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7" r:id="rId3"/>
    <p:sldId id="530" r:id="rId4"/>
    <p:sldId id="531" r:id="rId5"/>
    <p:sldId id="532" r:id="rId6"/>
    <p:sldId id="533" r:id="rId7"/>
    <p:sldId id="534" r:id="rId8"/>
    <p:sldId id="535" r:id="rId9"/>
    <p:sldId id="536" r:id="rId10"/>
    <p:sldId id="537" r:id="rId11"/>
    <p:sldId id="539" r:id="rId12"/>
    <p:sldId id="540" r:id="rId13"/>
    <p:sldId id="541" r:id="rId14"/>
    <p:sldId id="542" r:id="rId15"/>
    <p:sldId id="543" r:id="rId16"/>
    <p:sldId id="544" r:id="rId17"/>
    <p:sldId id="545" r:id="rId18"/>
    <p:sldId id="546" r:id="rId19"/>
    <p:sldId id="547" r:id="rId20"/>
    <p:sldId id="548" r:id="rId21"/>
    <p:sldId id="549" r:id="rId22"/>
    <p:sldId id="550" r:id="rId23"/>
    <p:sldId id="551" r:id="rId24"/>
    <p:sldId id="552" r:id="rId25"/>
    <p:sldId id="553" r:id="rId26"/>
    <p:sldId id="554" r:id="rId27"/>
    <p:sldId id="555" r:id="rId28"/>
    <p:sldId id="556" r:id="rId29"/>
    <p:sldId id="279" r:id="rId30"/>
    <p:sldId id="391" r:id="rId31"/>
    <p:sldId id="301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 User" initials="L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663300"/>
    <a:srgbClr val="EA4B14"/>
    <a:srgbClr val="EB8813"/>
    <a:srgbClr val="F7074B"/>
    <a:srgbClr val="0000CC"/>
    <a:srgbClr val="FF00FF"/>
    <a:srgbClr val="D1E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247"/>
        <p:guide pos="30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6019800"/>
            <a:ext cx="2289175" cy="476250"/>
          </a:xfrm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76250"/>
          </a:xfrm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019800"/>
            <a:ext cx="2289175" cy="476250"/>
          </a:xfrm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可选过程 1"/>
          <p:cNvSpPr/>
          <p:nvPr/>
        </p:nvSpPr>
        <p:spPr>
          <a:xfrm>
            <a:off x="-12700" y="80963"/>
            <a:ext cx="9123363" cy="439738"/>
          </a:xfrm>
          <a:prstGeom prst="flowChartAlternateProcess">
            <a:avLst/>
          </a:prstGeom>
          <a:solidFill>
            <a:srgbClr val="D1EB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图片 4" descr="优翼logo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551738" y="92075"/>
            <a:ext cx="131127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2" descr="优翼logo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83550" y="11113"/>
            <a:ext cx="1027113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-12700" y="6496050"/>
            <a:ext cx="9150350" cy="360363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31869" y="6504300"/>
            <a:ext cx="3852546" cy="3657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www.youyi100.com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GIF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 Box 4"/>
          <p:cNvSpPr txBox="1"/>
          <p:nvPr/>
        </p:nvSpPr>
        <p:spPr>
          <a:xfrm>
            <a:off x="1076325" y="3160395"/>
            <a:ext cx="7175500" cy="89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70000"/>
              </a:lnSpc>
            </a:pPr>
            <a:r>
              <a:rPr lang="zh-CN" altLang="en-US" sz="48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第四章 世界的气候 </a:t>
            </a:r>
            <a:r>
              <a:rPr lang="zh-CN" altLang="en-US" sz="60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6000" b="1" dirty="0">
              <a:solidFill>
                <a:srgbClr val="0707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Rectangle 5"/>
          <p:cNvSpPr/>
          <p:nvPr/>
        </p:nvSpPr>
        <p:spPr>
          <a:xfrm>
            <a:off x="1643858" y="4247674"/>
            <a:ext cx="6153150" cy="69469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ctr" eaLnBrk="1" hangingPunct="1"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第三节 影响气候的主要因素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Text Box 33"/>
          <p:cNvSpPr txBox="1"/>
          <p:nvPr/>
        </p:nvSpPr>
        <p:spPr>
          <a:xfrm>
            <a:off x="5919788" y="836613"/>
            <a:ext cx="2971800" cy="9690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七年级地理上册（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XJ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教学课件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3"/>
          <p:cNvSpPr txBox="1"/>
          <p:nvPr/>
        </p:nvSpPr>
        <p:spPr>
          <a:xfrm>
            <a:off x="434340" y="259524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2400" dirty="0">
              <a:solidFill>
                <a:srgbClr val="3333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aphicFrame>
        <p:nvGraphicFramePr>
          <p:cNvPr id="23555" name="表格 23554"/>
          <p:cNvGraphicFramePr/>
          <p:nvPr/>
        </p:nvGraphicFramePr>
        <p:xfrm>
          <a:off x="94615" y="1299845"/>
          <a:ext cx="8964613" cy="5040313"/>
        </p:xfrm>
        <a:graphic>
          <a:graphicData uri="http://schemas.openxmlformats.org/drawingml/2006/table">
            <a:tbl>
              <a:tblPr/>
              <a:tblGrid>
                <a:gridCol w="1965325"/>
                <a:gridCol w="2427288"/>
                <a:gridCol w="4572000"/>
              </a:tblGrid>
              <a:tr h="73660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气候类型</a:t>
                      </a:r>
                      <a:endParaRPr lang="zh-CN" altLang="en-US" sz="2400"/>
                    </a:p>
                  </a:txBody>
                  <a:tcPr marL="0" marR="0" marT="0" marB="0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气候特征</a:t>
                      </a: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气候分布</a:t>
                      </a: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63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/>
                        <a:t>热带雨林气候</a:t>
                      </a:r>
                      <a:endParaRPr lang="zh-CN" altLang="en-US" sz="2400"/>
                    </a:p>
                  </a:txBody>
                  <a:tcPr marL="0" marR="0" marT="0" marB="0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63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热带草原气候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4738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热带季风气候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632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热带沙漠气候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>
                        <a:defRPr sz="18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400" b="0" kern="1200"/>
                      </a:lvl4pPr>
                      <a:lvl5pPr marL="2057400" lvl="4" indent="-228600" algn="l">
                        <a:defRPr sz="1400" b="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2400"/>
                    </a:p>
                  </a:txBody>
                  <a:tcPr marL="0" marR="0" marT="0" marB="0" vert="horz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81" name="Text Box 44"/>
          <p:cNvSpPr txBox="1"/>
          <p:nvPr/>
        </p:nvSpPr>
        <p:spPr>
          <a:xfrm>
            <a:off x="2110740" y="2307908"/>
            <a:ext cx="25193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终年高温多雨</a:t>
            </a:r>
            <a:endParaRPr lang="zh-CN" altLang="en-US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2" name="Text Box 45"/>
          <p:cNvSpPr txBox="1"/>
          <p:nvPr/>
        </p:nvSpPr>
        <p:spPr>
          <a:xfrm>
            <a:off x="2110740" y="3244533"/>
            <a:ext cx="2303463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终年高温，干湿季分明</a:t>
            </a:r>
            <a:endParaRPr lang="zh-CN" altLang="en-US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3" name="Text Box 46"/>
          <p:cNvSpPr txBox="1"/>
          <p:nvPr/>
        </p:nvSpPr>
        <p:spPr>
          <a:xfrm>
            <a:off x="2110740" y="4324033"/>
            <a:ext cx="2376488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终年高温，旱雨两季明显</a:t>
            </a:r>
            <a:endParaRPr lang="zh-CN" altLang="en-US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4" name="Text Box 47"/>
          <p:cNvSpPr txBox="1"/>
          <p:nvPr/>
        </p:nvSpPr>
        <p:spPr>
          <a:xfrm>
            <a:off x="2110740" y="5621020"/>
            <a:ext cx="24479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终年高温少雨</a:t>
            </a:r>
            <a:endParaRPr lang="zh-CN" altLang="en-US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5" name="Text Box 48"/>
          <p:cNvSpPr txBox="1"/>
          <p:nvPr/>
        </p:nvSpPr>
        <p:spPr>
          <a:xfrm>
            <a:off x="4774565" y="2092008"/>
            <a:ext cx="4175125" cy="944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赤道附近，亚马孙平原，刚果盆地，马来群岛等</a:t>
            </a:r>
            <a:endParaRPr lang="zh-CN" altLang="en-US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6" name="Text Box 49"/>
          <p:cNvSpPr txBox="1"/>
          <p:nvPr/>
        </p:nvSpPr>
        <p:spPr>
          <a:xfrm>
            <a:off x="5134928" y="3171508"/>
            <a:ext cx="3313112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热带雨林的南北两</a:t>
            </a:r>
            <a:endParaRPr lang="zh-CN" altLang="en-US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侧，非洲面积广大</a:t>
            </a:r>
            <a:endParaRPr lang="zh-CN" altLang="en-US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7" name="Text Box 50"/>
          <p:cNvSpPr txBox="1"/>
          <p:nvPr/>
        </p:nvSpPr>
        <p:spPr>
          <a:xfrm>
            <a:off x="4703128" y="4468495"/>
            <a:ext cx="417671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亚洲印度半岛和中南半岛</a:t>
            </a:r>
            <a:endParaRPr lang="zh-CN" altLang="en-US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8" name="Text Box 51"/>
          <p:cNvSpPr txBox="1"/>
          <p:nvPr/>
        </p:nvSpPr>
        <p:spPr>
          <a:xfrm>
            <a:off x="4487228" y="5332095"/>
            <a:ext cx="4643437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回归线附近大陆西岸和内陆地区，撒哈拉沙漠面积广大</a:t>
            </a:r>
            <a:endParaRPr lang="zh-CN" altLang="en-US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9" name="文本框 23589"/>
          <p:cNvSpPr txBox="1"/>
          <p:nvPr/>
        </p:nvSpPr>
        <p:spPr>
          <a:xfrm>
            <a:off x="2018665" y="3015933"/>
            <a:ext cx="5080000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00" b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学科网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2105" y="562610"/>
            <a:ext cx="318960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热带的气候类型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1" grpId="0"/>
      <p:bldP spid="23582" grpId="0"/>
      <p:bldP spid="23583" grpId="0"/>
      <p:bldP spid="23584" grpId="0"/>
      <p:bldP spid="23585" grpId="0"/>
      <p:bldP spid="23586" grpId="0"/>
      <p:bldP spid="23587" grpId="0"/>
      <p:bldP spid="235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15875"/>
            <a:ext cx="9029700" cy="6751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未知"/>
          <p:cNvSpPr/>
          <p:nvPr/>
        </p:nvSpPr>
        <p:spPr>
          <a:xfrm>
            <a:off x="184150" y="5348288"/>
            <a:ext cx="9264650" cy="6715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39373" y="632807"/>
              </a:cxn>
              <a:cxn ang="0">
                <a:pos x="8569801" y="230552"/>
              </a:cxn>
              <a:cxn ang="0">
                <a:pos x="8508037" y="191847"/>
              </a:cxn>
            </a:cxnLst>
            <a:pathLst>
              <a:path w="21600" h="21600">
                <a:moveTo>
                  <a:pt x="0" y="0"/>
                </a:moveTo>
                <a:cubicBezTo>
                  <a:pt x="1685" y="3396"/>
                  <a:pt x="6787" y="19110"/>
                  <a:pt x="10117" y="20355"/>
                </a:cubicBezTo>
                <a:cubicBezTo>
                  <a:pt x="13446" y="21600"/>
                  <a:pt x="18361" y="9775"/>
                  <a:pt x="19980" y="7416"/>
                </a:cubicBezTo>
                <a:cubicBezTo>
                  <a:pt x="21600" y="5056"/>
                  <a:pt x="19860" y="6378"/>
                  <a:pt x="19836" y="6171"/>
                </a:cubicBezTo>
              </a:path>
            </a:pathLst>
          </a:custGeom>
          <a:noFill/>
          <a:ln w="88900" cap="flat" cmpd="sng">
            <a:solidFill>
              <a:srgbClr val="0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8" name="Text Box 4"/>
          <p:cNvSpPr txBox="1"/>
          <p:nvPr/>
        </p:nvSpPr>
        <p:spPr>
          <a:xfrm>
            <a:off x="4876800" y="4521200"/>
            <a:ext cx="2057400" cy="1162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 algn="ctr">
              <a:lnSpc>
                <a:spcPct val="110000"/>
              </a:lnSpc>
              <a:buClr>
                <a:srgbClr val="9C6D00"/>
              </a:buClr>
              <a:buSzPct val="60000"/>
              <a:buFont typeface="Wingdings 2" panose="05020102010507070707" pitchFamily="2" charset="2"/>
              <a:buNone/>
            </a:pPr>
            <a:r>
              <a:rPr lang="zh-CN" altLang="en-US" sz="3200">
                <a:solidFill>
                  <a:srgbClr val="0000CC"/>
                </a:solidFill>
                <a:latin typeface="华文楷体" panose="02010600040101010101" charset="-122"/>
                <a:ea typeface="楷体" panose="02010609060101010101" pitchFamily="49" charset="-122"/>
              </a:rPr>
              <a:t>亚热带</a:t>
            </a:r>
            <a:endParaRPr lang="zh-CN" altLang="en-US" sz="3200">
              <a:solidFill>
                <a:srgbClr val="0000CC"/>
              </a:solidFill>
              <a:latin typeface="华文楷体" panose="02010600040101010101" charset="-122"/>
              <a:ea typeface="楷体" panose="02010609060101010101" pitchFamily="49" charset="-122"/>
            </a:endParaRPr>
          </a:p>
          <a:p>
            <a:pPr lvl="0" indent="0" algn="ctr">
              <a:lnSpc>
                <a:spcPct val="110000"/>
              </a:lnSpc>
              <a:buClr>
                <a:srgbClr val="9C6D00"/>
              </a:buClr>
              <a:buSzPct val="60000"/>
              <a:buFont typeface="Wingdings 2" panose="05020102010507070707" pitchFamily="2" charset="2"/>
              <a:buNone/>
            </a:pPr>
            <a:r>
              <a:rPr lang="zh-CN" altLang="en-US" sz="3200">
                <a:solidFill>
                  <a:srgbClr val="0000CC"/>
                </a:solidFill>
                <a:latin typeface="华文楷体" panose="02010600040101010101" charset="-122"/>
                <a:ea typeface="楷体" panose="02010609060101010101" pitchFamily="49" charset="-122"/>
              </a:rPr>
              <a:t>季风气候</a:t>
            </a:r>
            <a:endParaRPr lang="zh-CN" altLang="en-US" sz="3200">
              <a:solidFill>
                <a:srgbClr val="0000CC"/>
              </a:solidFill>
              <a:latin typeface="华文楷体" panose="02010600040101010101" charset="-122"/>
              <a:ea typeface="楷体" panose="02010609060101010101" pitchFamily="49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16840" y="201930"/>
            <a:ext cx="4288155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二、亚热带的气候类型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3" descr="武汉气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8" y="3003550"/>
            <a:ext cx="4413250" cy="348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3" descr="亚热季风湿润气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5175" y="3003550"/>
            <a:ext cx="4413250" cy="348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Rectangle 2"/>
          <p:cNvSpPr/>
          <p:nvPr/>
        </p:nvSpPr>
        <p:spPr>
          <a:xfrm>
            <a:off x="633730" y="1818005"/>
            <a:ext cx="5966460" cy="6178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0" tIns="0" rIns="0" bIns="0" anchor="ctr"/>
          <a:p>
            <a:pPr lvl="0" indent="0">
              <a:lnSpc>
                <a:spcPct val="90000"/>
              </a:lnSpc>
              <a:buClrTx/>
            </a:pPr>
            <a:r>
              <a:rPr lang="en-US" altLang="x-none" sz="2800" b="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根据图</a:t>
            </a:r>
            <a:r>
              <a:rPr lang="en-US" altLang="x-none" sz="2800" b="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归纳出其分布规律。</a:t>
            </a:r>
            <a:endParaRPr lang="zh-CN" altLang="en-US" sz="2800" b="0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Text Box 22"/>
          <p:cNvSpPr txBox="1"/>
          <p:nvPr/>
        </p:nvSpPr>
        <p:spPr>
          <a:xfrm>
            <a:off x="473710" y="1369060"/>
            <a:ext cx="718439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 defTabSz="0">
              <a:buClrTx/>
              <a:tabLst>
                <a:tab pos="0" algn="l"/>
              </a:tabLs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夏季高温多雨（雨热同期）；冬季温和少雨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8" name="文本框 17417"/>
          <p:cNvSpPr txBox="1"/>
          <p:nvPr/>
        </p:nvSpPr>
        <p:spPr>
          <a:xfrm>
            <a:off x="487045" y="2404110"/>
            <a:ext cx="618490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/>
            <a:r>
              <a:rPr lang="zh-CN" altLang="en-US" sz="2800" b="0" dirty="0">
                <a:latin typeface="黑体" panose="02010609060101010101" pitchFamily="49" charset="-122"/>
                <a:ea typeface="楷体" panose="02010609060101010101" pitchFamily="49" charset="-122"/>
              </a:rPr>
              <a:t>主要分布在亚热带大陆东岸地区。</a:t>
            </a:r>
            <a:endParaRPr lang="zh-CN" altLang="en-US" sz="2800" b="0" dirty="0">
              <a:latin typeface="黑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468" y="953135"/>
            <a:ext cx="751681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/>
            <a:r>
              <a:rPr lang="en-US" altLang="zh-CN" sz="2800" b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根据图</a:t>
            </a:r>
            <a:r>
              <a:rPr lang="en-US" altLang="zh-CN" sz="2800" b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分析亚热带季风气候的特征。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0" y="509905"/>
            <a:ext cx="301752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亚热带季风气候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bldLvl="0" animBg="1"/>
      <p:bldP spid="174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地中海气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43" y="1108075"/>
            <a:ext cx="8326437" cy="519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曲线 579"/>
          <p:cNvSpPr/>
          <p:nvPr/>
        </p:nvSpPr>
        <p:spPr>
          <a:xfrm>
            <a:off x="876300" y="1970088"/>
            <a:ext cx="7694613" cy="336550"/>
          </a:xfrm>
          <a:custGeom>
            <a:avLst/>
            <a:gdLst/>
            <a:ahLst/>
            <a:cxnLst>
              <a:cxn ang="0">
                <a:pos x="0" y="13992"/>
              </a:cxn>
              <a:cxn ang="0">
                <a:pos x="839995" y="167948"/>
              </a:cxn>
              <a:cxn ang="0">
                <a:pos x="1301672" y="237938"/>
              </a:cxn>
              <a:cxn ang="0">
                <a:pos x="1945383" y="280552"/>
              </a:cxn>
              <a:cxn ang="0">
                <a:pos x="2281310" y="308551"/>
              </a:cxn>
              <a:cxn ang="0">
                <a:pos x="2742987" y="308551"/>
              </a:cxn>
              <a:cxn ang="0">
                <a:pos x="3386698" y="336550"/>
              </a:cxn>
              <a:cxn ang="0">
                <a:pos x="3862981" y="308551"/>
              </a:cxn>
              <a:cxn ang="0">
                <a:pos x="4548727" y="322543"/>
              </a:cxn>
              <a:cxn ang="0">
                <a:pos x="5136154" y="294559"/>
              </a:cxn>
              <a:cxn ang="0">
                <a:pos x="5990042" y="223930"/>
              </a:cxn>
              <a:cxn ang="0">
                <a:pos x="6773753" y="125957"/>
              </a:cxn>
              <a:cxn ang="0">
                <a:pos x="7515428" y="27984"/>
              </a:cxn>
              <a:cxn ang="0">
                <a:pos x="7669677" y="0"/>
              </a:cxn>
            </a:cxnLst>
            <a:pathLst>
              <a:path w="21600" h="21600">
                <a:moveTo>
                  <a:pt x="0" y="898"/>
                </a:moveTo>
                <a:cubicBezTo>
                  <a:pt x="445" y="2776"/>
                  <a:pt x="1627" y="7921"/>
                  <a:pt x="2358" y="10779"/>
                </a:cubicBezTo>
                <a:cubicBezTo>
                  <a:pt x="3089" y="13637"/>
                  <a:pt x="3033" y="13841"/>
                  <a:pt x="3654" y="15271"/>
                </a:cubicBezTo>
                <a:cubicBezTo>
                  <a:pt x="4274" y="16700"/>
                  <a:pt x="4910" y="17108"/>
                  <a:pt x="5461" y="18006"/>
                </a:cubicBezTo>
                <a:cubicBezTo>
                  <a:pt x="6012" y="18905"/>
                  <a:pt x="5957" y="19435"/>
                  <a:pt x="6404" y="19803"/>
                </a:cubicBezTo>
                <a:cubicBezTo>
                  <a:pt x="6851" y="20170"/>
                  <a:pt x="7079" y="19435"/>
                  <a:pt x="7700" y="19803"/>
                </a:cubicBezTo>
                <a:cubicBezTo>
                  <a:pt x="8320" y="20170"/>
                  <a:pt x="8878" y="21600"/>
                  <a:pt x="9507" y="21600"/>
                </a:cubicBezTo>
                <a:cubicBezTo>
                  <a:pt x="10136" y="21600"/>
                  <a:pt x="10192" y="19966"/>
                  <a:pt x="10844" y="19803"/>
                </a:cubicBezTo>
                <a:cubicBezTo>
                  <a:pt x="11496" y="19640"/>
                  <a:pt x="12054" y="20865"/>
                  <a:pt x="12769" y="20701"/>
                </a:cubicBezTo>
                <a:cubicBezTo>
                  <a:pt x="13484" y="20538"/>
                  <a:pt x="13609" y="20170"/>
                  <a:pt x="14418" y="18905"/>
                </a:cubicBezTo>
                <a:cubicBezTo>
                  <a:pt x="15227" y="17639"/>
                  <a:pt x="15896" y="16536"/>
                  <a:pt x="16815" y="14372"/>
                </a:cubicBezTo>
                <a:cubicBezTo>
                  <a:pt x="17735" y="12208"/>
                  <a:pt x="18159" y="10616"/>
                  <a:pt x="19015" y="8084"/>
                </a:cubicBezTo>
                <a:cubicBezTo>
                  <a:pt x="19871" y="5553"/>
                  <a:pt x="20594" y="3429"/>
                  <a:pt x="21097" y="1796"/>
                </a:cubicBezTo>
                <a:cubicBezTo>
                  <a:pt x="21600" y="163"/>
                  <a:pt x="21485" y="244"/>
                  <a:pt x="21530" y="0"/>
                </a:cubicBezTo>
              </a:path>
            </a:pathLst>
          </a:custGeom>
          <a:noFill/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" name="曲线 579"/>
          <p:cNvSpPr/>
          <p:nvPr/>
        </p:nvSpPr>
        <p:spPr>
          <a:xfrm>
            <a:off x="838518" y="2581593"/>
            <a:ext cx="7693025" cy="336550"/>
          </a:xfrm>
          <a:custGeom>
            <a:avLst/>
            <a:gdLst/>
            <a:ahLst/>
            <a:cxnLst>
              <a:cxn ang="0">
                <a:pos x="0" y="13992"/>
              </a:cxn>
              <a:cxn ang="0">
                <a:pos x="839822" y="167948"/>
              </a:cxn>
              <a:cxn ang="0">
                <a:pos x="1301403" y="237938"/>
              </a:cxn>
              <a:cxn ang="0">
                <a:pos x="1944982" y="280552"/>
              </a:cxn>
              <a:cxn ang="0">
                <a:pos x="2280839" y="308551"/>
              </a:cxn>
              <a:cxn ang="0">
                <a:pos x="2742421" y="308551"/>
              </a:cxn>
              <a:cxn ang="0">
                <a:pos x="3385999" y="336550"/>
              </a:cxn>
              <a:cxn ang="0">
                <a:pos x="3862183" y="308551"/>
              </a:cxn>
              <a:cxn ang="0">
                <a:pos x="4547789" y="322543"/>
              </a:cxn>
              <a:cxn ang="0">
                <a:pos x="5135094" y="294559"/>
              </a:cxn>
              <a:cxn ang="0">
                <a:pos x="5988806" y="223930"/>
              </a:cxn>
              <a:cxn ang="0">
                <a:pos x="6772355" y="125957"/>
              </a:cxn>
              <a:cxn ang="0">
                <a:pos x="7513877" y="27984"/>
              </a:cxn>
              <a:cxn ang="0">
                <a:pos x="7668094" y="0"/>
              </a:cxn>
            </a:cxnLst>
            <a:pathLst>
              <a:path w="21600" h="21600">
                <a:moveTo>
                  <a:pt x="0" y="898"/>
                </a:moveTo>
                <a:cubicBezTo>
                  <a:pt x="445" y="2776"/>
                  <a:pt x="1627" y="7921"/>
                  <a:pt x="2358" y="10779"/>
                </a:cubicBezTo>
                <a:cubicBezTo>
                  <a:pt x="3089" y="13637"/>
                  <a:pt x="3033" y="13841"/>
                  <a:pt x="3654" y="15271"/>
                </a:cubicBezTo>
                <a:cubicBezTo>
                  <a:pt x="4274" y="16700"/>
                  <a:pt x="4910" y="17108"/>
                  <a:pt x="5461" y="18006"/>
                </a:cubicBezTo>
                <a:cubicBezTo>
                  <a:pt x="6012" y="18905"/>
                  <a:pt x="5957" y="19435"/>
                  <a:pt x="6404" y="19803"/>
                </a:cubicBezTo>
                <a:cubicBezTo>
                  <a:pt x="6851" y="20170"/>
                  <a:pt x="7079" y="19435"/>
                  <a:pt x="7700" y="19803"/>
                </a:cubicBezTo>
                <a:cubicBezTo>
                  <a:pt x="8320" y="20170"/>
                  <a:pt x="8878" y="21600"/>
                  <a:pt x="9507" y="21600"/>
                </a:cubicBezTo>
                <a:cubicBezTo>
                  <a:pt x="10136" y="21600"/>
                  <a:pt x="10192" y="19966"/>
                  <a:pt x="10844" y="19803"/>
                </a:cubicBezTo>
                <a:cubicBezTo>
                  <a:pt x="11496" y="19640"/>
                  <a:pt x="12054" y="20865"/>
                  <a:pt x="12769" y="20701"/>
                </a:cubicBezTo>
                <a:cubicBezTo>
                  <a:pt x="13484" y="20538"/>
                  <a:pt x="13609" y="20170"/>
                  <a:pt x="14418" y="18905"/>
                </a:cubicBezTo>
                <a:cubicBezTo>
                  <a:pt x="15227" y="17639"/>
                  <a:pt x="15896" y="16536"/>
                  <a:pt x="16815" y="14372"/>
                </a:cubicBezTo>
                <a:cubicBezTo>
                  <a:pt x="17735" y="12208"/>
                  <a:pt x="18159" y="10616"/>
                  <a:pt x="19015" y="8084"/>
                </a:cubicBezTo>
                <a:cubicBezTo>
                  <a:pt x="19871" y="5553"/>
                  <a:pt x="20594" y="3429"/>
                  <a:pt x="21097" y="1796"/>
                </a:cubicBezTo>
                <a:cubicBezTo>
                  <a:pt x="21600" y="163"/>
                  <a:pt x="21485" y="244"/>
                  <a:pt x="21530" y="0"/>
                </a:cubicBezTo>
              </a:path>
            </a:pathLst>
          </a:custGeom>
          <a:noFill/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9" name="曲线 579"/>
          <p:cNvSpPr/>
          <p:nvPr/>
        </p:nvSpPr>
        <p:spPr>
          <a:xfrm rot="-10740000">
            <a:off x="742950" y="4515168"/>
            <a:ext cx="7693025" cy="336550"/>
          </a:xfrm>
          <a:custGeom>
            <a:avLst/>
            <a:gdLst/>
            <a:ahLst/>
            <a:cxnLst>
              <a:cxn ang="0">
                <a:pos x="0" y="13992"/>
              </a:cxn>
              <a:cxn ang="0">
                <a:pos x="839822" y="167948"/>
              </a:cxn>
              <a:cxn ang="0">
                <a:pos x="1301403" y="237938"/>
              </a:cxn>
              <a:cxn ang="0">
                <a:pos x="1944982" y="280552"/>
              </a:cxn>
              <a:cxn ang="0">
                <a:pos x="2280839" y="308551"/>
              </a:cxn>
              <a:cxn ang="0">
                <a:pos x="2742421" y="308551"/>
              </a:cxn>
              <a:cxn ang="0">
                <a:pos x="3385999" y="336550"/>
              </a:cxn>
              <a:cxn ang="0">
                <a:pos x="3862183" y="308551"/>
              </a:cxn>
              <a:cxn ang="0">
                <a:pos x="4547789" y="322543"/>
              </a:cxn>
              <a:cxn ang="0">
                <a:pos x="5135094" y="294559"/>
              </a:cxn>
              <a:cxn ang="0">
                <a:pos x="5988806" y="223930"/>
              </a:cxn>
              <a:cxn ang="0">
                <a:pos x="6772355" y="125957"/>
              </a:cxn>
              <a:cxn ang="0">
                <a:pos x="7513877" y="27984"/>
              </a:cxn>
              <a:cxn ang="0">
                <a:pos x="7668094" y="0"/>
              </a:cxn>
            </a:cxnLst>
            <a:pathLst>
              <a:path w="21600" h="21600">
                <a:moveTo>
                  <a:pt x="0" y="898"/>
                </a:moveTo>
                <a:cubicBezTo>
                  <a:pt x="445" y="2776"/>
                  <a:pt x="1627" y="7921"/>
                  <a:pt x="2358" y="10779"/>
                </a:cubicBezTo>
                <a:cubicBezTo>
                  <a:pt x="3089" y="13637"/>
                  <a:pt x="3033" y="13841"/>
                  <a:pt x="3654" y="15271"/>
                </a:cubicBezTo>
                <a:cubicBezTo>
                  <a:pt x="4274" y="16700"/>
                  <a:pt x="4910" y="17108"/>
                  <a:pt x="5461" y="18006"/>
                </a:cubicBezTo>
                <a:cubicBezTo>
                  <a:pt x="6012" y="18905"/>
                  <a:pt x="5957" y="19435"/>
                  <a:pt x="6404" y="19803"/>
                </a:cubicBezTo>
                <a:cubicBezTo>
                  <a:pt x="6851" y="20170"/>
                  <a:pt x="7079" y="19435"/>
                  <a:pt x="7700" y="19803"/>
                </a:cubicBezTo>
                <a:cubicBezTo>
                  <a:pt x="8320" y="20170"/>
                  <a:pt x="8878" y="21600"/>
                  <a:pt x="9507" y="21600"/>
                </a:cubicBezTo>
                <a:cubicBezTo>
                  <a:pt x="10136" y="21600"/>
                  <a:pt x="10192" y="19966"/>
                  <a:pt x="10844" y="19803"/>
                </a:cubicBezTo>
                <a:cubicBezTo>
                  <a:pt x="11496" y="19640"/>
                  <a:pt x="12054" y="20865"/>
                  <a:pt x="12769" y="20701"/>
                </a:cubicBezTo>
                <a:cubicBezTo>
                  <a:pt x="13484" y="20538"/>
                  <a:pt x="13609" y="20170"/>
                  <a:pt x="14418" y="18905"/>
                </a:cubicBezTo>
                <a:cubicBezTo>
                  <a:pt x="15227" y="17639"/>
                  <a:pt x="15896" y="16536"/>
                  <a:pt x="16815" y="14372"/>
                </a:cubicBezTo>
                <a:cubicBezTo>
                  <a:pt x="17735" y="12208"/>
                  <a:pt x="18159" y="10616"/>
                  <a:pt x="19015" y="8084"/>
                </a:cubicBezTo>
                <a:cubicBezTo>
                  <a:pt x="19871" y="5553"/>
                  <a:pt x="20594" y="3429"/>
                  <a:pt x="21097" y="1796"/>
                </a:cubicBezTo>
                <a:cubicBezTo>
                  <a:pt x="21600" y="163"/>
                  <a:pt x="21485" y="244"/>
                  <a:pt x="21530" y="0"/>
                </a:cubicBezTo>
              </a:path>
            </a:pathLst>
          </a:custGeom>
          <a:noFill/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8" name="曲线 579"/>
          <p:cNvSpPr/>
          <p:nvPr/>
        </p:nvSpPr>
        <p:spPr>
          <a:xfrm rot="-10740000">
            <a:off x="973773" y="4947285"/>
            <a:ext cx="7693025" cy="334963"/>
          </a:xfrm>
          <a:custGeom>
            <a:avLst/>
            <a:gdLst/>
            <a:ahLst/>
            <a:cxnLst>
              <a:cxn ang="0">
                <a:pos x="0" y="13926"/>
              </a:cxn>
              <a:cxn ang="0">
                <a:pos x="839822" y="167156"/>
              </a:cxn>
              <a:cxn ang="0">
                <a:pos x="1301403" y="236816"/>
              </a:cxn>
              <a:cxn ang="0">
                <a:pos x="1944982" y="279229"/>
              </a:cxn>
              <a:cxn ang="0">
                <a:pos x="2280839" y="307096"/>
              </a:cxn>
              <a:cxn ang="0">
                <a:pos x="2742421" y="307096"/>
              </a:cxn>
              <a:cxn ang="0">
                <a:pos x="3385999" y="334963"/>
              </a:cxn>
              <a:cxn ang="0">
                <a:pos x="3862183" y="307096"/>
              </a:cxn>
              <a:cxn ang="0">
                <a:pos x="4547789" y="321022"/>
              </a:cxn>
              <a:cxn ang="0">
                <a:pos x="5135094" y="293170"/>
              </a:cxn>
              <a:cxn ang="0">
                <a:pos x="5988806" y="222874"/>
              </a:cxn>
              <a:cxn ang="0">
                <a:pos x="6772355" y="125363"/>
              </a:cxn>
              <a:cxn ang="0">
                <a:pos x="7513877" y="27852"/>
              </a:cxn>
              <a:cxn ang="0">
                <a:pos x="7668094" y="0"/>
              </a:cxn>
            </a:cxnLst>
            <a:pathLst>
              <a:path w="21600" h="21600">
                <a:moveTo>
                  <a:pt x="0" y="898"/>
                </a:moveTo>
                <a:cubicBezTo>
                  <a:pt x="445" y="2776"/>
                  <a:pt x="1627" y="7921"/>
                  <a:pt x="2358" y="10779"/>
                </a:cubicBezTo>
                <a:cubicBezTo>
                  <a:pt x="3089" y="13637"/>
                  <a:pt x="3033" y="13841"/>
                  <a:pt x="3654" y="15271"/>
                </a:cubicBezTo>
                <a:cubicBezTo>
                  <a:pt x="4274" y="16700"/>
                  <a:pt x="4910" y="17108"/>
                  <a:pt x="5461" y="18006"/>
                </a:cubicBezTo>
                <a:cubicBezTo>
                  <a:pt x="6012" y="18905"/>
                  <a:pt x="5957" y="19435"/>
                  <a:pt x="6404" y="19803"/>
                </a:cubicBezTo>
                <a:cubicBezTo>
                  <a:pt x="6851" y="20170"/>
                  <a:pt x="7079" y="19435"/>
                  <a:pt x="7700" y="19803"/>
                </a:cubicBezTo>
                <a:cubicBezTo>
                  <a:pt x="8320" y="20170"/>
                  <a:pt x="8878" y="21600"/>
                  <a:pt x="9507" y="21600"/>
                </a:cubicBezTo>
                <a:cubicBezTo>
                  <a:pt x="10136" y="21600"/>
                  <a:pt x="10192" y="19966"/>
                  <a:pt x="10844" y="19803"/>
                </a:cubicBezTo>
                <a:cubicBezTo>
                  <a:pt x="11496" y="19640"/>
                  <a:pt x="12054" y="20865"/>
                  <a:pt x="12769" y="20701"/>
                </a:cubicBezTo>
                <a:cubicBezTo>
                  <a:pt x="13484" y="20538"/>
                  <a:pt x="13609" y="20170"/>
                  <a:pt x="14418" y="18905"/>
                </a:cubicBezTo>
                <a:cubicBezTo>
                  <a:pt x="15227" y="17639"/>
                  <a:pt x="15896" y="16536"/>
                  <a:pt x="16815" y="14372"/>
                </a:cubicBezTo>
                <a:cubicBezTo>
                  <a:pt x="17735" y="12208"/>
                  <a:pt x="18159" y="10616"/>
                  <a:pt x="19015" y="8084"/>
                </a:cubicBezTo>
                <a:cubicBezTo>
                  <a:pt x="19871" y="5553"/>
                  <a:pt x="20594" y="3429"/>
                  <a:pt x="21097" y="1796"/>
                </a:cubicBezTo>
                <a:cubicBezTo>
                  <a:pt x="21600" y="163"/>
                  <a:pt x="21485" y="244"/>
                  <a:pt x="21530" y="0"/>
                </a:cubicBezTo>
              </a:path>
            </a:pathLst>
          </a:custGeom>
          <a:noFill/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1" name="Text Box 10"/>
          <p:cNvSpPr txBox="1"/>
          <p:nvPr/>
        </p:nvSpPr>
        <p:spPr>
          <a:xfrm>
            <a:off x="8088313" y="1849438"/>
            <a:ext cx="979487" cy="1371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40°N</a:t>
            </a:r>
            <a:endParaRPr lang="zh-CN" altLang="en-US" sz="28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30°N</a:t>
            </a:r>
            <a:endParaRPr lang="zh-CN" altLang="en-US" sz="28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2" name="Text Box 11"/>
          <p:cNvSpPr txBox="1"/>
          <p:nvPr/>
        </p:nvSpPr>
        <p:spPr>
          <a:xfrm>
            <a:off x="8107680" y="4500880"/>
            <a:ext cx="958850" cy="1371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30°S</a:t>
            </a:r>
            <a:endParaRPr lang="zh-CN" altLang="en-US" sz="28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40°S</a:t>
            </a:r>
            <a:endParaRPr lang="zh-CN" altLang="en-US" sz="28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4" name="Text Box 13"/>
          <p:cNvSpPr txBox="1"/>
          <p:nvPr/>
        </p:nvSpPr>
        <p:spPr>
          <a:xfrm>
            <a:off x="1114425" y="5457825"/>
            <a:ext cx="6925945" cy="944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lvl="0" indent="0"/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分布规律：南北纬</a:t>
            </a:r>
            <a:r>
              <a:rPr lang="en-US" altLang="x-none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30°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-</a:t>
            </a:r>
            <a:r>
              <a:rPr lang="en-US" altLang="x-none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40°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的大陆西岸，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       以地中海地区最为典型。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390" y="615315"/>
            <a:ext cx="222885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地中海气候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bldLvl="0"/>
      <p:bldP spid="13322" grpId="0" bldLvl="0"/>
      <p:bldP spid="133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 descr="武汉气候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1755" y="2517140"/>
            <a:ext cx="5017135" cy="4071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Picture 3" descr="QQ截图2015010720114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1535" y="2623185"/>
            <a:ext cx="4415155" cy="3821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4"/>
          <p:cNvSpPr txBox="1"/>
          <p:nvPr/>
        </p:nvSpPr>
        <p:spPr>
          <a:xfrm>
            <a:off x="838200" y="3208338"/>
            <a:ext cx="7429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武汉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Text Box 5"/>
          <p:cNvSpPr txBox="1"/>
          <p:nvPr/>
        </p:nvSpPr>
        <p:spPr>
          <a:xfrm>
            <a:off x="5094288" y="3284538"/>
            <a:ext cx="74453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罗马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Text Box 6"/>
          <p:cNvSpPr txBox="1"/>
          <p:nvPr/>
        </p:nvSpPr>
        <p:spPr>
          <a:xfrm>
            <a:off x="177165" y="647065"/>
            <a:ext cx="7110730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 algn="ctr" eaLnBrk="0" hangingPunct="0"/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仿宋_GB2312" panose="02010609030101010101" pitchFamily="1" charset="-122"/>
              </a:rPr>
              <a:t>亚热带季风气候和地中海气候的异同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仿宋_GB2312" panose="02010609030101010101" pitchFamily="1" charset="-122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680085" y="1239520"/>
            <a:ext cx="6908800" cy="517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/>
            <a:r>
              <a:rPr lang="zh-CN" altLang="en-US" sz="28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仿宋_GB2312" panose="02010609030101010101" pitchFamily="1" charset="-122"/>
              </a:rPr>
              <a:t>共同点：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仿宋_GB2312" panose="02010609030101010101" pitchFamily="1" charset="-122"/>
              </a:rPr>
              <a:t>夏季高温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Text Box 9"/>
          <p:cNvSpPr txBox="1"/>
          <p:nvPr/>
        </p:nvSpPr>
        <p:spPr>
          <a:xfrm>
            <a:off x="654050" y="1692275"/>
            <a:ext cx="7532688" cy="9445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/>
            <a:r>
              <a:rPr lang="zh-CN" altLang="en-US" sz="28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仿宋_GB2312" panose="02010609030101010101" pitchFamily="1" charset="-122"/>
              </a:rPr>
              <a:t>不同点：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仿宋_GB2312" panose="02010609030101010101" pitchFamily="1" charset="-122"/>
              </a:rPr>
              <a:t>亚热带季风气候是“雨热同期”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仿宋_GB2312" panose="02010609030101010101" pitchFamily="1" charset="-122"/>
            </a:endParaRPr>
          </a:p>
          <a:p>
            <a:pPr lvl="0" indent="0" eaLnBrk="0" hangingPunct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仿宋_GB2312" panose="02010609030101010101" pitchFamily="1" charset="-122"/>
              </a:rPr>
              <a:t>        地中海气候是“雨热不同期”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ldLvl="0" animBg="1"/>
      <p:bldP spid="2048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4578" name="表格 24577"/>
          <p:cNvGraphicFramePr/>
          <p:nvPr/>
        </p:nvGraphicFramePr>
        <p:xfrm>
          <a:off x="73025" y="1820863"/>
          <a:ext cx="8947150" cy="3894138"/>
        </p:xfrm>
        <a:graphic>
          <a:graphicData uri="http://schemas.openxmlformats.org/drawingml/2006/table">
            <a:tbl>
              <a:tblPr/>
              <a:tblGrid>
                <a:gridCol w="2127250"/>
                <a:gridCol w="3911600"/>
                <a:gridCol w="2908300"/>
              </a:tblGrid>
              <a:tr h="737870">
                <a:tc>
                  <a:txBody>
                    <a:bodyPr wrap="square"/>
                    <a:lstStyle>
                      <a:lvl1pPr marL="357505" lvl="0" indent="-357505" algn="just" defTabSz="914400" eaLnBrk="0" fontAlgn="base" latinLnBrk="0" hangingPunct="0">
                        <a:lnSpc>
                          <a:spcPct val="11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>
                          <a:srgbClr val="9C6D00"/>
                        </a:buClr>
                        <a:buSzPct val="60000"/>
                        <a:buFont typeface="Wingdings 2" panose="05020102010507070707" pitchFamily="2" charset="2"/>
                        <a:buChar char=""/>
                        <a:tabLst>
                          <a:tab pos="357505" algn="l"/>
                        </a:tabLst>
                        <a:defRPr sz="2000" b="0" i="0" u="none" kern="1200" baseline="0">
                          <a:solidFill>
                            <a:srgbClr val="9C6D00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defRPr>
                      </a:lvl1pPr>
                      <a:lvl2pPr lvl="1" algn="l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Font typeface="华文仿宋" panose="02010600040101010101" pitchFamily="2" charset="-122"/>
                        <a:defRPr sz="1400" b="0" kern="1200">
                          <a:solidFill>
                            <a:srgbClr val="7F7F7F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defRPr>
                      </a:lvl2pPr>
                      <a:lvl3pPr marL="1143000" lvl="2" indent="-22860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华文楷体" panose="02010600040101010101" charset="-122"/>
                        </a:defRPr>
                      </a:lvl3pPr>
                      <a:lvl4pPr marL="1600200" lvl="3" indent="-228600" algn="l">
                        <a:defRPr sz="1600" b="0" kern="1200"/>
                      </a:lvl4pPr>
                      <a:lvl5pPr marL="2057400" lvl="4" indent="-228600" algn="l">
                        <a:defRPr sz="1600" b="0" kern="1200"/>
                      </a:lvl5pPr>
                    </a:lstStyle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气候类型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57505" lvl="0" indent="-357505" algn="just" defTabSz="914400" eaLnBrk="0" fontAlgn="base" latinLnBrk="0" hangingPunct="0">
                        <a:lnSpc>
                          <a:spcPct val="11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>
                          <a:srgbClr val="9C6D00"/>
                        </a:buClr>
                        <a:buSzPct val="60000"/>
                        <a:buFont typeface="Wingdings 2" panose="05020102010507070707" pitchFamily="2" charset="2"/>
                        <a:buChar char=""/>
                        <a:tabLst>
                          <a:tab pos="357505" algn="l"/>
                        </a:tabLst>
                        <a:defRPr sz="2000" b="0" i="0" u="none" kern="1200" baseline="0">
                          <a:solidFill>
                            <a:srgbClr val="9C6D00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defRPr>
                      </a:lvl1pPr>
                      <a:lvl2pPr lvl="1" algn="l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Font typeface="华文仿宋" panose="02010600040101010101" pitchFamily="2" charset="-122"/>
                        <a:defRPr sz="1400" b="0" kern="1200">
                          <a:solidFill>
                            <a:srgbClr val="7F7F7F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defRPr>
                      </a:lvl2pPr>
                      <a:lvl3pPr marL="1143000" lvl="2" indent="-22860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华文楷体" panose="02010600040101010101" charset="-122"/>
                        </a:defRPr>
                      </a:lvl3pPr>
                      <a:lvl4pPr marL="1600200" lvl="3" indent="-228600" algn="l">
                        <a:defRPr sz="1600" b="0" kern="1200"/>
                      </a:lvl4pPr>
                      <a:lvl5pPr marL="2057400" lvl="4" indent="-228600" algn="l">
                        <a:defRPr sz="1600" b="0" kern="1200"/>
                      </a:lvl5pPr>
                    </a:lstStyle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特征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57505" lvl="0" indent="-357505" algn="just" defTabSz="914400" eaLnBrk="0" fontAlgn="base" latinLnBrk="0" hangingPunct="0">
                        <a:lnSpc>
                          <a:spcPct val="11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>
                          <a:srgbClr val="9C6D00"/>
                        </a:buClr>
                        <a:buSzPct val="60000"/>
                        <a:buFont typeface="Wingdings 2" panose="05020102010507070707" pitchFamily="2" charset="2"/>
                        <a:buChar char=""/>
                        <a:tabLst>
                          <a:tab pos="357505" algn="l"/>
                        </a:tabLst>
                        <a:defRPr sz="2000" b="0" i="0" u="none" kern="1200" baseline="0">
                          <a:solidFill>
                            <a:srgbClr val="9C6D00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defRPr>
                      </a:lvl1pPr>
                      <a:lvl2pPr lvl="1" algn="l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Font typeface="华文仿宋" panose="02010600040101010101" pitchFamily="2" charset="-122"/>
                        <a:defRPr sz="1400" b="0" kern="1200">
                          <a:solidFill>
                            <a:srgbClr val="7F7F7F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defRPr>
                      </a:lvl2pPr>
                      <a:lvl3pPr marL="1143000" lvl="2" indent="-22860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华文楷体" panose="02010600040101010101" charset="-122"/>
                        </a:defRPr>
                      </a:lvl3pPr>
                      <a:lvl4pPr marL="1600200" lvl="3" indent="-228600" algn="l">
                        <a:defRPr sz="1600" b="0" kern="1200"/>
                      </a:lvl4pPr>
                      <a:lvl5pPr marL="2057400" lvl="4" indent="-228600" algn="l">
                        <a:defRPr sz="1600" b="0" kern="1200"/>
                      </a:lvl5pPr>
                    </a:lstStyle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分布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0360">
                <a:tc>
                  <a:txBody>
                    <a:bodyPr wrap="square"/>
                    <a:lstStyle>
                      <a:lvl1pPr marL="357505" lvl="0" indent="-357505" algn="just" defTabSz="914400" eaLnBrk="0" fontAlgn="base" latinLnBrk="0" hangingPunct="0">
                        <a:lnSpc>
                          <a:spcPct val="11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>
                          <a:srgbClr val="9C6D00"/>
                        </a:buClr>
                        <a:buSzPct val="60000"/>
                        <a:buFont typeface="Wingdings 2" panose="05020102010507070707" pitchFamily="2" charset="2"/>
                        <a:buChar char=""/>
                        <a:tabLst>
                          <a:tab pos="357505" algn="l"/>
                        </a:tabLst>
                        <a:defRPr sz="2000" b="0" i="0" u="none" kern="1200" baseline="0">
                          <a:solidFill>
                            <a:srgbClr val="9C6D00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defRPr>
                      </a:lvl1pPr>
                      <a:lvl2pPr lvl="1" algn="l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Font typeface="华文仿宋" panose="02010600040101010101" pitchFamily="2" charset="-122"/>
                        <a:defRPr sz="1400" b="0" kern="1200">
                          <a:solidFill>
                            <a:srgbClr val="7F7F7F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defRPr>
                      </a:lvl2pPr>
                      <a:lvl3pPr marL="1143000" lvl="2" indent="-22860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华文楷体" panose="02010600040101010101" charset="-122"/>
                        </a:defRPr>
                      </a:lvl3pPr>
                      <a:lvl4pPr marL="1600200" lvl="3" indent="-228600" algn="l">
                        <a:defRPr sz="1600" b="0" kern="1200"/>
                      </a:lvl4pPr>
                      <a:lvl5pPr marL="2057400" lvl="4" indent="-228600" algn="l">
                        <a:defRPr sz="1600" b="0" kern="1200"/>
                      </a:lvl5pPr>
                    </a:lstStyle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亚热带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季风气候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57505" lvl="0" indent="-357505" algn="just" defTabSz="914400" eaLnBrk="0" fontAlgn="base" latinLnBrk="0" hangingPunct="0">
                        <a:lnSpc>
                          <a:spcPct val="11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>
                          <a:srgbClr val="9C6D00"/>
                        </a:buClr>
                        <a:buSzPct val="60000"/>
                        <a:buFont typeface="Wingdings 2" panose="05020102010507070707" pitchFamily="2" charset="2"/>
                        <a:buChar char=""/>
                        <a:tabLst>
                          <a:tab pos="357505" algn="l"/>
                        </a:tabLst>
                        <a:defRPr sz="2000" b="0" i="0" u="none" kern="1200" baseline="0">
                          <a:solidFill>
                            <a:srgbClr val="9C6D00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defRPr>
                      </a:lvl1pPr>
                      <a:lvl2pPr lvl="1" algn="l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Font typeface="华文仿宋" panose="02010600040101010101" pitchFamily="2" charset="-122"/>
                        <a:defRPr sz="1400" b="0" kern="1200">
                          <a:solidFill>
                            <a:srgbClr val="7F7F7F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defRPr>
                      </a:lvl2pPr>
                      <a:lvl3pPr marL="1143000" lvl="2" indent="-22860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华文楷体" panose="02010600040101010101" charset="-122"/>
                        </a:defRPr>
                      </a:lvl3pPr>
                      <a:lvl4pPr marL="1600200" lvl="3" indent="-228600" algn="l">
                        <a:defRPr sz="1600" b="0" kern="1200"/>
                      </a:lvl4pPr>
                      <a:lvl5pPr marL="2057400" lvl="4" indent="-228600" algn="l">
                        <a:defRPr sz="1600" b="0" kern="1200"/>
                      </a:lvl5pPr>
                    </a:lstStyle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_GB2312" panose="02010609030101010101" pitchFamily="1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夏季高温多雨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_GB2312" panose="02010609030101010101" pitchFamily="1" charset="-122"/>
                        <a:ea typeface="楷体" panose="02010609060101010101" pitchFamily="49" charset="-122"/>
                        <a:sym typeface="楷体_GB2312" panose="02010609030101010101" pitchFamily="1" charset="-122"/>
                      </a:endParaRPr>
                    </a:p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_GB2312" panose="02010609030101010101" pitchFamily="1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冬季温和少雨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_GB2312" panose="02010609030101010101" pitchFamily="1" charset="-122"/>
                        <a:ea typeface="楷体" panose="02010609060101010101" pitchFamily="49" charset="-122"/>
                        <a:sym typeface="楷体_GB2312" panose="02010609030101010101" pitchFamily="1" charset="-122"/>
                      </a:endParaRPr>
                    </a:p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_GB2312" panose="02010609030101010101" pitchFamily="1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（雨热同期）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_GB2312" panose="02010609030101010101" pitchFamily="1" charset="-122"/>
                        <a:ea typeface="楷体" panose="02010609060101010101" pitchFamily="49" charset="-122"/>
                        <a:sym typeface="楷体_GB2312" panose="02010609030101010101" pitchFamily="1" charset="-122"/>
                      </a:endParaRPr>
                    </a:p>
                  </a:txBody>
                  <a:tcPr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57505" lvl="0" indent="-357505" algn="just" defTabSz="914400" eaLnBrk="0" fontAlgn="base" latinLnBrk="0" hangingPunct="0">
                        <a:lnSpc>
                          <a:spcPct val="11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>
                          <a:srgbClr val="9C6D00"/>
                        </a:buClr>
                        <a:buSzPct val="60000"/>
                        <a:buFont typeface="Wingdings 2" panose="05020102010507070707" pitchFamily="2" charset="2"/>
                        <a:buChar char=""/>
                        <a:tabLst>
                          <a:tab pos="357505" algn="l"/>
                        </a:tabLst>
                        <a:defRPr sz="2000" b="0" i="0" u="none" kern="1200" baseline="0">
                          <a:solidFill>
                            <a:srgbClr val="9C6D00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defRPr>
                      </a:lvl1pPr>
                      <a:lvl2pPr lvl="1" algn="l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Font typeface="华文仿宋" panose="02010600040101010101" pitchFamily="2" charset="-122"/>
                        <a:defRPr sz="1400" b="0" kern="1200">
                          <a:solidFill>
                            <a:srgbClr val="7F7F7F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defRPr>
                      </a:lvl2pPr>
                      <a:lvl3pPr marL="1143000" lvl="2" indent="-22860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华文楷体" panose="02010600040101010101" charset="-122"/>
                        </a:defRPr>
                      </a:lvl3pPr>
                      <a:lvl4pPr marL="1600200" lvl="3" indent="-228600" algn="l">
                        <a:defRPr sz="1600" b="0" kern="1200"/>
                      </a:lvl4pPr>
                      <a:lvl5pPr marL="2057400" lvl="4" indent="-228600" algn="l">
                        <a:defRPr sz="1600" b="0" kern="1200"/>
                      </a:lvl5pPr>
                    </a:lstStyle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_GB2312" panose="02010609030101010101" pitchFamily="1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亚热带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_GB2312" panose="02010609030101010101" pitchFamily="1" charset="-122"/>
                        <a:ea typeface="楷体" panose="02010609060101010101" pitchFamily="49" charset="-122"/>
                        <a:sym typeface="楷体_GB2312" panose="02010609030101010101" pitchFamily="1" charset="-122"/>
                      </a:endParaRPr>
                    </a:p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_GB2312" panose="02010609030101010101" pitchFamily="1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大陆东岸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_GB2312" panose="02010609030101010101" pitchFamily="1" charset="-122"/>
                        <a:ea typeface="楷体" panose="02010609060101010101" pitchFamily="49" charset="-122"/>
                        <a:sym typeface="楷体_GB2312" panose="02010609030101010101" pitchFamily="1" charset="-122"/>
                      </a:endParaRPr>
                    </a:p>
                  </a:txBody>
                  <a:tcPr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5590">
                <a:tc>
                  <a:txBody>
                    <a:bodyPr wrap="square"/>
                    <a:lstStyle>
                      <a:lvl1pPr marL="357505" lvl="0" indent="-357505" algn="just" defTabSz="914400" eaLnBrk="0" fontAlgn="base" latinLnBrk="0" hangingPunct="0">
                        <a:lnSpc>
                          <a:spcPct val="11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>
                          <a:srgbClr val="9C6D00"/>
                        </a:buClr>
                        <a:buSzPct val="60000"/>
                        <a:buFont typeface="Wingdings 2" panose="05020102010507070707" pitchFamily="2" charset="2"/>
                        <a:buChar char=""/>
                        <a:tabLst>
                          <a:tab pos="357505" algn="l"/>
                        </a:tabLst>
                        <a:defRPr sz="2000" b="0" i="0" u="none" kern="1200" baseline="0">
                          <a:solidFill>
                            <a:srgbClr val="9C6D00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defRPr>
                      </a:lvl1pPr>
                      <a:lvl2pPr lvl="1" algn="l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Font typeface="华文仿宋" panose="02010600040101010101" pitchFamily="2" charset="-122"/>
                        <a:defRPr sz="1400" b="0" kern="1200">
                          <a:solidFill>
                            <a:srgbClr val="7F7F7F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defRPr>
                      </a:lvl2pPr>
                      <a:lvl3pPr marL="1143000" lvl="2" indent="-22860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华文楷体" panose="02010600040101010101" charset="-122"/>
                        </a:defRPr>
                      </a:lvl3pPr>
                      <a:lvl4pPr marL="1600200" lvl="3" indent="-228600" algn="l">
                        <a:defRPr sz="1600" b="0" kern="1200"/>
                      </a:lvl4pPr>
                      <a:lvl5pPr marL="2057400" lvl="4" indent="-228600" algn="l">
                        <a:defRPr sz="1600" b="0" kern="1200"/>
                      </a:lvl5pPr>
                    </a:lstStyle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地中海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气候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57505" lvl="0" indent="-357505" algn="just" defTabSz="914400" eaLnBrk="0" fontAlgn="base" latinLnBrk="0" hangingPunct="0">
                        <a:lnSpc>
                          <a:spcPct val="11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>
                          <a:srgbClr val="9C6D00"/>
                        </a:buClr>
                        <a:buSzPct val="60000"/>
                        <a:buFont typeface="Wingdings 2" panose="05020102010507070707" pitchFamily="2" charset="2"/>
                        <a:buChar char=""/>
                        <a:tabLst>
                          <a:tab pos="357505" algn="l"/>
                        </a:tabLst>
                        <a:defRPr sz="2000" b="0" i="0" u="none" kern="1200" baseline="0">
                          <a:solidFill>
                            <a:srgbClr val="9C6D00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defRPr>
                      </a:lvl1pPr>
                      <a:lvl2pPr lvl="1" algn="l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Font typeface="华文仿宋" panose="02010600040101010101" pitchFamily="2" charset="-122"/>
                        <a:defRPr sz="1400" b="0" kern="1200">
                          <a:solidFill>
                            <a:srgbClr val="7F7F7F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defRPr>
                      </a:lvl2pPr>
                      <a:lvl3pPr marL="1143000" lvl="2" indent="-22860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华文楷体" panose="02010600040101010101" charset="-122"/>
                        </a:defRPr>
                      </a:lvl3pPr>
                      <a:lvl4pPr marL="1600200" lvl="3" indent="-228600" algn="l">
                        <a:defRPr sz="1600" b="0" kern="1200"/>
                      </a:lvl4pPr>
                      <a:lvl5pPr marL="2057400" lvl="4" indent="-228600" algn="l">
                        <a:defRPr sz="1600" b="0" kern="1200"/>
                      </a:lvl5pPr>
                    </a:lstStyle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_GB2312" panose="02010609030101010101" pitchFamily="1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夏季炎热干燥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_GB2312" panose="02010609030101010101" pitchFamily="1" charset="-122"/>
                        <a:ea typeface="楷体" panose="02010609060101010101" pitchFamily="49" charset="-122"/>
                        <a:sym typeface="楷体_GB2312" panose="02010609030101010101" pitchFamily="1" charset="-122"/>
                      </a:endParaRPr>
                    </a:p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_GB2312" panose="02010609030101010101" pitchFamily="1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冬季温和多雨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_GB2312" panose="02010609030101010101" pitchFamily="1" charset="-122"/>
                        <a:ea typeface="楷体" panose="02010609060101010101" pitchFamily="49" charset="-122"/>
                        <a:sym typeface="楷体_GB2312" panose="02010609030101010101" pitchFamily="1" charset="-122"/>
                      </a:endParaRPr>
                    </a:p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_GB2312" panose="02010609030101010101" pitchFamily="1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（雨热不同期）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_GB2312" panose="02010609030101010101" pitchFamily="1" charset="-122"/>
                        <a:ea typeface="楷体" panose="02010609060101010101" pitchFamily="49" charset="-122"/>
                        <a:sym typeface="楷体_GB2312" panose="02010609030101010101" pitchFamily="1" charset="-122"/>
                      </a:endParaRPr>
                    </a:p>
                  </a:txBody>
                  <a:tcPr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57505" lvl="0" indent="-357505" algn="just" defTabSz="914400" eaLnBrk="0" fontAlgn="base" latinLnBrk="0" hangingPunct="0">
                        <a:lnSpc>
                          <a:spcPct val="11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>
                          <a:srgbClr val="9C6D00"/>
                        </a:buClr>
                        <a:buSzPct val="60000"/>
                        <a:buFont typeface="Wingdings 2" panose="05020102010507070707" pitchFamily="2" charset="2"/>
                        <a:buChar char=""/>
                        <a:tabLst>
                          <a:tab pos="357505" algn="l"/>
                        </a:tabLst>
                        <a:defRPr sz="2000" b="0" i="0" u="none" kern="1200" baseline="0">
                          <a:solidFill>
                            <a:srgbClr val="9C6D00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defRPr>
                      </a:lvl1pPr>
                      <a:lvl2pPr lvl="1" algn="l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Font typeface="华文仿宋" panose="02010600040101010101" pitchFamily="2" charset="-122"/>
                        <a:defRPr sz="1400" b="0" kern="1200">
                          <a:solidFill>
                            <a:srgbClr val="7F7F7F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defRPr>
                      </a:lvl2pPr>
                      <a:lvl3pPr marL="1143000" lvl="2" indent="-228600" algn="l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华文楷体" panose="02010600040101010101" charset="-122"/>
                        </a:defRPr>
                      </a:lvl3pPr>
                      <a:lvl4pPr marL="1600200" lvl="3" indent="-228600" algn="l">
                        <a:defRPr sz="1600" b="0" kern="1200"/>
                      </a:lvl4pPr>
                      <a:lvl5pPr marL="2057400" lvl="4" indent="-228600" algn="l">
                        <a:defRPr sz="1600" b="0" kern="1200"/>
                      </a:lvl5pPr>
                    </a:lstStyle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en-US" altLang="x-none" sz="28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30</a:t>
                      </a:r>
                      <a:r>
                        <a:rPr lang="en-US" altLang="x-none" sz="28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º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～</a:t>
                      </a:r>
                      <a:r>
                        <a:rPr lang="en-US" altLang="x-none" sz="28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40</a:t>
                      </a:r>
                      <a:r>
                        <a:rPr lang="en-US" altLang="x-none" sz="28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º</a:t>
                      </a:r>
                      <a:endParaRPr lang="en-US" altLang="x-none" sz="28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 defTabSz="914400" eaLnBrk="1" hangingPunct="1">
                        <a:spcBef>
                          <a:spcPts val="0"/>
                        </a:spcBef>
                        <a:buFont typeface="Wingdings 2" panose="05020102010507070707" pitchFamily="2" charset="2"/>
                        <a:buNone/>
                        <a:tabLst>
                          <a:tab pos="357505" algn="l"/>
                          <a:tab pos="357505" algn="l"/>
                        </a:tabLst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楷体_GB2312" panose="02010609030101010101" pitchFamily="1" charset="-122"/>
                        </a:rPr>
                        <a:t>大陆西岸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楷体_GB2312" panose="02010609030101010101" pitchFamily="1" charset="-122"/>
                      </a:endParaRPr>
                    </a:p>
                  </a:txBody>
                  <a:tcPr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36" name="Text Box 44"/>
          <p:cNvSpPr txBox="1"/>
          <p:nvPr/>
        </p:nvSpPr>
        <p:spPr>
          <a:xfrm>
            <a:off x="2331085" y="1072198"/>
            <a:ext cx="483044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28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仿宋_GB2312" panose="02010609030101010101" pitchFamily="1" charset="-122"/>
              </a:rPr>
              <a:t>亚热带季风气候与地中海气候</a:t>
            </a:r>
            <a:endParaRPr lang="zh-CN" altLang="en-US" sz="28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仿宋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4" descr="7b20d0af6f2a1aed0772aa38799e8eb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968375"/>
            <a:ext cx="8477250" cy="552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右箭头 5"/>
          <p:cNvSpPr/>
          <p:nvPr/>
        </p:nvSpPr>
        <p:spPr>
          <a:xfrm>
            <a:off x="4267200" y="2298700"/>
            <a:ext cx="460375" cy="1397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400" b="1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4727575" y="2185988"/>
            <a:ext cx="191452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温带季风气候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568450" y="1435100"/>
            <a:ext cx="427038" cy="523875"/>
          </a:xfrm>
          <a:prstGeom prst="straightConnector1">
            <a:avLst/>
          </a:prstGeom>
          <a:ln>
            <a:solidFill>
              <a:srgbClr val="0000FF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108200" y="1192213"/>
            <a:ext cx="124460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温带海洋性气候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3101975" y="1435100"/>
            <a:ext cx="1165225" cy="57467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357688" y="1179513"/>
            <a:ext cx="2284412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温带大陆性气候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5867400" y="1920875"/>
            <a:ext cx="136525" cy="112712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718050" y="3089275"/>
            <a:ext cx="237045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温带海洋性气候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4432300" y="4318000"/>
            <a:ext cx="673100" cy="40481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4910138" y="4495800"/>
            <a:ext cx="452438" cy="42703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 flipV="1">
            <a:off x="5562600" y="4495800"/>
            <a:ext cx="1608138" cy="75406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962843" y="3847465"/>
            <a:ext cx="2133600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温带海洋性气候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7472363" y="5022850"/>
            <a:ext cx="300038" cy="22701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412990" y="5210810"/>
            <a:ext cx="148653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温带大陆性气候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16840" y="307340"/>
            <a:ext cx="418338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三、温带的气候类型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0" grpId="0"/>
      <p:bldP spid="12" grpId="0"/>
      <p:bldP spid="20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 descr="48671bfaaf879096437ba6cb48e97a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990" y="1536700"/>
            <a:ext cx="2784475" cy="4094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59580" y="4006850"/>
            <a:ext cx="4302125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夏季暖热多雨，冬季寒冷干燥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82440" y="2579370"/>
            <a:ext cx="3621088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亚欧大陆温带的东部地区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文本框 5"/>
          <p:cNvSpPr txBox="1"/>
          <p:nvPr/>
        </p:nvSpPr>
        <p:spPr>
          <a:xfrm>
            <a:off x="3986530" y="2011045"/>
            <a:ext cx="277177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分布地区：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文本框 6"/>
          <p:cNvSpPr txBox="1"/>
          <p:nvPr/>
        </p:nvSpPr>
        <p:spPr>
          <a:xfrm>
            <a:off x="3986530" y="3478213"/>
            <a:ext cx="184467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特点：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390" y="615315"/>
            <a:ext cx="262318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温带季风气候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 descr="5f42fe06c26906cf2200670578fa1c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" y="1493838"/>
            <a:ext cx="5116513" cy="319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3" descr="7988a9599342ef5cc542131094ef0150"/>
          <p:cNvPicPr>
            <a:picLocks noChangeAspect="1"/>
          </p:cNvPicPr>
          <p:nvPr/>
        </p:nvPicPr>
        <p:blipFill>
          <a:blip r:embed="rId2"/>
          <a:srcRect l="981" t="1721" r="1396" b="1496"/>
          <a:stretch>
            <a:fillRect/>
          </a:stretch>
        </p:blipFill>
        <p:spPr>
          <a:xfrm>
            <a:off x="5639435" y="1305560"/>
            <a:ext cx="2842260" cy="3285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4"/>
          <p:cNvSpPr txBox="1"/>
          <p:nvPr/>
        </p:nvSpPr>
        <p:spPr>
          <a:xfrm>
            <a:off x="376238" y="5111750"/>
            <a:ext cx="4424362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分布：主要在中纬地区的大陆西岸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文本框 5"/>
          <p:cNvSpPr txBox="1"/>
          <p:nvPr/>
        </p:nvSpPr>
        <p:spPr>
          <a:xfrm>
            <a:off x="4800600" y="5111750"/>
            <a:ext cx="4318000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特点：冬无严寒、夏无酷暑，年内降水均匀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020" y="681355"/>
            <a:ext cx="35306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温带海洋性气候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2" descr="9a6d66cd6e61b9ce760b760121d569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8948" y="1029018"/>
            <a:ext cx="3105150" cy="3598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3" descr="fb211d1beb372aec12ee5cc6fc99c91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557020"/>
            <a:ext cx="4405630" cy="2891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4"/>
          <p:cNvSpPr txBox="1"/>
          <p:nvPr/>
        </p:nvSpPr>
        <p:spPr>
          <a:xfrm>
            <a:off x="341630" y="4984115"/>
            <a:ext cx="4946650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分布：主要位于亚欧大陆和北美洲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文本框 5"/>
          <p:cNvSpPr txBox="1"/>
          <p:nvPr/>
        </p:nvSpPr>
        <p:spPr>
          <a:xfrm>
            <a:off x="5389245" y="4738053"/>
            <a:ext cx="3636963" cy="1798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000">
                <a:latin typeface="华文楷体" panose="02010600040101010101" charset="-122"/>
                <a:ea typeface="黑体" panose="02010609060101010101" pitchFamily="49" charset="-122"/>
              </a:rPr>
              <a:t>   </a:t>
            </a:r>
            <a:r>
              <a:rPr lang="en-US" altLang="zh-CN" sz="2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特点：分布最广泛的气候类型，冬冷夏热，年温差大，全年降水量少。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020" y="681355"/>
            <a:ext cx="35306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温带大陆性气候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15" descr="热带荒漠景观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653" y="4234815"/>
            <a:ext cx="3084512" cy="2008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Picture 16" descr="热带草原景观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5" y="1612900"/>
            <a:ext cx="3136900" cy="2112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18" descr="热带季雨林景观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rcRect t="12381" b="33592"/>
          <a:stretch>
            <a:fillRect/>
          </a:stretch>
        </p:blipFill>
        <p:spPr>
          <a:xfrm>
            <a:off x="5695633" y="4261803"/>
            <a:ext cx="3135312" cy="1979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19" descr="143A14364-1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5"/>
          <a:srcRect r="2686"/>
          <a:stretch>
            <a:fillRect/>
          </a:stretch>
        </p:blipFill>
        <p:spPr>
          <a:xfrm>
            <a:off x="1042988" y="1612900"/>
            <a:ext cx="3084512" cy="211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 Box 21"/>
          <p:cNvSpPr txBox="1"/>
          <p:nvPr/>
        </p:nvSpPr>
        <p:spPr>
          <a:xfrm>
            <a:off x="1023938" y="579120"/>
            <a:ext cx="6911975" cy="932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15000"/>
              </a:lnSpc>
            </a:pP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观察下列图片，说一说，这些景观有什么差异？想一想，为什么会有这此差异？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86555" y="1695450"/>
            <a:ext cx="548640" cy="19443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热带雨林景观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9985" y="1708150"/>
            <a:ext cx="548640" cy="19437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热带草原景观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8460" y="4344988"/>
            <a:ext cx="548640" cy="203676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热带荒漠景观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9985" y="4173220"/>
            <a:ext cx="548640" cy="228473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热带季雨林景观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文本框 2"/>
          <p:cNvSpPr txBox="1"/>
          <p:nvPr/>
        </p:nvSpPr>
        <p:spPr>
          <a:xfrm>
            <a:off x="155575" y="33338"/>
            <a:ext cx="1714774" cy="51974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 descr="8689d2e1adad57b50353a66731b7c55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3808413"/>
            <a:ext cx="3425825" cy="252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2" descr="4cc963c9bd0c61b065c0a660f51c4a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055688"/>
            <a:ext cx="3371850" cy="2528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3" descr="db784e612a18630fcc3a7198408894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7975" y="3819525"/>
            <a:ext cx="3316288" cy="2516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4" descr="088072fe32c0229eb7f142386f68a6b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7975" y="1055688"/>
            <a:ext cx="3425825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794760" y="1066800"/>
            <a:ext cx="548640" cy="25177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温带森林景观</a:t>
            </a:r>
            <a:endParaRPr lang="zh-CN" altLang="zh-CN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94760" y="3879850"/>
            <a:ext cx="548640" cy="25177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温带草原景观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37735" y="1066800"/>
            <a:ext cx="548640" cy="210375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温带森林草原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37735" y="3682365"/>
            <a:ext cx="548640" cy="29438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温带荒漠半荒漠景观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9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Text Box 4"/>
          <p:cNvSpPr txBox="1"/>
          <p:nvPr/>
        </p:nvSpPr>
        <p:spPr>
          <a:xfrm>
            <a:off x="82550" y="1573213"/>
            <a:ext cx="3168650" cy="6248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5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主要特征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-46037" y="2522538"/>
            <a:ext cx="35496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气温特点：冬季寒冷，夏</a:t>
            </a:r>
            <a:endParaRPr lang="zh-CN" altLang="en-US" sz="24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/>
            <a:r>
              <a:rPr lang="zh-CN" altLang="en-US" sz="24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季有短暂的暖季。</a:t>
            </a:r>
            <a:endParaRPr lang="zh-CN" altLang="en-US" sz="24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-79375" y="3513138"/>
            <a:ext cx="4029075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4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降水特点：全年降水均匀稀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少。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文本框 9225"/>
          <p:cNvSpPr txBox="1"/>
          <p:nvPr/>
        </p:nvSpPr>
        <p:spPr>
          <a:xfrm>
            <a:off x="2032000" y="3344863"/>
            <a:ext cx="5080000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x-none" sz="500" b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Zx.xk </a:t>
            </a:r>
            <a:endParaRPr lang="en-US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02" name="图片 1" descr="f49b36025c310179cb60ecad10decd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6988" y="1811338"/>
            <a:ext cx="5270500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文本框 2"/>
          <p:cNvSpPr txBox="1"/>
          <p:nvPr/>
        </p:nvSpPr>
        <p:spPr>
          <a:xfrm>
            <a:off x="127635" y="4617720"/>
            <a:ext cx="290004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分布地区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375" y="5538788"/>
            <a:ext cx="5768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亚欧大陆和北美洲北冰洋沿岸</a:t>
            </a:r>
            <a:endParaRPr lang="zh-CN" altLang="en-US" sz="240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16840" y="307340"/>
            <a:ext cx="5575935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四、寒带气候和高山高原气候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020" y="970915"/>
            <a:ext cx="177990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苔原气候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bldLvl="0"/>
      <p:bldP spid="9225" grpId="0" bldLvl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0241" descr="苔原冰原气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718" y="1686243"/>
            <a:ext cx="7489825" cy="462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AutoShape 5"/>
          <p:cNvSpPr/>
          <p:nvPr/>
        </p:nvSpPr>
        <p:spPr>
          <a:xfrm>
            <a:off x="429895" y="2518410"/>
            <a:ext cx="2160588" cy="466725"/>
          </a:xfrm>
          <a:prstGeom prst="wedgeRectCallout">
            <a:avLst>
              <a:gd name="adj1" fmla="val 112014"/>
              <a:gd name="adj2" fmla="val -131634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北冰洋沿岸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244" name="AutoShape 8"/>
          <p:cNvSpPr/>
          <p:nvPr/>
        </p:nvSpPr>
        <p:spPr>
          <a:xfrm>
            <a:off x="6421755" y="3067685"/>
            <a:ext cx="1582738" cy="831850"/>
          </a:xfrm>
          <a:prstGeom prst="wedgeRectCallout">
            <a:avLst>
              <a:gd name="adj1" fmla="val -53412"/>
              <a:gd name="adj2" fmla="val -166412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格陵兰岛南部沿海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2189480" y="799465"/>
            <a:ext cx="4537075" cy="654050"/>
          </a:xfrm>
          <a:prstGeom prst="rect">
            <a:avLst/>
          </a:prstGeom>
          <a:solidFill>
            <a:srgbClr val="000080"/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lnSpc>
                <a:spcPct val="115000"/>
              </a:lnSpc>
            </a:pPr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苔原气候的分布地区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4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2290" descr="C:\Users\Administrator\Desktop\3fc996b5b3ddb5556ed411504da74f4f.jpg3fc996b5b3ddb5556ed411504da74f4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4655" y="970915"/>
            <a:ext cx="3221038" cy="5370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4"/>
          <p:cNvSpPr txBox="1"/>
          <p:nvPr/>
        </p:nvSpPr>
        <p:spPr>
          <a:xfrm>
            <a:off x="171450" y="1189038"/>
            <a:ext cx="3168650" cy="625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5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主要特征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539750" y="5157788"/>
            <a:ext cx="37576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气温特点：终年严寒。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39750" y="5675313"/>
            <a:ext cx="44735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降水特点：全年降水稀少。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0" name="Picture 5" descr="4-59 p088 冰原气候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851025"/>
            <a:ext cx="4235450" cy="31559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80645" y="536575"/>
            <a:ext cx="177990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冰原气候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/>
      <p:bldP spid="12294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3313" descr="苔原冰原气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283" y="1646873"/>
            <a:ext cx="7489825" cy="462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Text Box 4"/>
          <p:cNvSpPr txBox="1"/>
          <p:nvPr/>
        </p:nvSpPr>
        <p:spPr>
          <a:xfrm>
            <a:off x="2190115" y="681355"/>
            <a:ext cx="4535488" cy="654050"/>
          </a:xfrm>
          <a:prstGeom prst="rect">
            <a:avLst/>
          </a:prstGeom>
          <a:solidFill>
            <a:srgbClr val="000080"/>
          </a:solidFill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 algn="ctr">
              <a:lnSpc>
                <a:spcPct val="115000"/>
              </a:lnSpc>
            </a:pPr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冰原气候的分布地区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AutoShape 5"/>
          <p:cNvSpPr/>
          <p:nvPr/>
        </p:nvSpPr>
        <p:spPr>
          <a:xfrm>
            <a:off x="245110" y="2800668"/>
            <a:ext cx="1953895" cy="822959"/>
          </a:xfrm>
          <a:prstGeom prst="wedgeRectCallout">
            <a:avLst>
              <a:gd name="adj1" fmla="val 72810"/>
              <a:gd name="adj2" fmla="val -183398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北冰洋中的岛屿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7" name="AutoShape 6"/>
          <p:cNvSpPr/>
          <p:nvPr/>
        </p:nvSpPr>
        <p:spPr>
          <a:xfrm>
            <a:off x="643573" y="4999355"/>
            <a:ext cx="1512887" cy="465138"/>
          </a:xfrm>
          <a:prstGeom prst="wedgeRectCallout">
            <a:avLst>
              <a:gd name="adj1" fmla="val 155560"/>
              <a:gd name="adj2" fmla="val 20306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南极洲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8" name="AutoShape 8"/>
          <p:cNvSpPr/>
          <p:nvPr/>
        </p:nvSpPr>
        <p:spPr>
          <a:xfrm>
            <a:off x="6627495" y="3199130"/>
            <a:ext cx="2087563" cy="465138"/>
          </a:xfrm>
          <a:prstGeom prst="wedgeRectCallout">
            <a:avLst>
              <a:gd name="adj1" fmla="val -41787"/>
              <a:gd name="adj2" fmla="val -347708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格陵兰岛北部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  <p:bldP spid="133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6385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4845" y="1299845"/>
            <a:ext cx="3042285" cy="3691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4"/>
          <p:cNvSpPr txBox="1"/>
          <p:nvPr/>
        </p:nvSpPr>
        <p:spPr>
          <a:xfrm>
            <a:off x="233363" y="1704975"/>
            <a:ext cx="5616575" cy="6248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5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主要特征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296863" y="2439988"/>
            <a:ext cx="5491162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夏季气温低，气温年较差小。</a:t>
            </a:r>
            <a:endParaRPr lang="zh-CN" altLang="en-US" sz="24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" y="3606800"/>
            <a:ext cx="5830888" cy="166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15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中低纬度</a:t>
            </a:r>
            <a:r>
              <a:rPr lang="zh-CN" altLang="en-US" sz="24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地区的山地高原，以青藏高原及喜马拉雅山脉、阿尔卑斯山脉、埃塞俄比亚高原、科迪勒拉山系。</a:t>
            </a:r>
            <a:endParaRPr lang="zh-CN" altLang="en-US" sz="24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363" y="5273675"/>
            <a:ext cx="7475537" cy="512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15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该气候区的自然景观以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垂直变化显著</a:t>
            </a:r>
            <a:r>
              <a:rPr lang="zh-CN" altLang="en-US" sz="24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为重要特色。</a:t>
            </a:r>
            <a:endParaRPr lang="zh-CN" altLang="en-US" sz="24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8199" name="文本框 3"/>
          <p:cNvSpPr txBox="1"/>
          <p:nvPr/>
        </p:nvSpPr>
        <p:spPr>
          <a:xfrm>
            <a:off x="296863" y="3051175"/>
            <a:ext cx="25019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分布地区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055" y="694690"/>
            <a:ext cx="263652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高山高原气候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1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7409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9144000" cy="66373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1" name="组合 17410"/>
          <p:cNvGrpSpPr/>
          <p:nvPr/>
        </p:nvGrpSpPr>
        <p:grpSpPr>
          <a:xfrm>
            <a:off x="7794625" y="212725"/>
            <a:ext cx="1331913" cy="1055688"/>
            <a:chOff x="0" y="0"/>
            <a:chExt cx="2096" cy="1662"/>
          </a:xfrm>
        </p:grpSpPr>
        <p:sp>
          <p:nvSpPr>
            <p:cNvPr id="9219" name="圆角矩形标注 17411"/>
            <p:cNvSpPr/>
            <p:nvPr/>
          </p:nvSpPr>
          <p:spPr>
            <a:xfrm rot="120000">
              <a:off x="0" y="0"/>
              <a:ext cx="2097" cy="1628"/>
            </a:xfrm>
            <a:prstGeom prst="wedgeRoundRectCallout">
              <a:avLst>
                <a:gd name="adj1" fmla="val -124722"/>
                <a:gd name="adj2" fmla="val 73954"/>
                <a:gd name="adj3" fmla="val 16667"/>
              </a:avLst>
            </a:prstGeom>
            <a:solidFill>
              <a:schemeClr val="accent1"/>
            </a:solidFill>
            <a:ln w="3810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0" name="圆角矩形标注 17412"/>
            <p:cNvSpPr/>
            <p:nvPr/>
          </p:nvSpPr>
          <p:spPr>
            <a:xfrm rot="120000">
              <a:off x="28" y="76"/>
              <a:ext cx="2039" cy="1587"/>
            </a:xfrm>
            <a:prstGeom prst="wedgeRoundRectCallout">
              <a:avLst>
                <a:gd name="adj1" fmla="val -18463"/>
                <a:gd name="adj2" fmla="val 278731"/>
                <a:gd name="adj3" fmla="val 16667"/>
              </a:avLst>
            </a:prstGeom>
            <a:solidFill>
              <a:schemeClr val="accent1"/>
            </a:solidFill>
            <a:ln w="3810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 algn="ctr"/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科迪勒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algn="ctr"/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拉山系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4" name="圆角矩形标注 17413"/>
          <p:cNvSpPr/>
          <p:nvPr/>
        </p:nvSpPr>
        <p:spPr>
          <a:xfrm>
            <a:off x="4213225" y="2133600"/>
            <a:ext cx="2087563" cy="936625"/>
          </a:xfrm>
          <a:prstGeom prst="wedgeRoundRectCallout">
            <a:avLst>
              <a:gd name="adj1" fmla="val -94810"/>
              <a:gd name="adj2" fmla="val -56028"/>
              <a:gd name="adj3" fmla="val 16667"/>
            </a:avLst>
          </a:prstGeom>
          <a:solidFill>
            <a:schemeClr val="accent1"/>
          </a:solidFill>
          <a:ln w="38100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青藏高原及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喜马拉雅山脉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圆角矩形标注 17414"/>
          <p:cNvSpPr/>
          <p:nvPr/>
        </p:nvSpPr>
        <p:spPr>
          <a:xfrm>
            <a:off x="2700338" y="477838"/>
            <a:ext cx="1079500" cy="863600"/>
          </a:xfrm>
          <a:prstGeom prst="wedgeRoundRectCallout">
            <a:avLst>
              <a:gd name="adj1" fmla="val -149995"/>
              <a:gd name="adj2" fmla="val 44417"/>
              <a:gd name="adj3" fmla="val 16667"/>
            </a:avLst>
          </a:prstGeom>
          <a:solidFill>
            <a:schemeClr val="accent1"/>
          </a:solidFill>
          <a:ln w="38100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阿尔卑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斯山脉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圆角矩形标注 17415"/>
          <p:cNvSpPr/>
          <p:nvPr/>
        </p:nvSpPr>
        <p:spPr>
          <a:xfrm>
            <a:off x="2339975" y="3286125"/>
            <a:ext cx="1295400" cy="1006475"/>
          </a:xfrm>
          <a:prstGeom prst="wedgeRoundRectCallout">
            <a:avLst>
              <a:gd name="adj1" fmla="val -93769"/>
              <a:gd name="adj2" fmla="val -95042"/>
              <a:gd name="adj3" fmla="val 16667"/>
            </a:avLst>
          </a:prstGeom>
          <a:solidFill>
            <a:schemeClr val="accent1"/>
          </a:solidFill>
          <a:ln w="38100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埃塞俄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比亚高原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17415" grpId="0" bldLvl="0" animBg="1"/>
      <p:bldP spid="174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6" descr="4-60 12雅鲁藏布江大峡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5675" y="631825"/>
            <a:ext cx="6032500" cy="559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18434"/>
          <p:cNvSpPr txBox="1"/>
          <p:nvPr/>
        </p:nvSpPr>
        <p:spPr>
          <a:xfrm>
            <a:off x="712788" y="1041400"/>
            <a:ext cx="792162" cy="49323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/>
            <a:r>
              <a:rPr lang="zh-CN" altLang="en-US" sz="4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自然景观的垂直变化</a:t>
            </a:r>
            <a:endParaRPr lang="zh-CN" altLang="en-US" sz="4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9" name="组合 10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4590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1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4" name="表格 13"/>
          <p:cNvGraphicFramePr/>
          <p:nvPr/>
        </p:nvGraphicFramePr>
        <p:xfrm>
          <a:off x="41275" y="518795"/>
          <a:ext cx="9003665" cy="6010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1595"/>
                <a:gridCol w="3217545"/>
                <a:gridCol w="3184525"/>
              </a:tblGrid>
              <a:tr h="459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气候类型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分布地区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气候特征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1485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热带雨林气候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赤道附近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全年高温多雨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热带草原气候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热带雨林气候的南北两侧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全年高温，分干湿两季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热带季风气候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热带雨林气候的南北两侧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全年高温，分旱雨两季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热带沙漠气候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南北回归线经过的内陆地区和大陆的西岸地区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炎热干燥，降水稀少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亚热带季风和湿润气候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亚热带的大陆东岸地区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四季分明，夏季高温多雨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1384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地中海气候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南北纬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°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- 40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°的大陆东部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夏季炎热干燥，冬季温和多雨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温带季风气候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亚欧大陆温带地区的东部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夏季温暖多雨，冬季寒冷干燥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温带海洋性气候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中纬地区的大陆西岸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冬无严寒，夏无酷暑，降水均匀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1397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温带大陆性气候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亚欧大陆和北美洲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冬冷夏热，气温年较差大，降水较少，集中在夏季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苔原气候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亚欧大陆和北美洲北冰洋沿岸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长冬无夏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冰原气候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格陵兰岛和北极地区其他岛屿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终年严寒，降水稀少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7048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高山高原气候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中低纬度地区的山地，高原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全年低温，降水较少</a:t>
                      </a:r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90170" y="539115"/>
            <a:ext cx="8936990" cy="5440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南北回归线穿过的内陆地区和大陆西岸地区，属于（  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A.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热带雨林气候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热带沙漠气候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C.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热带草原气候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热带季风气候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华北地区的气候类型是（  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A.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温带大陆性气候 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温带季风气候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亚热带季风气候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D.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温带海洋性气候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8286750" y="616585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4293553" y="2911158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654" name="组合 4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7655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6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热带雨林气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1846263"/>
            <a:ext cx="6985000" cy="431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6"/>
          <p:cNvSpPr txBox="1"/>
          <p:nvPr/>
        </p:nvSpPr>
        <p:spPr>
          <a:xfrm>
            <a:off x="2808605" y="1278255"/>
            <a:ext cx="3433445" cy="51816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主要分布在赤道附近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AutoShape 7"/>
          <p:cNvSpPr/>
          <p:nvPr/>
        </p:nvSpPr>
        <p:spPr>
          <a:xfrm>
            <a:off x="5149850" y="5589588"/>
            <a:ext cx="2663825" cy="576262"/>
          </a:xfrm>
          <a:prstGeom prst="wedgeEllipseCallout">
            <a:avLst>
              <a:gd name="adj1" fmla="val 37301"/>
              <a:gd name="adj2" fmla="val -302088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亚马孙平原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221" name="AutoShape 8"/>
          <p:cNvSpPr/>
          <p:nvPr/>
        </p:nvSpPr>
        <p:spPr>
          <a:xfrm>
            <a:off x="36513" y="5589588"/>
            <a:ext cx="2014537" cy="576262"/>
          </a:xfrm>
          <a:prstGeom prst="wedgeEllipseCallout">
            <a:avLst>
              <a:gd name="adj1" fmla="val 44708"/>
              <a:gd name="adj2" fmla="val -315194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刚果盆地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222" name="AutoShape 9"/>
          <p:cNvSpPr/>
          <p:nvPr/>
        </p:nvSpPr>
        <p:spPr>
          <a:xfrm>
            <a:off x="2411413" y="5589588"/>
            <a:ext cx="2016125" cy="577850"/>
          </a:xfrm>
          <a:prstGeom prst="wedgeEllipseCallout">
            <a:avLst>
              <a:gd name="adj1" fmla="val 16204"/>
              <a:gd name="adj2" fmla="val -318278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马来群岛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56845" y="596900"/>
            <a:ext cx="398653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一、热带的气候类型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6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新课讲授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174" name="文本框 1"/>
          <p:cNvSpPr txBox="1"/>
          <p:nvPr/>
        </p:nvSpPr>
        <p:spPr>
          <a:xfrm>
            <a:off x="265430" y="1273175"/>
            <a:ext cx="239966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热带雨林气候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20" grpId="0" bldLvl="0" animBg="1"/>
      <p:bldP spid="9221" grpId="0" bldLvl="0" animBg="1"/>
      <p:bldP spid="922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61441" descr="图片1副本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4691063"/>
            <a:ext cx="8281988" cy="1474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61442" descr="63e113a3t72d0e2d16bd1&amp;690"/>
          <p:cNvPicPr>
            <a:picLocks noChangeAspect="1"/>
          </p:cNvPicPr>
          <p:nvPr/>
        </p:nvPicPr>
        <p:blipFill>
          <a:blip r:embed="rId2"/>
          <a:srcRect l="13129" t="32607" r="10374"/>
          <a:stretch>
            <a:fillRect/>
          </a:stretch>
        </p:blipFill>
        <p:spPr>
          <a:xfrm>
            <a:off x="2946400" y="1268413"/>
            <a:ext cx="3570288" cy="314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5)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189230" y="631190"/>
            <a:ext cx="8606790" cy="5700395"/>
          </a:xfrm>
          <a:prstGeom prst="rect">
            <a:avLst/>
          </a:prstGeom>
        </p:spPr>
      </p:pic>
      <p:sp>
        <p:nvSpPr>
          <p:cNvPr id="10244" name="Text Box 4"/>
          <p:cNvSpPr txBox="1"/>
          <p:nvPr/>
        </p:nvSpPr>
        <p:spPr>
          <a:xfrm>
            <a:off x="1470025" y="4085590"/>
            <a:ext cx="6437630" cy="179832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热带雨林具有强大的生态功能，在光合作用的过程中，大量吸收二氧化碳，同时向大气中释放氧气。人们形象地称热带雨林是“地球之肺”。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2" descr="热带草原气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1989138"/>
            <a:ext cx="6985000" cy="432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4"/>
          <p:cNvSpPr txBox="1"/>
          <p:nvPr/>
        </p:nvSpPr>
        <p:spPr>
          <a:xfrm>
            <a:off x="1595755" y="1313498"/>
            <a:ext cx="5929313" cy="51752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主要分布在热带雨林气候的南北两侧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AutoShape 5"/>
          <p:cNvSpPr/>
          <p:nvPr/>
        </p:nvSpPr>
        <p:spPr>
          <a:xfrm>
            <a:off x="6443663" y="5591175"/>
            <a:ext cx="2449512" cy="574675"/>
          </a:xfrm>
          <a:prstGeom prst="wedgeEllipseCallout">
            <a:avLst>
              <a:gd name="adj1" fmla="val -1556"/>
              <a:gd name="adj2" fmla="val -219343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巴西高原等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293" name="AutoShape 6"/>
          <p:cNvSpPr/>
          <p:nvPr/>
        </p:nvSpPr>
        <p:spPr>
          <a:xfrm>
            <a:off x="107950" y="5518150"/>
            <a:ext cx="2879725" cy="576263"/>
          </a:xfrm>
          <a:prstGeom prst="wedgeEllipseCallout">
            <a:avLst>
              <a:gd name="adj1" fmla="val 19722"/>
              <a:gd name="adj2" fmla="val -219708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非洲面积最大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294" name="AutoShape 7"/>
          <p:cNvSpPr/>
          <p:nvPr/>
        </p:nvSpPr>
        <p:spPr>
          <a:xfrm>
            <a:off x="3419475" y="5591175"/>
            <a:ext cx="2160588" cy="574675"/>
          </a:xfrm>
          <a:prstGeom prst="wedgeEllipseCallout">
            <a:avLst>
              <a:gd name="adj1" fmla="val -13199"/>
              <a:gd name="adj2" fmla="val -222653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澳大利亚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765" y="694055"/>
            <a:ext cx="239966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热带草原气候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  <p:bldP spid="12292" grpId="0" bldLvl="0" animBg="1"/>
      <p:bldP spid="12293" grpId="0" bldLvl="0" animBg="1"/>
      <p:bldP spid="1229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608965"/>
            <a:ext cx="9036050" cy="5795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 Box 3"/>
          <p:cNvSpPr txBox="1"/>
          <p:nvPr/>
        </p:nvSpPr>
        <p:spPr>
          <a:xfrm>
            <a:off x="6884988" y="476250"/>
            <a:ext cx="11985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干季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C:\Users\Administrator\Desktop\c01e84d827c35275f2e83c9cf8bdf5eb.jpgc01e84d827c35275f2e83c9cf8bdf5eb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180975" y="574675"/>
            <a:ext cx="8705850" cy="5799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 Box 3"/>
          <p:cNvSpPr txBox="1"/>
          <p:nvPr/>
        </p:nvSpPr>
        <p:spPr>
          <a:xfrm>
            <a:off x="5983129" y="765175"/>
            <a:ext cx="119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  <a:cs typeface="+mn-ea"/>
              </a:rPr>
              <a:t>湿季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2" descr="热带季风气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13" y="1908175"/>
            <a:ext cx="6985000" cy="432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4"/>
          <p:cNvSpPr txBox="1"/>
          <p:nvPr/>
        </p:nvSpPr>
        <p:spPr>
          <a:xfrm>
            <a:off x="1741488" y="1252220"/>
            <a:ext cx="5273675" cy="51752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主要分布在印度半岛和中南半岛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AutoShape 6"/>
          <p:cNvSpPr/>
          <p:nvPr/>
        </p:nvSpPr>
        <p:spPr>
          <a:xfrm>
            <a:off x="755650" y="5589588"/>
            <a:ext cx="2160588" cy="576262"/>
          </a:xfrm>
          <a:prstGeom prst="wedgeEllipseCallout">
            <a:avLst>
              <a:gd name="adj1" fmla="val 56736"/>
              <a:gd name="adj2" fmla="val -397023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印度半岛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8437" name="AutoShape 7"/>
          <p:cNvSpPr/>
          <p:nvPr/>
        </p:nvSpPr>
        <p:spPr>
          <a:xfrm>
            <a:off x="3922713" y="5519738"/>
            <a:ext cx="2322512" cy="574675"/>
          </a:xfrm>
          <a:prstGeom prst="wedgeEllipseCallout">
            <a:avLst>
              <a:gd name="adj1" fmla="val -63579"/>
              <a:gd name="adj2" fmla="val -359366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中南半岛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765" y="694055"/>
            <a:ext cx="239966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热带季风气候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  <p:bldP spid="184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热带沙漠气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513" y="1938338"/>
            <a:ext cx="7235825" cy="4475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4"/>
          <p:cNvSpPr txBox="1"/>
          <p:nvPr/>
        </p:nvSpPr>
        <p:spPr>
          <a:xfrm>
            <a:off x="1598613" y="1375728"/>
            <a:ext cx="6029325" cy="4572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主要分布在回归线附近的内陆和西岸地区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AutoShape 5"/>
          <p:cNvSpPr/>
          <p:nvPr/>
        </p:nvSpPr>
        <p:spPr>
          <a:xfrm>
            <a:off x="6518275" y="5622925"/>
            <a:ext cx="2447925" cy="574675"/>
          </a:xfrm>
          <a:prstGeom prst="wedgeEllipseCallout">
            <a:avLst>
              <a:gd name="adj1" fmla="val -16148"/>
              <a:gd name="adj2" fmla="val -188366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美洲西海岸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1509" name="AutoShape 6"/>
          <p:cNvSpPr/>
          <p:nvPr/>
        </p:nvSpPr>
        <p:spPr>
          <a:xfrm>
            <a:off x="179388" y="5549900"/>
            <a:ext cx="2555875" cy="576263"/>
          </a:xfrm>
          <a:prstGeom prst="wedgeEllipseCallout">
            <a:avLst>
              <a:gd name="adj1" fmla="val 15653"/>
              <a:gd name="adj2" fmla="val -411981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撒哈拉沙漠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1510" name="AutoShape 7"/>
          <p:cNvSpPr/>
          <p:nvPr/>
        </p:nvSpPr>
        <p:spPr>
          <a:xfrm>
            <a:off x="2844800" y="5621338"/>
            <a:ext cx="3421063" cy="576262"/>
          </a:xfrm>
          <a:prstGeom prst="wedgeEllipseCallout">
            <a:avLst>
              <a:gd name="adj1" fmla="val -10778"/>
              <a:gd name="adj2" fmla="val -189356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澳大利亚中西部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725" y="746760"/>
            <a:ext cx="239966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热带沙漠气候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21508" grpId="0" bldLvl="0" animBg="1"/>
      <p:bldP spid="21509" grpId="0" bldLvl="0" animBg="1"/>
      <p:bldP spid="215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1811</Words>
  <Application>WPS 演示</Application>
  <PresentationFormat>全屏显示(4:3)</PresentationFormat>
  <Paragraphs>373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楷体</vt:lpstr>
      <vt:lpstr>黑体</vt:lpstr>
      <vt:lpstr>Times New Roman</vt:lpstr>
      <vt:lpstr>楷体_GB2312</vt:lpstr>
      <vt:lpstr>微软雅黑</vt:lpstr>
      <vt:lpstr>Calibri</vt:lpstr>
      <vt:lpstr>Wingdings 2</vt:lpstr>
      <vt:lpstr>华文楷体</vt:lpstr>
      <vt:lpstr>仿宋_GB2312</vt:lpstr>
      <vt:lpstr>华文仿宋</vt:lpstr>
      <vt:lpstr>华文中宋</vt:lpstr>
      <vt:lpstr>新宋体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309</cp:revision>
  <dcterms:created xsi:type="dcterms:W3CDTF">2016-12-12T05:51:00Z</dcterms:created>
  <dcterms:modified xsi:type="dcterms:W3CDTF">2017-05-06T06:18:37Z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