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398" r:id="rId2"/>
    <p:sldId id="400" r:id="rId3"/>
    <p:sldId id="291" r:id="rId4"/>
    <p:sldId id="292" r:id="rId5"/>
    <p:sldId id="327" r:id="rId6"/>
    <p:sldId id="312" r:id="rId7"/>
    <p:sldId id="441" r:id="rId8"/>
    <p:sldId id="442" r:id="rId9"/>
    <p:sldId id="265" r:id="rId10"/>
    <p:sldId id="278" r:id="rId11"/>
    <p:sldId id="427" r:id="rId12"/>
    <p:sldId id="318" r:id="rId13"/>
    <p:sldId id="424" r:id="rId14"/>
    <p:sldId id="459" r:id="rId15"/>
    <p:sldId id="402" r:id="rId16"/>
    <p:sldId id="323" r:id="rId17"/>
    <p:sldId id="325" r:id="rId18"/>
    <p:sldId id="269" r:id="rId19"/>
    <p:sldId id="268" r:id="rId20"/>
    <p:sldId id="270" r:id="rId21"/>
    <p:sldId id="328" r:id="rId22"/>
    <p:sldId id="329" r:id="rId23"/>
    <p:sldId id="334" r:id="rId24"/>
    <p:sldId id="426" r:id="rId2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pitchFamily="18" charset="0"/>
        <a:ea typeface="宋体" charset="-122"/>
        <a:cs typeface="楷体_GB2312"/>
      </a:defRPr>
    </a:lvl1pPr>
    <a:lvl2pPr marL="4572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pitchFamily="18" charset="0"/>
        <a:ea typeface="宋体" charset="-122"/>
        <a:cs typeface="楷体_GB2312"/>
      </a:defRPr>
    </a:lvl2pPr>
    <a:lvl3pPr marL="9144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pitchFamily="18" charset="0"/>
        <a:ea typeface="宋体" charset="-122"/>
        <a:cs typeface="楷体_GB2312"/>
      </a:defRPr>
    </a:lvl3pPr>
    <a:lvl4pPr marL="13716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pitchFamily="18" charset="0"/>
        <a:ea typeface="宋体" charset="-122"/>
        <a:cs typeface="楷体_GB2312"/>
      </a:defRPr>
    </a:lvl4pPr>
    <a:lvl5pPr marL="18288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Times New Roman" pitchFamily="18" charset="0"/>
        <a:ea typeface="宋体" charset="-122"/>
        <a:cs typeface="楷体_GB2312"/>
      </a:defRPr>
    </a:lvl5pPr>
    <a:lvl6pPr marL="2286000" algn="l" defTabSz="914400" rtl="0" eaLnBrk="1" latinLnBrk="0" hangingPunct="1">
      <a:defRPr sz="2400" b="1" kern="1200">
        <a:solidFill>
          <a:schemeClr val="tx1"/>
        </a:solidFill>
        <a:latin typeface="Times New Roman" pitchFamily="18" charset="0"/>
        <a:ea typeface="宋体" charset="-122"/>
        <a:cs typeface="楷体_GB2312"/>
      </a:defRPr>
    </a:lvl6pPr>
    <a:lvl7pPr marL="2743200" algn="l" defTabSz="914400" rtl="0" eaLnBrk="1" latinLnBrk="0" hangingPunct="1">
      <a:defRPr sz="2400" b="1" kern="1200">
        <a:solidFill>
          <a:schemeClr val="tx1"/>
        </a:solidFill>
        <a:latin typeface="Times New Roman" pitchFamily="18" charset="0"/>
        <a:ea typeface="宋体" charset="-122"/>
        <a:cs typeface="楷体_GB2312"/>
      </a:defRPr>
    </a:lvl7pPr>
    <a:lvl8pPr marL="3200400" algn="l" defTabSz="914400" rtl="0" eaLnBrk="1" latinLnBrk="0" hangingPunct="1">
      <a:defRPr sz="2400" b="1" kern="1200">
        <a:solidFill>
          <a:schemeClr val="tx1"/>
        </a:solidFill>
        <a:latin typeface="Times New Roman" pitchFamily="18" charset="0"/>
        <a:ea typeface="宋体" charset="-122"/>
        <a:cs typeface="楷体_GB2312"/>
      </a:defRPr>
    </a:lvl8pPr>
    <a:lvl9pPr marL="3657600" algn="l" defTabSz="914400" rtl="0" eaLnBrk="1" latinLnBrk="0" hangingPunct="1">
      <a:defRPr sz="2400" b="1" kern="1200">
        <a:solidFill>
          <a:schemeClr val="tx1"/>
        </a:solidFill>
        <a:latin typeface="Times New Roman" pitchFamily="18" charset="0"/>
        <a:ea typeface="宋体" charset="-122"/>
        <a:cs typeface="楷体_GB231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</p:showPr>
  <p:clrMru>
    <a:srgbClr val="006600"/>
    <a:srgbClr val="7030A0"/>
    <a:srgbClr val="3D8F95"/>
    <a:srgbClr val="F3F9FA"/>
    <a:srgbClr val="FF0000"/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50" y="-84"/>
      </p:cViewPr>
      <p:guideLst>
        <p:guide orient="horz" pos="2115"/>
        <p:guide pos="283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7213" cy="7802721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0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 sz="1200">
                <a:ea typeface="楷体_GB2312" pitchFamily="1" charset="-122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33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buFont typeface="Arial" pitchFamily="34" charset="0"/>
              <a:buNone/>
              <a:defRPr sz="1200">
                <a:ea typeface="楷体_GB2312" pitchFamily="1" charset="-122"/>
                <a:cs typeface="+mn-cs"/>
              </a:defRPr>
            </a:lvl1pPr>
          </a:lstStyle>
          <a:p>
            <a:pPr>
              <a:defRPr/>
            </a:pPr>
            <a:fld id="{66CE3434-84EB-40EE-BECD-7A6A9112ED11}" type="datetimeFigureOut">
              <a:rPr lang="zh-CN" altLang="en-US"/>
              <a:pPr>
                <a:defRPr/>
              </a:pPr>
              <a:t>2017/1/25 Wednesday</a:t>
            </a:fld>
            <a:endParaRPr lang="en-US"/>
          </a:p>
        </p:txBody>
      </p:sp>
      <p:sp>
        <p:nvSpPr>
          <p:cNvPr id="15364" name="幻灯片图像占位符 3"/>
          <p:cNvSpPr>
            <a:spLocks noGrp="1" noRo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0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 sz="1200">
                <a:ea typeface="楷体_GB2312" pitchFamily="1" charset="-122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buFont typeface="Arial" pitchFamily="34" charset="0"/>
              <a:buNone/>
              <a:defRPr sz="1200">
                <a:ea typeface="楷体_GB2312" pitchFamily="1" charset="-122"/>
                <a:cs typeface="+mn-cs"/>
              </a:defRPr>
            </a:lvl1pPr>
          </a:lstStyle>
          <a:p>
            <a:pPr>
              <a:defRPr/>
            </a:pPr>
            <a:fld id="{3EF2B37C-B297-4DFB-B317-F948FCF3080B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DC1574-16E1-441F-A9FA-2EE2215DDC6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321A3B-4A50-4BC4-B477-D5A6BD49A82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EF0ED9-177F-475E-8732-BDDFF34B0BF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zh-CN" altLang="en-U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14868D-7754-40B8-93CA-F936CCFBD1D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F6F313-B250-414B-95E0-18A28A93E02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7C6CE6-A638-4D77-829F-8DC7A87ECEF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264A06-E1E0-403F-9029-6976193AE05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62EA57-4126-41DC-874A-0CC7DEABBAC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3646CD-3E6C-4921-AB29-44570D9E69C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B1276C-0295-443F-886C-B90729635A2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09D73F-1343-49BE-B3AE-BB1EA41C93F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F1E101-8274-4803-B62D-1C4C8CF1064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1B7AA9-CC1D-4E0E-8DDD-1DBA750D847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 sz="14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buFont typeface="Arial" pitchFamily="34" charset="0"/>
              <a:buNone/>
              <a:defRPr sz="14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buFont typeface="Arial" pitchFamily="34" charset="0"/>
              <a:buNone/>
              <a:defRPr sz="14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559F54E7-5ECE-4E58-B6D3-7226A7DF11D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0" r:id="rId2"/>
    <p:sldLayoutId id="2147483659" r:id="rId3"/>
    <p:sldLayoutId id="2147483658" r:id="rId4"/>
    <p:sldLayoutId id="2147483657" r:id="rId5"/>
    <p:sldLayoutId id="2147483656" r:id="rId6"/>
    <p:sldLayoutId id="2147483655" r:id="rId7"/>
    <p:sldLayoutId id="2147483654" r:id="rId8"/>
    <p:sldLayoutId id="2147483653" r:id="rId9"/>
    <p:sldLayoutId id="2147483652" r:id="rId10"/>
    <p:sldLayoutId id="2147483651" r:id="rId11"/>
    <p:sldLayoutId id="2147483650" r:id="rId12"/>
    <p:sldLayoutId id="2147483649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w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mf"/><Relationship Id="rId2" Type="http://schemas.openxmlformats.org/officeDocument/2006/relationships/image" Target="../media/image31.w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eg"/><Relationship Id="rId5" Type="http://schemas.openxmlformats.org/officeDocument/2006/relationships/image" Target="../media/image34.wmf"/><Relationship Id="rId4" Type="http://schemas.openxmlformats.org/officeDocument/2006/relationships/image" Target="../media/image33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2"/>
          <p:cNvGrpSpPr>
            <a:grpSpLocks/>
          </p:cNvGrpSpPr>
          <p:nvPr/>
        </p:nvGrpSpPr>
        <p:grpSpPr bwMode="auto">
          <a:xfrm>
            <a:off x="762000" y="1643063"/>
            <a:ext cx="7543800" cy="4605337"/>
            <a:chOff x="0" y="0"/>
            <a:chExt cx="4752" cy="2901"/>
          </a:xfrm>
        </p:grpSpPr>
        <p:pic>
          <p:nvPicPr>
            <p:cNvPr id="16396" name="Picture 4" descr="326854~1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4752" cy="29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397" name="Text Box 5"/>
            <p:cNvSpPr txBox="1">
              <a:spLocks noChangeArrowheads="1"/>
            </p:cNvSpPr>
            <p:nvPr/>
          </p:nvSpPr>
          <p:spPr bwMode="auto">
            <a:xfrm>
              <a:off x="0" y="21"/>
              <a:ext cx="1488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342900" indent="-342900" eaLnBrk="0" hangingPunct="0">
                <a:spcBef>
                  <a:spcPct val="50000"/>
                </a:spcBef>
                <a:buFont typeface="Wingdings" pitchFamily="2" charset="2"/>
                <a:buNone/>
              </a:pPr>
              <a:r>
                <a:rPr lang="zh-CN" altLang="en-US" sz="2800">
                  <a:solidFill>
                    <a:schemeClr val="bg1"/>
                  </a:solidFill>
                  <a:ea typeface="楷体_GB2312"/>
                </a:rPr>
                <a:t>阿里山云海</a:t>
              </a:r>
            </a:p>
          </p:txBody>
        </p:sp>
      </p:grpSp>
      <p:pic>
        <p:nvPicPr>
          <p:cNvPr id="3077" name="Picture 12" descr="203000~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0" y="1600200"/>
            <a:ext cx="7620000" cy="477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13" descr="BB9100~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5800" y="1600200"/>
            <a:ext cx="7848600" cy="484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079" name="Group 7"/>
          <p:cNvGrpSpPr>
            <a:grpSpLocks/>
          </p:cNvGrpSpPr>
          <p:nvPr/>
        </p:nvGrpSpPr>
        <p:grpSpPr bwMode="auto">
          <a:xfrm>
            <a:off x="685800" y="1600200"/>
            <a:ext cx="7848600" cy="4876800"/>
            <a:chOff x="0" y="0"/>
            <a:chExt cx="4944" cy="3072"/>
          </a:xfrm>
        </p:grpSpPr>
        <p:pic>
          <p:nvPicPr>
            <p:cNvPr id="16394" name="Picture 14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0" y="0"/>
              <a:ext cx="4944" cy="30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395" name="Text Box 15"/>
            <p:cNvSpPr txBox="1">
              <a:spLocks noChangeArrowheads="1"/>
            </p:cNvSpPr>
            <p:nvPr/>
          </p:nvSpPr>
          <p:spPr bwMode="auto">
            <a:xfrm>
              <a:off x="0" y="2784"/>
              <a:ext cx="202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>
                  <a:solidFill>
                    <a:schemeClr val="bg1"/>
                  </a:solidFill>
                  <a:ea typeface="楷体_GB2312"/>
                </a:rPr>
                <a:t>澎湖湾“双心石沪”</a:t>
              </a:r>
            </a:p>
          </p:txBody>
        </p:sp>
      </p:grpSp>
      <p:grpSp>
        <p:nvGrpSpPr>
          <p:cNvPr id="3082" name="Group 10"/>
          <p:cNvGrpSpPr>
            <a:grpSpLocks/>
          </p:cNvGrpSpPr>
          <p:nvPr/>
        </p:nvGrpSpPr>
        <p:grpSpPr bwMode="auto">
          <a:xfrm>
            <a:off x="457200" y="1524000"/>
            <a:ext cx="8229600" cy="5105400"/>
            <a:chOff x="0" y="0"/>
            <a:chExt cx="5184" cy="3168"/>
          </a:xfrm>
        </p:grpSpPr>
        <p:pic>
          <p:nvPicPr>
            <p:cNvPr id="16392" name="Picture 18" descr="97A617~1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0" y="0"/>
              <a:ext cx="5184" cy="31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393" name="Text Box 19"/>
            <p:cNvSpPr txBox="1">
              <a:spLocks noChangeArrowheads="1"/>
            </p:cNvSpPr>
            <p:nvPr/>
          </p:nvSpPr>
          <p:spPr bwMode="auto">
            <a:xfrm>
              <a:off x="96" y="2784"/>
              <a:ext cx="912" cy="3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342900" indent="-342900" eaLnBrk="0" hangingPunct="0">
                <a:spcBef>
                  <a:spcPct val="50000"/>
                </a:spcBef>
                <a:buFont typeface="Wingdings" pitchFamily="2" charset="2"/>
                <a:buNone/>
              </a:pPr>
              <a:r>
                <a:rPr lang="zh-CN" altLang="en-US" sz="2800">
                  <a:solidFill>
                    <a:schemeClr val="bg1"/>
                  </a:solidFill>
                  <a:ea typeface="楷体_GB2312"/>
                </a:rPr>
                <a:t>钓鱼岛</a:t>
              </a:r>
            </a:p>
          </p:txBody>
        </p:sp>
      </p:grpSp>
      <p:sp>
        <p:nvSpPr>
          <p:cNvPr id="16390" name="Text Box 24"/>
          <p:cNvSpPr txBox="1">
            <a:spLocks noChangeArrowheads="1"/>
          </p:cNvSpPr>
          <p:nvPr/>
        </p:nvSpPr>
        <p:spPr bwMode="auto">
          <a:xfrm>
            <a:off x="82550" y="76200"/>
            <a:ext cx="8318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 eaLnBrk="0" hangingPunct="0">
              <a:spcBef>
                <a:spcPct val="50000"/>
              </a:spcBef>
              <a:buFont typeface="Wingdings" pitchFamily="2" charset="2"/>
              <a:buNone/>
            </a:pPr>
            <a:r>
              <a:rPr lang="en-US" altLang="zh-CN" sz="1200">
                <a:ea typeface="楷体_GB2312"/>
              </a:rPr>
              <a:t>                 </a:t>
            </a:r>
          </a:p>
        </p:txBody>
      </p:sp>
      <p:sp>
        <p:nvSpPr>
          <p:cNvPr id="16391" name="Text Box 14"/>
          <p:cNvSpPr txBox="1">
            <a:spLocks noChangeArrowheads="1"/>
          </p:cNvSpPr>
          <p:nvPr/>
        </p:nvSpPr>
        <p:spPr bwMode="auto">
          <a:xfrm>
            <a:off x="304800" y="457200"/>
            <a:ext cx="38862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Arial" charset="0"/>
              <a:buNone/>
            </a:pPr>
            <a:r>
              <a:rPr lang="zh-CN" altLang="en-US" sz="4400" b="0">
                <a:latin typeface="Arial" charset="0"/>
                <a:ea typeface="楷体_GB2312"/>
              </a:rPr>
              <a:t>请您欣赏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3000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3000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3000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3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3000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3000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3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3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3000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3000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3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3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10"/>
          <p:cNvSpPr txBox="1">
            <a:spLocks noChangeArrowheads="1"/>
          </p:cNvSpPr>
          <p:nvPr/>
        </p:nvSpPr>
        <p:spPr bwMode="auto">
          <a:xfrm>
            <a:off x="152400" y="152400"/>
            <a:ext cx="5562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600">
                <a:solidFill>
                  <a:srgbClr val="262673"/>
                </a:solidFill>
                <a:latin typeface="Arial" pitchFamily="34" charset="0"/>
                <a:ea typeface="黑体" pitchFamily="49" charset="-122"/>
                <a:cs typeface="+mn-cs"/>
              </a:rPr>
              <a:t>二、美丽富饶的宝岛</a:t>
            </a:r>
          </a:p>
        </p:txBody>
      </p:sp>
      <p:sp>
        <p:nvSpPr>
          <p:cNvPr id="12291" name="Text Box 14"/>
          <p:cNvSpPr txBox="1">
            <a:spLocks noChangeArrowheads="1"/>
          </p:cNvSpPr>
          <p:nvPr/>
        </p:nvSpPr>
        <p:spPr bwMode="auto">
          <a:xfrm>
            <a:off x="304800" y="3495675"/>
            <a:ext cx="1905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FF0000"/>
                </a:solidFill>
                <a:latin typeface="楷体_GB2312"/>
                <a:ea typeface="楷体_GB2312"/>
              </a:rPr>
              <a:t>气候：</a:t>
            </a:r>
          </a:p>
        </p:txBody>
      </p:sp>
      <p:sp>
        <p:nvSpPr>
          <p:cNvPr id="12292" name="Text Box 15"/>
          <p:cNvSpPr txBox="1">
            <a:spLocks noChangeArrowheads="1"/>
          </p:cNvSpPr>
          <p:nvPr/>
        </p:nvSpPr>
        <p:spPr bwMode="auto">
          <a:xfrm>
            <a:off x="304800" y="1379538"/>
            <a:ext cx="1981200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FF0000"/>
                </a:solidFill>
                <a:latin typeface="楷体_GB2312"/>
                <a:ea typeface="楷体_GB2312"/>
              </a:rPr>
              <a:t>地形：</a:t>
            </a:r>
          </a:p>
        </p:txBody>
      </p:sp>
      <p:sp>
        <p:nvSpPr>
          <p:cNvPr id="12293" name="Text Box 16"/>
          <p:cNvSpPr txBox="1">
            <a:spLocks noChangeArrowheads="1"/>
          </p:cNvSpPr>
          <p:nvPr/>
        </p:nvSpPr>
        <p:spPr bwMode="auto">
          <a:xfrm>
            <a:off x="273050" y="5076825"/>
            <a:ext cx="2133600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FF0000"/>
                </a:solidFill>
                <a:latin typeface="楷体_GB2312"/>
                <a:ea typeface="楷体_GB2312"/>
              </a:rPr>
              <a:t>河流：</a:t>
            </a:r>
          </a:p>
        </p:txBody>
      </p:sp>
      <p:sp>
        <p:nvSpPr>
          <p:cNvPr id="12294" name="Text Box 17">
            <a:hlinkClick r:id="rId2" action="ppaction://hlinksldjump"/>
          </p:cNvPr>
          <p:cNvSpPr txBox="1">
            <a:spLocks noChangeArrowheads="1"/>
          </p:cNvSpPr>
          <p:nvPr/>
        </p:nvSpPr>
        <p:spPr bwMode="auto">
          <a:xfrm>
            <a:off x="0" y="5568950"/>
            <a:ext cx="5029200" cy="96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zh-CN" altLang="en-US" sz="3600">
                <a:latin typeface="楷体_GB2312"/>
                <a:ea typeface="楷体_GB2312"/>
              </a:rPr>
              <a:t>短且急、水流量大、水能丰富 。</a:t>
            </a:r>
          </a:p>
        </p:txBody>
      </p:sp>
      <p:sp>
        <p:nvSpPr>
          <p:cNvPr id="12295" name="Text Box 18"/>
          <p:cNvSpPr txBox="1">
            <a:spLocks noChangeArrowheads="1"/>
          </p:cNvSpPr>
          <p:nvPr/>
        </p:nvSpPr>
        <p:spPr bwMode="auto">
          <a:xfrm>
            <a:off x="0" y="1905000"/>
            <a:ext cx="5029200" cy="173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楷体_GB2312"/>
                <a:ea typeface="楷体_GB2312"/>
              </a:rPr>
              <a:t>山地多</a:t>
            </a:r>
            <a:r>
              <a:rPr lang="en-US" altLang="zh-CN" sz="3600">
                <a:latin typeface="楷体_GB2312"/>
                <a:ea typeface="楷体_GB2312"/>
              </a:rPr>
              <a:t>, </a:t>
            </a:r>
            <a:r>
              <a:rPr lang="zh-CN" altLang="en-US" sz="3600">
                <a:latin typeface="楷体_GB2312"/>
                <a:ea typeface="楷体_GB2312"/>
              </a:rPr>
              <a:t>约占</a:t>
            </a:r>
            <a:r>
              <a:rPr lang="en-US" altLang="zh-CN" sz="3600">
                <a:ea typeface="楷体_GB2312"/>
              </a:rPr>
              <a:t>2</a:t>
            </a:r>
            <a:r>
              <a:rPr lang="en-US" altLang="zh-CN" sz="3600">
                <a:latin typeface="楷体_GB2312"/>
                <a:ea typeface="楷体_GB2312"/>
              </a:rPr>
              <a:t>/</a:t>
            </a:r>
            <a:r>
              <a:rPr lang="en-US" altLang="zh-CN" sz="3600">
                <a:ea typeface="楷体_GB2312"/>
              </a:rPr>
              <a:t>3</a:t>
            </a:r>
            <a:r>
              <a:rPr lang="zh-CN" altLang="en-US" sz="3600">
                <a:latin typeface="楷体_GB2312"/>
                <a:ea typeface="楷体_GB2312"/>
              </a:rPr>
              <a:t>，集中在中、东部地区；平原少，主要在西部。</a:t>
            </a:r>
          </a:p>
        </p:txBody>
      </p:sp>
      <p:sp>
        <p:nvSpPr>
          <p:cNvPr id="12296" name="Text Box 19"/>
          <p:cNvSpPr txBox="1">
            <a:spLocks noChangeArrowheads="1"/>
          </p:cNvSpPr>
          <p:nvPr/>
        </p:nvSpPr>
        <p:spPr bwMode="auto">
          <a:xfrm>
            <a:off x="0" y="4019550"/>
            <a:ext cx="4953000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latin typeface="楷体_GB2312"/>
                <a:ea typeface="楷体_GB2312"/>
              </a:rPr>
              <a:t>亚热带和热带季风气候为主。</a:t>
            </a:r>
          </a:p>
        </p:txBody>
      </p:sp>
      <p:sp>
        <p:nvSpPr>
          <p:cNvPr id="25608" name="Text Box 4"/>
          <p:cNvSpPr txBox="1">
            <a:spLocks noChangeArrowheads="1"/>
          </p:cNvSpPr>
          <p:nvPr/>
        </p:nvSpPr>
        <p:spPr bwMode="auto">
          <a:xfrm>
            <a:off x="228600" y="838200"/>
            <a:ext cx="4343400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ea typeface="楷体_GB2312"/>
              </a:rPr>
              <a:t>台湾的自然环境</a:t>
            </a:r>
          </a:p>
        </p:txBody>
      </p:sp>
      <p:pic>
        <p:nvPicPr>
          <p:cNvPr id="12298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10200" y="2286000"/>
            <a:ext cx="339725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9" name="Picture 11" descr="0380102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00600" y="3124200"/>
            <a:ext cx="42418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00" name="Picture 2" descr="台湾地形图1"/>
          <p:cNvPicPr>
            <a:picLocks noChangeAspect="1" noChangeArrowheads="1"/>
          </p:cNvPicPr>
          <p:nvPr/>
        </p:nvPicPr>
        <p:blipFill>
          <a:blip r:embed="rId5">
            <a:lum contrast="-12000"/>
          </a:blip>
          <a:srcRect/>
          <a:stretch>
            <a:fillRect/>
          </a:stretch>
        </p:blipFill>
        <p:spPr bwMode="auto">
          <a:xfrm>
            <a:off x="4953000" y="304800"/>
            <a:ext cx="3968750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301" name="Oval 3"/>
          <p:cNvSpPr>
            <a:spLocks noChangeArrowheads="1"/>
          </p:cNvSpPr>
          <p:nvPr/>
        </p:nvSpPr>
        <p:spPr bwMode="auto">
          <a:xfrm>
            <a:off x="6553200" y="2971800"/>
            <a:ext cx="228600" cy="228600"/>
          </a:xfrm>
          <a:prstGeom prst="ellipse">
            <a:avLst/>
          </a:prstGeom>
          <a:solidFill>
            <a:srgbClr val="00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>
              <a:buFont typeface="Arial" charset="0"/>
              <a:buNone/>
            </a:pPr>
            <a:endParaRPr lang="zh-CN" altLang="en-US" sz="4400">
              <a:ea typeface="黑体" pitchFamily="49" charset="-122"/>
            </a:endParaRPr>
          </a:p>
        </p:txBody>
      </p:sp>
      <p:sp>
        <p:nvSpPr>
          <p:cNvPr id="12302" name="Text Box 5"/>
          <p:cNvSpPr txBox="1">
            <a:spLocks noChangeArrowheads="1"/>
          </p:cNvSpPr>
          <p:nvPr/>
        </p:nvSpPr>
        <p:spPr bwMode="auto">
          <a:xfrm>
            <a:off x="6019800" y="2514600"/>
            <a:ext cx="1219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buFont typeface="Arial" charset="0"/>
              <a:buNone/>
            </a:pPr>
            <a:r>
              <a:rPr lang="zh-CN" altLang="en-US">
                <a:ea typeface="楷体_GB2312"/>
              </a:rPr>
              <a:t>日月潭</a:t>
            </a:r>
          </a:p>
        </p:txBody>
      </p:sp>
      <p:sp>
        <p:nvSpPr>
          <p:cNvPr id="12303" name="Freeform 12"/>
          <p:cNvSpPr>
            <a:spLocks/>
          </p:cNvSpPr>
          <p:nvPr/>
        </p:nvSpPr>
        <p:spPr bwMode="auto">
          <a:xfrm>
            <a:off x="5695950" y="2590800"/>
            <a:ext cx="1679575" cy="614363"/>
          </a:xfrm>
          <a:custGeom>
            <a:avLst/>
            <a:gdLst>
              <a:gd name="T0" fmla="*/ 1679575 w 1058"/>
              <a:gd name="T1" fmla="*/ 0 h 387"/>
              <a:gd name="T2" fmla="*/ 1544637 w 1058"/>
              <a:gd name="T3" fmla="*/ 60325 h 387"/>
              <a:gd name="T4" fmla="*/ 1333500 w 1058"/>
              <a:gd name="T5" fmla="*/ 360363 h 387"/>
              <a:gd name="T6" fmla="*/ 1304925 w 1058"/>
              <a:gd name="T7" fmla="*/ 404813 h 387"/>
              <a:gd name="T8" fmla="*/ 1258887 w 1058"/>
              <a:gd name="T9" fmla="*/ 434975 h 387"/>
              <a:gd name="T10" fmla="*/ 1274762 w 1058"/>
              <a:gd name="T11" fmla="*/ 495300 h 387"/>
              <a:gd name="T12" fmla="*/ 1079500 w 1058"/>
              <a:gd name="T13" fmla="*/ 614363 h 387"/>
              <a:gd name="T14" fmla="*/ 839788 w 1058"/>
              <a:gd name="T15" fmla="*/ 555625 h 387"/>
              <a:gd name="T16" fmla="*/ 584200 w 1058"/>
              <a:gd name="T17" fmla="*/ 600075 h 387"/>
              <a:gd name="T18" fmla="*/ 0 w 1058"/>
              <a:gd name="T19" fmla="*/ 555625 h 387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058"/>
              <a:gd name="T31" fmla="*/ 0 h 387"/>
              <a:gd name="T32" fmla="*/ 1058 w 1058"/>
              <a:gd name="T33" fmla="*/ 387 h 387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058" h="387">
                <a:moveTo>
                  <a:pt x="1058" y="0"/>
                </a:moveTo>
                <a:cubicBezTo>
                  <a:pt x="1027" y="11"/>
                  <a:pt x="1004" y="28"/>
                  <a:pt x="973" y="38"/>
                </a:cubicBezTo>
                <a:cubicBezTo>
                  <a:pt x="953" y="95"/>
                  <a:pt x="894" y="192"/>
                  <a:pt x="840" y="227"/>
                </a:cubicBezTo>
                <a:cubicBezTo>
                  <a:pt x="834" y="236"/>
                  <a:pt x="830" y="247"/>
                  <a:pt x="822" y="255"/>
                </a:cubicBezTo>
                <a:cubicBezTo>
                  <a:pt x="814" y="263"/>
                  <a:pt x="797" y="263"/>
                  <a:pt x="793" y="274"/>
                </a:cubicBezTo>
                <a:cubicBezTo>
                  <a:pt x="789" y="286"/>
                  <a:pt x="800" y="299"/>
                  <a:pt x="803" y="312"/>
                </a:cubicBezTo>
                <a:cubicBezTo>
                  <a:pt x="781" y="373"/>
                  <a:pt x="736" y="378"/>
                  <a:pt x="680" y="387"/>
                </a:cubicBezTo>
                <a:cubicBezTo>
                  <a:pt x="552" y="375"/>
                  <a:pt x="615" y="378"/>
                  <a:pt x="529" y="350"/>
                </a:cubicBezTo>
                <a:cubicBezTo>
                  <a:pt x="454" y="356"/>
                  <a:pt x="429" y="359"/>
                  <a:pt x="368" y="378"/>
                </a:cubicBezTo>
                <a:cubicBezTo>
                  <a:pt x="236" y="370"/>
                  <a:pt x="132" y="350"/>
                  <a:pt x="0" y="350"/>
                </a:cubicBezTo>
              </a:path>
            </a:pathLst>
          </a:custGeom>
          <a:noFill/>
          <a:ln w="57150" cmpd="sng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304" name="Text Box 5"/>
          <p:cNvSpPr txBox="1">
            <a:spLocks noChangeArrowheads="1"/>
          </p:cNvSpPr>
          <p:nvPr/>
        </p:nvSpPr>
        <p:spPr bwMode="auto">
          <a:xfrm>
            <a:off x="6781800" y="2971800"/>
            <a:ext cx="1219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buFont typeface="Arial" charset="0"/>
              <a:buNone/>
            </a:pPr>
            <a:r>
              <a:rPr lang="zh-CN" altLang="en-US">
                <a:ea typeface="楷体_GB2312"/>
              </a:rPr>
              <a:t>浊水溪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0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0" dur="500"/>
                                        <p:tgtEl>
                                          <p:spTgt spid="12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5" dur="5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0" dur="500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5" dur="5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autoUpdateAnimBg="0"/>
      <p:bldP spid="12292" grpId="0" autoUpdateAnimBg="0"/>
      <p:bldP spid="12293" grpId="0" autoUpdateAnimBg="0"/>
      <p:bldP spid="12294" grpId="0" autoUpdateAnimBg="0"/>
      <p:bldP spid="12295" grpId="0" autoUpdateAnimBg="0"/>
      <p:bldP spid="12296" grpId="0" autoUpdateAnimBg="0"/>
      <p:bldP spid="12301" grpId="0" bldLvl="0" animBg="1" autoUpdateAnimBg="0"/>
      <p:bldP spid="12302" grpId="0" bldLvl="0" autoUpdateAnimBg="0"/>
      <p:bldP spid="12303" grpId="0" animBg="1"/>
      <p:bldP spid="12304" grpId="0" bldLvl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1905000"/>
            <a:ext cx="2398713" cy="332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24600" y="1905000"/>
            <a:ext cx="22606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81400" y="1905000"/>
            <a:ext cx="20574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7" name="Text Box 8"/>
          <p:cNvSpPr txBox="1">
            <a:spLocks noChangeArrowheads="1"/>
          </p:cNvSpPr>
          <p:nvPr/>
        </p:nvSpPr>
        <p:spPr bwMode="auto">
          <a:xfrm>
            <a:off x="152400" y="5410200"/>
            <a:ext cx="88392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ea typeface="楷体_GB2312"/>
              </a:rPr>
              <a:t>从台湾岛的地形、气候等自然条件方面分析台湾人口这样分布的原因？</a:t>
            </a:r>
          </a:p>
        </p:txBody>
      </p:sp>
      <p:sp>
        <p:nvSpPr>
          <p:cNvPr id="13318" name="Text Box 9"/>
          <p:cNvSpPr txBox="1">
            <a:spLocks noChangeArrowheads="1"/>
          </p:cNvSpPr>
          <p:nvPr/>
        </p:nvSpPr>
        <p:spPr bwMode="auto">
          <a:xfrm>
            <a:off x="6324600" y="304800"/>
            <a:ext cx="25908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400">
                <a:solidFill>
                  <a:srgbClr val="FF0000"/>
                </a:solidFill>
                <a:ea typeface="楷体_GB2312"/>
              </a:rPr>
              <a:t>西密东疏</a:t>
            </a:r>
          </a:p>
        </p:txBody>
      </p:sp>
      <p:sp>
        <p:nvSpPr>
          <p:cNvPr id="26630" name="Text Box 7"/>
          <p:cNvSpPr txBox="1">
            <a:spLocks noChangeArrowheads="1"/>
          </p:cNvSpPr>
          <p:nvPr/>
        </p:nvSpPr>
        <p:spPr bwMode="auto">
          <a:xfrm>
            <a:off x="1065213" y="787400"/>
            <a:ext cx="3095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endParaRPr lang="zh-CN" altLang="zh-CN">
              <a:ea typeface="楷体_GB2312"/>
            </a:endParaRPr>
          </a:p>
        </p:txBody>
      </p:sp>
      <p:sp>
        <p:nvSpPr>
          <p:cNvPr id="13320" name="Rectangle 8"/>
          <p:cNvSpPr>
            <a:spLocks noChangeArrowheads="1"/>
          </p:cNvSpPr>
          <p:nvPr/>
        </p:nvSpPr>
        <p:spPr bwMode="auto">
          <a:xfrm>
            <a:off x="1676400" y="381000"/>
            <a:ext cx="47545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spcBef>
                <a:spcPct val="50000"/>
              </a:spcBef>
              <a:buFont typeface="Arial" charset="0"/>
              <a:buNone/>
            </a:pPr>
            <a:r>
              <a:rPr lang="zh-CN" altLang="en-US" sz="4000" b="0">
                <a:solidFill>
                  <a:srgbClr val="000000"/>
                </a:solidFill>
                <a:ea typeface="楷体_GB2312"/>
              </a:rPr>
              <a:t>台湾的人口分布特点</a:t>
            </a:r>
          </a:p>
        </p:txBody>
      </p:sp>
      <p:sp>
        <p:nvSpPr>
          <p:cNvPr id="26632" name="WordArt 9"/>
          <p:cNvSpPr>
            <a:spLocks noChangeArrowheads="1" noChangeShapeType="1"/>
          </p:cNvSpPr>
          <p:nvPr/>
        </p:nvSpPr>
        <p:spPr bwMode="auto">
          <a:xfrm>
            <a:off x="228600" y="304800"/>
            <a:ext cx="1219200" cy="698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8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探究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 autoUpdateAnimBg="0"/>
      <p:bldP spid="13318" grpId="0" autoUpdateAnimBg="0"/>
      <p:bldP spid="13320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2" descr="菠萝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304800"/>
            <a:ext cx="3384550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0" name="Picture 3" descr="芒果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62600" y="304800"/>
            <a:ext cx="3024188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1" name="Picture 4" descr="莲雾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08625" y="3789363"/>
            <a:ext cx="3097213" cy="2322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Picture 5" descr="yangtao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9388" y="3789363"/>
            <a:ext cx="3529012" cy="242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3" name="Text Box 6"/>
          <p:cNvSpPr txBox="1">
            <a:spLocks noChangeArrowheads="1"/>
          </p:cNvSpPr>
          <p:nvPr/>
        </p:nvSpPr>
        <p:spPr bwMode="auto">
          <a:xfrm>
            <a:off x="755650" y="6237288"/>
            <a:ext cx="23050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Arial" charset="0"/>
              <a:buNone/>
            </a:pPr>
            <a:r>
              <a:rPr lang="zh-CN" altLang="en-US" sz="2000">
                <a:latin typeface="Arial" charset="0"/>
                <a:ea typeface="楷体_GB2312"/>
              </a:rPr>
              <a:t>杨桃</a:t>
            </a:r>
          </a:p>
        </p:txBody>
      </p:sp>
      <p:sp>
        <p:nvSpPr>
          <p:cNvPr id="27654" name="Text Box 7"/>
          <p:cNvSpPr txBox="1">
            <a:spLocks noChangeArrowheads="1"/>
          </p:cNvSpPr>
          <p:nvPr/>
        </p:nvSpPr>
        <p:spPr bwMode="auto">
          <a:xfrm>
            <a:off x="6084888" y="6308725"/>
            <a:ext cx="15113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Arial" charset="0"/>
              <a:buNone/>
            </a:pPr>
            <a:r>
              <a:rPr lang="zh-CN" altLang="en-US" sz="1800">
                <a:latin typeface="Arial" charset="0"/>
                <a:ea typeface="楷体_GB2312"/>
              </a:rPr>
              <a:t>莲雾</a:t>
            </a:r>
          </a:p>
        </p:txBody>
      </p:sp>
      <p:sp>
        <p:nvSpPr>
          <p:cNvPr id="27655" name="Text Box 8"/>
          <p:cNvSpPr txBox="1">
            <a:spLocks noChangeArrowheads="1"/>
          </p:cNvSpPr>
          <p:nvPr/>
        </p:nvSpPr>
        <p:spPr bwMode="auto">
          <a:xfrm>
            <a:off x="6084888" y="3141663"/>
            <a:ext cx="10080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Arial" charset="0"/>
              <a:buNone/>
            </a:pPr>
            <a:r>
              <a:rPr lang="zh-CN" altLang="en-US" sz="1800">
                <a:latin typeface="Arial" charset="0"/>
                <a:ea typeface="楷体_GB2312"/>
              </a:rPr>
              <a:t>芒果</a:t>
            </a:r>
          </a:p>
        </p:txBody>
      </p:sp>
      <p:sp>
        <p:nvSpPr>
          <p:cNvPr id="27656" name="Text Box 9"/>
          <p:cNvSpPr txBox="1">
            <a:spLocks noChangeArrowheads="1"/>
          </p:cNvSpPr>
          <p:nvPr/>
        </p:nvSpPr>
        <p:spPr bwMode="auto">
          <a:xfrm>
            <a:off x="684213" y="3357563"/>
            <a:ext cx="8636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Arial" charset="0"/>
              <a:buNone/>
            </a:pPr>
            <a:r>
              <a:rPr lang="zh-CN" altLang="en-US" sz="1800">
                <a:latin typeface="Arial" charset="0"/>
                <a:ea typeface="楷体_GB2312"/>
              </a:rPr>
              <a:t>菠萝</a:t>
            </a:r>
          </a:p>
        </p:txBody>
      </p:sp>
      <p:sp>
        <p:nvSpPr>
          <p:cNvPr id="27657" name="Text Box 10"/>
          <p:cNvSpPr txBox="1">
            <a:spLocks noChangeArrowheads="1"/>
          </p:cNvSpPr>
          <p:nvPr/>
        </p:nvSpPr>
        <p:spPr bwMode="auto">
          <a:xfrm>
            <a:off x="3352800" y="0"/>
            <a:ext cx="2590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Arial" charset="0"/>
              <a:buNone/>
            </a:pPr>
            <a:r>
              <a:rPr lang="zh-CN" altLang="en-US" sz="3600">
                <a:solidFill>
                  <a:srgbClr val="FF0066"/>
                </a:solidFill>
                <a:latin typeface="Arial" charset="0"/>
                <a:ea typeface="楷体_GB2312"/>
              </a:rPr>
              <a:t>富饶的宝岛</a:t>
            </a:r>
          </a:p>
        </p:txBody>
      </p:sp>
      <p:sp>
        <p:nvSpPr>
          <p:cNvPr id="14347" name="WordArt 11"/>
          <p:cNvSpPr>
            <a:spLocks noChangeArrowheads="1" noChangeShapeType="1"/>
          </p:cNvSpPr>
          <p:nvPr/>
        </p:nvSpPr>
        <p:spPr bwMode="auto">
          <a:xfrm>
            <a:off x="3200400" y="3124200"/>
            <a:ext cx="3033713" cy="6000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FF00FF"/>
                </a:solidFill>
                <a:ea typeface="楷体_GB2312"/>
              </a:rPr>
              <a:t>水果之乡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15_10_80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228600"/>
            <a:ext cx="8616950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WordArt 3"/>
          <p:cNvSpPr>
            <a:spLocks noChangeArrowheads="1" noChangeShapeType="1"/>
          </p:cNvSpPr>
          <p:nvPr/>
        </p:nvSpPr>
        <p:spPr bwMode="auto">
          <a:xfrm>
            <a:off x="457200" y="533400"/>
            <a:ext cx="5815013" cy="10556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FF00FF"/>
                </a:solidFill>
                <a:ea typeface="楷体_GB2312"/>
              </a:rPr>
              <a:t>海上米仓</a:t>
            </a:r>
          </a:p>
        </p:txBody>
      </p:sp>
      <p:pic>
        <p:nvPicPr>
          <p:cNvPr id="15364" name="Picture 2" descr="p00000015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381000"/>
            <a:ext cx="8839200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5" name="WordArt 5"/>
          <p:cNvSpPr>
            <a:spLocks noChangeArrowheads="1" noChangeShapeType="1"/>
          </p:cNvSpPr>
          <p:nvPr/>
        </p:nvSpPr>
        <p:spPr bwMode="auto">
          <a:xfrm>
            <a:off x="76200" y="533400"/>
            <a:ext cx="6767513" cy="10541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FF00FF"/>
                </a:solidFill>
                <a:ea typeface="楷体_GB2312"/>
              </a:rPr>
              <a:t>东方甜岛</a:t>
            </a:r>
          </a:p>
        </p:txBody>
      </p:sp>
      <p:pic>
        <p:nvPicPr>
          <p:cNvPr id="15366" name="Picture 6" descr="t0183f382278a9f48cd[1]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2400" y="381000"/>
            <a:ext cx="8839200" cy="564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7" name="WordArt 7"/>
          <p:cNvSpPr>
            <a:spLocks noChangeArrowheads="1" noChangeShapeType="1"/>
          </p:cNvSpPr>
          <p:nvPr/>
        </p:nvSpPr>
        <p:spPr bwMode="auto">
          <a:xfrm>
            <a:off x="446088" y="944563"/>
            <a:ext cx="5864225" cy="1109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FF00FF"/>
                </a:solidFill>
                <a:ea typeface="楷体_GB2312"/>
              </a:rPr>
              <a:t>兰花之乡</a:t>
            </a:r>
          </a:p>
        </p:txBody>
      </p:sp>
      <p:pic>
        <p:nvPicPr>
          <p:cNvPr id="15368" name="Picture 8" descr="0680110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4800" y="228600"/>
            <a:ext cx="8840788" cy="564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9" name="WordArt 9"/>
          <p:cNvSpPr>
            <a:spLocks noChangeArrowheads="1" noChangeShapeType="1"/>
          </p:cNvSpPr>
          <p:nvPr/>
        </p:nvSpPr>
        <p:spPr bwMode="auto">
          <a:xfrm>
            <a:off x="304800" y="654050"/>
            <a:ext cx="6615113" cy="1114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800080"/>
                  </a:solidFill>
                  <a:round/>
                  <a:headEnd/>
                  <a:tailEnd/>
                </a:ln>
                <a:solidFill>
                  <a:srgbClr val="FF00FF"/>
                </a:solidFill>
                <a:ea typeface="楷体_GB2312"/>
              </a:rPr>
              <a:t>植物王国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Left)">
                                      <p:cBhvr>
                                        <p:cTn id="11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Left)">
                                      <p:cBhvr>
                                        <p:cTn id="14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0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Left)">
                                      <p:cBhvr>
                                        <p:cTn id="29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Left)">
                                      <p:cBhvr>
                                        <p:cTn id="32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8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Left)">
                                      <p:cBhvr>
                                        <p:cTn id="47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Left)">
                                      <p:cBhvr>
                                        <p:cTn id="50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56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61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Left)">
                                      <p:cBhvr>
                                        <p:cTn id="65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Left)">
                                      <p:cBhvr>
                                        <p:cTn id="68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animBg="1"/>
      <p:bldP spid="15363" grpId="1" animBg="1"/>
      <p:bldP spid="15365" grpId="0" animBg="1"/>
      <p:bldP spid="15365" grpId="1" animBg="1"/>
      <p:bldP spid="15367" grpId="0" animBg="1"/>
      <p:bldP spid="15367" grpId="1" animBg="1"/>
      <p:bldP spid="15369" grpId="0" animBg="1"/>
      <p:bldP spid="15369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228600"/>
            <a:ext cx="3429000" cy="1143000"/>
          </a:xfrm>
        </p:spPr>
        <p:txBody>
          <a:bodyPr/>
          <a:lstStyle/>
          <a:p>
            <a:r>
              <a:rPr lang="zh-CN" altLang="en-US" sz="4800" b="1" smtClean="0"/>
              <a:t>富饶的宝岛</a:t>
            </a:r>
          </a:p>
        </p:txBody>
      </p:sp>
      <p:graphicFrame>
        <p:nvGraphicFramePr>
          <p:cNvPr id="16387" name="Group 3"/>
          <p:cNvGraphicFramePr>
            <a:graphicFrameLocks noGrp="1"/>
          </p:cNvGraphicFramePr>
          <p:nvPr/>
        </p:nvGraphicFramePr>
        <p:xfrm>
          <a:off x="152400" y="1449388"/>
          <a:ext cx="8839200" cy="5256212"/>
        </p:xfrm>
        <a:graphic>
          <a:graphicData uri="http://schemas.openxmlformats.org/drawingml/2006/table">
            <a:tbl>
              <a:tblPr/>
              <a:tblGrid>
                <a:gridCol w="3235325"/>
                <a:gridCol w="5603875"/>
              </a:tblGrid>
              <a:tr h="88265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4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楷体_GB2312"/>
                          <a:cs typeface="楷体_GB2312"/>
                        </a:rPr>
                        <a:t>美称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4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楷体_GB2312"/>
                          <a:cs typeface="楷体_GB2312"/>
                        </a:rPr>
                        <a:t> </a:t>
                      </a:r>
                      <a:r>
                        <a:rPr kumimoji="0" lang="zh-CN" altLang="en-US" sz="4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楷体_GB2312"/>
                          <a:cs typeface="楷体_GB2312"/>
                        </a:rPr>
                        <a:t>含义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8429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  <a:ea typeface="楷体_GB2312"/>
                          <a:cs typeface="楷体_GB2312"/>
                        </a:rPr>
                        <a:t>东方甜岛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楷体_GB2312"/>
                        <a:cs typeface="楷体_GB2312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88265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楷体_GB2312"/>
                          <a:cs typeface="楷体_GB2312"/>
                        </a:rPr>
                        <a:t>海上米仓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楷体_GB2312"/>
                        <a:cs typeface="楷体_GB2312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88265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楷体_GB2312"/>
                          <a:cs typeface="楷体_GB2312"/>
                        </a:rPr>
                        <a:t>水果之乡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楷体_GB2312"/>
                        <a:cs typeface="楷体_GB2312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88265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楷体_GB2312"/>
                          <a:cs typeface="楷体_GB2312"/>
                        </a:rPr>
                        <a:t>兰花之乡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楷体_GB2312"/>
                        <a:cs typeface="楷体_GB2312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88265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楷体_GB2312"/>
                          <a:cs typeface="楷体_GB2312"/>
                        </a:rPr>
                        <a:t>植物王国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楷体_GB2312"/>
                        <a:cs typeface="楷体_GB2312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415" name="Text Box 31"/>
          <p:cNvSpPr txBox="1">
            <a:spLocks noChangeArrowheads="1"/>
          </p:cNvSpPr>
          <p:nvPr/>
        </p:nvSpPr>
        <p:spPr bwMode="auto">
          <a:xfrm>
            <a:off x="3733800" y="3352800"/>
            <a:ext cx="2743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>
                <a:solidFill>
                  <a:srgbClr val="FF0000"/>
                </a:solidFill>
                <a:latin typeface="Arial" charset="0"/>
                <a:sym typeface="Arial" charset="0"/>
              </a:rPr>
              <a:t>台湾盛产稻米</a:t>
            </a:r>
          </a:p>
        </p:txBody>
      </p:sp>
      <p:sp>
        <p:nvSpPr>
          <p:cNvPr id="16416" name="Text Box 32"/>
          <p:cNvSpPr txBox="1">
            <a:spLocks noChangeArrowheads="1"/>
          </p:cNvSpPr>
          <p:nvPr/>
        </p:nvSpPr>
        <p:spPr bwMode="auto">
          <a:xfrm>
            <a:off x="3581400" y="4267200"/>
            <a:ext cx="5105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>
                <a:solidFill>
                  <a:srgbClr val="FF0000"/>
                </a:solidFill>
                <a:latin typeface="Arial" charset="0"/>
                <a:sym typeface="Arial" charset="0"/>
              </a:rPr>
              <a:t>台湾盛产热带、亚热带水果</a:t>
            </a:r>
          </a:p>
        </p:txBody>
      </p:sp>
      <p:sp>
        <p:nvSpPr>
          <p:cNvPr id="16417" name="Text Box 33"/>
          <p:cNvSpPr txBox="1">
            <a:spLocks noChangeArrowheads="1"/>
          </p:cNvSpPr>
          <p:nvPr/>
        </p:nvSpPr>
        <p:spPr bwMode="auto">
          <a:xfrm>
            <a:off x="3581400" y="5105400"/>
            <a:ext cx="3733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>
                <a:solidFill>
                  <a:srgbClr val="FF0000"/>
                </a:solidFill>
                <a:latin typeface="Arial" charset="0"/>
                <a:sym typeface="Arial" charset="0"/>
              </a:rPr>
              <a:t>台湾广泛种植兰花</a:t>
            </a:r>
          </a:p>
        </p:txBody>
      </p:sp>
      <p:sp>
        <p:nvSpPr>
          <p:cNvPr id="16418" name="Text Box 34"/>
          <p:cNvSpPr txBox="1">
            <a:spLocks noChangeArrowheads="1"/>
          </p:cNvSpPr>
          <p:nvPr/>
        </p:nvSpPr>
        <p:spPr bwMode="auto">
          <a:xfrm>
            <a:off x="3581400" y="6019800"/>
            <a:ext cx="5105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>
                <a:solidFill>
                  <a:srgbClr val="FF0000"/>
                </a:solidFill>
                <a:latin typeface="Arial" charset="0"/>
                <a:sym typeface="Arial" charset="0"/>
              </a:rPr>
              <a:t>台湾植物种类多，且数量大</a:t>
            </a:r>
          </a:p>
        </p:txBody>
      </p:sp>
      <p:sp>
        <p:nvSpPr>
          <p:cNvPr id="16419" name="Text Box 35"/>
          <p:cNvSpPr txBox="1">
            <a:spLocks noChangeArrowheads="1"/>
          </p:cNvSpPr>
          <p:nvPr/>
        </p:nvSpPr>
        <p:spPr bwMode="auto">
          <a:xfrm>
            <a:off x="3733800" y="2514600"/>
            <a:ext cx="3657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>
                <a:solidFill>
                  <a:srgbClr val="FF0000"/>
                </a:solidFill>
                <a:latin typeface="Arial" charset="0"/>
              </a:rPr>
              <a:t>台湾盛产甘蔗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6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6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6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6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15" grpId="0" autoUpdateAnimBg="0"/>
      <p:bldP spid="16416" grpId="0" autoUpdateAnimBg="0"/>
      <p:bldP spid="16417" grpId="0" autoUpdateAnimBg="0"/>
      <p:bldP spid="16418" grpId="0" autoUpdateAnimBg="0"/>
      <p:bldP spid="16419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2" descr="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1438" y="2438400"/>
            <a:ext cx="3340101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3" descr="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52800" y="2514600"/>
            <a:ext cx="28448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4" descr="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96000" y="2514600"/>
            <a:ext cx="304800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4" name="Text Box 5"/>
          <p:cNvSpPr txBox="1">
            <a:spLocks noChangeArrowheads="1"/>
          </p:cNvSpPr>
          <p:nvPr/>
        </p:nvSpPr>
        <p:spPr bwMode="auto">
          <a:xfrm>
            <a:off x="0" y="838200"/>
            <a:ext cx="89154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000">
                <a:latin typeface="Arial" charset="0"/>
              </a:rPr>
              <a:t>1</a:t>
            </a:r>
            <a:r>
              <a:rPr lang="zh-CN" altLang="en-US" sz="2000">
                <a:latin typeface="Arial" charset="0"/>
              </a:rPr>
              <a:t>、读图</a:t>
            </a:r>
            <a:r>
              <a:rPr lang="en-US" altLang="zh-CN" sz="2000">
                <a:latin typeface="Arial" charset="0"/>
              </a:rPr>
              <a:t>7.46</a:t>
            </a:r>
            <a:r>
              <a:rPr lang="zh-CN" altLang="en-US" sz="2000">
                <a:latin typeface="Arial" charset="0"/>
              </a:rPr>
              <a:t>找出台湾农产品主要分布在哪里？分析其原因是？</a:t>
            </a:r>
          </a:p>
          <a:p>
            <a:pPr>
              <a:buFont typeface="Arial" charset="0"/>
              <a:buNone/>
            </a:pPr>
            <a:endParaRPr lang="zh-CN" altLang="en-US" sz="2000">
              <a:latin typeface="Arial" charset="0"/>
            </a:endParaRPr>
          </a:p>
          <a:p>
            <a:pPr>
              <a:buFont typeface="Arial" charset="0"/>
              <a:buNone/>
            </a:pPr>
            <a:endParaRPr lang="en-US" altLang="zh-CN" sz="2000">
              <a:latin typeface="Arial" charset="0"/>
            </a:endParaRPr>
          </a:p>
          <a:p>
            <a:pPr>
              <a:buFont typeface="Arial" charset="0"/>
              <a:buNone/>
            </a:pPr>
            <a:r>
              <a:rPr lang="en-US" altLang="zh-CN" sz="2000">
                <a:latin typeface="Arial" charset="0"/>
              </a:rPr>
              <a:t>2</a:t>
            </a:r>
            <a:r>
              <a:rPr lang="zh-CN" altLang="en-US" sz="2000">
                <a:latin typeface="Arial" charset="0"/>
              </a:rPr>
              <a:t>、</a:t>
            </a:r>
            <a:r>
              <a:rPr lang="zh-CN" altLang="en-US">
                <a:ea typeface="楷体_GB2312"/>
              </a:rPr>
              <a:t>读图</a:t>
            </a:r>
            <a:r>
              <a:rPr lang="en-US" altLang="zh-CN">
                <a:ea typeface="楷体_GB2312"/>
              </a:rPr>
              <a:t>7.46</a:t>
            </a:r>
            <a:r>
              <a:rPr lang="zh-CN" altLang="en-US">
                <a:ea typeface="楷体_GB2312"/>
              </a:rPr>
              <a:t>发现台湾的</a:t>
            </a:r>
            <a:r>
              <a:rPr lang="zh-CN" altLang="en-US" sz="2000">
                <a:latin typeface="Arial" charset="0"/>
              </a:rPr>
              <a:t>森林资源丰富，主要分布哪里？分析森林资源丰富，且种类繁多的原因？</a:t>
            </a:r>
          </a:p>
          <a:p>
            <a:pPr>
              <a:buFont typeface="Arial" charset="0"/>
              <a:buNone/>
            </a:pPr>
            <a:endParaRPr lang="zh-CN" altLang="en-US" sz="2000">
              <a:latin typeface="Arial" charset="0"/>
            </a:endParaRPr>
          </a:p>
        </p:txBody>
      </p:sp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5105400" y="1219200"/>
            <a:ext cx="3733800" cy="712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60000"/>
              </a:lnSpc>
              <a:spcBef>
                <a:spcPct val="50000"/>
              </a:spcBef>
              <a:buFont typeface="Arial" charset="0"/>
              <a:buNone/>
            </a:pPr>
            <a:r>
              <a:rPr lang="zh-CN" altLang="en-US">
                <a:solidFill>
                  <a:srgbClr val="FF0000"/>
                </a:solidFill>
                <a:latin typeface="Arial" charset="0"/>
                <a:ea typeface="黑体" pitchFamily="49" charset="-122"/>
              </a:rPr>
              <a:t>  地形平坦、土壤肥沃、</a:t>
            </a:r>
          </a:p>
          <a:p>
            <a:pPr>
              <a:lnSpc>
                <a:spcPct val="60000"/>
              </a:lnSpc>
              <a:spcBef>
                <a:spcPct val="50000"/>
              </a:spcBef>
              <a:buFont typeface="Arial" charset="0"/>
              <a:buNone/>
            </a:pPr>
            <a:r>
              <a:rPr lang="zh-CN" altLang="en-US">
                <a:solidFill>
                  <a:srgbClr val="FF0000"/>
                </a:solidFill>
                <a:latin typeface="Arial" charset="0"/>
                <a:ea typeface="黑体" pitchFamily="49" charset="-122"/>
              </a:rPr>
              <a:t>气候温暖湿润、水源充足 </a:t>
            </a:r>
          </a:p>
        </p:txBody>
      </p:sp>
      <p:sp>
        <p:nvSpPr>
          <p:cNvPr id="17415" name="Text Box 7"/>
          <p:cNvSpPr txBox="1">
            <a:spLocks noChangeArrowheads="1"/>
          </p:cNvSpPr>
          <p:nvPr/>
        </p:nvSpPr>
        <p:spPr bwMode="auto">
          <a:xfrm>
            <a:off x="2438400" y="2133600"/>
            <a:ext cx="52578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800">
                <a:solidFill>
                  <a:srgbClr val="FF0000"/>
                </a:solidFill>
                <a:latin typeface="Arial" charset="0"/>
                <a:ea typeface="黑体" pitchFamily="49" charset="-122"/>
              </a:rPr>
              <a:t>森林主要分布在：中东部山地</a:t>
            </a:r>
          </a:p>
        </p:txBody>
      </p:sp>
      <p:sp>
        <p:nvSpPr>
          <p:cNvPr id="17416" name="Text Box 8"/>
          <p:cNvSpPr txBox="1">
            <a:spLocks noChangeArrowheads="1"/>
          </p:cNvSpPr>
          <p:nvPr/>
        </p:nvSpPr>
        <p:spPr bwMode="auto">
          <a:xfrm>
            <a:off x="-38100" y="3124200"/>
            <a:ext cx="9136063" cy="1798638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3200">
                <a:solidFill>
                  <a:srgbClr val="FF0000"/>
                </a:solidFill>
                <a:latin typeface="宋体" charset="-122"/>
              </a:rPr>
              <a:t>地形：中东部山地多，山地海拔高低影响气候的垂直变化。</a:t>
            </a:r>
          </a:p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3200">
                <a:solidFill>
                  <a:srgbClr val="FF0000"/>
                </a:solidFill>
                <a:ea typeface="楷体_GB2312"/>
              </a:rPr>
              <a:t>气候：热带、亚热带季风气候，温暖湿润。</a:t>
            </a:r>
          </a:p>
        </p:txBody>
      </p:sp>
      <p:sp>
        <p:nvSpPr>
          <p:cNvPr id="30728" name="AutoShape 9"/>
          <p:cNvSpPr>
            <a:spLocks noChangeArrowheads="1"/>
          </p:cNvSpPr>
          <p:nvPr/>
        </p:nvSpPr>
        <p:spPr bwMode="auto">
          <a:xfrm>
            <a:off x="381000" y="228600"/>
            <a:ext cx="1981200" cy="609600"/>
          </a:xfrm>
          <a:prstGeom prst="horizontalScrol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buFont typeface="Arial" charset="0"/>
              <a:buNone/>
            </a:pPr>
            <a:r>
              <a:rPr lang="zh-CN" altLang="en-US" sz="3400">
                <a:solidFill>
                  <a:srgbClr val="FF0000"/>
                </a:solidFill>
                <a:ea typeface="楷体_GB2312"/>
              </a:rPr>
              <a:t>合作探究</a:t>
            </a:r>
          </a:p>
        </p:txBody>
      </p:sp>
      <p:sp>
        <p:nvSpPr>
          <p:cNvPr id="17418" name="Text Box 10"/>
          <p:cNvSpPr txBox="1">
            <a:spLocks noChangeArrowheads="1"/>
          </p:cNvSpPr>
          <p:nvPr/>
        </p:nvSpPr>
        <p:spPr bwMode="auto">
          <a:xfrm>
            <a:off x="152400" y="1295400"/>
            <a:ext cx="4876800" cy="5207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800">
                <a:solidFill>
                  <a:srgbClr val="FF0000"/>
                </a:solidFill>
                <a:latin typeface="Arial" charset="0"/>
                <a:ea typeface="黑体" pitchFamily="49" charset="-122"/>
              </a:rPr>
              <a:t>农产品主要分布在：西部平原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4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4" grpId="0" autoUpdateAnimBg="0"/>
      <p:bldP spid="17416" grpId="0" bldLvl="0" animBg="1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ext Box 2"/>
          <p:cNvSpPr txBox="1">
            <a:spLocks noChangeArrowheads="1"/>
          </p:cNvSpPr>
          <p:nvPr/>
        </p:nvSpPr>
        <p:spPr bwMode="auto">
          <a:xfrm>
            <a:off x="228600" y="1981200"/>
            <a:ext cx="8626475" cy="459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80000"/>
              </a:lnSpc>
              <a:buFont typeface="Arial" charset="0"/>
              <a:buNone/>
            </a:pPr>
            <a:r>
              <a:rPr lang="zh-CN" altLang="en-US" sz="3600">
                <a:ea typeface="楷体_GB2312"/>
              </a:rPr>
              <a:t>1、阅读课本P69正文结合P70课后活动题，认识台湾经济发展的历程。</a:t>
            </a:r>
          </a:p>
          <a:p>
            <a:pPr eaLnBrk="0" hangingPunct="0">
              <a:lnSpc>
                <a:spcPct val="180000"/>
              </a:lnSpc>
              <a:buFont typeface="Arial" charset="0"/>
              <a:buNone/>
            </a:pPr>
            <a:r>
              <a:rPr lang="zh-CN" altLang="en-US" sz="3600">
                <a:ea typeface="楷体_GB2312"/>
              </a:rPr>
              <a:t>2、阅读课本P69图7.47，认识台湾发展外向型经济有哪些有利因素？</a:t>
            </a:r>
          </a:p>
          <a:p>
            <a:pPr eaLnBrk="0" hangingPunct="0">
              <a:buFont typeface="Arial" charset="0"/>
              <a:buNone/>
            </a:pPr>
            <a:endParaRPr lang="zh-CN" altLang="en-US" sz="3600">
              <a:ea typeface="楷体_GB2312"/>
            </a:endParaRPr>
          </a:p>
        </p:txBody>
      </p:sp>
      <p:sp>
        <p:nvSpPr>
          <p:cNvPr id="31746" name="Text Box 3"/>
          <p:cNvSpPr txBox="1">
            <a:spLocks noChangeArrowheads="1"/>
          </p:cNvSpPr>
          <p:nvPr/>
        </p:nvSpPr>
        <p:spPr bwMode="auto">
          <a:xfrm>
            <a:off x="66675" y="685800"/>
            <a:ext cx="54959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>
                <a:solidFill>
                  <a:srgbClr val="FF0000"/>
                </a:solidFill>
                <a:ea typeface="黑体" pitchFamily="49" charset="-122"/>
              </a:rPr>
              <a:t>导读提纲二</a:t>
            </a:r>
            <a:r>
              <a:rPr lang="en-US" sz="3200">
                <a:solidFill>
                  <a:srgbClr val="FF0000"/>
                </a:solidFill>
                <a:ea typeface="黑体" pitchFamily="49" charset="-122"/>
              </a:rPr>
              <a:t>：</a:t>
            </a:r>
            <a:r>
              <a:rPr lang="en-US" sz="3200">
                <a:ea typeface="楷体_GB2312"/>
              </a:rPr>
              <a:t>阅读课本</a:t>
            </a:r>
            <a:r>
              <a:rPr lang="zh-CN" altLang="en-US" sz="3200">
                <a:ea typeface="楷体_GB2312"/>
              </a:rPr>
              <a:t>P69-70</a:t>
            </a:r>
            <a:endParaRPr lang="en-US" altLang="zh-CN" sz="320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31747" name="Text Box 4"/>
          <p:cNvSpPr txBox="1">
            <a:spLocks noChangeArrowheads="1"/>
          </p:cNvSpPr>
          <p:nvPr/>
        </p:nvSpPr>
        <p:spPr bwMode="auto">
          <a:xfrm>
            <a:off x="6324600" y="609600"/>
            <a:ext cx="2503488" cy="619125"/>
          </a:xfrm>
          <a:prstGeom prst="rect">
            <a:avLst/>
          </a:prstGeom>
          <a:noFill/>
          <a:ln w="38100">
            <a:solidFill>
              <a:srgbClr val="0000FF"/>
            </a:solidFill>
            <a:miter lim="800000"/>
            <a:headEnd/>
            <a:tailEnd/>
          </a:ln>
        </p:spPr>
        <p:txBody>
          <a:bodyPr lIns="90170" tIns="46990" rIns="90170" bIns="4699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>
                <a:ea typeface="楷体_GB2312"/>
              </a:rPr>
              <a:t>台湾的经济</a:t>
            </a:r>
          </a:p>
        </p:txBody>
      </p:sp>
      <p:sp>
        <p:nvSpPr>
          <p:cNvPr id="31748" name="AutoShape 5"/>
          <p:cNvSpPr>
            <a:spLocks noChangeArrowheads="1"/>
          </p:cNvSpPr>
          <p:nvPr/>
        </p:nvSpPr>
        <p:spPr bwMode="auto">
          <a:xfrm>
            <a:off x="5486400" y="914400"/>
            <a:ext cx="838200" cy="228600"/>
          </a:xfrm>
          <a:custGeom>
            <a:avLst/>
            <a:gdLst>
              <a:gd name="T0" fmla="*/ 628650 w 21600"/>
              <a:gd name="T1" fmla="*/ 0 h 21600"/>
              <a:gd name="T2" fmla="*/ 0 w 21600"/>
              <a:gd name="T3" fmla="*/ 114300 h 21600"/>
              <a:gd name="T4" fmla="*/ 628650 w 21600"/>
              <a:gd name="T5" fmla="*/ 228600 h 21600"/>
              <a:gd name="T6" fmla="*/ 838200 w 21600"/>
              <a:gd name="T7" fmla="*/ 1143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00FF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10"/>
          <p:cNvSpPr txBox="1">
            <a:spLocks noChangeArrowheads="1"/>
          </p:cNvSpPr>
          <p:nvPr/>
        </p:nvSpPr>
        <p:spPr bwMode="auto">
          <a:xfrm>
            <a:off x="228600" y="685800"/>
            <a:ext cx="4114800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600">
                <a:solidFill>
                  <a:srgbClr val="262673"/>
                </a:solidFill>
                <a:latin typeface="Arial" pitchFamily="34" charset="0"/>
                <a:ea typeface="黑体" pitchFamily="49" charset="-122"/>
                <a:cs typeface="+mn-cs"/>
              </a:rPr>
              <a:t>基础检测与过关三</a:t>
            </a:r>
          </a:p>
        </p:txBody>
      </p:sp>
      <p:sp>
        <p:nvSpPr>
          <p:cNvPr id="19459" name="Text Box 16"/>
          <p:cNvSpPr txBox="1">
            <a:spLocks noChangeArrowheads="1"/>
          </p:cNvSpPr>
          <p:nvPr/>
        </p:nvSpPr>
        <p:spPr bwMode="auto">
          <a:xfrm>
            <a:off x="152400" y="1676400"/>
            <a:ext cx="8915400" cy="2065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  <a:buFont typeface="Wingdings" pitchFamily="2" charset="2"/>
              <a:buNone/>
            </a:pPr>
            <a:r>
              <a:rPr lang="en-US" altLang="zh-CN" sz="3600">
                <a:ea typeface="楷体_GB2312"/>
              </a:rPr>
              <a:t>1</a:t>
            </a:r>
            <a:r>
              <a:rPr lang="zh-CN" altLang="en-US" sz="3600">
                <a:ea typeface="楷体_GB2312"/>
              </a:rPr>
              <a:t>．从</a:t>
            </a:r>
            <a:r>
              <a:rPr lang="en-US" altLang="zh-CN" sz="3600">
                <a:ea typeface="楷体_GB2312"/>
              </a:rPr>
              <a:t>60</a:t>
            </a:r>
            <a:r>
              <a:rPr lang="zh-CN" altLang="en-US" sz="3600">
                <a:ea typeface="楷体_GB2312"/>
              </a:rPr>
              <a:t>年代开始，台湾利用自身优势重点发展了</a:t>
            </a:r>
            <a:r>
              <a:rPr lang="zh-CN" altLang="en-US" sz="3600" u="sng">
                <a:ea typeface="楷体_GB2312"/>
              </a:rPr>
              <a:t>              </a:t>
            </a:r>
            <a:r>
              <a:rPr lang="zh-CN" altLang="en-US" sz="3600">
                <a:ea typeface="楷体_GB2312"/>
              </a:rPr>
              <a:t>工业，形成</a:t>
            </a:r>
            <a:r>
              <a:rPr lang="zh-CN" altLang="en-US" sz="3600" u="sng">
                <a:ea typeface="楷体_GB2312"/>
              </a:rPr>
              <a:t>　　　      　　</a:t>
            </a:r>
            <a:r>
              <a:rPr lang="zh-CN" altLang="en-US" sz="3600">
                <a:ea typeface="楷体_GB2312"/>
              </a:rPr>
              <a:t>型的经济，这就是</a:t>
            </a:r>
            <a:r>
              <a:rPr lang="zh-CN" altLang="en-US" sz="3600" u="sng">
                <a:ea typeface="楷体_GB2312"/>
              </a:rPr>
              <a:t>　　　　　</a:t>
            </a:r>
            <a:r>
              <a:rPr lang="zh-CN" altLang="en-US" sz="3600">
                <a:ea typeface="楷体_GB2312"/>
              </a:rPr>
              <a:t>经济。</a:t>
            </a:r>
          </a:p>
        </p:txBody>
      </p:sp>
      <p:sp>
        <p:nvSpPr>
          <p:cNvPr id="19460" name="Text Box 19"/>
          <p:cNvSpPr txBox="1">
            <a:spLocks noChangeArrowheads="1"/>
          </p:cNvSpPr>
          <p:nvPr/>
        </p:nvSpPr>
        <p:spPr bwMode="auto">
          <a:xfrm>
            <a:off x="76200" y="3733800"/>
            <a:ext cx="8915400" cy="272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20000"/>
              </a:lnSpc>
              <a:buFont typeface="Wingdings" pitchFamily="2" charset="2"/>
              <a:buNone/>
            </a:pPr>
            <a:r>
              <a:rPr lang="en-US" altLang="zh-CN" sz="3600">
                <a:ea typeface="楷体_GB2312"/>
              </a:rPr>
              <a:t>2</a:t>
            </a:r>
            <a:r>
              <a:rPr lang="zh-CN" altLang="en-US" sz="3600">
                <a:ea typeface="楷体_GB2312"/>
              </a:rPr>
              <a:t>．20世纪90年代开始，台湾重点发展以</a:t>
            </a:r>
          </a:p>
          <a:p>
            <a:pPr eaLnBrk="0" hangingPunct="0">
              <a:lnSpc>
                <a:spcPct val="120000"/>
              </a:lnSpc>
              <a:buFont typeface="Wingdings" pitchFamily="2" charset="2"/>
              <a:buNone/>
            </a:pPr>
            <a:r>
              <a:rPr lang="zh-CN" altLang="en-US" sz="3600" u="sng">
                <a:ea typeface="楷体_GB2312"/>
              </a:rPr>
              <a:t>          </a:t>
            </a:r>
            <a:r>
              <a:rPr lang="zh-CN" altLang="en-US" sz="3600">
                <a:ea typeface="楷体_GB2312"/>
              </a:rPr>
              <a:t>工业为主导的高新技术产业。</a:t>
            </a:r>
            <a:r>
              <a:rPr lang="zh-CN" altLang="en-US" sz="3600" u="sng">
                <a:ea typeface="楷体_GB2312"/>
              </a:rPr>
              <a:t>          </a:t>
            </a:r>
            <a:r>
              <a:rPr lang="zh-CN" altLang="en-US" sz="3600">
                <a:ea typeface="楷体_GB2312"/>
              </a:rPr>
              <a:t>一直是台湾重要的经济命脉。目前，</a:t>
            </a:r>
            <a:r>
              <a:rPr lang="zh-CN" altLang="en-US" sz="3600" u="sng">
                <a:ea typeface="楷体_GB2312"/>
              </a:rPr>
              <a:t>            </a:t>
            </a:r>
            <a:r>
              <a:rPr lang="zh-CN" altLang="en-US" sz="3600">
                <a:ea typeface="楷体_GB2312"/>
              </a:rPr>
              <a:t>是台湾最大的贸易伙伴。</a:t>
            </a:r>
          </a:p>
        </p:txBody>
      </p:sp>
      <p:sp>
        <p:nvSpPr>
          <p:cNvPr id="19461" name="Text Box 49"/>
          <p:cNvSpPr txBox="1">
            <a:spLocks noChangeArrowheads="1"/>
          </p:cNvSpPr>
          <p:nvPr/>
        </p:nvSpPr>
        <p:spPr bwMode="auto">
          <a:xfrm>
            <a:off x="1447800" y="2362200"/>
            <a:ext cx="2057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FF0000"/>
                </a:solidFill>
                <a:latin typeface="Arial" charset="0"/>
                <a:ea typeface="楷体_GB2312"/>
              </a:rPr>
              <a:t>出口加工</a:t>
            </a:r>
          </a:p>
        </p:txBody>
      </p:sp>
      <p:sp>
        <p:nvSpPr>
          <p:cNvPr id="19462" name="Text Box 50"/>
          <p:cNvSpPr txBox="1">
            <a:spLocks noChangeArrowheads="1"/>
          </p:cNvSpPr>
          <p:nvPr/>
        </p:nvSpPr>
        <p:spPr bwMode="auto">
          <a:xfrm>
            <a:off x="5334000" y="2286000"/>
            <a:ext cx="37338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400">
                <a:solidFill>
                  <a:srgbClr val="FF0000"/>
                </a:solidFill>
                <a:latin typeface="Arial" charset="0"/>
                <a:ea typeface="楷体_GB2312"/>
              </a:rPr>
              <a:t>进口</a:t>
            </a:r>
            <a:r>
              <a:rPr lang="en-US" altLang="zh-CN" sz="3400">
                <a:solidFill>
                  <a:srgbClr val="FF0000"/>
                </a:solidFill>
                <a:latin typeface="宋体" charset="-122"/>
              </a:rPr>
              <a:t>—</a:t>
            </a:r>
            <a:r>
              <a:rPr lang="zh-CN" altLang="en-US" sz="3400">
                <a:solidFill>
                  <a:srgbClr val="FF0000"/>
                </a:solidFill>
                <a:latin typeface="Arial" charset="0"/>
                <a:ea typeface="楷体_GB2312"/>
              </a:rPr>
              <a:t>加工</a:t>
            </a:r>
            <a:r>
              <a:rPr lang="en-US" altLang="zh-CN" sz="3400">
                <a:solidFill>
                  <a:srgbClr val="FF0000"/>
                </a:solidFill>
                <a:latin typeface="宋体" charset="-122"/>
              </a:rPr>
              <a:t>—</a:t>
            </a:r>
            <a:r>
              <a:rPr lang="zh-CN" altLang="en-US" sz="3400">
                <a:solidFill>
                  <a:srgbClr val="FF0000"/>
                </a:solidFill>
                <a:latin typeface="Arial" charset="0"/>
                <a:ea typeface="楷体_GB2312"/>
              </a:rPr>
              <a:t>出口</a:t>
            </a:r>
          </a:p>
        </p:txBody>
      </p:sp>
      <p:sp>
        <p:nvSpPr>
          <p:cNvPr id="19463" name="Text Box 51"/>
          <p:cNvSpPr txBox="1">
            <a:spLocks noChangeArrowheads="1"/>
          </p:cNvSpPr>
          <p:nvPr/>
        </p:nvSpPr>
        <p:spPr bwMode="auto">
          <a:xfrm>
            <a:off x="3810000" y="3048000"/>
            <a:ext cx="1981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FF0000"/>
                </a:solidFill>
                <a:latin typeface="Arial" charset="0"/>
                <a:ea typeface="楷体_GB2312"/>
              </a:rPr>
              <a:t>外向型</a:t>
            </a:r>
          </a:p>
        </p:txBody>
      </p:sp>
      <p:sp>
        <p:nvSpPr>
          <p:cNvPr id="19464" name="Text Box 51"/>
          <p:cNvSpPr txBox="1">
            <a:spLocks noChangeArrowheads="1"/>
          </p:cNvSpPr>
          <p:nvPr/>
        </p:nvSpPr>
        <p:spPr bwMode="auto">
          <a:xfrm>
            <a:off x="6602413" y="5105400"/>
            <a:ext cx="2209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FF0000"/>
                </a:solidFill>
                <a:latin typeface="Arial" charset="0"/>
                <a:ea typeface="楷体_GB2312"/>
              </a:rPr>
              <a:t>祖国大陆</a:t>
            </a:r>
          </a:p>
        </p:txBody>
      </p:sp>
      <p:sp>
        <p:nvSpPr>
          <p:cNvPr id="19465" name="Text Box 51"/>
          <p:cNvSpPr txBox="1">
            <a:spLocks noChangeArrowheads="1"/>
          </p:cNvSpPr>
          <p:nvPr/>
        </p:nvSpPr>
        <p:spPr bwMode="auto">
          <a:xfrm>
            <a:off x="6705600" y="4419600"/>
            <a:ext cx="2133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FF0000"/>
                </a:solidFill>
                <a:latin typeface="Arial" charset="0"/>
                <a:ea typeface="楷体_GB2312"/>
              </a:rPr>
              <a:t>出口贸易</a:t>
            </a:r>
          </a:p>
        </p:txBody>
      </p:sp>
      <p:sp>
        <p:nvSpPr>
          <p:cNvPr id="19466" name="Text Box 51"/>
          <p:cNvSpPr txBox="1">
            <a:spLocks noChangeArrowheads="1"/>
          </p:cNvSpPr>
          <p:nvPr/>
        </p:nvSpPr>
        <p:spPr bwMode="auto">
          <a:xfrm>
            <a:off x="152400" y="4419600"/>
            <a:ext cx="1981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FF0000"/>
                </a:solidFill>
                <a:latin typeface="Arial" charset="0"/>
                <a:ea typeface="楷体_GB2312"/>
              </a:rPr>
              <a:t>电子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autoUpdateAnimBg="0"/>
      <p:bldP spid="19460" grpId="0" autoUpdateAnimBg="0"/>
      <p:bldP spid="19461" grpId="0" autoUpdateAnimBg="0"/>
      <p:bldP spid="19462" grpId="0" autoUpdateAnimBg="0"/>
      <p:bldP spid="19463" grpId="0" autoUpdateAnimBg="0"/>
      <p:bldP spid="19464" grpId="0" autoUpdateAnimBg="0"/>
      <p:bldP spid="19465" grpId="0" autoUpdateAnimBg="0"/>
      <p:bldP spid="19466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10"/>
          <p:cNvSpPr txBox="1">
            <a:spLocks noChangeArrowheads="1"/>
          </p:cNvSpPr>
          <p:nvPr/>
        </p:nvSpPr>
        <p:spPr bwMode="auto">
          <a:xfrm>
            <a:off x="228600" y="685800"/>
            <a:ext cx="5257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zh-CN" sz="3600">
                <a:solidFill>
                  <a:srgbClr val="262673"/>
                </a:solidFill>
                <a:latin typeface="Arial" pitchFamily="34" charset="0"/>
                <a:ea typeface="黑体" pitchFamily="49" charset="-122"/>
                <a:cs typeface="+mn-cs"/>
              </a:rPr>
              <a:t>三、外向型经济</a:t>
            </a:r>
          </a:p>
        </p:txBody>
      </p:sp>
      <p:sp>
        <p:nvSpPr>
          <p:cNvPr id="33794" name="Rectangle 5"/>
          <p:cNvSpPr>
            <a:spLocks noChangeArrowheads="1"/>
          </p:cNvSpPr>
          <p:nvPr/>
        </p:nvSpPr>
        <p:spPr bwMode="auto">
          <a:xfrm>
            <a:off x="152400" y="1447800"/>
            <a:ext cx="4213225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ea typeface="楷体_GB2312"/>
              </a:rPr>
              <a:t>台湾经济发展历程和特点</a:t>
            </a:r>
            <a:r>
              <a:rPr lang="en-US" altLang="zh-CN" sz="2800">
                <a:ea typeface="楷体_GB2312"/>
              </a:rPr>
              <a:t>:</a:t>
            </a:r>
          </a:p>
        </p:txBody>
      </p:sp>
      <p:graphicFrame>
        <p:nvGraphicFramePr>
          <p:cNvPr id="20484" name="Group 4"/>
          <p:cNvGraphicFramePr>
            <a:graphicFrameLocks noGrp="1"/>
          </p:cNvGraphicFramePr>
          <p:nvPr/>
        </p:nvGraphicFramePr>
        <p:xfrm>
          <a:off x="152400" y="2057400"/>
          <a:ext cx="8839200" cy="4619625"/>
        </p:xfrm>
        <a:graphic>
          <a:graphicData uri="http://schemas.openxmlformats.org/drawingml/2006/table">
            <a:tbl>
              <a:tblPr/>
              <a:tblGrid>
                <a:gridCol w="2503488"/>
                <a:gridCol w="3268662"/>
                <a:gridCol w="1443038"/>
                <a:gridCol w="1624012"/>
              </a:tblGrid>
              <a:tr h="735013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_GB2312" pitchFamily="1" charset="-122"/>
                        <a:ea typeface="楷体_GB2312" pitchFamily="1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楷体_GB2312" pitchFamily="1" charset="-122"/>
                          <a:ea typeface="楷体_GB2312" pitchFamily="1" charset="-122"/>
                        </a:rPr>
                        <a:t>产品类型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楷体_GB2312" pitchFamily="1" charset="-122"/>
                          <a:ea typeface="楷体_GB2312" pitchFamily="1" charset="-122"/>
                        </a:rPr>
                        <a:t>产业类型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514350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_GB2312" pitchFamily="1" charset="-122"/>
                        </a:rPr>
                        <a:t>20</a:t>
                      </a: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1" charset="-122"/>
                          <a:ea typeface="楷体_GB2312" pitchFamily="1" charset="-122"/>
                        </a:rPr>
                        <a:t>世纪</a:t>
                      </a:r>
                      <a:r>
                        <a:rPr kumimoji="0" 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_GB2312" pitchFamily="1" charset="-122"/>
                        </a:rPr>
                        <a:t>50</a:t>
                      </a: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1" charset="-122"/>
                          <a:ea typeface="楷体_GB2312" pitchFamily="1" charset="-122"/>
                        </a:rPr>
                        <a:t>年代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795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楷体_GB2312" pitchFamily="1" charset="-122"/>
                          <a:ea typeface="楷体_GB2312" pitchFamily="1" charset="-122"/>
                        </a:rPr>
                        <a:t>农业和农产品加工业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楷体_GB2312" pitchFamily="1" charset="-122"/>
                          <a:ea typeface="楷体_GB2312" pitchFamily="1" charset="-122"/>
                        </a:rPr>
                        <a:t>主要</a:t>
                      </a:r>
                      <a:r>
                        <a:rPr kumimoji="0" lang="zh-CN" sz="2200" b="1" i="0" u="sng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1" charset="-122"/>
                          <a:ea typeface="楷体_GB2312" pitchFamily="1" charset="-122"/>
                        </a:rPr>
                        <a:t>出口</a:t>
                      </a:r>
                      <a:r>
                        <a:rPr kumimoji="0" lang="zh-CN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楷体_GB2312" pitchFamily="1" charset="-122"/>
                          <a:ea typeface="楷体_GB2312" pitchFamily="1" charset="-122"/>
                        </a:rPr>
                        <a:t>蔗糖、水果、稻米和茶叶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200" b="0" i="0" u="none" strike="noStrike" cap="none" normalizeH="0" baseline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楷体_GB2312" pitchFamily="1" charset="-122"/>
                        <a:ea typeface="楷体_GB2312" pitchFamily="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200" b="0" i="0" u="none" strike="noStrike" cap="none" normalizeH="0" baseline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楷体_GB2312" pitchFamily="1" charset="-122"/>
                        <a:ea typeface="楷体_GB2312" pitchFamily="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506413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_GB2312" pitchFamily="1" charset="-122"/>
                        </a:rPr>
                        <a:t>20</a:t>
                      </a: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1" charset="-122"/>
                          <a:ea typeface="楷体_GB2312" pitchFamily="1" charset="-122"/>
                        </a:rPr>
                        <a:t>世纪</a:t>
                      </a:r>
                      <a:r>
                        <a:rPr kumimoji="0" 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_GB2312" pitchFamily="1" charset="-122"/>
                        </a:rPr>
                        <a:t>60</a:t>
                      </a: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_GB2312" pitchFamily="1" charset="-122"/>
                        </a:rPr>
                        <a:t>～</a:t>
                      </a:r>
                      <a:r>
                        <a:rPr kumimoji="0" 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_GB2312" pitchFamily="1" charset="-122"/>
                        </a:rPr>
                        <a:t>90</a:t>
                      </a: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1" charset="-122"/>
                          <a:ea typeface="楷体_GB2312" pitchFamily="1" charset="-122"/>
                        </a:rPr>
                        <a:t>年代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8286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楷体_GB2312" pitchFamily="1" charset="-122"/>
                          <a:ea typeface="楷体_GB2312" pitchFamily="1" charset="-122"/>
                        </a:rPr>
                        <a:t>出口加工工业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楷体_GB2312" pitchFamily="1" charset="-122"/>
                          <a:ea typeface="楷体_GB2312" pitchFamily="1" charset="-122"/>
                        </a:rPr>
                        <a:t>"进口-加工-出口"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楷体_GB2312" pitchFamily="1" charset="-122"/>
                          <a:ea typeface="楷体_GB2312" pitchFamily="1" charset="-122"/>
                        </a:rPr>
                        <a:t>主要</a:t>
                      </a:r>
                      <a:r>
                        <a:rPr kumimoji="0" lang="zh-CN" sz="2200" b="1" i="0" u="sng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1" charset="-122"/>
                          <a:ea typeface="楷体_GB2312" pitchFamily="1" charset="-122"/>
                        </a:rPr>
                        <a:t>出口</a:t>
                      </a:r>
                      <a:r>
                        <a:rPr kumimoji="0" lang="zh-CN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楷体_GB2312" pitchFamily="1" charset="-122"/>
                          <a:ea typeface="楷体_GB2312" pitchFamily="1" charset="-122"/>
                        </a:rPr>
                        <a:t>纺织服饰、玩具盒日用电子消费品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200" b="0" i="0" u="none" strike="noStrike" cap="none" normalizeH="0" baseline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楷体_GB2312" pitchFamily="1" charset="-122"/>
                        <a:ea typeface="楷体_GB2312" pitchFamily="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200" b="0" i="0" u="none" strike="noStrike" cap="none" normalizeH="0" baseline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楷体_GB2312" pitchFamily="1" charset="-122"/>
                        <a:ea typeface="楷体_GB2312" pitchFamily="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446088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_GB2312" pitchFamily="1" charset="-122"/>
                        </a:rPr>
                        <a:t>20</a:t>
                      </a: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1" charset="-122"/>
                          <a:ea typeface="楷体_GB2312" pitchFamily="1" charset="-122"/>
                        </a:rPr>
                        <a:t>世纪</a:t>
                      </a:r>
                      <a:r>
                        <a:rPr kumimoji="0" 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楷体_GB2312" pitchFamily="1" charset="-122"/>
                        </a:rPr>
                        <a:t>90</a:t>
                      </a: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1" charset="-122"/>
                          <a:ea typeface="楷体_GB2312" pitchFamily="1" charset="-122"/>
                        </a:rPr>
                        <a:t>年代以来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793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楷体_GB2312" pitchFamily="1" charset="-122"/>
                          <a:ea typeface="楷体_GB2312" pitchFamily="1" charset="-122"/>
                        </a:rPr>
                        <a:t>高新技术产业</a:t>
                      </a:r>
                    </a:p>
                  </a:txBody>
                  <a:tcPr horzOverflow="overflow">
                    <a:lnL w="28575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楷体_GB2312" pitchFamily="1" charset="-122"/>
                          <a:ea typeface="楷体_GB2312" pitchFamily="1" charset="-122"/>
                        </a:rPr>
                        <a:t>主要</a:t>
                      </a:r>
                      <a:r>
                        <a:rPr kumimoji="0" lang="zh-CN" sz="2200" b="1" i="0" u="sng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_GB2312" pitchFamily="1" charset="-122"/>
                          <a:ea typeface="楷体_GB2312" pitchFamily="1" charset="-122"/>
                        </a:rPr>
                        <a:t>出口</a:t>
                      </a:r>
                      <a:r>
                        <a:rPr kumimoji="0" lang="zh-CN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楷体_GB2312" pitchFamily="1" charset="-122"/>
                          <a:ea typeface="楷体_GB2312" pitchFamily="1" charset="-122"/>
                        </a:rPr>
                        <a:t>软件、晶圆、集成电路板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200" b="0" i="0" u="none" strike="noStrike" cap="none" normalizeH="0" baseline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楷体_GB2312" pitchFamily="1" charset="-122"/>
                        <a:ea typeface="楷体_GB2312" pitchFamily="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200" b="0" i="0" u="none" strike="noStrike" cap="none" normalizeH="0" baseline="0" smtClean="0">
                        <a:ln>
                          <a:noFill/>
                        </a:ln>
                        <a:solidFill>
                          <a:srgbClr val="7030A0"/>
                        </a:solidFill>
                        <a:effectLst/>
                        <a:latin typeface="楷体_GB2312" pitchFamily="1" charset="-122"/>
                        <a:ea typeface="楷体_GB2312" pitchFamily="1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3D8F9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</a:tbl>
          </a:graphicData>
        </a:graphic>
      </p:graphicFrame>
      <p:sp>
        <p:nvSpPr>
          <p:cNvPr id="20524" name="Text Box 49"/>
          <p:cNvSpPr txBox="1">
            <a:spLocks noChangeArrowheads="1"/>
          </p:cNvSpPr>
          <p:nvPr/>
        </p:nvSpPr>
        <p:spPr bwMode="auto">
          <a:xfrm>
            <a:off x="6019800" y="3505200"/>
            <a:ext cx="1447800" cy="427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200">
                <a:solidFill>
                  <a:srgbClr val="FF0000"/>
                </a:solidFill>
                <a:latin typeface="楷体_GB2312"/>
                <a:ea typeface="楷体_GB2312"/>
              </a:rPr>
              <a:t>初级</a:t>
            </a:r>
            <a:r>
              <a:rPr lang="zh-CN" altLang="en-US" sz="2200">
                <a:latin typeface="楷体_GB2312"/>
                <a:ea typeface="楷体_GB2312"/>
              </a:rPr>
              <a:t>产品</a:t>
            </a:r>
          </a:p>
        </p:txBody>
      </p:sp>
      <p:sp>
        <p:nvSpPr>
          <p:cNvPr id="20525" name="Text Box 50"/>
          <p:cNvSpPr txBox="1">
            <a:spLocks noChangeArrowheads="1"/>
          </p:cNvSpPr>
          <p:nvPr/>
        </p:nvSpPr>
        <p:spPr bwMode="auto">
          <a:xfrm>
            <a:off x="6019800" y="4648200"/>
            <a:ext cx="12192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200">
                <a:solidFill>
                  <a:srgbClr val="FF0000"/>
                </a:solidFill>
                <a:latin typeface="楷体_GB2312"/>
                <a:ea typeface="楷体_GB2312"/>
              </a:rPr>
              <a:t>普通工业</a:t>
            </a:r>
            <a:r>
              <a:rPr lang="zh-CN" altLang="en-US" sz="2200">
                <a:latin typeface="楷体_GB2312"/>
                <a:ea typeface="楷体_GB2312"/>
              </a:rPr>
              <a:t>产品</a:t>
            </a:r>
          </a:p>
        </p:txBody>
      </p:sp>
      <p:sp>
        <p:nvSpPr>
          <p:cNvPr id="20526" name="Text Box 51"/>
          <p:cNvSpPr txBox="1">
            <a:spLocks noChangeArrowheads="1"/>
          </p:cNvSpPr>
          <p:nvPr/>
        </p:nvSpPr>
        <p:spPr bwMode="auto">
          <a:xfrm>
            <a:off x="6096000" y="5867400"/>
            <a:ext cx="12192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200">
                <a:solidFill>
                  <a:srgbClr val="FF0000"/>
                </a:solidFill>
                <a:latin typeface="楷体_GB2312"/>
                <a:ea typeface="楷体_GB2312"/>
              </a:rPr>
              <a:t>高附加值</a:t>
            </a:r>
            <a:r>
              <a:rPr lang="zh-CN" altLang="en-US" sz="2200">
                <a:latin typeface="楷体_GB2312"/>
                <a:ea typeface="楷体_GB2312"/>
              </a:rPr>
              <a:t>产品</a:t>
            </a:r>
          </a:p>
        </p:txBody>
      </p:sp>
      <p:sp>
        <p:nvSpPr>
          <p:cNvPr id="20527" name="Text Box 52"/>
          <p:cNvSpPr txBox="1">
            <a:spLocks noChangeArrowheads="1"/>
          </p:cNvSpPr>
          <p:nvPr/>
        </p:nvSpPr>
        <p:spPr bwMode="auto">
          <a:xfrm>
            <a:off x="7543800" y="3429000"/>
            <a:ext cx="1219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>
                <a:solidFill>
                  <a:srgbClr val="000066"/>
                </a:solidFill>
                <a:latin typeface="楷体_GB2312"/>
                <a:ea typeface="楷体_GB2312"/>
              </a:rPr>
              <a:t>原料密集型</a:t>
            </a:r>
            <a:r>
              <a:rPr lang="zh-CN" altLang="en-US" sz="2000">
                <a:latin typeface="楷体_GB2312"/>
                <a:ea typeface="楷体_GB2312"/>
              </a:rPr>
              <a:t>产业</a:t>
            </a:r>
          </a:p>
        </p:txBody>
      </p:sp>
      <p:sp>
        <p:nvSpPr>
          <p:cNvPr id="20528" name="Text Box 53"/>
          <p:cNvSpPr txBox="1">
            <a:spLocks noChangeArrowheads="1"/>
          </p:cNvSpPr>
          <p:nvPr/>
        </p:nvSpPr>
        <p:spPr bwMode="auto">
          <a:xfrm>
            <a:off x="7620000" y="4724400"/>
            <a:ext cx="1219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>
                <a:solidFill>
                  <a:srgbClr val="000066"/>
                </a:solidFill>
                <a:latin typeface="楷体_GB2312"/>
                <a:ea typeface="楷体_GB2312"/>
              </a:rPr>
              <a:t>劳动密集型</a:t>
            </a:r>
            <a:r>
              <a:rPr lang="zh-CN" altLang="en-US" sz="2000">
                <a:latin typeface="楷体_GB2312"/>
                <a:ea typeface="楷体_GB2312"/>
              </a:rPr>
              <a:t>产业</a:t>
            </a:r>
          </a:p>
        </p:txBody>
      </p:sp>
      <p:sp>
        <p:nvSpPr>
          <p:cNvPr id="20529" name="Text Box 54"/>
          <p:cNvSpPr txBox="1">
            <a:spLocks noChangeArrowheads="1"/>
          </p:cNvSpPr>
          <p:nvPr/>
        </p:nvSpPr>
        <p:spPr bwMode="auto">
          <a:xfrm>
            <a:off x="7620000" y="5943600"/>
            <a:ext cx="1219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>
                <a:solidFill>
                  <a:srgbClr val="000066"/>
                </a:solidFill>
                <a:latin typeface="楷体_GB2312"/>
                <a:ea typeface="楷体_GB2312"/>
              </a:rPr>
              <a:t>技术密集型</a:t>
            </a:r>
            <a:r>
              <a:rPr lang="zh-CN" altLang="en-US" sz="2000">
                <a:latin typeface="楷体_GB2312"/>
                <a:ea typeface="楷体_GB2312"/>
              </a:rPr>
              <a:t>产业</a:t>
            </a:r>
          </a:p>
        </p:txBody>
      </p:sp>
      <p:sp>
        <p:nvSpPr>
          <p:cNvPr id="33841" name="AutoShape 50"/>
          <p:cNvSpPr>
            <a:spLocks noChangeArrowheads="1"/>
          </p:cNvSpPr>
          <p:nvPr/>
        </p:nvSpPr>
        <p:spPr bwMode="auto">
          <a:xfrm>
            <a:off x="6324600" y="228600"/>
            <a:ext cx="2590800" cy="1143000"/>
          </a:xfrm>
          <a:prstGeom prst="horizontalScrol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buFont typeface="Arial" charset="0"/>
              <a:buNone/>
            </a:pPr>
            <a:r>
              <a:rPr lang="zh-CN" altLang="en-US" sz="3200">
                <a:solidFill>
                  <a:srgbClr val="FF0000"/>
                </a:solidFill>
                <a:ea typeface="楷体_GB2312"/>
              </a:rPr>
              <a:t>重难点精讲</a:t>
            </a:r>
          </a:p>
        </p:txBody>
      </p:sp>
      <p:sp>
        <p:nvSpPr>
          <p:cNvPr id="20531" name="AutoShape 51"/>
          <p:cNvSpPr>
            <a:spLocks noChangeArrowheads="1"/>
          </p:cNvSpPr>
          <p:nvPr/>
        </p:nvSpPr>
        <p:spPr bwMode="auto">
          <a:xfrm>
            <a:off x="228600" y="4953000"/>
            <a:ext cx="2362200" cy="457200"/>
          </a:xfrm>
          <a:prstGeom prst="flowChartProcess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buFont typeface="Arial" charset="0"/>
              <a:buNone/>
            </a:pPr>
            <a:endParaRPr lang="zh-CN" altLang="en-US">
              <a:ea typeface="楷体_GB231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0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0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20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0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0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24" grpId="0" autoUpdateAnimBg="0"/>
      <p:bldP spid="20525" grpId="0" autoUpdateAnimBg="0"/>
      <p:bldP spid="20526" grpId="0" autoUpdateAnimBg="0"/>
      <p:bldP spid="20527" grpId="0" autoUpdateAnimBg="0"/>
      <p:bldP spid="20528" grpId="0" autoUpdateAnimBg="0"/>
      <p:bldP spid="20529" grpId="0" autoUpdateAnimBg="0"/>
      <p:bldP spid="2053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10"/>
          <p:cNvSpPr txBox="1">
            <a:spLocks noChangeArrowheads="1"/>
          </p:cNvSpPr>
          <p:nvPr/>
        </p:nvSpPr>
        <p:spPr bwMode="auto">
          <a:xfrm>
            <a:off x="228600" y="685800"/>
            <a:ext cx="5257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zh-CN" sz="3600">
                <a:solidFill>
                  <a:srgbClr val="262673"/>
                </a:solidFill>
                <a:latin typeface="Arial" pitchFamily="34" charset="0"/>
                <a:ea typeface="黑体" pitchFamily="49" charset="-122"/>
                <a:cs typeface="+mn-cs"/>
              </a:rPr>
              <a:t>三、外向型经济</a:t>
            </a:r>
          </a:p>
        </p:txBody>
      </p:sp>
      <p:pic>
        <p:nvPicPr>
          <p:cNvPr id="21507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1676400"/>
            <a:ext cx="1938338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0375" y="3965575"/>
            <a:ext cx="2054225" cy="213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48400" y="3886200"/>
            <a:ext cx="1906588" cy="199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0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91200" y="1743075"/>
            <a:ext cx="2603500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1" name="Text Box 10"/>
          <p:cNvSpPr txBox="1">
            <a:spLocks noChangeArrowheads="1"/>
          </p:cNvSpPr>
          <p:nvPr/>
        </p:nvSpPr>
        <p:spPr bwMode="auto">
          <a:xfrm>
            <a:off x="2514600" y="4267200"/>
            <a:ext cx="37338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eaLnBrk="0" hangingPunct="0">
              <a:buFont typeface="Wingdings" pitchFamily="2" charset="2"/>
              <a:buNone/>
            </a:pPr>
            <a:r>
              <a:rPr lang="zh-CN" altLang="en-US" sz="2800">
                <a:ea typeface="楷体_GB2312"/>
              </a:rPr>
              <a:t>台湾省生产这种产品用到了哪些优势条件？</a:t>
            </a:r>
          </a:p>
        </p:txBody>
      </p:sp>
      <p:pic>
        <p:nvPicPr>
          <p:cNvPr id="34823" name="Picture 12" descr="http://www.mmsonline.com.cn/resupload/memberpic/9da79f56230615a77344806351c8aab9/1187853075783_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743200" y="1981200"/>
            <a:ext cx="3148013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1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 descr="tai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1447800"/>
            <a:ext cx="427355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Rectangle 3"/>
          <p:cNvSpPr>
            <a:spLocks noRot="1" noChangeArrowheads="1"/>
          </p:cNvSpPr>
          <p:nvPr/>
        </p:nvSpPr>
        <p:spPr bwMode="auto">
          <a:xfrm>
            <a:off x="914400" y="533400"/>
            <a:ext cx="7239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zh-CN" altLang="en-US" sz="3200">
                <a:solidFill>
                  <a:srgbClr val="FF0000"/>
                </a:solidFill>
                <a:latin typeface="Arial" charset="0"/>
              </a:rPr>
              <a:t> 第四节   祖国的神圣领土</a:t>
            </a:r>
            <a:r>
              <a:rPr lang="en-US" altLang="zh-CN" sz="3200">
                <a:solidFill>
                  <a:srgbClr val="FF0000"/>
                </a:solidFill>
                <a:latin typeface="Arial" charset="0"/>
              </a:rPr>
              <a:t>—</a:t>
            </a:r>
            <a:r>
              <a:rPr lang="zh-CN" altLang="en-US" sz="3200">
                <a:solidFill>
                  <a:srgbClr val="FF0000"/>
                </a:solidFill>
                <a:latin typeface="Arial" charset="0"/>
              </a:rPr>
              <a:t>台湾省</a:t>
            </a:r>
          </a:p>
        </p:txBody>
      </p:sp>
      <p:pic>
        <p:nvPicPr>
          <p:cNvPr id="4100" name="Picture 4" descr="205749x3guzwfzdyarmund[2]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95800" y="1600200"/>
            <a:ext cx="4449763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1" name="AutoShape 5"/>
          <p:cNvSpPr>
            <a:spLocks noChangeArrowheads="1"/>
          </p:cNvSpPr>
          <p:nvPr/>
        </p:nvSpPr>
        <p:spPr bwMode="auto">
          <a:xfrm>
            <a:off x="2039938" y="3684588"/>
            <a:ext cx="228600" cy="152400"/>
          </a:xfrm>
          <a:prstGeom prst="star5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buFont typeface="Arial" pitchFamily="34" charset="0"/>
              <a:buNone/>
              <a:defRPr/>
            </a:pPr>
            <a:endParaRPr lang="zh-CN" altLang="en-US">
              <a:ea typeface="楷体_GB2312" pitchFamily="1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10"/>
          <p:cNvSpPr txBox="1">
            <a:spLocks noChangeArrowheads="1"/>
          </p:cNvSpPr>
          <p:nvPr/>
        </p:nvSpPr>
        <p:spPr bwMode="auto">
          <a:xfrm>
            <a:off x="228600" y="685800"/>
            <a:ext cx="2743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zh-CN" sz="3600">
                <a:solidFill>
                  <a:srgbClr val="262673"/>
                </a:solidFill>
                <a:latin typeface="Arial" pitchFamily="34" charset="0"/>
                <a:ea typeface="黑体" pitchFamily="49" charset="-122"/>
                <a:cs typeface="+mn-cs"/>
              </a:rPr>
              <a:t>梳理归纳</a:t>
            </a:r>
          </a:p>
        </p:txBody>
      </p:sp>
      <p:sp>
        <p:nvSpPr>
          <p:cNvPr id="22531" name="AutoShape 5"/>
          <p:cNvSpPr>
            <a:spLocks/>
          </p:cNvSpPr>
          <p:nvPr/>
        </p:nvSpPr>
        <p:spPr bwMode="auto">
          <a:xfrm>
            <a:off x="1371600" y="2286000"/>
            <a:ext cx="228600" cy="2819400"/>
          </a:xfrm>
          <a:prstGeom prst="leftBrace">
            <a:avLst>
              <a:gd name="adj1" fmla="val 102778"/>
              <a:gd name="adj2" fmla="val 50000"/>
            </a:avLst>
          </a:prstGeom>
          <a:noFill/>
          <a:ln w="222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zh-CN">
              <a:ea typeface="楷体_GB2312"/>
            </a:endParaRPr>
          </a:p>
        </p:txBody>
      </p:sp>
      <p:sp>
        <p:nvSpPr>
          <p:cNvPr id="22532" name="Text Box 6"/>
          <p:cNvSpPr txBox="1">
            <a:spLocks noChangeArrowheads="1"/>
          </p:cNvSpPr>
          <p:nvPr/>
        </p:nvSpPr>
        <p:spPr bwMode="auto">
          <a:xfrm>
            <a:off x="1524000" y="1981200"/>
            <a:ext cx="4724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Arial" charset="0"/>
                <a:ea typeface="楷体_GB2312"/>
              </a:rPr>
              <a:t>不可分割的神圣领土</a:t>
            </a:r>
          </a:p>
        </p:txBody>
      </p:sp>
      <p:sp>
        <p:nvSpPr>
          <p:cNvPr id="22533" name="Text Box 7"/>
          <p:cNvSpPr txBox="1">
            <a:spLocks noChangeArrowheads="1"/>
          </p:cNvSpPr>
          <p:nvPr/>
        </p:nvSpPr>
        <p:spPr bwMode="auto">
          <a:xfrm>
            <a:off x="1524000" y="3367088"/>
            <a:ext cx="29718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Arial" charset="0"/>
                <a:ea typeface="楷体_GB2312"/>
              </a:rPr>
              <a:t>美丽富饶的宝岛</a:t>
            </a:r>
          </a:p>
        </p:txBody>
      </p:sp>
      <p:sp>
        <p:nvSpPr>
          <p:cNvPr id="22534" name="Text Box 8"/>
          <p:cNvSpPr txBox="1">
            <a:spLocks noChangeArrowheads="1"/>
          </p:cNvSpPr>
          <p:nvPr/>
        </p:nvSpPr>
        <p:spPr bwMode="auto">
          <a:xfrm>
            <a:off x="1524000" y="4814888"/>
            <a:ext cx="20574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Arial" charset="0"/>
                <a:ea typeface="楷体_GB2312"/>
              </a:rPr>
              <a:t>外向型经济</a:t>
            </a:r>
          </a:p>
        </p:txBody>
      </p:sp>
      <p:sp>
        <p:nvSpPr>
          <p:cNvPr id="22535" name="Text Box 10"/>
          <p:cNvSpPr txBox="1">
            <a:spLocks noChangeArrowheads="1"/>
          </p:cNvSpPr>
          <p:nvPr/>
        </p:nvSpPr>
        <p:spPr bwMode="auto">
          <a:xfrm>
            <a:off x="5257800" y="3352800"/>
            <a:ext cx="3124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eaLnBrk="0" hangingPunct="0">
              <a:spcBef>
                <a:spcPct val="50000"/>
              </a:spcBef>
              <a:buFont typeface="Wingdings" pitchFamily="2" charset="2"/>
              <a:buNone/>
            </a:pPr>
            <a:r>
              <a:rPr lang="zh-CN" altLang="en-US" sz="2800">
                <a:latin typeface="楷体_GB2312"/>
                <a:ea typeface="楷体_GB2312"/>
              </a:rPr>
              <a:t>农产品丰富</a:t>
            </a:r>
          </a:p>
        </p:txBody>
      </p:sp>
      <p:sp>
        <p:nvSpPr>
          <p:cNvPr id="22536" name="Text Box 12"/>
          <p:cNvSpPr txBox="1">
            <a:spLocks noChangeArrowheads="1"/>
          </p:cNvSpPr>
          <p:nvPr/>
        </p:nvSpPr>
        <p:spPr bwMode="auto">
          <a:xfrm>
            <a:off x="4648200" y="4800600"/>
            <a:ext cx="2590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eaLnBrk="0" hangingPunct="0">
              <a:spcBef>
                <a:spcPct val="50000"/>
              </a:spcBef>
              <a:buFont typeface="Wingdings" pitchFamily="2" charset="2"/>
              <a:buNone/>
            </a:pPr>
            <a:r>
              <a:rPr lang="zh-CN" altLang="en-US" sz="2800">
                <a:latin typeface="楷体_GB2312"/>
                <a:ea typeface="楷体_GB2312"/>
              </a:rPr>
              <a:t>出口加工工业</a:t>
            </a:r>
          </a:p>
        </p:txBody>
      </p:sp>
      <p:sp>
        <p:nvSpPr>
          <p:cNvPr id="22537" name="Text Box 18"/>
          <p:cNvSpPr txBox="1">
            <a:spLocks noChangeArrowheads="1"/>
          </p:cNvSpPr>
          <p:nvPr/>
        </p:nvSpPr>
        <p:spPr bwMode="auto">
          <a:xfrm>
            <a:off x="914400" y="3154363"/>
            <a:ext cx="611188" cy="1722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zh-CN" altLang="en-US" sz="2800">
                <a:ea typeface="楷体_GB2312"/>
              </a:rPr>
              <a:t>台湾省</a:t>
            </a:r>
          </a:p>
        </p:txBody>
      </p:sp>
      <p:sp>
        <p:nvSpPr>
          <p:cNvPr id="22538" name="Line 19"/>
          <p:cNvSpPr>
            <a:spLocks noChangeShapeType="1"/>
          </p:cNvSpPr>
          <p:nvPr/>
        </p:nvSpPr>
        <p:spPr bwMode="auto">
          <a:xfrm>
            <a:off x="4191000" y="3657600"/>
            <a:ext cx="11430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39" name="Line 20"/>
          <p:cNvSpPr>
            <a:spLocks noChangeShapeType="1"/>
          </p:cNvSpPr>
          <p:nvPr/>
        </p:nvSpPr>
        <p:spPr bwMode="auto">
          <a:xfrm>
            <a:off x="3581400" y="5105400"/>
            <a:ext cx="11430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5851" name="Text Box 21"/>
          <p:cNvSpPr txBox="1">
            <a:spLocks noChangeArrowheads="1"/>
          </p:cNvSpPr>
          <p:nvPr/>
        </p:nvSpPr>
        <p:spPr bwMode="auto">
          <a:xfrm>
            <a:off x="82550" y="76200"/>
            <a:ext cx="8318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 eaLnBrk="0" hangingPunct="0">
              <a:spcBef>
                <a:spcPct val="50000"/>
              </a:spcBef>
              <a:buFont typeface="Wingdings" pitchFamily="2" charset="2"/>
              <a:buNone/>
            </a:pPr>
            <a:r>
              <a:rPr lang="en-US" altLang="zh-CN" sz="1200">
                <a:ea typeface="楷体_GB2312"/>
              </a:rPr>
              <a:t>        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animBg="1" autoUpdateAnimBg="0"/>
      <p:bldP spid="22532" grpId="0" autoUpdateAnimBg="0"/>
      <p:bldP spid="22533" grpId="0" autoUpdateAnimBg="0"/>
      <p:bldP spid="22534" grpId="0" autoUpdateAnimBg="0"/>
      <p:bldP spid="22535" grpId="0" autoUpdateAnimBg="0"/>
      <p:bldP spid="22536" grpId="0" autoUpdateAnimBg="0"/>
      <p:bldP spid="22537" grpId="0" autoUpdateAnimBg="0"/>
      <p:bldP spid="22538" grpId="0" animBg="1"/>
      <p:bldP spid="2253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ext Box 2"/>
          <p:cNvSpPr txBox="1">
            <a:spLocks noChangeArrowheads="1"/>
          </p:cNvSpPr>
          <p:nvPr/>
        </p:nvSpPr>
        <p:spPr bwMode="auto">
          <a:xfrm>
            <a:off x="228600" y="1431925"/>
            <a:ext cx="8767763" cy="435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zh-CN" sz="2000" b="0">
                <a:ea typeface="楷体_GB2312"/>
              </a:rPr>
              <a:t>1</a:t>
            </a:r>
            <a:r>
              <a:rPr lang="zh-CN" altLang="en-US" sz="2000" b="0">
                <a:ea typeface="楷体_GB2312"/>
              </a:rPr>
              <a:t>、台湾著名爱国诗人余光中先生在</a:t>
            </a:r>
            <a:r>
              <a:rPr lang="zh-CN" altLang="zh-CN" sz="2000" b="0">
                <a:ea typeface="楷体_GB2312"/>
              </a:rPr>
              <a:t>《</a:t>
            </a:r>
            <a:r>
              <a:rPr lang="zh-CN" altLang="en-US" sz="2000" b="0">
                <a:ea typeface="楷体_GB2312"/>
              </a:rPr>
              <a:t>乡愁</a:t>
            </a:r>
            <a:r>
              <a:rPr lang="zh-CN" altLang="zh-CN" sz="2000" b="0">
                <a:ea typeface="楷体_GB2312"/>
              </a:rPr>
              <a:t>》</a:t>
            </a:r>
            <a:r>
              <a:rPr lang="zh-CN" altLang="en-US" sz="2000" b="0">
                <a:ea typeface="楷体_GB2312"/>
              </a:rPr>
              <a:t>一诗中写到：“</a:t>
            </a:r>
            <a:r>
              <a:rPr lang="zh-CN" altLang="zh-CN" sz="2000" b="0">
                <a:ea typeface="楷体_GB2312"/>
              </a:rPr>
              <a:t>……</a:t>
            </a:r>
            <a:r>
              <a:rPr lang="zh-CN" altLang="en-US" sz="2000" b="0">
                <a:ea typeface="楷体_GB2312"/>
              </a:rPr>
              <a:t>而现在，</a:t>
            </a:r>
          </a:p>
          <a:p>
            <a:pPr eaLnBrk="0" hangingPunct="0">
              <a:buFont typeface="Arial" charset="0"/>
              <a:buNone/>
            </a:pPr>
            <a:r>
              <a:rPr lang="zh-CN" altLang="en-US" sz="2000" b="0">
                <a:ea typeface="楷体_GB2312"/>
              </a:rPr>
              <a:t>乡愁是一湾浅浅的海峡，我在这头，大陆在那头。”诗中的“海峡”是指（    ）</a:t>
            </a:r>
          </a:p>
          <a:p>
            <a:pPr eaLnBrk="0" hangingPunct="0">
              <a:buFont typeface="Arial" charset="0"/>
              <a:buNone/>
            </a:pPr>
            <a:r>
              <a:rPr lang="zh-CN" altLang="zh-CN" sz="2000" b="0">
                <a:ea typeface="楷体_GB2312"/>
              </a:rPr>
              <a:t>A</a:t>
            </a:r>
            <a:r>
              <a:rPr lang="zh-CN" altLang="en-US" sz="2000" b="0">
                <a:ea typeface="楷体_GB2312"/>
              </a:rPr>
              <a:t>．琼州海峡      </a:t>
            </a:r>
            <a:r>
              <a:rPr lang="zh-CN" altLang="zh-CN" sz="2000" b="0">
                <a:ea typeface="楷体_GB2312"/>
              </a:rPr>
              <a:t>B</a:t>
            </a:r>
            <a:r>
              <a:rPr lang="zh-CN" altLang="en-US" sz="2000" b="0">
                <a:ea typeface="楷体_GB2312"/>
              </a:rPr>
              <a:t>．朝鲜海峡      </a:t>
            </a:r>
            <a:r>
              <a:rPr lang="zh-CN" altLang="zh-CN" sz="2000" b="0">
                <a:ea typeface="楷体_GB2312"/>
              </a:rPr>
              <a:t>C</a:t>
            </a:r>
            <a:r>
              <a:rPr lang="zh-CN" altLang="en-US" sz="2000" b="0">
                <a:ea typeface="楷体_GB2312"/>
              </a:rPr>
              <a:t>．台湾海峡      </a:t>
            </a:r>
            <a:r>
              <a:rPr lang="zh-CN" altLang="zh-CN" sz="2000" b="0">
                <a:ea typeface="楷体_GB2312"/>
              </a:rPr>
              <a:t>D</a:t>
            </a:r>
            <a:r>
              <a:rPr lang="zh-CN" altLang="en-US" sz="2000" b="0">
                <a:ea typeface="楷体_GB2312"/>
              </a:rPr>
              <a:t>．渤海海峡</a:t>
            </a:r>
          </a:p>
          <a:p>
            <a:pPr eaLnBrk="0" hangingPunct="0">
              <a:buFont typeface="Arial" charset="0"/>
              <a:buNone/>
            </a:pPr>
            <a:endParaRPr lang="zh-CN" altLang="zh-CN" sz="2000" b="0">
              <a:ea typeface="楷体_GB2312"/>
            </a:endParaRPr>
          </a:p>
          <a:p>
            <a:pPr eaLnBrk="0" hangingPunct="0">
              <a:buFont typeface="Arial" charset="0"/>
              <a:buNone/>
            </a:pPr>
            <a:r>
              <a:rPr lang="zh-CN" altLang="zh-CN" sz="2000" b="0">
                <a:ea typeface="楷体_GB2312"/>
              </a:rPr>
              <a:t>2</a:t>
            </a:r>
            <a:r>
              <a:rPr lang="zh-CN" altLang="en-US" sz="2000" b="0">
                <a:ea typeface="楷体_GB2312"/>
              </a:rPr>
              <a:t>、目前台湾省居民中，汉族约占</a:t>
            </a:r>
            <a:r>
              <a:rPr lang="zh-CN" altLang="zh-CN" sz="2000" b="0">
                <a:ea typeface="楷体_GB2312"/>
              </a:rPr>
              <a:t>97%</a:t>
            </a:r>
            <a:r>
              <a:rPr lang="zh-CN" altLang="en-US" sz="2000" b="0">
                <a:ea typeface="楷体_GB2312"/>
              </a:rPr>
              <a:t>，他们主要是明清以来福建、广东两省</a:t>
            </a:r>
          </a:p>
          <a:p>
            <a:pPr eaLnBrk="0" hangingPunct="0">
              <a:buFont typeface="Arial" charset="0"/>
              <a:buNone/>
            </a:pPr>
            <a:r>
              <a:rPr lang="zh-CN" altLang="en-US" sz="2000" b="0">
                <a:ea typeface="楷体_GB2312"/>
              </a:rPr>
              <a:t>移民的后代，大部分人还保留着乡音。这说明了台湾和祖国大陆的（     ）</a:t>
            </a:r>
          </a:p>
          <a:p>
            <a:pPr eaLnBrk="0" hangingPunct="0">
              <a:buFont typeface="Arial" charset="0"/>
              <a:buNone/>
            </a:pPr>
            <a:r>
              <a:rPr lang="zh-CN" altLang="zh-CN" sz="2000" b="0">
                <a:ea typeface="楷体_GB2312"/>
              </a:rPr>
              <a:t>A</a:t>
            </a:r>
            <a:r>
              <a:rPr lang="zh-CN" altLang="en-US" sz="2000" b="0">
                <a:ea typeface="楷体_GB2312"/>
              </a:rPr>
              <a:t>．地缘关系      </a:t>
            </a:r>
            <a:r>
              <a:rPr lang="zh-CN" altLang="zh-CN" sz="2000" b="0">
                <a:ea typeface="楷体_GB2312"/>
              </a:rPr>
              <a:t>B</a:t>
            </a:r>
            <a:r>
              <a:rPr lang="zh-CN" altLang="en-US" sz="2000" b="0">
                <a:ea typeface="楷体_GB2312"/>
              </a:rPr>
              <a:t>．文化渊源      </a:t>
            </a:r>
            <a:r>
              <a:rPr lang="zh-CN" altLang="zh-CN" sz="2000" b="0">
                <a:ea typeface="楷体_GB2312"/>
              </a:rPr>
              <a:t>C</a:t>
            </a:r>
            <a:r>
              <a:rPr lang="zh-CN" altLang="en-US" sz="2000" b="0">
                <a:ea typeface="楷体_GB2312"/>
              </a:rPr>
              <a:t>．历史渊源      </a:t>
            </a:r>
            <a:r>
              <a:rPr lang="zh-CN" altLang="zh-CN" sz="2000" b="0">
                <a:ea typeface="楷体_GB2312"/>
              </a:rPr>
              <a:t>D</a:t>
            </a:r>
            <a:r>
              <a:rPr lang="zh-CN" altLang="en-US" sz="2000" b="0">
                <a:ea typeface="楷体_GB2312"/>
              </a:rPr>
              <a:t>．血缘关系 </a:t>
            </a:r>
          </a:p>
          <a:p>
            <a:pPr eaLnBrk="0" hangingPunct="0">
              <a:buFont typeface="Arial" charset="0"/>
              <a:buNone/>
            </a:pPr>
            <a:endParaRPr lang="zh-CN" altLang="zh-CN" sz="2000" b="0">
              <a:ea typeface="楷体_GB2312"/>
            </a:endParaRPr>
          </a:p>
          <a:p>
            <a:pPr eaLnBrk="0" hangingPunct="0">
              <a:buFont typeface="Arial" charset="0"/>
              <a:buNone/>
            </a:pPr>
            <a:r>
              <a:rPr lang="zh-CN" altLang="zh-CN" sz="2000" b="0">
                <a:ea typeface="楷体_GB2312"/>
              </a:rPr>
              <a:t>3</a:t>
            </a:r>
            <a:r>
              <a:rPr lang="zh-CN" altLang="en-US" sz="2000" b="0">
                <a:ea typeface="楷体_GB2312"/>
              </a:rPr>
              <a:t>、下来关于台湾的描述，正确的是（     ）</a:t>
            </a:r>
          </a:p>
          <a:p>
            <a:pPr eaLnBrk="0" hangingPunct="0">
              <a:buFont typeface="Arial" charset="0"/>
              <a:buNone/>
            </a:pPr>
            <a:r>
              <a:rPr lang="zh-CN" altLang="zh-CN" sz="2000" b="0">
                <a:ea typeface="楷体_GB2312"/>
              </a:rPr>
              <a:t>A</a:t>
            </a:r>
            <a:r>
              <a:rPr lang="zh-CN" altLang="en-US" sz="2000" b="0">
                <a:ea typeface="楷体_GB2312"/>
              </a:rPr>
              <a:t>．主要民族为高山族             </a:t>
            </a:r>
            <a:r>
              <a:rPr lang="zh-CN" altLang="zh-CN" sz="2000" b="0">
                <a:ea typeface="楷体_GB2312"/>
              </a:rPr>
              <a:t>B</a:t>
            </a:r>
            <a:r>
              <a:rPr lang="zh-CN" altLang="en-US" sz="2000" b="0">
                <a:ea typeface="楷体_GB2312"/>
              </a:rPr>
              <a:t>．地形以高原为主      </a:t>
            </a:r>
          </a:p>
          <a:p>
            <a:pPr eaLnBrk="0" hangingPunct="0">
              <a:buFont typeface="Arial" charset="0"/>
              <a:buNone/>
            </a:pPr>
            <a:r>
              <a:rPr lang="zh-CN" altLang="zh-CN" sz="2000" b="0">
                <a:ea typeface="楷体_GB2312"/>
              </a:rPr>
              <a:t>C</a:t>
            </a:r>
            <a:r>
              <a:rPr lang="zh-CN" altLang="en-US" sz="2000" b="0">
                <a:ea typeface="楷体_GB2312"/>
              </a:rPr>
              <a:t>．森林资源贫乏                    </a:t>
            </a:r>
            <a:r>
              <a:rPr lang="zh-CN" altLang="zh-CN" sz="2000" b="0">
                <a:ea typeface="楷体_GB2312"/>
              </a:rPr>
              <a:t>D</a:t>
            </a:r>
            <a:r>
              <a:rPr lang="zh-CN" altLang="en-US" sz="2000" b="0">
                <a:ea typeface="楷体_GB2312"/>
              </a:rPr>
              <a:t>．台湾岛上的河流短急</a:t>
            </a:r>
          </a:p>
          <a:p>
            <a:pPr eaLnBrk="0" hangingPunct="0">
              <a:buFont typeface="Arial" charset="0"/>
              <a:buNone/>
            </a:pPr>
            <a:endParaRPr lang="zh-CN" altLang="zh-CN" sz="2000" b="0">
              <a:ea typeface="楷体_GB2312"/>
            </a:endParaRPr>
          </a:p>
          <a:p>
            <a:pPr eaLnBrk="0" hangingPunct="0">
              <a:buFont typeface="Arial" charset="0"/>
              <a:buNone/>
            </a:pPr>
            <a:r>
              <a:rPr lang="zh-CN" altLang="zh-CN" sz="2000" b="0">
                <a:ea typeface="楷体_GB2312"/>
              </a:rPr>
              <a:t>4</a:t>
            </a:r>
            <a:r>
              <a:rPr lang="zh-CN" altLang="en-US" sz="2000" b="0">
                <a:ea typeface="楷体_GB2312"/>
              </a:rPr>
              <a:t>、台湾的主要粮食作物和糖料作物分别是（     ）</a:t>
            </a:r>
          </a:p>
          <a:p>
            <a:pPr eaLnBrk="0" hangingPunct="0">
              <a:buFont typeface="Arial" charset="0"/>
              <a:buNone/>
            </a:pPr>
            <a:r>
              <a:rPr lang="zh-CN" altLang="zh-CN" sz="2000" b="0">
                <a:ea typeface="楷体_GB2312"/>
              </a:rPr>
              <a:t>A</a:t>
            </a:r>
            <a:r>
              <a:rPr lang="zh-CN" altLang="en-US" sz="2000" b="0">
                <a:ea typeface="楷体_GB2312"/>
              </a:rPr>
              <a:t>．水稻和花生      </a:t>
            </a:r>
            <a:r>
              <a:rPr lang="zh-CN" altLang="zh-CN" sz="2000" b="0">
                <a:ea typeface="楷体_GB2312"/>
              </a:rPr>
              <a:t>B</a:t>
            </a:r>
            <a:r>
              <a:rPr lang="zh-CN" altLang="en-US" sz="2000" b="0">
                <a:ea typeface="楷体_GB2312"/>
              </a:rPr>
              <a:t>．小麦和油菜      </a:t>
            </a:r>
            <a:r>
              <a:rPr lang="zh-CN" altLang="zh-CN" sz="2000" b="0">
                <a:ea typeface="楷体_GB2312"/>
              </a:rPr>
              <a:t>C</a:t>
            </a:r>
            <a:r>
              <a:rPr lang="zh-CN" altLang="en-US" sz="2000" b="0">
                <a:ea typeface="楷体_GB2312"/>
              </a:rPr>
              <a:t>．小麦和甜菜      </a:t>
            </a:r>
            <a:r>
              <a:rPr lang="zh-CN" altLang="zh-CN" sz="2000" b="0">
                <a:ea typeface="楷体_GB2312"/>
              </a:rPr>
              <a:t>D</a:t>
            </a:r>
            <a:r>
              <a:rPr lang="zh-CN" altLang="en-US" sz="2000" b="0">
                <a:ea typeface="楷体_GB2312"/>
              </a:rPr>
              <a:t>．水稻和甘蔗 </a:t>
            </a:r>
          </a:p>
        </p:txBody>
      </p:sp>
      <p:sp>
        <p:nvSpPr>
          <p:cNvPr id="36866" name="Rectangle 3"/>
          <p:cNvSpPr>
            <a:spLocks noChangeArrowheads="1"/>
          </p:cNvSpPr>
          <p:nvPr/>
        </p:nvSpPr>
        <p:spPr bwMode="auto">
          <a:xfrm>
            <a:off x="468313" y="333375"/>
            <a:ext cx="8229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zh-CN" altLang="en-US" sz="4800" b="0">
                <a:latin typeface="Arial" charset="0"/>
                <a:ea typeface="华文行楷" pitchFamily="2" charset="-122"/>
              </a:rPr>
              <a:t>三、分层作业</a:t>
            </a:r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8261350" y="1676400"/>
            <a:ext cx="3492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zh-CN" b="0">
                <a:solidFill>
                  <a:srgbClr val="FF0000"/>
                </a:solidFill>
                <a:ea typeface="楷体_GB2312"/>
              </a:rPr>
              <a:t>C</a:t>
            </a:r>
          </a:p>
        </p:txBody>
      </p:sp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7848600" y="2895600"/>
            <a:ext cx="4254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zh-CN" b="0">
                <a:solidFill>
                  <a:srgbClr val="FF0000"/>
                </a:solidFill>
                <a:ea typeface="楷体_GB2312"/>
              </a:rPr>
              <a:t>D</a:t>
            </a:r>
          </a:p>
        </p:txBody>
      </p:sp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4527550" y="3886200"/>
            <a:ext cx="3492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zh-CN" b="0">
                <a:solidFill>
                  <a:srgbClr val="FF0000"/>
                </a:solidFill>
                <a:ea typeface="楷体_GB2312"/>
              </a:rPr>
              <a:t>D</a:t>
            </a:r>
          </a:p>
        </p:txBody>
      </p:sp>
      <p:sp>
        <p:nvSpPr>
          <p:cNvPr id="23559" name="Text Box 7"/>
          <p:cNvSpPr txBox="1">
            <a:spLocks noChangeArrowheads="1"/>
          </p:cNvSpPr>
          <p:nvPr/>
        </p:nvSpPr>
        <p:spPr bwMode="auto">
          <a:xfrm>
            <a:off x="5365750" y="5119688"/>
            <a:ext cx="3492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zh-CN" b="0">
                <a:solidFill>
                  <a:srgbClr val="FF0000"/>
                </a:solidFill>
                <a:ea typeface="楷体_GB2312"/>
              </a:rPr>
              <a:t>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 autoUpdateAnimBg="0"/>
      <p:bldP spid="23557" grpId="0" autoUpdateAnimBg="0"/>
      <p:bldP spid="23558" grpId="0" autoUpdateAnimBg="0"/>
      <p:bldP spid="23559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Text Box 2"/>
          <p:cNvSpPr txBox="1">
            <a:spLocks noChangeArrowheads="1"/>
          </p:cNvSpPr>
          <p:nvPr/>
        </p:nvSpPr>
        <p:spPr bwMode="auto">
          <a:xfrm>
            <a:off x="441325" y="1382713"/>
            <a:ext cx="7866063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zh-CN" sz="2000" b="0">
                <a:ea typeface="楷体_GB2312"/>
              </a:rPr>
              <a:t>5</a:t>
            </a:r>
            <a:r>
              <a:rPr lang="zh-CN" altLang="en-US" sz="2000" b="0">
                <a:ea typeface="楷体_GB2312"/>
              </a:rPr>
              <a:t>、台湾的经济类型类似于下列哪个国家（     ）</a:t>
            </a:r>
          </a:p>
          <a:p>
            <a:pPr eaLnBrk="0" hangingPunct="0">
              <a:buFont typeface="Arial" charset="0"/>
              <a:buNone/>
            </a:pPr>
            <a:r>
              <a:rPr lang="zh-CN" altLang="zh-CN" sz="2000" b="0">
                <a:ea typeface="楷体_GB2312"/>
              </a:rPr>
              <a:t>A</a:t>
            </a:r>
            <a:r>
              <a:rPr lang="zh-CN" altLang="en-US" sz="2000" b="0">
                <a:ea typeface="楷体_GB2312"/>
              </a:rPr>
              <a:t>．巴西      </a:t>
            </a:r>
            <a:r>
              <a:rPr lang="zh-CN" altLang="zh-CN" sz="2000" b="0">
                <a:ea typeface="楷体_GB2312"/>
              </a:rPr>
              <a:t>B</a:t>
            </a:r>
            <a:r>
              <a:rPr lang="zh-CN" altLang="en-US" sz="2000" b="0">
                <a:ea typeface="楷体_GB2312"/>
              </a:rPr>
              <a:t>．俄罗斯      </a:t>
            </a:r>
            <a:r>
              <a:rPr lang="zh-CN" altLang="zh-CN" sz="2000" b="0">
                <a:ea typeface="楷体_GB2312"/>
              </a:rPr>
              <a:t>C</a:t>
            </a:r>
            <a:r>
              <a:rPr lang="zh-CN" altLang="en-US" sz="2000" b="0">
                <a:ea typeface="楷体_GB2312"/>
              </a:rPr>
              <a:t>．日本      </a:t>
            </a:r>
            <a:r>
              <a:rPr lang="zh-CN" altLang="zh-CN" sz="2000" b="0">
                <a:ea typeface="楷体_GB2312"/>
              </a:rPr>
              <a:t>D</a:t>
            </a:r>
            <a:r>
              <a:rPr lang="zh-CN" altLang="en-US" sz="2000" b="0">
                <a:ea typeface="楷体_GB2312"/>
              </a:rPr>
              <a:t>．澳大利亚</a:t>
            </a:r>
          </a:p>
          <a:p>
            <a:pPr eaLnBrk="0" hangingPunct="0">
              <a:buFont typeface="Arial" charset="0"/>
              <a:buNone/>
            </a:pPr>
            <a:endParaRPr lang="zh-CN" altLang="zh-CN" sz="2000" b="0">
              <a:ea typeface="楷体_GB2312"/>
            </a:endParaRPr>
          </a:p>
          <a:p>
            <a:pPr eaLnBrk="0" hangingPunct="0">
              <a:buFont typeface="Arial" charset="0"/>
              <a:buNone/>
            </a:pPr>
            <a:r>
              <a:rPr lang="zh-CN" altLang="zh-CN" sz="2000" b="0">
                <a:ea typeface="楷体_GB2312"/>
              </a:rPr>
              <a:t>6</a:t>
            </a:r>
            <a:r>
              <a:rPr lang="zh-CN" altLang="en-US" sz="2000" b="0">
                <a:ea typeface="楷体_GB2312"/>
              </a:rPr>
              <a:t>、台湾出口导向型经济发展的有利因素有（     ）</a:t>
            </a:r>
          </a:p>
          <a:p>
            <a:pPr eaLnBrk="0" hangingPunct="0">
              <a:buFont typeface="Arial" charset="0"/>
              <a:buNone/>
            </a:pPr>
            <a:r>
              <a:rPr lang="zh-CN" altLang="zh-CN" sz="2000" b="0">
                <a:ea typeface="楷体_GB2312"/>
              </a:rPr>
              <a:t>①</a:t>
            </a:r>
            <a:r>
              <a:rPr lang="zh-CN" altLang="en-US" sz="2000" b="0">
                <a:ea typeface="楷体_GB2312"/>
              </a:rPr>
              <a:t>良港众多   ②岛内矿产资源丰富   ③吸收外国资本   ④岛内市场广阔</a:t>
            </a:r>
          </a:p>
          <a:p>
            <a:pPr eaLnBrk="0" hangingPunct="0">
              <a:buFont typeface="Arial" charset="0"/>
              <a:buNone/>
            </a:pPr>
            <a:r>
              <a:rPr lang="zh-CN" altLang="zh-CN" sz="2000" b="0">
                <a:ea typeface="楷体_GB2312"/>
              </a:rPr>
              <a:t>A</a:t>
            </a:r>
            <a:r>
              <a:rPr lang="zh-CN" altLang="en-US" sz="2000" b="0">
                <a:ea typeface="楷体_GB2312"/>
              </a:rPr>
              <a:t>．①②      </a:t>
            </a:r>
            <a:r>
              <a:rPr lang="zh-CN" altLang="zh-CN" sz="2000" b="0">
                <a:ea typeface="楷体_GB2312"/>
              </a:rPr>
              <a:t>B</a:t>
            </a:r>
            <a:r>
              <a:rPr lang="zh-CN" altLang="en-US" sz="2000" b="0">
                <a:ea typeface="楷体_GB2312"/>
              </a:rPr>
              <a:t>．①③      </a:t>
            </a:r>
            <a:r>
              <a:rPr lang="zh-CN" altLang="zh-CN" sz="2000" b="0">
                <a:ea typeface="楷体_GB2312"/>
              </a:rPr>
              <a:t>C</a:t>
            </a:r>
            <a:r>
              <a:rPr lang="zh-CN" altLang="en-US" sz="2000" b="0">
                <a:ea typeface="楷体_GB2312"/>
              </a:rPr>
              <a:t>．②④      </a:t>
            </a:r>
            <a:r>
              <a:rPr lang="zh-CN" altLang="zh-CN" sz="2000" b="0">
                <a:ea typeface="楷体_GB2312"/>
              </a:rPr>
              <a:t>D</a:t>
            </a:r>
            <a:r>
              <a:rPr lang="zh-CN" altLang="en-US" sz="2000" b="0">
                <a:ea typeface="楷体_GB2312"/>
              </a:rPr>
              <a:t>．③④</a:t>
            </a:r>
          </a:p>
          <a:p>
            <a:pPr eaLnBrk="0" hangingPunct="0">
              <a:buFont typeface="Arial" charset="0"/>
              <a:buNone/>
            </a:pPr>
            <a:endParaRPr lang="zh-CN" altLang="zh-CN" sz="2000" b="0">
              <a:ea typeface="楷体_GB2312"/>
            </a:endParaRPr>
          </a:p>
          <a:p>
            <a:pPr eaLnBrk="0" hangingPunct="0">
              <a:buFont typeface="Arial" charset="0"/>
              <a:buNone/>
            </a:pPr>
            <a:endParaRPr lang="zh-CN" altLang="zh-CN" sz="2000" b="0">
              <a:ea typeface="楷体_GB2312"/>
            </a:endParaRPr>
          </a:p>
        </p:txBody>
      </p:sp>
      <p:sp>
        <p:nvSpPr>
          <p:cNvPr id="37890" name="Rectangle 3"/>
          <p:cNvSpPr>
            <a:spLocks noChangeArrowheads="1"/>
          </p:cNvSpPr>
          <p:nvPr/>
        </p:nvSpPr>
        <p:spPr bwMode="auto">
          <a:xfrm>
            <a:off x="468313" y="333375"/>
            <a:ext cx="8229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zh-CN" altLang="en-US" sz="4800" b="0">
                <a:latin typeface="Arial" charset="0"/>
                <a:ea typeface="华文行楷" pitchFamily="2" charset="-122"/>
              </a:rPr>
              <a:t>三、分层作业</a:t>
            </a:r>
          </a:p>
        </p:txBody>
      </p:sp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5257800" y="1371600"/>
            <a:ext cx="3492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zh-CN" b="0">
                <a:solidFill>
                  <a:srgbClr val="FF0000"/>
                </a:solidFill>
                <a:ea typeface="楷体_GB2312"/>
              </a:rPr>
              <a:t>C</a:t>
            </a:r>
          </a:p>
        </p:txBody>
      </p:sp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5562600" y="2286000"/>
            <a:ext cx="336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zh-CN" b="0">
                <a:solidFill>
                  <a:srgbClr val="FF0000"/>
                </a:solidFill>
                <a:ea typeface="楷体_GB2312"/>
              </a:rPr>
              <a:t>B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 autoUpdateAnimBg="0"/>
      <p:bldP spid="24581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276225"/>
            <a:ext cx="8991600" cy="866775"/>
          </a:xfrm>
        </p:spPr>
        <p:txBody>
          <a:bodyPr/>
          <a:lstStyle/>
          <a:p>
            <a:pPr algn="l"/>
            <a:r>
              <a:rPr lang="zh-CN" altLang="en-US" sz="2400" b="1" smtClean="0"/>
              <a:t>7、下面是沿北回归线附近的“台湾岛的地形剖面图”，回答问题。</a:t>
            </a:r>
          </a:p>
        </p:txBody>
      </p:sp>
      <p:sp>
        <p:nvSpPr>
          <p:cNvPr id="38914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191000" y="1066800"/>
            <a:ext cx="4800600" cy="4116388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zh-CN" altLang="en-US" sz="2400" b="1" smtClean="0"/>
              <a:t>(1)填出图中字母代表的地理事物名称。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2400" b="1" smtClean="0"/>
              <a:t>    A______海峡  B______山  C_______洋    D</a:t>
            </a:r>
            <a:r>
              <a:rPr lang="zh-CN" altLang="en-US" sz="2400" b="1" u="sng" smtClean="0"/>
              <a:t>           </a:t>
            </a:r>
            <a:r>
              <a:rPr lang="zh-CN" altLang="en-US" sz="2400" b="1" smtClean="0"/>
              <a:t>省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2400" b="1" smtClean="0"/>
              <a:t>(2)A海峡南接_____海，北连_____海。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2400" b="1" smtClean="0"/>
              <a:t>（3）台湾省境内有可能发生的自然灾害是（       ）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2400" b="1" smtClean="0">
                <a:sym typeface="Wingdings" pitchFamily="2" charset="2"/>
              </a:rPr>
              <a:t>①</a:t>
            </a:r>
            <a:r>
              <a:rPr lang="zh-CN" altLang="en-US" sz="2400" b="1" smtClean="0"/>
              <a:t>地震  </a:t>
            </a:r>
            <a:r>
              <a:rPr lang="zh-CN" altLang="en-US" sz="2400" b="1" smtClean="0">
                <a:sym typeface="Wingdings" pitchFamily="2" charset="2"/>
              </a:rPr>
              <a:t>②</a:t>
            </a:r>
            <a:r>
              <a:rPr lang="zh-CN" altLang="en-US" sz="2400" b="1" smtClean="0"/>
              <a:t>寒潮 </a:t>
            </a:r>
            <a:r>
              <a:rPr lang="zh-CN" altLang="en-US" sz="2400" b="1" smtClean="0">
                <a:sym typeface="Wingdings" pitchFamily="2" charset="2"/>
              </a:rPr>
              <a:t>③</a:t>
            </a:r>
            <a:r>
              <a:rPr lang="zh-CN" altLang="en-US" sz="2400" b="1" smtClean="0"/>
              <a:t>台风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2400" b="1" smtClean="0"/>
              <a:t>④霜冻 </a:t>
            </a:r>
            <a:r>
              <a:rPr lang="zh-CN" altLang="en-US" sz="2400" b="1" smtClean="0">
                <a:sym typeface="宋体" charset="-122"/>
              </a:rPr>
              <a:t>⑤</a:t>
            </a:r>
            <a:r>
              <a:rPr lang="zh-CN" altLang="en-US" sz="2400" b="1" smtClean="0"/>
              <a:t>干旱 </a:t>
            </a:r>
            <a:r>
              <a:rPr lang="zh-CN" altLang="en-US" sz="2400" b="1" smtClean="0">
                <a:sym typeface="宋体" charset="-122"/>
              </a:rPr>
              <a:t>⑥</a:t>
            </a:r>
            <a:r>
              <a:rPr lang="zh-CN" altLang="en-US" sz="2400" b="1" smtClean="0"/>
              <a:t>泥石流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2400" b="1" smtClean="0"/>
              <a:t>A、</a:t>
            </a:r>
            <a:r>
              <a:rPr lang="zh-CN" altLang="en-US" sz="2400" b="1" smtClean="0">
                <a:sym typeface="Wingdings" pitchFamily="2" charset="2"/>
              </a:rPr>
              <a:t>①②③               </a:t>
            </a:r>
            <a:r>
              <a:rPr lang="zh-CN" altLang="en-US" sz="2400" b="1" smtClean="0"/>
              <a:t>B、④</a:t>
            </a:r>
            <a:r>
              <a:rPr lang="zh-CN" altLang="en-US" sz="2400" b="1" smtClean="0">
                <a:sym typeface="宋体" charset="-122"/>
              </a:rPr>
              <a:t>⑤⑥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zh-CN" altLang="en-US" sz="2400" b="1" smtClean="0"/>
              <a:t>C、</a:t>
            </a:r>
            <a:r>
              <a:rPr lang="zh-CN" altLang="en-US" sz="2400" b="1" smtClean="0">
                <a:sym typeface="Wingdings" pitchFamily="2" charset="2"/>
              </a:rPr>
              <a:t>②③</a:t>
            </a:r>
            <a:r>
              <a:rPr lang="zh-CN" altLang="en-US" sz="2400" b="1" smtClean="0"/>
              <a:t>④               D、</a:t>
            </a:r>
            <a:r>
              <a:rPr lang="zh-CN" altLang="en-US" sz="2400" b="1" smtClean="0">
                <a:sym typeface="Wingdings" pitchFamily="2" charset="2"/>
              </a:rPr>
              <a:t>①③</a:t>
            </a:r>
            <a:r>
              <a:rPr lang="zh-CN" altLang="en-US" sz="2400" b="1" smtClean="0">
                <a:sym typeface="宋体" charset="-122"/>
              </a:rPr>
              <a:t>⑥</a:t>
            </a:r>
          </a:p>
        </p:txBody>
      </p:sp>
      <p:pic>
        <p:nvPicPr>
          <p:cNvPr id="38915" name="Picture 4" descr="902-1"/>
          <p:cNvPicPr>
            <a:picLocks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76200" y="990600"/>
            <a:ext cx="4192588" cy="2819400"/>
          </a:xfrm>
        </p:spPr>
      </p:pic>
      <p:sp>
        <p:nvSpPr>
          <p:cNvPr id="38916" name="Text Box 5"/>
          <p:cNvSpPr txBox="1">
            <a:spLocks noChangeArrowheads="1"/>
          </p:cNvSpPr>
          <p:nvPr/>
        </p:nvSpPr>
        <p:spPr bwMode="auto">
          <a:xfrm>
            <a:off x="228600" y="5257800"/>
            <a:ext cx="8442325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>
                <a:ea typeface="楷体_GB2312"/>
              </a:rPr>
              <a:t>(4)台湾岛地处</a:t>
            </a:r>
            <a:r>
              <a:rPr lang="zh-CN" altLang="en-US" u="sng">
                <a:ea typeface="楷体_GB2312"/>
              </a:rPr>
              <a:t>             </a:t>
            </a:r>
            <a:r>
              <a:rPr lang="zh-CN" altLang="en-US">
                <a:ea typeface="楷体_GB2312"/>
              </a:rPr>
              <a:t>板块与</a:t>
            </a:r>
            <a:r>
              <a:rPr lang="zh-CN" altLang="en-US" u="sng">
                <a:ea typeface="楷体_GB2312"/>
              </a:rPr>
              <a:t>              </a:t>
            </a:r>
            <a:r>
              <a:rPr lang="zh-CN" altLang="en-US">
                <a:ea typeface="楷体_GB2312"/>
              </a:rPr>
              <a:t>板块交界地带，地壳比较活跃，多火山、地震。</a:t>
            </a:r>
          </a:p>
        </p:txBody>
      </p:sp>
      <p:sp>
        <p:nvSpPr>
          <p:cNvPr id="25606" name="Text Box 6"/>
          <p:cNvSpPr txBox="1">
            <a:spLocks noChangeArrowheads="1"/>
          </p:cNvSpPr>
          <p:nvPr/>
        </p:nvSpPr>
        <p:spPr bwMode="auto">
          <a:xfrm>
            <a:off x="4876800" y="1600200"/>
            <a:ext cx="10350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en-US" b="0">
                <a:solidFill>
                  <a:srgbClr val="FF0000"/>
                </a:solidFill>
                <a:ea typeface="楷体_GB2312"/>
              </a:rPr>
              <a:t>台湾</a:t>
            </a:r>
          </a:p>
        </p:txBody>
      </p:sp>
      <p:sp>
        <p:nvSpPr>
          <p:cNvPr id="25607" name="Text Box 7"/>
          <p:cNvSpPr txBox="1">
            <a:spLocks noChangeArrowheads="1"/>
          </p:cNvSpPr>
          <p:nvPr/>
        </p:nvSpPr>
        <p:spPr bwMode="auto">
          <a:xfrm>
            <a:off x="7010400" y="1600200"/>
            <a:ext cx="10350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en-US" b="0">
                <a:solidFill>
                  <a:srgbClr val="FF0000"/>
                </a:solidFill>
                <a:ea typeface="楷体_GB2312"/>
              </a:rPr>
              <a:t>玉</a:t>
            </a:r>
            <a:endParaRPr lang="zh-CN" altLang="en-US">
              <a:ea typeface="楷体_GB2312"/>
            </a:endParaRPr>
          </a:p>
        </p:txBody>
      </p:sp>
      <p:sp>
        <p:nvSpPr>
          <p:cNvPr id="25608" name="Text Box 8"/>
          <p:cNvSpPr txBox="1">
            <a:spLocks noChangeArrowheads="1"/>
          </p:cNvSpPr>
          <p:nvPr/>
        </p:nvSpPr>
        <p:spPr bwMode="auto">
          <a:xfrm>
            <a:off x="5103813" y="1981200"/>
            <a:ext cx="10350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en-US" b="0">
                <a:solidFill>
                  <a:srgbClr val="FF0000"/>
                </a:solidFill>
                <a:ea typeface="楷体_GB2312"/>
              </a:rPr>
              <a:t>太平</a:t>
            </a:r>
            <a:endParaRPr lang="zh-CN" altLang="en-US">
              <a:ea typeface="楷体_GB2312"/>
            </a:endParaRPr>
          </a:p>
        </p:txBody>
      </p:sp>
      <p:sp>
        <p:nvSpPr>
          <p:cNvPr id="25609" name="Text Box 9"/>
          <p:cNvSpPr txBox="1">
            <a:spLocks noChangeArrowheads="1"/>
          </p:cNvSpPr>
          <p:nvPr/>
        </p:nvSpPr>
        <p:spPr bwMode="auto">
          <a:xfrm>
            <a:off x="6323013" y="2286000"/>
            <a:ext cx="60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en-US" b="0">
                <a:solidFill>
                  <a:srgbClr val="FF0000"/>
                </a:solidFill>
                <a:ea typeface="楷体_GB2312"/>
              </a:rPr>
              <a:t>南</a:t>
            </a:r>
            <a:endParaRPr lang="zh-CN" altLang="en-US">
              <a:ea typeface="楷体_GB2312"/>
            </a:endParaRPr>
          </a:p>
        </p:txBody>
      </p:sp>
      <p:sp>
        <p:nvSpPr>
          <p:cNvPr id="25610" name="Text Box 10"/>
          <p:cNvSpPr txBox="1">
            <a:spLocks noChangeArrowheads="1"/>
          </p:cNvSpPr>
          <p:nvPr/>
        </p:nvSpPr>
        <p:spPr bwMode="auto">
          <a:xfrm>
            <a:off x="4875213" y="2590800"/>
            <a:ext cx="68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en-US" b="0">
                <a:solidFill>
                  <a:srgbClr val="FF0000"/>
                </a:solidFill>
                <a:ea typeface="楷体_GB2312"/>
              </a:rPr>
              <a:t>东</a:t>
            </a:r>
            <a:endParaRPr lang="zh-CN" altLang="en-US">
              <a:ea typeface="楷体_GB2312"/>
            </a:endParaRPr>
          </a:p>
        </p:txBody>
      </p:sp>
      <p:sp>
        <p:nvSpPr>
          <p:cNvPr id="25611" name="Text Box 11"/>
          <p:cNvSpPr txBox="1">
            <a:spLocks noChangeArrowheads="1"/>
          </p:cNvSpPr>
          <p:nvPr/>
        </p:nvSpPr>
        <p:spPr bwMode="auto">
          <a:xfrm>
            <a:off x="6248400" y="3276600"/>
            <a:ext cx="60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en-US" b="0">
                <a:solidFill>
                  <a:srgbClr val="FF0000"/>
                </a:solidFill>
                <a:ea typeface="楷体_GB2312"/>
              </a:rPr>
              <a:t>D</a:t>
            </a:r>
            <a:endParaRPr lang="zh-CN" altLang="en-US">
              <a:ea typeface="楷体_GB2312"/>
            </a:endParaRPr>
          </a:p>
        </p:txBody>
      </p:sp>
      <p:sp>
        <p:nvSpPr>
          <p:cNvPr id="25612" name="Text Box 12"/>
          <p:cNvSpPr txBox="1">
            <a:spLocks noChangeArrowheads="1"/>
          </p:cNvSpPr>
          <p:nvPr/>
        </p:nvSpPr>
        <p:spPr bwMode="auto">
          <a:xfrm>
            <a:off x="2209800" y="5181600"/>
            <a:ext cx="10350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en-US" b="0">
                <a:solidFill>
                  <a:srgbClr val="FF0000"/>
                </a:solidFill>
                <a:ea typeface="楷体_GB2312"/>
              </a:rPr>
              <a:t>亚欧</a:t>
            </a:r>
            <a:endParaRPr lang="zh-CN" altLang="en-US">
              <a:ea typeface="楷体_GB2312"/>
            </a:endParaRPr>
          </a:p>
        </p:txBody>
      </p:sp>
      <p:sp>
        <p:nvSpPr>
          <p:cNvPr id="25613" name="Text Box 13"/>
          <p:cNvSpPr txBox="1">
            <a:spLocks noChangeArrowheads="1"/>
          </p:cNvSpPr>
          <p:nvPr/>
        </p:nvSpPr>
        <p:spPr bwMode="auto">
          <a:xfrm>
            <a:off x="4114800" y="5181600"/>
            <a:ext cx="1295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en-US" b="0">
                <a:solidFill>
                  <a:srgbClr val="FF0000"/>
                </a:solidFill>
                <a:ea typeface="楷体_GB2312"/>
              </a:rPr>
              <a:t>太平洋</a:t>
            </a:r>
            <a:endParaRPr lang="zh-CN" altLang="en-US">
              <a:ea typeface="楷体_GB2312"/>
            </a:endParaRPr>
          </a:p>
        </p:txBody>
      </p:sp>
      <p:sp>
        <p:nvSpPr>
          <p:cNvPr id="25614" name="Text Box 14"/>
          <p:cNvSpPr txBox="1">
            <a:spLocks noChangeArrowheads="1"/>
          </p:cNvSpPr>
          <p:nvPr/>
        </p:nvSpPr>
        <p:spPr bwMode="auto">
          <a:xfrm>
            <a:off x="6934200" y="1981200"/>
            <a:ext cx="10350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en-US" b="0">
                <a:solidFill>
                  <a:srgbClr val="FF0000"/>
                </a:solidFill>
                <a:ea typeface="楷体_GB2312"/>
              </a:rPr>
              <a:t>福建</a:t>
            </a:r>
            <a:endParaRPr lang="zh-CN" altLang="en-US">
              <a:ea typeface="楷体_GB231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25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5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5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5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6" grpId="0" autoUpdateAnimBg="0"/>
      <p:bldP spid="25607" grpId="0" autoUpdateAnimBg="0"/>
      <p:bldP spid="25608" grpId="0" autoUpdateAnimBg="0"/>
      <p:bldP spid="25609" grpId="0" autoUpdateAnimBg="0"/>
      <p:bldP spid="25610" grpId="0" autoUpdateAnimBg="0"/>
      <p:bldP spid="25611" grpId="0" autoUpdateAnimBg="0"/>
      <p:bldP spid="25612" grpId="0" autoUpdateAnimBg="0"/>
      <p:bldP spid="25613" grpId="0" autoUpdateAnimBg="0"/>
      <p:bldP spid="25614" grpId="0" bldLvl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39938" name="Picture 3" descr="t01f68fc27747219621[1]"/>
          <p:cNvPicPr>
            <a:picLocks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6200" y="152400"/>
            <a:ext cx="8810625" cy="6553200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ChangeArrowheads="1"/>
          </p:cNvSpPr>
          <p:nvPr/>
        </p:nvSpPr>
        <p:spPr bwMode="auto">
          <a:xfrm>
            <a:off x="152400" y="1447800"/>
            <a:ext cx="8915400" cy="448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200000"/>
              </a:lnSpc>
              <a:buFont typeface="Arial" charset="0"/>
              <a:buNone/>
            </a:pPr>
            <a:r>
              <a:rPr lang="en-US" altLang="zh-CN" sz="3600">
                <a:latin typeface="宋体" charset="-122"/>
                <a:ea typeface="楷体_GB2312"/>
              </a:rPr>
              <a:t>1</a:t>
            </a:r>
            <a:r>
              <a:rPr lang="zh-CN" altLang="en-US" sz="3600">
                <a:latin typeface="宋体" charset="-122"/>
                <a:ea typeface="楷体_GB2312"/>
              </a:rPr>
              <a:t>、知道台湾省的位置、范围、地形及气候特征。</a:t>
            </a:r>
          </a:p>
          <a:p>
            <a:pPr eaLnBrk="0" hangingPunct="0">
              <a:lnSpc>
                <a:spcPct val="200000"/>
              </a:lnSpc>
              <a:buFont typeface="Arial" charset="0"/>
              <a:buNone/>
            </a:pPr>
            <a:r>
              <a:rPr lang="en-US" altLang="zh-CN" sz="3600">
                <a:latin typeface="宋体" charset="-122"/>
                <a:ea typeface="楷体_GB2312"/>
              </a:rPr>
              <a:t>2</a:t>
            </a:r>
            <a:r>
              <a:rPr lang="zh-CN" altLang="en-US" sz="3600">
                <a:latin typeface="宋体" charset="-122"/>
                <a:ea typeface="楷体_GB2312"/>
              </a:rPr>
              <a:t>、明确台湾的众多美称及其原因。</a:t>
            </a:r>
          </a:p>
          <a:p>
            <a:pPr eaLnBrk="0" hangingPunct="0">
              <a:lnSpc>
                <a:spcPct val="200000"/>
              </a:lnSpc>
              <a:buFont typeface="Arial" charset="0"/>
              <a:buNone/>
            </a:pPr>
            <a:r>
              <a:rPr lang="en-US" altLang="zh-CN" sz="3600">
                <a:latin typeface="宋体" charset="-122"/>
                <a:ea typeface="楷体_GB2312"/>
              </a:rPr>
              <a:t>3</a:t>
            </a:r>
            <a:r>
              <a:rPr lang="zh-CN" altLang="en-US" sz="3600">
                <a:latin typeface="宋体" charset="-122"/>
                <a:ea typeface="楷体_GB2312"/>
              </a:rPr>
              <a:t>、根据相关资料，分析台湾经济特点。</a:t>
            </a:r>
          </a:p>
        </p:txBody>
      </p:sp>
      <p:pic>
        <p:nvPicPr>
          <p:cNvPr id="18434" name="Picture 10" descr="学习目标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52600" y="228600"/>
            <a:ext cx="4665663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ext Box 2"/>
          <p:cNvSpPr txBox="1">
            <a:spLocks noChangeArrowheads="1"/>
          </p:cNvSpPr>
          <p:nvPr/>
        </p:nvSpPr>
        <p:spPr bwMode="auto">
          <a:xfrm>
            <a:off x="152400" y="1600200"/>
            <a:ext cx="8763000" cy="476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3200">
                <a:ea typeface="楷体_GB2312"/>
              </a:rPr>
              <a:t>1</a:t>
            </a:r>
            <a:r>
              <a:rPr lang="zh-CN" altLang="en-US" sz="3200">
                <a:ea typeface="楷体_GB2312"/>
              </a:rPr>
              <a:t>、</a:t>
            </a:r>
            <a:r>
              <a:rPr lang="en-US" sz="3200">
                <a:ea typeface="楷体_GB2312"/>
              </a:rPr>
              <a:t>阅读课本</a:t>
            </a:r>
            <a:r>
              <a:rPr lang="zh-CN" altLang="en-US" sz="3200">
                <a:ea typeface="楷体_GB2312"/>
              </a:rPr>
              <a:t>P66文字及图7.41，认识</a:t>
            </a:r>
            <a:r>
              <a:rPr lang="en-US" sz="3200">
                <a:ea typeface="楷体_GB2312"/>
              </a:rPr>
              <a:t>台湾省的</a:t>
            </a:r>
            <a:r>
              <a:rPr lang="en-US" sz="3200">
                <a:solidFill>
                  <a:srgbClr val="FF0000"/>
                </a:solidFill>
                <a:ea typeface="楷体_GB2312"/>
              </a:rPr>
              <a:t>范围</a:t>
            </a:r>
            <a:r>
              <a:rPr lang="zh-CN" altLang="en-US" sz="3200">
                <a:ea typeface="楷体_GB2312"/>
              </a:rPr>
              <a:t>，描述台湾省的</a:t>
            </a:r>
            <a:r>
              <a:rPr lang="zh-CN" altLang="en-US" sz="3200">
                <a:solidFill>
                  <a:srgbClr val="FF0000"/>
                </a:solidFill>
                <a:ea typeface="楷体_GB2312"/>
              </a:rPr>
              <a:t>海陆位置</a:t>
            </a:r>
            <a:r>
              <a:rPr lang="zh-CN" altLang="en-US" sz="3200">
                <a:ea typeface="楷体_GB2312"/>
              </a:rPr>
              <a:t>和</a:t>
            </a:r>
            <a:r>
              <a:rPr lang="zh-CN" altLang="en-US" sz="3200">
                <a:solidFill>
                  <a:srgbClr val="FF0000"/>
                </a:solidFill>
                <a:ea typeface="楷体_GB2312"/>
              </a:rPr>
              <a:t>纬度位置</a:t>
            </a:r>
            <a:r>
              <a:rPr lang="zh-CN" altLang="en-US" sz="3200">
                <a:ea typeface="楷体_GB2312"/>
              </a:rPr>
              <a:t>。</a:t>
            </a:r>
            <a:endParaRPr lang="en-US" sz="3200">
              <a:ea typeface="楷体_GB2312"/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3200">
                <a:ea typeface="楷体_GB2312"/>
              </a:rPr>
              <a:t>2</a:t>
            </a:r>
            <a:r>
              <a:rPr lang="zh-CN" altLang="en-US" sz="3200">
                <a:ea typeface="楷体_GB2312"/>
              </a:rPr>
              <a:t>、分析</a:t>
            </a:r>
            <a:r>
              <a:rPr lang="en-US" sz="3200">
                <a:ea typeface="楷体_GB2312"/>
              </a:rPr>
              <a:t>课本</a:t>
            </a:r>
            <a:r>
              <a:rPr lang="zh-CN" altLang="en-US" sz="3200">
                <a:ea typeface="楷体_GB2312"/>
              </a:rPr>
              <a:t>P66图7.41，归纳出台湾岛的</a:t>
            </a:r>
            <a:r>
              <a:rPr lang="zh-CN" altLang="en-US" sz="3200">
                <a:solidFill>
                  <a:srgbClr val="FF0000"/>
                </a:solidFill>
                <a:ea typeface="楷体_GB2312"/>
              </a:rPr>
              <a:t>地形特征</a:t>
            </a:r>
            <a:r>
              <a:rPr lang="zh-CN" altLang="en-US" sz="3200">
                <a:ea typeface="楷体_GB2312"/>
              </a:rPr>
              <a:t>？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3200">
                <a:ea typeface="楷体_GB2312"/>
              </a:rPr>
              <a:t>3</a:t>
            </a:r>
            <a:r>
              <a:rPr lang="zh-CN" altLang="en-US" sz="3200">
                <a:ea typeface="楷体_GB2312"/>
              </a:rPr>
              <a:t>、阅读课本P67文字及图7.43，认识台湾岛的</a:t>
            </a:r>
            <a:r>
              <a:rPr lang="zh-CN" altLang="en-US" sz="3200">
                <a:solidFill>
                  <a:srgbClr val="FF0000"/>
                </a:solidFill>
                <a:ea typeface="楷体_GB2312"/>
              </a:rPr>
              <a:t>气候和河流特点</a:t>
            </a:r>
            <a:r>
              <a:rPr lang="zh-CN" altLang="en-US" sz="3200">
                <a:ea typeface="楷体_GB2312"/>
              </a:rPr>
              <a:t>。</a:t>
            </a:r>
            <a:endParaRPr lang="en-US" sz="3200">
              <a:ea typeface="楷体_GB2312"/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3200">
                <a:ea typeface="楷体_GB2312"/>
              </a:rPr>
              <a:t>4</a:t>
            </a:r>
            <a:r>
              <a:rPr lang="zh-CN" altLang="en-US" sz="3200">
                <a:ea typeface="楷体_GB2312"/>
              </a:rPr>
              <a:t>、阅读P68文字，认识台湾是我国美丽富饶的宝岛体现在哪里？并分析台湾</a:t>
            </a:r>
            <a:r>
              <a:rPr lang="zh-CN" altLang="en-US" sz="3200">
                <a:solidFill>
                  <a:srgbClr val="FF0000"/>
                </a:solidFill>
                <a:ea typeface="楷体_GB2312"/>
              </a:rPr>
              <a:t>物产丰富的原因</a:t>
            </a:r>
            <a:r>
              <a:rPr lang="zh-CN" altLang="en-US" sz="3200">
                <a:ea typeface="楷体_GB2312"/>
              </a:rPr>
              <a:t>？</a:t>
            </a:r>
          </a:p>
        </p:txBody>
      </p:sp>
      <p:sp>
        <p:nvSpPr>
          <p:cNvPr id="19458" name="Text Box 3"/>
          <p:cNvSpPr txBox="1">
            <a:spLocks noChangeArrowheads="1"/>
          </p:cNvSpPr>
          <p:nvPr/>
        </p:nvSpPr>
        <p:spPr bwMode="auto">
          <a:xfrm>
            <a:off x="228600" y="762000"/>
            <a:ext cx="4875213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>
                <a:solidFill>
                  <a:srgbClr val="FF0000"/>
                </a:solidFill>
                <a:ea typeface="黑体" pitchFamily="49" charset="-122"/>
              </a:rPr>
              <a:t>导读提纲一：</a:t>
            </a:r>
            <a:r>
              <a:rPr lang="zh-CN" altLang="en-US" sz="2800">
                <a:ea typeface="楷体_GB2312"/>
              </a:rPr>
              <a:t>阅读课本P66-6</a:t>
            </a:r>
            <a:r>
              <a:rPr lang="en-US" altLang="zh-CN" sz="2800">
                <a:ea typeface="楷体_GB2312"/>
              </a:rPr>
              <a:t>8 </a:t>
            </a:r>
            <a:endParaRPr lang="zh-CN" altLang="en-US" sz="280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19459" name="Text Box 4"/>
          <p:cNvSpPr txBox="1">
            <a:spLocks noChangeArrowheads="1"/>
          </p:cNvSpPr>
          <p:nvPr/>
        </p:nvSpPr>
        <p:spPr bwMode="auto">
          <a:xfrm>
            <a:off x="6019800" y="762000"/>
            <a:ext cx="2708275" cy="558800"/>
          </a:xfrm>
          <a:prstGeom prst="rect">
            <a:avLst/>
          </a:prstGeom>
          <a:noFill/>
          <a:ln w="38100">
            <a:solidFill>
              <a:srgbClr val="0000FF"/>
            </a:solidFill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>
                <a:ea typeface="楷体_GB2312"/>
              </a:rPr>
              <a:t>台湾的自然环境</a:t>
            </a:r>
          </a:p>
        </p:txBody>
      </p:sp>
      <p:sp>
        <p:nvSpPr>
          <p:cNvPr id="19460" name="AutoShape 5"/>
          <p:cNvSpPr>
            <a:spLocks noChangeArrowheads="1"/>
          </p:cNvSpPr>
          <p:nvPr/>
        </p:nvSpPr>
        <p:spPr bwMode="auto">
          <a:xfrm>
            <a:off x="5105400" y="914400"/>
            <a:ext cx="838200" cy="228600"/>
          </a:xfrm>
          <a:custGeom>
            <a:avLst/>
            <a:gdLst>
              <a:gd name="T0" fmla="*/ 628650 w 21600"/>
              <a:gd name="T1" fmla="*/ 0 h 21600"/>
              <a:gd name="T2" fmla="*/ 0 w 21600"/>
              <a:gd name="T3" fmla="*/ 114300 h 21600"/>
              <a:gd name="T4" fmla="*/ 628650 w 21600"/>
              <a:gd name="T5" fmla="*/ 228600 h 21600"/>
              <a:gd name="T6" fmla="*/ 838200 w 21600"/>
              <a:gd name="T7" fmla="*/ 1143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00FF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52400" y="1371600"/>
            <a:ext cx="8839200" cy="5257800"/>
          </a:xfrm>
        </p:spPr>
        <p:txBody>
          <a:bodyPr/>
          <a:lstStyle/>
          <a:p>
            <a:pPr>
              <a:lnSpc>
                <a:spcPct val="150000"/>
              </a:lnSpc>
              <a:buFontTx/>
              <a:buNone/>
            </a:pPr>
            <a:r>
              <a:rPr lang="zh-CN" altLang="en-US" sz="3600" b="1" smtClean="0"/>
              <a:t>1、范围：台湾省包括</a:t>
            </a:r>
            <a:r>
              <a:rPr lang="zh-CN" altLang="en-US" sz="3600" b="1" u="sng" smtClean="0"/>
              <a:t>             </a:t>
            </a:r>
            <a:r>
              <a:rPr lang="zh-CN" altLang="en-US" sz="3600" b="1" smtClean="0"/>
              <a:t>，以及附近的</a:t>
            </a:r>
            <a:r>
              <a:rPr lang="zh-CN" altLang="en-US" sz="3600" b="1" u="sng" smtClean="0"/>
              <a:t>          </a:t>
            </a:r>
            <a:r>
              <a:rPr lang="zh-CN" altLang="en-US" sz="3600" b="1" smtClean="0"/>
              <a:t>列岛、</a:t>
            </a:r>
            <a:r>
              <a:rPr lang="zh-CN" altLang="en-US" sz="3600" b="1" u="sng" smtClean="0"/>
              <a:t>          </a:t>
            </a:r>
            <a:r>
              <a:rPr lang="zh-CN" altLang="en-US" sz="3600" b="1" smtClean="0"/>
              <a:t>岛等许多小岛，其中</a:t>
            </a:r>
            <a:r>
              <a:rPr lang="zh-CN" altLang="en-US" sz="3600" b="1" u="sng" smtClean="0"/>
              <a:t>           </a:t>
            </a:r>
            <a:r>
              <a:rPr lang="zh-CN" altLang="en-US" sz="3600" b="1" smtClean="0"/>
              <a:t>是我国面积最大的岛屿。 </a:t>
            </a:r>
          </a:p>
          <a:p>
            <a:pPr>
              <a:lnSpc>
                <a:spcPct val="150000"/>
              </a:lnSpc>
              <a:buFontTx/>
              <a:buNone/>
            </a:pPr>
            <a:r>
              <a:rPr lang="zh-CN" altLang="en-US" sz="3600" b="1" smtClean="0"/>
              <a:t>2、海陆位置：台湾省北临</a:t>
            </a:r>
            <a:r>
              <a:rPr lang="zh-CN" altLang="en-US" sz="3600" b="1" u="sng" smtClean="0"/>
              <a:t>       </a:t>
            </a:r>
            <a:r>
              <a:rPr lang="zh-CN" altLang="en-US" sz="3600" b="1" smtClean="0"/>
              <a:t>海，东临</a:t>
            </a:r>
          </a:p>
          <a:p>
            <a:pPr>
              <a:lnSpc>
                <a:spcPct val="150000"/>
              </a:lnSpc>
              <a:buFontTx/>
              <a:buNone/>
            </a:pPr>
            <a:r>
              <a:rPr lang="zh-CN" altLang="en-US" sz="3600" b="1" u="sng" smtClean="0"/>
              <a:t>       </a:t>
            </a:r>
            <a:r>
              <a:rPr lang="zh-CN" altLang="en-US" sz="3600" b="1" smtClean="0"/>
              <a:t>洋，南临</a:t>
            </a:r>
            <a:r>
              <a:rPr lang="zh-CN" altLang="en-US" sz="3600" b="1" u="sng" smtClean="0"/>
              <a:t>        </a:t>
            </a:r>
            <a:r>
              <a:rPr lang="zh-CN" altLang="en-US" sz="3600" b="1" smtClean="0"/>
              <a:t>海，西隔</a:t>
            </a:r>
            <a:r>
              <a:rPr lang="zh-CN" altLang="en-US" sz="3600" b="1" u="sng" smtClean="0"/>
              <a:t>           </a:t>
            </a:r>
            <a:r>
              <a:rPr lang="zh-CN" altLang="en-US" sz="3600" b="1" smtClean="0"/>
              <a:t>海峡与</a:t>
            </a:r>
          </a:p>
          <a:p>
            <a:pPr>
              <a:lnSpc>
                <a:spcPct val="150000"/>
              </a:lnSpc>
              <a:buFontTx/>
              <a:buNone/>
            </a:pPr>
            <a:r>
              <a:rPr lang="zh-CN" altLang="en-US" sz="3600" b="1" u="sng" smtClean="0"/>
              <a:t>            </a:t>
            </a:r>
            <a:r>
              <a:rPr lang="zh-CN" altLang="en-US" sz="3600" b="1" smtClean="0"/>
              <a:t>省相望。 </a:t>
            </a:r>
          </a:p>
        </p:txBody>
      </p:sp>
      <p:sp>
        <p:nvSpPr>
          <p:cNvPr id="7171" name="Text Box 10"/>
          <p:cNvSpPr txBox="1">
            <a:spLocks noChangeArrowheads="1"/>
          </p:cNvSpPr>
          <p:nvPr/>
        </p:nvSpPr>
        <p:spPr bwMode="auto">
          <a:xfrm>
            <a:off x="533400" y="457200"/>
            <a:ext cx="4114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600">
                <a:solidFill>
                  <a:srgbClr val="262673"/>
                </a:solidFill>
                <a:latin typeface="Arial" pitchFamily="34" charset="0"/>
                <a:ea typeface="黑体" pitchFamily="49" charset="-122"/>
                <a:cs typeface="+mn-cs"/>
              </a:rPr>
              <a:t>基础检测与过关一</a:t>
            </a:r>
            <a:endParaRPr lang="zh-CN" altLang="en-US" sz="3200" b="0"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7172" name="Rectangle 4"/>
          <p:cNvSpPr>
            <a:spLocks noChangeArrowheads="1"/>
          </p:cNvSpPr>
          <p:nvPr/>
        </p:nvSpPr>
        <p:spPr bwMode="auto">
          <a:xfrm>
            <a:off x="4724400" y="1600200"/>
            <a:ext cx="1676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>
                <a:solidFill>
                  <a:srgbClr val="FF0000"/>
                </a:solidFill>
                <a:ea typeface="楷体_GB2312"/>
              </a:rPr>
              <a:t>台湾岛</a:t>
            </a:r>
          </a:p>
        </p:txBody>
      </p:sp>
      <p:sp>
        <p:nvSpPr>
          <p:cNvPr id="7173" name="Rectangle 5"/>
          <p:cNvSpPr>
            <a:spLocks noChangeArrowheads="1"/>
          </p:cNvSpPr>
          <p:nvPr/>
        </p:nvSpPr>
        <p:spPr bwMode="auto">
          <a:xfrm>
            <a:off x="1295400" y="2362200"/>
            <a:ext cx="1066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>
                <a:solidFill>
                  <a:srgbClr val="FF0000"/>
                </a:solidFill>
                <a:ea typeface="楷体_GB2312"/>
                <a:sym typeface="Arial" charset="0"/>
              </a:rPr>
              <a:t>澎湖</a:t>
            </a:r>
          </a:p>
        </p:txBody>
      </p:sp>
      <p:sp>
        <p:nvSpPr>
          <p:cNvPr id="7174" name="Rectangle 6"/>
          <p:cNvSpPr>
            <a:spLocks noChangeArrowheads="1"/>
          </p:cNvSpPr>
          <p:nvPr/>
        </p:nvSpPr>
        <p:spPr bwMode="auto">
          <a:xfrm>
            <a:off x="3886200" y="2362200"/>
            <a:ext cx="13160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>
                <a:solidFill>
                  <a:srgbClr val="FF0000"/>
                </a:solidFill>
                <a:ea typeface="楷体_GB2312"/>
                <a:sym typeface="Arial" charset="0"/>
              </a:rPr>
              <a:t>钓鱼</a:t>
            </a:r>
          </a:p>
        </p:txBody>
      </p:sp>
      <p:sp>
        <p:nvSpPr>
          <p:cNvPr id="7175" name="Rectangle 7"/>
          <p:cNvSpPr>
            <a:spLocks noChangeArrowheads="1"/>
          </p:cNvSpPr>
          <p:nvPr/>
        </p:nvSpPr>
        <p:spPr bwMode="auto">
          <a:xfrm>
            <a:off x="3200400" y="5029200"/>
            <a:ext cx="609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>
                <a:solidFill>
                  <a:srgbClr val="FF0000"/>
                </a:solidFill>
                <a:ea typeface="楷体_GB2312"/>
                <a:sym typeface="Arial" charset="0"/>
              </a:rPr>
              <a:t>南</a:t>
            </a:r>
          </a:p>
        </p:txBody>
      </p:sp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5943600" y="5029200"/>
            <a:ext cx="1295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>
                <a:solidFill>
                  <a:srgbClr val="FF0000"/>
                </a:solidFill>
                <a:ea typeface="楷体_GB2312"/>
                <a:sym typeface="Arial" charset="0"/>
              </a:rPr>
              <a:t>台湾</a:t>
            </a:r>
          </a:p>
        </p:txBody>
      </p:sp>
      <p:sp>
        <p:nvSpPr>
          <p:cNvPr id="7177" name="Rectangle 9"/>
          <p:cNvSpPr>
            <a:spLocks noChangeArrowheads="1"/>
          </p:cNvSpPr>
          <p:nvPr/>
        </p:nvSpPr>
        <p:spPr bwMode="auto">
          <a:xfrm>
            <a:off x="609600" y="6019800"/>
            <a:ext cx="1447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>
                <a:solidFill>
                  <a:srgbClr val="FF0000"/>
                </a:solidFill>
                <a:ea typeface="楷体_GB2312"/>
                <a:sym typeface="Arial" charset="0"/>
              </a:rPr>
              <a:t>福建</a:t>
            </a:r>
          </a:p>
        </p:txBody>
      </p:sp>
      <p:sp>
        <p:nvSpPr>
          <p:cNvPr id="7178" name="Rectangle 10"/>
          <p:cNvSpPr>
            <a:spLocks noChangeArrowheads="1"/>
          </p:cNvSpPr>
          <p:nvPr/>
        </p:nvSpPr>
        <p:spPr bwMode="auto">
          <a:xfrm>
            <a:off x="5791200" y="4114800"/>
            <a:ext cx="990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>
                <a:solidFill>
                  <a:srgbClr val="FF0000"/>
                </a:solidFill>
                <a:ea typeface="楷体_GB2312"/>
                <a:sym typeface="Arial" charset="0"/>
              </a:rPr>
              <a:t>东</a:t>
            </a:r>
          </a:p>
        </p:txBody>
      </p:sp>
      <p:sp>
        <p:nvSpPr>
          <p:cNvPr id="7179" name="Rectangle 11"/>
          <p:cNvSpPr>
            <a:spLocks noChangeArrowheads="1"/>
          </p:cNvSpPr>
          <p:nvPr/>
        </p:nvSpPr>
        <p:spPr bwMode="auto">
          <a:xfrm>
            <a:off x="152400" y="5105400"/>
            <a:ext cx="11572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>
                <a:solidFill>
                  <a:srgbClr val="FF0000"/>
                </a:solidFill>
                <a:ea typeface="楷体_GB2312"/>
                <a:sym typeface="Arial" charset="0"/>
              </a:rPr>
              <a:t>太平</a:t>
            </a:r>
          </a:p>
        </p:txBody>
      </p:sp>
      <p:sp>
        <p:nvSpPr>
          <p:cNvPr id="7180" name="Rectangle 12"/>
          <p:cNvSpPr>
            <a:spLocks noChangeArrowheads="1"/>
          </p:cNvSpPr>
          <p:nvPr/>
        </p:nvSpPr>
        <p:spPr bwMode="auto">
          <a:xfrm>
            <a:off x="1066800" y="3124200"/>
            <a:ext cx="1447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>
                <a:solidFill>
                  <a:srgbClr val="FF0000"/>
                </a:solidFill>
                <a:ea typeface="楷体_GB2312"/>
                <a:sym typeface="Arial" charset="0"/>
              </a:rPr>
              <a:t>台湾岛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 bldLvl="0" autoUpdateAnimBg="0"/>
      <p:bldP spid="7173" grpId="0" bldLvl="0" autoUpdateAnimBg="0"/>
      <p:bldP spid="7174" grpId="0" bldLvl="0" autoUpdateAnimBg="0"/>
      <p:bldP spid="7175" grpId="0" bldLvl="0" autoUpdateAnimBg="0"/>
      <p:bldP spid="7176" grpId="0" bldLvl="0" autoUpdateAnimBg="0"/>
      <p:bldP spid="7177" grpId="0" bldLvl="0" autoUpdateAnimBg="0"/>
      <p:bldP spid="7178" grpId="0" bldLvl="0" autoUpdateAnimBg="0"/>
      <p:bldP spid="7179" grpId="0" bldLvl="0" autoUpdateAnimBg="0"/>
      <p:bldP spid="7180" grpId="0" bldLvl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ext Box 2"/>
          <p:cNvSpPr txBox="1">
            <a:spLocks noChangeArrowheads="1"/>
          </p:cNvSpPr>
          <p:nvPr/>
        </p:nvSpPr>
        <p:spPr bwMode="auto">
          <a:xfrm>
            <a:off x="274638" y="2651125"/>
            <a:ext cx="8869362" cy="420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  <a:buFont typeface="Arial" charset="0"/>
              <a:buNone/>
            </a:pPr>
            <a:r>
              <a:rPr lang="zh-CN" altLang="en-US" sz="3000">
                <a:ea typeface="楷体_GB2312"/>
              </a:rPr>
              <a:t>2、台湾岛自然环境优越，</a:t>
            </a:r>
            <a:r>
              <a:rPr lang="en-US" sz="3000" u="sng">
                <a:ea typeface="楷体_GB2312"/>
              </a:rPr>
              <a:t>          </a:t>
            </a:r>
            <a:r>
              <a:rPr lang="zh-CN" altLang="en-US" sz="3000">
                <a:ea typeface="楷体_GB2312"/>
              </a:rPr>
              <a:t>、</a:t>
            </a:r>
            <a:r>
              <a:rPr lang="zh-CN" altLang="en-US" sz="3000" u="sng">
                <a:ea typeface="楷体_GB2312"/>
              </a:rPr>
              <a:t>        </a:t>
            </a:r>
            <a:r>
              <a:rPr lang="zh-CN" altLang="en-US" sz="3000">
                <a:ea typeface="楷体_GB2312"/>
              </a:rPr>
              <a:t>、</a:t>
            </a:r>
            <a:r>
              <a:rPr lang="zh-CN" altLang="en-US" sz="3000" u="sng">
                <a:ea typeface="楷体_GB2312"/>
              </a:rPr>
              <a:t>        </a:t>
            </a:r>
            <a:r>
              <a:rPr lang="en-US" sz="3000">
                <a:ea typeface="楷体_GB2312"/>
              </a:rPr>
              <a:t>等资源十分丰富，被誉为</a:t>
            </a:r>
            <a:r>
              <a:rPr lang="zh-CN" altLang="en-US" sz="3000">
                <a:ea typeface="楷体_GB2312"/>
              </a:rPr>
              <a:t>“</a:t>
            </a:r>
            <a:r>
              <a:rPr lang="zh-CN" altLang="en-US" sz="3000">
                <a:ea typeface="楷体_GB2312"/>
                <a:sym typeface="Arial" charset="0"/>
              </a:rPr>
              <a:t>祖国东南海上的明珠”</a:t>
            </a:r>
            <a:r>
              <a:rPr lang="zh-CN" altLang="en-US" sz="3000">
                <a:ea typeface="楷体_GB2312"/>
              </a:rPr>
              <a:t>。</a:t>
            </a:r>
          </a:p>
          <a:p>
            <a:pPr eaLnBrk="0" hangingPunct="0">
              <a:lnSpc>
                <a:spcPct val="150000"/>
              </a:lnSpc>
              <a:buFont typeface="Arial" charset="0"/>
              <a:buNone/>
            </a:pPr>
            <a:r>
              <a:rPr lang="zh-CN" altLang="en-US" sz="3000">
                <a:ea typeface="楷体_GB2312"/>
              </a:rPr>
              <a:t>3、台湾岛属</a:t>
            </a:r>
            <a:r>
              <a:rPr lang="zh-CN" altLang="en-US" sz="3000" u="sng">
                <a:ea typeface="楷体_GB2312"/>
              </a:rPr>
              <a:t>              </a:t>
            </a:r>
            <a:r>
              <a:rPr lang="zh-CN" altLang="en-US" sz="3000">
                <a:ea typeface="楷体_GB2312"/>
              </a:rPr>
              <a:t>和</a:t>
            </a:r>
            <a:r>
              <a:rPr lang="zh-CN" altLang="en-US" sz="3000" u="sng">
                <a:ea typeface="楷体_GB2312"/>
              </a:rPr>
              <a:t>                     </a:t>
            </a:r>
            <a:r>
              <a:rPr lang="zh-CN" altLang="en-US" sz="3000">
                <a:ea typeface="楷体_GB2312"/>
              </a:rPr>
              <a:t>气候，温暖湿润。</a:t>
            </a:r>
            <a:r>
              <a:rPr lang="en-US" sz="3000">
                <a:ea typeface="楷体_GB2312"/>
              </a:rPr>
              <a:t>台湾岛</a:t>
            </a:r>
            <a:r>
              <a:rPr lang="zh-CN" altLang="en-US" sz="3000">
                <a:ea typeface="楷体_GB2312"/>
              </a:rPr>
              <a:t>是一个美丽富饶的宝岛，她的美称有</a:t>
            </a:r>
            <a:r>
              <a:rPr lang="en-US" altLang="zh-CN" sz="3000">
                <a:ea typeface="楷体_GB2312"/>
              </a:rPr>
              <a:t>________</a:t>
            </a:r>
            <a:r>
              <a:rPr lang="zh-CN" altLang="en-US" sz="3000">
                <a:ea typeface="楷体_GB2312"/>
              </a:rPr>
              <a:t>、</a:t>
            </a:r>
            <a:r>
              <a:rPr lang="en-US" altLang="zh-CN" sz="3000">
                <a:ea typeface="楷体_GB2312"/>
              </a:rPr>
              <a:t>_________</a:t>
            </a:r>
            <a:r>
              <a:rPr lang="zh-CN" altLang="en-US" sz="3000">
                <a:ea typeface="楷体_GB2312"/>
              </a:rPr>
              <a:t>、</a:t>
            </a:r>
            <a:r>
              <a:rPr lang="en-US" altLang="zh-CN" sz="3000">
                <a:ea typeface="楷体_GB2312"/>
              </a:rPr>
              <a:t>________</a:t>
            </a:r>
            <a:r>
              <a:rPr lang="zh-CN" altLang="en-US" sz="3000">
                <a:ea typeface="楷体_GB2312"/>
              </a:rPr>
              <a:t>、</a:t>
            </a:r>
            <a:r>
              <a:rPr lang="en-US" altLang="zh-CN" sz="3000">
                <a:ea typeface="楷体_GB2312"/>
              </a:rPr>
              <a:t>________</a:t>
            </a:r>
            <a:r>
              <a:rPr lang="zh-CN" altLang="en-US" sz="3000">
                <a:ea typeface="楷体_GB2312"/>
              </a:rPr>
              <a:t>、</a:t>
            </a:r>
            <a:r>
              <a:rPr lang="en-US" altLang="zh-CN" sz="3000">
                <a:ea typeface="楷体_GB2312"/>
              </a:rPr>
              <a:t>________</a:t>
            </a:r>
            <a:r>
              <a:rPr lang="zh-CN" altLang="en-US" sz="3000">
                <a:ea typeface="楷体_GB2312"/>
              </a:rPr>
              <a:t>等。</a:t>
            </a:r>
          </a:p>
        </p:txBody>
      </p:sp>
      <p:sp>
        <p:nvSpPr>
          <p:cNvPr id="21506" name="Text Box 3"/>
          <p:cNvSpPr txBox="1">
            <a:spLocks noChangeArrowheads="1"/>
          </p:cNvSpPr>
          <p:nvPr/>
        </p:nvSpPr>
        <p:spPr bwMode="auto">
          <a:xfrm>
            <a:off x="228600" y="1295400"/>
            <a:ext cx="8686800" cy="146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  <a:buFont typeface="Arial" charset="0"/>
              <a:buNone/>
            </a:pPr>
            <a:r>
              <a:rPr lang="zh-CN" altLang="en-US" sz="3000">
                <a:ea typeface="楷体_GB2312"/>
              </a:rPr>
              <a:t> 1、 </a:t>
            </a:r>
            <a:r>
              <a:rPr lang="en-US" sz="3000">
                <a:ea typeface="楷体_GB2312"/>
              </a:rPr>
              <a:t>台湾</a:t>
            </a:r>
            <a:r>
              <a:rPr lang="zh-CN" altLang="en-US" sz="3000">
                <a:ea typeface="楷体_GB2312"/>
              </a:rPr>
              <a:t>岛以</a:t>
            </a:r>
            <a:r>
              <a:rPr lang="zh-CN" altLang="en-US" sz="3000" u="sng">
                <a:ea typeface="楷体_GB2312"/>
              </a:rPr>
              <a:t>           </a:t>
            </a:r>
            <a:r>
              <a:rPr lang="zh-CN" altLang="en-US" sz="3000">
                <a:ea typeface="楷体_GB2312"/>
              </a:rPr>
              <a:t>地形为主，</a:t>
            </a:r>
            <a:r>
              <a:rPr lang="en-US" sz="3000" u="sng">
                <a:ea typeface="楷体_GB2312"/>
              </a:rPr>
              <a:t>     </a:t>
            </a:r>
            <a:r>
              <a:rPr lang="zh-CN" altLang="en-US" sz="3000" u="sng">
                <a:ea typeface="楷体_GB2312"/>
              </a:rPr>
              <a:t>     </a:t>
            </a:r>
            <a:r>
              <a:rPr lang="en-US" sz="3000">
                <a:ea typeface="楷体_GB2312"/>
              </a:rPr>
              <a:t>山脉</a:t>
            </a:r>
            <a:r>
              <a:rPr lang="zh-CN" altLang="en-US" sz="3000">
                <a:ea typeface="楷体_GB2312"/>
              </a:rPr>
              <a:t>是我国东部最高峰。</a:t>
            </a:r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5410200" y="1371600"/>
            <a:ext cx="1219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en-US" sz="3600">
                <a:solidFill>
                  <a:srgbClr val="FF0000"/>
                </a:solidFill>
                <a:ea typeface="楷体_GB2312"/>
              </a:rPr>
              <a:t>玉山</a:t>
            </a:r>
          </a:p>
        </p:txBody>
      </p:sp>
      <p:sp>
        <p:nvSpPr>
          <p:cNvPr id="8197" name="Text Box 5"/>
          <p:cNvSpPr txBox="1">
            <a:spLocks noChangeArrowheads="1"/>
          </p:cNvSpPr>
          <p:nvPr/>
        </p:nvSpPr>
        <p:spPr bwMode="auto">
          <a:xfrm>
            <a:off x="2514600" y="1295400"/>
            <a:ext cx="13716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en-US" sz="3600">
                <a:solidFill>
                  <a:srgbClr val="FF0000"/>
                </a:solidFill>
                <a:ea typeface="楷体_GB2312"/>
                <a:sym typeface="Arial" charset="0"/>
              </a:rPr>
              <a:t>山地</a:t>
            </a:r>
          </a:p>
        </p:txBody>
      </p:sp>
      <p:sp>
        <p:nvSpPr>
          <p:cNvPr id="8198" name="Text Box 19"/>
          <p:cNvSpPr txBox="1">
            <a:spLocks noChangeArrowheads="1"/>
          </p:cNvSpPr>
          <p:nvPr/>
        </p:nvSpPr>
        <p:spPr bwMode="auto">
          <a:xfrm>
            <a:off x="2057400" y="5410200"/>
            <a:ext cx="2286000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FF0000"/>
                </a:solidFill>
                <a:ea typeface="楷体_GB2312"/>
                <a:sym typeface="Arial" charset="0"/>
              </a:rPr>
              <a:t>海上米仓</a:t>
            </a:r>
          </a:p>
        </p:txBody>
      </p:sp>
      <p:sp>
        <p:nvSpPr>
          <p:cNvPr id="8199" name="Text Box 20"/>
          <p:cNvSpPr txBox="1">
            <a:spLocks noChangeArrowheads="1"/>
          </p:cNvSpPr>
          <p:nvPr/>
        </p:nvSpPr>
        <p:spPr bwMode="auto">
          <a:xfrm>
            <a:off x="0" y="5334000"/>
            <a:ext cx="2286000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FF0000"/>
                </a:solidFill>
                <a:ea typeface="楷体_GB2312"/>
                <a:sym typeface="Arial" charset="0"/>
              </a:rPr>
              <a:t>东方甜岛</a:t>
            </a:r>
          </a:p>
        </p:txBody>
      </p:sp>
      <p:sp>
        <p:nvSpPr>
          <p:cNvPr id="8200" name="Text Box 21"/>
          <p:cNvSpPr txBox="1">
            <a:spLocks noChangeArrowheads="1"/>
          </p:cNvSpPr>
          <p:nvPr/>
        </p:nvSpPr>
        <p:spPr bwMode="auto">
          <a:xfrm>
            <a:off x="4114800" y="5334000"/>
            <a:ext cx="2058988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600">
                <a:solidFill>
                  <a:srgbClr val="FF0000"/>
                </a:solidFill>
                <a:ea typeface="楷体_GB2312"/>
                <a:sym typeface="Arial" charset="0"/>
              </a:rPr>
              <a:t>水果之乡</a:t>
            </a:r>
          </a:p>
        </p:txBody>
      </p:sp>
      <p:sp>
        <p:nvSpPr>
          <p:cNvPr id="8201" name="Text Box 22"/>
          <p:cNvSpPr txBox="1">
            <a:spLocks noChangeArrowheads="1"/>
          </p:cNvSpPr>
          <p:nvPr/>
        </p:nvSpPr>
        <p:spPr bwMode="auto">
          <a:xfrm>
            <a:off x="6019800" y="5410200"/>
            <a:ext cx="2211388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600">
                <a:solidFill>
                  <a:srgbClr val="FF0000"/>
                </a:solidFill>
                <a:ea typeface="楷体_GB2312"/>
                <a:sym typeface="Arial" charset="0"/>
              </a:rPr>
              <a:t>兰花之乡</a:t>
            </a:r>
          </a:p>
        </p:txBody>
      </p:sp>
      <p:sp>
        <p:nvSpPr>
          <p:cNvPr id="8202" name="Text Box 23"/>
          <p:cNvSpPr txBox="1">
            <a:spLocks noChangeArrowheads="1"/>
          </p:cNvSpPr>
          <p:nvPr/>
        </p:nvSpPr>
        <p:spPr bwMode="auto">
          <a:xfrm>
            <a:off x="0" y="6218238"/>
            <a:ext cx="2132013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FF0000"/>
                </a:solidFill>
                <a:ea typeface="楷体_GB2312"/>
                <a:sym typeface="Arial" charset="0"/>
              </a:rPr>
              <a:t>植物王国</a:t>
            </a:r>
          </a:p>
        </p:txBody>
      </p:sp>
      <p:sp>
        <p:nvSpPr>
          <p:cNvPr id="8203" name="Text Box 10"/>
          <p:cNvSpPr txBox="1">
            <a:spLocks noChangeArrowheads="1"/>
          </p:cNvSpPr>
          <p:nvPr/>
        </p:nvSpPr>
        <p:spPr bwMode="auto">
          <a:xfrm>
            <a:off x="228600" y="762000"/>
            <a:ext cx="4114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600">
                <a:solidFill>
                  <a:srgbClr val="262673"/>
                </a:solidFill>
                <a:latin typeface="Arial" pitchFamily="34" charset="0"/>
                <a:ea typeface="黑体" pitchFamily="49" charset="-122"/>
                <a:cs typeface="+mn-cs"/>
              </a:rPr>
              <a:t>基础检测与过关二</a:t>
            </a:r>
            <a:endParaRPr lang="zh-CN" altLang="en-US" sz="3200" b="0">
              <a:latin typeface="Arial" pitchFamily="34" charset="0"/>
              <a:ea typeface="宋体" pitchFamily="2" charset="-122"/>
              <a:cs typeface="+mn-cs"/>
            </a:endParaRPr>
          </a:p>
        </p:txBody>
      </p:sp>
      <p:sp>
        <p:nvSpPr>
          <p:cNvPr id="8204" name="Text Box 12"/>
          <p:cNvSpPr txBox="1">
            <a:spLocks noChangeArrowheads="1"/>
          </p:cNvSpPr>
          <p:nvPr/>
        </p:nvSpPr>
        <p:spPr bwMode="auto">
          <a:xfrm>
            <a:off x="4191000" y="4038600"/>
            <a:ext cx="2209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en-US" sz="3600">
                <a:solidFill>
                  <a:srgbClr val="FF0000"/>
                </a:solidFill>
                <a:ea typeface="楷体_GB2312"/>
              </a:rPr>
              <a:t>热带季风</a:t>
            </a:r>
          </a:p>
        </p:txBody>
      </p:sp>
      <p:sp>
        <p:nvSpPr>
          <p:cNvPr id="8205" name="Text Box 13"/>
          <p:cNvSpPr txBox="1">
            <a:spLocks noChangeArrowheads="1"/>
          </p:cNvSpPr>
          <p:nvPr/>
        </p:nvSpPr>
        <p:spPr bwMode="auto">
          <a:xfrm>
            <a:off x="2362200" y="4038600"/>
            <a:ext cx="1676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en-US" sz="3600">
                <a:solidFill>
                  <a:srgbClr val="FF0000"/>
                </a:solidFill>
                <a:ea typeface="楷体_GB2312"/>
              </a:rPr>
              <a:t>亚热带</a:t>
            </a:r>
          </a:p>
        </p:txBody>
      </p:sp>
      <p:sp>
        <p:nvSpPr>
          <p:cNvPr id="8206" name="Text Box 14"/>
          <p:cNvSpPr txBox="1">
            <a:spLocks noChangeArrowheads="1"/>
          </p:cNvSpPr>
          <p:nvPr/>
        </p:nvSpPr>
        <p:spPr bwMode="auto">
          <a:xfrm>
            <a:off x="7034213" y="2652713"/>
            <a:ext cx="1219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en-US" sz="3600">
                <a:solidFill>
                  <a:srgbClr val="FF0000"/>
                </a:solidFill>
                <a:ea typeface="楷体_GB2312"/>
              </a:rPr>
              <a:t>水产</a:t>
            </a:r>
          </a:p>
        </p:txBody>
      </p:sp>
      <p:sp>
        <p:nvSpPr>
          <p:cNvPr id="8207" name="Text Box 15"/>
          <p:cNvSpPr txBox="1">
            <a:spLocks noChangeArrowheads="1"/>
          </p:cNvSpPr>
          <p:nvPr/>
        </p:nvSpPr>
        <p:spPr bwMode="auto">
          <a:xfrm>
            <a:off x="5891213" y="2652713"/>
            <a:ext cx="1219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en-US" sz="3600">
                <a:solidFill>
                  <a:srgbClr val="FF0000"/>
                </a:solidFill>
                <a:ea typeface="楷体_GB2312"/>
              </a:rPr>
              <a:t>矿产</a:t>
            </a:r>
          </a:p>
        </p:txBody>
      </p:sp>
      <p:sp>
        <p:nvSpPr>
          <p:cNvPr id="8208" name="Text Box 16"/>
          <p:cNvSpPr txBox="1">
            <a:spLocks noChangeArrowheads="1"/>
          </p:cNvSpPr>
          <p:nvPr/>
        </p:nvSpPr>
        <p:spPr bwMode="auto">
          <a:xfrm>
            <a:off x="4748213" y="2652713"/>
            <a:ext cx="1219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en-US" sz="3600">
                <a:solidFill>
                  <a:srgbClr val="FF0000"/>
                </a:solidFill>
                <a:ea typeface="楷体_GB2312"/>
              </a:rPr>
              <a:t>森林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autoUpdateAnimBg="0"/>
      <p:bldP spid="8197" grpId="0" autoUpdateAnimBg="0"/>
      <p:bldP spid="8198" grpId="0" autoUpdateAnimBg="0"/>
      <p:bldP spid="8199" grpId="0" autoUpdateAnimBg="0"/>
      <p:bldP spid="8200" grpId="0" autoUpdateAnimBg="0"/>
      <p:bldP spid="8201" grpId="0" autoUpdateAnimBg="0"/>
      <p:bldP spid="8202" grpId="0" autoUpdateAnimBg="0"/>
      <p:bldP spid="8204" grpId="0" autoUpdateAnimBg="0"/>
      <p:bldP spid="8205" grpId="0" autoUpdateAnimBg="0"/>
      <p:bldP spid="8206" grpId="0" autoUpdateAnimBg="0"/>
      <p:bldP spid="8207" grpId="0" autoUpdateAnimBg="0"/>
      <p:bldP spid="8208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4" descr="E:\李燃\教师教学用书\2012人教教师用书项目\ppt\地理\dl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318500" y="204788"/>
            <a:ext cx="673100" cy="557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3"/>
          <p:cNvPicPr preferRelativeResize="0"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14400" y="1752600"/>
            <a:ext cx="2416175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0" name="Text Box 10"/>
          <p:cNvSpPr txBox="1">
            <a:spLocks noChangeArrowheads="1"/>
          </p:cNvSpPr>
          <p:nvPr/>
        </p:nvSpPr>
        <p:spPr bwMode="auto">
          <a:xfrm>
            <a:off x="457200" y="685800"/>
            <a:ext cx="7315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zh-CN" sz="3600">
                <a:solidFill>
                  <a:srgbClr val="262673"/>
                </a:solidFill>
                <a:latin typeface="Arial" pitchFamily="34" charset="0"/>
                <a:ea typeface="黑体" pitchFamily="49" charset="-122"/>
                <a:cs typeface="+mn-cs"/>
              </a:rPr>
              <a:t>一、不可分割的神圣领土</a:t>
            </a:r>
          </a:p>
        </p:txBody>
      </p:sp>
      <p:grpSp>
        <p:nvGrpSpPr>
          <p:cNvPr id="9221" name="Group 5"/>
          <p:cNvGrpSpPr>
            <a:grpSpLocks/>
          </p:cNvGrpSpPr>
          <p:nvPr/>
        </p:nvGrpSpPr>
        <p:grpSpPr bwMode="auto">
          <a:xfrm>
            <a:off x="4191000" y="1752600"/>
            <a:ext cx="4114800" cy="3505200"/>
            <a:chOff x="0" y="0"/>
            <a:chExt cx="2592" cy="2208"/>
          </a:xfrm>
        </p:grpSpPr>
        <p:pic>
          <p:nvPicPr>
            <p:cNvPr id="22534" name="Picture 6" descr="013000~4"/>
            <p:cNvPicPr preferRelativeResize="0"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0" y="0"/>
              <a:ext cx="2544" cy="19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535" name="Text Box 7"/>
            <p:cNvSpPr txBox="1">
              <a:spLocks noChangeArrowheads="1"/>
            </p:cNvSpPr>
            <p:nvPr/>
          </p:nvSpPr>
          <p:spPr bwMode="auto">
            <a:xfrm>
              <a:off x="0" y="1881"/>
              <a:ext cx="2592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342900" indent="-342900" eaLnBrk="0" hangingPunct="0">
                <a:spcBef>
                  <a:spcPct val="50000"/>
                </a:spcBef>
                <a:buFont typeface="Wingdings" pitchFamily="2" charset="2"/>
                <a:buNone/>
              </a:pPr>
              <a:r>
                <a:rPr lang="zh-CN" altLang="en-US" sz="2800">
                  <a:latin typeface="楷体_GB2312"/>
                  <a:ea typeface="楷体_GB2312"/>
                </a:rPr>
                <a:t>大天后宫</a:t>
              </a:r>
              <a:r>
                <a:rPr lang="en-US" altLang="zh-CN" sz="2800">
                  <a:ea typeface="楷体_GB2312"/>
                </a:rPr>
                <a:t>——</a:t>
              </a:r>
              <a:r>
                <a:rPr lang="zh-CN" altLang="en-US" sz="2800">
                  <a:latin typeface="楷体_GB2312"/>
                  <a:ea typeface="楷体_GB2312"/>
                </a:rPr>
                <a:t>台南妈祖庙 </a:t>
              </a:r>
            </a:p>
          </p:txBody>
        </p:sp>
      </p:grpSp>
      <p:sp>
        <p:nvSpPr>
          <p:cNvPr id="9224" name="Text Box 8"/>
          <p:cNvSpPr txBox="1">
            <a:spLocks noChangeArrowheads="1"/>
          </p:cNvSpPr>
          <p:nvPr/>
        </p:nvSpPr>
        <p:spPr bwMode="auto">
          <a:xfrm>
            <a:off x="228600" y="5530850"/>
            <a:ext cx="91440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eaLnBrk="0" hangingPunct="0">
              <a:buFont typeface="Wingdings" pitchFamily="2" charset="2"/>
              <a:buNone/>
            </a:pPr>
            <a:r>
              <a:rPr lang="zh-CN" altLang="en-US" sz="2800">
                <a:ea typeface="楷体_GB2312"/>
              </a:rPr>
              <a:t>　　思考：我们从哪些方面说明台湾省是我国不可分</a:t>
            </a:r>
          </a:p>
          <a:p>
            <a:pPr marL="342900" indent="-342900" eaLnBrk="0" hangingPunct="0">
              <a:buFont typeface="Wingdings" pitchFamily="2" charset="2"/>
              <a:buNone/>
            </a:pPr>
            <a:r>
              <a:rPr lang="zh-CN" altLang="en-US" sz="2800">
                <a:ea typeface="楷体_GB2312"/>
              </a:rPr>
              <a:t>割的神圣领土？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4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 descr="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990600"/>
            <a:ext cx="6096000" cy="4932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4" name="Text Box 3"/>
          <p:cNvSpPr txBox="1">
            <a:spLocks noChangeArrowheads="1"/>
          </p:cNvSpPr>
          <p:nvPr/>
        </p:nvSpPr>
        <p:spPr bwMode="auto">
          <a:xfrm>
            <a:off x="6172200" y="1295400"/>
            <a:ext cx="3230563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en-US" b="0">
                <a:ea typeface="楷体_GB2312"/>
              </a:rPr>
              <a:t>量算一下基隆</a:t>
            </a:r>
            <a:r>
              <a:rPr lang="zh-CN" altLang="zh-CN" b="0">
                <a:ea typeface="楷体_GB2312"/>
              </a:rPr>
              <a:t>—</a:t>
            </a:r>
            <a:r>
              <a:rPr lang="zh-CN" altLang="en-US" b="0">
                <a:ea typeface="楷体_GB2312"/>
              </a:rPr>
              <a:t>福州、</a:t>
            </a:r>
          </a:p>
          <a:p>
            <a:pPr eaLnBrk="0" hangingPunct="0">
              <a:buFont typeface="Arial" charset="0"/>
              <a:buNone/>
            </a:pPr>
            <a:r>
              <a:rPr lang="zh-CN" altLang="en-US" b="0">
                <a:ea typeface="楷体_GB2312"/>
              </a:rPr>
              <a:t>厦门</a:t>
            </a:r>
            <a:r>
              <a:rPr lang="zh-CN" altLang="zh-CN" b="0">
                <a:ea typeface="楷体_GB2312"/>
              </a:rPr>
              <a:t>—</a:t>
            </a:r>
            <a:r>
              <a:rPr lang="zh-CN" altLang="en-US" b="0">
                <a:ea typeface="楷体_GB2312"/>
              </a:rPr>
              <a:t>高雄的实地直</a:t>
            </a:r>
          </a:p>
          <a:p>
            <a:pPr eaLnBrk="0" hangingPunct="0">
              <a:buFont typeface="Arial" charset="0"/>
              <a:buNone/>
            </a:pPr>
            <a:r>
              <a:rPr lang="zh-CN" altLang="en-US" b="0">
                <a:ea typeface="楷体_GB2312"/>
              </a:rPr>
              <a:t>线距离。</a:t>
            </a:r>
          </a:p>
        </p:txBody>
      </p:sp>
      <p:grpSp>
        <p:nvGrpSpPr>
          <p:cNvPr id="10244" name="Group 4"/>
          <p:cNvGrpSpPr>
            <a:grpSpLocks/>
          </p:cNvGrpSpPr>
          <p:nvPr/>
        </p:nvGrpSpPr>
        <p:grpSpPr bwMode="auto">
          <a:xfrm>
            <a:off x="3429000" y="1981200"/>
            <a:ext cx="1047750" cy="457200"/>
            <a:chOff x="0" y="0"/>
            <a:chExt cx="660" cy="288"/>
          </a:xfrm>
        </p:grpSpPr>
        <p:sp>
          <p:nvSpPr>
            <p:cNvPr id="23570" name="Text Box 5"/>
            <p:cNvSpPr txBox="1">
              <a:spLocks noChangeArrowheads="1"/>
            </p:cNvSpPr>
            <p:nvPr/>
          </p:nvSpPr>
          <p:spPr bwMode="auto">
            <a:xfrm>
              <a:off x="84" y="0"/>
              <a:ext cx="57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  <a:buFont typeface="Arial" charset="0"/>
                <a:buNone/>
              </a:pPr>
              <a:r>
                <a:rPr lang="zh-CN" altLang="en-US" b="0">
                  <a:solidFill>
                    <a:srgbClr val="0000FF"/>
                  </a:solidFill>
                  <a:latin typeface="Tahoma" pitchFamily="34" charset="0"/>
                  <a:ea typeface="黑体" pitchFamily="49" charset="-122"/>
                </a:rPr>
                <a:t>基隆</a:t>
              </a:r>
            </a:p>
          </p:txBody>
        </p:sp>
        <p:sp>
          <p:nvSpPr>
            <p:cNvPr id="23571" name="Oval 6"/>
            <p:cNvSpPr>
              <a:spLocks noChangeArrowheads="1"/>
            </p:cNvSpPr>
            <p:nvPr/>
          </p:nvSpPr>
          <p:spPr bwMode="auto">
            <a:xfrm>
              <a:off x="0" y="156"/>
              <a:ext cx="96" cy="9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buFont typeface="Arial" charset="0"/>
                <a:buNone/>
              </a:pPr>
              <a:endParaRPr lang="zh-CN" altLang="en-US">
                <a:ea typeface="楷体_GB2312"/>
              </a:endParaRPr>
            </a:p>
          </p:txBody>
        </p:sp>
      </p:grpSp>
      <p:grpSp>
        <p:nvGrpSpPr>
          <p:cNvPr id="10247" name="Group 7"/>
          <p:cNvGrpSpPr>
            <a:grpSpLocks/>
          </p:cNvGrpSpPr>
          <p:nvPr/>
        </p:nvGrpSpPr>
        <p:grpSpPr bwMode="auto">
          <a:xfrm>
            <a:off x="1143000" y="990600"/>
            <a:ext cx="952500" cy="457200"/>
            <a:chOff x="0" y="0"/>
            <a:chExt cx="600" cy="288"/>
          </a:xfrm>
        </p:grpSpPr>
        <p:sp>
          <p:nvSpPr>
            <p:cNvPr id="23568" name="Text Box 8"/>
            <p:cNvSpPr txBox="1">
              <a:spLocks noChangeArrowheads="1"/>
            </p:cNvSpPr>
            <p:nvPr/>
          </p:nvSpPr>
          <p:spPr bwMode="auto">
            <a:xfrm>
              <a:off x="24" y="0"/>
              <a:ext cx="57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  <a:buFont typeface="Arial" charset="0"/>
                <a:buNone/>
              </a:pPr>
              <a:r>
                <a:rPr lang="zh-CN" altLang="en-US" b="0">
                  <a:solidFill>
                    <a:srgbClr val="0000FF"/>
                  </a:solidFill>
                  <a:latin typeface="Tahoma" pitchFamily="34" charset="0"/>
                  <a:ea typeface="黑体" pitchFamily="49" charset="-122"/>
                </a:rPr>
                <a:t>福州</a:t>
              </a:r>
            </a:p>
          </p:txBody>
        </p:sp>
        <p:sp>
          <p:nvSpPr>
            <p:cNvPr id="23569" name="Oval 9"/>
            <p:cNvSpPr>
              <a:spLocks noChangeArrowheads="1"/>
            </p:cNvSpPr>
            <p:nvPr/>
          </p:nvSpPr>
          <p:spPr bwMode="auto">
            <a:xfrm>
              <a:off x="0" y="144"/>
              <a:ext cx="96" cy="9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buFont typeface="Arial" charset="0"/>
                <a:buNone/>
              </a:pPr>
              <a:endParaRPr lang="zh-CN" altLang="en-US">
                <a:ea typeface="楷体_GB2312"/>
              </a:endParaRPr>
            </a:p>
          </p:txBody>
        </p:sp>
      </p:grpSp>
      <p:grpSp>
        <p:nvGrpSpPr>
          <p:cNvPr id="10250" name="Group 10"/>
          <p:cNvGrpSpPr>
            <a:grpSpLocks/>
          </p:cNvGrpSpPr>
          <p:nvPr/>
        </p:nvGrpSpPr>
        <p:grpSpPr bwMode="auto">
          <a:xfrm>
            <a:off x="1371600" y="4495800"/>
            <a:ext cx="914400" cy="457200"/>
            <a:chOff x="0" y="0"/>
            <a:chExt cx="576" cy="288"/>
          </a:xfrm>
        </p:grpSpPr>
        <p:sp>
          <p:nvSpPr>
            <p:cNvPr id="23566" name="Text Box 11"/>
            <p:cNvSpPr txBox="1">
              <a:spLocks noChangeArrowheads="1"/>
            </p:cNvSpPr>
            <p:nvPr/>
          </p:nvSpPr>
          <p:spPr bwMode="auto">
            <a:xfrm>
              <a:off x="0" y="0"/>
              <a:ext cx="57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  <a:buFont typeface="Arial" charset="0"/>
                <a:buNone/>
              </a:pPr>
              <a:r>
                <a:rPr lang="zh-CN" altLang="en-US" b="0">
                  <a:solidFill>
                    <a:srgbClr val="0000FF"/>
                  </a:solidFill>
                  <a:latin typeface="Tahoma" pitchFamily="34" charset="0"/>
                  <a:ea typeface="黑体" pitchFamily="49" charset="-122"/>
                </a:rPr>
                <a:t>高雄</a:t>
              </a:r>
            </a:p>
          </p:txBody>
        </p:sp>
        <p:sp>
          <p:nvSpPr>
            <p:cNvPr id="23567" name="Oval 12"/>
            <p:cNvSpPr>
              <a:spLocks noChangeArrowheads="1"/>
            </p:cNvSpPr>
            <p:nvPr/>
          </p:nvSpPr>
          <p:spPr bwMode="auto">
            <a:xfrm>
              <a:off x="468" y="120"/>
              <a:ext cx="96" cy="9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buFont typeface="Arial" charset="0"/>
                <a:buNone/>
              </a:pPr>
              <a:endParaRPr lang="zh-CN" altLang="en-US">
                <a:ea typeface="楷体_GB2312"/>
              </a:endParaRPr>
            </a:p>
          </p:txBody>
        </p:sp>
      </p:grpSp>
      <p:grpSp>
        <p:nvGrpSpPr>
          <p:cNvPr id="10253" name="Group 13"/>
          <p:cNvGrpSpPr>
            <a:grpSpLocks/>
          </p:cNvGrpSpPr>
          <p:nvPr/>
        </p:nvGrpSpPr>
        <p:grpSpPr bwMode="auto">
          <a:xfrm>
            <a:off x="0" y="2667000"/>
            <a:ext cx="1066800" cy="457200"/>
            <a:chOff x="0" y="0"/>
            <a:chExt cx="672" cy="288"/>
          </a:xfrm>
        </p:grpSpPr>
        <p:sp>
          <p:nvSpPr>
            <p:cNvPr id="23564" name="Text Box 14"/>
            <p:cNvSpPr txBox="1">
              <a:spLocks noChangeArrowheads="1"/>
            </p:cNvSpPr>
            <p:nvPr/>
          </p:nvSpPr>
          <p:spPr bwMode="auto">
            <a:xfrm>
              <a:off x="96" y="0"/>
              <a:ext cx="57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  <a:buFont typeface="Arial" charset="0"/>
                <a:buNone/>
              </a:pPr>
              <a:r>
                <a:rPr lang="zh-CN" altLang="en-US" b="0">
                  <a:solidFill>
                    <a:srgbClr val="0000FF"/>
                  </a:solidFill>
                  <a:latin typeface="Tahoma" pitchFamily="34" charset="0"/>
                  <a:ea typeface="黑体" pitchFamily="49" charset="-122"/>
                </a:rPr>
                <a:t>厦门</a:t>
              </a:r>
            </a:p>
          </p:txBody>
        </p:sp>
        <p:sp>
          <p:nvSpPr>
            <p:cNvPr id="23565" name="Oval 15"/>
            <p:cNvSpPr>
              <a:spLocks noChangeArrowheads="1"/>
            </p:cNvSpPr>
            <p:nvPr/>
          </p:nvSpPr>
          <p:spPr bwMode="auto">
            <a:xfrm>
              <a:off x="0" y="108"/>
              <a:ext cx="96" cy="9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buFont typeface="Arial" charset="0"/>
                <a:buNone/>
              </a:pPr>
              <a:endParaRPr lang="zh-CN" altLang="en-US">
                <a:ea typeface="楷体_GB2312"/>
              </a:endParaRPr>
            </a:p>
          </p:txBody>
        </p:sp>
      </p:grpSp>
      <p:sp>
        <p:nvSpPr>
          <p:cNvPr id="10256" name="Line 16"/>
          <p:cNvSpPr>
            <a:spLocks noChangeShapeType="1"/>
          </p:cNvSpPr>
          <p:nvPr/>
        </p:nvSpPr>
        <p:spPr bwMode="auto">
          <a:xfrm rot="476253">
            <a:off x="1238250" y="1398588"/>
            <a:ext cx="2257425" cy="660400"/>
          </a:xfrm>
          <a:prstGeom prst="line">
            <a:avLst/>
          </a:prstGeom>
          <a:noFill/>
          <a:ln w="28575">
            <a:solidFill>
              <a:srgbClr val="FF0000"/>
            </a:solidFill>
            <a:prstDash val="lgDash"/>
            <a:round/>
            <a:headEnd type="oval" w="med" len="med"/>
            <a:tailEnd type="oval" w="med" len="med"/>
          </a:ln>
        </p:spPr>
        <p:txBody>
          <a:bodyPr wrap="none" lIns="92075" tIns="46038" rIns="92075" bIns="46038" anchor="ctr"/>
          <a:lstStyle/>
          <a:p>
            <a:endParaRPr lang="zh-CN" altLang="en-US"/>
          </a:p>
        </p:txBody>
      </p:sp>
      <p:sp>
        <p:nvSpPr>
          <p:cNvPr id="10257" name="Line 17"/>
          <p:cNvSpPr>
            <a:spLocks noChangeShapeType="1"/>
          </p:cNvSpPr>
          <p:nvPr/>
        </p:nvSpPr>
        <p:spPr bwMode="auto">
          <a:xfrm>
            <a:off x="152400" y="2895600"/>
            <a:ext cx="2057400" cy="1828800"/>
          </a:xfrm>
          <a:prstGeom prst="line">
            <a:avLst/>
          </a:prstGeom>
          <a:noFill/>
          <a:ln w="28575">
            <a:solidFill>
              <a:srgbClr val="FF0000"/>
            </a:solidFill>
            <a:prstDash val="lgDash"/>
            <a:round/>
            <a:headEnd type="oval" w="med" len="med"/>
            <a:tailEnd type="oval" w="med" len="med"/>
          </a:ln>
        </p:spPr>
        <p:txBody>
          <a:bodyPr wrap="none" lIns="92075" tIns="46038" rIns="92075" bIns="46038" anchor="ctr"/>
          <a:lstStyle/>
          <a:p>
            <a:endParaRPr lang="zh-CN" altLang="en-US"/>
          </a:p>
        </p:txBody>
      </p:sp>
      <p:sp>
        <p:nvSpPr>
          <p:cNvPr id="10258" name="Rectangle 18"/>
          <p:cNvSpPr>
            <a:spLocks noChangeArrowheads="1"/>
          </p:cNvSpPr>
          <p:nvPr/>
        </p:nvSpPr>
        <p:spPr bwMode="auto">
          <a:xfrm>
            <a:off x="6248400" y="4191000"/>
            <a:ext cx="255270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en-US" sz="2800" b="0">
                <a:ea typeface="黑体" pitchFamily="49" charset="-122"/>
              </a:rPr>
              <a:t>以海轮每小时</a:t>
            </a:r>
            <a:r>
              <a:rPr lang="zh-CN" altLang="zh-CN" sz="2800" b="0">
                <a:ea typeface="黑体" pitchFamily="49" charset="-122"/>
              </a:rPr>
              <a:t>40</a:t>
            </a:r>
            <a:r>
              <a:rPr lang="zh-CN" altLang="en-US" sz="2800" b="0">
                <a:ea typeface="黑体" pitchFamily="49" charset="-122"/>
              </a:rPr>
              <a:t>公里的速度各约需多少小时？</a:t>
            </a:r>
          </a:p>
        </p:txBody>
      </p:sp>
      <p:sp>
        <p:nvSpPr>
          <p:cNvPr id="23562" name="Rectangle 19"/>
          <p:cNvSpPr>
            <a:spLocks noChangeArrowheads="1"/>
          </p:cNvSpPr>
          <p:nvPr/>
        </p:nvSpPr>
        <p:spPr bwMode="auto">
          <a:xfrm>
            <a:off x="228600" y="304800"/>
            <a:ext cx="414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en-US" b="0">
                <a:solidFill>
                  <a:srgbClr val="FF0000"/>
                </a:solidFill>
                <a:ea typeface="楷体_GB2312"/>
              </a:rPr>
              <a:t>台湾是祖国神圣领土的一部分</a:t>
            </a:r>
          </a:p>
        </p:txBody>
      </p:sp>
      <p:sp>
        <p:nvSpPr>
          <p:cNvPr id="10260" name="Text Box 20"/>
          <p:cNvSpPr txBox="1">
            <a:spLocks noChangeArrowheads="1"/>
          </p:cNvSpPr>
          <p:nvPr/>
        </p:nvSpPr>
        <p:spPr bwMode="auto">
          <a:xfrm>
            <a:off x="3962400" y="2590800"/>
            <a:ext cx="5232400" cy="1069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90170" tIns="46990" rIns="90170" bIns="46990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>
                <a:ea typeface="楷体_GB2312"/>
              </a:rPr>
              <a:t>基隆到福州：5.3*50=265Km</a:t>
            </a:r>
          </a:p>
          <a:p>
            <a:pPr>
              <a:buFont typeface="Arial" charset="0"/>
              <a:buNone/>
            </a:pPr>
            <a:r>
              <a:rPr lang="zh-CN" altLang="en-US" sz="3200">
                <a:ea typeface="楷体_GB2312"/>
              </a:rPr>
              <a:t>高雄到厦门：5.8*50=290Km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500"/>
                                        <p:tgtEl>
                                          <p:spTgt spid="10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500"/>
                                        <p:tgtEl>
                                          <p:spTgt spid="10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10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6" grpId="0" animBg="1"/>
      <p:bldP spid="10257" grpId="0" animBg="1"/>
      <p:bldP spid="10258" grpId="0" autoUpdateAnimBg="0"/>
      <p:bldP spid="10260" grpId="0" bldLvl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11"/>
          <p:cNvSpPr txBox="1">
            <a:spLocks noChangeArrowheads="1"/>
          </p:cNvSpPr>
          <p:nvPr/>
        </p:nvSpPr>
        <p:spPr bwMode="auto">
          <a:xfrm>
            <a:off x="4419600" y="990600"/>
            <a:ext cx="4648200" cy="4697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ea typeface="楷体_GB2312"/>
              </a:rPr>
              <a:t>范围：</a:t>
            </a:r>
          </a:p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chemeClr val="tx2"/>
                </a:solidFill>
                <a:ea typeface="楷体_GB2312"/>
              </a:rPr>
              <a:t>台湾省包括</a:t>
            </a:r>
            <a:r>
              <a:rPr lang="zh-CN" altLang="en-US" sz="2800" u="sng">
                <a:solidFill>
                  <a:srgbClr val="FF0000"/>
                </a:solidFill>
                <a:ea typeface="楷体_GB2312"/>
              </a:rPr>
              <a:t>              </a:t>
            </a:r>
            <a:r>
              <a:rPr lang="zh-CN" altLang="en-US" sz="2800">
                <a:solidFill>
                  <a:schemeClr val="tx2"/>
                </a:solidFill>
                <a:ea typeface="楷体_GB2312"/>
              </a:rPr>
              <a:t>，以及附近的</a:t>
            </a:r>
            <a:r>
              <a:rPr lang="zh-CN" altLang="en-US" sz="2800">
                <a:solidFill>
                  <a:srgbClr val="FF0000"/>
                </a:solidFill>
                <a:ea typeface="楷体_GB2312"/>
              </a:rPr>
              <a:t> </a:t>
            </a:r>
            <a:r>
              <a:rPr lang="zh-CN" altLang="en-US" sz="2800" u="sng">
                <a:solidFill>
                  <a:srgbClr val="FF0000"/>
                </a:solidFill>
                <a:ea typeface="楷体_GB2312"/>
              </a:rPr>
              <a:t>                   </a:t>
            </a:r>
            <a:r>
              <a:rPr lang="zh-CN" altLang="en-US" sz="2800">
                <a:solidFill>
                  <a:srgbClr val="FF0000"/>
                </a:solidFill>
                <a:ea typeface="楷体_GB2312"/>
              </a:rPr>
              <a:t>、</a:t>
            </a:r>
            <a:r>
              <a:rPr lang="zh-CN" altLang="en-US" sz="2800" u="sng">
                <a:solidFill>
                  <a:srgbClr val="FF0000"/>
                </a:solidFill>
                <a:ea typeface="楷体_GB2312"/>
              </a:rPr>
              <a:t>             </a:t>
            </a:r>
            <a:r>
              <a:rPr lang="zh-CN" altLang="en-US" sz="2800">
                <a:solidFill>
                  <a:schemeClr val="tx2"/>
                </a:solidFill>
                <a:ea typeface="楷体_GB2312"/>
              </a:rPr>
              <a:t>等许多小岛。 </a:t>
            </a:r>
          </a:p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rgbClr val="FF0000"/>
                </a:solidFill>
                <a:ea typeface="楷体_GB2312"/>
              </a:rPr>
              <a:t>海陆位置</a:t>
            </a:r>
            <a:r>
              <a:rPr lang="zh-CN" altLang="en-US" sz="2800">
                <a:solidFill>
                  <a:schemeClr val="tx2"/>
                </a:solidFill>
                <a:ea typeface="楷体_GB2312"/>
              </a:rPr>
              <a:t>：</a:t>
            </a:r>
          </a:p>
          <a:p>
            <a:pPr>
              <a:lnSpc>
                <a:spcPct val="120000"/>
              </a:lnSpc>
            </a:pPr>
            <a:r>
              <a:rPr lang="zh-CN" altLang="en-US" sz="2800">
                <a:solidFill>
                  <a:schemeClr val="tx2"/>
                </a:solidFill>
                <a:ea typeface="楷体_GB2312"/>
              </a:rPr>
              <a:t>台湾岛北临</a:t>
            </a:r>
            <a:r>
              <a:rPr lang="en-US" altLang="zh-CN" sz="2800">
                <a:solidFill>
                  <a:srgbClr val="FF0000"/>
                </a:solidFill>
                <a:ea typeface="楷体_GB2312"/>
              </a:rPr>
              <a:t>______</a:t>
            </a:r>
            <a:r>
              <a:rPr lang="zh-CN" altLang="en-US" sz="2800">
                <a:solidFill>
                  <a:schemeClr val="tx2"/>
                </a:solidFill>
                <a:ea typeface="楷体_GB2312"/>
              </a:rPr>
              <a:t>，东临</a:t>
            </a:r>
            <a:r>
              <a:rPr lang="en-US" altLang="zh-CN" sz="2800">
                <a:solidFill>
                  <a:srgbClr val="FF0000"/>
                </a:solidFill>
                <a:ea typeface="楷体_GB2312"/>
              </a:rPr>
              <a:t>______</a:t>
            </a:r>
            <a:r>
              <a:rPr lang="zh-CN" altLang="en-US" sz="2800">
                <a:solidFill>
                  <a:schemeClr val="tx2"/>
                </a:solidFill>
                <a:ea typeface="楷体_GB2312"/>
              </a:rPr>
              <a:t>，南临</a:t>
            </a:r>
            <a:r>
              <a:rPr lang="en-US" altLang="zh-CN" sz="2800">
                <a:solidFill>
                  <a:srgbClr val="FF0000"/>
                </a:solidFill>
                <a:ea typeface="楷体_GB2312"/>
              </a:rPr>
              <a:t>______</a:t>
            </a:r>
            <a:r>
              <a:rPr lang="zh-CN" altLang="en-US" sz="2800">
                <a:solidFill>
                  <a:schemeClr val="tx2"/>
                </a:solidFill>
                <a:ea typeface="楷体_GB2312"/>
              </a:rPr>
              <a:t>，西隔</a:t>
            </a:r>
            <a:r>
              <a:rPr lang="en-US" altLang="zh-CN" sz="2800">
                <a:solidFill>
                  <a:srgbClr val="FF0000"/>
                </a:solidFill>
                <a:ea typeface="楷体_GB2312"/>
              </a:rPr>
              <a:t>__________</a:t>
            </a:r>
            <a:r>
              <a:rPr lang="zh-CN" altLang="en-US" sz="2800">
                <a:solidFill>
                  <a:schemeClr val="tx2"/>
                </a:solidFill>
                <a:ea typeface="楷体_GB2312"/>
              </a:rPr>
              <a:t>与</a:t>
            </a:r>
            <a:r>
              <a:rPr lang="zh-CN" altLang="en-US" sz="2800" b="0" u="sng">
                <a:solidFill>
                  <a:srgbClr val="FF0000"/>
                </a:solidFill>
                <a:ea typeface="楷体_GB2312"/>
              </a:rPr>
              <a:t>              </a:t>
            </a:r>
            <a:r>
              <a:rPr lang="zh-CN" altLang="en-US" sz="2800">
                <a:solidFill>
                  <a:schemeClr val="tx2"/>
                </a:solidFill>
                <a:ea typeface="楷体_GB2312"/>
              </a:rPr>
              <a:t>相望，是我国面积</a:t>
            </a:r>
            <a:r>
              <a:rPr lang="zh-CN" altLang="en-US" sz="2800" u="sng">
                <a:solidFill>
                  <a:srgbClr val="FF0000"/>
                </a:solidFill>
                <a:ea typeface="楷体_GB2312"/>
              </a:rPr>
              <a:t>             </a:t>
            </a:r>
            <a:r>
              <a:rPr lang="zh-CN" altLang="en-US" sz="2800">
                <a:solidFill>
                  <a:schemeClr val="tx2"/>
                </a:solidFill>
                <a:ea typeface="楷体_GB2312"/>
              </a:rPr>
              <a:t>的岛屿。</a:t>
            </a:r>
          </a:p>
        </p:txBody>
      </p:sp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6088063" y="1389063"/>
            <a:ext cx="1600200" cy="63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600">
                <a:solidFill>
                  <a:srgbClr val="FF0000"/>
                </a:solidFill>
                <a:ea typeface="楷体_GB2312"/>
                <a:sym typeface="Arial" charset="0"/>
              </a:rPr>
              <a:t>台湾</a:t>
            </a:r>
            <a:r>
              <a:rPr lang="zh-CN" altLang="en-US" sz="3600">
                <a:solidFill>
                  <a:srgbClr val="FF0000"/>
                </a:solidFill>
                <a:ea typeface="楷体_GB2312"/>
              </a:rPr>
              <a:t>岛</a:t>
            </a:r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5029200" y="1905000"/>
            <a:ext cx="2133600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600">
                <a:solidFill>
                  <a:srgbClr val="FF0000"/>
                </a:solidFill>
                <a:ea typeface="楷体_GB2312"/>
                <a:sym typeface="Arial" charset="0"/>
              </a:rPr>
              <a:t>澎湖列岛</a:t>
            </a:r>
          </a:p>
        </p:txBody>
      </p:sp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7081838" y="1905000"/>
            <a:ext cx="1676400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600">
                <a:solidFill>
                  <a:srgbClr val="FF0000"/>
                </a:solidFill>
                <a:ea typeface="楷体_GB2312"/>
                <a:sym typeface="Arial" charset="0"/>
              </a:rPr>
              <a:t>钓鱼岛</a:t>
            </a:r>
          </a:p>
        </p:txBody>
      </p:sp>
      <p:sp>
        <p:nvSpPr>
          <p:cNvPr id="11270" name="Rectangle 6"/>
          <p:cNvSpPr>
            <a:spLocks noChangeArrowheads="1"/>
          </p:cNvSpPr>
          <p:nvPr/>
        </p:nvSpPr>
        <p:spPr bwMode="auto">
          <a:xfrm>
            <a:off x="4419600" y="3962400"/>
            <a:ext cx="1219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600">
                <a:solidFill>
                  <a:srgbClr val="FF0000"/>
                </a:solidFill>
                <a:ea typeface="楷体_GB2312"/>
                <a:sym typeface="Arial" charset="0"/>
              </a:rPr>
              <a:t>南海</a:t>
            </a:r>
          </a:p>
        </p:txBody>
      </p:sp>
      <p:sp>
        <p:nvSpPr>
          <p:cNvPr id="11271" name="Rectangle 7"/>
          <p:cNvSpPr>
            <a:spLocks noChangeArrowheads="1"/>
          </p:cNvSpPr>
          <p:nvPr/>
        </p:nvSpPr>
        <p:spPr bwMode="auto">
          <a:xfrm>
            <a:off x="4343400" y="4572000"/>
            <a:ext cx="2057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600">
                <a:solidFill>
                  <a:srgbClr val="FF0000"/>
                </a:solidFill>
                <a:ea typeface="楷体_GB2312"/>
                <a:sym typeface="Arial" charset="0"/>
              </a:rPr>
              <a:t>台湾海峡</a:t>
            </a:r>
          </a:p>
        </p:txBody>
      </p:sp>
      <p:sp>
        <p:nvSpPr>
          <p:cNvPr id="11272" name="Rectangle 8"/>
          <p:cNvSpPr>
            <a:spLocks noChangeArrowheads="1"/>
          </p:cNvSpPr>
          <p:nvPr/>
        </p:nvSpPr>
        <p:spPr bwMode="auto">
          <a:xfrm>
            <a:off x="6551613" y="4495800"/>
            <a:ext cx="159861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600">
                <a:solidFill>
                  <a:srgbClr val="FF0000"/>
                </a:solidFill>
                <a:ea typeface="楷体_GB2312"/>
                <a:sym typeface="Arial" charset="0"/>
              </a:rPr>
              <a:t>福建省</a:t>
            </a:r>
          </a:p>
        </p:txBody>
      </p:sp>
      <p:sp>
        <p:nvSpPr>
          <p:cNvPr id="11273" name="Rectangle 9"/>
          <p:cNvSpPr>
            <a:spLocks noChangeArrowheads="1"/>
          </p:cNvSpPr>
          <p:nvPr/>
        </p:nvSpPr>
        <p:spPr bwMode="auto">
          <a:xfrm>
            <a:off x="6324600" y="5029200"/>
            <a:ext cx="1295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600">
                <a:solidFill>
                  <a:srgbClr val="FF0000"/>
                </a:solidFill>
                <a:ea typeface="楷体_GB2312"/>
                <a:sym typeface="Arial" charset="0"/>
              </a:rPr>
              <a:t>最大</a:t>
            </a:r>
          </a:p>
        </p:txBody>
      </p:sp>
      <p:sp>
        <p:nvSpPr>
          <p:cNvPr id="24585" name="Text Box 10"/>
          <p:cNvSpPr txBox="1">
            <a:spLocks noChangeArrowheads="1"/>
          </p:cNvSpPr>
          <p:nvPr/>
        </p:nvSpPr>
        <p:spPr bwMode="auto">
          <a:xfrm>
            <a:off x="82550" y="76200"/>
            <a:ext cx="8318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342900" indent="-342900" eaLnBrk="0" hangingPunct="0">
              <a:spcBef>
                <a:spcPct val="50000"/>
              </a:spcBef>
              <a:buFont typeface="Wingdings" pitchFamily="2" charset="2"/>
              <a:buNone/>
            </a:pPr>
            <a:r>
              <a:rPr lang="en-US" altLang="zh-CN" sz="1200">
                <a:ea typeface="楷体_GB2312"/>
              </a:rPr>
              <a:t>                 </a:t>
            </a:r>
          </a:p>
        </p:txBody>
      </p:sp>
      <p:pic>
        <p:nvPicPr>
          <p:cNvPr id="24586" name="Picture 11" descr="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" y="838200"/>
            <a:ext cx="42672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6" name="Oval 12"/>
          <p:cNvSpPr>
            <a:spLocks noChangeArrowheads="1"/>
          </p:cNvSpPr>
          <p:nvPr/>
        </p:nvSpPr>
        <p:spPr bwMode="auto">
          <a:xfrm>
            <a:off x="3276600" y="1219200"/>
            <a:ext cx="609600" cy="609600"/>
          </a:xfrm>
          <a:prstGeom prst="ellips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buFont typeface="Arial" charset="0"/>
              <a:buNone/>
            </a:pPr>
            <a:endParaRPr lang="zh-CN" altLang="en-US">
              <a:ea typeface="楷体_GB2312"/>
            </a:endParaRPr>
          </a:p>
        </p:txBody>
      </p:sp>
      <p:sp>
        <p:nvSpPr>
          <p:cNvPr id="11277" name="Text Box 13"/>
          <p:cNvSpPr txBox="1">
            <a:spLocks noChangeArrowheads="1"/>
          </p:cNvSpPr>
          <p:nvPr/>
        </p:nvSpPr>
        <p:spPr bwMode="auto">
          <a:xfrm rot="1920000">
            <a:off x="874713" y="1600200"/>
            <a:ext cx="671512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 eaLnBrk="0" hangingPunct="0">
              <a:spcBef>
                <a:spcPct val="50000"/>
              </a:spcBef>
              <a:buFont typeface="Arial" pitchFamily="34" charset="0"/>
              <a:buNone/>
              <a:defRPr/>
            </a:pPr>
            <a:r>
              <a:rPr lang="zh-CN" altLang="en-US" sz="32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49" charset="-122"/>
                <a:cs typeface="+mn-cs"/>
              </a:rPr>
              <a:t>台湾海峡</a:t>
            </a:r>
          </a:p>
        </p:txBody>
      </p:sp>
      <p:sp>
        <p:nvSpPr>
          <p:cNvPr id="11278" name="Text Box 14"/>
          <p:cNvSpPr txBox="1">
            <a:spLocks noChangeArrowheads="1"/>
          </p:cNvSpPr>
          <p:nvPr/>
        </p:nvSpPr>
        <p:spPr bwMode="auto">
          <a:xfrm rot="300000">
            <a:off x="3354388" y="2286000"/>
            <a:ext cx="731837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 eaLnBrk="0" hangingPunct="0">
              <a:spcBef>
                <a:spcPct val="50000"/>
              </a:spcBef>
              <a:buFont typeface="Arial" pitchFamily="34" charset="0"/>
              <a:buNone/>
              <a:defRPr/>
            </a:pPr>
            <a:r>
              <a:rPr lang="zh-CN" altLang="en-US" sz="36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  <a:cs typeface="+mn-cs"/>
              </a:rPr>
              <a:t>太   平   洋</a:t>
            </a:r>
          </a:p>
        </p:txBody>
      </p:sp>
      <p:sp>
        <p:nvSpPr>
          <p:cNvPr id="11279" name="Text Box 15"/>
          <p:cNvSpPr txBox="1">
            <a:spLocks noChangeArrowheads="1"/>
          </p:cNvSpPr>
          <p:nvPr/>
        </p:nvSpPr>
        <p:spPr bwMode="auto">
          <a:xfrm>
            <a:off x="533400" y="4953000"/>
            <a:ext cx="1981200" cy="57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Arial" pitchFamily="34" charset="0"/>
              <a:buNone/>
              <a:defRPr/>
            </a:pPr>
            <a:r>
              <a:rPr lang="zh-CN" altLang="en-US" sz="32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49" charset="-122"/>
                <a:cs typeface="+mn-cs"/>
              </a:rPr>
              <a:t>南    海</a:t>
            </a:r>
          </a:p>
        </p:txBody>
      </p:sp>
      <p:sp>
        <p:nvSpPr>
          <p:cNvPr id="11280" name="Text Box 16"/>
          <p:cNvSpPr txBox="1">
            <a:spLocks noChangeArrowheads="1"/>
          </p:cNvSpPr>
          <p:nvPr/>
        </p:nvSpPr>
        <p:spPr bwMode="auto">
          <a:xfrm>
            <a:off x="1981200" y="838200"/>
            <a:ext cx="19812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buFont typeface="Arial" pitchFamily="34" charset="0"/>
              <a:buNone/>
              <a:defRPr/>
            </a:pPr>
            <a:r>
              <a:rPr lang="zh-CN" altLang="en-US" sz="280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49" charset="-122"/>
                <a:cs typeface="+mn-cs"/>
              </a:rPr>
              <a:t>东    海</a:t>
            </a:r>
          </a:p>
        </p:txBody>
      </p:sp>
      <p:sp>
        <p:nvSpPr>
          <p:cNvPr id="11281" name="未知"/>
          <p:cNvSpPr>
            <a:spLocks/>
          </p:cNvSpPr>
          <p:nvPr/>
        </p:nvSpPr>
        <p:spPr bwMode="auto">
          <a:xfrm>
            <a:off x="1524000" y="1905000"/>
            <a:ext cx="1219200" cy="3414713"/>
          </a:xfrm>
          <a:custGeom>
            <a:avLst/>
            <a:gdLst>
              <a:gd name="T0" fmla="*/ 810 w 1132"/>
              <a:gd name="T1" fmla="*/ 36 h 2151"/>
              <a:gd name="T2" fmla="*/ 774 w 1132"/>
              <a:gd name="T3" fmla="*/ 81 h 2151"/>
              <a:gd name="T4" fmla="*/ 630 w 1132"/>
              <a:gd name="T5" fmla="*/ 135 h 2151"/>
              <a:gd name="T6" fmla="*/ 540 w 1132"/>
              <a:gd name="T7" fmla="*/ 225 h 2151"/>
              <a:gd name="T8" fmla="*/ 468 w 1132"/>
              <a:gd name="T9" fmla="*/ 342 h 2151"/>
              <a:gd name="T10" fmla="*/ 369 w 1132"/>
              <a:gd name="T11" fmla="*/ 450 h 2151"/>
              <a:gd name="T12" fmla="*/ 243 w 1132"/>
              <a:gd name="T13" fmla="*/ 675 h 2151"/>
              <a:gd name="T14" fmla="*/ 162 w 1132"/>
              <a:gd name="T15" fmla="*/ 810 h 2151"/>
              <a:gd name="T16" fmla="*/ 144 w 1132"/>
              <a:gd name="T17" fmla="*/ 837 h 2151"/>
              <a:gd name="T18" fmla="*/ 126 w 1132"/>
              <a:gd name="T19" fmla="*/ 864 h 2151"/>
              <a:gd name="T20" fmla="*/ 81 w 1132"/>
              <a:gd name="T21" fmla="*/ 954 h 2151"/>
              <a:gd name="T22" fmla="*/ 45 w 1132"/>
              <a:gd name="T23" fmla="*/ 1035 h 2151"/>
              <a:gd name="T24" fmla="*/ 0 w 1132"/>
              <a:gd name="T25" fmla="*/ 1359 h 2151"/>
              <a:gd name="T26" fmla="*/ 9 w 1132"/>
              <a:gd name="T27" fmla="*/ 1440 h 2151"/>
              <a:gd name="T28" fmla="*/ 27 w 1132"/>
              <a:gd name="T29" fmla="*/ 1467 h 2151"/>
              <a:gd name="T30" fmla="*/ 45 w 1132"/>
              <a:gd name="T31" fmla="*/ 1530 h 2151"/>
              <a:gd name="T32" fmla="*/ 63 w 1132"/>
              <a:gd name="T33" fmla="*/ 1557 h 2151"/>
              <a:gd name="T34" fmla="*/ 117 w 1132"/>
              <a:gd name="T35" fmla="*/ 1692 h 2151"/>
              <a:gd name="T36" fmla="*/ 126 w 1132"/>
              <a:gd name="T37" fmla="*/ 1746 h 2151"/>
              <a:gd name="T38" fmla="*/ 153 w 1132"/>
              <a:gd name="T39" fmla="*/ 1764 h 2151"/>
              <a:gd name="T40" fmla="*/ 261 w 1132"/>
              <a:gd name="T41" fmla="*/ 1809 h 2151"/>
              <a:gd name="T42" fmla="*/ 315 w 1132"/>
              <a:gd name="T43" fmla="*/ 1890 h 2151"/>
              <a:gd name="T44" fmla="*/ 396 w 1132"/>
              <a:gd name="T45" fmla="*/ 2151 h 2151"/>
              <a:gd name="T46" fmla="*/ 477 w 1132"/>
              <a:gd name="T47" fmla="*/ 2070 h 2151"/>
              <a:gd name="T48" fmla="*/ 576 w 1132"/>
              <a:gd name="T49" fmla="*/ 1692 h 2151"/>
              <a:gd name="T50" fmla="*/ 612 w 1132"/>
              <a:gd name="T51" fmla="*/ 1647 h 2151"/>
              <a:gd name="T52" fmla="*/ 666 w 1132"/>
              <a:gd name="T53" fmla="*/ 1539 h 2151"/>
              <a:gd name="T54" fmla="*/ 756 w 1132"/>
              <a:gd name="T55" fmla="*/ 1440 h 2151"/>
              <a:gd name="T56" fmla="*/ 819 w 1132"/>
              <a:gd name="T57" fmla="*/ 1287 h 2151"/>
              <a:gd name="T58" fmla="*/ 846 w 1132"/>
              <a:gd name="T59" fmla="*/ 1107 h 2151"/>
              <a:gd name="T60" fmla="*/ 918 w 1132"/>
              <a:gd name="T61" fmla="*/ 837 h 2151"/>
              <a:gd name="T62" fmla="*/ 999 w 1132"/>
              <a:gd name="T63" fmla="*/ 621 h 2151"/>
              <a:gd name="T64" fmla="*/ 1053 w 1132"/>
              <a:gd name="T65" fmla="*/ 540 h 2151"/>
              <a:gd name="T66" fmla="*/ 1062 w 1132"/>
              <a:gd name="T67" fmla="*/ 414 h 2151"/>
              <a:gd name="T68" fmla="*/ 1044 w 1132"/>
              <a:gd name="T69" fmla="*/ 360 h 2151"/>
              <a:gd name="T70" fmla="*/ 1098 w 1132"/>
              <a:gd name="T71" fmla="*/ 243 h 2151"/>
              <a:gd name="T72" fmla="*/ 1062 w 1132"/>
              <a:gd name="T73" fmla="*/ 99 h 2151"/>
              <a:gd name="T74" fmla="*/ 990 w 1132"/>
              <a:gd name="T75" fmla="*/ 90 h 2151"/>
              <a:gd name="T76" fmla="*/ 909 w 1132"/>
              <a:gd name="T77" fmla="*/ 0 h 2151"/>
              <a:gd name="T78" fmla="*/ 837 w 1132"/>
              <a:gd name="T79" fmla="*/ 9 h 2151"/>
              <a:gd name="T80" fmla="*/ 810 w 1132"/>
              <a:gd name="T81" fmla="*/ 36 h 2151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1132"/>
              <a:gd name="T124" fmla="*/ 0 h 2151"/>
              <a:gd name="T125" fmla="*/ 1132 w 1132"/>
              <a:gd name="T126" fmla="*/ 2151 h 2151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1132" h="2151">
                <a:moveTo>
                  <a:pt x="810" y="36"/>
                </a:moveTo>
                <a:cubicBezTo>
                  <a:pt x="733" y="88"/>
                  <a:pt x="824" y="19"/>
                  <a:pt x="774" y="81"/>
                </a:cubicBezTo>
                <a:cubicBezTo>
                  <a:pt x="746" y="116"/>
                  <a:pt x="673" y="124"/>
                  <a:pt x="630" y="135"/>
                </a:cubicBezTo>
                <a:cubicBezTo>
                  <a:pt x="596" y="159"/>
                  <a:pt x="567" y="191"/>
                  <a:pt x="540" y="225"/>
                </a:cubicBezTo>
                <a:cubicBezTo>
                  <a:pt x="513" y="259"/>
                  <a:pt x="496" y="305"/>
                  <a:pt x="468" y="342"/>
                </a:cubicBezTo>
                <a:cubicBezTo>
                  <a:pt x="440" y="426"/>
                  <a:pt x="427" y="411"/>
                  <a:pt x="369" y="450"/>
                </a:cubicBezTo>
                <a:cubicBezTo>
                  <a:pt x="336" y="548"/>
                  <a:pt x="336" y="613"/>
                  <a:pt x="243" y="675"/>
                </a:cubicBezTo>
                <a:cubicBezTo>
                  <a:pt x="220" y="744"/>
                  <a:pt x="204" y="747"/>
                  <a:pt x="162" y="810"/>
                </a:cubicBezTo>
                <a:cubicBezTo>
                  <a:pt x="156" y="819"/>
                  <a:pt x="150" y="828"/>
                  <a:pt x="144" y="837"/>
                </a:cubicBezTo>
                <a:cubicBezTo>
                  <a:pt x="138" y="846"/>
                  <a:pt x="126" y="864"/>
                  <a:pt x="126" y="864"/>
                </a:cubicBezTo>
                <a:cubicBezTo>
                  <a:pt x="105" y="946"/>
                  <a:pt x="129" y="922"/>
                  <a:pt x="81" y="954"/>
                </a:cubicBezTo>
                <a:cubicBezTo>
                  <a:pt x="60" y="1018"/>
                  <a:pt x="74" y="992"/>
                  <a:pt x="45" y="1035"/>
                </a:cubicBezTo>
                <a:cubicBezTo>
                  <a:pt x="30" y="1143"/>
                  <a:pt x="11" y="1250"/>
                  <a:pt x="0" y="1359"/>
                </a:cubicBezTo>
                <a:cubicBezTo>
                  <a:pt x="3" y="1386"/>
                  <a:pt x="2" y="1414"/>
                  <a:pt x="9" y="1440"/>
                </a:cubicBezTo>
                <a:cubicBezTo>
                  <a:pt x="12" y="1450"/>
                  <a:pt x="22" y="1457"/>
                  <a:pt x="27" y="1467"/>
                </a:cubicBezTo>
                <a:cubicBezTo>
                  <a:pt x="45" y="1502"/>
                  <a:pt x="28" y="1490"/>
                  <a:pt x="45" y="1530"/>
                </a:cubicBezTo>
                <a:cubicBezTo>
                  <a:pt x="49" y="1540"/>
                  <a:pt x="59" y="1547"/>
                  <a:pt x="63" y="1557"/>
                </a:cubicBezTo>
                <a:cubicBezTo>
                  <a:pt x="84" y="1604"/>
                  <a:pt x="89" y="1649"/>
                  <a:pt x="117" y="1692"/>
                </a:cubicBezTo>
                <a:cubicBezTo>
                  <a:pt x="120" y="1710"/>
                  <a:pt x="118" y="1730"/>
                  <a:pt x="126" y="1746"/>
                </a:cubicBezTo>
                <a:cubicBezTo>
                  <a:pt x="131" y="1756"/>
                  <a:pt x="143" y="1760"/>
                  <a:pt x="153" y="1764"/>
                </a:cubicBezTo>
                <a:cubicBezTo>
                  <a:pt x="194" y="1782"/>
                  <a:pt x="225" y="1785"/>
                  <a:pt x="261" y="1809"/>
                </a:cubicBezTo>
                <a:cubicBezTo>
                  <a:pt x="273" y="1845"/>
                  <a:pt x="288" y="1863"/>
                  <a:pt x="315" y="1890"/>
                </a:cubicBezTo>
                <a:cubicBezTo>
                  <a:pt x="344" y="1977"/>
                  <a:pt x="367" y="2065"/>
                  <a:pt x="396" y="2151"/>
                </a:cubicBezTo>
                <a:cubicBezTo>
                  <a:pt x="442" y="2136"/>
                  <a:pt x="462" y="2116"/>
                  <a:pt x="477" y="2070"/>
                </a:cubicBezTo>
                <a:cubicBezTo>
                  <a:pt x="489" y="1931"/>
                  <a:pt x="473" y="1795"/>
                  <a:pt x="576" y="1692"/>
                </a:cubicBezTo>
                <a:cubicBezTo>
                  <a:pt x="599" y="1624"/>
                  <a:pt x="565" y="1705"/>
                  <a:pt x="612" y="1647"/>
                </a:cubicBezTo>
                <a:cubicBezTo>
                  <a:pt x="632" y="1622"/>
                  <a:pt x="641" y="1564"/>
                  <a:pt x="666" y="1539"/>
                </a:cubicBezTo>
                <a:cubicBezTo>
                  <a:pt x="700" y="1505"/>
                  <a:pt x="739" y="1492"/>
                  <a:pt x="756" y="1440"/>
                </a:cubicBezTo>
                <a:cubicBezTo>
                  <a:pt x="775" y="1382"/>
                  <a:pt x="775" y="1331"/>
                  <a:pt x="819" y="1287"/>
                </a:cubicBezTo>
                <a:cubicBezTo>
                  <a:pt x="854" y="1181"/>
                  <a:pt x="827" y="1278"/>
                  <a:pt x="846" y="1107"/>
                </a:cubicBezTo>
                <a:cubicBezTo>
                  <a:pt x="856" y="1016"/>
                  <a:pt x="900" y="927"/>
                  <a:pt x="918" y="837"/>
                </a:cubicBezTo>
                <a:cubicBezTo>
                  <a:pt x="939" y="734"/>
                  <a:pt x="932" y="701"/>
                  <a:pt x="999" y="621"/>
                </a:cubicBezTo>
                <a:cubicBezTo>
                  <a:pt x="1023" y="592"/>
                  <a:pt x="1025" y="568"/>
                  <a:pt x="1053" y="540"/>
                </a:cubicBezTo>
                <a:cubicBezTo>
                  <a:pt x="1075" y="475"/>
                  <a:pt x="1078" y="490"/>
                  <a:pt x="1062" y="414"/>
                </a:cubicBezTo>
                <a:cubicBezTo>
                  <a:pt x="1058" y="395"/>
                  <a:pt x="1044" y="360"/>
                  <a:pt x="1044" y="360"/>
                </a:cubicBezTo>
                <a:cubicBezTo>
                  <a:pt x="1053" y="296"/>
                  <a:pt x="1055" y="286"/>
                  <a:pt x="1098" y="243"/>
                </a:cubicBezTo>
                <a:cubicBezTo>
                  <a:pt x="1113" y="197"/>
                  <a:pt x="1132" y="118"/>
                  <a:pt x="1062" y="99"/>
                </a:cubicBezTo>
                <a:cubicBezTo>
                  <a:pt x="1039" y="93"/>
                  <a:pt x="1014" y="93"/>
                  <a:pt x="990" y="90"/>
                </a:cubicBezTo>
                <a:cubicBezTo>
                  <a:pt x="963" y="50"/>
                  <a:pt x="959" y="17"/>
                  <a:pt x="909" y="0"/>
                </a:cubicBezTo>
                <a:cubicBezTo>
                  <a:pt x="885" y="3"/>
                  <a:pt x="859" y="0"/>
                  <a:pt x="837" y="9"/>
                </a:cubicBezTo>
                <a:cubicBezTo>
                  <a:pt x="763" y="38"/>
                  <a:pt x="845" y="36"/>
                  <a:pt x="810" y="36"/>
                </a:cubicBezTo>
                <a:close/>
              </a:path>
            </a:pathLst>
          </a:custGeom>
          <a:noFill/>
          <a:ln w="76200" cap="flat" cmpd="sng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82" name="Text Box 18"/>
          <p:cNvSpPr txBox="1">
            <a:spLocks noChangeArrowheads="1"/>
          </p:cNvSpPr>
          <p:nvPr/>
        </p:nvSpPr>
        <p:spPr bwMode="auto">
          <a:xfrm>
            <a:off x="381000" y="5943600"/>
            <a:ext cx="8193088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>
                <a:solidFill>
                  <a:srgbClr val="FF0000"/>
                </a:solidFill>
                <a:ea typeface="楷体_GB2312"/>
              </a:rPr>
              <a:t>      纬度位置</a:t>
            </a:r>
            <a:r>
              <a:rPr lang="zh-CN" altLang="en-US" sz="2800">
                <a:ea typeface="楷体_GB2312"/>
              </a:rPr>
              <a:t>：北回归线穿过台湾岛的</a:t>
            </a:r>
            <a:r>
              <a:rPr lang="zh-CN" altLang="en-US" sz="2800" u="sng">
                <a:solidFill>
                  <a:srgbClr val="FF0000"/>
                </a:solidFill>
                <a:ea typeface="楷体_GB2312"/>
              </a:rPr>
              <a:t>             </a:t>
            </a:r>
            <a:r>
              <a:rPr lang="zh-CN" altLang="en-US" sz="2800">
                <a:ea typeface="楷体_GB2312"/>
              </a:rPr>
              <a:t>部。</a:t>
            </a:r>
            <a:r>
              <a:rPr lang="zh-CN" altLang="en-US">
                <a:ea typeface="楷体_GB2312"/>
              </a:rPr>
              <a:t> </a:t>
            </a:r>
          </a:p>
        </p:txBody>
      </p:sp>
      <p:sp>
        <p:nvSpPr>
          <p:cNvPr id="11283" name="Text Box 19"/>
          <p:cNvSpPr txBox="1">
            <a:spLocks noChangeArrowheads="1"/>
          </p:cNvSpPr>
          <p:nvPr/>
        </p:nvSpPr>
        <p:spPr bwMode="auto">
          <a:xfrm>
            <a:off x="6400800" y="5715000"/>
            <a:ext cx="109696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buFont typeface="Arial" charset="0"/>
              <a:buNone/>
            </a:pPr>
            <a:r>
              <a:rPr lang="zh-CN" altLang="en-US" sz="3600">
                <a:solidFill>
                  <a:srgbClr val="FF0000"/>
                </a:solidFill>
                <a:ea typeface="楷体_GB2312"/>
              </a:rPr>
              <a:t>中南</a:t>
            </a:r>
          </a:p>
        </p:txBody>
      </p:sp>
      <p:sp>
        <p:nvSpPr>
          <p:cNvPr id="11284" name="Oval 20"/>
          <p:cNvSpPr>
            <a:spLocks noChangeArrowheads="1"/>
          </p:cNvSpPr>
          <p:nvPr/>
        </p:nvSpPr>
        <p:spPr bwMode="auto">
          <a:xfrm>
            <a:off x="838200" y="3429000"/>
            <a:ext cx="609600" cy="609600"/>
          </a:xfrm>
          <a:prstGeom prst="ellips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buFont typeface="Arial" charset="0"/>
              <a:buNone/>
            </a:pPr>
            <a:endParaRPr lang="zh-CN" altLang="en-US">
              <a:ea typeface="楷体_GB2312"/>
            </a:endParaRPr>
          </a:p>
        </p:txBody>
      </p:sp>
      <p:sp>
        <p:nvSpPr>
          <p:cNvPr id="11285" name="Line 21"/>
          <p:cNvSpPr>
            <a:spLocks noChangeShapeType="1"/>
          </p:cNvSpPr>
          <p:nvPr/>
        </p:nvSpPr>
        <p:spPr bwMode="auto">
          <a:xfrm>
            <a:off x="685800" y="3810000"/>
            <a:ext cx="3733800" cy="76200"/>
          </a:xfrm>
          <a:prstGeom prst="line">
            <a:avLst/>
          </a:prstGeom>
          <a:noFill/>
          <a:ln w="50800">
            <a:solidFill>
              <a:schemeClr val="tx1"/>
            </a:solidFill>
            <a:prstDash val="sysDot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286" name="Rectangle 22"/>
          <p:cNvSpPr>
            <a:spLocks noChangeArrowheads="1"/>
          </p:cNvSpPr>
          <p:nvPr/>
        </p:nvSpPr>
        <p:spPr bwMode="auto">
          <a:xfrm>
            <a:off x="6324600" y="3352800"/>
            <a:ext cx="1295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600">
                <a:solidFill>
                  <a:srgbClr val="FF0000"/>
                </a:solidFill>
                <a:ea typeface="楷体_GB2312"/>
                <a:sym typeface="Arial" charset="0"/>
              </a:rPr>
              <a:t>东海</a:t>
            </a:r>
          </a:p>
        </p:txBody>
      </p:sp>
      <p:sp>
        <p:nvSpPr>
          <p:cNvPr id="11287" name="Rectangle 23"/>
          <p:cNvSpPr>
            <a:spLocks noChangeArrowheads="1"/>
          </p:cNvSpPr>
          <p:nvPr/>
        </p:nvSpPr>
        <p:spPr bwMode="auto">
          <a:xfrm>
            <a:off x="6400800" y="3962400"/>
            <a:ext cx="16144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600">
                <a:solidFill>
                  <a:srgbClr val="FF0000"/>
                </a:solidFill>
                <a:ea typeface="楷体_GB2312"/>
              </a:rPr>
              <a:t>太平洋</a:t>
            </a:r>
          </a:p>
        </p:txBody>
      </p:sp>
      <p:sp>
        <p:nvSpPr>
          <p:cNvPr id="24599" name="AutoShape 24"/>
          <p:cNvSpPr>
            <a:spLocks noChangeArrowheads="1"/>
          </p:cNvSpPr>
          <p:nvPr/>
        </p:nvSpPr>
        <p:spPr bwMode="auto">
          <a:xfrm>
            <a:off x="6248400" y="76200"/>
            <a:ext cx="2590800" cy="1143000"/>
          </a:xfrm>
          <a:prstGeom prst="horizontalScrol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buFont typeface="Arial" charset="0"/>
              <a:buNone/>
            </a:pPr>
            <a:r>
              <a:rPr lang="zh-CN" altLang="en-US" sz="3200">
                <a:solidFill>
                  <a:srgbClr val="FF0000"/>
                </a:solidFill>
                <a:ea typeface="楷体_GB2312"/>
              </a:rPr>
              <a:t>重难点精讲</a:t>
            </a:r>
          </a:p>
        </p:txBody>
      </p:sp>
      <p:sp>
        <p:nvSpPr>
          <p:cNvPr id="11289" name="Text Box 10"/>
          <p:cNvSpPr txBox="1">
            <a:spLocks noChangeArrowheads="1"/>
          </p:cNvSpPr>
          <p:nvPr/>
        </p:nvSpPr>
        <p:spPr bwMode="auto">
          <a:xfrm>
            <a:off x="152400" y="228600"/>
            <a:ext cx="5562600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600">
                <a:solidFill>
                  <a:srgbClr val="262673"/>
                </a:solidFill>
                <a:latin typeface="Arial" pitchFamily="34" charset="0"/>
                <a:ea typeface="黑体" pitchFamily="49" charset="-122"/>
                <a:cs typeface="+mn-cs"/>
              </a:rPr>
              <a:t>台湾的自然环境</a:t>
            </a:r>
          </a:p>
        </p:txBody>
      </p:sp>
      <p:sp>
        <p:nvSpPr>
          <p:cNvPr id="11290" name="Text Box 26"/>
          <p:cNvSpPr txBox="1">
            <a:spLocks noChangeArrowheads="1"/>
          </p:cNvSpPr>
          <p:nvPr/>
        </p:nvSpPr>
        <p:spPr bwMode="auto">
          <a:xfrm>
            <a:off x="2590800" y="4038600"/>
            <a:ext cx="731838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600">
                <a:solidFill>
                  <a:srgbClr val="0000FF"/>
                </a:solidFill>
                <a:ea typeface="楷体_GB2312"/>
              </a:rPr>
              <a:t>热带</a:t>
            </a:r>
          </a:p>
        </p:txBody>
      </p:sp>
      <p:sp>
        <p:nvSpPr>
          <p:cNvPr id="11291" name="Text Box 27"/>
          <p:cNvSpPr txBox="1">
            <a:spLocks noChangeArrowheads="1"/>
          </p:cNvSpPr>
          <p:nvPr/>
        </p:nvSpPr>
        <p:spPr bwMode="auto">
          <a:xfrm>
            <a:off x="2743200" y="2286000"/>
            <a:ext cx="731838" cy="151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600">
                <a:solidFill>
                  <a:srgbClr val="0000FF"/>
                </a:solidFill>
                <a:ea typeface="楷体_GB2312"/>
              </a:rPr>
              <a:t>亚热带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11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11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11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9" dur="500"/>
                                        <p:tgtEl>
                                          <p:spTgt spid="11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4" dur="5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9" dur="500"/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4" dur="5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9" dur="500"/>
                                        <p:tgtEl>
                                          <p:spTgt spid="11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2" dur="500"/>
                                        <p:tgtEl>
                                          <p:spTgt spid="11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5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8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1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6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1" dur="500"/>
                                        <p:tgtEl>
                                          <p:spTgt spid="11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6" dur="500"/>
                                        <p:tgtEl>
                                          <p:spTgt spid="11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1" dur="500"/>
                                        <p:tgtEl>
                                          <p:spTgt spid="11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4" dur="500"/>
                                        <p:tgtEl>
                                          <p:spTgt spid="11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autoUpdateAnimBg="0"/>
      <p:bldP spid="11267" grpId="0" bldLvl="0" autoUpdateAnimBg="0"/>
      <p:bldP spid="11268" grpId="0" bldLvl="0" autoUpdateAnimBg="0"/>
      <p:bldP spid="11269" grpId="0" bldLvl="0" autoUpdateAnimBg="0"/>
      <p:bldP spid="11270" grpId="0" bldLvl="0" autoUpdateAnimBg="0"/>
      <p:bldP spid="11271" grpId="0" bldLvl="0" autoUpdateAnimBg="0"/>
      <p:bldP spid="11272" grpId="0" bldLvl="0" autoUpdateAnimBg="0"/>
      <p:bldP spid="11273" grpId="0" bldLvl="0" autoUpdateAnimBg="0"/>
      <p:bldP spid="11276" grpId="0" animBg="1"/>
      <p:bldP spid="11276" grpId="1" animBg="1"/>
      <p:bldP spid="11277" grpId="0" bldLvl="0" autoUpdateAnimBg="0"/>
      <p:bldP spid="11277" grpId="1" bldLvl="0" autoUpdateAnimBg="0"/>
      <p:bldP spid="11278" grpId="0" bldLvl="0" autoUpdateAnimBg="0"/>
      <p:bldP spid="11278" grpId="1" bldLvl="0" autoUpdateAnimBg="0"/>
      <p:bldP spid="11279" grpId="0" bldLvl="0" autoUpdateAnimBg="0"/>
      <p:bldP spid="11279" grpId="1" bldLvl="0" autoUpdateAnimBg="0"/>
      <p:bldP spid="11280" grpId="0" bldLvl="0" autoUpdateAnimBg="0"/>
      <p:bldP spid="11280" grpId="1" bldLvl="0" autoUpdateAnimBg="0"/>
      <p:bldP spid="11281" grpId="0" animBg="1"/>
      <p:bldP spid="11281" grpId="1" animBg="1"/>
      <p:bldP spid="11282" grpId="0" bldLvl="0" autoUpdateAnimBg="0"/>
      <p:bldP spid="11283" grpId="0" bldLvl="0" autoUpdateAnimBg="0"/>
      <p:bldP spid="11284" grpId="0" animBg="1"/>
      <p:bldP spid="11284" grpId="1" animBg="1"/>
      <p:bldP spid="11285" grpId="0" animBg="1"/>
      <p:bldP spid="11286" grpId="0" bldLvl="0" autoUpdateAnimBg="0"/>
      <p:bldP spid="11287" grpId="0" bldLvl="0" autoUpdateAnimBg="0"/>
      <p:bldP spid="11290" grpId="0" bldLvl="0" autoUpdateAnimBg="0"/>
      <p:bldP spid="11291" grpId="0" bldLvl="0" autoUpdateAnimBg="0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楷体_GB2312" pitchFamily="1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楷体_GB2312" pitchFamily="1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Pages>0</Pages>
  <Words>1839</Words>
  <Characters>0</Characters>
  <Application>Microsoft Office PowerPoint</Application>
  <DocSecurity>0</DocSecurity>
  <PresentationFormat>全屏显示(4:3)</PresentationFormat>
  <Lines>0</Lines>
  <Paragraphs>218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Times New Roman</vt:lpstr>
      <vt:lpstr>楷体_GB2312</vt:lpstr>
      <vt:lpstr>Arial</vt:lpstr>
      <vt:lpstr>宋体</vt:lpstr>
      <vt:lpstr>Calibri</vt:lpstr>
      <vt:lpstr>Wingdings</vt:lpstr>
      <vt:lpstr>黑体</vt:lpstr>
      <vt:lpstr>Tahoma</vt:lpstr>
      <vt:lpstr>华文行楷</vt:lpstr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富饶的宝岛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7、下面是沿北回归线附近的“台湾岛的地形剖面图”，回答问题。</vt:lpstr>
      <vt:lpstr>幻灯片 24</vt:lpstr>
    </vt:vector>
  </TitlesOfParts>
  <LinksUpToDate>false</LinksUpToDate>
  <CharactersWithSpaces>0</CharactersWithSpaces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cp:lastModifiedBy>Microsoft</cp:lastModifiedBy>
  <cp:revision/>
  <dcterms:created xsi:type="dcterms:W3CDTF">2014-02-21T00:33:01Z</dcterms:created>
  <dcterms:modified xsi:type="dcterms:W3CDTF">2017-01-25T04:20:28Z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2052-9.1.0.4429</vt:lpwstr>
  </property>
</Properties>
</file>