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323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324" r:id="rId17"/>
    <p:sldId id="273" r:id="rId18"/>
    <p:sldId id="274" r:id="rId19"/>
    <p:sldId id="275" r:id="rId20"/>
    <p:sldId id="366" r:id="rId21"/>
    <p:sldId id="276" r:id="rId22"/>
    <p:sldId id="326" r:id="rId23"/>
    <p:sldId id="278" r:id="rId24"/>
    <p:sldId id="279" r:id="rId25"/>
    <p:sldId id="327" r:id="rId26"/>
    <p:sldId id="280" r:id="rId27"/>
    <p:sldId id="365" r:id="rId28"/>
    <p:sldId id="328" r:id="rId29"/>
    <p:sldId id="282" r:id="rId30"/>
    <p:sldId id="284" r:id="rId31"/>
    <p:sldId id="286" r:id="rId32"/>
    <p:sldId id="287" r:id="rId33"/>
    <p:sldId id="288" r:id="rId34"/>
    <p:sldId id="289" r:id="rId35"/>
    <p:sldId id="290" r:id="rId36"/>
    <p:sldId id="329" r:id="rId37"/>
    <p:sldId id="330" r:id="rId38"/>
    <p:sldId id="291" r:id="rId39"/>
    <p:sldId id="357" r:id="rId40"/>
    <p:sldId id="358" r:id="rId41"/>
    <p:sldId id="359" r:id="rId42"/>
    <p:sldId id="360" r:id="rId43"/>
    <p:sldId id="294" r:id="rId44"/>
    <p:sldId id="331" r:id="rId45"/>
    <p:sldId id="344" r:id="rId46"/>
    <p:sldId id="341" r:id="rId47"/>
    <p:sldId id="343" r:id="rId48"/>
    <p:sldId id="342" r:id="rId49"/>
    <p:sldId id="361" r:id="rId50"/>
    <p:sldId id="362" r:id="rId51"/>
    <p:sldId id="363" r:id="rId52"/>
    <p:sldId id="364" r:id="rId53"/>
    <p:sldId id="334" r:id="rId54"/>
    <p:sldId id="335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7" r:id="rId63"/>
    <p:sldId id="316" r:id="rId64"/>
    <p:sldId id="351" r:id="rId65"/>
    <p:sldId id="352" r:id="rId66"/>
    <p:sldId id="353" r:id="rId6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9" autoAdjust="0"/>
    <p:restoredTop sz="94660"/>
  </p:normalViewPr>
  <p:slideViewPr>
    <p:cSldViewPr>
      <p:cViewPr varScale="1">
        <p:scale>
          <a:sx n="71" d="100"/>
          <a:sy n="71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BE327-BE74-47A0-BEBC-8403A779C73E}" type="datetimeFigureOut">
              <a:rPr lang="zh-CN" altLang="en-US"/>
              <a:pPr>
                <a:defRPr/>
              </a:pPr>
              <a:t>2018/5/4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F95CF-E228-4AD6-AAF8-3C1F35115F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19023-29E2-4A3B-A80D-9EEEB525F47C}" type="datetimeFigureOut">
              <a:rPr lang="zh-CN" altLang="en-US"/>
              <a:pPr>
                <a:defRPr/>
              </a:pPr>
              <a:t>2018/5/4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4EE8E-B368-425B-B526-69B1B101D9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6658A-7417-4579-AD19-DD362C0FB682}" type="datetimeFigureOut">
              <a:rPr lang="zh-CN" altLang="en-US"/>
              <a:pPr>
                <a:defRPr/>
              </a:pPr>
              <a:t>2018/5/4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00116-B685-46A1-9EC7-093624A744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F18BB-2893-46EA-B1CD-83FADDCB77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22B882-8FEB-41B3-9726-588E72C1E2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8F438-3C9D-48D7-99DF-C14F63EE57FC}" type="datetimeFigureOut">
              <a:rPr lang="zh-CN" altLang="en-US"/>
              <a:pPr>
                <a:defRPr/>
              </a:pPr>
              <a:t>2018/5/4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BE9CA-F2E2-47D8-A0C2-BE7E950A1F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0853B-B581-4E53-A35B-965B882F4B15}" type="datetimeFigureOut">
              <a:rPr lang="zh-CN" altLang="en-US"/>
              <a:pPr>
                <a:defRPr/>
              </a:pPr>
              <a:t>2018/5/4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66371-F849-40F0-856D-FF76D3BE08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435A7-9F6D-439B-AF4F-AECD78E5219D}" type="datetimeFigureOut">
              <a:rPr lang="zh-CN" altLang="en-US"/>
              <a:pPr>
                <a:defRPr/>
              </a:pPr>
              <a:t>2018/5/4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3FC48-4268-4803-B9AC-F784513A25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D9D65-A83F-44F6-81D3-DD123C27C351}" type="datetimeFigureOut">
              <a:rPr lang="zh-CN" altLang="en-US"/>
              <a:pPr>
                <a:defRPr/>
              </a:pPr>
              <a:t>2018/5/4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9B431-9912-4DA4-B2AB-0538BD8CE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1E980-1157-4F13-9DD5-FB4983251AEE}" type="datetimeFigureOut">
              <a:rPr lang="zh-CN" altLang="en-US"/>
              <a:pPr>
                <a:defRPr/>
              </a:pPr>
              <a:t>2018/5/4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7788D-6684-48DE-978E-572EB0B53E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AE19B-D27F-443E-BABA-3D55A38EB7FD}" type="datetimeFigureOut">
              <a:rPr lang="zh-CN" altLang="en-US"/>
              <a:pPr>
                <a:defRPr/>
              </a:pPr>
              <a:t>2018/5/4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E4699-A78A-4A8F-804D-F8612CCC75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5213A-1F50-45E7-824D-746ABDFB51DC}" type="datetimeFigureOut">
              <a:rPr lang="zh-CN" altLang="en-US"/>
              <a:pPr>
                <a:defRPr/>
              </a:pPr>
              <a:t>2018/5/4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5221A-094B-452C-98EB-3FDEEFBADB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68238-6507-4F75-837C-494572B4E975}" type="datetimeFigureOut">
              <a:rPr lang="zh-CN" altLang="en-US"/>
              <a:pPr>
                <a:defRPr/>
              </a:pPr>
              <a:t>2018/5/4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A3B8C-4D64-4A15-9871-D45C0AC40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373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4D3F772-5A97-4509-8328-E5B3053098C3}" type="datetimeFigureOut">
              <a:rPr lang="zh-CN" altLang="en-US"/>
              <a:pPr>
                <a:defRPr/>
              </a:pPr>
              <a:t>2018/5/4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CD378CC-E08E-4BAC-8C84-84EFB28252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62" r:id="rId12"/>
    <p:sldLayoutId id="214748366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gif"/><Relationship Id="rId4" Type="http://schemas.openxmlformats.org/officeDocument/2006/relationships/image" Target="../media/image3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7" Type="http://schemas.openxmlformats.org/officeDocument/2006/relationships/image" Target="../media/image35.pn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gif"/><Relationship Id="rId4" Type="http://schemas.openxmlformats.org/officeDocument/2006/relationships/image" Target="../media/image4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_imgloadCAQDOIE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1143000"/>
            <a:ext cx="7772400" cy="2457450"/>
          </a:xfrm>
        </p:spPr>
        <p:txBody>
          <a:bodyPr/>
          <a:lstStyle/>
          <a:p>
            <a:pPr eaLnBrk="1" hangingPunct="1"/>
            <a:r>
              <a:rPr lang="zh-CN" altLang="en-US" sz="4800" b="1" smtClean="0"/>
              <a:t>第二章 地球的面貌</a:t>
            </a:r>
            <a:br>
              <a:rPr lang="zh-CN" altLang="en-US" sz="4800" b="1" smtClean="0"/>
            </a:br>
            <a:r>
              <a:rPr lang="zh-CN" altLang="en-US" sz="4800" b="1" smtClean="0"/>
              <a:t>第一节 认识地球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131" name="Picture 11" descr="地球仪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404813"/>
            <a:ext cx="4402138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95250" y="2133600"/>
            <a:ext cx="41163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----</a:t>
            </a:r>
            <a:r>
              <a:rPr lang="zh-CN" altLang="en-US" sz="2800" b="1">
                <a:latin typeface="Calibri" pitchFamily="34" charset="0"/>
              </a:rPr>
              <a:t>根据地球形状按照一定比例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缩小</a:t>
            </a:r>
            <a:r>
              <a:rPr lang="zh-CN" altLang="en-US" sz="2800" b="1">
                <a:latin typeface="Calibri" pitchFamily="34" charset="0"/>
              </a:rPr>
              <a:t>制成的模型。</a:t>
            </a:r>
            <a:endParaRPr lang="en-US" altLang="zh-CN" sz="2800" b="1">
              <a:latin typeface="Calibri" pitchFamily="34" charset="0"/>
            </a:endParaRPr>
          </a:p>
        </p:txBody>
      </p:sp>
      <p:sp>
        <p:nvSpPr>
          <p:cNvPr id="24579" name="WordArt 12"/>
          <p:cNvSpPr>
            <a:spLocks noChangeArrowheads="1" noChangeShapeType="1"/>
          </p:cNvSpPr>
          <p:nvPr/>
        </p:nvSpPr>
        <p:spPr bwMode="auto">
          <a:xfrm>
            <a:off x="203200" y="244475"/>
            <a:ext cx="33893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三、地球仪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38125" y="1225550"/>
            <a:ext cx="3576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（</a:t>
            </a:r>
            <a:r>
              <a:rPr lang="en-US" altLang="zh-CN" sz="2800" b="1">
                <a:latin typeface="Calibri" pitchFamily="34" charset="0"/>
              </a:rPr>
              <a:t>1</a:t>
            </a:r>
            <a:r>
              <a:rPr lang="zh-CN" altLang="en-US" sz="2800" b="1">
                <a:latin typeface="Calibri" pitchFamily="34" charset="0"/>
              </a:rPr>
              <a:t>）地球仪是什么？</a:t>
            </a:r>
            <a:endParaRPr lang="en-US" altLang="zh-CN" sz="2800" b="1">
              <a:latin typeface="Calibri" pitchFamily="34" charset="0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49225" y="3644900"/>
            <a:ext cx="40084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（</a:t>
            </a:r>
            <a:r>
              <a:rPr lang="en-US" altLang="zh-CN" sz="2800" b="1">
                <a:latin typeface="Calibri" pitchFamily="34" charset="0"/>
              </a:rPr>
              <a:t>2</a:t>
            </a:r>
            <a:r>
              <a:rPr lang="zh-CN" altLang="en-US" sz="2800" b="1">
                <a:latin typeface="Calibri" pitchFamily="34" charset="0"/>
              </a:rPr>
              <a:t>）可以借助地球仪直观演示哪些自然现象？</a:t>
            </a:r>
            <a:endParaRPr lang="en-US" altLang="zh-CN" sz="2800" b="1">
              <a:latin typeface="Calibri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79388" y="4851400"/>
            <a:ext cx="400843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----</a:t>
            </a:r>
            <a:r>
              <a:rPr lang="zh-CN" altLang="en-US" sz="2800" b="1">
                <a:latin typeface="Calibri" pitchFamily="34" charset="0"/>
              </a:rPr>
              <a:t>地球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自转与公转</a:t>
            </a:r>
            <a:r>
              <a:rPr lang="zh-CN" altLang="en-US" sz="2800" b="1">
                <a:latin typeface="Calibri" pitchFamily="34" charset="0"/>
              </a:rPr>
              <a:t>；昼夜长短的变化；四季形成等。</a:t>
            </a:r>
            <a:endParaRPr lang="en-US" altLang="zh-CN" sz="2800" b="1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1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6" descr="地球仪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908050"/>
            <a:ext cx="4295775" cy="580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5943" name="Text Box 7"/>
          <p:cNvSpPr txBox="1">
            <a:spLocks noChangeArrowheads="1"/>
          </p:cNvSpPr>
          <p:nvPr/>
        </p:nvSpPr>
        <p:spPr bwMode="auto">
          <a:xfrm>
            <a:off x="250825" y="249238"/>
            <a:ext cx="3457575" cy="5857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+mn-lt"/>
                <a:ea typeface="黑体" pitchFamily="2" charset="-122"/>
              </a:rPr>
              <a:t>1</a:t>
            </a:r>
            <a:r>
              <a:rPr lang="zh-CN" altLang="en-US" sz="3200" b="1" dirty="0">
                <a:latin typeface="+mn-lt"/>
                <a:ea typeface="黑体" pitchFamily="2" charset="-122"/>
              </a:rPr>
              <a:t>、地轴和两极</a:t>
            </a:r>
          </a:p>
        </p:txBody>
      </p:sp>
      <p:sp>
        <p:nvSpPr>
          <p:cNvPr id="295944" name="Text Box 8"/>
          <p:cNvSpPr txBox="1">
            <a:spLocks noChangeArrowheads="1"/>
          </p:cNvSpPr>
          <p:nvPr/>
        </p:nvSpPr>
        <p:spPr bwMode="auto">
          <a:xfrm>
            <a:off x="250825" y="1143000"/>
            <a:ext cx="3673475" cy="523875"/>
          </a:xfrm>
          <a:prstGeom prst="rect">
            <a:avLst/>
          </a:prstGeom>
          <a:solidFill>
            <a:srgbClr val="00FFFF">
              <a:alpha val="7843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</a:rPr>
              <a:t>地轴：地球的</a:t>
            </a:r>
            <a:r>
              <a:rPr lang="zh-CN" altLang="en-US" sz="2800" b="1">
                <a:solidFill>
                  <a:srgbClr val="FF0000"/>
                </a:solidFill>
              </a:rPr>
              <a:t>自转</a:t>
            </a:r>
            <a:r>
              <a:rPr lang="zh-CN" altLang="en-US" sz="2800" b="1">
                <a:solidFill>
                  <a:srgbClr val="3333FF"/>
                </a:solidFill>
              </a:rPr>
              <a:t>轴。</a:t>
            </a:r>
          </a:p>
        </p:txBody>
      </p:sp>
      <p:sp>
        <p:nvSpPr>
          <p:cNvPr id="295946" name="Line 10"/>
          <p:cNvSpPr>
            <a:spLocks noChangeShapeType="1"/>
          </p:cNvSpPr>
          <p:nvPr/>
        </p:nvSpPr>
        <p:spPr bwMode="auto">
          <a:xfrm flipV="1">
            <a:off x="5637213" y="765175"/>
            <a:ext cx="1944687" cy="4824413"/>
          </a:xfrm>
          <a:prstGeom prst="lin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5947" name="Text Box 11"/>
          <p:cNvSpPr txBox="1">
            <a:spLocks noChangeArrowheads="1"/>
          </p:cNvSpPr>
          <p:nvPr/>
        </p:nvSpPr>
        <p:spPr bwMode="auto">
          <a:xfrm>
            <a:off x="250825" y="2349500"/>
            <a:ext cx="3673475" cy="2462213"/>
          </a:xfrm>
          <a:prstGeom prst="rect">
            <a:avLst/>
          </a:prstGeom>
          <a:solidFill>
            <a:schemeClr val="accent5">
              <a:lumMod val="20000"/>
              <a:lumOff val="80000"/>
              <a:alpha val="49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lnSpc>
                <a:spcPct val="125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3333FF"/>
                </a:solidFill>
              </a:rPr>
              <a:t>两极：</a:t>
            </a:r>
            <a:r>
              <a:rPr lang="zh-CN" altLang="en-US" sz="2800" dirty="0">
                <a:solidFill>
                  <a:srgbClr val="FF0000"/>
                </a:solidFill>
              </a:rPr>
              <a:t>地轴</a:t>
            </a:r>
            <a:r>
              <a:rPr lang="zh-CN" altLang="en-US" sz="2800" dirty="0">
                <a:solidFill>
                  <a:srgbClr val="3333FF"/>
                </a:solidFill>
              </a:rPr>
              <a:t>与</a:t>
            </a:r>
            <a:r>
              <a:rPr lang="zh-CN" altLang="en-US" sz="2800" dirty="0">
                <a:solidFill>
                  <a:srgbClr val="FF0000"/>
                </a:solidFill>
              </a:rPr>
              <a:t>地球表面</a:t>
            </a:r>
            <a:r>
              <a:rPr lang="zh-CN" altLang="en-US" sz="2800" dirty="0">
                <a:solidFill>
                  <a:srgbClr val="3333FF"/>
                </a:solidFill>
              </a:rPr>
              <a:t>的两个交点。</a:t>
            </a:r>
          </a:p>
          <a:p>
            <a:pPr eaLnBrk="1" fontAlgn="auto" hangingPunct="1">
              <a:lnSpc>
                <a:spcPct val="125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0000"/>
                </a:solidFill>
              </a:rPr>
              <a:t>北极</a:t>
            </a:r>
            <a:r>
              <a:rPr lang="zh-CN" altLang="en-US" sz="2800" dirty="0">
                <a:solidFill>
                  <a:srgbClr val="3333FF"/>
                </a:solidFill>
              </a:rPr>
              <a:t>是地球的</a:t>
            </a:r>
            <a:r>
              <a:rPr lang="zh-CN" altLang="en-US" sz="2800" dirty="0">
                <a:solidFill>
                  <a:srgbClr val="FF0000"/>
                </a:solidFill>
              </a:rPr>
              <a:t>最北端</a:t>
            </a:r>
            <a:r>
              <a:rPr lang="zh-CN" altLang="en-US" sz="2800" dirty="0">
                <a:solidFill>
                  <a:srgbClr val="3333FF"/>
                </a:solidFill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</a:rPr>
              <a:t>南极</a:t>
            </a:r>
            <a:r>
              <a:rPr lang="zh-CN" altLang="en-US" sz="2800" dirty="0">
                <a:solidFill>
                  <a:srgbClr val="3333FF"/>
                </a:solidFill>
              </a:rPr>
              <a:t>是地球的</a:t>
            </a:r>
            <a:r>
              <a:rPr lang="zh-CN" altLang="en-US" sz="2800" dirty="0">
                <a:solidFill>
                  <a:srgbClr val="FF0000"/>
                </a:solidFill>
              </a:rPr>
              <a:t>最南端</a:t>
            </a:r>
            <a:r>
              <a:rPr lang="zh-CN" altLang="en-US" sz="2800" dirty="0">
                <a:solidFill>
                  <a:srgbClr val="3333FF"/>
                </a:solidFill>
              </a:rPr>
              <a:t>。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4211638" y="692150"/>
            <a:ext cx="3097212" cy="4778375"/>
            <a:chOff x="2653" y="436"/>
            <a:chExt cx="1951" cy="3010"/>
          </a:xfrm>
        </p:grpSpPr>
        <p:sp>
          <p:nvSpPr>
            <p:cNvPr id="25607" name="Text Box 12"/>
            <p:cNvSpPr txBox="1">
              <a:spLocks noChangeArrowheads="1"/>
            </p:cNvSpPr>
            <p:nvPr/>
          </p:nvSpPr>
          <p:spPr bwMode="auto">
            <a:xfrm>
              <a:off x="2653" y="3158"/>
              <a:ext cx="54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ea typeface="楷体_GB2312"/>
                  <a:cs typeface="楷体_GB2312"/>
                </a:rPr>
                <a:t>南极</a:t>
              </a:r>
            </a:p>
          </p:txBody>
        </p:sp>
        <p:sp>
          <p:nvSpPr>
            <p:cNvPr id="25608" name="Line 13"/>
            <p:cNvSpPr>
              <a:spLocks noChangeShapeType="1"/>
            </p:cNvSpPr>
            <p:nvPr/>
          </p:nvSpPr>
          <p:spPr bwMode="auto">
            <a:xfrm flipV="1">
              <a:off x="3107" y="3158"/>
              <a:ext cx="544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9" name="Text Box 14"/>
            <p:cNvSpPr txBox="1">
              <a:spLocks noChangeArrowheads="1"/>
            </p:cNvSpPr>
            <p:nvPr/>
          </p:nvSpPr>
          <p:spPr bwMode="auto">
            <a:xfrm>
              <a:off x="3605" y="436"/>
              <a:ext cx="54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ea typeface="楷体_GB2312"/>
                  <a:cs typeface="楷体_GB2312"/>
                </a:rPr>
                <a:t>北极</a:t>
              </a:r>
            </a:p>
          </p:txBody>
        </p:sp>
        <p:sp>
          <p:nvSpPr>
            <p:cNvPr id="25610" name="Line 15"/>
            <p:cNvSpPr>
              <a:spLocks noChangeShapeType="1"/>
            </p:cNvSpPr>
            <p:nvPr/>
          </p:nvSpPr>
          <p:spPr bwMode="auto">
            <a:xfrm>
              <a:off x="4059" y="572"/>
              <a:ext cx="545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5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95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95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44" grpId="0" animBg="1"/>
      <p:bldP spid="295946" grpId="0" animBg="1"/>
      <p:bldP spid="2959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4"/>
          <p:cNvSpPr>
            <a:spLocks noChangeArrowheads="1" noChangeShapeType="1" noTextEdit="1"/>
          </p:cNvSpPr>
          <p:nvPr/>
        </p:nvSpPr>
        <p:spPr bwMode="auto">
          <a:xfrm>
            <a:off x="251520" y="116632"/>
            <a:ext cx="1584176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活动</a:t>
            </a:r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P19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/>
              <a:ea typeface="宋体"/>
            </a:endParaRPr>
          </a:p>
        </p:txBody>
      </p:sp>
      <p:pic>
        <p:nvPicPr>
          <p:cNvPr id="296965" name="Picture 5" descr="地球仪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8" y="53975"/>
            <a:ext cx="5002212" cy="675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6"/>
          <p:cNvSpPr txBox="1">
            <a:spLocks noChangeArrowheads="1"/>
          </p:cNvSpPr>
          <p:nvPr/>
        </p:nvSpPr>
        <p:spPr bwMode="auto">
          <a:xfrm>
            <a:off x="250825" y="1196975"/>
            <a:ext cx="360045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zh-CN" sz="2800" b="1"/>
              <a:t>①</a:t>
            </a:r>
            <a:r>
              <a:rPr lang="zh-CN" altLang="en-US" sz="2800" b="1"/>
              <a:t>在地球仪上找出</a:t>
            </a:r>
            <a:r>
              <a:rPr lang="zh-CN" altLang="en-US" sz="2800" b="1">
                <a:solidFill>
                  <a:srgbClr val="FF0000"/>
                </a:solidFill>
              </a:rPr>
              <a:t>赤道、北回归线、南回归线、北极圈、南极圈</a:t>
            </a:r>
            <a:r>
              <a:rPr lang="zh-CN" altLang="en-US" sz="2800" b="1"/>
              <a:t>、北极、南极，算一算赤道与北极、南极各相差</a:t>
            </a:r>
            <a:r>
              <a:rPr lang="zh-CN" altLang="en-US" sz="2800" b="1">
                <a:solidFill>
                  <a:srgbClr val="0000FF"/>
                </a:solidFill>
              </a:rPr>
              <a:t>多少度</a:t>
            </a:r>
            <a:r>
              <a:rPr lang="zh-CN" altLang="en-US" sz="2800" b="1"/>
              <a:t>。</a:t>
            </a: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2800" b="1"/>
              <a:t>②在地球仪上找出</a:t>
            </a:r>
            <a:r>
              <a:rPr lang="en-US" altLang="zh-CN" sz="2800" b="1">
                <a:solidFill>
                  <a:srgbClr val="FF0000"/>
                </a:solidFill>
              </a:rPr>
              <a:t>0°</a:t>
            </a:r>
            <a:r>
              <a:rPr lang="zh-CN" altLang="en-US" sz="2800" b="1">
                <a:solidFill>
                  <a:srgbClr val="FF0000"/>
                </a:solidFill>
              </a:rPr>
              <a:t>经线和</a:t>
            </a:r>
            <a:r>
              <a:rPr lang="en-US" altLang="zh-CN" sz="2800" b="1">
                <a:solidFill>
                  <a:srgbClr val="FF0000"/>
                </a:solidFill>
              </a:rPr>
              <a:t>180°</a:t>
            </a:r>
            <a:r>
              <a:rPr lang="zh-CN" altLang="en-US" sz="2800" b="1">
                <a:solidFill>
                  <a:srgbClr val="FF0000"/>
                </a:solidFill>
              </a:rPr>
              <a:t>经线</a:t>
            </a:r>
            <a:r>
              <a:rPr lang="zh-CN" altLang="en-US" sz="2800" b="1"/>
              <a:t>，算一算这两条经线相差</a:t>
            </a:r>
            <a:r>
              <a:rPr lang="zh-CN" altLang="en-US" sz="2800" b="1">
                <a:solidFill>
                  <a:srgbClr val="0000FF"/>
                </a:solidFill>
              </a:rPr>
              <a:t>多少度</a:t>
            </a:r>
            <a:r>
              <a:rPr lang="zh-CN" altLang="en-US" sz="2800" b="1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WG(30$N)~(O{G({FD(BZ8I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458788"/>
            <a:ext cx="6248400" cy="578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2133600" y="6248400"/>
            <a:ext cx="2743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南极</a:t>
            </a:r>
            <a:r>
              <a:rPr lang="en-US" altLang="zh-CN" sz="2800" b="1">
                <a:latin typeface="Calibri" pitchFamily="34" charset="0"/>
              </a:rPr>
              <a:t>90°S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2590800" y="76200"/>
            <a:ext cx="2362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北极</a:t>
            </a:r>
            <a:r>
              <a:rPr lang="en-US" altLang="zh-CN" sz="2800" b="1">
                <a:latin typeface="Calibri" pitchFamily="34" charset="0"/>
              </a:rPr>
              <a:t>90°N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6477000" y="3825875"/>
            <a:ext cx="2057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南回归线</a:t>
            </a:r>
            <a:r>
              <a:rPr lang="en-US" altLang="zh-CN" sz="2800" b="1">
                <a:latin typeface="Calibri" pitchFamily="34" charset="0"/>
              </a:rPr>
              <a:t>23.5°S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6477000" y="2133600"/>
            <a:ext cx="2057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北回归线</a:t>
            </a:r>
            <a:r>
              <a:rPr lang="en-US" altLang="zh-CN" sz="2800" b="1">
                <a:latin typeface="Calibri" pitchFamily="34" charset="0"/>
              </a:rPr>
              <a:t>23.5°N</a:t>
            </a:r>
          </a:p>
        </p:txBody>
      </p:sp>
      <p:sp>
        <p:nvSpPr>
          <p:cNvPr id="59399" name="Line 7"/>
          <p:cNvSpPr>
            <a:spLocks noChangeShapeType="1"/>
          </p:cNvSpPr>
          <p:nvPr/>
        </p:nvSpPr>
        <p:spPr bwMode="auto">
          <a:xfrm flipH="1">
            <a:off x="5867400" y="4114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00" name="Line 8"/>
          <p:cNvSpPr>
            <a:spLocks noChangeShapeType="1"/>
          </p:cNvSpPr>
          <p:nvPr/>
        </p:nvSpPr>
        <p:spPr bwMode="auto">
          <a:xfrm flipH="1">
            <a:off x="5867400" y="2667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6003925" y="3036888"/>
            <a:ext cx="1987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赤道</a:t>
            </a:r>
            <a:r>
              <a:rPr lang="en-US" altLang="zh-CN" sz="4000" b="1">
                <a:solidFill>
                  <a:srgbClr val="FF0000"/>
                </a:solidFill>
                <a:latin typeface="Calibri" pitchFamily="34" charset="0"/>
              </a:rPr>
              <a:t>0°</a:t>
            </a:r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5867400" y="854075"/>
            <a:ext cx="2057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北极圈</a:t>
            </a:r>
            <a:r>
              <a:rPr lang="en-US" altLang="zh-CN" sz="2800" b="1">
                <a:latin typeface="Calibri" pitchFamily="34" charset="0"/>
              </a:rPr>
              <a:t>66.5°N</a:t>
            </a:r>
          </a:p>
        </p:txBody>
      </p:sp>
      <p:sp>
        <p:nvSpPr>
          <p:cNvPr id="59403" name="Line 11"/>
          <p:cNvSpPr>
            <a:spLocks noChangeShapeType="1"/>
          </p:cNvSpPr>
          <p:nvPr/>
        </p:nvSpPr>
        <p:spPr bwMode="auto">
          <a:xfrm flipH="1">
            <a:off x="5181600" y="1295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5562600" y="5181600"/>
            <a:ext cx="2057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南极圈</a:t>
            </a:r>
            <a:r>
              <a:rPr lang="en-US" altLang="zh-CN" sz="2800" b="1">
                <a:latin typeface="Calibri" pitchFamily="34" charset="0"/>
              </a:rPr>
              <a:t>66.5°S</a:t>
            </a:r>
          </a:p>
        </p:txBody>
      </p:sp>
      <p:sp>
        <p:nvSpPr>
          <p:cNvPr id="59405" name="Line 13"/>
          <p:cNvSpPr>
            <a:spLocks noChangeShapeType="1"/>
          </p:cNvSpPr>
          <p:nvPr/>
        </p:nvSpPr>
        <p:spPr bwMode="auto">
          <a:xfrm flipH="1">
            <a:off x="5029200" y="5562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323850" y="3390900"/>
            <a:ext cx="5680075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95288" y="4149725"/>
            <a:ext cx="5472112" cy="0"/>
          </a:xfrm>
          <a:prstGeom prst="line">
            <a:avLst/>
          </a:prstGeom>
          <a:ln w="635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95288" y="2636838"/>
            <a:ext cx="5472112" cy="0"/>
          </a:xfrm>
          <a:prstGeom prst="line">
            <a:avLst/>
          </a:prstGeom>
          <a:ln w="635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331913" y="5589588"/>
            <a:ext cx="3527425" cy="0"/>
          </a:xfrm>
          <a:prstGeom prst="line">
            <a:avLst/>
          </a:prstGeom>
          <a:ln w="635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331913" y="1260475"/>
            <a:ext cx="3527425" cy="0"/>
          </a:xfrm>
          <a:prstGeom prst="line">
            <a:avLst/>
          </a:prstGeom>
          <a:ln w="635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3051175" y="560388"/>
            <a:ext cx="225425" cy="1460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987675" y="6089650"/>
            <a:ext cx="225425" cy="1476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59396" grpId="0"/>
      <p:bldP spid="59397" grpId="0"/>
      <p:bldP spid="59398" grpId="0"/>
      <p:bldP spid="59399" grpId="0" animBg="1"/>
      <p:bldP spid="59400" grpId="0" animBg="1"/>
      <p:bldP spid="59401" grpId="0"/>
      <p:bldP spid="59402" grpId="0"/>
      <p:bldP spid="59403" grpId="0" animBg="1"/>
      <p:bldP spid="59404" grpId="0"/>
      <p:bldP spid="59405" grpId="0" animBg="1"/>
      <p:bldP spid="6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_imgloadCAWWTA7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3399"/>
                </a:solidFill>
              </a:rPr>
              <a:t>经纬线和经纬度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219200" y="2209800"/>
            <a:ext cx="7467600" cy="3916363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地球仪上横竖相交的线叫做经线和纬线</a:t>
            </a:r>
          </a:p>
          <a:p>
            <a:pPr eaLnBrk="1" hangingPunct="1"/>
            <a:r>
              <a:rPr lang="zh-CN" altLang="en-US" sz="4400" b="1" u="sng" smtClean="0">
                <a:solidFill>
                  <a:srgbClr val="FF0000"/>
                </a:solidFill>
              </a:rPr>
              <a:t>“横纬竖经”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03" name="Text Box 11"/>
          <p:cNvSpPr txBox="1">
            <a:spLocks noChangeArrowheads="1"/>
          </p:cNvSpPr>
          <p:nvPr/>
        </p:nvSpPr>
        <p:spPr bwMode="auto">
          <a:xfrm>
            <a:off x="179388" y="47625"/>
            <a:ext cx="3600450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200">
                <a:ea typeface="黑体" pitchFamily="2" charset="-122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altLang="zh-CN" b="1" dirty="0" smtClean="0">
                <a:latin typeface="+mn-lt"/>
              </a:rPr>
              <a:t>2</a:t>
            </a:r>
            <a:r>
              <a:rPr lang="zh-CN" altLang="en-US" b="1" dirty="0" smtClean="0">
                <a:latin typeface="+mn-lt"/>
              </a:rPr>
              <a:t>、</a:t>
            </a:r>
            <a:r>
              <a:rPr lang="zh-CN" altLang="en-US" b="1" dirty="0">
                <a:latin typeface="+mn-lt"/>
              </a:rPr>
              <a:t>纬线与纬度</a:t>
            </a:r>
          </a:p>
        </p:txBody>
      </p:sp>
      <p:pic>
        <p:nvPicPr>
          <p:cNvPr id="264204" name="Picture 12" descr="纬线与纬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47625"/>
            <a:ext cx="4572000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9538" y="1590675"/>
            <a:ext cx="4318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u="sng">
                <a:solidFill>
                  <a:srgbClr val="0000FF"/>
                </a:solidFill>
                <a:latin typeface="Calibri" pitchFamily="34" charset="0"/>
              </a:rPr>
              <a:t>与地轴垂直</a:t>
            </a:r>
            <a:r>
              <a:rPr lang="zh-CN" altLang="en-US" sz="2800" b="1">
                <a:latin typeface="Calibri" pitchFamily="34" charset="0"/>
              </a:rPr>
              <a:t>，环绕地球一周的</a:t>
            </a:r>
            <a:r>
              <a:rPr lang="zh-CN" altLang="en-US" sz="2800" b="1">
                <a:solidFill>
                  <a:srgbClr val="FF3399"/>
                </a:solidFill>
                <a:latin typeface="Calibri" pitchFamily="34" charset="0"/>
              </a:rPr>
              <a:t>圆圈。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88" y="2852738"/>
            <a:ext cx="4125912" cy="13858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lt"/>
                <a:ea typeface="+mn-ea"/>
              </a:rPr>
              <a:t>b.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最大最长</a:t>
            </a:r>
            <a:r>
              <a:rPr lang="zh-CN" altLang="en-US" sz="2800" b="1" dirty="0">
                <a:latin typeface="+mn-lt"/>
                <a:ea typeface="+mn-ea"/>
              </a:rPr>
              <a:t>的纬线圈是哪条？这条纬线圈有什么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作用</a:t>
            </a:r>
            <a:r>
              <a:rPr lang="zh-CN" altLang="en-US" sz="2800" b="1" dirty="0">
                <a:latin typeface="+mn-lt"/>
                <a:ea typeface="+mn-ea"/>
              </a:rPr>
              <a:t>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6038" y="4437063"/>
            <a:ext cx="626268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赤道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；</a:t>
            </a:r>
            <a:endParaRPr lang="en-US" altLang="zh-CN" sz="2800" b="1">
              <a:solidFill>
                <a:srgbClr val="0000FF"/>
              </a:solidFill>
              <a:latin typeface="Calibri" pitchFamily="34" charset="0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赤道将地球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分为南北半球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。赤道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以北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为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北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半球，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以南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为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南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半球。</a:t>
            </a:r>
          </a:p>
        </p:txBody>
      </p:sp>
      <p:sp>
        <p:nvSpPr>
          <p:cNvPr id="8" name="矩形 7"/>
          <p:cNvSpPr/>
          <p:nvPr/>
        </p:nvSpPr>
        <p:spPr>
          <a:xfrm>
            <a:off x="34925" y="746125"/>
            <a:ext cx="2881313" cy="5238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lt"/>
                <a:ea typeface="+mn-ea"/>
              </a:rPr>
              <a:t>a.</a:t>
            </a:r>
            <a:r>
              <a:rPr lang="zh-CN" altLang="en-US" sz="2800" b="1" dirty="0">
                <a:latin typeface="+mn-lt"/>
                <a:ea typeface="+mn-ea"/>
              </a:rPr>
              <a:t>什么是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纬线圈</a:t>
            </a:r>
            <a:r>
              <a:rPr lang="zh-CN" altLang="en-US" sz="2800" b="1" dirty="0">
                <a:latin typeface="+mn-lt"/>
                <a:ea typeface="+mn-ea"/>
              </a:rPr>
              <a:t>？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549275"/>
            <a:ext cx="3563938" cy="5222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lt"/>
                <a:ea typeface="+mn-ea"/>
              </a:rPr>
              <a:t>c. </a:t>
            </a:r>
            <a:r>
              <a:rPr lang="zh-CN" altLang="en-US" sz="2800" b="1" dirty="0">
                <a:latin typeface="+mn-lt"/>
                <a:ea typeface="+mn-ea"/>
              </a:rPr>
              <a:t>纬线的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形状</a:t>
            </a:r>
            <a:r>
              <a:rPr lang="zh-CN" altLang="en-US" sz="2800" b="1" dirty="0">
                <a:latin typeface="+mn-lt"/>
                <a:ea typeface="+mn-ea"/>
              </a:rPr>
              <a:t>如何？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1884363"/>
            <a:ext cx="4284663" cy="9540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lt"/>
                <a:ea typeface="+mn-ea"/>
              </a:rPr>
              <a:t>d.</a:t>
            </a:r>
            <a:r>
              <a:rPr lang="zh-CN" altLang="en-US" sz="2800" b="1" dirty="0">
                <a:latin typeface="+mn-lt"/>
                <a:ea typeface="+mn-ea"/>
              </a:rPr>
              <a:t>长度一样吗？有何变化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</a:rPr>
              <a:t>规律</a:t>
            </a:r>
            <a:r>
              <a:rPr lang="zh-CN" altLang="en-US" sz="2800" b="1" dirty="0">
                <a:latin typeface="+mn-lt"/>
                <a:ea typeface="+mn-ea"/>
              </a:rPr>
              <a:t>？</a:t>
            </a:r>
          </a:p>
        </p:txBody>
      </p:sp>
      <p:sp>
        <p:nvSpPr>
          <p:cNvPr id="6" name="矩形 5"/>
          <p:cNvSpPr/>
          <p:nvPr/>
        </p:nvSpPr>
        <p:spPr>
          <a:xfrm>
            <a:off x="22225" y="4427538"/>
            <a:ext cx="3678238" cy="5238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lt"/>
                <a:ea typeface="+mn-ea"/>
              </a:rPr>
              <a:t>e.</a:t>
            </a:r>
            <a:r>
              <a:rPr lang="zh-CN" altLang="en-US" sz="2800" b="1" dirty="0">
                <a:latin typeface="+mn-lt"/>
                <a:ea typeface="+mn-ea"/>
              </a:rPr>
              <a:t>纬线指示什么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方向</a:t>
            </a:r>
            <a:r>
              <a:rPr lang="zh-CN" altLang="en-US" sz="2800" b="1" dirty="0">
                <a:latin typeface="+mn-lt"/>
                <a:ea typeface="+mn-ea"/>
              </a:rPr>
              <a:t>？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92138" y="1196975"/>
            <a:ext cx="12604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圆周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79388" y="2997200"/>
            <a:ext cx="29527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长度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不相等</a:t>
            </a:r>
            <a:r>
              <a:rPr lang="zh-CN" altLang="en-US" sz="2800" b="1">
                <a:latin typeface="Calibri" pitchFamily="34" charset="0"/>
              </a:rPr>
              <a:t>；</a:t>
            </a:r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纬线长度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自赤道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向</a:t>
            </a:r>
            <a:r>
              <a:rPr lang="zh-CN" altLang="en-US" sz="2800" b="1">
                <a:latin typeface="Calibri" pitchFamily="34" charset="0"/>
              </a:rPr>
              <a:t>南北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两极</a:t>
            </a:r>
            <a:r>
              <a:rPr lang="zh-CN" altLang="en-US" sz="2800" b="1">
                <a:latin typeface="Calibri" pitchFamily="34" charset="0"/>
              </a:rPr>
              <a:t>递</a:t>
            </a:r>
            <a:r>
              <a:rPr lang="zh-CN" altLang="en-US" sz="2800" b="1" u="sng">
                <a:solidFill>
                  <a:srgbClr val="FF0000"/>
                </a:solidFill>
                <a:latin typeface="Calibri" pitchFamily="34" charset="0"/>
              </a:rPr>
              <a:t>减</a:t>
            </a:r>
            <a:r>
              <a:rPr lang="zh-CN" altLang="en-US" sz="2800" b="1">
                <a:latin typeface="Calibri" pitchFamily="34" charset="0"/>
              </a:rPr>
              <a:t>；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36563" y="4967288"/>
            <a:ext cx="234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指示</a:t>
            </a:r>
            <a:r>
              <a:rPr lang="zh-CN" altLang="en-US" sz="2800" b="1" u="sng">
                <a:solidFill>
                  <a:srgbClr val="FF0000"/>
                </a:solidFill>
                <a:latin typeface="Calibri" pitchFamily="34" charset="0"/>
              </a:rPr>
              <a:t>东西</a:t>
            </a:r>
            <a:r>
              <a:rPr lang="zh-CN" altLang="en-US" sz="2800" b="1">
                <a:latin typeface="Calibri" pitchFamily="34" charset="0"/>
              </a:rPr>
              <a:t>方向</a:t>
            </a:r>
          </a:p>
        </p:txBody>
      </p:sp>
      <p:pic>
        <p:nvPicPr>
          <p:cNvPr id="30727" name="Picture 4" descr="get (4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98425"/>
            <a:ext cx="485775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0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9" name="Picture 3" descr="基多赤道纪念碑4"/>
          <p:cNvPicPr>
            <a:picLocks noGrp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1463" y="2008188"/>
            <a:ext cx="2919412" cy="4660900"/>
          </a:xfrm>
        </p:spPr>
      </p:pic>
      <p:sp>
        <p:nvSpPr>
          <p:cNvPr id="31746" name="Rectangle 5"/>
          <p:cNvSpPr>
            <a:spLocks noChangeArrowheads="1"/>
          </p:cNvSpPr>
          <p:nvPr/>
        </p:nvSpPr>
        <p:spPr bwMode="auto">
          <a:xfrm>
            <a:off x="395288" y="6008688"/>
            <a:ext cx="2659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  <a:latin typeface="Calibri" pitchFamily="34" charset="0"/>
                <a:ea typeface="楷体_GB2312"/>
                <a:cs typeface="楷体_GB2312"/>
              </a:rPr>
              <a:t>基多的赤道纪念碑</a:t>
            </a:r>
          </a:p>
        </p:txBody>
      </p:sp>
      <p:sp>
        <p:nvSpPr>
          <p:cNvPr id="265222" name="Rectangle 6"/>
          <p:cNvSpPr>
            <a:spLocks noChangeArrowheads="1"/>
          </p:cNvSpPr>
          <p:nvPr/>
        </p:nvSpPr>
        <p:spPr bwMode="auto">
          <a:xfrm>
            <a:off x="144463" y="23813"/>
            <a:ext cx="3635375" cy="5857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  <a:extLst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+mn-lt"/>
                <a:ea typeface="黑体" pitchFamily="2" charset="-122"/>
              </a:rPr>
              <a:t>3</a:t>
            </a:r>
            <a:r>
              <a:rPr lang="zh-CN" altLang="en-US" sz="3200" b="1" dirty="0">
                <a:latin typeface="+mn-lt"/>
                <a:ea typeface="黑体" pitchFamily="2" charset="-122"/>
              </a:rPr>
              <a:t>、认识赤道</a:t>
            </a:r>
            <a:r>
              <a:rPr lang="en-US" altLang="zh-CN" sz="3200" b="1" dirty="0">
                <a:latin typeface="+mn-lt"/>
                <a:ea typeface="黑体" pitchFamily="2" charset="-122"/>
              </a:rPr>
              <a:t>—P20</a:t>
            </a:r>
            <a:endParaRPr lang="zh-CN" altLang="en-US" sz="3200" b="1" dirty="0">
              <a:latin typeface="+mn-lt"/>
              <a:ea typeface="黑体" pitchFamily="2" charset="-122"/>
            </a:endParaRPr>
          </a:p>
        </p:txBody>
      </p:sp>
      <p:pic>
        <p:nvPicPr>
          <p:cNvPr id="265224" name="Picture 8" descr="2-9 aa2012-北半球和南半球 [转换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2060575"/>
            <a:ext cx="3810000" cy="440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矩形 1"/>
          <p:cNvSpPr>
            <a:spLocks noChangeArrowheads="1"/>
          </p:cNvSpPr>
          <p:nvPr/>
        </p:nvSpPr>
        <p:spPr bwMode="auto">
          <a:xfrm>
            <a:off x="144463" y="981075"/>
            <a:ext cx="82438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  <a:ea typeface="黑体" pitchFamily="49" charset="-122"/>
              </a:rPr>
              <a:t>赤道是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最大的纬线圈</a:t>
            </a:r>
            <a:r>
              <a:rPr lang="zh-CN" altLang="en-US" sz="2800" b="1">
                <a:latin typeface="Calibri" pitchFamily="34" charset="0"/>
                <a:ea typeface="黑体" pitchFamily="49" charset="-122"/>
              </a:rPr>
              <a:t>，它把地球平分为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南、北</a:t>
            </a:r>
            <a:r>
              <a:rPr lang="zh-CN" altLang="en-US" sz="2800" b="1">
                <a:latin typeface="Calibri" pitchFamily="34" charset="0"/>
                <a:ea typeface="黑体" pitchFamily="49" charset="-122"/>
              </a:rPr>
              <a:t>两个半球。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5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5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2" name="Rectangle 22"/>
          <p:cNvSpPr>
            <a:spLocks noChangeArrowheads="1"/>
          </p:cNvSpPr>
          <p:nvPr/>
        </p:nvSpPr>
        <p:spPr bwMode="auto">
          <a:xfrm>
            <a:off x="179388" y="981075"/>
            <a:ext cx="4105275" cy="567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（</a:t>
            </a:r>
            <a:r>
              <a:rPr lang="en-US" altLang="zh-CN" sz="2800" b="1">
                <a:solidFill>
                  <a:srgbClr val="3333FF"/>
                </a:solidFill>
                <a:latin typeface="Calibri" pitchFamily="34" charset="0"/>
              </a:rPr>
              <a:t>1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）概念：人们为了区别各条纬线，分别为它们标度的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度数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。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    （</a:t>
            </a:r>
            <a:r>
              <a:rPr lang="en-US" altLang="zh-CN" sz="2800" b="1">
                <a:solidFill>
                  <a:srgbClr val="3333FF"/>
                </a:solidFill>
                <a:latin typeface="Calibri" pitchFamily="34" charset="0"/>
              </a:rPr>
              <a:t>2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）纬度的标定：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赤道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的纬度为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0°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，赤道以北称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北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纬（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N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），赤道以南称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南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纬（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S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），北纬和南纬各有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90°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。北极和南极分别是北纬</a:t>
            </a:r>
            <a:r>
              <a:rPr lang="en-US" altLang="zh-CN" sz="2800" b="1">
                <a:solidFill>
                  <a:srgbClr val="3333FF"/>
                </a:solidFill>
                <a:latin typeface="Calibri" pitchFamily="34" charset="0"/>
              </a:rPr>
              <a:t>90°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（写作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90°N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）和南纬</a:t>
            </a:r>
            <a:r>
              <a:rPr lang="en-US" altLang="zh-CN" sz="2800" b="1">
                <a:solidFill>
                  <a:srgbClr val="3333FF"/>
                </a:solidFill>
                <a:latin typeface="Calibri" pitchFamily="34" charset="0"/>
              </a:rPr>
              <a:t>90°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（写作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90°S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）</a:t>
            </a:r>
          </a:p>
        </p:txBody>
      </p:sp>
      <p:pic>
        <p:nvPicPr>
          <p:cNvPr id="266263" name="Picture 23" descr="纬线与纬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4663" y="981075"/>
            <a:ext cx="4572000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95288" y="334963"/>
            <a:ext cx="1836737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200" b="1">
                <a:ea typeface="黑体" pitchFamily="2" charset="-122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altLang="zh-CN" dirty="0">
                <a:latin typeface="+mn-lt"/>
              </a:rPr>
              <a:t>4</a:t>
            </a:r>
            <a:r>
              <a:rPr lang="zh-CN" altLang="en-US" dirty="0">
                <a:latin typeface="+mn-lt"/>
              </a:rPr>
              <a:t>、</a:t>
            </a:r>
            <a:r>
              <a:rPr lang="zh-CN" altLang="en-US" dirty="0" smtClean="0">
                <a:latin typeface="+mn-lt"/>
              </a:rPr>
              <a:t>纬度</a:t>
            </a:r>
            <a:endParaRPr lang="zh-CN" altLang="en-US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6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89" name="Text Box 25"/>
          <p:cNvSpPr txBox="1">
            <a:spLocks noChangeArrowheads="1"/>
          </p:cNvSpPr>
          <p:nvPr/>
        </p:nvSpPr>
        <p:spPr bwMode="auto">
          <a:xfrm>
            <a:off x="7999413" y="1557338"/>
            <a:ext cx="676275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3200" b="1"/>
              <a:t>越向</a:t>
            </a:r>
            <a:r>
              <a:rPr lang="zh-CN" altLang="en-US" sz="3200" b="1">
                <a:solidFill>
                  <a:srgbClr val="FF0000"/>
                </a:solidFill>
              </a:rPr>
              <a:t>北</a:t>
            </a:r>
            <a:r>
              <a:rPr lang="zh-CN" altLang="en-US" sz="3200" b="1"/>
              <a:t>度数越</a:t>
            </a:r>
            <a:r>
              <a:rPr lang="zh-CN" altLang="en-US" sz="3200" b="1">
                <a:solidFill>
                  <a:srgbClr val="FF0000"/>
                </a:solidFill>
              </a:rPr>
              <a:t>大</a:t>
            </a:r>
          </a:p>
        </p:txBody>
      </p:sp>
      <p:sp>
        <p:nvSpPr>
          <p:cNvPr id="267290" name="Text Box 26"/>
          <p:cNvSpPr txBox="1">
            <a:spLocks noChangeArrowheads="1"/>
          </p:cNvSpPr>
          <p:nvPr/>
        </p:nvSpPr>
        <p:spPr bwMode="auto">
          <a:xfrm>
            <a:off x="1058863" y="2781300"/>
            <a:ext cx="677862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3200" b="1"/>
              <a:t>越向</a:t>
            </a:r>
            <a:r>
              <a:rPr lang="zh-CN" altLang="en-US" sz="3200" b="1">
                <a:solidFill>
                  <a:srgbClr val="FF0000"/>
                </a:solidFill>
              </a:rPr>
              <a:t>南</a:t>
            </a:r>
            <a:r>
              <a:rPr lang="zh-CN" altLang="en-US" sz="3200" b="1"/>
              <a:t>度数越</a:t>
            </a:r>
            <a:r>
              <a:rPr lang="zh-CN" altLang="en-US" sz="3200" b="1">
                <a:solidFill>
                  <a:srgbClr val="FF0000"/>
                </a:solidFill>
              </a:rPr>
              <a:t>大</a:t>
            </a:r>
          </a:p>
        </p:txBody>
      </p:sp>
      <p:sp>
        <p:nvSpPr>
          <p:cNvPr id="33795" name="Rectangle 30"/>
          <p:cNvSpPr>
            <a:spLocks noChangeArrowheads="1"/>
          </p:cNvSpPr>
          <p:nvPr/>
        </p:nvSpPr>
        <p:spPr bwMode="auto">
          <a:xfrm>
            <a:off x="187325" y="404813"/>
            <a:ext cx="532130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3600" b="1">
                <a:solidFill>
                  <a:srgbClr val="3333FF"/>
                </a:solidFill>
                <a:latin typeface="Calibri" pitchFamily="34" charset="0"/>
              </a:rPr>
              <a:t>（</a:t>
            </a:r>
            <a:r>
              <a:rPr lang="en-US" altLang="zh-CN" sz="3600" b="1">
                <a:solidFill>
                  <a:srgbClr val="3333FF"/>
                </a:solidFill>
                <a:latin typeface="Calibri" pitchFamily="34" charset="0"/>
              </a:rPr>
              <a:t>3</a:t>
            </a:r>
            <a:r>
              <a:rPr lang="zh-CN" altLang="en-US" sz="3600" b="1">
                <a:solidFill>
                  <a:srgbClr val="3333FF"/>
                </a:solidFill>
                <a:latin typeface="Calibri" pitchFamily="34" charset="0"/>
              </a:rPr>
              <a:t>）纬度的变化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规律：</a:t>
            </a:r>
            <a:r>
              <a:rPr lang="zh-CN" altLang="en-US" sz="3600" b="1">
                <a:solidFill>
                  <a:srgbClr val="3333FF"/>
                </a:solidFill>
                <a:latin typeface="Calibri" pitchFamily="34" charset="0"/>
              </a:rPr>
              <a:t>    </a:t>
            </a:r>
          </a:p>
        </p:txBody>
      </p:sp>
      <p:grpSp>
        <p:nvGrpSpPr>
          <p:cNvPr id="33796" name="Group 42"/>
          <p:cNvGrpSpPr>
            <a:grpSpLocks/>
          </p:cNvGrpSpPr>
          <p:nvPr/>
        </p:nvGrpSpPr>
        <p:grpSpPr bwMode="auto">
          <a:xfrm>
            <a:off x="2555875" y="1989138"/>
            <a:ext cx="4176713" cy="4176712"/>
            <a:chOff x="1746" y="1389"/>
            <a:chExt cx="2631" cy="2631"/>
          </a:xfrm>
        </p:grpSpPr>
        <p:sp>
          <p:nvSpPr>
            <p:cNvPr id="16400" name="Oval 31"/>
            <p:cNvSpPr>
              <a:spLocks noChangeArrowheads="1"/>
            </p:cNvSpPr>
            <p:nvPr/>
          </p:nvSpPr>
          <p:spPr bwMode="auto">
            <a:xfrm>
              <a:off x="1746" y="1389"/>
              <a:ext cx="2630" cy="263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33813" name="Line 32"/>
            <p:cNvSpPr>
              <a:spLocks noChangeShapeType="1"/>
            </p:cNvSpPr>
            <p:nvPr/>
          </p:nvSpPr>
          <p:spPr bwMode="auto">
            <a:xfrm>
              <a:off x="1746" y="2704"/>
              <a:ext cx="263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4" name="Line 33"/>
            <p:cNvSpPr>
              <a:spLocks noChangeShapeType="1"/>
            </p:cNvSpPr>
            <p:nvPr/>
          </p:nvSpPr>
          <p:spPr bwMode="auto">
            <a:xfrm>
              <a:off x="1915" y="2069"/>
              <a:ext cx="22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5" name="Line 34"/>
            <p:cNvSpPr>
              <a:spLocks noChangeShapeType="1"/>
            </p:cNvSpPr>
            <p:nvPr/>
          </p:nvSpPr>
          <p:spPr bwMode="auto">
            <a:xfrm>
              <a:off x="1911" y="3339"/>
              <a:ext cx="22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6" name="Line 35"/>
            <p:cNvSpPr>
              <a:spLocks noChangeShapeType="1"/>
            </p:cNvSpPr>
            <p:nvPr/>
          </p:nvSpPr>
          <p:spPr bwMode="auto">
            <a:xfrm>
              <a:off x="2336" y="1608"/>
              <a:ext cx="145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7" name="Line 36"/>
            <p:cNvSpPr>
              <a:spLocks noChangeShapeType="1"/>
            </p:cNvSpPr>
            <p:nvPr/>
          </p:nvSpPr>
          <p:spPr bwMode="auto">
            <a:xfrm>
              <a:off x="2336" y="3801"/>
              <a:ext cx="145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8" name="Line 37"/>
            <p:cNvSpPr>
              <a:spLocks noChangeShapeType="1"/>
            </p:cNvSpPr>
            <p:nvPr/>
          </p:nvSpPr>
          <p:spPr bwMode="auto">
            <a:xfrm>
              <a:off x="3101" y="1389"/>
              <a:ext cx="0" cy="263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43"/>
          <p:cNvGrpSpPr>
            <a:grpSpLocks/>
          </p:cNvGrpSpPr>
          <p:nvPr/>
        </p:nvGrpSpPr>
        <p:grpSpPr bwMode="auto">
          <a:xfrm>
            <a:off x="4424363" y="1649413"/>
            <a:ext cx="3092450" cy="2654300"/>
            <a:chOff x="2923" y="1175"/>
            <a:chExt cx="1948" cy="1672"/>
          </a:xfrm>
        </p:grpSpPr>
        <p:sp>
          <p:nvSpPr>
            <p:cNvPr id="33808" name="Text Box 38"/>
            <p:cNvSpPr txBox="1">
              <a:spLocks noChangeArrowheads="1"/>
            </p:cNvSpPr>
            <p:nvPr/>
          </p:nvSpPr>
          <p:spPr bwMode="auto">
            <a:xfrm>
              <a:off x="4468" y="2614"/>
              <a:ext cx="40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0°</a:t>
              </a:r>
            </a:p>
          </p:txBody>
        </p:sp>
        <p:sp>
          <p:nvSpPr>
            <p:cNvPr id="33809" name="Text Box 39"/>
            <p:cNvSpPr txBox="1">
              <a:spLocks noChangeArrowheads="1"/>
            </p:cNvSpPr>
            <p:nvPr/>
          </p:nvSpPr>
          <p:spPr bwMode="auto">
            <a:xfrm>
              <a:off x="4281" y="1979"/>
              <a:ext cx="59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30°N</a:t>
              </a:r>
            </a:p>
          </p:txBody>
        </p:sp>
        <p:sp>
          <p:nvSpPr>
            <p:cNvPr id="33810" name="Text Box 40"/>
            <p:cNvSpPr txBox="1">
              <a:spLocks noChangeArrowheads="1"/>
            </p:cNvSpPr>
            <p:nvPr/>
          </p:nvSpPr>
          <p:spPr bwMode="auto">
            <a:xfrm>
              <a:off x="3881" y="1512"/>
              <a:ext cx="62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60°N</a:t>
              </a:r>
            </a:p>
          </p:txBody>
        </p:sp>
        <p:sp>
          <p:nvSpPr>
            <p:cNvPr id="33811" name="Text Box 41"/>
            <p:cNvSpPr txBox="1">
              <a:spLocks noChangeArrowheads="1"/>
            </p:cNvSpPr>
            <p:nvPr/>
          </p:nvSpPr>
          <p:spPr bwMode="auto">
            <a:xfrm>
              <a:off x="2923" y="1175"/>
              <a:ext cx="68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90°N</a:t>
              </a:r>
            </a:p>
          </p:txBody>
        </p:sp>
      </p:grpSp>
      <p:grpSp>
        <p:nvGrpSpPr>
          <p:cNvPr id="4" name="Group 49"/>
          <p:cNvGrpSpPr>
            <a:grpSpLocks/>
          </p:cNvGrpSpPr>
          <p:nvPr/>
        </p:nvGrpSpPr>
        <p:grpSpPr bwMode="auto">
          <a:xfrm>
            <a:off x="1979613" y="3946525"/>
            <a:ext cx="3313112" cy="2662238"/>
            <a:chOff x="1383" y="2622"/>
            <a:chExt cx="2087" cy="1677"/>
          </a:xfrm>
        </p:grpSpPr>
        <p:sp>
          <p:nvSpPr>
            <p:cNvPr id="33804" name="Text Box 45"/>
            <p:cNvSpPr txBox="1">
              <a:spLocks noChangeArrowheads="1"/>
            </p:cNvSpPr>
            <p:nvPr/>
          </p:nvSpPr>
          <p:spPr bwMode="auto">
            <a:xfrm>
              <a:off x="1434" y="2622"/>
              <a:ext cx="35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0°</a:t>
              </a:r>
            </a:p>
          </p:txBody>
        </p:sp>
        <p:sp>
          <p:nvSpPr>
            <p:cNvPr id="33805" name="Text Box 46"/>
            <p:cNvSpPr txBox="1">
              <a:spLocks noChangeArrowheads="1"/>
            </p:cNvSpPr>
            <p:nvPr/>
          </p:nvSpPr>
          <p:spPr bwMode="auto">
            <a:xfrm>
              <a:off x="1383" y="3254"/>
              <a:ext cx="67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30°S</a:t>
              </a:r>
            </a:p>
          </p:txBody>
        </p:sp>
        <p:sp>
          <p:nvSpPr>
            <p:cNvPr id="33806" name="Text Box 47"/>
            <p:cNvSpPr txBox="1">
              <a:spLocks noChangeArrowheads="1"/>
            </p:cNvSpPr>
            <p:nvPr/>
          </p:nvSpPr>
          <p:spPr bwMode="auto">
            <a:xfrm>
              <a:off x="1840" y="3748"/>
              <a:ext cx="54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60°S</a:t>
              </a:r>
            </a:p>
          </p:txBody>
        </p:sp>
        <p:sp>
          <p:nvSpPr>
            <p:cNvPr id="33807" name="Text Box 48"/>
            <p:cNvSpPr txBox="1">
              <a:spLocks noChangeArrowheads="1"/>
            </p:cNvSpPr>
            <p:nvPr/>
          </p:nvSpPr>
          <p:spPr bwMode="auto">
            <a:xfrm>
              <a:off x="2917" y="4066"/>
              <a:ext cx="55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90°S</a:t>
              </a:r>
            </a:p>
          </p:txBody>
        </p:sp>
      </p:grpSp>
      <p:sp>
        <p:nvSpPr>
          <p:cNvPr id="16409" name="Line 25"/>
          <p:cNvSpPr>
            <a:spLocks noChangeShapeType="1"/>
          </p:cNvSpPr>
          <p:nvPr/>
        </p:nvSpPr>
        <p:spPr bwMode="auto">
          <a:xfrm flipV="1">
            <a:off x="7516813" y="2133600"/>
            <a:ext cx="0" cy="1584325"/>
          </a:xfrm>
          <a:prstGeom prst="line">
            <a:avLst/>
          </a:prstGeom>
          <a:noFill/>
          <a:ln w="63500">
            <a:solidFill>
              <a:srgbClr val="800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0" name="Line 26"/>
          <p:cNvSpPr>
            <a:spLocks noChangeShapeType="1"/>
          </p:cNvSpPr>
          <p:nvPr/>
        </p:nvSpPr>
        <p:spPr bwMode="auto">
          <a:xfrm>
            <a:off x="1835150" y="4221163"/>
            <a:ext cx="0" cy="1368425"/>
          </a:xfrm>
          <a:prstGeom prst="line">
            <a:avLst/>
          </a:prstGeom>
          <a:noFill/>
          <a:ln w="63500">
            <a:solidFill>
              <a:srgbClr val="800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5" name="直接连接符 4"/>
          <p:cNvCxnSpPr>
            <a:endCxn id="16400" idx="6"/>
          </p:cNvCxnSpPr>
          <p:nvPr/>
        </p:nvCxnSpPr>
        <p:spPr>
          <a:xfrm>
            <a:off x="2517775" y="4076700"/>
            <a:ext cx="4213225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3978275" y="1557338"/>
            <a:ext cx="1584325" cy="627062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975100" y="6092825"/>
            <a:ext cx="1584325" cy="627063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1000"/>
                                        <p:tgtEl>
                                          <p:spTgt spid="26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7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7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7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7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89" grpId="0"/>
      <p:bldP spid="267290" grpId="0"/>
      <p:bldP spid="16409" grpId="0" animBg="1"/>
      <p:bldP spid="16410" grpId="0" animBg="1"/>
      <p:bldP spid="2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2" name="Rectangle 6"/>
          <p:cNvSpPr>
            <a:spLocks noChangeArrowheads="1"/>
          </p:cNvSpPr>
          <p:nvPr/>
        </p:nvSpPr>
        <p:spPr bwMode="auto">
          <a:xfrm>
            <a:off x="395288" y="2608263"/>
            <a:ext cx="2016125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  </a:t>
            </a:r>
            <a:r>
              <a:rPr lang="zh-CN" altLang="en-US" sz="28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从宇宙空间看地球，她堪称宇宙间最美丽的天体。 </a:t>
            </a:r>
          </a:p>
        </p:txBody>
      </p:sp>
      <p:sp>
        <p:nvSpPr>
          <p:cNvPr id="16386" name="WordArt 7"/>
          <p:cNvSpPr>
            <a:spLocks noChangeArrowheads="1" noChangeShapeType="1"/>
          </p:cNvSpPr>
          <p:nvPr/>
        </p:nvSpPr>
        <p:spPr bwMode="auto">
          <a:xfrm>
            <a:off x="179388" y="908050"/>
            <a:ext cx="25241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地球的形状</a:t>
            </a:r>
          </a:p>
        </p:txBody>
      </p:sp>
      <p:pic>
        <p:nvPicPr>
          <p:cNvPr id="244744" name="Picture 8" descr="地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692150"/>
            <a:ext cx="6443662" cy="619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4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4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4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067175" y="1412875"/>
            <a:ext cx="23813" cy="467995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348038" y="3716338"/>
            <a:ext cx="1439862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924300" y="2997200"/>
            <a:ext cx="287338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924300" y="2205038"/>
            <a:ext cx="287338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924300" y="1412875"/>
            <a:ext cx="287338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924300" y="4508500"/>
            <a:ext cx="287338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3924300" y="5373688"/>
            <a:ext cx="287338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924300" y="6092825"/>
            <a:ext cx="287338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992688" y="3455988"/>
            <a:ext cx="14493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0°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赤道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211638" y="2735263"/>
            <a:ext cx="909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30°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211638" y="4248150"/>
            <a:ext cx="9096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30°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211638" y="1943100"/>
            <a:ext cx="909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60°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211638" y="5111750"/>
            <a:ext cx="9096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60°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211638" y="1150938"/>
            <a:ext cx="909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90°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129088" y="5832475"/>
            <a:ext cx="9096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90°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787900" y="2708275"/>
            <a:ext cx="45561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N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787900" y="1916113"/>
            <a:ext cx="4556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N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787900" y="1125538"/>
            <a:ext cx="455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N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768850" y="4284663"/>
            <a:ext cx="3794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S</a:t>
            </a:r>
            <a:endParaRPr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768850" y="5070475"/>
            <a:ext cx="3794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S</a:t>
            </a:r>
            <a:endParaRPr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732338" y="5832475"/>
            <a:ext cx="3794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S</a:t>
            </a:r>
            <a:endParaRPr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446463" y="863600"/>
            <a:ext cx="1266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北极点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578225" y="6237288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南极点</a:t>
            </a:r>
          </a:p>
        </p:txBody>
      </p:sp>
      <p:cxnSp>
        <p:nvCxnSpPr>
          <p:cNvPr id="34" name="直接箭头连接符 33"/>
          <p:cNvCxnSpPr/>
          <p:nvPr/>
        </p:nvCxnSpPr>
        <p:spPr>
          <a:xfrm flipV="1">
            <a:off x="5867400" y="1385888"/>
            <a:ext cx="0" cy="190817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5903913" y="4432300"/>
            <a:ext cx="0" cy="1876425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795963" y="1585913"/>
            <a:ext cx="61595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向北扩大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5807075" y="4508500"/>
            <a:ext cx="615950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向南扩大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7" grpId="0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5"/>
          <p:cNvSpPr>
            <a:spLocks noChangeArrowheads="1"/>
          </p:cNvSpPr>
          <p:nvPr/>
        </p:nvSpPr>
        <p:spPr bwMode="auto">
          <a:xfrm>
            <a:off x="-9525" y="52388"/>
            <a:ext cx="69659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3600" b="1">
                <a:solidFill>
                  <a:srgbClr val="3333FF"/>
                </a:solidFill>
                <a:latin typeface="Calibri" pitchFamily="34" charset="0"/>
              </a:rPr>
              <a:t>（</a:t>
            </a:r>
            <a:r>
              <a:rPr lang="en-US" altLang="zh-CN" sz="3600" b="1">
                <a:solidFill>
                  <a:srgbClr val="3333FF"/>
                </a:solidFill>
                <a:latin typeface="Calibri" pitchFamily="34" charset="0"/>
              </a:rPr>
              <a:t>4</a:t>
            </a:r>
            <a:r>
              <a:rPr lang="zh-CN" altLang="en-US" sz="3600" b="1">
                <a:solidFill>
                  <a:srgbClr val="3333FF"/>
                </a:solidFill>
                <a:latin typeface="Calibri" pitchFamily="34" charset="0"/>
              </a:rPr>
              <a:t>）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高、中、低纬度</a:t>
            </a:r>
            <a:r>
              <a:rPr lang="zh-CN" altLang="en-US" sz="3600" b="1">
                <a:solidFill>
                  <a:srgbClr val="3333FF"/>
                </a:solidFill>
                <a:latin typeface="Calibri" pitchFamily="34" charset="0"/>
              </a:rPr>
              <a:t>的划分：    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755650" y="554038"/>
            <a:ext cx="7200900" cy="6326187"/>
            <a:chOff x="1298" y="1006"/>
            <a:chExt cx="3306" cy="3155"/>
          </a:xfrm>
        </p:grpSpPr>
        <p:sp>
          <p:nvSpPr>
            <p:cNvPr id="17430" name="Oval 7"/>
            <p:cNvSpPr>
              <a:spLocks noChangeArrowheads="1"/>
            </p:cNvSpPr>
            <p:nvPr/>
          </p:nvSpPr>
          <p:spPr bwMode="auto">
            <a:xfrm>
              <a:off x="1610" y="1260"/>
              <a:ext cx="2630" cy="263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35855" name="Line 8"/>
            <p:cNvSpPr>
              <a:spLocks noChangeShapeType="1"/>
            </p:cNvSpPr>
            <p:nvPr/>
          </p:nvSpPr>
          <p:spPr bwMode="auto">
            <a:xfrm>
              <a:off x="1610" y="2575"/>
              <a:ext cx="263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6" name="Line 9"/>
            <p:cNvSpPr>
              <a:spLocks noChangeShapeType="1"/>
            </p:cNvSpPr>
            <p:nvPr/>
          </p:nvSpPr>
          <p:spPr bwMode="auto">
            <a:xfrm>
              <a:off x="1779" y="1940"/>
              <a:ext cx="22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7" name="Line 10"/>
            <p:cNvSpPr>
              <a:spLocks noChangeShapeType="1"/>
            </p:cNvSpPr>
            <p:nvPr/>
          </p:nvSpPr>
          <p:spPr bwMode="auto">
            <a:xfrm>
              <a:off x="1775" y="3210"/>
              <a:ext cx="22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8" name="Line 11"/>
            <p:cNvSpPr>
              <a:spLocks noChangeShapeType="1"/>
            </p:cNvSpPr>
            <p:nvPr/>
          </p:nvSpPr>
          <p:spPr bwMode="auto">
            <a:xfrm>
              <a:off x="2200" y="1479"/>
              <a:ext cx="145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9" name="Line 12"/>
            <p:cNvSpPr>
              <a:spLocks noChangeShapeType="1"/>
            </p:cNvSpPr>
            <p:nvPr/>
          </p:nvSpPr>
          <p:spPr bwMode="auto">
            <a:xfrm>
              <a:off x="2200" y="3672"/>
              <a:ext cx="145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0" name="Line 13"/>
            <p:cNvSpPr>
              <a:spLocks noChangeShapeType="1"/>
            </p:cNvSpPr>
            <p:nvPr/>
          </p:nvSpPr>
          <p:spPr bwMode="auto">
            <a:xfrm>
              <a:off x="2965" y="1260"/>
              <a:ext cx="0" cy="263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1" name="Text Box 15"/>
            <p:cNvSpPr txBox="1">
              <a:spLocks noChangeArrowheads="1"/>
            </p:cNvSpPr>
            <p:nvPr/>
          </p:nvSpPr>
          <p:spPr bwMode="auto">
            <a:xfrm>
              <a:off x="4332" y="2485"/>
              <a:ext cx="272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0°</a:t>
              </a:r>
            </a:p>
          </p:txBody>
        </p:sp>
        <p:sp>
          <p:nvSpPr>
            <p:cNvPr id="35862" name="Text Box 16"/>
            <p:cNvSpPr txBox="1">
              <a:spLocks noChangeArrowheads="1"/>
            </p:cNvSpPr>
            <p:nvPr/>
          </p:nvSpPr>
          <p:spPr bwMode="auto">
            <a:xfrm>
              <a:off x="4145" y="1850"/>
              <a:ext cx="459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30°N</a:t>
              </a:r>
            </a:p>
          </p:txBody>
        </p:sp>
        <p:sp>
          <p:nvSpPr>
            <p:cNvPr id="35863" name="Text Box 17"/>
            <p:cNvSpPr txBox="1">
              <a:spLocks noChangeArrowheads="1"/>
            </p:cNvSpPr>
            <p:nvPr/>
          </p:nvSpPr>
          <p:spPr bwMode="auto">
            <a:xfrm>
              <a:off x="3745" y="1383"/>
              <a:ext cx="541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60°N</a:t>
              </a:r>
            </a:p>
          </p:txBody>
        </p:sp>
        <p:sp>
          <p:nvSpPr>
            <p:cNvPr id="35864" name="Text Box 18"/>
            <p:cNvSpPr txBox="1">
              <a:spLocks noChangeArrowheads="1"/>
            </p:cNvSpPr>
            <p:nvPr/>
          </p:nvSpPr>
          <p:spPr bwMode="auto">
            <a:xfrm>
              <a:off x="2787" y="1006"/>
              <a:ext cx="483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90°N</a:t>
              </a:r>
            </a:p>
          </p:txBody>
        </p:sp>
        <p:sp>
          <p:nvSpPr>
            <p:cNvPr id="35865" name="Text Box 20"/>
            <p:cNvSpPr txBox="1">
              <a:spLocks noChangeArrowheads="1"/>
            </p:cNvSpPr>
            <p:nvPr/>
          </p:nvSpPr>
          <p:spPr bwMode="auto">
            <a:xfrm>
              <a:off x="1383" y="2493"/>
              <a:ext cx="272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0°</a:t>
              </a:r>
            </a:p>
          </p:txBody>
        </p:sp>
        <p:sp>
          <p:nvSpPr>
            <p:cNvPr id="35866" name="Text Box 21"/>
            <p:cNvSpPr txBox="1">
              <a:spLocks noChangeArrowheads="1"/>
            </p:cNvSpPr>
            <p:nvPr/>
          </p:nvSpPr>
          <p:spPr bwMode="auto">
            <a:xfrm>
              <a:off x="1298" y="3125"/>
              <a:ext cx="459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30°S</a:t>
              </a:r>
            </a:p>
          </p:txBody>
        </p:sp>
        <p:sp>
          <p:nvSpPr>
            <p:cNvPr id="35867" name="Text Box 22"/>
            <p:cNvSpPr txBox="1">
              <a:spLocks noChangeArrowheads="1"/>
            </p:cNvSpPr>
            <p:nvPr/>
          </p:nvSpPr>
          <p:spPr bwMode="auto">
            <a:xfrm>
              <a:off x="1704" y="3619"/>
              <a:ext cx="541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60°S</a:t>
              </a:r>
            </a:p>
          </p:txBody>
        </p:sp>
        <p:sp>
          <p:nvSpPr>
            <p:cNvPr id="35868" name="Text Box 23"/>
            <p:cNvSpPr txBox="1">
              <a:spLocks noChangeArrowheads="1"/>
            </p:cNvSpPr>
            <p:nvPr/>
          </p:nvSpPr>
          <p:spPr bwMode="auto">
            <a:xfrm>
              <a:off x="2781" y="3977"/>
              <a:ext cx="483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90°S</a:t>
              </a:r>
            </a:p>
          </p:txBody>
        </p:sp>
      </p:grpSp>
      <p:sp>
        <p:nvSpPr>
          <p:cNvPr id="268313" name="Text Box 25"/>
          <p:cNvSpPr txBox="1">
            <a:spLocks noChangeArrowheads="1"/>
          </p:cNvSpPr>
          <p:nvPr/>
        </p:nvSpPr>
        <p:spPr bwMode="auto">
          <a:xfrm>
            <a:off x="3562350" y="3473450"/>
            <a:ext cx="1670050" cy="493713"/>
          </a:xfrm>
          <a:prstGeom prst="rect">
            <a:avLst/>
          </a:prstGeom>
          <a:solidFill>
            <a:schemeClr val="accent6">
              <a:lumMod val="20000"/>
              <a:lumOff val="80000"/>
              <a:alpha val="53000"/>
            </a:schemeClr>
          </a:solidFill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0000"/>
                </a:solidFill>
                <a:ea typeface="黑体" pitchFamily="2" charset="-122"/>
              </a:rPr>
              <a:t>低纬度</a:t>
            </a:r>
          </a:p>
        </p:txBody>
      </p:sp>
      <p:sp>
        <p:nvSpPr>
          <p:cNvPr id="268315" name="Text Box 27"/>
          <p:cNvSpPr txBox="1">
            <a:spLocks noChangeArrowheads="1"/>
          </p:cNvSpPr>
          <p:nvPr/>
        </p:nvSpPr>
        <p:spPr bwMode="auto">
          <a:xfrm>
            <a:off x="3551238" y="1781175"/>
            <a:ext cx="1670050" cy="492125"/>
          </a:xfrm>
          <a:prstGeom prst="rect">
            <a:avLst/>
          </a:prstGeom>
          <a:solidFill>
            <a:schemeClr val="accent6">
              <a:lumMod val="20000"/>
              <a:lumOff val="80000"/>
              <a:alpha val="53000"/>
            </a:schemeClr>
          </a:solidFill>
          <a:ln>
            <a:noFill/>
          </a:ln>
          <a:extLst>
            <a:ext uri="{91240B29-F687-4F45-9708-019B960494DF}"/>
          </a:extLst>
        </p:spPr>
        <p:txBody>
          <a:bodyPr tIns="0" bIns="0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3200" b="1">
                <a:solidFill>
                  <a:srgbClr val="0000FF"/>
                </a:solidFill>
                <a:latin typeface="Arial" charset="0"/>
                <a:ea typeface="黑体" pitchFamily="2" charset="-122"/>
              </a:defRPr>
            </a:lvl1pPr>
            <a:lvl2pPr marL="742950" indent="-285750" eaLnBrk="0" hangingPunct="0">
              <a:defRPr sz="2400" b="1"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latin typeface="Arial" charset="0"/>
                <a:ea typeface="宋体" pitchFamily="2" charset="-122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dirty="0"/>
              <a:t>中纬度</a:t>
            </a:r>
          </a:p>
        </p:txBody>
      </p:sp>
      <p:sp>
        <p:nvSpPr>
          <p:cNvPr id="268316" name="Text Box 28"/>
          <p:cNvSpPr txBox="1">
            <a:spLocks noChangeArrowheads="1"/>
          </p:cNvSpPr>
          <p:nvPr/>
        </p:nvSpPr>
        <p:spPr bwMode="auto">
          <a:xfrm>
            <a:off x="3444875" y="5192713"/>
            <a:ext cx="1670050" cy="493712"/>
          </a:xfrm>
          <a:prstGeom prst="rect">
            <a:avLst/>
          </a:prstGeom>
          <a:solidFill>
            <a:schemeClr val="accent6">
              <a:lumMod val="20000"/>
              <a:lumOff val="80000"/>
              <a:alpha val="53000"/>
            </a:schemeClr>
          </a:solidFill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0000FF"/>
                </a:solidFill>
                <a:ea typeface="黑体" pitchFamily="2" charset="-122"/>
              </a:rPr>
              <a:t>中纬度</a:t>
            </a:r>
          </a:p>
        </p:txBody>
      </p:sp>
      <p:sp>
        <p:nvSpPr>
          <p:cNvPr id="268317" name="Text Box 29"/>
          <p:cNvSpPr txBox="1">
            <a:spLocks noChangeArrowheads="1"/>
          </p:cNvSpPr>
          <p:nvPr/>
        </p:nvSpPr>
        <p:spPr bwMode="auto">
          <a:xfrm>
            <a:off x="3519488" y="1033463"/>
            <a:ext cx="1670050" cy="492125"/>
          </a:xfrm>
          <a:prstGeom prst="rect">
            <a:avLst/>
          </a:prstGeom>
          <a:solidFill>
            <a:schemeClr val="accent6">
              <a:lumMod val="20000"/>
              <a:lumOff val="80000"/>
              <a:alpha val="53000"/>
            </a:schemeClr>
          </a:solidFill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0066"/>
                </a:solidFill>
                <a:ea typeface="黑体" pitchFamily="2" charset="-122"/>
              </a:rPr>
              <a:t>高纬度</a:t>
            </a:r>
          </a:p>
        </p:txBody>
      </p:sp>
      <p:sp>
        <p:nvSpPr>
          <p:cNvPr id="268318" name="Text Box 30"/>
          <p:cNvSpPr txBox="1">
            <a:spLocks noChangeArrowheads="1"/>
          </p:cNvSpPr>
          <p:nvPr/>
        </p:nvSpPr>
        <p:spPr bwMode="auto">
          <a:xfrm>
            <a:off x="3535363" y="5876925"/>
            <a:ext cx="1671637" cy="492125"/>
          </a:xfrm>
          <a:prstGeom prst="rect">
            <a:avLst/>
          </a:prstGeom>
          <a:solidFill>
            <a:schemeClr val="accent6">
              <a:lumMod val="20000"/>
              <a:lumOff val="80000"/>
              <a:alpha val="53000"/>
            </a:schemeClr>
          </a:solidFill>
          <a:ln>
            <a:noFill/>
          </a:ln>
          <a:extLst>
            <a:ext uri="{91240B29-F687-4F45-9708-019B960494DF}"/>
          </a:extLst>
        </p:spPr>
        <p:txBody>
          <a:bodyPr tIns="0" bIns="0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3200" b="1">
                <a:solidFill>
                  <a:srgbClr val="FF0066"/>
                </a:solidFill>
                <a:latin typeface="Arial" charset="0"/>
                <a:ea typeface="黑体" pitchFamily="2" charset="-122"/>
              </a:defRPr>
            </a:lvl1pPr>
            <a:lvl2pPr marL="742950" indent="-285750" eaLnBrk="0" hangingPunct="0">
              <a:defRPr sz="2400" b="1"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latin typeface="Arial" charset="0"/>
                <a:ea typeface="宋体" pitchFamily="2" charset="-122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dirty="0"/>
              <a:t>高纬度</a:t>
            </a:r>
          </a:p>
        </p:txBody>
      </p:sp>
      <p:sp>
        <p:nvSpPr>
          <p:cNvPr id="35848" name="Line 33"/>
          <p:cNvSpPr>
            <a:spLocks noChangeShapeType="1"/>
          </p:cNvSpPr>
          <p:nvPr/>
        </p:nvSpPr>
        <p:spPr bwMode="auto">
          <a:xfrm>
            <a:off x="1679575" y="-365125"/>
            <a:ext cx="5300663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8" name="直接连接符 7"/>
          <p:cNvCxnSpPr>
            <a:stCxn id="35856" idx="0"/>
          </p:cNvCxnSpPr>
          <p:nvPr/>
        </p:nvCxnSpPr>
        <p:spPr>
          <a:xfrm>
            <a:off x="1803400" y="2427288"/>
            <a:ext cx="4975225" cy="3175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828800" y="5008563"/>
            <a:ext cx="4975225" cy="4762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endCxn id="35859" idx="1"/>
          </p:cNvCxnSpPr>
          <p:nvPr/>
        </p:nvCxnSpPr>
        <p:spPr>
          <a:xfrm flipV="1">
            <a:off x="2724150" y="5899150"/>
            <a:ext cx="3155950" cy="7938"/>
          </a:xfrm>
          <a:prstGeom prst="line">
            <a:avLst/>
          </a:prstGeom>
          <a:ln w="508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2738438" y="1495425"/>
            <a:ext cx="3155950" cy="6350"/>
          </a:xfrm>
          <a:prstGeom prst="line">
            <a:avLst/>
          </a:prstGeom>
          <a:ln w="508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310188" y="2965450"/>
            <a:ext cx="3798887" cy="18161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长沙</a:t>
            </a:r>
            <a:r>
              <a:rPr lang="en-US" altLang="zh-CN" sz="2800" b="1" dirty="0">
                <a:latin typeface="+mn-lt"/>
                <a:ea typeface="+mn-ea"/>
              </a:rPr>
              <a:t>28°N</a:t>
            </a:r>
            <a:r>
              <a:rPr lang="zh-CN" altLang="en-US" sz="2800" b="1" dirty="0">
                <a:latin typeface="+mn-lt"/>
                <a:ea typeface="+mn-ea"/>
              </a:rPr>
              <a:t>，北京</a:t>
            </a:r>
            <a:r>
              <a:rPr lang="en-US" altLang="zh-CN" sz="2800" b="1" dirty="0">
                <a:latin typeface="+mn-lt"/>
                <a:ea typeface="+mn-ea"/>
              </a:rPr>
              <a:t>40°N</a:t>
            </a:r>
            <a:r>
              <a:rPr lang="zh-CN" altLang="en-US" sz="2800" b="1" dirty="0">
                <a:latin typeface="+mn-lt"/>
                <a:ea typeface="+mn-ea"/>
              </a:rPr>
              <a:t>，新加坡</a:t>
            </a:r>
            <a:r>
              <a:rPr lang="en-US" altLang="zh-CN" sz="2800" b="1" dirty="0">
                <a:latin typeface="+mn-lt"/>
                <a:ea typeface="+mn-ea"/>
              </a:rPr>
              <a:t>0°</a:t>
            </a:r>
            <a:r>
              <a:rPr lang="zh-CN" altLang="en-US" sz="2800" b="1" dirty="0">
                <a:latin typeface="+mn-lt"/>
                <a:ea typeface="+mn-ea"/>
              </a:rPr>
              <a:t>，悉尼</a:t>
            </a:r>
            <a:r>
              <a:rPr lang="en-US" altLang="zh-CN" sz="2800" b="1" dirty="0">
                <a:latin typeface="+mn-lt"/>
                <a:ea typeface="+mn-ea"/>
              </a:rPr>
              <a:t>34°S</a:t>
            </a:r>
            <a:r>
              <a:rPr lang="zh-CN" altLang="en-US" sz="2800" b="1" dirty="0">
                <a:latin typeface="+mn-lt"/>
                <a:ea typeface="+mn-ea"/>
              </a:rPr>
              <a:t>分别是什么纬度地区呢？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8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8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8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8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8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8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8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8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313" grpId="0" animBg="1"/>
      <p:bldP spid="268315" grpId="0" animBg="1"/>
      <p:bldP spid="268316" grpId="0" animBg="1"/>
      <p:bldP spid="268317" grpId="0" animBg="1"/>
      <p:bldP spid="268318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5"/>
          <p:cNvSpPr>
            <a:spLocks noChangeArrowheads="1"/>
          </p:cNvSpPr>
          <p:nvPr/>
        </p:nvSpPr>
        <p:spPr bwMode="auto">
          <a:xfrm>
            <a:off x="-9525" y="52388"/>
            <a:ext cx="69659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3600" b="1">
                <a:solidFill>
                  <a:srgbClr val="3333FF"/>
                </a:solidFill>
                <a:latin typeface="Calibri" pitchFamily="34" charset="0"/>
              </a:rPr>
              <a:t>（</a:t>
            </a:r>
            <a:r>
              <a:rPr lang="en-US" altLang="zh-CN" sz="3600" b="1">
                <a:solidFill>
                  <a:srgbClr val="3333FF"/>
                </a:solidFill>
                <a:latin typeface="Calibri" pitchFamily="34" charset="0"/>
              </a:rPr>
              <a:t>5</a:t>
            </a:r>
            <a:r>
              <a:rPr lang="zh-CN" altLang="en-US" sz="3600" b="1">
                <a:solidFill>
                  <a:srgbClr val="3333FF"/>
                </a:solidFill>
                <a:latin typeface="Calibri" pitchFamily="34" charset="0"/>
              </a:rPr>
              <a:t>）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五带</a:t>
            </a:r>
            <a:r>
              <a:rPr lang="zh-CN" altLang="en-US" sz="3600" b="1">
                <a:solidFill>
                  <a:srgbClr val="3333FF"/>
                </a:solidFill>
                <a:latin typeface="Calibri" pitchFamily="34" charset="0"/>
              </a:rPr>
              <a:t>的划分：    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434975" y="554038"/>
            <a:ext cx="7904163" cy="6326187"/>
            <a:chOff x="1151" y="1006"/>
            <a:chExt cx="3629" cy="3155"/>
          </a:xfrm>
        </p:grpSpPr>
        <p:sp>
          <p:nvSpPr>
            <p:cNvPr id="17430" name="Oval 7"/>
            <p:cNvSpPr>
              <a:spLocks noChangeArrowheads="1"/>
            </p:cNvSpPr>
            <p:nvPr/>
          </p:nvSpPr>
          <p:spPr bwMode="auto">
            <a:xfrm>
              <a:off x="1610" y="1260"/>
              <a:ext cx="2630" cy="263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36889" name="Line 8"/>
            <p:cNvSpPr>
              <a:spLocks noChangeShapeType="1"/>
            </p:cNvSpPr>
            <p:nvPr/>
          </p:nvSpPr>
          <p:spPr bwMode="auto">
            <a:xfrm>
              <a:off x="1610" y="2575"/>
              <a:ext cx="263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0" name="Line 13"/>
            <p:cNvSpPr>
              <a:spLocks noChangeShapeType="1"/>
            </p:cNvSpPr>
            <p:nvPr/>
          </p:nvSpPr>
          <p:spPr bwMode="auto">
            <a:xfrm>
              <a:off x="2965" y="1260"/>
              <a:ext cx="0" cy="263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1" name="Text Box 15"/>
            <p:cNvSpPr txBox="1">
              <a:spLocks noChangeArrowheads="1"/>
            </p:cNvSpPr>
            <p:nvPr/>
          </p:nvSpPr>
          <p:spPr bwMode="auto">
            <a:xfrm>
              <a:off x="4332" y="2485"/>
              <a:ext cx="272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0°</a:t>
              </a:r>
            </a:p>
          </p:txBody>
        </p:sp>
        <p:sp>
          <p:nvSpPr>
            <p:cNvPr id="36892" name="Text Box 16"/>
            <p:cNvSpPr txBox="1">
              <a:spLocks noChangeArrowheads="1"/>
            </p:cNvSpPr>
            <p:nvPr/>
          </p:nvSpPr>
          <p:spPr bwMode="auto">
            <a:xfrm>
              <a:off x="4156" y="2042"/>
              <a:ext cx="624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23.5°N</a:t>
              </a:r>
            </a:p>
          </p:txBody>
        </p:sp>
        <p:sp>
          <p:nvSpPr>
            <p:cNvPr id="36893" name="Text Box 17"/>
            <p:cNvSpPr txBox="1">
              <a:spLocks noChangeArrowheads="1"/>
            </p:cNvSpPr>
            <p:nvPr/>
          </p:nvSpPr>
          <p:spPr bwMode="auto">
            <a:xfrm>
              <a:off x="3579" y="1308"/>
              <a:ext cx="541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66.5°N</a:t>
              </a:r>
            </a:p>
          </p:txBody>
        </p:sp>
        <p:sp>
          <p:nvSpPr>
            <p:cNvPr id="36894" name="Text Box 18"/>
            <p:cNvSpPr txBox="1">
              <a:spLocks noChangeArrowheads="1"/>
            </p:cNvSpPr>
            <p:nvPr/>
          </p:nvSpPr>
          <p:spPr bwMode="auto">
            <a:xfrm>
              <a:off x="2787" y="1006"/>
              <a:ext cx="483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90°N</a:t>
              </a:r>
            </a:p>
          </p:txBody>
        </p:sp>
        <p:sp>
          <p:nvSpPr>
            <p:cNvPr id="36895" name="Text Box 20"/>
            <p:cNvSpPr txBox="1">
              <a:spLocks noChangeArrowheads="1"/>
            </p:cNvSpPr>
            <p:nvPr/>
          </p:nvSpPr>
          <p:spPr bwMode="auto">
            <a:xfrm>
              <a:off x="1383" y="2493"/>
              <a:ext cx="272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0°</a:t>
              </a:r>
            </a:p>
          </p:txBody>
        </p:sp>
        <p:sp>
          <p:nvSpPr>
            <p:cNvPr id="36896" name="Text Box 21"/>
            <p:cNvSpPr txBox="1">
              <a:spLocks noChangeArrowheads="1"/>
            </p:cNvSpPr>
            <p:nvPr/>
          </p:nvSpPr>
          <p:spPr bwMode="auto">
            <a:xfrm>
              <a:off x="1151" y="2961"/>
              <a:ext cx="562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23.5°S</a:t>
              </a:r>
            </a:p>
          </p:txBody>
        </p:sp>
        <p:sp>
          <p:nvSpPr>
            <p:cNvPr id="36897" name="Text Box 22"/>
            <p:cNvSpPr txBox="1">
              <a:spLocks noChangeArrowheads="1"/>
            </p:cNvSpPr>
            <p:nvPr/>
          </p:nvSpPr>
          <p:spPr bwMode="auto">
            <a:xfrm>
              <a:off x="1704" y="3619"/>
              <a:ext cx="541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66.5°S</a:t>
              </a:r>
            </a:p>
          </p:txBody>
        </p:sp>
        <p:sp>
          <p:nvSpPr>
            <p:cNvPr id="36898" name="Text Box 23"/>
            <p:cNvSpPr txBox="1">
              <a:spLocks noChangeArrowheads="1"/>
            </p:cNvSpPr>
            <p:nvPr/>
          </p:nvSpPr>
          <p:spPr bwMode="auto">
            <a:xfrm>
              <a:off x="2781" y="3977"/>
              <a:ext cx="483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90°S</a:t>
              </a:r>
            </a:p>
          </p:txBody>
        </p:sp>
      </p:grpSp>
      <p:grpSp>
        <p:nvGrpSpPr>
          <p:cNvPr id="3" name="Group 40"/>
          <p:cNvGrpSpPr>
            <a:grpSpLocks/>
          </p:cNvGrpSpPr>
          <p:nvPr/>
        </p:nvGrpSpPr>
        <p:grpSpPr bwMode="auto">
          <a:xfrm>
            <a:off x="941388" y="1176338"/>
            <a:ext cx="4783137" cy="523875"/>
            <a:chOff x="1238" y="1237"/>
            <a:chExt cx="2277" cy="330"/>
          </a:xfrm>
        </p:grpSpPr>
        <p:sp>
          <p:nvSpPr>
            <p:cNvPr id="36886" name="Line 34"/>
            <p:cNvSpPr>
              <a:spLocks noChangeShapeType="1"/>
            </p:cNvSpPr>
            <p:nvPr/>
          </p:nvSpPr>
          <p:spPr bwMode="auto">
            <a:xfrm>
              <a:off x="2336" y="1397"/>
              <a:ext cx="117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7" name="Text Box 36"/>
            <p:cNvSpPr txBox="1">
              <a:spLocks noChangeArrowheads="1"/>
            </p:cNvSpPr>
            <p:nvPr/>
          </p:nvSpPr>
          <p:spPr bwMode="auto">
            <a:xfrm>
              <a:off x="1238" y="1237"/>
              <a:ext cx="1167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FF"/>
                  </a:solidFill>
                  <a:ea typeface="楷体_GB2312"/>
                  <a:cs typeface="楷体_GB2312"/>
                </a:rPr>
                <a:t>北极圈</a:t>
              </a:r>
            </a:p>
          </p:txBody>
        </p:sp>
      </p:grp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-26988" y="2616200"/>
            <a:ext cx="6983413" cy="523875"/>
            <a:chOff x="962" y="1888"/>
            <a:chExt cx="3143" cy="243"/>
          </a:xfrm>
        </p:grpSpPr>
        <p:sp>
          <p:nvSpPr>
            <p:cNvPr id="36884" name="Line 32"/>
            <p:cNvSpPr>
              <a:spLocks noChangeShapeType="1"/>
            </p:cNvSpPr>
            <p:nvPr/>
          </p:nvSpPr>
          <p:spPr bwMode="auto">
            <a:xfrm>
              <a:off x="1746" y="2024"/>
              <a:ext cx="235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5" name="Text Box 37"/>
            <p:cNvSpPr txBox="1">
              <a:spLocks noChangeArrowheads="1"/>
            </p:cNvSpPr>
            <p:nvPr/>
          </p:nvSpPr>
          <p:spPr bwMode="auto">
            <a:xfrm>
              <a:off x="962" y="1888"/>
              <a:ext cx="771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FF"/>
                  </a:solidFill>
                  <a:ea typeface="楷体_GB2312"/>
                  <a:cs typeface="楷体_GB2312"/>
                </a:rPr>
                <a:t>北回归线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1679575" y="4365625"/>
            <a:ext cx="6996113" cy="523875"/>
            <a:chOff x="1746" y="2982"/>
            <a:chExt cx="3114" cy="330"/>
          </a:xfrm>
        </p:grpSpPr>
        <p:sp>
          <p:nvSpPr>
            <p:cNvPr id="36882" name="Line 33"/>
            <p:cNvSpPr>
              <a:spLocks noChangeShapeType="1"/>
            </p:cNvSpPr>
            <p:nvPr/>
          </p:nvSpPr>
          <p:spPr bwMode="auto">
            <a:xfrm>
              <a:off x="1746" y="3121"/>
              <a:ext cx="235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3" name="Text Box 38"/>
            <p:cNvSpPr txBox="1">
              <a:spLocks noChangeArrowheads="1"/>
            </p:cNvSpPr>
            <p:nvPr/>
          </p:nvSpPr>
          <p:spPr bwMode="auto">
            <a:xfrm>
              <a:off x="4089" y="2982"/>
              <a:ext cx="77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FF"/>
                  </a:solidFill>
                  <a:ea typeface="楷体_GB2312"/>
                  <a:cs typeface="楷体_GB2312"/>
                </a:rPr>
                <a:t>南回归线</a:t>
              </a:r>
            </a:p>
          </p:txBody>
        </p:sp>
      </p:grpSp>
      <p:grpSp>
        <p:nvGrpSpPr>
          <p:cNvPr id="6" name="Group 44"/>
          <p:cNvGrpSpPr>
            <a:grpSpLocks/>
          </p:cNvGrpSpPr>
          <p:nvPr/>
        </p:nvGrpSpPr>
        <p:grpSpPr bwMode="auto">
          <a:xfrm>
            <a:off x="2917825" y="5734050"/>
            <a:ext cx="4606925" cy="430213"/>
            <a:chOff x="2232" y="3500"/>
            <a:chExt cx="2417" cy="271"/>
          </a:xfrm>
        </p:grpSpPr>
        <p:sp>
          <p:nvSpPr>
            <p:cNvPr id="36880" name="Line 35"/>
            <p:cNvSpPr>
              <a:spLocks noChangeShapeType="1"/>
            </p:cNvSpPr>
            <p:nvPr/>
          </p:nvSpPr>
          <p:spPr bwMode="auto">
            <a:xfrm>
              <a:off x="2232" y="3632"/>
              <a:ext cx="1548" cy="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  <p:sp>
          <p:nvSpPr>
            <p:cNvPr id="36881" name="Text Box 39"/>
            <p:cNvSpPr txBox="1">
              <a:spLocks noChangeArrowheads="1"/>
            </p:cNvSpPr>
            <p:nvPr/>
          </p:nvSpPr>
          <p:spPr bwMode="auto">
            <a:xfrm>
              <a:off x="3588" y="3500"/>
              <a:ext cx="1061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FF"/>
                  </a:solidFill>
                  <a:ea typeface="楷体_GB2312"/>
                  <a:cs typeface="楷体_GB2312"/>
                </a:rPr>
                <a:t>南极圈</a:t>
              </a:r>
            </a:p>
          </p:txBody>
        </p:sp>
      </p:grpSp>
      <p:cxnSp>
        <p:nvCxnSpPr>
          <p:cNvPr id="8" name="直接连接符 7"/>
          <p:cNvCxnSpPr>
            <a:endCxn id="36884" idx="1"/>
          </p:cNvCxnSpPr>
          <p:nvPr/>
        </p:nvCxnSpPr>
        <p:spPr>
          <a:xfrm>
            <a:off x="1625600" y="2908300"/>
            <a:ext cx="5330825" cy="0"/>
          </a:xfrm>
          <a:prstGeom prst="line">
            <a:avLst/>
          </a:prstGeom>
          <a:ln w="508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987675" y="1412875"/>
            <a:ext cx="2514600" cy="25400"/>
          </a:xfrm>
          <a:prstGeom prst="line">
            <a:avLst/>
          </a:prstGeom>
          <a:ln w="508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2987675" y="5935663"/>
            <a:ext cx="2879725" cy="15875"/>
          </a:xfrm>
          <a:prstGeom prst="line">
            <a:avLst/>
          </a:prstGeom>
          <a:ln w="508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625600" y="4586288"/>
            <a:ext cx="5330825" cy="0"/>
          </a:xfrm>
          <a:prstGeom prst="line">
            <a:avLst/>
          </a:prstGeom>
          <a:ln w="508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810000" y="3427413"/>
            <a:ext cx="1193800" cy="5857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热  带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492500" y="1844675"/>
            <a:ext cx="1987550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北  温  带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375025" y="5199063"/>
            <a:ext cx="1987550" cy="5857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南  温  带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514725" y="654050"/>
            <a:ext cx="1987550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北  寒  带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5188" y="5984875"/>
            <a:ext cx="1987550" cy="5857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南  寒  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8" grpId="0" animBg="1"/>
      <p:bldP spid="49" grpId="0" animBg="1"/>
      <p:bldP spid="50" grpId="0" animBg="1"/>
      <p:bldP spid="5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http_imgloadCAWWTA7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-4763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b="1" smtClean="0"/>
          </a:p>
        </p:txBody>
      </p:sp>
      <p:sp>
        <p:nvSpPr>
          <p:cNvPr id="3789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38200" y="1600200"/>
            <a:ext cx="7848600" cy="4525963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阅读</a:t>
            </a:r>
            <a:r>
              <a:rPr lang="en-US" altLang="zh-CN" b="1" smtClean="0"/>
              <a:t>P20</a:t>
            </a:r>
            <a:r>
              <a:rPr lang="zh-CN" altLang="en-US" b="1" smtClean="0"/>
              <a:t>材料基多的赤道纪念碑。</a:t>
            </a:r>
          </a:p>
          <a:p>
            <a:pPr eaLnBrk="1" hangingPunct="1"/>
            <a:endParaRPr lang="zh-CN" altLang="en-US" b="1" smtClean="0"/>
          </a:p>
          <a:p>
            <a:pPr eaLnBrk="1" hangingPunct="1"/>
            <a:endParaRPr lang="zh-CN" altLang="en-US" b="1" smtClean="0"/>
          </a:p>
          <a:p>
            <a:pPr eaLnBrk="1" hangingPunct="1"/>
            <a:r>
              <a:rPr lang="en-US" altLang="zh-CN" b="1" smtClean="0"/>
              <a:t>P20</a:t>
            </a:r>
            <a:r>
              <a:rPr lang="zh-CN" altLang="en-US" b="1" smtClean="0"/>
              <a:t>活动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8" name="Text Box 6"/>
          <p:cNvSpPr txBox="1">
            <a:spLocks noChangeArrowheads="1"/>
          </p:cNvSpPr>
          <p:nvPr/>
        </p:nvSpPr>
        <p:spPr bwMode="auto">
          <a:xfrm>
            <a:off x="107950" y="-4763"/>
            <a:ext cx="3600450" cy="5842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200" b="1">
                <a:ea typeface="黑体" pitchFamily="2" charset="-122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altLang="zh-CN" dirty="0" smtClean="0">
                <a:latin typeface="+mn-lt"/>
              </a:rPr>
              <a:t>5</a:t>
            </a:r>
            <a:r>
              <a:rPr lang="zh-CN" altLang="en-US" dirty="0" smtClean="0">
                <a:latin typeface="+mn-lt"/>
              </a:rPr>
              <a:t>、经线</a:t>
            </a:r>
            <a:r>
              <a:rPr lang="en-US" altLang="zh-CN" dirty="0" smtClean="0">
                <a:latin typeface="+mn-lt"/>
              </a:rPr>
              <a:t>---</a:t>
            </a:r>
            <a:r>
              <a:rPr lang="zh-CN" altLang="en-US" dirty="0" smtClean="0">
                <a:latin typeface="+mn-lt"/>
              </a:rPr>
              <a:t>子午线</a:t>
            </a:r>
            <a:endParaRPr lang="zh-CN" altLang="en-US" dirty="0">
              <a:latin typeface="+mn-lt"/>
            </a:endParaRPr>
          </a:p>
        </p:txBody>
      </p:sp>
      <p:pic>
        <p:nvPicPr>
          <p:cNvPr id="38914" name="Picture 7" descr="经线与经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1773238"/>
            <a:ext cx="48514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4440" name="Text Box 8"/>
          <p:cNvSpPr txBox="1">
            <a:spLocks noChangeArrowheads="1"/>
          </p:cNvSpPr>
          <p:nvPr/>
        </p:nvSpPr>
        <p:spPr bwMode="auto">
          <a:xfrm>
            <a:off x="107950" y="971550"/>
            <a:ext cx="3600450" cy="54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、什么是经线？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3600" b="1">
                <a:solidFill>
                  <a:srgbClr val="3333FF"/>
                </a:solidFill>
              </a:rPr>
              <a:t>    </a:t>
            </a:r>
            <a:r>
              <a:rPr lang="zh-CN" altLang="en-US" sz="3200" b="1">
                <a:solidFill>
                  <a:srgbClr val="3333FF"/>
                </a:solidFill>
              </a:rPr>
              <a:t>在地球仪表面，连接南、北极并</a:t>
            </a:r>
            <a:r>
              <a:rPr lang="zh-CN" altLang="en-US" sz="3200" b="1">
                <a:solidFill>
                  <a:srgbClr val="FF0000"/>
                </a:solidFill>
              </a:rPr>
              <a:t>垂直</a:t>
            </a:r>
            <a:r>
              <a:rPr lang="zh-CN" altLang="en-US" sz="3200" b="1">
                <a:solidFill>
                  <a:srgbClr val="3333FF"/>
                </a:solidFill>
              </a:rPr>
              <a:t>于</a:t>
            </a:r>
            <a:r>
              <a:rPr lang="zh-CN" altLang="en-US" sz="3200" b="1">
                <a:solidFill>
                  <a:srgbClr val="FF0000"/>
                </a:solidFill>
              </a:rPr>
              <a:t>纬线</a:t>
            </a:r>
            <a:r>
              <a:rPr lang="zh-CN" altLang="en-US" sz="3200" b="1">
                <a:solidFill>
                  <a:srgbClr val="3333FF"/>
                </a:solidFill>
              </a:rPr>
              <a:t>的弧线。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、经线的形状如何？经线相交于哪里？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3200" b="1">
                <a:solidFill>
                  <a:srgbClr val="3333FF"/>
                </a:solidFill>
              </a:rPr>
              <a:t>    </a:t>
            </a:r>
            <a:r>
              <a:rPr lang="zh-CN" altLang="en-US" sz="3200" b="1">
                <a:solidFill>
                  <a:srgbClr val="FF0000"/>
                </a:solidFill>
              </a:rPr>
              <a:t>半圆</a:t>
            </a:r>
            <a:r>
              <a:rPr lang="zh-CN" altLang="en-US" sz="3200" b="1">
                <a:solidFill>
                  <a:srgbClr val="3333FF"/>
                </a:solidFill>
              </a:rPr>
              <a:t>；相交于</a:t>
            </a:r>
            <a:r>
              <a:rPr lang="zh-CN" altLang="en-US" sz="3200" b="1">
                <a:solidFill>
                  <a:srgbClr val="FF0000"/>
                </a:solidFill>
              </a:rPr>
              <a:t>两极点</a:t>
            </a:r>
            <a:r>
              <a:rPr lang="zh-CN" altLang="en-US" sz="3200" b="1">
                <a:solidFill>
                  <a:srgbClr val="3333FF"/>
                </a:solidFill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4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4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4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4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4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4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4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4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7" descr="经线与经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1773238"/>
            <a:ext cx="48514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4440" name="Text Box 8"/>
          <p:cNvSpPr txBox="1">
            <a:spLocks noChangeArrowheads="1"/>
          </p:cNvSpPr>
          <p:nvPr/>
        </p:nvSpPr>
        <p:spPr bwMode="auto">
          <a:xfrm>
            <a:off x="107950" y="971550"/>
            <a:ext cx="3600450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c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、经线的长度有何特征？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3200" b="1">
                <a:solidFill>
                  <a:srgbClr val="3333FF"/>
                </a:solidFill>
              </a:rPr>
              <a:t>长度都</a:t>
            </a:r>
            <a:r>
              <a:rPr lang="zh-CN" altLang="en-US" sz="3200" b="1">
                <a:solidFill>
                  <a:srgbClr val="FF0000"/>
                </a:solidFill>
              </a:rPr>
              <a:t>相等</a:t>
            </a:r>
            <a:r>
              <a:rPr lang="zh-CN" altLang="en-US" sz="3200" b="1">
                <a:solidFill>
                  <a:srgbClr val="3333FF"/>
                </a:solidFill>
              </a:rPr>
              <a:t>。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d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、经线指示什么方向？</a:t>
            </a:r>
            <a:endParaRPr lang="en-US" altLang="zh-CN" sz="3200" b="1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3200" b="1">
                <a:solidFill>
                  <a:srgbClr val="3333FF"/>
                </a:solidFill>
              </a:rPr>
              <a:t>指示</a:t>
            </a:r>
            <a:r>
              <a:rPr lang="zh-CN" altLang="en-US" sz="3200" b="1">
                <a:solidFill>
                  <a:srgbClr val="FF0000"/>
                </a:solidFill>
              </a:rPr>
              <a:t>南北</a:t>
            </a:r>
            <a:r>
              <a:rPr lang="zh-CN" altLang="en-US" sz="3200" b="1">
                <a:solidFill>
                  <a:srgbClr val="3333FF"/>
                </a:solidFill>
              </a:rPr>
              <a:t>方向。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4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4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4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4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4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4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4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4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3" name="Picture 33" descr="经线与经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1393825"/>
            <a:ext cx="4851400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2" name="Rectangle 32"/>
          <p:cNvSpPr>
            <a:spLocks noChangeArrowheads="1"/>
          </p:cNvSpPr>
          <p:nvPr/>
        </p:nvSpPr>
        <p:spPr bwMode="auto">
          <a:xfrm>
            <a:off x="-25400" y="1052513"/>
            <a:ext cx="4286250" cy="537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（</a:t>
            </a:r>
            <a:r>
              <a:rPr lang="en-US" altLang="zh-CN" sz="2800" b="1">
                <a:solidFill>
                  <a:srgbClr val="3333FF"/>
                </a:solidFill>
                <a:latin typeface="Calibri" pitchFamily="34" charset="0"/>
              </a:rPr>
              <a:t>1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）概念：人们为了区别各条经线，分别为它们标度的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度数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。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    （</a:t>
            </a:r>
            <a:r>
              <a:rPr lang="en-US" altLang="zh-CN" sz="2800" b="1">
                <a:solidFill>
                  <a:srgbClr val="3333FF"/>
                </a:solidFill>
                <a:latin typeface="Calibri" pitchFamily="34" charset="0"/>
              </a:rPr>
              <a:t>2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）经度的标定：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    本初子午线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的经度为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0°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。</a:t>
            </a:r>
            <a:endParaRPr lang="en-US" altLang="zh-CN" sz="2800" b="1">
              <a:solidFill>
                <a:srgbClr val="3333FF"/>
              </a:solidFill>
              <a:latin typeface="Calibri" pitchFamily="34" charset="0"/>
            </a:endParaRP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     从这条经线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向东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为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东经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E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。</a:t>
            </a:r>
            <a:endParaRPr lang="en-US" altLang="zh-CN" sz="2800" b="1">
              <a:solidFill>
                <a:srgbClr val="FF0000"/>
              </a:solidFill>
              <a:latin typeface="Calibri" pitchFamily="34" charset="0"/>
            </a:endParaRP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向西为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西经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W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。</a:t>
            </a:r>
            <a:endParaRPr lang="en-US" altLang="zh-CN" sz="2800" b="1">
              <a:solidFill>
                <a:srgbClr val="FF0000"/>
              </a:solidFill>
              <a:latin typeface="Calibri" pitchFamily="34" charset="0"/>
            </a:endParaRP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东经和西经最大度数为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180°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9388" y="115888"/>
            <a:ext cx="1627187" cy="5857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200" b="1">
                <a:ea typeface="黑体" pitchFamily="2" charset="-122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altLang="zh-CN" dirty="0" smtClean="0">
                <a:latin typeface="+mn-lt"/>
              </a:rPr>
              <a:t>6</a:t>
            </a:r>
            <a:r>
              <a:rPr lang="zh-CN" altLang="en-US" dirty="0" smtClean="0">
                <a:latin typeface="+mn-lt"/>
              </a:rPr>
              <a:t>、</a:t>
            </a:r>
            <a:r>
              <a:rPr lang="zh-CN" altLang="en-US" dirty="0">
                <a:latin typeface="+mn-lt"/>
              </a:rPr>
              <a:t>经度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6538913" y="2327275"/>
            <a:ext cx="1054100" cy="3333750"/>
          </a:xfrm>
          <a:custGeom>
            <a:avLst/>
            <a:gdLst>
              <a:gd name="connsiteX0" fmla="*/ 0 w 1052946"/>
              <a:gd name="connsiteY0" fmla="*/ 0 h 3311236"/>
              <a:gd name="connsiteX1" fmla="*/ 27710 w 1052946"/>
              <a:gd name="connsiteY1" fmla="*/ 69272 h 3311236"/>
              <a:gd name="connsiteX2" fmla="*/ 55419 w 1052946"/>
              <a:gd name="connsiteY2" fmla="*/ 124691 h 3311236"/>
              <a:gd name="connsiteX3" fmla="*/ 83128 w 1052946"/>
              <a:gd name="connsiteY3" fmla="*/ 207818 h 3311236"/>
              <a:gd name="connsiteX4" fmla="*/ 96982 w 1052946"/>
              <a:gd name="connsiteY4" fmla="*/ 249381 h 3311236"/>
              <a:gd name="connsiteX5" fmla="*/ 124691 w 1052946"/>
              <a:gd name="connsiteY5" fmla="*/ 277091 h 3311236"/>
              <a:gd name="connsiteX6" fmla="*/ 180110 w 1052946"/>
              <a:gd name="connsiteY6" fmla="*/ 401781 h 3311236"/>
              <a:gd name="connsiteX7" fmla="*/ 221673 w 1052946"/>
              <a:gd name="connsiteY7" fmla="*/ 484909 h 3311236"/>
              <a:gd name="connsiteX8" fmla="*/ 249382 w 1052946"/>
              <a:gd name="connsiteY8" fmla="*/ 568036 h 3311236"/>
              <a:gd name="connsiteX9" fmla="*/ 277091 w 1052946"/>
              <a:gd name="connsiteY9" fmla="*/ 609600 h 3311236"/>
              <a:gd name="connsiteX10" fmla="*/ 290946 w 1052946"/>
              <a:gd name="connsiteY10" fmla="*/ 651163 h 3311236"/>
              <a:gd name="connsiteX11" fmla="*/ 346364 w 1052946"/>
              <a:gd name="connsiteY11" fmla="*/ 734291 h 3311236"/>
              <a:gd name="connsiteX12" fmla="*/ 374073 w 1052946"/>
              <a:gd name="connsiteY12" fmla="*/ 817418 h 3311236"/>
              <a:gd name="connsiteX13" fmla="*/ 387928 w 1052946"/>
              <a:gd name="connsiteY13" fmla="*/ 858981 h 3311236"/>
              <a:gd name="connsiteX14" fmla="*/ 415637 w 1052946"/>
              <a:gd name="connsiteY14" fmla="*/ 886691 h 3311236"/>
              <a:gd name="connsiteX15" fmla="*/ 471055 w 1052946"/>
              <a:gd name="connsiteY15" fmla="*/ 1052945 h 3311236"/>
              <a:gd name="connsiteX16" fmla="*/ 498764 w 1052946"/>
              <a:gd name="connsiteY16" fmla="*/ 1136072 h 3311236"/>
              <a:gd name="connsiteX17" fmla="*/ 512619 w 1052946"/>
              <a:gd name="connsiteY17" fmla="*/ 1177636 h 3311236"/>
              <a:gd name="connsiteX18" fmla="*/ 540328 w 1052946"/>
              <a:gd name="connsiteY18" fmla="*/ 1219200 h 3311236"/>
              <a:gd name="connsiteX19" fmla="*/ 595746 w 1052946"/>
              <a:gd name="connsiteY19" fmla="*/ 1343891 h 3311236"/>
              <a:gd name="connsiteX20" fmla="*/ 623455 w 1052946"/>
              <a:gd name="connsiteY20" fmla="*/ 1427018 h 3311236"/>
              <a:gd name="connsiteX21" fmla="*/ 651164 w 1052946"/>
              <a:gd name="connsiteY21" fmla="*/ 1468581 h 3311236"/>
              <a:gd name="connsiteX22" fmla="*/ 678873 w 1052946"/>
              <a:gd name="connsiteY22" fmla="*/ 1551709 h 3311236"/>
              <a:gd name="connsiteX23" fmla="*/ 706582 w 1052946"/>
              <a:gd name="connsiteY23" fmla="*/ 1634836 h 3311236"/>
              <a:gd name="connsiteX24" fmla="*/ 720437 w 1052946"/>
              <a:gd name="connsiteY24" fmla="*/ 1676400 h 3311236"/>
              <a:gd name="connsiteX25" fmla="*/ 748146 w 1052946"/>
              <a:gd name="connsiteY25" fmla="*/ 1717963 h 3311236"/>
              <a:gd name="connsiteX26" fmla="*/ 762000 w 1052946"/>
              <a:gd name="connsiteY26" fmla="*/ 1759527 h 3311236"/>
              <a:gd name="connsiteX27" fmla="*/ 789710 w 1052946"/>
              <a:gd name="connsiteY27" fmla="*/ 1787236 h 3311236"/>
              <a:gd name="connsiteX28" fmla="*/ 817419 w 1052946"/>
              <a:gd name="connsiteY28" fmla="*/ 1870363 h 3311236"/>
              <a:gd name="connsiteX29" fmla="*/ 886691 w 1052946"/>
              <a:gd name="connsiteY29" fmla="*/ 2078181 h 3311236"/>
              <a:gd name="connsiteX30" fmla="*/ 914400 w 1052946"/>
              <a:gd name="connsiteY30" fmla="*/ 2161309 h 3311236"/>
              <a:gd name="connsiteX31" fmla="*/ 928255 w 1052946"/>
              <a:gd name="connsiteY31" fmla="*/ 2202872 h 3311236"/>
              <a:gd name="connsiteX32" fmla="*/ 955964 w 1052946"/>
              <a:gd name="connsiteY32" fmla="*/ 2244436 h 3311236"/>
              <a:gd name="connsiteX33" fmla="*/ 983673 w 1052946"/>
              <a:gd name="connsiteY33" fmla="*/ 2382981 h 3311236"/>
              <a:gd name="connsiteX34" fmla="*/ 997528 w 1052946"/>
              <a:gd name="connsiteY34" fmla="*/ 2452254 h 3311236"/>
              <a:gd name="connsiteX35" fmla="*/ 1011382 w 1052946"/>
              <a:gd name="connsiteY35" fmla="*/ 2535381 h 3311236"/>
              <a:gd name="connsiteX36" fmla="*/ 1025237 w 1052946"/>
              <a:gd name="connsiteY36" fmla="*/ 2812472 h 3311236"/>
              <a:gd name="connsiteX37" fmla="*/ 1039091 w 1052946"/>
              <a:gd name="connsiteY37" fmla="*/ 2854036 h 3311236"/>
              <a:gd name="connsiteX38" fmla="*/ 1052946 w 1052946"/>
              <a:gd name="connsiteY38" fmla="*/ 2923309 h 3311236"/>
              <a:gd name="connsiteX39" fmla="*/ 1039091 w 1052946"/>
              <a:gd name="connsiteY39" fmla="*/ 3311236 h 3311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052946" h="3311236">
                <a:moveTo>
                  <a:pt x="0" y="0"/>
                </a:moveTo>
                <a:cubicBezTo>
                  <a:pt x="9237" y="23091"/>
                  <a:pt x="17609" y="46546"/>
                  <a:pt x="27710" y="69272"/>
                </a:cubicBezTo>
                <a:cubicBezTo>
                  <a:pt x="36098" y="88145"/>
                  <a:pt x="47749" y="105515"/>
                  <a:pt x="55419" y="124691"/>
                </a:cubicBezTo>
                <a:cubicBezTo>
                  <a:pt x="66266" y="151810"/>
                  <a:pt x="73892" y="180109"/>
                  <a:pt x="83128" y="207818"/>
                </a:cubicBezTo>
                <a:cubicBezTo>
                  <a:pt x="87746" y="221672"/>
                  <a:pt x="86656" y="239054"/>
                  <a:pt x="96982" y="249381"/>
                </a:cubicBezTo>
                <a:lnTo>
                  <a:pt x="124691" y="277091"/>
                </a:lnTo>
                <a:cubicBezTo>
                  <a:pt x="157666" y="376015"/>
                  <a:pt x="136198" y="335916"/>
                  <a:pt x="180110" y="401781"/>
                </a:cubicBezTo>
                <a:cubicBezTo>
                  <a:pt x="230631" y="553350"/>
                  <a:pt x="150060" y="323780"/>
                  <a:pt x="221673" y="484909"/>
                </a:cubicBezTo>
                <a:cubicBezTo>
                  <a:pt x="233535" y="511599"/>
                  <a:pt x="233181" y="543734"/>
                  <a:pt x="249382" y="568036"/>
                </a:cubicBezTo>
                <a:cubicBezTo>
                  <a:pt x="258618" y="581891"/>
                  <a:pt x="269644" y="594707"/>
                  <a:pt x="277091" y="609600"/>
                </a:cubicBezTo>
                <a:cubicBezTo>
                  <a:pt x="283622" y="622662"/>
                  <a:pt x="283854" y="638397"/>
                  <a:pt x="290946" y="651163"/>
                </a:cubicBezTo>
                <a:cubicBezTo>
                  <a:pt x="307119" y="680274"/>
                  <a:pt x="335833" y="702698"/>
                  <a:pt x="346364" y="734291"/>
                </a:cubicBezTo>
                <a:lnTo>
                  <a:pt x="374073" y="817418"/>
                </a:lnTo>
                <a:cubicBezTo>
                  <a:pt x="378691" y="831272"/>
                  <a:pt x="377602" y="848654"/>
                  <a:pt x="387928" y="858981"/>
                </a:cubicBezTo>
                <a:lnTo>
                  <a:pt x="415637" y="886691"/>
                </a:lnTo>
                <a:lnTo>
                  <a:pt x="471055" y="1052945"/>
                </a:lnTo>
                <a:lnTo>
                  <a:pt x="498764" y="1136072"/>
                </a:lnTo>
                <a:cubicBezTo>
                  <a:pt x="503382" y="1149927"/>
                  <a:pt x="504518" y="1165485"/>
                  <a:pt x="512619" y="1177636"/>
                </a:cubicBezTo>
                <a:lnTo>
                  <a:pt x="540328" y="1219200"/>
                </a:lnTo>
                <a:cubicBezTo>
                  <a:pt x="573303" y="1318124"/>
                  <a:pt x="551836" y="1278025"/>
                  <a:pt x="595746" y="1343891"/>
                </a:cubicBezTo>
                <a:cubicBezTo>
                  <a:pt x="604982" y="1371600"/>
                  <a:pt x="607253" y="1402716"/>
                  <a:pt x="623455" y="1427018"/>
                </a:cubicBezTo>
                <a:cubicBezTo>
                  <a:pt x="632691" y="1440872"/>
                  <a:pt x="644401" y="1453365"/>
                  <a:pt x="651164" y="1468581"/>
                </a:cubicBezTo>
                <a:cubicBezTo>
                  <a:pt x="663027" y="1495272"/>
                  <a:pt x="669636" y="1524000"/>
                  <a:pt x="678873" y="1551709"/>
                </a:cubicBezTo>
                <a:lnTo>
                  <a:pt x="706582" y="1634836"/>
                </a:lnTo>
                <a:cubicBezTo>
                  <a:pt x="711200" y="1648691"/>
                  <a:pt x="712336" y="1664249"/>
                  <a:pt x="720437" y="1676400"/>
                </a:cubicBezTo>
                <a:lnTo>
                  <a:pt x="748146" y="1717963"/>
                </a:lnTo>
                <a:cubicBezTo>
                  <a:pt x="752764" y="1731818"/>
                  <a:pt x="754486" y="1747004"/>
                  <a:pt x="762000" y="1759527"/>
                </a:cubicBezTo>
                <a:cubicBezTo>
                  <a:pt x="768721" y="1770728"/>
                  <a:pt x="783868" y="1775553"/>
                  <a:pt x="789710" y="1787236"/>
                </a:cubicBezTo>
                <a:cubicBezTo>
                  <a:pt x="802772" y="1813360"/>
                  <a:pt x="808183" y="1842654"/>
                  <a:pt x="817419" y="1870363"/>
                </a:cubicBezTo>
                <a:lnTo>
                  <a:pt x="886691" y="2078181"/>
                </a:lnTo>
                <a:lnTo>
                  <a:pt x="914400" y="2161309"/>
                </a:lnTo>
                <a:cubicBezTo>
                  <a:pt x="919018" y="2175163"/>
                  <a:pt x="920154" y="2190721"/>
                  <a:pt x="928255" y="2202872"/>
                </a:cubicBezTo>
                <a:lnTo>
                  <a:pt x="955964" y="2244436"/>
                </a:lnTo>
                <a:lnTo>
                  <a:pt x="983673" y="2382981"/>
                </a:lnTo>
                <a:cubicBezTo>
                  <a:pt x="988291" y="2406072"/>
                  <a:pt x="993657" y="2429026"/>
                  <a:pt x="997528" y="2452254"/>
                </a:cubicBezTo>
                <a:lnTo>
                  <a:pt x="1011382" y="2535381"/>
                </a:lnTo>
                <a:cubicBezTo>
                  <a:pt x="1016000" y="2627745"/>
                  <a:pt x="1017226" y="2720341"/>
                  <a:pt x="1025237" y="2812472"/>
                </a:cubicBezTo>
                <a:cubicBezTo>
                  <a:pt x="1026502" y="2827021"/>
                  <a:pt x="1035549" y="2839868"/>
                  <a:pt x="1039091" y="2854036"/>
                </a:cubicBezTo>
                <a:cubicBezTo>
                  <a:pt x="1044802" y="2876881"/>
                  <a:pt x="1048328" y="2900218"/>
                  <a:pt x="1052946" y="2923309"/>
                </a:cubicBezTo>
                <a:cubicBezTo>
                  <a:pt x="1048157" y="3052612"/>
                  <a:pt x="1039091" y="3181845"/>
                  <a:pt x="1039091" y="3311236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7524750" y="3357563"/>
            <a:ext cx="792163" cy="636587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316913" y="3051175"/>
            <a:ext cx="407987" cy="6477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E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6156325" y="4146550"/>
            <a:ext cx="1039813" cy="219075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508625" y="4146550"/>
            <a:ext cx="603250" cy="6461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W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400675" y="1268413"/>
            <a:ext cx="1138238" cy="7620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5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5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65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65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65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65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5"/>
          <p:cNvSpPr txBox="1">
            <a:spLocks noChangeArrowheads="1"/>
          </p:cNvSpPr>
          <p:nvPr/>
        </p:nvSpPr>
        <p:spPr bwMode="auto">
          <a:xfrm>
            <a:off x="1689100" y="9810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zh-CN" altLang="zh-CN"/>
          </a:p>
        </p:txBody>
      </p:sp>
      <p:grpSp>
        <p:nvGrpSpPr>
          <p:cNvPr id="41986" name="Group 41"/>
          <p:cNvGrpSpPr>
            <a:grpSpLocks/>
          </p:cNvGrpSpPr>
          <p:nvPr/>
        </p:nvGrpSpPr>
        <p:grpSpPr bwMode="auto">
          <a:xfrm>
            <a:off x="0" y="2679700"/>
            <a:ext cx="9036050" cy="892175"/>
            <a:chOff x="541" y="918"/>
            <a:chExt cx="4458" cy="562"/>
          </a:xfrm>
        </p:grpSpPr>
        <p:sp>
          <p:nvSpPr>
            <p:cNvPr id="41999" name="Line 6"/>
            <p:cNvSpPr>
              <a:spLocks noChangeShapeType="1"/>
            </p:cNvSpPr>
            <p:nvPr/>
          </p:nvSpPr>
          <p:spPr bwMode="auto">
            <a:xfrm>
              <a:off x="839" y="1342"/>
              <a:ext cx="381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0" name="Line 8"/>
            <p:cNvSpPr>
              <a:spLocks noChangeShapeType="1"/>
            </p:cNvSpPr>
            <p:nvPr/>
          </p:nvSpPr>
          <p:spPr bwMode="auto">
            <a:xfrm>
              <a:off x="2112" y="1206"/>
              <a:ext cx="0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1" name="Line 10"/>
            <p:cNvSpPr>
              <a:spLocks noChangeShapeType="1"/>
            </p:cNvSpPr>
            <p:nvPr/>
          </p:nvSpPr>
          <p:spPr bwMode="auto">
            <a:xfrm>
              <a:off x="3988" y="1206"/>
              <a:ext cx="0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2" name="Line 11"/>
            <p:cNvSpPr>
              <a:spLocks noChangeShapeType="1"/>
            </p:cNvSpPr>
            <p:nvPr/>
          </p:nvSpPr>
          <p:spPr bwMode="auto">
            <a:xfrm>
              <a:off x="3369" y="1206"/>
              <a:ext cx="0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3" name="Line 13"/>
            <p:cNvSpPr>
              <a:spLocks noChangeShapeType="1"/>
            </p:cNvSpPr>
            <p:nvPr/>
          </p:nvSpPr>
          <p:spPr bwMode="auto">
            <a:xfrm>
              <a:off x="2713" y="1206"/>
              <a:ext cx="0" cy="27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4" name="Line 16"/>
            <p:cNvSpPr>
              <a:spLocks noChangeShapeType="1"/>
            </p:cNvSpPr>
            <p:nvPr/>
          </p:nvSpPr>
          <p:spPr bwMode="auto">
            <a:xfrm>
              <a:off x="834" y="1208"/>
              <a:ext cx="0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5" name="Line 17"/>
            <p:cNvSpPr>
              <a:spLocks noChangeShapeType="1"/>
            </p:cNvSpPr>
            <p:nvPr/>
          </p:nvSpPr>
          <p:spPr bwMode="auto">
            <a:xfrm>
              <a:off x="4654" y="1208"/>
              <a:ext cx="0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6" name="Rectangle 18"/>
            <p:cNvSpPr>
              <a:spLocks noChangeArrowheads="1"/>
            </p:cNvSpPr>
            <p:nvPr/>
          </p:nvSpPr>
          <p:spPr bwMode="auto">
            <a:xfrm>
              <a:off x="2523" y="918"/>
              <a:ext cx="408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800" b="1">
                  <a:latin typeface="黑体" pitchFamily="49" charset="-122"/>
                  <a:ea typeface="黑体" pitchFamily="49" charset="-122"/>
                </a:rPr>
                <a:t>0</a:t>
              </a:r>
              <a:r>
                <a:rPr lang="en-US" altLang="zh-CN" sz="2800" b="1" baseline="30000">
                  <a:latin typeface="黑体" pitchFamily="49" charset="-122"/>
                  <a:ea typeface="黑体" pitchFamily="49" charset="-122"/>
                  <a:cs typeface="Arial" charset="0"/>
                </a:rPr>
                <a:t>o</a:t>
              </a:r>
            </a:p>
          </p:txBody>
        </p:sp>
        <p:sp>
          <p:nvSpPr>
            <p:cNvPr id="42007" name="Rectangle 19"/>
            <p:cNvSpPr>
              <a:spLocks noChangeArrowheads="1"/>
            </p:cNvSpPr>
            <p:nvPr/>
          </p:nvSpPr>
          <p:spPr bwMode="auto">
            <a:xfrm>
              <a:off x="3105" y="920"/>
              <a:ext cx="546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800" b="1">
                  <a:latin typeface="黑体" pitchFamily="49" charset="-122"/>
                  <a:ea typeface="黑体" pitchFamily="49" charset="-122"/>
                </a:rPr>
                <a:t>60</a:t>
              </a:r>
              <a:r>
                <a:rPr lang="en-US" altLang="zh-CN" sz="2800" b="1" baseline="30000">
                  <a:latin typeface="黑体" pitchFamily="49" charset="-122"/>
                  <a:ea typeface="黑体" pitchFamily="49" charset="-122"/>
                  <a:cs typeface="Arial" charset="0"/>
                </a:rPr>
                <a:t>o</a:t>
              </a:r>
            </a:p>
          </p:txBody>
        </p:sp>
        <p:sp>
          <p:nvSpPr>
            <p:cNvPr id="42008" name="Rectangle 20"/>
            <p:cNvSpPr>
              <a:spLocks noChangeArrowheads="1"/>
            </p:cNvSpPr>
            <p:nvPr/>
          </p:nvSpPr>
          <p:spPr bwMode="auto">
            <a:xfrm>
              <a:off x="1863" y="918"/>
              <a:ext cx="503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800" b="1">
                  <a:latin typeface="黑体" pitchFamily="49" charset="-122"/>
                  <a:ea typeface="黑体" pitchFamily="49" charset="-122"/>
                </a:rPr>
                <a:t>60</a:t>
              </a:r>
              <a:r>
                <a:rPr lang="en-US" altLang="zh-CN" sz="2800" b="1" baseline="30000">
                  <a:latin typeface="黑体" pitchFamily="49" charset="-122"/>
                  <a:ea typeface="黑体" pitchFamily="49" charset="-122"/>
                  <a:cs typeface="Arial" charset="0"/>
                </a:rPr>
                <a:t>o</a:t>
              </a:r>
            </a:p>
          </p:txBody>
        </p:sp>
        <p:sp>
          <p:nvSpPr>
            <p:cNvPr id="42009" name="Rectangle 22"/>
            <p:cNvSpPr>
              <a:spLocks noChangeArrowheads="1"/>
            </p:cNvSpPr>
            <p:nvPr/>
          </p:nvSpPr>
          <p:spPr bwMode="auto">
            <a:xfrm>
              <a:off x="3739" y="920"/>
              <a:ext cx="502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800" b="1">
                  <a:latin typeface="黑体" pitchFamily="49" charset="-122"/>
                  <a:ea typeface="黑体" pitchFamily="49" charset="-122"/>
                </a:rPr>
                <a:t>120</a:t>
              </a:r>
              <a:r>
                <a:rPr lang="en-US" altLang="zh-CN" sz="2800" b="1" baseline="30000">
                  <a:latin typeface="黑体" pitchFamily="49" charset="-122"/>
                  <a:ea typeface="黑体" pitchFamily="49" charset="-122"/>
                  <a:cs typeface="Arial" charset="0"/>
                </a:rPr>
                <a:t>o</a:t>
              </a:r>
            </a:p>
          </p:txBody>
        </p:sp>
        <p:sp>
          <p:nvSpPr>
            <p:cNvPr id="42010" name="Rectangle 23"/>
            <p:cNvSpPr>
              <a:spLocks noChangeArrowheads="1"/>
            </p:cNvSpPr>
            <p:nvPr/>
          </p:nvSpPr>
          <p:spPr bwMode="auto">
            <a:xfrm>
              <a:off x="1156" y="920"/>
              <a:ext cx="681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800" b="1">
                  <a:latin typeface="黑体" pitchFamily="49" charset="-122"/>
                  <a:ea typeface="黑体" pitchFamily="49" charset="-122"/>
                </a:rPr>
                <a:t>120</a:t>
              </a:r>
              <a:r>
                <a:rPr lang="en-US" altLang="zh-CN" sz="2800" b="1" baseline="30000">
                  <a:latin typeface="黑体" pitchFamily="49" charset="-122"/>
                  <a:ea typeface="黑体" pitchFamily="49" charset="-122"/>
                  <a:cs typeface="Arial" charset="0"/>
                </a:rPr>
                <a:t>o</a:t>
              </a:r>
            </a:p>
          </p:txBody>
        </p:sp>
        <p:sp>
          <p:nvSpPr>
            <p:cNvPr id="42011" name="Rectangle 25"/>
            <p:cNvSpPr>
              <a:spLocks noChangeArrowheads="1"/>
            </p:cNvSpPr>
            <p:nvPr/>
          </p:nvSpPr>
          <p:spPr bwMode="auto">
            <a:xfrm>
              <a:off x="541" y="920"/>
              <a:ext cx="682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800" b="1">
                  <a:latin typeface="黑体" pitchFamily="49" charset="-122"/>
                  <a:ea typeface="黑体" pitchFamily="49" charset="-122"/>
                </a:rPr>
                <a:t>180</a:t>
              </a:r>
              <a:r>
                <a:rPr lang="en-US" altLang="zh-CN" sz="2800" b="1" baseline="30000">
                  <a:latin typeface="黑体" pitchFamily="49" charset="-122"/>
                  <a:ea typeface="黑体" pitchFamily="49" charset="-122"/>
                  <a:cs typeface="Arial" charset="0"/>
                </a:rPr>
                <a:t>o</a:t>
              </a:r>
            </a:p>
          </p:txBody>
        </p:sp>
        <p:sp>
          <p:nvSpPr>
            <p:cNvPr id="42012" name="Rectangle 26"/>
            <p:cNvSpPr>
              <a:spLocks noChangeArrowheads="1"/>
            </p:cNvSpPr>
            <p:nvPr/>
          </p:nvSpPr>
          <p:spPr bwMode="auto">
            <a:xfrm>
              <a:off x="4316" y="918"/>
              <a:ext cx="683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800" b="1">
                  <a:latin typeface="黑体" pitchFamily="49" charset="-122"/>
                  <a:ea typeface="黑体" pitchFamily="49" charset="-122"/>
                </a:rPr>
                <a:t>180</a:t>
              </a:r>
              <a:r>
                <a:rPr lang="en-US" altLang="zh-CN" sz="2800" b="1" baseline="30000">
                  <a:latin typeface="黑体" pitchFamily="49" charset="-122"/>
                  <a:ea typeface="黑体" pitchFamily="49" charset="-122"/>
                  <a:cs typeface="Arial" charset="0"/>
                </a:rPr>
                <a:t>o</a:t>
              </a:r>
            </a:p>
          </p:txBody>
        </p:sp>
        <p:sp>
          <p:nvSpPr>
            <p:cNvPr id="42013" name="Line 38"/>
            <p:cNvSpPr>
              <a:spLocks noChangeShapeType="1"/>
            </p:cNvSpPr>
            <p:nvPr/>
          </p:nvSpPr>
          <p:spPr bwMode="auto">
            <a:xfrm>
              <a:off x="1474" y="1207"/>
              <a:ext cx="0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00513" y="819150"/>
            <a:ext cx="615950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本初子午线</a:t>
            </a:r>
          </a:p>
        </p:txBody>
      </p:sp>
      <p:cxnSp>
        <p:nvCxnSpPr>
          <p:cNvPr id="7" name="直接箭头连接符 6"/>
          <p:cNvCxnSpPr/>
          <p:nvPr/>
        </p:nvCxnSpPr>
        <p:spPr>
          <a:xfrm>
            <a:off x="4716463" y="1989138"/>
            <a:ext cx="3455987" cy="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/>
          <p:nvPr/>
        </p:nvCxnSpPr>
        <p:spPr>
          <a:xfrm flipH="1">
            <a:off x="755650" y="1989138"/>
            <a:ext cx="3368675" cy="0"/>
          </a:xfrm>
          <a:prstGeom prst="straightConnector1">
            <a:avLst/>
          </a:prstGeom>
          <a:ln w="508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040313" y="1438275"/>
            <a:ext cx="2884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向东扩大是东经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E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1042988" y="1465263"/>
            <a:ext cx="3035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向西扩大是西经</a:t>
            </a:r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W</a:t>
            </a:r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6002338" y="2609850"/>
            <a:ext cx="384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3454400" y="2605088"/>
            <a:ext cx="4905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w</a:t>
            </a:r>
            <a:endParaRPr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7307263" y="2628900"/>
            <a:ext cx="3857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8693150" y="2636838"/>
            <a:ext cx="3857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2193925" y="2628900"/>
            <a:ext cx="4905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w</a:t>
            </a:r>
            <a:endParaRPr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971550" y="2609850"/>
            <a:ext cx="4905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w</a:t>
            </a:r>
            <a:endParaRPr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19188" y="4349750"/>
            <a:ext cx="70532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180°E</a:t>
            </a:r>
            <a:r>
              <a:rPr lang="zh-CN" altLang="en-US" sz="3200" b="1">
                <a:latin typeface="Calibri" pitchFamily="34" charset="0"/>
              </a:rPr>
              <a:t>和</a:t>
            </a:r>
            <a:r>
              <a:rPr lang="en-US" altLang="zh-CN" sz="3200" b="1">
                <a:latin typeface="Calibri" pitchFamily="34" charset="0"/>
              </a:rPr>
              <a:t>180°W</a:t>
            </a:r>
            <a:r>
              <a:rPr lang="zh-CN" altLang="en-US" sz="3200" b="1">
                <a:latin typeface="Calibri" pitchFamily="34" charset="0"/>
              </a:rPr>
              <a:t>合二为一</a:t>
            </a:r>
            <a:r>
              <a:rPr lang="en-US" altLang="zh-CN" sz="3200" b="1">
                <a:latin typeface="Calibri" pitchFamily="34" charset="0"/>
              </a:rPr>
              <a:t>---------180°</a:t>
            </a:r>
            <a:endParaRPr lang="zh-CN" altLang="en-US" sz="32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09" name="Group 68"/>
          <p:cNvGrpSpPr>
            <a:grpSpLocks/>
          </p:cNvGrpSpPr>
          <p:nvPr/>
        </p:nvGrpSpPr>
        <p:grpSpPr bwMode="auto">
          <a:xfrm>
            <a:off x="468313" y="1412875"/>
            <a:ext cx="8281987" cy="4508500"/>
            <a:chOff x="295" y="890"/>
            <a:chExt cx="5217" cy="2840"/>
          </a:xfrm>
        </p:grpSpPr>
        <p:sp>
          <p:nvSpPr>
            <p:cNvPr id="43032" name="Oval 33"/>
            <p:cNvSpPr>
              <a:spLocks noChangeArrowheads="1"/>
            </p:cNvSpPr>
            <p:nvPr/>
          </p:nvSpPr>
          <p:spPr bwMode="auto">
            <a:xfrm>
              <a:off x="295" y="890"/>
              <a:ext cx="5217" cy="2837"/>
            </a:xfrm>
            <a:prstGeom prst="ellipse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3033" name="Oval 34"/>
            <p:cNvSpPr>
              <a:spLocks noChangeArrowheads="1"/>
            </p:cNvSpPr>
            <p:nvPr/>
          </p:nvSpPr>
          <p:spPr bwMode="auto">
            <a:xfrm>
              <a:off x="2372" y="890"/>
              <a:ext cx="1060" cy="284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3034" name="Line 39"/>
            <p:cNvSpPr>
              <a:spLocks noChangeShapeType="1"/>
            </p:cNvSpPr>
            <p:nvPr/>
          </p:nvSpPr>
          <p:spPr bwMode="auto">
            <a:xfrm>
              <a:off x="2901" y="905"/>
              <a:ext cx="0" cy="2813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35" name="Oval 46"/>
            <p:cNvSpPr>
              <a:spLocks noChangeArrowheads="1"/>
            </p:cNvSpPr>
            <p:nvPr/>
          </p:nvSpPr>
          <p:spPr bwMode="auto">
            <a:xfrm>
              <a:off x="595" y="890"/>
              <a:ext cx="4614" cy="284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3036" name="Oval 51"/>
            <p:cNvSpPr>
              <a:spLocks noChangeArrowheads="1"/>
            </p:cNvSpPr>
            <p:nvPr/>
          </p:nvSpPr>
          <p:spPr bwMode="auto">
            <a:xfrm>
              <a:off x="956" y="890"/>
              <a:ext cx="3886" cy="284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3037" name="Oval 52"/>
            <p:cNvSpPr>
              <a:spLocks noChangeArrowheads="1"/>
            </p:cNvSpPr>
            <p:nvPr/>
          </p:nvSpPr>
          <p:spPr bwMode="auto">
            <a:xfrm>
              <a:off x="1377" y="890"/>
              <a:ext cx="3030" cy="284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3038" name="Oval 53"/>
            <p:cNvSpPr>
              <a:spLocks noChangeArrowheads="1"/>
            </p:cNvSpPr>
            <p:nvPr/>
          </p:nvSpPr>
          <p:spPr bwMode="auto">
            <a:xfrm>
              <a:off x="1836" y="890"/>
              <a:ext cx="2096" cy="284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279592" name="Rectangle 40"/>
          <p:cNvSpPr>
            <a:spLocks noChangeArrowheads="1"/>
          </p:cNvSpPr>
          <p:nvPr/>
        </p:nvSpPr>
        <p:spPr bwMode="auto">
          <a:xfrm>
            <a:off x="4379913" y="3411538"/>
            <a:ext cx="649287" cy="377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36000" rIns="0" bIns="36000">
            <a:spAutoFit/>
          </a:bodyPr>
          <a:lstStyle/>
          <a:p>
            <a:pPr algn="ctr"/>
            <a:r>
              <a:rPr lang="en-US" altLang="zh-CN" sz="2000">
                <a:latin typeface="Times New Roman" pitchFamily="18" charset="0"/>
                <a:ea typeface="黑体" pitchFamily="49" charset="-122"/>
              </a:rPr>
              <a:t>0°</a:t>
            </a:r>
            <a:endParaRPr lang="en-US" altLang="zh-CN" sz="2000" baseline="30000">
              <a:latin typeface="Times New Roman" pitchFamily="18" charset="0"/>
              <a:ea typeface="黑体" pitchFamily="49" charset="-122"/>
              <a:cs typeface="Arial" charset="0"/>
            </a:endParaRPr>
          </a:p>
        </p:txBody>
      </p:sp>
      <p:sp>
        <p:nvSpPr>
          <p:cNvPr id="43011" name="Rectangle 45"/>
          <p:cNvSpPr>
            <a:spLocks noChangeArrowheads="1"/>
          </p:cNvSpPr>
          <p:nvPr/>
        </p:nvSpPr>
        <p:spPr bwMode="auto">
          <a:xfrm>
            <a:off x="250825" y="339725"/>
            <a:ext cx="3384550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3200" b="1">
                <a:solidFill>
                  <a:srgbClr val="3333FF"/>
                </a:solidFill>
                <a:latin typeface="Calibri" pitchFamily="34" charset="0"/>
              </a:rPr>
              <a:t>经度的变化规律</a:t>
            </a:r>
          </a:p>
        </p:txBody>
      </p:sp>
      <p:grpSp>
        <p:nvGrpSpPr>
          <p:cNvPr id="3" name="Group 72"/>
          <p:cNvGrpSpPr>
            <a:grpSpLocks/>
          </p:cNvGrpSpPr>
          <p:nvPr/>
        </p:nvGrpSpPr>
        <p:grpSpPr bwMode="auto">
          <a:xfrm>
            <a:off x="5003800" y="3195638"/>
            <a:ext cx="4176713" cy="881062"/>
            <a:chOff x="3152" y="2013"/>
            <a:chExt cx="2631" cy="555"/>
          </a:xfrm>
        </p:grpSpPr>
        <p:sp>
          <p:nvSpPr>
            <p:cNvPr id="43026" name="Rectangle 56"/>
            <p:cNvSpPr>
              <a:spLocks noChangeArrowheads="1"/>
            </p:cNvSpPr>
            <p:nvPr/>
          </p:nvSpPr>
          <p:spPr bwMode="auto">
            <a:xfrm>
              <a:off x="3152" y="2330"/>
              <a:ext cx="590" cy="23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36000" rIns="0" bIns="36000">
              <a:spAutoFit/>
            </a:bodyPr>
            <a:lstStyle/>
            <a:p>
              <a:pPr algn="ctr"/>
              <a:r>
                <a:rPr lang="en-US" altLang="zh-CN" sz="2000">
                  <a:latin typeface="Times New Roman" pitchFamily="18" charset="0"/>
                  <a:ea typeface="黑体" pitchFamily="49" charset="-122"/>
                </a:rPr>
                <a:t>30°E</a:t>
              </a:r>
              <a:endParaRPr lang="en-US" altLang="zh-CN" sz="2000" baseline="30000">
                <a:latin typeface="Times New Roman" pitchFamily="18" charset="0"/>
                <a:ea typeface="黑体" pitchFamily="49" charset="-122"/>
                <a:cs typeface="Arial" charset="0"/>
              </a:endParaRPr>
            </a:p>
          </p:txBody>
        </p:sp>
        <p:sp>
          <p:nvSpPr>
            <p:cNvPr id="43027" name="Rectangle 57"/>
            <p:cNvSpPr>
              <a:spLocks noChangeArrowheads="1"/>
            </p:cNvSpPr>
            <p:nvPr/>
          </p:nvSpPr>
          <p:spPr bwMode="auto">
            <a:xfrm>
              <a:off x="3786" y="2024"/>
              <a:ext cx="409" cy="23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36000" rIns="0" bIns="36000">
              <a:spAutoFit/>
            </a:bodyPr>
            <a:lstStyle/>
            <a:p>
              <a:pPr algn="ctr"/>
              <a:r>
                <a:rPr lang="en-US" altLang="zh-CN" sz="2000">
                  <a:latin typeface="Times New Roman" pitchFamily="18" charset="0"/>
                  <a:ea typeface="黑体" pitchFamily="49" charset="-122"/>
                </a:rPr>
                <a:t>60°</a:t>
              </a:r>
              <a:endParaRPr lang="en-US" altLang="zh-CN" sz="2000" baseline="30000">
                <a:latin typeface="Times New Roman" pitchFamily="18" charset="0"/>
                <a:ea typeface="黑体" pitchFamily="49" charset="-122"/>
                <a:cs typeface="Arial" charset="0"/>
              </a:endParaRPr>
            </a:p>
          </p:txBody>
        </p:sp>
        <p:sp>
          <p:nvSpPr>
            <p:cNvPr id="43028" name="Rectangle 58"/>
            <p:cNvSpPr>
              <a:spLocks noChangeArrowheads="1"/>
            </p:cNvSpPr>
            <p:nvPr/>
          </p:nvSpPr>
          <p:spPr bwMode="auto">
            <a:xfrm>
              <a:off x="4241" y="2285"/>
              <a:ext cx="409" cy="23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36000" rIns="0" bIns="36000">
              <a:spAutoFit/>
            </a:bodyPr>
            <a:lstStyle/>
            <a:p>
              <a:pPr algn="ctr"/>
              <a:r>
                <a:rPr lang="en-US" altLang="zh-CN" sz="2000">
                  <a:latin typeface="Times New Roman" pitchFamily="18" charset="0"/>
                  <a:ea typeface="黑体" pitchFamily="49" charset="-122"/>
                </a:rPr>
                <a:t>90°</a:t>
              </a:r>
              <a:endParaRPr lang="en-US" altLang="zh-CN" sz="2000" baseline="30000">
                <a:latin typeface="Times New Roman" pitchFamily="18" charset="0"/>
                <a:ea typeface="黑体" pitchFamily="49" charset="-122"/>
                <a:cs typeface="Arial" charset="0"/>
              </a:endParaRPr>
            </a:p>
          </p:txBody>
        </p:sp>
        <p:sp>
          <p:nvSpPr>
            <p:cNvPr id="43029" name="Rectangle 59"/>
            <p:cNvSpPr>
              <a:spLocks noChangeArrowheads="1"/>
            </p:cNvSpPr>
            <p:nvPr/>
          </p:nvSpPr>
          <p:spPr bwMode="auto">
            <a:xfrm>
              <a:off x="4694" y="2024"/>
              <a:ext cx="409" cy="23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36000" rIns="0" bIns="36000">
              <a:spAutoFit/>
            </a:bodyPr>
            <a:lstStyle/>
            <a:p>
              <a:pPr algn="ctr"/>
              <a:r>
                <a:rPr lang="en-US" altLang="zh-CN" sz="2000">
                  <a:latin typeface="Times New Roman" pitchFamily="18" charset="0"/>
                  <a:ea typeface="黑体" pitchFamily="49" charset="-122"/>
                </a:rPr>
                <a:t>120°</a:t>
              </a:r>
              <a:endParaRPr lang="en-US" altLang="zh-CN" sz="2000" baseline="30000">
                <a:latin typeface="Times New Roman" pitchFamily="18" charset="0"/>
                <a:ea typeface="黑体" pitchFamily="49" charset="-122"/>
                <a:cs typeface="Arial" charset="0"/>
              </a:endParaRPr>
            </a:p>
          </p:txBody>
        </p:sp>
        <p:sp>
          <p:nvSpPr>
            <p:cNvPr id="43030" name="Rectangle 60"/>
            <p:cNvSpPr>
              <a:spLocks noChangeArrowheads="1"/>
            </p:cNvSpPr>
            <p:nvPr/>
          </p:nvSpPr>
          <p:spPr bwMode="auto">
            <a:xfrm>
              <a:off x="5011" y="2285"/>
              <a:ext cx="454" cy="23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36000" rIns="0" bIns="36000">
              <a:spAutoFit/>
            </a:bodyPr>
            <a:lstStyle/>
            <a:p>
              <a:pPr algn="ctr"/>
              <a:r>
                <a:rPr lang="en-US" altLang="zh-CN" sz="2000">
                  <a:latin typeface="Times New Roman" pitchFamily="18" charset="0"/>
                  <a:ea typeface="黑体" pitchFamily="49" charset="-122"/>
                </a:rPr>
                <a:t>150°</a:t>
              </a:r>
              <a:endParaRPr lang="en-US" altLang="zh-CN" sz="2000" baseline="30000">
                <a:latin typeface="Times New Roman" pitchFamily="18" charset="0"/>
                <a:ea typeface="黑体" pitchFamily="49" charset="-122"/>
                <a:cs typeface="Arial" charset="0"/>
              </a:endParaRPr>
            </a:p>
          </p:txBody>
        </p:sp>
        <p:sp>
          <p:nvSpPr>
            <p:cNvPr id="43031" name="Rectangle 61"/>
            <p:cNvSpPr>
              <a:spLocks noChangeArrowheads="1"/>
            </p:cNvSpPr>
            <p:nvPr/>
          </p:nvSpPr>
          <p:spPr bwMode="auto">
            <a:xfrm>
              <a:off x="5374" y="2013"/>
              <a:ext cx="409" cy="23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36000" rIns="0" bIns="36000">
              <a:spAutoFit/>
            </a:bodyPr>
            <a:lstStyle/>
            <a:p>
              <a:pPr algn="ctr"/>
              <a:r>
                <a:rPr lang="en-US" altLang="zh-CN" sz="2000">
                  <a:latin typeface="Times New Roman" pitchFamily="18" charset="0"/>
                  <a:ea typeface="黑体" pitchFamily="49" charset="-122"/>
                </a:rPr>
                <a:t>180°</a:t>
              </a:r>
              <a:endParaRPr lang="en-US" altLang="zh-CN" sz="2000" baseline="30000">
                <a:latin typeface="Times New Roman" pitchFamily="18" charset="0"/>
                <a:ea typeface="黑体" pitchFamily="49" charset="-122"/>
                <a:cs typeface="Arial" charset="0"/>
              </a:endParaRPr>
            </a:p>
          </p:txBody>
        </p:sp>
      </p:grpSp>
      <p:grpSp>
        <p:nvGrpSpPr>
          <p:cNvPr id="4" name="Group 71"/>
          <p:cNvGrpSpPr>
            <a:grpSpLocks/>
          </p:cNvGrpSpPr>
          <p:nvPr/>
        </p:nvGrpSpPr>
        <p:grpSpPr bwMode="auto">
          <a:xfrm>
            <a:off x="250825" y="3267075"/>
            <a:ext cx="4029075" cy="809625"/>
            <a:chOff x="158" y="2058"/>
            <a:chExt cx="2538" cy="510"/>
          </a:xfrm>
        </p:grpSpPr>
        <p:sp>
          <p:nvSpPr>
            <p:cNvPr id="43020" name="Rectangle 62"/>
            <p:cNvSpPr>
              <a:spLocks noChangeArrowheads="1"/>
            </p:cNvSpPr>
            <p:nvPr/>
          </p:nvSpPr>
          <p:spPr bwMode="auto">
            <a:xfrm>
              <a:off x="2151" y="2330"/>
              <a:ext cx="545" cy="23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36000" rIns="0" bIns="36000">
              <a:spAutoFit/>
            </a:bodyPr>
            <a:lstStyle/>
            <a:p>
              <a:pPr algn="ctr"/>
              <a:r>
                <a:rPr lang="en-US" altLang="zh-CN" sz="2000">
                  <a:latin typeface="Times New Roman" pitchFamily="18" charset="0"/>
                  <a:ea typeface="黑体" pitchFamily="49" charset="-122"/>
                </a:rPr>
                <a:t>30°W</a:t>
              </a:r>
              <a:endParaRPr lang="en-US" altLang="zh-CN" sz="2000" baseline="30000">
                <a:latin typeface="Times New Roman" pitchFamily="18" charset="0"/>
                <a:ea typeface="黑体" pitchFamily="49" charset="-122"/>
                <a:cs typeface="Arial" charset="0"/>
              </a:endParaRPr>
            </a:p>
          </p:txBody>
        </p:sp>
        <p:sp>
          <p:nvSpPr>
            <p:cNvPr id="43021" name="Rectangle 63"/>
            <p:cNvSpPr>
              <a:spLocks noChangeArrowheads="1"/>
            </p:cNvSpPr>
            <p:nvPr/>
          </p:nvSpPr>
          <p:spPr bwMode="auto">
            <a:xfrm>
              <a:off x="1700" y="2058"/>
              <a:ext cx="409" cy="23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36000" rIns="0" bIns="36000">
              <a:spAutoFit/>
            </a:bodyPr>
            <a:lstStyle/>
            <a:p>
              <a:pPr algn="ctr"/>
              <a:r>
                <a:rPr lang="en-US" altLang="zh-CN" sz="2000">
                  <a:latin typeface="Times New Roman" pitchFamily="18" charset="0"/>
                  <a:ea typeface="黑体" pitchFamily="49" charset="-122"/>
                </a:rPr>
                <a:t>60°</a:t>
              </a:r>
              <a:endParaRPr lang="en-US" altLang="zh-CN" sz="2000" baseline="30000">
                <a:latin typeface="Times New Roman" pitchFamily="18" charset="0"/>
                <a:ea typeface="黑体" pitchFamily="49" charset="-122"/>
                <a:cs typeface="Arial" charset="0"/>
              </a:endParaRPr>
            </a:p>
          </p:txBody>
        </p:sp>
        <p:sp>
          <p:nvSpPr>
            <p:cNvPr id="43022" name="Rectangle 64"/>
            <p:cNvSpPr>
              <a:spLocks noChangeArrowheads="1"/>
            </p:cNvSpPr>
            <p:nvPr/>
          </p:nvSpPr>
          <p:spPr bwMode="auto">
            <a:xfrm>
              <a:off x="1247" y="2285"/>
              <a:ext cx="409" cy="23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36000" rIns="0" bIns="36000">
              <a:spAutoFit/>
            </a:bodyPr>
            <a:lstStyle/>
            <a:p>
              <a:pPr algn="ctr"/>
              <a:r>
                <a:rPr lang="en-US" altLang="zh-CN" sz="2000">
                  <a:latin typeface="Times New Roman" pitchFamily="18" charset="0"/>
                  <a:ea typeface="黑体" pitchFamily="49" charset="-122"/>
                </a:rPr>
                <a:t>90°</a:t>
              </a:r>
              <a:endParaRPr lang="en-US" altLang="zh-CN" sz="2000" baseline="30000">
                <a:latin typeface="Times New Roman" pitchFamily="18" charset="0"/>
                <a:ea typeface="黑体" pitchFamily="49" charset="-122"/>
                <a:cs typeface="Arial" charset="0"/>
              </a:endParaRPr>
            </a:p>
          </p:txBody>
        </p:sp>
        <p:sp>
          <p:nvSpPr>
            <p:cNvPr id="43023" name="Rectangle 65"/>
            <p:cNvSpPr>
              <a:spLocks noChangeArrowheads="1"/>
            </p:cNvSpPr>
            <p:nvPr/>
          </p:nvSpPr>
          <p:spPr bwMode="auto">
            <a:xfrm>
              <a:off x="838" y="2058"/>
              <a:ext cx="409" cy="23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36000" rIns="0" bIns="36000">
              <a:spAutoFit/>
            </a:bodyPr>
            <a:lstStyle/>
            <a:p>
              <a:pPr algn="ctr"/>
              <a:r>
                <a:rPr lang="en-US" altLang="zh-CN" sz="2000">
                  <a:latin typeface="Times New Roman" pitchFamily="18" charset="0"/>
                  <a:ea typeface="黑体" pitchFamily="49" charset="-122"/>
                </a:rPr>
                <a:t>120°</a:t>
              </a:r>
              <a:endParaRPr lang="en-US" altLang="zh-CN" sz="2000" baseline="30000">
                <a:latin typeface="Times New Roman" pitchFamily="18" charset="0"/>
                <a:ea typeface="黑体" pitchFamily="49" charset="-122"/>
                <a:cs typeface="Arial" charset="0"/>
              </a:endParaRPr>
            </a:p>
          </p:txBody>
        </p:sp>
        <p:sp>
          <p:nvSpPr>
            <p:cNvPr id="43024" name="Rectangle 66"/>
            <p:cNvSpPr>
              <a:spLocks noChangeArrowheads="1"/>
            </p:cNvSpPr>
            <p:nvPr/>
          </p:nvSpPr>
          <p:spPr bwMode="auto">
            <a:xfrm>
              <a:off x="431" y="2274"/>
              <a:ext cx="454" cy="23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36000" rIns="0" bIns="36000">
              <a:spAutoFit/>
            </a:bodyPr>
            <a:lstStyle/>
            <a:p>
              <a:pPr algn="ctr"/>
              <a:r>
                <a:rPr lang="en-US" altLang="zh-CN" sz="2000">
                  <a:latin typeface="Times New Roman" pitchFamily="18" charset="0"/>
                  <a:ea typeface="黑体" pitchFamily="49" charset="-122"/>
                </a:rPr>
                <a:t>150°</a:t>
              </a:r>
              <a:endParaRPr lang="en-US" altLang="zh-CN" sz="2000" baseline="30000">
                <a:latin typeface="Times New Roman" pitchFamily="18" charset="0"/>
                <a:ea typeface="黑体" pitchFamily="49" charset="-122"/>
                <a:cs typeface="Arial" charset="0"/>
              </a:endParaRPr>
            </a:p>
          </p:txBody>
        </p:sp>
        <p:sp>
          <p:nvSpPr>
            <p:cNvPr id="43025" name="Rectangle 67"/>
            <p:cNvSpPr>
              <a:spLocks noChangeArrowheads="1"/>
            </p:cNvSpPr>
            <p:nvPr/>
          </p:nvSpPr>
          <p:spPr bwMode="auto">
            <a:xfrm>
              <a:off x="158" y="2058"/>
              <a:ext cx="409" cy="23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36000" rIns="0" bIns="36000">
              <a:spAutoFit/>
            </a:bodyPr>
            <a:lstStyle/>
            <a:p>
              <a:pPr algn="ctr"/>
              <a:r>
                <a:rPr lang="en-US" altLang="zh-CN" sz="2000">
                  <a:latin typeface="Times New Roman" pitchFamily="18" charset="0"/>
                  <a:ea typeface="黑体" pitchFamily="49" charset="-122"/>
                </a:rPr>
                <a:t>180°</a:t>
              </a:r>
              <a:endParaRPr lang="en-US" altLang="zh-CN" sz="2000" baseline="30000">
                <a:latin typeface="Times New Roman" pitchFamily="18" charset="0"/>
                <a:ea typeface="黑体" pitchFamily="49" charset="-122"/>
                <a:cs typeface="Arial" charset="0"/>
              </a:endParaRPr>
            </a:p>
          </p:txBody>
        </p:sp>
      </p:grpSp>
      <p:sp>
        <p:nvSpPr>
          <p:cNvPr id="279621" name="Text Box 69"/>
          <p:cNvSpPr txBox="1">
            <a:spLocks noChangeArrowheads="1"/>
          </p:cNvSpPr>
          <p:nvPr/>
        </p:nvSpPr>
        <p:spPr bwMode="auto">
          <a:xfrm>
            <a:off x="755650" y="5949950"/>
            <a:ext cx="32400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/>
              <a:t>→ </a:t>
            </a:r>
            <a:r>
              <a:rPr lang="zh-CN" altLang="en-US" sz="2800" b="1"/>
              <a:t>向东</a:t>
            </a:r>
            <a:r>
              <a:rPr lang="zh-CN" altLang="en-US" sz="2800" b="1">
                <a:solidFill>
                  <a:srgbClr val="FF0000"/>
                </a:solidFill>
              </a:rPr>
              <a:t>递减为</a:t>
            </a:r>
            <a:r>
              <a:rPr lang="en-US" altLang="zh-CN" sz="2800" b="1">
                <a:solidFill>
                  <a:srgbClr val="FF0000"/>
                </a:solidFill>
              </a:rPr>
              <a:t>W</a:t>
            </a:r>
            <a:endParaRPr lang="zh-CN" altLang="en-US" sz="3200" b="1"/>
          </a:p>
        </p:txBody>
      </p:sp>
      <p:sp>
        <p:nvSpPr>
          <p:cNvPr id="279622" name="Text Box 70"/>
          <p:cNvSpPr txBox="1">
            <a:spLocks noChangeArrowheads="1"/>
          </p:cNvSpPr>
          <p:nvPr/>
        </p:nvSpPr>
        <p:spPr bwMode="auto">
          <a:xfrm>
            <a:off x="5148263" y="5949950"/>
            <a:ext cx="32400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/>
              <a:t>→</a:t>
            </a:r>
            <a:r>
              <a:rPr lang="en-US" altLang="zh-CN" sz="2800" b="1"/>
              <a:t>  </a:t>
            </a:r>
            <a:r>
              <a:rPr lang="zh-CN" altLang="en-US" sz="2800" b="1"/>
              <a:t>向东</a:t>
            </a:r>
            <a:r>
              <a:rPr lang="zh-CN" altLang="en-US" sz="2800" b="1">
                <a:solidFill>
                  <a:srgbClr val="FF0000"/>
                </a:solidFill>
              </a:rPr>
              <a:t>递增为</a:t>
            </a:r>
            <a:r>
              <a:rPr lang="en-US" altLang="zh-CN" sz="2800" b="1">
                <a:solidFill>
                  <a:srgbClr val="FF0000"/>
                </a:solidFill>
              </a:rPr>
              <a:t>E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1330325" y="2924175"/>
            <a:ext cx="2305050" cy="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749675" y="2087563"/>
            <a:ext cx="1620838" cy="5222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自西向东</a:t>
            </a: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5503863" y="2924175"/>
            <a:ext cx="2305050" cy="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-11113" y="4068763"/>
            <a:ext cx="9047163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u="sng" dirty="0">
                <a:latin typeface="+mn-lt"/>
                <a:ea typeface="+mn-ea"/>
              </a:rPr>
              <a:t>顺着地球</a:t>
            </a:r>
            <a:r>
              <a:rPr lang="zh-CN" altLang="en-US" sz="3200" b="1" u="sng" dirty="0">
                <a:solidFill>
                  <a:srgbClr val="FF0000"/>
                </a:solidFill>
                <a:latin typeface="+mn-lt"/>
                <a:ea typeface="+mn-ea"/>
              </a:rPr>
              <a:t>自转</a:t>
            </a:r>
            <a:r>
              <a:rPr lang="zh-CN" altLang="en-US" sz="3200" b="1" u="sng" dirty="0">
                <a:latin typeface="+mn-lt"/>
                <a:ea typeface="+mn-ea"/>
              </a:rPr>
              <a:t>方向：度数</a:t>
            </a:r>
            <a:r>
              <a:rPr lang="zh-CN" altLang="en-US" sz="3200" b="1" u="sng" dirty="0">
                <a:solidFill>
                  <a:srgbClr val="FF0000"/>
                </a:solidFill>
                <a:latin typeface="+mn-lt"/>
                <a:ea typeface="+mn-ea"/>
              </a:rPr>
              <a:t>递增</a:t>
            </a:r>
            <a:r>
              <a:rPr lang="en-US" altLang="zh-CN" sz="3200" b="1" u="sng" dirty="0">
                <a:solidFill>
                  <a:srgbClr val="FF0000"/>
                </a:solidFill>
                <a:latin typeface="+mn-lt"/>
                <a:ea typeface="+mn-ea"/>
              </a:rPr>
              <a:t>----E</a:t>
            </a:r>
            <a:r>
              <a:rPr lang="zh-CN" altLang="en-US" sz="3200" b="1" u="sng" dirty="0">
                <a:latin typeface="+mn-lt"/>
                <a:ea typeface="+mn-ea"/>
              </a:rPr>
              <a:t>；度数</a:t>
            </a:r>
            <a:r>
              <a:rPr lang="zh-CN" altLang="en-US" sz="3200" b="1" u="sng" dirty="0">
                <a:solidFill>
                  <a:srgbClr val="FF0000"/>
                </a:solidFill>
                <a:latin typeface="+mn-lt"/>
                <a:ea typeface="+mn-ea"/>
              </a:rPr>
              <a:t>递减</a:t>
            </a:r>
            <a:r>
              <a:rPr lang="en-US" altLang="zh-CN" sz="3200" b="1" u="sng" dirty="0">
                <a:solidFill>
                  <a:srgbClr val="FF0000"/>
                </a:solidFill>
                <a:latin typeface="+mn-lt"/>
                <a:ea typeface="+mn-ea"/>
              </a:rPr>
              <a:t>---W</a:t>
            </a:r>
            <a:endParaRPr lang="zh-CN" altLang="en-US" sz="3200" b="1" u="sng" dirty="0">
              <a:latin typeface="+mn-lt"/>
              <a:ea typeface="+mn-ea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79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0"/>
                                        <p:tgtEl>
                                          <p:spTgt spid="279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279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279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592" grpId="0" animBg="1"/>
      <p:bldP spid="279592" grpId="1" animBg="1"/>
      <p:bldP spid="279621" grpId="0"/>
      <p:bldP spid="279622" grpId="0"/>
      <p:bldP spid="31" grpId="0" animBg="1"/>
      <p:bldP spid="3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1772" t="1416" r="13329" b="2957"/>
          <a:stretch>
            <a:fillRect/>
          </a:stretch>
        </p:blipFill>
        <p:spPr bwMode="auto">
          <a:xfrm>
            <a:off x="3924300" y="1631950"/>
            <a:ext cx="5110163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18"/>
          <p:cNvSpPr>
            <a:spLocks noChangeArrowheads="1"/>
          </p:cNvSpPr>
          <p:nvPr/>
        </p:nvSpPr>
        <p:spPr bwMode="auto">
          <a:xfrm>
            <a:off x="0" y="115888"/>
            <a:ext cx="4248150" cy="5857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  <a:extLst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+mn-lt"/>
                <a:ea typeface="黑体" pitchFamily="2" charset="-122"/>
              </a:rPr>
              <a:t>7</a:t>
            </a:r>
            <a:r>
              <a:rPr lang="zh-CN" altLang="en-US" sz="3200" b="1" dirty="0">
                <a:latin typeface="+mn-lt"/>
                <a:ea typeface="黑体" pitchFamily="2" charset="-122"/>
              </a:rPr>
              <a:t>、认识本初子午线</a:t>
            </a:r>
          </a:p>
        </p:txBody>
      </p:sp>
      <p:sp>
        <p:nvSpPr>
          <p:cNvPr id="278547" name="Text Box 19"/>
          <p:cNvSpPr txBox="1">
            <a:spLocks noChangeArrowheads="1"/>
          </p:cNvSpPr>
          <p:nvPr/>
        </p:nvSpPr>
        <p:spPr bwMode="auto">
          <a:xfrm>
            <a:off x="0" y="1460500"/>
            <a:ext cx="3276600" cy="386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800" b="1"/>
              <a:t>　</a:t>
            </a:r>
            <a:r>
              <a:rPr lang="en-US" altLang="zh-CN" sz="2800" b="1"/>
              <a:t>1884</a:t>
            </a:r>
            <a:r>
              <a:rPr lang="zh-CN" altLang="en-US" sz="2800" b="1"/>
              <a:t>年国际经度会议决定，以通过</a:t>
            </a:r>
            <a:r>
              <a:rPr lang="zh-CN" altLang="en-US" sz="2800" b="1">
                <a:solidFill>
                  <a:srgbClr val="FF0000"/>
                </a:solidFill>
              </a:rPr>
              <a:t>英国格林尼治天文台旧址</a:t>
            </a:r>
            <a:r>
              <a:rPr lang="zh-CN" altLang="en-US" sz="2800" b="1"/>
              <a:t>的经线，作为经度的起始线，即</a:t>
            </a:r>
            <a:r>
              <a:rPr lang="en-US" altLang="zh-CN" sz="2800" b="1">
                <a:solidFill>
                  <a:srgbClr val="FF0000"/>
                </a:solidFill>
              </a:rPr>
              <a:t>0°</a:t>
            </a:r>
            <a:r>
              <a:rPr lang="zh-CN" altLang="en-US" sz="2800" b="1">
                <a:solidFill>
                  <a:srgbClr val="FF0000"/>
                </a:solidFill>
              </a:rPr>
              <a:t>经线，</a:t>
            </a:r>
            <a:r>
              <a:rPr lang="zh-CN" altLang="en-US" sz="2800" b="1"/>
              <a:t>或称</a:t>
            </a:r>
            <a:r>
              <a:rPr lang="zh-CN" altLang="en-US" sz="2800" b="1">
                <a:solidFill>
                  <a:srgbClr val="FF0000"/>
                </a:solidFill>
              </a:rPr>
              <a:t>本初子午线</a:t>
            </a:r>
            <a:r>
              <a:rPr lang="zh-CN" altLang="en-US" sz="2800" b="1"/>
              <a:t>。</a:t>
            </a:r>
          </a:p>
        </p:txBody>
      </p:sp>
      <p:sp>
        <p:nvSpPr>
          <p:cNvPr id="278548" name="Line 20"/>
          <p:cNvSpPr>
            <a:spLocks noChangeShapeType="1"/>
          </p:cNvSpPr>
          <p:nvPr/>
        </p:nvSpPr>
        <p:spPr bwMode="auto">
          <a:xfrm>
            <a:off x="6516688" y="1773238"/>
            <a:ext cx="0" cy="475138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6516688" y="1125538"/>
            <a:ext cx="2160587" cy="1079500"/>
            <a:chOff x="4105" y="709"/>
            <a:chExt cx="1361" cy="680"/>
          </a:xfrm>
        </p:grpSpPr>
        <p:sp>
          <p:nvSpPr>
            <p:cNvPr id="44039" name="Line 21"/>
            <p:cNvSpPr>
              <a:spLocks noChangeShapeType="1"/>
            </p:cNvSpPr>
            <p:nvPr/>
          </p:nvSpPr>
          <p:spPr bwMode="auto">
            <a:xfrm flipV="1">
              <a:off x="4105" y="1026"/>
              <a:ext cx="453" cy="36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 type="stealth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0" name="Text Box 22"/>
            <p:cNvSpPr txBox="1">
              <a:spLocks noChangeArrowheads="1"/>
            </p:cNvSpPr>
            <p:nvPr/>
          </p:nvSpPr>
          <p:spPr bwMode="auto">
            <a:xfrm>
              <a:off x="4468" y="709"/>
              <a:ext cx="99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ea typeface="楷体_GB2312"/>
                  <a:cs typeface="楷体_GB2312"/>
                </a:rPr>
                <a:t>格林尼治天文台旧址</a:t>
              </a:r>
            </a:p>
          </p:txBody>
        </p:sp>
      </p:grpSp>
      <p:pic>
        <p:nvPicPr>
          <p:cNvPr id="10" name="Picture 4" descr="格林尼治天文台旧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404813"/>
            <a:ext cx="4894263" cy="653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8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8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27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547" grpId="0"/>
      <p:bldP spid="2785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_imgloadCAWWTA7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27088" y="2514600"/>
            <a:ext cx="8066087" cy="3611563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地球是个巨大的</a:t>
            </a:r>
            <a:r>
              <a:rPr lang="zh-CN" altLang="en-US" b="1" smtClean="0">
                <a:solidFill>
                  <a:srgbClr val="FF3399"/>
                </a:solidFill>
              </a:rPr>
              <a:t>球体</a:t>
            </a:r>
            <a:r>
              <a:rPr lang="zh-CN" altLang="en-US" b="1" smtClean="0"/>
              <a:t>。</a:t>
            </a:r>
          </a:p>
          <a:p>
            <a:pPr eaLnBrk="1" hangingPunct="1"/>
            <a:endParaRPr lang="zh-CN" altLang="en-US" b="1" smtClean="0"/>
          </a:p>
          <a:p>
            <a:pPr eaLnBrk="1" hangingPunct="1"/>
            <a:r>
              <a:rPr lang="zh-CN" altLang="en-US" b="1" smtClean="0"/>
              <a:t>人们从一开始就知道地球是个球体吗？请大家阅读教材</a:t>
            </a:r>
            <a:r>
              <a:rPr lang="en-US" altLang="zh-CN" b="1" smtClean="0"/>
              <a:t>P16“</a:t>
            </a:r>
            <a:r>
              <a:rPr lang="zh-CN" altLang="en-US" b="1" smtClean="0"/>
              <a:t>盖天说”和“浑天说”。</a:t>
            </a:r>
          </a:p>
        </p:txBody>
      </p:sp>
      <p:sp>
        <p:nvSpPr>
          <p:cNvPr id="17411" name="WordArt 12"/>
          <p:cNvSpPr>
            <a:spLocks noChangeArrowheads="1" noChangeShapeType="1"/>
          </p:cNvSpPr>
          <p:nvPr/>
        </p:nvSpPr>
        <p:spPr bwMode="auto">
          <a:xfrm>
            <a:off x="2627313" y="1592263"/>
            <a:ext cx="3389312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一、地球的形状</a:t>
            </a:r>
          </a:p>
        </p:txBody>
      </p:sp>
      <p:sp>
        <p:nvSpPr>
          <p:cNvPr id="1741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格林尼治天文台和本初子午线</a:t>
            </a:r>
          </a:p>
        </p:txBody>
      </p:sp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45059" name="Picture 4" descr="get?name=T1m7ZEB4d41RCvBVd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295400"/>
            <a:ext cx="6705600" cy="538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636" name="Picture 12" descr="经线与经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1363663"/>
            <a:ext cx="5283200" cy="501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2637" name="Text Box 13"/>
          <p:cNvSpPr txBox="1">
            <a:spLocks noChangeArrowheads="1"/>
          </p:cNvSpPr>
          <p:nvPr/>
        </p:nvSpPr>
        <p:spPr bwMode="auto">
          <a:xfrm>
            <a:off x="327025" y="981075"/>
            <a:ext cx="3240088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en-US" altLang="zh-CN" sz="2800" b="1"/>
              <a:t>    </a:t>
            </a:r>
            <a:r>
              <a:rPr lang="zh-CN" altLang="en-US" sz="2800" b="1"/>
              <a:t>两条</a:t>
            </a:r>
            <a:r>
              <a:rPr lang="zh-CN" altLang="en-US" sz="2800" b="1">
                <a:solidFill>
                  <a:srgbClr val="FF0000"/>
                </a:solidFill>
              </a:rPr>
              <a:t>相对</a:t>
            </a:r>
            <a:r>
              <a:rPr lang="zh-CN" altLang="en-US" sz="2800" b="1"/>
              <a:t>的经线构成一个经线圈。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 b="1"/>
              <a:t>    </a:t>
            </a:r>
            <a:r>
              <a:rPr lang="zh-CN" altLang="en-US" sz="2800" b="1">
                <a:solidFill>
                  <a:srgbClr val="FF0000"/>
                </a:solidFill>
              </a:rPr>
              <a:t>构成一个经线圈的两条经线的经度有何关系？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 b="1"/>
              <a:t>    </a:t>
            </a:r>
            <a:r>
              <a:rPr lang="zh-CN" altLang="en-US" sz="28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相加等于</a:t>
            </a: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180</a:t>
            </a:r>
            <a:r>
              <a:rPr lang="zh-CN" altLang="en-US" sz="28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；一个在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东经</a:t>
            </a: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</a:t>
            </a:r>
            <a:r>
              <a:rPr lang="zh-CN" altLang="en-US" sz="28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，另一个在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西经</a:t>
            </a: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W</a:t>
            </a:r>
            <a:r>
              <a:rPr lang="zh-CN" altLang="en-US" sz="28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200" b="1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2638" name="Freeform 14"/>
          <p:cNvSpPr>
            <a:spLocks/>
          </p:cNvSpPr>
          <p:nvPr/>
        </p:nvSpPr>
        <p:spPr bwMode="auto">
          <a:xfrm>
            <a:off x="6156325" y="2349500"/>
            <a:ext cx="1133475" cy="3632200"/>
          </a:xfrm>
          <a:custGeom>
            <a:avLst/>
            <a:gdLst>
              <a:gd name="T0" fmla="*/ 2147483647 w 714"/>
              <a:gd name="T1" fmla="*/ 2147483647 h 2288"/>
              <a:gd name="T2" fmla="*/ 2147483647 w 714"/>
              <a:gd name="T3" fmla="*/ 2147483647 h 2288"/>
              <a:gd name="T4" fmla="*/ 2147483647 w 714"/>
              <a:gd name="T5" fmla="*/ 2147483647 h 2288"/>
              <a:gd name="T6" fmla="*/ 2147483647 w 714"/>
              <a:gd name="T7" fmla="*/ 2147483647 h 2288"/>
              <a:gd name="T8" fmla="*/ 0 w 714"/>
              <a:gd name="T9" fmla="*/ 0 h 22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2288"/>
              <a:gd name="T17" fmla="*/ 714 w 714"/>
              <a:gd name="T18" fmla="*/ 2288 h 22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2288">
                <a:moveTo>
                  <a:pt x="714" y="2288"/>
                </a:moveTo>
                <a:cubicBezTo>
                  <a:pt x="703" y="2199"/>
                  <a:pt x="687" y="1945"/>
                  <a:pt x="650" y="1752"/>
                </a:cubicBezTo>
                <a:cubicBezTo>
                  <a:pt x="613" y="1559"/>
                  <a:pt x="557" y="1339"/>
                  <a:pt x="490" y="1128"/>
                </a:cubicBezTo>
                <a:cubicBezTo>
                  <a:pt x="423" y="917"/>
                  <a:pt x="332" y="676"/>
                  <a:pt x="250" y="488"/>
                </a:cubicBezTo>
                <a:cubicBezTo>
                  <a:pt x="168" y="300"/>
                  <a:pt x="52" y="102"/>
                  <a:pt x="0" y="0"/>
                </a:cubicBezTo>
              </a:path>
            </a:pathLst>
          </a:custGeom>
          <a:noFill/>
          <a:ln w="57150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2639" name="Freeform 15"/>
          <p:cNvSpPr>
            <a:spLocks/>
          </p:cNvSpPr>
          <p:nvPr/>
        </p:nvSpPr>
        <p:spPr bwMode="auto">
          <a:xfrm>
            <a:off x="5580063" y="1700213"/>
            <a:ext cx="576262" cy="649287"/>
          </a:xfrm>
          <a:custGeom>
            <a:avLst/>
            <a:gdLst>
              <a:gd name="T0" fmla="*/ 2147483647 w 363"/>
              <a:gd name="T1" fmla="*/ 2147483647 h 409"/>
              <a:gd name="T2" fmla="*/ 2147483647 w 363"/>
              <a:gd name="T3" fmla="*/ 2147483647 h 409"/>
              <a:gd name="T4" fmla="*/ 2147483647 w 363"/>
              <a:gd name="T5" fmla="*/ 2147483647 h 409"/>
              <a:gd name="T6" fmla="*/ 0 w 363"/>
              <a:gd name="T7" fmla="*/ 0 h 409"/>
              <a:gd name="T8" fmla="*/ 0 60000 65536"/>
              <a:gd name="T9" fmla="*/ 0 60000 65536"/>
              <a:gd name="T10" fmla="*/ 0 60000 65536"/>
              <a:gd name="T11" fmla="*/ 0 60000 65536"/>
              <a:gd name="T12" fmla="*/ 0 w 363"/>
              <a:gd name="T13" fmla="*/ 0 h 409"/>
              <a:gd name="T14" fmla="*/ 363 w 363"/>
              <a:gd name="T15" fmla="*/ 409 h 4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3" h="409">
                <a:moveTo>
                  <a:pt x="363" y="409"/>
                </a:moveTo>
                <a:cubicBezTo>
                  <a:pt x="347" y="380"/>
                  <a:pt x="302" y="287"/>
                  <a:pt x="265" y="234"/>
                </a:cubicBezTo>
                <a:cubicBezTo>
                  <a:pt x="228" y="181"/>
                  <a:pt x="186" y="132"/>
                  <a:pt x="142" y="93"/>
                </a:cubicBezTo>
                <a:cubicBezTo>
                  <a:pt x="98" y="54"/>
                  <a:pt x="30" y="19"/>
                  <a:pt x="0" y="0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2640" name="Freeform 16"/>
          <p:cNvSpPr>
            <a:spLocks/>
          </p:cNvSpPr>
          <p:nvPr/>
        </p:nvSpPr>
        <p:spPr bwMode="auto">
          <a:xfrm>
            <a:off x="4819650" y="2349500"/>
            <a:ext cx="1336675" cy="3270250"/>
          </a:xfrm>
          <a:custGeom>
            <a:avLst/>
            <a:gdLst>
              <a:gd name="T0" fmla="*/ 0 w 842"/>
              <a:gd name="T1" fmla="*/ 2147483647 h 2060"/>
              <a:gd name="T2" fmla="*/ 2147483647 w 842"/>
              <a:gd name="T3" fmla="*/ 2147483647 h 2060"/>
              <a:gd name="T4" fmla="*/ 2147483647 w 842"/>
              <a:gd name="T5" fmla="*/ 2147483647 h 2060"/>
              <a:gd name="T6" fmla="*/ 2147483647 w 842"/>
              <a:gd name="T7" fmla="*/ 2147483647 h 2060"/>
              <a:gd name="T8" fmla="*/ 2147483647 w 842"/>
              <a:gd name="T9" fmla="*/ 0 h 20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2"/>
              <a:gd name="T16" fmla="*/ 0 h 2060"/>
              <a:gd name="T17" fmla="*/ 842 w 842"/>
              <a:gd name="T18" fmla="*/ 2060 h 20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2" h="2060">
                <a:moveTo>
                  <a:pt x="0" y="2060"/>
                </a:moveTo>
                <a:cubicBezTo>
                  <a:pt x="4" y="1986"/>
                  <a:pt x="0" y="1776"/>
                  <a:pt x="24" y="1616"/>
                </a:cubicBezTo>
                <a:cubicBezTo>
                  <a:pt x="48" y="1456"/>
                  <a:pt x="80" y="1273"/>
                  <a:pt x="144" y="1100"/>
                </a:cubicBezTo>
                <a:cubicBezTo>
                  <a:pt x="208" y="927"/>
                  <a:pt x="292" y="761"/>
                  <a:pt x="408" y="578"/>
                </a:cubicBezTo>
                <a:cubicBezTo>
                  <a:pt x="524" y="395"/>
                  <a:pt x="752" y="120"/>
                  <a:pt x="842" y="0"/>
                </a:cubicBezTo>
              </a:path>
            </a:pathLst>
          </a:custGeom>
          <a:noFill/>
          <a:ln w="57150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2641" name="Freeform 17"/>
          <p:cNvSpPr>
            <a:spLocks/>
          </p:cNvSpPr>
          <p:nvPr/>
        </p:nvSpPr>
        <p:spPr bwMode="auto">
          <a:xfrm>
            <a:off x="6181725" y="1771650"/>
            <a:ext cx="1057275" cy="571500"/>
          </a:xfrm>
          <a:custGeom>
            <a:avLst/>
            <a:gdLst>
              <a:gd name="T0" fmla="*/ 2147483647 w 666"/>
              <a:gd name="T1" fmla="*/ 0 h 360"/>
              <a:gd name="T2" fmla="*/ 2147483647 w 666"/>
              <a:gd name="T3" fmla="*/ 2147483647 h 360"/>
              <a:gd name="T4" fmla="*/ 2147483647 w 666"/>
              <a:gd name="T5" fmla="*/ 2147483647 h 360"/>
              <a:gd name="T6" fmla="*/ 0 w 666"/>
              <a:gd name="T7" fmla="*/ 2147483647 h 360"/>
              <a:gd name="T8" fmla="*/ 0 60000 65536"/>
              <a:gd name="T9" fmla="*/ 0 60000 65536"/>
              <a:gd name="T10" fmla="*/ 0 60000 65536"/>
              <a:gd name="T11" fmla="*/ 0 60000 65536"/>
              <a:gd name="T12" fmla="*/ 0 w 666"/>
              <a:gd name="T13" fmla="*/ 0 h 360"/>
              <a:gd name="T14" fmla="*/ 666 w 666"/>
              <a:gd name="T15" fmla="*/ 360 h 3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6" h="360">
                <a:moveTo>
                  <a:pt x="666" y="0"/>
                </a:moveTo>
                <a:cubicBezTo>
                  <a:pt x="621" y="16"/>
                  <a:pt x="471" y="62"/>
                  <a:pt x="396" y="96"/>
                </a:cubicBezTo>
                <a:cubicBezTo>
                  <a:pt x="321" y="130"/>
                  <a:pt x="282" y="160"/>
                  <a:pt x="216" y="204"/>
                </a:cubicBezTo>
                <a:cubicBezTo>
                  <a:pt x="150" y="248"/>
                  <a:pt x="45" y="327"/>
                  <a:pt x="0" y="360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2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82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282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282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28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2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2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2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2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38" grpId="0" animBg="1"/>
      <p:bldP spid="282639" grpId="0" animBg="1"/>
      <p:bldP spid="282640" grpId="0" animBg="1"/>
      <p:bldP spid="28264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http_imgloadCAWWTA7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8077200" cy="4525963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读教材，回答：</a:t>
            </a:r>
          </a:p>
          <a:p>
            <a:pPr eaLnBrk="1" hangingPunct="1"/>
            <a:r>
              <a:rPr lang="en-US" altLang="zh-CN" b="1" smtClean="0"/>
              <a:t>1</a:t>
            </a:r>
            <a:r>
              <a:rPr lang="zh-CN" altLang="en-US" b="1" smtClean="0"/>
              <a:t>、国际上习惯用哪两条经线作为东西半球的分界线？</a:t>
            </a:r>
          </a:p>
          <a:p>
            <a:pPr eaLnBrk="1" hangingPunct="1"/>
            <a:endParaRPr lang="zh-CN" altLang="en-US" b="1" smtClean="0"/>
          </a:p>
          <a:p>
            <a:pPr eaLnBrk="1" hangingPunct="1"/>
            <a:r>
              <a:rPr lang="en-US" altLang="zh-CN" b="1" smtClean="0"/>
              <a:t>2</a:t>
            </a:r>
            <a:r>
              <a:rPr lang="zh-CN" altLang="en-US" b="1" smtClean="0"/>
              <a:t>、为什么用这两条而不是</a:t>
            </a:r>
            <a:r>
              <a:rPr lang="en-US" altLang="zh-CN" b="1" smtClean="0"/>
              <a:t>0°</a:t>
            </a:r>
            <a:r>
              <a:rPr lang="zh-CN" altLang="en-US" b="1" smtClean="0"/>
              <a:t>和</a:t>
            </a:r>
            <a:r>
              <a:rPr lang="en-US" altLang="zh-CN" b="1" smtClean="0"/>
              <a:t>180°</a:t>
            </a:r>
            <a:r>
              <a:rPr lang="zh-CN" altLang="en-US" b="1" smtClean="0"/>
              <a:t>经线？</a:t>
            </a: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3717925" y="2736850"/>
            <a:ext cx="37290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u="sng">
                <a:solidFill>
                  <a:srgbClr val="FF0000"/>
                </a:solidFill>
                <a:latin typeface="Calibri" pitchFamily="34" charset="0"/>
              </a:rPr>
              <a:t>20°W</a:t>
            </a:r>
            <a:r>
              <a:rPr lang="zh-CN" altLang="en-US" sz="4000" b="1" u="sng">
                <a:solidFill>
                  <a:srgbClr val="FF0000"/>
                </a:solidFill>
                <a:latin typeface="Calibri" pitchFamily="34" charset="0"/>
              </a:rPr>
              <a:t>和</a:t>
            </a:r>
            <a:r>
              <a:rPr lang="en-US" altLang="zh-CN" sz="4000" b="1" u="sng">
                <a:solidFill>
                  <a:srgbClr val="FF0000"/>
                </a:solidFill>
                <a:latin typeface="Calibri" pitchFamily="34" charset="0"/>
              </a:rPr>
              <a:t>160°E</a:t>
            </a: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990600" y="4945063"/>
            <a:ext cx="79359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这两条经线基本</a:t>
            </a:r>
            <a:r>
              <a:rPr lang="zh-CN" altLang="en-US" sz="3200" b="1" u="sng">
                <a:latin typeface="Calibri" pitchFamily="34" charset="0"/>
              </a:rPr>
              <a:t>从</a:t>
            </a:r>
            <a:r>
              <a:rPr lang="zh-CN" altLang="en-US" sz="3200" b="1" u="sng">
                <a:solidFill>
                  <a:srgbClr val="FF0000"/>
                </a:solidFill>
                <a:latin typeface="Calibri" pitchFamily="34" charset="0"/>
              </a:rPr>
              <a:t>海洋</a:t>
            </a:r>
            <a:r>
              <a:rPr lang="zh-CN" altLang="en-US" sz="3200" b="1" u="sng">
                <a:latin typeface="Calibri" pitchFamily="34" charset="0"/>
              </a:rPr>
              <a:t>穿过</a:t>
            </a:r>
            <a:r>
              <a:rPr lang="zh-CN" altLang="en-US" sz="3200" b="1">
                <a:latin typeface="Calibri" pitchFamily="34" charset="0"/>
              </a:rPr>
              <a:t>，避免将欧洲和</a:t>
            </a:r>
          </a:p>
          <a:p>
            <a:r>
              <a:rPr lang="zh-CN" altLang="en-US" sz="3200" b="1">
                <a:latin typeface="Calibri" pitchFamily="34" charset="0"/>
              </a:rPr>
              <a:t>非洲等国家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分隔在两个半球</a:t>
            </a:r>
            <a:r>
              <a:rPr lang="zh-CN" altLang="en-US" sz="3200" b="1">
                <a:latin typeface="Calibri" pitchFamily="34" charset="0"/>
              </a:rPr>
              <a:t>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9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 build="p"/>
      <p:bldP spid="69637" grpId="0"/>
      <p:bldP spid="6963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6"/>
          <p:cNvSpPr>
            <a:spLocks noChangeArrowheads="1"/>
          </p:cNvSpPr>
          <p:nvPr/>
        </p:nvSpPr>
        <p:spPr bwMode="auto">
          <a:xfrm>
            <a:off x="-17463" y="26988"/>
            <a:ext cx="4302126" cy="5857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  <a:extLst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+mn-lt"/>
                <a:ea typeface="黑体" pitchFamily="2" charset="-122"/>
              </a:rPr>
              <a:t>8</a:t>
            </a:r>
            <a:r>
              <a:rPr lang="zh-CN" altLang="en-US" sz="3200" b="1" dirty="0">
                <a:latin typeface="+mn-lt"/>
                <a:ea typeface="黑体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itchFamily="2" charset="-122"/>
              </a:rPr>
              <a:t>东、西半球</a:t>
            </a:r>
            <a:r>
              <a:rPr lang="zh-CN" altLang="en-US" sz="3200" b="1" dirty="0">
                <a:latin typeface="+mn-lt"/>
                <a:ea typeface="黑体" pitchFamily="2" charset="-122"/>
              </a:rPr>
              <a:t>的划分</a:t>
            </a:r>
          </a:p>
        </p:txBody>
      </p:sp>
      <p:sp>
        <p:nvSpPr>
          <p:cNvPr id="283697" name="Text Box 49"/>
          <p:cNvSpPr txBox="1">
            <a:spLocks noChangeArrowheads="1"/>
          </p:cNvSpPr>
          <p:nvPr/>
        </p:nvSpPr>
        <p:spPr bwMode="auto">
          <a:xfrm>
            <a:off x="250825" y="5403850"/>
            <a:ext cx="8208963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</a:rPr>
              <a:t>用西经</a:t>
            </a:r>
            <a:r>
              <a:rPr lang="en-US" altLang="zh-CN" sz="2800" b="1">
                <a:solidFill>
                  <a:srgbClr val="3333FF"/>
                </a:solidFill>
              </a:rPr>
              <a:t>20°</a:t>
            </a:r>
            <a:r>
              <a:rPr lang="zh-CN" altLang="en-US" sz="2800" b="1">
                <a:solidFill>
                  <a:srgbClr val="3333FF"/>
                </a:solidFill>
              </a:rPr>
              <a:t>（写作</a:t>
            </a:r>
            <a:r>
              <a:rPr lang="en-US" altLang="zh-CN" sz="2800" b="1">
                <a:solidFill>
                  <a:srgbClr val="FF0000"/>
                </a:solidFill>
              </a:rPr>
              <a:t>20°W</a:t>
            </a:r>
            <a:r>
              <a:rPr lang="zh-CN" altLang="en-US" sz="2800" b="1">
                <a:solidFill>
                  <a:srgbClr val="3333FF"/>
                </a:solidFill>
              </a:rPr>
              <a:t>）和东经</a:t>
            </a:r>
            <a:r>
              <a:rPr lang="en-US" altLang="zh-CN" sz="2800" b="1">
                <a:solidFill>
                  <a:srgbClr val="3333FF"/>
                </a:solidFill>
              </a:rPr>
              <a:t>160°</a:t>
            </a:r>
            <a:r>
              <a:rPr lang="zh-CN" altLang="en-US" sz="2800" b="1">
                <a:solidFill>
                  <a:srgbClr val="3333FF"/>
                </a:solidFill>
              </a:rPr>
              <a:t>（写作</a:t>
            </a:r>
            <a:r>
              <a:rPr lang="en-US" altLang="zh-CN" sz="2800" b="1">
                <a:solidFill>
                  <a:srgbClr val="FF0000"/>
                </a:solidFill>
              </a:rPr>
              <a:t>160°E</a:t>
            </a:r>
            <a:r>
              <a:rPr lang="zh-CN" altLang="en-US" sz="2800" b="1">
                <a:solidFill>
                  <a:srgbClr val="3333FF"/>
                </a:solidFill>
              </a:rPr>
              <a:t>）这两条经线组成的</a:t>
            </a:r>
            <a:r>
              <a:rPr lang="zh-CN" altLang="en-US" sz="2800" b="1">
                <a:solidFill>
                  <a:srgbClr val="FF0000"/>
                </a:solidFill>
              </a:rPr>
              <a:t>经线圈</a:t>
            </a:r>
            <a:r>
              <a:rPr lang="zh-CN" altLang="en-US" sz="2800" b="1">
                <a:solidFill>
                  <a:srgbClr val="3333FF"/>
                </a:solidFill>
              </a:rPr>
              <a:t>，作为划分</a:t>
            </a:r>
            <a:r>
              <a:rPr lang="zh-CN" altLang="en-US" sz="2800" b="1">
                <a:solidFill>
                  <a:srgbClr val="FF0000"/>
                </a:solidFill>
              </a:rPr>
              <a:t>东西半球的界线</a:t>
            </a:r>
            <a:r>
              <a:rPr lang="zh-CN" altLang="en-US" sz="2800" b="1">
                <a:solidFill>
                  <a:srgbClr val="3333FF"/>
                </a:solidFill>
              </a:rPr>
              <a:t>。</a:t>
            </a:r>
          </a:p>
        </p:txBody>
      </p:sp>
      <p:pic>
        <p:nvPicPr>
          <p:cNvPr id="48131" name="Picture 50" descr="2-13 aa2012-东半球和西半球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4375" y="612775"/>
            <a:ext cx="5251450" cy="475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3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69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9155" name="AutoShape 4" descr="get?name=T1GmsQBKx_1RCvBVdK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9156" name="AutoShape 5" descr="get?name=T1GmsQBKx_1RCvBVdK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49157" name="Picture 6" descr="get 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2000"/>
            <a:ext cx="91440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5"/>
          <p:cNvSpPr txBox="1">
            <a:spLocks noChangeArrowheads="1"/>
          </p:cNvSpPr>
          <p:nvPr/>
        </p:nvSpPr>
        <p:spPr bwMode="auto">
          <a:xfrm>
            <a:off x="1689100" y="9810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zh-CN" altLang="zh-CN"/>
          </a:p>
        </p:txBody>
      </p:sp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3419475" y="981075"/>
            <a:ext cx="4465638" cy="1916113"/>
            <a:chOff x="2154" y="618"/>
            <a:chExt cx="2813" cy="1207"/>
          </a:xfrm>
        </p:grpSpPr>
        <p:sp>
          <p:nvSpPr>
            <p:cNvPr id="50214" name="Line 9"/>
            <p:cNvSpPr>
              <a:spLocks noChangeShapeType="1"/>
            </p:cNvSpPr>
            <p:nvPr/>
          </p:nvSpPr>
          <p:spPr bwMode="auto">
            <a:xfrm>
              <a:off x="2517" y="981"/>
              <a:ext cx="0" cy="798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215" name="Rectangle 21"/>
            <p:cNvSpPr>
              <a:spLocks noChangeArrowheads="1"/>
            </p:cNvSpPr>
            <p:nvPr/>
          </p:nvSpPr>
          <p:spPr bwMode="auto">
            <a:xfrm>
              <a:off x="2154" y="618"/>
              <a:ext cx="99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20°W</a:t>
              </a:r>
              <a:endParaRPr lang="en-US" altLang="zh-CN" sz="2800" b="1" baseline="30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Arial" charset="0"/>
              </a:endParaRPr>
            </a:p>
          </p:txBody>
        </p:sp>
        <p:sp>
          <p:nvSpPr>
            <p:cNvPr id="50216" name="Line 27"/>
            <p:cNvSpPr>
              <a:spLocks noChangeShapeType="1"/>
            </p:cNvSpPr>
            <p:nvPr/>
          </p:nvSpPr>
          <p:spPr bwMode="auto">
            <a:xfrm>
              <a:off x="4438" y="981"/>
              <a:ext cx="0" cy="844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7" name="Rectangle 28"/>
            <p:cNvSpPr>
              <a:spLocks noChangeArrowheads="1"/>
            </p:cNvSpPr>
            <p:nvPr/>
          </p:nvSpPr>
          <p:spPr bwMode="auto">
            <a:xfrm>
              <a:off x="4015" y="629"/>
              <a:ext cx="95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160°E</a:t>
              </a:r>
              <a:endParaRPr lang="en-US" altLang="zh-CN" sz="2800" b="1" baseline="30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Arial" charset="0"/>
              </a:endParaRPr>
            </a:p>
          </p:txBody>
        </p:sp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4067175" y="2422525"/>
            <a:ext cx="2881313" cy="519113"/>
            <a:chOff x="2562" y="1526"/>
            <a:chExt cx="1815" cy="327"/>
          </a:xfrm>
        </p:grpSpPr>
        <p:sp>
          <p:nvSpPr>
            <p:cNvPr id="50211" name="AutoShape 30"/>
            <p:cNvSpPr>
              <a:spLocks noChangeArrowheads="1"/>
            </p:cNvSpPr>
            <p:nvPr/>
          </p:nvSpPr>
          <p:spPr bwMode="auto">
            <a:xfrm>
              <a:off x="2562" y="1661"/>
              <a:ext cx="428" cy="90"/>
            </a:xfrm>
            <a:prstGeom prst="rightArrow">
              <a:avLst>
                <a:gd name="adj1" fmla="val 50000"/>
                <a:gd name="adj2" fmla="val 118889"/>
              </a:avLst>
            </a:prstGeom>
            <a:solidFill>
              <a:srgbClr val="3333FF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50212" name="AutoShape 31"/>
            <p:cNvSpPr>
              <a:spLocks noChangeArrowheads="1"/>
            </p:cNvSpPr>
            <p:nvPr/>
          </p:nvSpPr>
          <p:spPr bwMode="auto">
            <a:xfrm rot="10800000">
              <a:off x="3943" y="1662"/>
              <a:ext cx="434" cy="90"/>
            </a:xfrm>
            <a:prstGeom prst="rightArrow">
              <a:avLst>
                <a:gd name="adj1" fmla="val 50000"/>
                <a:gd name="adj2" fmla="val 120556"/>
              </a:avLst>
            </a:prstGeom>
            <a:solidFill>
              <a:srgbClr val="3333FF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50213" name="Text Box 32"/>
            <p:cNvSpPr txBox="1">
              <a:spLocks noChangeArrowheads="1"/>
            </p:cNvSpPr>
            <p:nvPr/>
          </p:nvSpPr>
          <p:spPr bwMode="auto">
            <a:xfrm>
              <a:off x="3016" y="1526"/>
              <a:ext cx="86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accent2"/>
                  </a:solidFill>
                  <a:ea typeface="黑体" pitchFamily="49" charset="-122"/>
                </a:rPr>
                <a:t>东半球</a:t>
              </a:r>
            </a:p>
          </p:txBody>
        </p:sp>
      </p:grp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2051050" y="2422525"/>
            <a:ext cx="6699250" cy="519113"/>
            <a:chOff x="1292" y="1526"/>
            <a:chExt cx="4220" cy="327"/>
          </a:xfrm>
        </p:grpSpPr>
        <p:sp>
          <p:nvSpPr>
            <p:cNvPr id="50207" name="AutoShape 34"/>
            <p:cNvSpPr>
              <a:spLocks noChangeArrowheads="1"/>
            </p:cNvSpPr>
            <p:nvPr/>
          </p:nvSpPr>
          <p:spPr bwMode="auto">
            <a:xfrm>
              <a:off x="4468" y="1661"/>
              <a:ext cx="273" cy="91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rgbClr val="0080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50208" name="AutoShape 35"/>
            <p:cNvSpPr>
              <a:spLocks noChangeArrowheads="1"/>
            </p:cNvSpPr>
            <p:nvPr/>
          </p:nvSpPr>
          <p:spPr bwMode="auto">
            <a:xfrm rot="10800000">
              <a:off x="2199" y="1662"/>
              <a:ext cx="273" cy="91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rgbClr val="0080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50209" name="Text Box 36"/>
            <p:cNvSpPr txBox="1">
              <a:spLocks noChangeArrowheads="1"/>
            </p:cNvSpPr>
            <p:nvPr/>
          </p:nvSpPr>
          <p:spPr bwMode="auto">
            <a:xfrm>
              <a:off x="1292" y="1526"/>
              <a:ext cx="86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8000"/>
                  </a:solidFill>
                  <a:ea typeface="黑体" pitchFamily="49" charset="-122"/>
                </a:rPr>
                <a:t>西半球</a:t>
              </a:r>
            </a:p>
          </p:txBody>
        </p:sp>
        <p:sp>
          <p:nvSpPr>
            <p:cNvPr id="50210" name="Text Box 37"/>
            <p:cNvSpPr txBox="1">
              <a:spLocks noChangeArrowheads="1"/>
            </p:cNvSpPr>
            <p:nvPr/>
          </p:nvSpPr>
          <p:spPr bwMode="auto">
            <a:xfrm>
              <a:off x="4650" y="1526"/>
              <a:ext cx="86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8000"/>
                  </a:solidFill>
                  <a:ea typeface="黑体" pitchFamily="49" charset="-122"/>
                </a:rPr>
                <a:t>西半球</a:t>
              </a:r>
            </a:p>
          </p:txBody>
        </p:sp>
      </p:grpSp>
      <p:grpSp>
        <p:nvGrpSpPr>
          <p:cNvPr id="50181" name="Group 41"/>
          <p:cNvGrpSpPr>
            <a:grpSpLocks/>
          </p:cNvGrpSpPr>
          <p:nvPr/>
        </p:nvGrpSpPr>
        <p:grpSpPr bwMode="auto">
          <a:xfrm>
            <a:off x="858838" y="1457325"/>
            <a:ext cx="7077075" cy="892175"/>
            <a:chOff x="541" y="918"/>
            <a:chExt cx="4458" cy="562"/>
          </a:xfrm>
        </p:grpSpPr>
        <p:sp>
          <p:nvSpPr>
            <p:cNvPr id="50192" name="Line 6"/>
            <p:cNvSpPr>
              <a:spLocks noChangeShapeType="1"/>
            </p:cNvSpPr>
            <p:nvPr/>
          </p:nvSpPr>
          <p:spPr bwMode="auto">
            <a:xfrm>
              <a:off x="839" y="1342"/>
              <a:ext cx="381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193" name="Line 8"/>
            <p:cNvSpPr>
              <a:spLocks noChangeShapeType="1"/>
            </p:cNvSpPr>
            <p:nvPr/>
          </p:nvSpPr>
          <p:spPr bwMode="auto">
            <a:xfrm>
              <a:off x="2112" y="1206"/>
              <a:ext cx="0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194" name="Line 10"/>
            <p:cNvSpPr>
              <a:spLocks noChangeShapeType="1"/>
            </p:cNvSpPr>
            <p:nvPr/>
          </p:nvSpPr>
          <p:spPr bwMode="auto">
            <a:xfrm>
              <a:off x="3988" y="1206"/>
              <a:ext cx="0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195" name="Line 11"/>
            <p:cNvSpPr>
              <a:spLocks noChangeShapeType="1"/>
            </p:cNvSpPr>
            <p:nvPr/>
          </p:nvSpPr>
          <p:spPr bwMode="auto">
            <a:xfrm>
              <a:off x="3369" y="1206"/>
              <a:ext cx="0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196" name="Line 13"/>
            <p:cNvSpPr>
              <a:spLocks noChangeShapeType="1"/>
            </p:cNvSpPr>
            <p:nvPr/>
          </p:nvSpPr>
          <p:spPr bwMode="auto">
            <a:xfrm>
              <a:off x="2713" y="1206"/>
              <a:ext cx="0" cy="27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197" name="Line 16"/>
            <p:cNvSpPr>
              <a:spLocks noChangeShapeType="1"/>
            </p:cNvSpPr>
            <p:nvPr/>
          </p:nvSpPr>
          <p:spPr bwMode="auto">
            <a:xfrm>
              <a:off x="834" y="1208"/>
              <a:ext cx="0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198" name="Line 17"/>
            <p:cNvSpPr>
              <a:spLocks noChangeShapeType="1"/>
            </p:cNvSpPr>
            <p:nvPr/>
          </p:nvSpPr>
          <p:spPr bwMode="auto">
            <a:xfrm>
              <a:off x="4654" y="1208"/>
              <a:ext cx="0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199" name="Rectangle 18"/>
            <p:cNvSpPr>
              <a:spLocks noChangeArrowheads="1"/>
            </p:cNvSpPr>
            <p:nvPr/>
          </p:nvSpPr>
          <p:spPr bwMode="auto">
            <a:xfrm>
              <a:off x="2523" y="918"/>
              <a:ext cx="40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>
                  <a:latin typeface="黑体" pitchFamily="49" charset="-122"/>
                  <a:ea typeface="黑体" pitchFamily="49" charset="-122"/>
                </a:rPr>
                <a:t>0</a:t>
              </a:r>
              <a:r>
                <a:rPr lang="en-US" altLang="zh-CN" baseline="30000">
                  <a:latin typeface="黑体" pitchFamily="49" charset="-122"/>
                  <a:ea typeface="黑体" pitchFamily="49" charset="-122"/>
                  <a:cs typeface="Arial" charset="0"/>
                </a:rPr>
                <a:t>o</a:t>
              </a:r>
            </a:p>
          </p:txBody>
        </p:sp>
        <p:sp>
          <p:nvSpPr>
            <p:cNvPr id="50200" name="Rectangle 19"/>
            <p:cNvSpPr>
              <a:spLocks noChangeArrowheads="1"/>
            </p:cNvSpPr>
            <p:nvPr/>
          </p:nvSpPr>
          <p:spPr bwMode="auto">
            <a:xfrm>
              <a:off x="3105" y="920"/>
              <a:ext cx="54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>
                  <a:latin typeface="黑体" pitchFamily="49" charset="-122"/>
                  <a:ea typeface="黑体" pitchFamily="49" charset="-122"/>
                </a:rPr>
                <a:t>60</a:t>
              </a:r>
              <a:r>
                <a:rPr lang="en-US" altLang="zh-CN" baseline="30000">
                  <a:latin typeface="黑体" pitchFamily="49" charset="-122"/>
                  <a:ea typeface="黑体" pitchFamily="49" charset="-122"/>
                  <a:cs typeface="Arial" charset="0"/>
                </a:rPr>
                <a:t>o</a:t>
              </a:r>
            </a:p>
          </p:txBody>
        </p:sp>
        <p:sp>
          <p:nvSpPr>
            <p:cNvPr id="50201" name="Rectangle 20"/>
            <p:cNvSpPr>
              <a:spLocks noChangeArrowheads="1"/>
            </p:cNvSpPr>
            <p:nvPr/>
          </p:nvSpPr>
          <p:spPr bwMode="auto">
            <a:xfrm>
              <a:off x="1863" y="918"/>
              <a:ext cx="50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>
                  <a:latin typeface="黑体" pitchFamily="49" charset="-122"/>
                  <a:ea typeface="黑体" pitchFamily="49" charset="-122"/>
                </a:rPr>
                <a:t>60</a:t>
              </a:r>
              <a:r>
                <a:rPr lang="en-US" altLang="zh-CN" baseline="30000">
                  <a:latin typeface="黑体" pitchFamily="49" charset="-122"/>
                  <a:ea typeface="黑体" pitchFamily="49" charset="-122"/>
                  <a:cs typeface="Arial" charset="0"/>
                </a:rPr>
                <a:t>o</a:t>
              </a:r>
            </a:p>
          </p:txBody>
        </p:sp>
        <p:sp>
          <p:nvSpPr>
            <p:cNvPr id="50202" name="Rectangle 22"/>
            <p:cNvSpPr>
              <a:spLocks noChangeArrowheads="1"/>
            </p:cNvSpPr>
            <p:nvPr/>
          </p:nvSpPr>
          <p:spPr bwMode="auto">
            <a:xfrm>
              <a:off x="3739" y="920"/>
              <a:ext cx="50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>
                  <a:latin typeface="黑体" pitchFamily="49" charset="-122"/>
                  <a:ea typeface="黑体" pitchFamily="49" charset="-122"/>
                </a:rPr>
                <a:t>120</a:t>
              </a:r>
              <a:r>
                <a:rPr lang="en-US" altLang="zh-CN" baseline="30000">
                  <a:latin typeface="黑体" pitchFamily="49" charset="-122"/>
                  <a:ea typeface="黑体" pitchFamily="49" charset="-122"/>
                  <a:cs typeface="Arial" charset="0"/>
                </a:rPr>
                <a:t>o</a:t>
              </a:r>
            </a:p>
          </p:txBody>
        </p:sp>
        <p:sp>
          <p:nvSpPr>
            <p:cNvPr id="50203" name="Rectangle 23"/>
            <p:cNvSpPr>
              <a:spLocks noChangeArrowheads="1"/>
            </p:cNvSpPr>
            <p:nvPr/>
          </p:nvSpPr>
          <p:spPr bwMode="auto">
            <a:xfrm>
              <a:off x="1156" y="920"/>
              <a:ext cx="68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>
                  <a:latin typeface="黑体" pitchFamily="49" charset="-122"/>
                  <a:ea typeface="黑体" pitchFamily="49" charset="-122"/>
                </a:rPr>
                <a:t>120</a:t>
              </a:r>
              <a:r>
                <a:rPr lang="en-US" altLang="zh-CN" baseline="30000">
                  <a:latin typeface="黑体" pitchFamily="49" charset="-122"/>
                  <a:ea typeface="黑体" pitchFamily="49" charset="-122"/>
                  <a:cs typeface="Arial" charset="0"/>
                </a:rPr>
                <a:t>o</a:t>
              </a:r>
            </a:p>
          </p:txBody>
        </p:sp>
        <p:sp>
          <p:nvSpPr>
            <p:cNvPr id="50204" name="Rectangle 25"/>
            <p:cNvSpPr>
              <a:spLocks noChangeArrowheads="1"/>
            </p:cNvSpPr>
            <p:nvPr/>
          </p:nvSpPr>
          <p:spPr bwMode="auto">
            <a:xfrm>
              <a:off x="541" y="920"/>
              <a:ext cx="68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>
                  <a:latin typeface="黑体" pitchFamily="49" charset="-122"/>
                  <a:ea typeface="黑体" pitchFamily="49" charset="-122"/>
                </a:rPr>
                <a:t>180</a:t>
              </a:r>
              <a:r>
                <a:rPr lang="en-US" altLang="zh-CN" baseline="30000">
                  <a:latin typeface="黑体" pitchFamily="49" charset="-122"/>
                  <a:ea typeface="黑体" pitchFamily="49" charset="-122"/>
                  <a:cs typeface="Arial" charset="0"/>
                </a:rPr>
                <a:t>o</a:t>
              </a:r>
            </a:p>
          </p:txBody>
        </p:sp>
        <p:sp>
          <p:nvSpPr>
            <p:cNvPr id="50205" name="Rectangle 26"/>
            <p:cNvSpPr>
              <a:spLocks noChangeArrowheads="1"/>
            </p:cNvSpPr>
            <p:nvPr/>
          </p:nvSpPr>
          <p:spPr bwMode="auto">
            <a:xfrm>
              <a:off x="4316" y="918"/>
              <a:ext cx="68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>
                  <a:latin typeface="黑体" pitchFamily="49" charset="-122"/>
                  <a:ea typeface="黑体" pitchFamily="49" charset="-122"/>
                </a:rPr>
                <a:t>180</a:t>
              </a:r>
              <a:r>
                <a:rPr lang="en-US" altLang="zh-CN" baseline="30000">
                  <a:latin typeface="黑体" pitchFamily="49" charset="-122"/>
                  <a:ea typeface="黑体" pitchFamily="49" charset="-122"/>
                  <a:cs typeface="Arial" charset="0"/>
                </a:rPr>
                <a:t>o</a:t>
              </a:r>
            </a:p>
          </p:txBody>
        </p:sp>
        <p:sp>
          <p:nvSpPr>
            <p:cNvPr id="50206" name="Line 38"/>
            <p:cNvSpPr>
              <a:spLocks noChangeShapeType="1"/>
            </p:cNvSpPr>
            <p:nvPr/>
          </p:nvSpPr>
          <p:spPr bwMode="auto">
            <a:xfrm>
              <a:off x="1474" y="1207"/>
              <a:ext cx="0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00075" name="WordArt 43"/>
          <p:cNvSpPr>
            <a:spLocks noChangeArrowheads="1" noChangeShapeType="1" noTextEdit="1"/>
          </p:cNvSpPr>
          <p:nvPr/>
        </p:nvSpPr>
        <p:spPr bwMode="auto">
          <a:xfrm>
            <a:off x="974725" y="3357563"/>
            <a:ext cx="1257300" cy="6143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200" kern="10" spc="-32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+mn-ea"/>
                <a:ea typeface="+mn-ea"/>
                <a:cs typeface="+mn-ea"/>
              </a:rPr>
              <a:t>练一练</a:t>
            </a:r>
          </a:p>
        </p:txBody>
      </p:sp>
      <p:sp>
        <p:nvSpPr>
          <p:cNvPr id="300076" name="Text Box 44"/>
          <p:cNvSpPr txBox="1">
            <a:spLocks noChangeArrowheads="1"/>
          </p:cNvSpPr>
          <p:nvPr/>
        </p:nvSpPr>
        <p:spPr bwMode="auto">
          <a:xfrm>
            <a:off x="468313" y="4079875"/>
            <a:ext cx="8207375" cy="1016000"/>
          </a:xfrm>
          <a:prstGeom prst="rect">
            <a:avLst/>
          </a:prstGeom>
          <a:solidFill>
            <a:srgbClr val="FFFF00">
              <a:alpha val="5294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把下列经度和所属的东、西半球连接起来。</a:t>
            </a:r>
          </a:p>
          <a:p>
            <a:pPr>
              <a:spcBef>
                <a:spcPct val="50000"/>
              </a:spcBef>
            </a:pPr>
            <a:r>
              <a:rPr lang="en-US" altLang="zh-CN" sz="2400" b="1"/>
              <a:t>15°W     17°E      34°W     150°E     170°E    175°W</a:t>
            </a:r>
          </a:p>
        </p:txBody>
      </p:sp>
      <p:sp>
        <p:nvSpPr>
          <p:cNvPr id="300077" name="Text Box 45"/>
          <p:cNvSpPr txBox="1">
            <a:spLocks noChangeArrowheads="1"/>
          </p:cNvSpPr>
          <p:nvPr/>
        </p:nvSpPr>
        <p:spPr bwMode="auto">
          <a:xfrm>
            <a:off x="2124075" y="5876925"/>
            <a:ext cx="1368425" cy="523875"/>
          </a:xfrm>
          <a:prstGeom prst="rect">
            <a:avLst/>
          </a:prstGeom>
          <a:solidFill>
            <a:srgbClr val="00CCFF">
              <a:alpha val="4784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/>
              <a:t>东半球</a:t>
            </a:r>
          </a:p>
        </p:txBody>
      </p:sp>
      <p:sp>
        <p:nvSpPr>
          <p:cNvPr id="300078" name="Text Box 46"/>
          <p:cNvSpPr txBox="1">
            <a:spLocks noChangeArrowheads="1"/>
          </p:cNvSpPr>
          <p:nvPr/>
        </p:nvSpPr>
        <p:spPr bwMode="auto">
          <a:xfrm>
            <a:off x="5724525" y="5876925"/>
            <a:ext cx="1368425" cy="523875"/>
          </a:xfrm>
          <a:prstGeom prst="rect">
            <a:avLst/>
          </a:prstGeom>
          <a:solidFill>
            <a:srgbClr val="00CCFF">
              <a:alpha val="4784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/>
              <a:t>西半球</a:t>
            </a:r>
          </a:p>
        </p:txBody>
      </p:sp>
      <p:sp>
        <p:nvSpPr>
          <p:cNvPr id="300080" name="Line 48"/>
          <p:cNvSpPr>
            <a:spLocks noChangeShapeType="1"/>
          </p:cNvSpPr>
          <p:nvPr/>
        </p:nvSpPr>
        <p:spPr bwMode="auto">
          <a:xfrm>
            <a:off x="1116013" y="5157788"/>
            <a:ext cx="1223962" cy="71913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0083" name="Freeform 51"/>
          <p:cNvSpPr>
            <a:spLocks/>
          </p:cNvSpPr>
          <p:nvPr/>
        </p:nvSpPr>
        <p:spPr bwMode="auto">
          <a:xfrm>
            <a:off x="2425700" y="5143500"/>
            <a:ext cx="292100" cy="762000"/>
          </a:xfrm>
          <a:custGeom>
            <a:avLst/>
            <a:gdLst>
              <a:gd name="T0" fmla="*/ 0 w 184"/>
              <a:gd name="T1" fmla="*/ 0 h 480"/>
              <a:gd name="T2" fmla="*/ 2147483647 w 184"/>
              <a:gd name="T3" fmla="*/ 2147483647 h 480"/>
              <a:gd name="T4" fmla="*/ 0 60000 65536"/>
              <a:gd name="T5" fmla="*/ 0 60000 65536"/>
              <a:gd name="T6" fmla="*/ 0 w 184"/>
              <a:gd name="T7" fmla="*/ 0 h 480"/>
              <a:gd name="T8" fmla="*/ 184 w 184"/>
              <a:gd name="T9" fmla="*/ 480 h 4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4" h="480">
                <a:moveTo>
                  <a:pt x="0" y="0"/>
                </a:moveTo>
                <a:lnTo>
                  <a:pt x="184" y="480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0084" name="Freeform 52"/>
          <p:cNvSpPr>
            <a:spLocks/>
          </p:cNvSpPr>
          <p:nvPr/>
        </p:nvSpPr>
        <p:spPr bwMode="auto">
          <a:xfrm>
            <a:off x="3848100" y="5105400"/>
            <a:ext cx="2286000" cy="812800"/>
          </a:xfrm>
          <a:custGeom>
            <a:avLst/>
            <a:gdLst>
              <a:gd name="T0" fmla="*/ 0 w 1440"/>
              <a:gd name="T1" fmla="*/ 0 h 512"/>
              <a:gd name="T2" fmla="*/ 2147483647 w 1440"/>
              <a:gd name="T3" fmla="*/ 2147483647 h 512"/>
              <a:gd name="T4" fmla="*/ 0 60000 65536"/>
              <a:gd name="T5" fmla="*/ 0 60000 65536"/>
              <a:gd name="T6" fmla="*/ 0 w 1440"/>
              <a:gd name="T7" fmla="*/ 0 h 512"/>
              <a:gd name="T8" fmla="*/ 1440 w 1440"/>
              <a:gd name="T9" fmla="*/ 512 h 51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40" h="512">
                <a:moveTo>
                  <a:pt x="0" y="0"/>
                </a:moveTo>
                <a:lnTo>
                  <a:pt x="1440" y="512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0085" name="Freeform 53"/>
          <p:cNvSpPr>
            <a:spLocks/>
          </p:cNvSpPr>
          <p:nvPr/>
        </p:nvSpPr>
        <p:spPr bwMode="auto">
          <a:xfrm>
            <a:off x="3073400" y="5181600"/>
            <a:ext cx="2095500" cy="736600"/>
          </a:xfrm>
          <a:custGeom>
            <a:avLst/>
            <a:gdLst>
              <a:gd name="T0" fmla="*/ 2147483647 w 1320"/>
              <a:gd name="T1" fmla="*/ 0 h 464"/>
              <a:gd name="T2" fmla="*/ 0 w 1320"/>
              <a:gd name="T3" fmla="*/ 2147483647 h 464"/>
              <a:gd name="T4" fmla="*/ 0 60000 65536"/>
              <a:gd name="T5" fmla="*/ 0 60000 65536"/>
              <a:gd name="T6" fmla="*/ 0 w 1320"/>
              <a:gd name="T7" fmla="*/ 0 h 464"/>
              <a:gd name="T8" fmla="*/ 1320 w 1320"/>
              <a:gd name="T9" fmla="*/ 464 h 46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320" h="464">
                <a:moveTo>
                  <a:pt x="1320" y="0"/>
                </a:moveTo>
                <a:lnTo>
                  <a:pt x="0" y="464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0086" name="Freeform 54"/>
          <p:cNvSpPr>
            <a:spLocks/>
          </p:cNvSpPr>
          <p:nvPr/>
        </p:nvSpPr>
        <p:spPr bwMode="auto">
          <a:xfrm>
            <a:off x="6451600" y="5168900"/>
            <a:ext cx="165100" cy="723900"/>
          </a:xfrm>
          <a:custGeom>
            <a:avLst/>
            <a:gdLst>
              <a:gd name="T0" fmla="*/ 2147483647 w 104"/>
              <a:gd name="T1" fmla="*/ 0 h 456"/>
              <a:gd name="T2" fmla="*/ 0 w 104"/>
              <a:gd name="T3" fmla="*/ 2147483647 h 456"/>
              <a:gd name="T4" fmla="*/ 0 60000 65536"/>
              <a:gd name="T5" fmla="*/ 0 60000 65536"/>
              <a:gd name="T6" fmla="*/ 0 w 104"/>
              <a:gd name="T7" fmla="*/ 0 h 456"/>
              <a:gd name="T8" fmla="*/ 104 w 104"/>
              <a:gd name="T9" fmla="*/ 456 h 45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4" h="456">
                <a:moveTo>
                  <a:pt x="104" y="0"/>
                </a:moveTo>
                <a:lnTo>
                  <a:pt x="0" y="456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0087" name="Freeform 55"/>
          <p:cNvSpPr>
            <a:spLocks/>
          </p:cNvSpPr>
          <p:nvPr/>
        </p:nvSpPr>
        <p:spPr bwMode="auto">
          <a:xfrm>
            <a:off x="6731000" y="5143500"/>
            <a:ext cx="1384300" cy="762000"/>
          </a:xfrm>
          <a:custGeom>
            <a:avLst/>
            <a:gdLst>
              <a:gd name="T0" fmla="*/ 2147483647 w 872"/>
              <a:gd name="T1" fmla="*/ 0 h 480"/>
              <a:gd name="T2" fmla="*/ 0 w 872"/>
              <a:gd name="T3" fmla="*/ 2147483647 h 480"/>
              <a:gd name="T4" fmla="*/ 0 60000 65536"/>
              <a:gd name="T5" fmla="*/ 0 60000 65536"/>
              <a:gd name="T6" fmla="*/ 0 w 872"/>
              <a:gd name="T7" fmla="*/ 0 h 480"/>
              <a:gd name="T8" fmla="*/ 872 w 872"/>
              <a:gd name="T9" fmla="*/ 480 h 4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72" h="480">
                <a:moveTo>
                  <a:pt x="872" y="0"/>
                </a:moveTo>
                <a:lnTo>
                  <a:pt x="0" y="480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0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0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0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00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00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00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0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00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00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00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00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75" grpId="0" animBg="1"/>
      <p:bldP spid="300076" grpId="0" animBg="1"/>
      <p:bldP spid="300077" grpId="0" animBg="1"/>
      <p:bldP spid="300078" grpId="0" animBg="1"/>
      <p:bldP spid="300080" grpId="0" animBg="1"/>
      <p:bldP spid="300083" grpId="0" animBg="1"/>
      <p:bldP spid="300084" grpId="0" animBg="1"/>
      <p:bldP spid="300085" grpId="0" animBg="1"/>
      <p:bldP spid="300086" grpId="0" animBg="1"/>
      <p:bldP spid="30008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36588" y="333375"/>
            <a:ext cx="7864475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u="sng">
                <a:solidFill>
                  <a:srgbClr val="FF0000"/>
                </a:solidFill>
                <a:latin typeface="Calibri" pitchFamily="34" charset="0"/>
              </a:rPr>
              <a:t>巧记：</a:t>
            </a:r>
            <a:endParaRPr lang="en-US" altLang="zh-CN" sz="4000" b="1" u="sng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altLang="zh-CN" sz="2800" b="1">
                <a:latin typeface="Calibri" pitchFamily="34" charset="0"/>
              </a:rPr>
              <a:t>    </a:t>
            </a:r>
            <a:r>
              <a:rPr lang="zh-CN" altLang="en-US" sz="2800" b="1">
                <a:latin typeface="Calibri" pitchFamily="34" charset="0"/>
              </a:rPr>
              <a:t>当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经</a:t>
            </a:r>
            <a:r>
              <a:rPr lang="zh-CN" altLang="en-US" sz="2800" b="1">
                <a:latin typeface="Calibri" pitchFamily="34" charset="0"/>
              </a:rPr>
              <a:t>度</a:t>
            </a:r>
            <a:r>
              <a:rPr lang="en-US" altLang="zh-CN" sz="2800" b="1">
                <a:latin typeface="Calibri" pitchFamily="34" charset="0"/>
              </a:rPr>
              <a:t>-----</a:t>
            </a:r>
          </a:p>
          <a:p>
            <a:r>
              <a:rPr lang="en-US" altLang="zh-CN" sz="2800" b="1">
                <a:latin typeface="Calibri" pitchFamily="34" charset="0"/>
              </a:rPr>
              <a:t>    </a:t>
            </a:r>
            <a:r>
              <a:rPr lang="zh-CN" altLang="en-US" sz="2800" b="1" u="sng">
                <a:latin typeface="Calibri" pitchFamily="34" charset="0"/>
              </a:rPr>
              <a:t>在</a:t>
            </a:r>
            <a:r>
              <a:rPr lang="en-US" altLang="zh-CN" sz="2800" b="1" u="sng">
                <a:solidFill>
                  <a:srgbClr val="FF0000"/>
                </a:solidFill>
                <a:latin typeface="Calibri" pitchFamily="34" charset="0"/>
              </a:rPr>
              <a:t>0°</a:t>
            </a:r>
            <a:r>
              <a:rPr lang="zh-CN" altLang="en-US" sz="2800" b="1" u="sng">
                <a:solidFill>
                  <a:srgbClr val="FF0000"/>
                </a:solidFill>
                <a:latin typeface="Calibri" pitchFamily="34" charset="0"/>
              </a:rPr>
              <a:t>到</a:t>
            </a:r>
            <a:r>
              <a:rPr lang="en-US" altLang="zh-CN" sz="2800" b="1" u="sng">
                <a:solidFill>
                  <a:srgbClr val="FF0000"/>
                </a:solidFill>
                <a:latin typeface="Calibri" pitchFamily="34" charset="0"/>
              </a:rPr>
              <a:t>20°</a:t>
            </a:r>
            <a:r>
              <a:rPr lang="zh-CN" altLang="en-US" sz="2800" b="1" u="sng">
                <a:solidFill>
                  <a:srgbClr val="FF0000"/>
                </a:solidFill>
                <a:latin typeface="Calibri" pitchFamily="34" charset="0"/>
              </a:rPr>
              <a:t>之间</a:t>
            </a:r>
            <a:r>
              <a:rPr lang="zh-CN" altLang="en-US" sz="2800" b="1" u="sng">
                <a:latin typeface="Calibri" pitchFamily="34" charset="0"/>
              </a:rPr>
              <a:t>：</a:t>
            </a:r>
            <a:r>
              <a:rPr lang="zh-CN" altLang="en-US" sz="2800" b="1" u="sng">
                <a:solidFill>
                  <a:srgbClr val="FF0000"/>
                </a:solidFill>
                <a:latin typeface="Calibri" pitchFamily="34" charset="0"/>
              </a:rPr>
              <a:t>东</a:t>
            </a:r>
            <a:r>
              <a:rPr lang="zh-CN" altLang="en-US" sz="2800" b="1" u="sng">
                <a:latin typeface="Calibri" pitchFamily="34" charset="0"/>
              </a:rPr>
              <a:t>半球</a:t>
            </a:r>
            <a:endParaRPr lang="en-US" altLang="zh-CN" sz="2800" b="1" u="sng">
              <a:latin typeface="Calibri" pitchFamily="34" charset="0"/>
            </a:endParaRPr>
          </a:p>
          <a:p>
            <a:r>
              <a:rPr lang="en-US" altLang="zh-CN" sz="2800" b="1" u="sng">
                <a:latin typeface="Calibri" pitchFamily="34" charset="0"/>
              </a:rPr>
              <a:t>    </a:t>
            </a:r>
            <a:r>
              <a:rPr lang="zh-CN" altLang="en-US" sz="2800" b="1" u="sng">
                <a:latin typeface="Calibri" pitchFamily="34" charset="0"/>
              </a:rPr>
              <a:t>在</a:t>
            </a:r>
            <a:r>
              <a:rPr lang="en-US" altLang="zh-CN" sz="2800" b="1" u="sng">
                <a:solidFill>
                  <a:srgbClr val="0000FF"/>
                </a:solidFill>
                <a:latin typeface="Calibri" pitchFamily="34" charset="0"/>
              </a:rPr>
              <a:t>160°</a:t>
            </a:r>
            <a:r>
              <a:rPr lang="zh-CN" altLang="en-US" sz="2800" b="1" u="sng">
                <a:solidFill>
                  <a:srgbClr val="0000FF"/>
                </a:solidFill>
                <a:latin typeface="Calibri" pitchFamily="34" charset="0"/>
              </a:rPr>
              <a:t>到</a:t>
            </a:r>
            <a:r>
              <a:rPr lang="en-US" altLang="zh-CN" sz="2800" b="1" u="sng">
                <a:solidFill>
                  <a:srgbClr val="0000FF"/>
                </a:solidFill>
                <a:latin typeface="Calibri" pitchFamily="34" charset="0"/>
              </a:rPr>
              <a:t>180°</a:t>
            </a:r>
            <a:r>
              <a:rPr lang="zh-CN" altLang="en-US" sz="2800" b="1" u="sng">
                <a:solidFill>
                  <a:srgbClr val="0000FF"/>
                </a:solidFill>
                <a:latin typeface="Calibri" pitchFamily="34" charset="0"/>
              </a:rPr>
              <a:t>之间</a:t>
            </a:r>
            <a:r>
              <a:rPr lang="zh-CN" altLang="en-US" sz="2800" b="1" u="sng">
                <a:latin typeface="Calibri" pitchFamily="34" charset="0"/>
              </a:rPr>
              <a:t>：</a:t>
            </a:r>
            <a:r>
              <a:rPr lang="zh-CN" altLang="en-US" sz="2800" b="1" u="sng">
                <a:solidFill>
                  <a:srgbClr val="0000FF"/>
                </a:solidFill>
                <a:latin typeface="Calibri" pitchFamily="34" charset="0"/>
              </a:rPr>
              <a:t>西</a:t>
            </a:r>
            <a:r>
              <a:rPr lang="zh-CN" altLang="en-US" sz="2800" b="1" u="sng">
                <a:latin typeface="Calibri" pitchFamily="34" charset="0"/>
              </a:rPr>
              <a:t>半球</a:t>
            </a:r>
            <a:endParaRPr lang="en-US" altLang="zh-CN" sz="2800" b="1" u="sng">
              <a:latin typeface="Calibri" pitchFamily="34" charset="0"/>
            </a:endParaRPr>
          </a:p>
          <a:p>
            <a:r>
              <a:rPr lang="zh-CN" altLang="en-US" sz="2800" b="1" u="sng">
                <a:latin typeface="Calibri" pitchFamily="34" charset="0"/>
              </a:rPr>
              <a:t>    余下经度</a:t>
            </a:r>
            <a:r>
              <a:rPr lang="zh-CN" altLang="en-US" sz="2800" b="1" u="sng">
                <a:solidFill>
                  <a:srgbClr val="FF0000"/>
                </a:solidFill>
                <a:latin typeface="Calibri" pitchFamily="34" charset="0"/>
              </a:rPr>
              <a:t>标“</a:t>
            </a:r>
            <a:r>
              <a:rPr lang="en-US" altLang="zh-CN" sz="2800" b="1" u="sng">
                <a:solidFill>
                  <a:srgbClr val="FF0000"/>
                </a:solidFill>
                <a:latin typeface="Calibri" pitchFamily="34" charset="0"/>
              </a:rPr>
              <a:t>E</a:t>
            </a:r>
            <a:r>
              <a:rPr lang="zh-CN" altLang="en-US" sz="2800" b="1" u="sng">
                <a:solidFill>
                  <a:srgbClr val="FF0000"/>
                </a:solidFill>
                <a:latin typeface="Calibri" pitchFamily="34" charset="0"/>
              </a:rPr>
              <a:t>”</a:t>
            </a:r>
            <a:r>
              <a:rPr lang="zh-CN" altLang="en-US" sz="2800" b="1" u="sng">
                <a:latin typeface="Calibri" pitchFamily="34" charset="0"/>
              </a:rPr>
              <a:t>为</a:t>
            </a:r>
            <a:r>
              <a:rPr lang="zh-CN" altLang="en-US" sz="2800" b="1" u="sng">
                <a:solidFill>
                  <a:srgbClr val="FF0000"/>
                </a:solidFill>
                <a:latin typeface="Calibri" pitchFamily="34" charset="0"/>
              </a:rPr>
              <a:t>东</a:t>
            </a:r>
            <a:r>
              <a:rPr lang="zh-CN" altLang="en-US" sz="2800" b="1" u="sng">
                <a:latin typeface="Calibri" pitchFamily="34" charset="0"/>
              </a:rPr>
              <a:t>半球，</a:t>
            </a:r>
            <a:r>
              <a:rPr lang="zh-CN" altLang="en-US" sz="2800" b="1" u="sng">
                <a:solidFill>
                  <a:srgbClr val="FF0000"/>
                </a:solidFill>
                <a:latin typeface="Calibri" pitchFamily="34" charset="0"/>
              </a:rPr>
              <a:t>标“</a:t>
            </a:r>
            <a:r>
              <a:rPr lang="en-US" altLang="zh-CN" sz="2800" b="1" u="sng">
                <a:solidFill>
                  <a:srgbClr val="FF0000"/>
                </a:solidFill>
                <a:latin typeface="Calibri" pitchFamily="34" charset="0"/>
              </a:rPr>
              <a:t>W</a:t>
            </a:r>
            <a:r>
              <a:rPr lang="zh-CN" altLang="en-US" sz="2800" b="1" u="sng">
                <a:solidFill>
                  <a:srgbClr val="FF0000"/>
                </a:solidFill>
                <a:latin typeface="Calibri" pitchFamily="34" charset="0"/>
              </a:rPr>
              <a:t>”</a:t>
            </a:r>
            <a:r>
              <a:rPr lang="zh-CN" altLang="en-US" sz="2800" b="1" u="sng">
                <a:latin typeface="Calibri" pitchFamily="34" charset="0"/>
              </a:rPr>
              <a:t>为</a:t>
            </a:r>
            <a:r>
              <a:rPr lang="zh-CN" altLang="en-US" sz="2800" b="1" u="sng">
                <a:solidFill>
                  <a:srgbClr val="FF0000"/>
                </a:solidFill>
                <a:latin typeface="Calibri" pitchFamily="34" charset="0"/>
              </a:rPr>
              <a:t>西</a:t>
            </a:r>
            <a:r>
              <a:rPr lang="zh-CN" altLang="en-US" sz="2800" b="1" u="sng">
                <a:latin typeface="Calibri" pitchFamily="34" charset="0"/>
              </a:rPr>
              <a:t>半球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116013" y="2997200"/>
            <a:ext cx="6330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注意，要把</a:t>
            </a:r>
            <a:r>
              <a:rPr lang="en-US" altLang="zh-CN" sz="3200" b="1">
                <a:solidFill>
                  <a:srgbClr val="FF0066"/>
                </a:solidFill>
                <a:latin typeface="Calibri" pitchFamily="34" charset="0"/>
              </a:rPr>
              <a:t>20°W</a:t>
            </a:r>
            <a:r>
              <a:rPr lang="zh-CN" altLang="en-US" sz="3200" b="1">
                <a:solidFill>
                  <a:srgbClr val="FF0066"/>
                </a:solidFill>
                <a:latin typeface="Calibri" pitchFamily="34" charset="0"/>
              </a:rPr>
              <a:t>和</a:t>
            </a:r>
            <a:r>
              <a:rPr lang="en-US" altLang="zh-CN" sz="3200" b="1">
                <a:solidFill>
                  <a:srgbClr val="FF0066"/>
                </a:solidFill>
                <a:latin typeface="Calibri" pitchFamily="34" charset="0"/>
              </a:rPr>
              <a:t>160°E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给剔除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0413" y="3789363"/>
            <a:ext cx="7335837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u="sng">
                <a:solidFill>
                  <a:srgbClr val="FF0000"/>
                </a:solidFill>
                <a:latin typeface="Calibri" pitchFamily="34" charset="0"/>
              </a:rPr>
              <a:t>巧记：</a:t>
            </a:r>
            <a:endParaRPr lang="en-US" altLang="zh-CN" sz="4000" b="1" u="sng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altLang="zh-CN" sz="2800" b="1">
                <a:latin typeface="Calibri" pitchFamily="34" charset="0"/>
              </a:rPr>
              <a:t>    </a:t>
            </a:r>
            <a:r>
              <a:rPr lang="zh-CN" altLang="en-US" sz="3600" b="1" u="sng">
                <a:solidFill>
                  <a:srgbClr val="FF0000"/>
                </a:solidFill>
                <a:latin typeface="Calibri" pitchFamily="34" charset="0"/>
              </a:rPr>
              <a:t>“小小为东，大大为西”</a:t>
            </a:r>
            <a:r>
              <a:rPr lang="en-US" altLang="zh-CN" sz="2800" b="1">
                <a:latin typeface="Calibri" pitchFamily="34" charset="0"/>
              </a:rPr>
              <a:t>-----</a:t>
            </a:r>
          </a:p>
          <a:p>
            <a:r>
              <a:rPr lang="en-US" altLang="zh-CN" sz="2800" b="1">
                <a:latin typeface="Calibri" pitchFamily="34" charset="0"/>
              </a:rPr>
              <a:t>    </a:t>
            </a:r>
            <a:r>
              <a:rPr lang="zh-CN" altLang="en-US" sz="2800" b="1" u="sng">
                <a:latin typeface="Calibri" pitchFamily="34" charset="0"/>
              </a:rPr>
              <a:t>当经度</a:t>
            </a:r>
            <a:r>
              <a:rPr lang="zh-CN" altLang="en-US" sz="2800" b="1" u="sng">
                <a:solidFill>
                  <a:srgbClr val="FF0000"/>
                </a:solidFill>
                <a:latin typeface="Calibri" pitchFamily="34" charset="0"/>
              </a:rPr>
              <a:t>小于</a:t>
            </a:r>
            <a:r>
              <a:rPr lang="en-US" altLang="zh-CN" sz="2800" b="1" u="sng">
                <a:solidFill>
                  <a:srgbClr val="FF0000"/>
                </a:solidFill>
                <a:latin typeface="Calibri" pitchFamily="34" charset="0"/>
              </a:rPr>
              <a:t>20°W</a:t>
            </a:r>
            <a:r>
              <a:rPr lang="zh-CN" altLang="en-US" sz="2800" b="1" u="sng">
                <a:solidFill>
                  <a:srgbClr val="FF0000"/>
                </a:solidFill>
                <a:latin typeface="Calibri" pitchFamily="34" charset="0"/>
              </a:rPr>
              <a:t>，小于</a:t>
            </a:r>
            <a:r>
              <a:rPr lang="en-US" altLang="zh-CN" sz="2800" b="1" u="sng">
                <a:solidFill>
                  <a:srgbClr val="FF0000"/>
                </a:solidFill>
                <a:latin typeface="Calibri" pitchFamily="34" charset="0"/>
              </a:rPr>
              <a:t>160°E</a:t>
            </a:r>
            <a:r>
              <a:rPr lang="zh-CN" altLang="en-US" sz="2800" b="1" u="sng">
                <a:latin typeface="Calibri" pitchFamily="34" charset="0"/>
              </a:rPr>
              <a:t>为东半球；</a:t>
            </a:r>
            <a:endParaRPr lang="en-US" altLang="zh-CN" sz="2800" b="1" u="sng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    </a:t>
            </a:r>
            <a:r>
              <a:rPr lang="zh-CN" altLang="en-US" sz="2800" b="1" u="sng">
                <a:latin typeface="Calibri" pitchFamily="34" charset="0"/>
              </a:rPr>
              <a:t>当经度</a:t>
            </a:r>
            <a:r>
              <a:rPr lang="zh-CN" altLang="en-US" sz="2800" b="1" u="sng">
                <a:solidFill>
                  <a:srgbClr val="0000FF"/>
                </a:solidFill>
                <a:latin typeface="Calibri" pitchFamily="34" charset="0"/>
              </a:rPr>
              <a:t>大于</a:t>
            </a:r>
            <a:r>
              <a:rPr lang="en-US" altLang="zh-CN" sz="2800" b="1" u="sng">
                <a:solidFill>
                  <a:srgbClr val="0000FF"/>
                </a:solidFill>
                <a:latin typeface="Calibri" pitchFamily="34" charset="0"/>
              </a:rPr>
              <a:t>20°W</a:t>
            </a:r>
            <a:r>
              <a:rPr lang="zh-CN" altLang="en-US" sz="2800" b="1" u="sng">
                <a:solidFill>
                  <a:srgbClr val="0000FF"/>
                </a:solidFill>
                <a:latin typeface="Calibri" pitchFamily="34" charset="0"/>
              </a:rPr>
              <a:t>，大于</a:t>
            </a:r>
            <a:r>
              <a:rPr lang="en-US" altLang="zh-CN" sz="2800" b="1" u="sng">
                <a:solidFill>
                  <a:srgbClr val="0000FF"/>
                </a:solidFill>
                <a:latin typeface="Calibri" pitchFamily="34" charset="0"/>
              </a:rPr>
              <a:t>160°E</a:t>
            </a:r>
            <a:r>
              <a:rPr lang="zh-CN" altLang="en-US" sz="2800" b="1" u="sng">
                <a:latin typeface="Calibri" pitchFamily="34" charset="0"/>
              </a:rPr>
              <a:t>为西半球。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solidFill>
                  <a:srgbClr val="FF3399"/>
                </a:solidFill>
              </a:rPr>
              <a:t>P22</a:t>
            </a:r>
            <a:r>
              <a:rPr lang="zh-CN" altLang="en-US" b="1" smtClean="0">
                <a:solidFill>
                  <a:srgbClr val="FF3399"/>
                </a:solidFill>
              </a:rPr>
              <a:t>活动 自制地球仪并填表</a:t>
            </a:r>
          </a:p>
        </p:txBody>
      </p:sp>
      <p:graphicFrame>
        <p:nvGraphicFramePr>
          <p:cNvPr id="70660" name="Group 4"/>
          <p:cNvGraphicFramePr>
            <a:graphicFrameLocks noGrp="1"/>
          </p:cNvGraphicFramePr>
          <p:nvPr>
            <p:ph idx="1"/>
          </p:nvPr>
        </p:nvGraphicFramePr>
        <p:xfrm>
          <a:off x="179388" y="1752600"/>
          <a:ext cx="8507412" cy="4525963"/>
        </p:xfrm>
        <a:graphic>
          <a:graphicData uri="http://schemas.openxmlformats.org/drawingml/2006/table">
            <a:tbl>
              <a:tblPr/>
              <a:tblGrid>
                <a:gridCol w="4568729"/>
                <a:gridCol w="3938559"/>
              </a:tblGrid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纬线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经线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纬线圈都是圆（极点除外）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长度不等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指示东西方向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各纬线平行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与经线垂直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与纬线垂直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0683" name="Text Box 27"/>
          <p:cNvSpPr txBox="1">
            <a:spLocks noChangeArrowheads="1"/>
          </p:cNvSpPr>
          <p:nvPr/>
        </p:nvSpPr>
        <p:spPr bwMode="auto">
          <a:xfrm>
            <a:off x="5943600" y="3473450"/>
            <a:ext cx="1612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99"/>
                </a:solidFill>
                <a:latin typeface="Calibri" pitchFamily="34" charset="0"/>
              </a:rPr>
              <a:t>长度相等</a:t>
            </a:r>
          </a:p>
        </p:txBody>
      </p:sp>
      <p:sp>
        <p:nvSpPr>
          <p:cNvPr id="70684" name="Text Box 28"/>
          <p:cNvSpPr txBox="1">
            <a:spLocks noChangeArrowheads="1"/>
          </p:cNvSpPr>
          <p:nvPr/>
        </p:nvSpPr>
        <p:spPr bwMode="auto">
          <a:xfrm>
            <a:off x="5715000" y="4235450"/>
            <a:ext cx="23272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99"/>
                </a:solidFill>
                <a:latin typeface="Calibri" pitchFamily="34" charset="0"/>
              </a:rPr>
              <a:t>指示南北方向</a:t>
            </a:r>
          </a:p>
        </p:txBody>
      </p:sp>
      <p:sp>
        <p:nvSpPr>
          <p:cNvPr id="70685" name="Text Box 29"/>
          <p:cNvSpPr txBox="1">
            <a:spLocks noChangeArrowheads="1"/>
          </p:cNvSpPr>
          <p:nvPr/>
        </p:nvSpPr>
        <p:spPr bwMode="auto">
          <a:xfrm>
            <a:off x="5562600" y="5073650"/>
            <a:ext cx="3041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99"/>
                </a:solidFill>
                <a:latin typeface="Calibri" pitchFamily="34" charset="0"/>
              </a:rPr>
              <a:t>各经线交于两极点</a:t>
            </a:r>
          </a:p>
        </p:txBody>
      </p:sp>
      <p:sp>
        <p:nvSpPr>
          <p:cNvPr id="70686" name="Text Box 30"/>
          <p:cNvSpPr txBox="1">
            <a:spLocks noChangeArrowheads="1"/>
          </p:cNvSpPr>
          <p:nvPr/>
        </p:nvSpPr>
        <p:spPr bwMode="auto">
          <a:xfrm>
            <a:off x="5334000" y="2406650"/>
            <a:ext cx="33988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99"/>
                </a:solidFill>
                <a:latin typeface="Calibri" pitchFamily="34" charset="0"/>
              </a:rPr>
              <a:t>都是半圆，两条相对</a:t>
            </a:r>
          </a:p>
          <a:p>
            <a:r>
              <a:rPr lang="zh-CN" altLang="en-US" sz="2800" b="1">
                <a:solidFill>
                  <a:srgbClr val="FF3399"/>
                </a:solidFill>
                <a:latin typeface="Calibri" pitchFamily="34" charset="0"/>
              </a:rPr>
              <a:t>经线组成经线圈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70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0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0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0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83" grpId="0"/>
      <p:bldP spid="70684" grpId="0"/>
      <p:bldP spid="70685" grpId="0"/>
      <p:bldP spid="7068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3" name="Text Box 3"/>
          <p:cNvSpPr txBox="1">
            <a:spLocks noChangeArrowheads="1"/>
          </p:cNvSpPr>
          <p:nvPr/>
        </p:nvSpPr>
        <p:spPr bwMode="auto">
          <a:xfrm>
            <a:off x="179388" y="260350"/>
            <a:ext cx="2879725" cy="5857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200" b="1">
                <a:ea typeface="黑体" pitchFamily="2" charset="-122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altLang="zh-CN" dirty="0" smtClean="0">
                <a:latin typeface="+mn-lt"/>
              </a:rPr>
              <a:t>9</a:t>
            </a:r>
            <a:r>
              <a:rPr lang="zh-CN" altLang="en-US" dirty="0" smtClean="0">
                <a:latin typeface="+mn-lt"/>
              </a:rPr>
              <a:t>、</a:t>
            </a:r>
            <a:r>
              <a:rPr lang="zh-CN" altLang="en-US" dirty="0">
                <a:latin typeface="+mn-lt"/>
              </a:rPr>
              <a:t>经纬网</a:t>
            </a:r>
          </a:p>
        </p:txBody>
      </p:sp>
      <p:sp>
        <p:nvSpPr>
          <p:cNvPr id="286724" name="Text Box 4"/>
          <p:cNvSpPr txBox="1">
            <a:spLocks noChangeArrowheads="1"/>
          </p:cNvSpPr>
          <p:nvPr/>
        </p:nvSpPr>
        <p:spPr bwMode="auto">
          <a:xfrm>
            <a:off x="138113" y="1052513"/>
            <a:ext cx="33845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、经纬网是什么？</a:t>
            </a:r>
          </a:p>
        </p:txBody>
      </p:sp>
      <p:pic>
        <p:nvPicPr>
          <p:cNvPr id="286725" name="Picture 5" descr="地球仪上的经纬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552450"/>
            <a:ext cx="4895850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26" name="Text Box 6"/>
          <p:cNvSpPr txBox="1">
            <a:spLocks noChangeArrowheads="1"/>
          </p:cNvSpPr>
          <p:nvPr/>
        </p:nvSpPr>
        <p:spPr bwMode="auto">
          <a:xfrm>
            <a:off x="384175" y="2682875"/>
            <a:ext cx="28924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3399"/>
                </a:solidFill>
              </a:rPr>
              <a:t>经线和纬线</a:t>
            </a:r>
            <a:r>
              <a:rPr lang="zh-CN" altLang="en-US" sz="2800" b="1"/>
              <a:t>交织构成的网络。</a:t>
            </a:r>
            <a:endParaRPr lang="en-US" altLang="zh-CN" sz="2800" b="1"/>
          </a:p>
          <a:p>
            <a:pPr eaLnBrk="0" hangingPunct="0"/>
            <a:endParaRPr lang="zh-CN" altLang="en-US" sz="2800" b="1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2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4"/>
          <p:cNvSpPr txBox="1">
            <a:spLocks noChangeArrowheads="1"/>
          </p:cNvSpPr>
          <p:nvPr/>
        </p:nvSpPr>
        <p:spPr bwMode="auto">
          <a:xfrm>
            <a:off x="1042988" y="1125538"/>
            <a:ext cx="2808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 b="1"/>
          </a:p>
        </p:txBody>
      </p:sp>
      <p:sp>
        <p:nvSpPr>
          <p:cNvPr id="54274" name="Text Box 5"/>
          <p:cNvSpPr txBox="1">
            <a:spLocks noChangeArrowheads="1"/>
          </p:cNvSpPr>
          <p:nvPr/>
        </p:nvSpPr>
        <p:spPr bwMode="auto">
          <a:xfrm>
            <a:off x="696913" y="1087438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* 经纬网的其他形状</a:t>
            </a:r>
          </a:p>
        </p:txBody>
      </p:sp>
      <p:pic>
        <p:nvPicPr>
          <p:cNvPr id="302086" name="Picture 6" descr="2-17 左边2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903538"/>
            <a:ext cx="8497888" cy="232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2"/>
          <p:cNvSpPr txBox="1">
            <a:spLocks noChangeArrowheads="1"/>
          </p:cNvSpPr>
          <p:nvPr/>
        </p:nvSpPr>
        <p:spPr bwMode="auto">
          <a:xfrm>
            <a:off x="539750" y="423863"/>
            <a:ext cx="6985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对地球形状的认识，是一个漫长的过程。</a:t>
            </a:r>
          </a:p>
        </p:txBody>
      </p:sp>
      <p:sp>
        <p:nvSpPr>
          <p:cNvPr id="245771" name="Text Box 11"/>
          <p:cNvSpPr txBox="1">
            <a:spLocks noChangeArrowheads="1"/>
          </p:cNvSpPr>
          <p:nvPr/>
        </p:nvSpPr>
        <p:spPr bwMode="auto">
          <a:xfrm>
            <a:off x="504825" y="1179513"/>
            <a:ext cx="52197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1</a:t>
            </a:r>
            <a:r>
              <a:rPr lang="zh-CN" altLang="en-US" sz="2800" b="1"/>
              <a:t>、古代关于天地关系的学说</a:t>
            </a:r>
          </a:p>
        </p:txBody>
      </p:sp>
      <p:pic>
        <p:nvPicPr>
          <p:cNvPr id="245773" name="Picture 13" descr="混天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1916113"/>
            <a:ext cx="3594100" cy="349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4" name="Text Box 14"/>
          <p:cNvSpPr txBox="1">
            <a:spLocks noChangeArrowheads="1"/>
          </p:cNvSpPr>
          <p:nvPr/>
        </p:nvSpPr>
        <p:spPr bwMode="auto">
          <a:xfrm>
            <a:off x="0" y="5661025"/>
            <a:ext cx="4932363" cy="954088"/>
          </a:xfrm>
          <a:prstGeom prst="rect">
            <a:avLst/>
          </a:prstGeom>
          <a:noFill/>
          <a:ln w="158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ea typeface="黑体" pitchFamily="49" charset="-122"/>
              </a:rPr>
              <a:t>天像一个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伞</a:t>
            </a:r>
            <a:r>
              <a:rPr lang="en-US" altLang="zh-CN" sz="2800" b="1">
                <a:solidFill>
                  <a:srgbClr val="FF0000"/>
                </a:solidFill>
                <a:ea typeface="黑体" pitchFamily="49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斗笠</a:t>
            </a:r>
            <a:r>
              <a:rPr lang="zh-CN" altLang="en-US" sz="2800" b="1">
                <a:solidFill>
                  <a:srgbClr val="3333FF"/>
                </a:solidFill>
                <a:ea typeface="黑体" pitchFamily="49" charset="-122"/>
              </a:rPr>
              <a:t>，地像覆盖的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盘</a:t>
            </a:r>
            <a:r>
              <a:rPr lang="zh-CN" altLang="en-US" sz="2800" b="1">
                <a:solidFill>
                  <a:srgbClr val="3333FF"/>
                </a:solidFill>
                <a:ea typeface="黑体" pitchFamily="49" charset="-122"/>
              </a:rPr>
              <a:t>，日月星辰随天盖而运动</a:t>
            </a:r>
          </a:p>
        </p:txBody>
      </p:sp>
      <p:sp>
        <p:nvSpPr>
          <p:cNvPr id="245775" name="Text Box 15"/>
          <p:cNvSpPr txBox="1">
            <a:spLocks noChangeArrowheads="1"/>
          </p:cNvSpPr>
          <p:nvPr/>
        </p:nvSpPr>
        <p:spPr bwMode="auto">
          <a:xfrm>
            <a:off x="5580063" y="5661025"/>
            <a:ext cx="2946400" cy="954088"/>
          </a:xfrm>
          <a:prstGeom prst="rect">
            <a:avLst/>
          </a:prstGeom>
          <a:noFill/>
          <a:ln w="158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ea typeface="黑体" pitchFamily="49" charset="-122"/>
              </a:rPr>
              <a:t>天地的关系犹如</a:t>
            </a:r>
            <a:r>
              <a:rPr lang="zh-CN" altLang="en-US" sz="2800" b="1" u="sng">
                <a:solidFill>
                  <a:srgbClr val="FF0000"/>
                </a:solidFill>
                <a:ea typeface="黑体" pitchFamily="49" charset="-122"/>
              </a:rPr>
              <a:t>蛋壳包着蛋黄</a:t>
            </a:r>
          </a:p>
        </p:txBody>
      </p:sp>
      <p:pic>
        <p:nvPicPr>
          <p:cNvPr id="245776" name="Picture 16" descr="2-2 盖天 拷贝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916113"/>
            <a:ext cx="3816350" cy="346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323850" y="1714500"/>
            <a:ext cx="1262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盖天说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7562850" y="1731963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浑天说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5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1" grpId="0"/>
      <p:bldP spid="245774" grpId="0" animBg="1"/>
      <p:bldP spid="245775" grpId="0" animBg="1"/>
      <p:bldP spid="7178" grpId="0"/>
      <p:bldP spid="717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4" descr="地图的投影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773238"/>
            <a:ext cx="8893175" cy="391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4" descr="地图的投影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670050"/>
            <a:ext cx="8964613" cy="391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4" descr="地图的投影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557338"/>
            <a:ext cx="8424862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997325" y="333375"/>
            <a:ext cx="4895850" cy="4851400"/>
            <a:chOff x="2472" y="1071"/>
            <a:chExt cx="3084" cy="3056"/>
          </a:xfrm>
        </p:grpSpPr>
        <p:pic>
          <p:nvPicPr>
            <p:cNvPr id="58376" name="Picture 5" descr="地球仪上的经纬网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72" y="1071"/>
              <a:ext cx="3084" cy="3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377" name="Text Box 6"/>
            <p:cNvSpPr txBox="1">
              <a:spLocks noChangeArrowheads="1"/>
            </p:cNvSpPr>
            <p:nvPr/>
          </p:nvSpPr>
          <p:spPr bwMode="auto">
            <a:xfrm>
              <a:off x="2995" y="3406"/>
              <a:ext cx="22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 b="1"/>
                <a:t>●</a:t>
              </a:r>
            </a:p>
          </p:txBody>
        </p:sp>
        <p:sp>
          <p:nvSpPr>
            <p:cNvPr id="58378" name="Text Box 7"/>
            <p:cNvSpPr txBox="1">
              <a:spLocks noChangeArrowheads="1"/>
            </p:cNvSpPr>
            <p:nvPr/>
          </p:nvSpPr>
          <p:spPr bwMode="auto">
            <a:xfrm>
              <a:off x="4937" y="1896"/>
              <a:ext cx="22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 b="1"/>
                <a:t>●</a:t>
              </a:r>
            </a:p>
          </p:txBody>
        </p:sp>
        <p:sp>
          <p:nvSpPr>
            <p:cNvPr id="58379" name="Text Box 8"/>
            <p:cNvSpPr txBox="1">
              <a:spLocks noChangeArrowheads="1"/>
            </p:cNvSpPr>
            <p:nvPr/>
          </p:nvSpPr>
          <p:spPr bwMode="auto">
            <a:xfrm>
              <a:off x="3117" y="3262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58380" name="Text Box 9"/>
            <p:cNvSpPr txBox="1">
              <a:spLocks noChangeArrowheads="1"/>
            </p:cNvSpPr>
            <p:nvPr/>
          </p:nvSpPr>
          <p:spPr bwMode="auto">
            <a:xfrm>
              <a:off x="4908" y="1698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itchFamily="18" charset="0"/>
                </a:rPr>
                <a:t>B</a:t>
              </a:r>
            </a:p>
          </p:txBody>
        </p:sp>
      </p:grpSp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28575" y="1035050"/>
            <a:ext cx="46863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①利用经纬网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确定位置</a:t>
            </a:r>
          </a:p>
        </p:txBody>
      </p:sp>
      <p:sp>
        <p:nvSpPr>
          <p:cNvPr id="301067" name="Text Box 11"/>
          <p:cNvSpPr txBox="1">
            <a:spLocks noChangeArrowheads="1"/>
          </p:cNvSpPr>
          <p:nvPr/>
        </p:nvSpPr>
        <p:spPr bwMode="auto">
          <a:xfrm>
            <a:off x="323850" y="2020888"/>
            <a:ext cx="3455988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3333FF"/>
                </a:solidFill>
              </a:rPr>
              <a:t>① </a:t>
            </a:r>
            <a:r>
              <a:rPr lang="zh-CN" altLang="en-US" sz="2800" b="1">
                <a:solidFill>
                  <a:srgbClr val="3333FF"/>
                </a:solidFill>
              </a:rPr>
              <a:t>利用标注的度数，</a:t>
            </a:r>
            <a:r>
              <a:rPr lang="zh-CN" altLang="en-US" sz="2800" b="1">
                <a:solidFill>
                  <a:srgbClr val="FF0066"/>
                </a:solidFill>
              </a:rPr>
              <a:t>读出经度和纬度的度数</a:t>
            </a:r>
            <a:r>
              <a:rPr lang="zh-CN" altLang="en-US" sz="2800" b="1">
                <a:solidFill>
                  <a:srgbClr val="3333FF"/>
                </a:solidFill>
              </a:rPr>
              <a:t>。</a:t>
            </a:r>
          </a:p>
        </p:txBody>
      </p:sp>
      <p:sp>
        <p:nvSpPr>
          <p:cNvPr id="301068" name="Text Box 12"/>
          <p:cNvSpPr txBox="1">
            <a:spLocks noChangeArrowheads="1"/>
          </p:cNvSpPr>
          <p:nvPr/>
        </p:nvSpPr>
        <p:spPr bwMode="auto">
          <a:xfrm>
            <a:off x="298450" y="5041900"/>
            <a:ext cx="88328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A</a:t>
            </a:r>
            <a:r>
              <a:rPr lang="zh-CN" altLang="en-US" sz="2800" b="1">
                <a:solidFill>
                  <a:srgbClr val="FF0000"/>
                </a:solidFill>
              </a:rPr>
              <a:t>：（</a:t>
            </a:r>
            <a:r>
              <a:rPr lang="en-US" altLang="zh-CN" sz="2800" b="1">
                <a:solidFill>
                  <a:srgbClr val="FF0000"/>
                </a:solidFill>
              </a:rPr>
              <a:t>40°W</a:t>
            </a:r>
            <a:r>
              <a:rPr lang="zh-CN" altLang="en-US" sz="2800" b="1">
                <a:solidFill>
                  <a:srgbClr val="FF0000"/>
                </a:solidFill>
              </a:rPr>
              <a:t>，</a:t>
            </a:r>
            <a:r>
              <a:rPr lang="en-US" altLang="zh-CN" sz="2800" b="1">
                <a:solidFill>
                  <a:srgbClr val="FF0000"/>
                </a:solidFill>
              </a:rPr>
              <a:t>20°S</a:t>
            </a:r>
            <a:r>
              <a:rPr lang="zh-CN" altLang="en-US" sz="2800" b="1">
                <a:solidFill>
                  <a:srgbClr val="FF0000"/>
                </a:solidFill>
              </a:rPr>
              <a:t>）</a:t>
            </a:r>
            <a:r>
              <a:rPr lang="en-US" altLang="zh-CN" sz="2800" b="1">
                <a:solidFill>
                  <a:srgbClr val="0000FF"/>
                </a:solidFill>
              </a:rPr>
              <a:t>---</a:t>
            </a:r>
            <a:r>
              <a:rPr lang="zh-CN" altLang="en-US" sz="2800" b="1">
                <a:solidFill>
                  <a:srgbClr val="0000FF"/>
                </a:solidFill>
              </a:rPr>
              <a:t>读为西经</a:t>
            </a:r>
            <a:r>
              <a:rPr lang="en-US" altLang="zh-CN" sz="2800" b="1">
                <a:solidFill>
                  <a:srgbClr val="0000FF"/>
                </a:solidFill>
              </a:rPr>
              <a:t>40°</a:t>
            </a:r>
            <a:r>
              <a:rPr lang="zh-CN" altLang="en-US" sz="2800" b="1">
                <a:solidFill>
                  <a:srgbClr val="0000FF"/>
                </a:solidFill>
              </a:rPr>
              <a:t>，南纬</a:t>
            </a:r>
            <a:r>
              <a:rPr lang="en-US" altLang="zh-CN" sz="2800" b="1">
                <a:solidFill>
                  <a:srgbClr val="0000FF"/>
                </a:solidFill>
              </a:rPr>
              <a:t>20°</a:t>
            </a:r>
            <a:r>
              <a:rPr lang="zh-CN" altLang="en-US" sz="2800" b="1">
                <a:solidFill>
                  <a:srgbClr val="0000FF"/>
                </a:solidFill>
              </a:rPr>
              <a:t>。</a:t>
            </a:r>
            <a:endParaRPr lang="en-US" altLang="zh-CN" sz="28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B</a:t>
            </a:r>
            <a:r>
              <a:rPr lang="zh-CN" altLang="en-US" sz="2800" b="1">
                <a:solidFill>
                  <a:srgbClr val="FF0000"/>
                </a:solidFill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sym typeface="Wingdings" pitchFamily="2" charset="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</a:rPr>
              <a:t>60°E</a:t>
            </a:r>
            <a:r>
              <a:rPr lang="zh-CN" altLang="en-US" sz="2800" b="1">
                <a:solidFill>
                  <a:srgbClr val="FF0000"/>
                </a:solidFill>
              </a:rPr>
              <a:t>，</a:t>
            </a:r>
            <a:r>
              <a:rPr lang="en-US" altLang="zh-CN" sz="2800" b="1">
                <a:solidFill>
                  <a:srgbClr val="FF0000"/>
                </a:solidFill>
              </a:rPr>
              <a:t>40°N</a:t>
            </a:r>
            <a:r>
              <a:rPr lang="zh-CN" altLang="en-US" sz="2800" b="1">
                <a:solidFill>
                  <a:srgbClr val="FF0000"/>
                </a:solidFill>
              </a:rPr>
              <a:t>）</a:t>
            </a:r>
            <a:r>
              <a:rPr lang="en-US" altLang="zh-CN" sz="2800" b="1">
                <a:solidFill>
                  <a:srgbClr val="0000FF"/>
                </a:solidFill>
              </a:rPr>
              <a:t>---</a:t>
            </a:r>
            <a:r>
              <a:rPr lang="zh-CN" altLang="en-US" sz="2800" b="1">
                <a:solidFill>
                  <a:srgbClr val="0000FF"/>
                </a:solidFill>
              </a:rPr>
              <a:t>读为东经</a:t>
            </a:r>
            <a:r>
              <a:rPr lang="en-US" altLang="zh-CN" sz="2800" b="1">
                <a:solidFill>
                  <a:srgbClr val="0000FF"/>
                </a:solidFill>
              </a:rPr>
              <a:t>60°</a:t>
            </a:r>
            <a:r>
              <a:rPr lang="zh-CN" altLang="en-US" sz="2800" b="1">
                <a:solidFill>
                  <a:srgbClr val="0000FF"/>
                </a:solidFill>
              </a:rPr>
              <a:t>，北纬</a:t>
            </a:r>
            <a:r>
              <a:rPr lang="en-US" altLang="zh-CN" sz="2800" b="1">
                <a:solidFill>
                  <a:srgbClr val="0000FF"/>
                </a:solidFill>
              </a:rPr>
              <a:t>40°</a:t>
            </a:r>
            <a:r>
              <a:rPr lang="zh-CN" altLang="en-US" sz="2800" b="1">
                <a:solidFill>
                  <a:srgbClr val="0000FF"/>
                </a:solidFill>
              </a:rPr>
              <a:t>。</a:t>
            </a:r>
            <a:endParaRPr lang="en-US" altLang="zh-CN" sz="28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C</a:t>
            </a:r>
            <a:r>
              <a:rPr lang="zh-CN" altLang="en-US" sz="2800" b="1">
                <a:solidFill>
                  <a:srgbClr val="FF0000"/>
                </a:solidFill>
              </a:rPr>
              <a:t>：（</a:t>
            </a:r>
            <a:r>
              <a:rPr lang="en-US" altLang="zh-CN" sz="2800" b="1">
                <a:solidFill>
                  <a:srgbClr val="FF0000"/>
                </a:solidFill>
              </a:rPr>
              <a:t>0°</a:t>
            </a:r>
            <a:r>
              <a:rPr lang="zh-CN" altLang="en-US" sz="2800" b="1">
                <a:solidFill>
                  <a:srgbClr val="FF0000"/>
                </a:solidFill>
              </a:rPr>
              <a:t>，</a:t>
            </a:r>
            <a:r>
              <a:rPr lang="en-US" altLang="zh-CN" sz="2800" b="1">
                <a:solidFill>
                  <a:srgbClr val="FF0000"/>
                </a:solidFill>
              </a:rPr>
              <a:t>0°</a:t>
            </a:r>
            <a:r>
              <a:rPr lang="zh-CN" altLang="en-US" sz="2800" b="1">
                <a:solidFill>
                  <a:srgbClr val="FF0000"/>
                </a:solidFill>
              </a:rPr>
              <a:t>）</a:t>
            </a:r>
            <a:r>
              <a:rPr lang="en-US" altLang="zh-CN" sz="2800" b="1">
                <a:solidFill>
                  <a:srgbClr val="0000FF"/>
                </a:solidFill>
              </a:rPr>
              <a:t>---</a:t>
            </a:r>
            <a:r>
              <a:rPr lang="zh-CN" altLang="en-US" sz="2800" b="1">
                <a:solidFill>
                  <a:srgbClr val="0000FF"/>
                </a:solidFill>
              </a:rPr>
              <a:t>读为</a:t>
            </a:r>
            <a:r>
              <a:rPr lang="en-US" altLang="zh-CN" sz="2800" b="1">
                <a:solidFill>
                  <a:srgbClr val="0000FF"/>
                </a:solidFill>
              </a:rPr>
              <a:t>0°</a:t>
            </a:r>
            <a:r>
              <a:rPr lang="zh-CN" altLang="en-US" sz="2800" b="1">
                <a:solidFill>
                  <a:srgbClr val="0000FF"/>
                </a:solidFill>
              </a:rPr>
              <a:t>经线，</a:t>
            </a:r>
            <a:r>
              <a:rPr lang="en-US" altLang="zh-CN" sz="2800" b="1">
                <a:solidFill>
                  <a:srgbClr val="0000FF"/>
                </a:solidFill>
              </a:rPr>
              <a:t>0°</a:t>
            </a:r>
            <a:r>
              <a:rPr lang="zh-CN" altLang="en-US" sz="2800" b="1">
                <a:solidFill>
                  <a:srgbClr val="0000FF"/>
                </a:solidFill>
              </a:rPr>
              <a:t>纬线。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6265863" y="3603625"/>
            <a:ext cx="358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1"/>
              <a:t>●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6156325" y="3260725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</a:rPr>
              <a:t>C</a:t>
            </a:r>
          </a:p>
        </p:txBody>
      </p:sp>
      <p:sp>
        <p:nvSpPr>
          <p:cNvPr id="58375" name="矩形 2"/>
          <p:cNvSpPr>
            <a:spLocks noChangeArrowheads="1"/>
          </p:cNvSpPr>
          <p:nvPr/>
        </p:nvSpPr>
        <p:spPr bwMode="auto">
          <a:xfrm>
            <a:off x="323850" y="107950"/>
            <a:ext cx="50498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、经纬网有什么作用？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1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1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1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1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1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1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1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1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1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301067" grpId="0"/>
      <p:bldP spid="11" grpId="0"/>
      <p:bldP spid="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 descr="http_imgloadCAWWTA7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3399"/>
                </a:solidFill>
              </a:rPr>
              <a:t>注意事项</a:t>
            </a:r>
          </a:p>
        </p:txBody>
      </p:sp>
      <p:sp>
        <p:nvSpPr>
          <p:cNvPr id="5939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14400" y="1981200"/>
            <a:ext cx="7772400" cy="4144963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1</a:t>
            </a:r>
            <a:r>
              <a:rPr lang="zh-CN" altLang="en-US" b="1" smtClean="0"/>
              <a:t>、写一个地方的经纬度时，不仅仅要写</a:t>
            </a:r>
            <a:r>
              <a:rPr lang="zh-CN" altLang="en-US" b="1" smtClean="0">
                <a:solidFill>
                  <a:srgbClr val="FF0000"/>
                </a:solidFill>
              </a:rPr>
              <a:t>数字</a:t>
            </a:r>
            <a:r>
              <a:rPr lang="zh-CN" altLang="en-US" b="1" smtClean="0"/>
              <a:t>，也要写好</a:t>
            </a:r>
            <a:r>
              <a:rPr lang="zh-CN" altLang="en-US" b="1" smtClean="0">
                <a:solidFill>
                  <a:srgbClr val="FF0000"/>
                </a:solidFill>
              </a:rPr>
              <a:t>符号</a:t>
            </a:r>
            <a:r>
              <a:rPr lang="zh-CN" altLang="en-US" b="1" smtClean="0"/>
              <a:t>。</a:t>
            </a:r>
          </a:p>
          <a:p>
            <a:pPr eaLnBrk="1" hangingPunct="1"/>
            <a:r>
              <a:rPr lang="zh-CN" altLang="en-US" b="1" smtClean="0"/>
              <a:t>如北京（</a:t>
            </a:r>
            <a:r>
              <a:rPr lang="en-US" altLang="zh-CN" b="1" smtClean="0"/>
              <a:t>120,  40</a:t>
            </a:r>
            <a:r>
              <a:rPr lang="zh-CN" altLang="en-US" b="1" smtClean="0"/>
              <a:t>）是不对的，应该写成（</a:t>
            </a:r>
            <a:r>
              <a:rPr lang="en-US" altLang="zh-CN" b="1" smtClean="0"/>
              <a:t>120°E</a:t>
            </a:r>
            <a:r>
              <a:rPr lang="zh-CN" altLang="en-US" b="1" smtClean="0"/>
              <a:t>，</a:t>
            </a:r>
            <a:r>
              <a:rPr lang="en-US" altLang="zh-CN" b="1" smtClean="0"/>
              <a:t> 40°N</a:t>
            </a:r>
            <a:r>
              <a:rPr lang="zh-CN" altLang="en-US" b="1" smtClean="0"/>
              <a:t>）</a:t>
            </a:r>
          </a:p>
          <a:p>
            <a:pPr eaLnBrk="1" hangingPunct="1"/>
            <a:r>
              <a:rPr lang="en-US" altLang="zh-CN" b="1" smtClean="0"/>
              <a:t>2</a:t>
            </a:r>
            <a:r>
              <a:rPr lang="zh-CN" altLang="en-US" b="1" smtClean="0"/>
              <a:t>、一般括号内，</a:t>
            </a:r>
            <a:r>
              <a:rPr lang="zh-CN" altLang="en-US" b="1" smtClean="0">
                <a:solidFill>
                  <a:srgbClr val="FF0000"/>
                </a:solidFill>
              </a:rPr>
              <a:t>前面</a:t>
            </a:r>
            <a:r>
              <a:rPr lang="zh-CN" altLang="en-US" b="1" smtClean="0"/>
              <a:t>写的是东经</a:t>
            </a:r>
            <a:r>
              <a:rPr lang="en-US" altLang="zh-CN" b="1" smtClean="0"/>
              <a:t>E</a:t>
            </a:r>
            <a:r>
              <a:rPr lang="zh-CN" altLang="en-US" b="1" smtClean="0"/>
              <a:t>或西经</a:t>
            </a:r>
            <a:r>
              <a:rPr lang="en-US" altLang="zh-CN" b="1" smtClean="0"/>
              <a:t>W </a:t>
            </a:r>
            <a:r>
              <a:rPr lang="zh-CN" altLang="en-US" b="1" smtClean="0"/>
              <a:t>，</a:t>
            </a:r>
            <a:r>
              <a:rPr lang="zh-CN" altLang="en-US" b="1" smtClean="0">
                <a:solidFill>
                  <a:srgbClr val="FF0000"/>
                </a:solidFill>
              </a:rPr>
              <a:t>后面</a:t>
            </a:r>
            <a:r>
              <a:rPr lang="zh-CN" altLang="en-US" b="1" smtClean="0"/>
              <a:t>写南纬</a:t>
            </a:r>
            <a:r>
              <a:rPr lang="en-US" altLang="zh-CN" b="1" smtClean="0"/>
              <a:t>S</a:t>
            </a:r>
            <a:r>
              <a:rPr lang="zh-CN" altLang="en-US" b="1" smtClean="0"/>
              <a:t>或北纬</a:t>
            </a:r>
            <a:r>
              <a:rPr lang="en-US" altLang="zh-CN" b="1" smtClean="0"/>
              <a:t>N</a:t>
            </a:r>
            <a:r>
              <a:rPr lang="zh-CN" altLang="en-US" b="1" smtClean="0"/>
              <a:t>。</a:t>
            </a:r>
          </a:p>
          <a:p>
            <a:pPr eaLnBrk="1" hangingPunct="1"/>
            <a:endParaRPr lang="zh-CN" alt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187450" y="1916113"/>
            <a:ext cx="648017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87450" y="1268413"/>
            <a:ext cx="648017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187450" y="2636838"/>
            <a:ext cx="648017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187450" y="3429000"/>
            <a:ext cx="648017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843213" y="692150"/>
            <a:ext cx="0" cy="32416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79838" y="692150"/>
            <a:ext cx="0" cy="32416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643438" y="692150"/>
            <a:ext cx="0" cy="32416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580063" y="692150"/>
            <a:ext cx="0" cy="32416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516688" y="614363"/>
            <a:ext cx="0" cy="32400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426" name="TextBox 14"/>
          <p:cNvSpPr txBox="1">
            <a:spLocks noChangeArrowheads="1"/>
          </p:cNvSpPr>
          <p:nvPr/>
        </p:nvSpPr>
        <p:spPr bwMode="auto">
          <a:xfrm>
            <a:off x="7667625" y="2374900"/>
            <a:ext cx="911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0427" name="TextBox 15"/>
          <p:cNvSpPr txBox="1">
            <a:spLocks noChangeArrowheads="1"/>
          </p:cNvSpPr>
          <p:nvPr/>
        </p:nvSpPr>
        <p:spPr bwMode="auto">
          <a:xfrm>
            <a:off x="7667625" y="1628775"/>
            <a:ext cx="911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20°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0428" name="TextBox 16"/>
          <p:cNvSpPr txBox="1">
            <a:spLocks noChangeArrowheads="1"/>
          </p:cNvSpPr>
          <p:nvPr/>
        </p:nvSpPr>
        <p:spPr bwMode="auto">
          <a:xfrm>
            <a:off x="4308475" y="3935413"/>
            <a:ext cx="911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0429" name="TextBox 17"/>
          <p:cNvSpPr txBox="1">
            <a:spLocks noChangeArrowheads="1"/>
          </p:cNvSpPr>
          <p:nvPr/>
        </p:nvSpPr>
        <p:spPr bwMode="auto">
          <a:xfrm>
            <a:off x="5280025" y="3933825"/>
            <a:ext cx="9112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20°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0430" name="Text Box 6"/>
          <p:cNvSpPr txBox="1">
            <a:spLocks noChangeArrowheads="1"/>
          </p:cNvSpPr>
          <p:nvPr/>
        </p:nvSpPr>
        <p:spPr bwMode="auto">
          <a:xfrm>
            <a:off x="2660650" y="2492375"/>
            <a:ext cx="3984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●</a:t>
            </a:r>
          </a:p>
        </p:txBody>
      </p:sp>
      <p:sp>
        <p:nvSpPr>
          <p:cNvPr id="60431" name="Text Box 6"/>
          <p:cNvSpPr txBox="1">
            <a:spLocks noChangeArrowheads="1"/>
          </p:cNvSpPr>
          <p:nvPr/>
        </p:nvSpPr>
        <p:spPr bwMode="auto">
          <a:xfrm>
            <a:off x="6316663" y="3275013"/>
            <a:ext cx="4000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●</a:t>
            </a:r>
          </a:p>
        </p:txBody>
      </p:sp>
      <p:sp>
        <p:nvSpPr>
          <p:cNvPr id="60432" name="Text Box 6"/>
          <p:cNvSpPr txBox="1">
            <a:spLocks noChangeArrowheads="1"/>
          </p:cNvSpPr>
          <p:nvPr/>
        </p:nvSpPr>
        <p:spPr bwMode="auto">
          <a:xfrm>
            <a:off x="3579813" y="1114425"/>
            <a:ext cx="4000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●</a:t>
            </a:r>
          </a:p>
        </p:txBody>
      </p:sp>
      <p:sp>
        <p:nvSpPr>
          <p:cNvPr id="60433" name="Text Box 6"/>
          <p:cNvSpPr txBox="1">
            <a:spLocks noChangeArrowheads="1"/>
          </p:cNvSpPr>
          <p:nvPr/>
        </p:nvSpPr>
        <p:spPr bwMode="auto">
          <a:xfrm>
            <a:off x="5356225" y="1763713"/>
            <a:ext cx="3984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●</a:t>
            </a:r>
          </a:p>
        </p:txBody>
      </p:sp>
      <p:sp>
        <p:nvSpPr>
          <p:cNvPr id="60434" name="Text Box 53"/>
          <p:cNvSpPr txBox="1">
            <a:spLocks noChangeArrowheads="1"/>
          </p:cNvSpPr>
          <p:nvPr/>
        </p:nvSpPr>
        <p:spPr bwMode="auto">
          <a:xfrm>
            <a:off x="2874963" y="2241550"/>
            <a:ext cx="401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A</a:t>
            </a:r>
          </a:p>
        </p:txBody>
      </p:sp>
      <p:sp>
        <p:nvSpPr>
          <p:cNvPr id="60435" name="Text Box 53"/>
          <p:cNvSpPr txBox="1">
            <a:spLocks noChangeArrowheads="1"/>
          </p:cNvSpPr>
          <p:nvPr/>
        </p:nvSpPr>
        <p:spPr bwMode="auto">
          <a:xfrm>
            <a:off x="3892550" y="692150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B</a:t>
            </a:r>
          </a:p>
        </p:txBody>
      </p:sp>
      <p:sp>
        <p:nvSpPr>
          <p:cNvPr id="60436" name="Text Box 53"/>
          <p:cNvSpPr txBox="1">
            <a:spLocks noChangeArrowheads="1"/>
          </p:cNvSpPr>
          <p:nvPr/>
        </p:nvSpPr>
        <p:spPr bwMode="auto">
          <a:xfrm>
            <a:off x="5580063" y="1393825"/>
            <a:ext cx="3762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C</a:t>
            </a:r>
          </a:p>
        </p:txBody>
      </p:sp>
      <p:sp>
        <p:nvSpPr>
          <p:cNvPr id="60437" name="Text Box 53"/>
          <p:cNvSpPr txBox="1">
            <a:spLocks noChangeArrowheads="1"/>
          </p:cNvSpPr>
          <p:nvPr/>
        </p:nvSpPr>
        <p:spPr bwMode="auto">
          <a:xfrm>
            <a:off x="6584950" y="2892425"/>
            <a:ext cx="411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D</a:t>
            </a:r>
          </a:p>
        </p:txBody>
      </p:sp>
      <p:sp>
        <p:nvSpPr>
          <p:cNvPr id="60438" name="TextBox 3"/>
          <p:cNvSpPr txBox="1">
            <a:spLocks noChangeArrowheads="1"/>
          </p:cNvSpPr>
          <p:nvPr/>
        </p:nvSpPr>
        <p:spPr bwMode="auto">
          <a:xfrm>
            <a:off x="301625" y="4457700"/>
            <a:ext cx="82772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写出下列各点的经纬度：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A</a:t>
            </a:r>
            <a:r>
              <a:rPr lang="zh-CN" altLang="en-US" sz="3200" b="1">
                <a:latin typeface="Calibri" pitchFamily="34" charset="0"/>
              </a:rPr>
              <a:t>：                                      </a:t>
            </a:r>
            <a:r>
              <a:rPr lang="en-US" altLang="zh-CN" sz="3200" b="1">
                <a:latin typeface="Calibri" pitchFamily="34" charset="0"/>
              </a:rPr>
              <a:t>B</a:t>
            </a:r>
            <a:r>
              <a:rPr lang="zh-CN" altLang="en-US" sz="3200" b="1">
                <a:latin typeface="Calibri" pitchFamily="34" charset="0"/>
              </a:rPr>
              <a:t>：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C</a:t>
            </a:r>
            <a:r>
              <a:rPr lang="zh-CN" altLang="en-US" sz="3200" b="1">
                <a:latin typeface="Calibri" pitchFamily="34" charset="0"/>
              </a:rPr>
              <a:t>：                                      </a:t>
            </a:r>
            <a:r>
              <a:rPr lang="en-US" altLang="zh-CN" sz="3200" b="1">
                <a:latin typeface="Calibri" pitchFamily="34" charset="0"/>
              </a:rPr>
              <a:t>D</a:t>
            </a:r>
            <a:r>
              <a:rPr lang="zh-CN" altLang="en-US" sz="3200" b="1">
                <a:latin typeface="Calibri" pitchFamily="34" charset="0"/>
              </a:rPr>
              <a:t>：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92163" y="4949825"/>
            <a:ext cx="3686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10°W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10°N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）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932363" y="4956175"/>
            <a:ext cx="3111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0°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30°N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）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801688" y="5441950"/>
            <a:ext cx="35163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20°E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20°N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）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932363" y="5445125"/>
            <a:ext cx="3041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30°E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0°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）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351838" y="2395538"/>
            <a:ext cx="4556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N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8340725" y="1624013"/>
            <a:ext cx="4556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N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4879975" y="3924300"/>
            <a:ext cx="384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843588" y="3924300"/>
            <a:ext cx="384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808913" y="3162300"/>
            <a:ext cx="8064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0°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667625" y="954088"/>
            <a:ext cx="1284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30°N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148388" y="3902075"/>
            <a:ext cx="1214437" cy="58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30°E</a:t>
            </a:r>
            <a:endParaRPr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551238" y="3902075"/>
            <a:ext cx="8048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0°</a:t>
            </a:r>
            <a:endParaRPr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268538" y="3914775"/>
            <a:ext cx="1235075" cy="522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10°W</a:t>
            </a:r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/>
      <p:bldP spid="28" grpId="0"/>
      <p:bldP spid="29" grpId="0"/>
      <p:bldP spid="2" grpId="0"/>
      <p:bldP spid="30" grpId="0"/>
      <p:bldP spid="31" grpId="0"/>
      <p:bldP spid="32" grpId="0"/>
      <p:bldP spid="33" grpId="0"/>
      <p:bldP spid="34" grpId="0"/>
      <p:bldP spid="35" grpId="0" animBg="1"/>
      <p:bldP spid="36" grpId="0"/>
      <p:bldP spid="3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87450" y="1268413"/>
            <a:ext cx="47688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187450" y="2636838"/>
            <a:ext cx="4768850" cy="952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843213" y="692150"/>
            <a:ext cx="0" cy="32416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643438" y="692150"/>
            <a:ext cx="0" cy="32416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45" name="TextBox 15"/>
          <p:cNvSpPr txBox="1">
            <a:spLocks noChangeArrowheads="1"/>
          </p:cNvSpPr>
          <p:nvPr/>
        </p:nvSpPr>
        <p:spPr bwMode="auto">
          <a:xfrm>
            <a:off x="6083300" y="2384425"/>
            <a:ext cx="911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1446" name="TextBox 16"/>
          <p:cNvSpPr txBox="1">
            <a:spLocks noChangeArrowheads="1"/>
          </p:cNvSpPr>
          <p:nvPr/>
        </p:nvSpPr>
        <p:spPr bwMode="auto">
          <a:xfrm>
            <a:off x="4308475" y="3935413"/>
            <a:ext cx="911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1447" name="Text Box 6"/>
          <p:cNvSpPr txBox="1">
            <a:spLocks noChangeArrowheads="1"/>
          </p:cNvSpPr>
          <p:nvPr/>
        </p:nvSpPr>
        <p:spPr bwMode="auto">
          <a:xfrm>
            <a:off x="2660650" y="2492375"/>
            <a:ext cx="3984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●</a:t>
            </a:r>
          </a:p>
        </p:txBody>
      </p:sp>
      <p:sp>
        <p:nvSpPr>
          <p:cNvPr id="61448" name="Text Box 6"/>
          <p:cNvSpPr txBox="1">
            <a:spLocks noChangeArrowheads="1"/>
          </p:cNvSpPr>
          <p:nvPr/>
        </p:nvSpPr>
        <p:spPr bwMode="auto">
          <a:xfrm>
            <a:off x="4445000" y="1114425"/>
            <a:ext cx="3984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●</a:t>
            </a:r>
          </a:p>
        </p:txBody>
      </p:sp>
      <p:sp>
        <p:nvSpPr>
          <p:cNvPr id="61449" name="Text Box 53"/>
          <p:cNvSpPr txBox="1">
            <a:spLocks noChangeArrowheads="1"/>
          </p:cNvSpPr>
          <p:nvPr/>
        </p:nvSpPr>
        <p:spPr bwMode="auto">
          <a:xfrm>
            <a:off x="2874963" y="2241550"/>
            <a:ext cx="401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A</a:t>
            </a:r>
          </a:p>
        </p:txBody>
      </p:sp>
      <p:sp>
        <p:nvSpPr>
          <p:cNvPr id="61450" name="Text Box 53"/>
          <p:cNvSpPr txBox="1">
            <a:spLocks noChangeArrowheads="1"/>
          </p:cNvSpPr>
          <p:nvPr/>
        </p:nvSpPr>
        <p:spPr bwMode="auto">
          <a:xfrm>
            <a:off x="4649788" y="746125"/>
            <a:ext cx="387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B</a:t>
            </a:r>
          </a:p>
        </p:txBody>
      </p:sp>
      <p:sp>
        <p:nvSpPr>
          <p:cNvPr id="61451" name="TextBox 28"/>
          <p:cNvSpPr txBox="1">
            <a:spLocks noChangeArrowheads="1"/>
          </p:cNvSpPr>
          <p:nvPr/>
        </p:nvSpPr>
        <p:spPr bwMode="auto">
          <a:xfrm>
            <a:off x="2509838" y="3913188"/>
            <a:ext cx="909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1452" name="TextBox 29"/>
          <p:cNvSpPr txBox="1">
            <a:spLocks noChangeArrowheads="1"/>
          </p:cNvSpPr>
          <p:nvPr/>
        </p:nvSpPr>
        <p:spPr bwMode="auto">
          <a:xfrm>
            <a:off x="301625" y="4457700"/>
            <a:ext cx="82772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写出下列各点的经纬度：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A</a:t>
            </a:r>
            <a:r>
              <a:rPr lang="zh-CN" altLang="en-US" sz="3200" b="1">
                <a:latin typeface="Calibri" pitchFamily="34" charset="0"/>
              </a:rPr>
              <a:t>：                                      </a:t>
            </a:r>
            <a:r>
              <a:rPr lang="en-US" altLang="zh-CN" sz="3200" b="1">
                <a:latin typeface="Calibri" pitchFamily="34" charset="0"/>
              </a:rPr>
              <a:t>B</a:t>
            </a:r>
            <a:r>
              <a:rPr lang="zh-CN" altLang="en-US" sz="3200" b="1">
                <a:latin typeface="Calibri" pitchFamily="34" charset="0"/>
              </a:rPr>
              <a:t>：</a:t>
            </a:r>
            <a:endParaRPr lang="en-US" altLang="zh-CN" sz="3200" b="1">
              <a:latin typeface="Calibri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92163" y="4949825"/>
            <a:ext cx="3609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10°W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10°S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）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816475" y="4949825"/>
            <a:ext cx="35163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10°E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10°N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）</a:t>
            </a:r>
          </a:p>
        </p:txBody>
      </p:sp>
      <p:sp>
        <p:nvSpPr>
          <p:cNvPr id="61455" name="TextBox 32"/>
          <p:cNvSpPr txBox="1">
            <a:spLocks noChangeArrowheads="1"/>
          </p:cNvSpPr>
          <p:nvPr/>
        </p:nvSpPr>
        <p:spPr bwMode="auto">
          <a:xfrm>
            <a:off x="5956300" y="1052513"/>
            <a:ext cx="909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650038" y="1046163"/>
            <a:ext cx="45561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N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659563" y="2349500"/>
            <a:ext cx="3794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S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859338" y="3924300"/>
            <a:ext cx="3857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E</a:t>
            </a:r>
            <a:endParaRPr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3076575" y="3860800"/>
            <a:ext cx="4905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w</a:t>
            </a:r>
            <a:endParaRPr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187450" y="1989138"/>
            <a:ext cx="476885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203950" y="1728788"/>
            <a:ext cx="806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0°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563938" y="3860800"/>
            <a:ext cx="8048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0°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698875" y="630238"/>
            <a:ext cx="0" cy="359092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/>
      <p:bldP spid="35" grpId="0"/>
      <p:bldP spid="36" grpId="0"/>
      <p:bldP spid="37" grpId="0"/>
      <p:bldP spid="40" grpId="0"/>
      <p:bldP spid="4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87450" y="1268413"/>
            <a:ext cx="47688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187450" y="2636838"/>
            <a:ext cx="4768850" cy="952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843213" y="692150"/>
            <a:ext cx="0" cy="32416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643438" y="692150"/>
            <a:ext cx="0" cy="32416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469" name="TextBox 15"/>
          <p:cNvSpPr txBox="1">
            <a:spLocks noChangeArrowheads="1"/>
          </p:cNvSpPr>
          <p:nvPr/>
        </p:nvSpPr>
        <p:spPr bwMode="auto">
          <a:xfrm>
            <a:off x="6103938" y="2384425"/>
            <a:ext cx="909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2470" name="TextBox 16"/>
          <p:cNvSpPr txBox="1">
            <a:spLocks noChangeArrowheads="1"/>
          </p:cNvSpPr>
          <p:nvPr/>
        </p:nvSpPr>
        <p:spPr bwMode="auto">
          <a:xfrm>
            <a:off x="4308475" y="3935413"/>
            <a:ext cx="911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2471" name="Text Box 6"/>
          <p:cNvSpPr txBox="1">
            <a:spLocks noChangeArrowheads="1"/>
          </p:cNvSpPr>
          <p:nvPr/>
        </p:nvSpPr>
        <p:spPr bwMode="auto">
          <a:xfrm>
            <a:off x="2660650" y="2492375"/>
            <a:ext cx="3984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●</a:t>
            </a:r>
          </a:p>
        </p:txBody>
      </p:sp>
      <p:sp>
        <p:nvSpPr>
          <p:cNvPr id="62472" name="Text Box 6"/>
          <p:cNvSpPr txBox="1">
            <a:spLocks noChangeArrowheads="1"/>
          </p:cNvSpPr>
          <p:nvPr/>
        </p:nvSpPr>
        <p:spPr bwMode="auto">
          <a:xfrm>
            <a:off x="4445000" y="1114425"/>
            <a:ext cx="3984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●</a:t>
            </a:r>
          </a:p>
        </p:txBody>
      </p:sp>
      <p:sp>
        <p:nvSpPr>
          <p:cNvPr id="62473" name="Text Box 53"/>
          <p:cNvSpPr txBox="1">
            <a:spLocks noChangeArrowheads="1"/>
          </p:cNvSpPr>
          <p:nvPr/>
        </p:nvSpPr>
        <p:spPr bwMode="auto">
          <a:xfrm>
            <a:off x="2874963" y="2241550"/>
            <a:ext cx="401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A</a:t>
            </a:r>
          </a:p>
        </p:txBody>
      </p:sp>
      <p:sp>
        <p:nvSpPr>
          <p:cNvPr id="62474" name="Text Box 53"/>
          <p:cNvSpPr txBox="1">
            <a:spLocks noChangeArrowheads="1"/>
          </p:cNvSpPr>
          <p:nvPr/>
        </p:nvSpPr>
        <p:spPr bwMode="auto">
          <a:xfrm>
            <a:off x="4649788" y="746125"/>
            <a:ext cx="387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B</a:t>
            </a:r>
          </a:p>
        </p:txBody>
      </p:sp>
      <p:sp>
        <p:nvSpPr>
          <p:cNvPr id="62475" name="TextBox 28"/>
          <p:cNvSpPr txBox="1">
            <a:spLocks noChangeArrowheads="1"/>
          </p:cNvSpPr>
          <p:nvPr/>
        </p:nvSpPr>
        <p:spPr bwMode="auto">
          <a:xfrm>
            <a:off x="2509838" y="3913188"/>
            <a:ext cx="909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2476" name="TextBox 29"/>
          <p:cNvSpPr txBox="1">
            <a:spLocks noChangeArrowheads="1"/>
          </p:cNvSpPr>
          <p:nvPr/>
        </p:nvSpPr>
        <p:spPr bwMode="auto">
          <a:xfrm>
            <a:off x="301625" y="4457700"/>
            <a:ext cx="82772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写出下列各点的经纬度：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A</a:t>
            </a:r>
            <a:r>
              <a:rPr lang="zh-CN" altLang="en-US" sz="3200" b="1">
                <a:latin typeface="Calibri" pitchFamily="34" charset="0"/>
              </a:rPr>
              <a:t>：                                      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B</a:t>
            </a:r>
            <a:r>
              <a:rPr lang="zh-CN" altLang="en-US" sz="3200" b="1">
                <a:latin typeface="Calibri" pitchFamily="34" charset="0"/>
              </a:rPr>
              <a:t>：</a:t>
            </a:r>
            <a:endParaRPr lang="en-US" altLang="zh-CN" sz="3200" b="1">
              <a:latin typeface="Calibri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92163" y="4949825"/>
            <a:ext cx="75199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10°W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10°N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）或（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10°W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10°S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）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774700" y="5445125"/>
            <a:ext cx="75326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10°E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30°N  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）或（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10°E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10°N 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）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563938" y="3860800"/>
            <a:ext cx="8048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0°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698875" y="630238"/>
            <a:ext cx="0" cy="359092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859338" y="3924300"/>
            <a:ext cx="3857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E</a:t>
            </a:r>
            <a:endParaRPr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076575" y="3860800"/>
            <a:ext cx="4905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w</a:t>
            </a:r>
            <a:endParaRPr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765925" y="2333625"/>
            <a:ext cx="45561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N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011863" y="908050"/>
            <a:ext cx="1282700" cy="588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30°N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6577013" y="1525588"/>
            <a:ext cx="0" cy="8239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8513763" y="2349500"/>
            <a:ext cx="3794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S</a:t>
            </a:r>
            <a:endParaRPr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V="1">
            <a:off x="8270875" y="1560513"/>
            <a:ext cx="0" cy="8239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740650" y="908050"/>
            <a:ext cx="1284288" cy="585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10°N</a:t>
            </a:r>
            <a:endParaRPr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083300" y="2425700"/>
            <a:ext cx="682625" cy="482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908925" y="2401888"/>
            <a:ext cx="9112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10°</a:t>
            </a:r>
            <a:endParaRPr lang="zh-CN" altLang="en-US" sz="28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8" grpId="0"/>
      <p:bldP spid="22" grpId="0"/>
      <p:bldP spid="25" grpId="0"/>
      <p:bldP spid="26" grpId="0"/>
      <p:bldP spid="27" grpId="0" animBg="1"/>
      <p:bldP spid="28" grpId="0"/>
      <p:bldP spid="34" grpId="0" animBg="1"/>
      <p:bldP spid="4" grpId="0" animBg="1"/>
      <p:bldP spid="3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187450" y="1916113"/>
            <a:ext cx="648017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87450" y="1268413"/>
            <a:ext cx="648017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187450" y="2636838"/>
            <a:ext cx="648017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187450" y="3429000"/>
            <a:ext cx="648017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843213" y="692150"/>
            <a:ext cx="0" cy="32416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79838" y="692150"/>
            <a:ext cx="0" cy="32416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643438" y="692150"/>
            <a:ext cx="0" cy="32416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580063" y="692150"/>
            <a:ext cx="0" cy="32416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516688" y="614363"/>
            <a:ext cx="0" cy="32400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498" name="TextBox 14"/>
          <p:cNvSpPr txBox="1">
            <a:spLocks noChangeArrowheads="1"/>
          </p:cNvSpPr>
          <p:nvPr/>
        </p:nvSpPr>
        <p:spPr bwMode="auto">
          <a:xfrm>
            <a:off x="7667625" y="2374900"/>
            <a:ext cx="911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20°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3499" name="TextBox 15"/>
          <p:cNvSpPr txBox="1">
            <a:spLocks noChangeArrowheads="1"/>
          </p:cNvSpPr>
          <p:nvPr/>
        </p:nvSpPr>
        <p:spPr bwMode="auto">
          <a:xfrm>
            <a:off x="7667625" y="1628775"/>
            <a:ext cx="911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20°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3500" name="TextBox 16"/>
          <p:cNvSpPr txBox="1">
            <a:spLocks noChangeArrowheads="1"/>
          </p:cNvSpPr>
          <p:nvPr/>
        </p:nvSpPr>
        <p:spPr bwMode="auto">
          <a:xfrm>
            <a:off x="4308475" y="3935413"/>
            <a:ext cx="911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20°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3501" name="TextBox 17"/>
          <p:cNvSpPr txBox="1">
            <a:spLocks noChangeArrowheads="1"/>
          </p:cNvSpPr>
          <p:nvPr/>
        </p:nvSpPr>
        <p:spPr bwMode="auto">
          <a:xfrm>
            <a:off x="5280025" y="3933825"/>
            <a:ext cx="9112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20°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3502" name="Text Box 6"/>
          <p:cNvSpPr txBox="1">
            <a:spLocks noChangeArrowheads="1"/>
          </p:cNvSpPr>
          <p:nvPr/>
        </p:nvSpPr>
        <p:spPr bwMode="auto">
          <a:xfrm>
            <a:off x="2660650" y="2492375"/>
            <a:ext cx="3984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●</a:t>
            </a:r>
          </a:p>
        </p:txBody>
      </p:sp>
      <p:sp>
        <p:nvSpPr>
          <p:cNvPr id="63503" name="Text Box 6"/>
          <p:cNvSpPr txBox="1">
            <a:spLocks noChangeArrowheads="1"/>
          </p:cNvSpPr>
          <p:nvPr/>
        </p:nvSpPr>
        <p:spPr bwMode="auto">
          <a:xfrm>
            <a:off x="6316663" y="3275013"/>
            <a:ext cx="4000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●</a:t>
            </a:r>
          </a:p>
        </p:txBody>
      </p:sp>
      <p:sp>
        <p:nvSpPr>
          <p:cNvPr id="63504" name="Text Box 6"/>
          <p:cNvSpPr txBox="1">
            <a:spLocks noChangeArrowheads="1"/>
          </p:cNvSpPr>
          <p:nvPr/>
        </p:nvSpPr>
        <p:spPr bwMode="auto">
          <a:xfrm>
            <a:off x="3579813" y="1114425"/>
            <a:ext cx="4000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●</a:t>
            </a:r>
          </a:p>
        </p:txBody>
      </p:sp>
      <p:sp>
        <p:nvSpPr>
          <p:cNvPr id="63505" name="Text Box 6"/>
          <p:cNvSpPr txBox="1">
            <a:spLocks noChangeArrowheads="1"/>
          </p:cNvSpPr>
          <p:nvPr/>
        </p:nvSpPr>
        <p:spPr bwMode="auto">
          <a:xfrm>
            <a:off x="5356225" y="1763713"/>
            <a:ext cx="3984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●</a:t>
            </a:r>
          </a:p>
        </p:txBody>
      </p:sp>
      <p:sp>
        <p:nvSpPr>
          <p:cNvPr id="63506" name="Text Box 53"/>
          <p:cNvSpPr txBox="1">
            <a:spLocks noChangeArrowheads="1"/>
          </p:cNvSpPr>
          <p:nvPr/>
        </p:nvSpPr>
        <p:spPr bwMode="auto">
          <a:xfrm>
            <a:off x="2874963" y="2241550"/>
            <a:ext cx="401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A</a:t>
            </a:r>
          </a:p>
        </p:txBody>
      </p:sp>
      <p:sp>
        <p:nvSpPr>
          <p:cNvPr id="63507" name="Text Box 53"/>
          <p:cNvSpPr txBox="1">
            <a:spLocks noChangeArrowheads="1"/>
          </p:cNvSpPr>
          <p:nvPr/>
        </p:nvSpPr>
        <p:spPr bwMode="auto">
          <a:xfrm>
            <a:off x="3892550" y="692150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B</a:t>
            </a:r>
          </a:p>
        </p:txBody>
      </p:sp>
      <p:sp>
        <p:nvSpPr>
          <p:cNvPr id="63508" name="Text Box 53"/>
          <p:cNvSpPr txBox="1">
            <a:spLocks noChangeArrowheads="1"/>
          </p:cNvSpPr>
          <p:nvPr/>
        </p:nvSpPr>
        <p:spPr bwMode="auto">
          <a:xfrm>
            <a:off x="5580063" y="1393825"/>
            <a:ext cx="3762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C</a:t>
            </a:r>
          </a:p>
        </p:txBody>
      </p:sp>
      <p:sp>
        <p:nvSpPr>
          <p:cNvPr id="63509" name="Text Box 53"/>
          <p:cNvSpPr txBox="1">
            <a:spLocks noChangeArrowheads="1"/>
          </p:cNvSpPr>
          <p:nvPr/>
        </p:nvSpPr>
        <p:spPr bwMode="auto">
          <a:xfrm>
            <a:off x="6584950" y="2892425"/>
            <a:ext cx="411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D</a:t>
            </a:r>
          </a:p>
        </p:txBody>
      </p:sp>
      <p:sp>
        <p:nvSpPr>
          <p:cNvPr id="63510" name="TextBox 3"/>
          <p:cNvSpPr txBox="1">
            <a:spLocks noChangeArrowheads="1"/>
          </p:cNvSpPr>
          <p:nvPr/>
        </p:nvSpPr>
        <p:spPr bwMode="auto">
          <a:xfrm>
            <a:off x="301625" y="4457700"/>
            <a:ext cx="82772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写出下列各点的经纬度：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A</a:t>
            </a:r>
            <a:r>
              <a:rPr lang="zh-CN" altLang="en-US" sz="3200" b="1">
                <a:latin typeface="Calibri" pitchFamily="34" charset="0"/>
              </a:rPr>
              <a:t>：                                      </a:t>
            </a:r>
            <a:r>
              <a:rPr lang="en-US" altLang="zh-CN" sz="3200" b="1">
                <a:latin typeface="Calibri" pitchFamily="34" charset="0"/>
              </a:rPr>
              <a:t>B</a:t>
            </a:r>
            <a:r>
              <a:rPr lang="zh-CN" altLang="en-US" sz="3200" b="1">
                <a:latin typeface="Calibri" pitchFamily="34" charset="0"/>
              </a:rPr>
              <a:t>：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C</a:t>
            </a:r>
            <a:r>
              <a:rPr lang="zh-CN" altLang="en-US" sz="3200" b="1">
                <a:latin typeface="Calibri" pitchFamily="34" charset="0"/>
              </a:rPr>
              <a:t>：                                      </a:t>
            </a:r>
            <a:r>
              <a:rPr lang="en-US" altLang="zh-CN" sz="3200" b="1">
                <a:latin typeface="Calibri" pitchFamily="34" charset="0"/>
              </a:rPr>
              <a:t>D</a:t>
            </a:r>
            <a:r>
              <a:rPr lang="zh-CN" altLang="en-US" sz="3200" b="1">
                <a:latin typeface="Calibri" pitchFamily="34" charset="0"/>
              </a:rPr>
              <a:t>：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92163" y="4949825"/>
            <a:ext cx="3816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100°W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20°S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）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932363" y="4956175"/>
            <a:ext cx="3686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60°W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60°N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）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801688" y="5441950"/>
            <a:ext cx="35163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20°E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20°N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）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932363" y="5445125"/>
            <a:ext cx="34401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60°E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60°S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）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8243888" y="1620838"/>
            <a:ext cx="4556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N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8291513" y="2308225"/>
            <a:ext cx="3794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S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859338" y="3975100"/>
            <a:ext cx="463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W</a:t>
            </a:r>
            <a:endParaRPr lang="zh-CN" altLang="en-US" sz="24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815013" y="3924300"/>
            <a:ext cx="3857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650163" y="923925"/>
            <a:ext cx="12842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60°N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7602538" y="2998788"/>
            <a:ext cx="1206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60°S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227763" y="3924300"/>
            <a:ext cx="1085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60°E</a:t>
            </a:r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3308350" y="3951288"/>
            <a:ext cx="10842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60°W</a:t>
            </a:r>
            <a:endParaRPr lang="zh-CN" altLang="en-US" sz="24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124075" y="3951288"/>
            <a:ext cx="14557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Calibri" pitchFamily="34" charset="0"/>
              </a:rPr>
              <a:t>100°W</a:t>
            </a:r>
            <a:endParaRPr lang="zh-CN" altLang="en-US" sz="2400" b="1">
              <a:solidFill>
                <a:srgbClr val="0000FF"/>
              </a:solidFill>
              <a:latin typeface="Calibri" pitchFamily="34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258888" y="2241550"/>
            <a:ext cx="6481762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7705725" y="2000250"/>
            <a:ext cx="728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0°</a:t>
            </a:r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5148263" y="692150"/>
            <a:ext cx="0" cy="2867025"/>
          </a:xfrm>
          <a:prstGeom prst="line">
            <a:avLst/>
          </a:prstGeom>
          <a:ln w="254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856163" y="3559175"/>
            <a:ext cx="7286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0°</a:t>
            </a:r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1" grpId="0"/>
      <p:bldP spid="4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 Box 4"/>
          <p:cNvSpPr txBox="1">
            <a:spLocks noChangeArrowheads="1"/>
          </p:cNvSpPr>
          <p:nvPr/>
        </p:nvSpPr>
        <p:spPr bwMode="auto">
          <a:xfrm>
            <a:off x="142875" y="476250"/>
            <a:ext cx="43576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②利用经纬网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判断方向</a:t>
            </a:r>
          </a:p>
        </p:txBody>
      </p:sp>
      <p:grpSp>
        <p:nvGrpSpPr>
          <p:cNvPr id="64514" name="Group 10"/>
          <p:cNvGrpSpPr>
            <a:grpSpLocks/>
          </p:cNvGrpSpPr>
          <p:nvPr/>
        </p:nvGrpSpPr>
        <p:grpSpPr bwMode="auto">
          <a:xfrm>
            <a:off x="3924300" y="1700213"/>
            <a:ext cx="4895850" cy="4851400"/>
            <a:chOff x="2472" y="1071"/>
            <a:chExt cx="3084" cy="3056"/>
          </a:xfrm>
        </p:grpSpPr>
        <p:pic>
          <p:nvPicPr>
            <p:cNvPr id="64524" name="Picture 5" descr="地球仪上的经纬网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72" y="1071"/>
              <a:ext cx="3084" cy="3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525" name="Text Box 6"/>
            <p:cNvSpPr txBox="1">
              <a:spLocks noChangeArrowheads="1"/>
            </p:cNvSpPr>
            <p:nvPr/>
          </p:nvSpPr>
          <p:spPr bwMode="auto">
            <a:xfrm>
              <a:off x="2995" y="3406"/>
              <a:ext cx="22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 b="1"/>
                <a:t>●</a:t>
              </a:r>
            </a:p>
          </p:txBody>
        </p:sp>
        <p:sp>
          <p:nvSpPr>
            <p:cNvPr id="64526" name="Text Box 7"/>
            <p:cNvSpPr txBox="1">
              <a:spLocks noChangeArrowheads="1"/>
            </p:cNvSpPr>
            <p:nvPr/>
          </p:nvSpPr>
          <p:spPr bwMode="auto">
            <a:xfrm>
              <a:off x="4937" y="1896"/>
              <a:ext cx="22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 b="1"/>
                <a:t>●</a:t>
              </a:r>
            </a:p>
          </p:txBody>
        </p:sp>
        <p:sp>
          <p:nvSpPr>
            <p:cNvPr id="64527" name="Text Box 8"/>
            <p:cNvSpPr txBox="1">
              <a:spLocks noChangeArrowheads="1"/>
            </p:cNvSpPr>
            <p:nvPr/>
          </p:nvSpPr>
          <p:spPr bwMode="auto">
            <a:xfrm>
              <a:off x="3117" y="3262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64528" name="Text Box 9"/>
            <p:cNvSpPr txBox="1">
              <a:spLocks noChangeArrowheads="1"/>
            </p:cNvSpPr>
            <p:nvPr/>
          </p:nvSpPr>
          <p:spPr bwMode="auto">
            <a:xfrm>
              <a:off x="4908" y="1698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itchFamily="18" charset="0"/>
                </a:rPr>
                <a:t>B</a:t>
              </a:r>
            </a:p>
          </p:txBody>
        </p:sp>
      </p:grpSp>
      <p:sp>
        <p:nvSpPr>
          <p:cNvPr id="64515" name="Text Box 6"/>
          <p:cNvSpPr txBox="1">
            <a:spLocks noChangeArrowheads="1"/>
          </p:cNvSpPr>
          <p:nvPr/>
        </p:nvSpPr>
        <p:spPr bwMode="auto">
          <a:xfrm>
            <a:off x="6192838" y="4970463"/>
            <a:ext cx="358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1"/>
              <a:t>●</a:t>
            </a:r>
          </a:p>
        </p:txBody>
      </p:sp>
      <p:sp>
        <p:nvSpPr>
          <p:cNvPr id="64516" name="Text Box 8"/>
          <p:cNvSpPr txBox="1">
            <a:spLocks noChangeArrowheads="1"/>
          </p:cNvSpPr>
          <p:nvPr/>
        </p:nvSpPr>
        <p:spPr bwMode="auto">
          <a:xfrm>
            <a:off x="6084888" y="4627563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</a:rPr>
              <a:t>C</a:t>
            </a:r>
          </a:p>
        </p:txBody>
      </p:sp>
      <p:sp>
        <p:nvSpPr>
          <p:cNvPr id="64517" name="Text Box 6"/>
          <p:cNvSpPr txBox="1">
            <a:spLocks noChangeArrowheads="1"/>
          </p:cNvSpPr>
          <p:nvPr/>
        </p:nvSpPr>
        <p:spPr bwMode="auto">
          <a:xfrm>
            <a:off x="5005388" y="3141663"/>
            <a:ext cx="358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1"/>
              <a:t>●</a:t>
            </a:r>
          </a:p>
        </p:txBody>
      </p:sp>
      <p:sp>
        <p:nvSpPr>
          <p:cNvPr id="64518" name="Text Box 8"/>
          <p:cNvSpPr txBox="1">
            <a:spLocks noChangeArrowheads="1"/>
          </p:cNvSpPr>
          <p:nvPr/>
        </p:nvSpPr>
        <p:spPr bwMode="auto">
          <a:xfrm>
            <a:off x="4881563" y="2779713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</a:rPr>
              <a:t>D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8313" y="1341438"/>
            <a:ext cx="34798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纬</a:t>
            </a:r>
            <a:r>
              <a:rPr lang="zh-CN" altLang="en-US" sz="3200" b="1">
                <a:latin typeface="Calibri" pitchFamily="34" charset="0"/>
              </a:rPr>
              <a:t>线指示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东西</a:t>
            </a:r>
            <a:r>
              <a:rPr lang="zh-CN" altLang="en-US" sz="3200" b="1">
                <a:latin typeface="Calibri" pitchFamily="34" charset="0"/>
              </a:rPr>
              <a:t>方向</a:t>
            </a:r>
            <a:endParaRPr lang="en-US" altLang="zh-CN" sz="3200" b="1"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经</a:t>
            </a:r>
            <a:r>
              <a:rPr lang="zh-CN" altLang="en-US" sz="3200" b="1">
                <a:latin typeface="Calibri" pitchFamily="34" charset="0"/>
              </a:rPr>
              <a:t>线指示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南北</a:t>
            </a:r>
            <a:r>
              <a:rPr lang="zh-CN" altLang="en-US" sz="3200" b="1">
                <a:latin typeface="Calibri" pitchFamily="34" charset="0"/>
              </a:rPr>
              <a:t>方向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2846388"/>
            <a:ext cx="42910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A</a:t>
            </a:r>
            <a:r>
              <a:rPr lang="zh-CN" altLang="en-US" sz="3200" b="1">
                <a:latin typeface="Calibri" pitchFamily="34" charset="0"/>
              </a:rPr>
              <a:t>在</a:t>
            </a:r>
            <a:r>
              <a:rPr lang="en-US" altLang="zh-CN" sz="3200" b="1">
                <a:latin typeface="Calibri" pitchFamily="34" charset="0"/>
              </a:rPr>
              <a:t>D</a:t>
            </a:r>
            <a:r>
              <a:rPr lang="zh-CN" altLang="en-US" sz="3200" b="1">
                <a:latin typeface="Calibri" pitchFamily="34" charset="0"/>
              </a:rPr>
              <a:t>的</a:t>
            </a:r>
            <a:r>
              <a:rPr lang="zh-CN" altLang="en-US" sz="3200" b="1" u="sng">
                <a:latin typeface="Calibri" pitchFamily="34" charset="0"/>
              </a:rPr>
              <a:t>                </a:t>
            </a:r>
            <a:r>
              <a:rPr lang="zh-CN" altLang="en-US" sz="3200" b="1">
                <a:latin typeface="Calibri" pitchFamily="34" charset="0"/>
              </a:rPr>
              <a:t>方；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B</a:t>
            </a:r>
            <a:r>
              <a:rPr lang="zh-CN" altLang="en-US" sz="3200" b="1">
                <a:latin typeface="Calibri" pitchFamily="34" charset="0"/>
              </a:rPr>
              <a:t>在</a:t>
            </a:r>
            <a:r>
              <a:rPr lang="en-US" altLang="zh-CN" sz="3200" b="1">
                <a:latin typeface="Calibri" pitchFamily="34" charset="0"/>
              </a:rPr>
              <a:t>D</a:t>
            </a:r>
            <a:r>
              <a:rPr lang="zh-CN" altLang="en-US" sz="3200" b="1">
                <a:latin typeface="Calibri" pitchFamily="34" charset="0"/>
              </a:rPr>
              <a:t>的</a:t>
            </a:r>
            <a:r>
              <a:rPr lang="zh-CN" altLang="en-US" sz="3200" b="1" u="sng">
                <a:latin typeface="Calibri" pitchFamily="34" charset="0"/>
              </a:rPr>
              <a:t>                </a:t>
            </a:r>
            <a:r>
              <a:rPr lang="zh-CN" altLang="en-US" sz="3200" b="1">
                <a:latin typeface="Calibri" pitchFamily="34" charset="0"/>
              </a:rPr>
              <a:t>方；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C</a:t>
            </a:r>
            <a:r>
              <a:rPr lang="zh-CN" altLang="en-US" sz="3200" b="1">
                <a:latin typeface="Calibri" pitchFamily="34" charset="0"/>
              </a:rPr>
              <a:t>在</a:t>
            </a:r>
            <a:r>
              <a:rPr lang="en-US" altLang="zh-CN" sz="3200" b="1">
                <a:latin typeface="Calibri" pitchFamily="34" charset="0"/>
              </a:rPr>
              <a:t>A</a:t>
            </a:r>
            <a:r>
              <a:rPr lang="zh-CN" altLang="en-US" sz="3200" b="1">
                <a:latin typeface="Calibri" pitchFamily="34" charset="0"/>
              </a:rPr>
              <a:t>的</a:t>
            </a:r>
            <a:r>
              <a:rPr lang="zh-CN" altLang="en-US" sz="3200" b="1" u="sng">
                <a:latin typeface="Calibri" pitchFamily="34" charset="0"/>
              </a:rPr>
              <a:t>                </a:t>
            </a:r>
            <a:r>
              <a:rPr lang="zh-CN" altLang="en-US" sz="3200" b="1">
                <a:latin typeface="Calibri" pitchFamily="34" charset="0"/>
              </a:rPr>
              <a:t>方； 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93863" y="2805113"/>
            <a:ext cx="903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正南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692275" y="3328988"/>
            <a:ext cx="9048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正东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692275" y="3841750"/>
            <a:ext cx="904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东北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7" name="Text Box 5"/>
          <p:cNvSpPr txBox="1">
            <a:spLocks noChangeArrowheads="1"/>
          </p:cNvSpPr>
          <p:nvPr/>
        </p:nvSpPr>
        <p:spPr bwMode="auto">
          <a:xfrm>
            <a:off x="684213" y="1320800"/>
            <a:ext cx="590391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麦哲伦船队环球航行</a:t>
            </a:r>
            <a:r>
              <a:rPr kumimoji="1" lang="zh-CN" altLang="en-US" sz="2800" b="1">
                <a:solidFill>
                  <a:srgbClr val="3333FF"/>
                </a:solidFill>
                <a:latin typeface="Times New Roman" pitchFamily="18" charset="0"/>
              </a:rPr>
              <a:t>，证实地球是一个球体。</a:t>
            </a:r>
          </a:p>
        </p:txBody>
      </p:sp>
      <p:sp>
        <p:nvSpPr>
          <p:cNvPr id="19458" name="Text Box 8"/>
          <p:cNvSpPr txBox="1">
            <a:spLocks noChangeArrowheads="1"/>
          </p:cNvSpPr>
          <p:nvPr/>
        </p:nvSpPr>
        <p:spPr bwMode="auto">
          <a:xfrm>
            <a:off x="180975" y="333375"/>
            <a:ext cx="43195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2</a:t>
            </a:r>
            <a:r>
              <a:rPr lang="zh-CN" altLang="en-US" sz="2800" b="1"/>
              <a:t>、证实“地球是球体”</a:t>
            </a:r>
          </a:p>
        </p:txBody>
      </p:sp>
      <p:pic>
        <p:nvPicPr>
          <p:cNvPr id="294922" name="Picture 10" descr="麦哲伦船队环球航行路线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565400"/>
            <a:ext cx="72009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4921" name="Picture 9" descr="麦哲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52388"/>
            <a:ext cx="2119312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4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94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94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内容占位符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1</a:t>
            </a:r>
            <a:r>
              <a:rPr lang="zh-CN" altLang="en-US" b="1" smtClean="0"/>
              <a:t>、某人在</a:t>
            </a:r>
            <a:r>
              <a:rPr lang="en-US" altLang="zh-CN" b="1" smtClean="0"/>
              <a:t>A</a:t>
            </a:r>
            <a:r>
              <a:rPr lang="zh-CN" altLang="en-US" b="1" smtClean="0"/>
              <a:t>点（</a:t>
            </a:r>
            <a:r>
              <a:rPr lang="en-US" altLang="zh-CN" b="1" smtClean="0"/>
              <a:t>80°E</a:t>
            </a:r>
            <a:r>
              <a:rPr lang="zh-CN" altLang="en-US" b="1" smtClean="0"/>
              <a:t>，</a:t>
            </a:r>
            <a:r>
              <a:rPr lang="en-US" altLang="zh-CN" b="1" smtClean="0"/>
              <a:t>20°N</a:t>
            </a:r>
            <a:r>
              <a:rPr lang="zh-CN" altLang="en-US" b="1" smtClean="0"/>
              <a:t>），想前往</a:t>
            </a:r>
            <a:r>
              <a:rPr lang="en-US" altLang="zh-CN" b="1" smtClean="0"/>
              <a:t>B</a:t>
            </a:r>
            <a:r>
              <a:rPr lang="zh-CN" altLang="en-US" b="1" smtClean="0"/>
              <a:t>点（</a:t>
            </a:r>
            <a:r>
              <a:rPr lang="en-US" altLang="zh-CN" b="1" smtClean="0"/>
              <a:t>120°E</a:t>
            </a:r>
            <a:r>
              <a:rPr lang="zh-CN" altLang="en-US" b="1" smtClean="0"/>
              <a:t>，</a:t>
            </a:r>
            <a:r>
              <a:rPr lang="en-US" altLang="zh-CN" b="1" smtClean="0"/>
              <a:t>20°S</a:t>
            </a:r>
            <a:r>
              <a:rPr lang="zh-CN" altLang="en-US" b="1" smtClean="0"/>
              <a:t>），问题：该人的前进方向是什么？</a:t>
            </a:r>
            <a:endParaRPr lang="en-US" altLang="zh-CN" b="1" smtClean="0"/>
          </a:p>
          <a:p>
            <a:pPr eaLnBrk="1" hangingPunct="1"/>
            <a:endParaRPr lang="en-US" altLang="zh-CN" b="1" smtClean="0"/>
          </a:p>
        </p:txBody>
      </p:sp>
      <p:cxnSp>
        <p:nvCxnSpPr>
          <p:cNvPr id="5" name="直接连接符 4"/>
          <p:cNvCxnSpPr/>
          <p:nvPr/>
        </p:nvCxnSpPr>
        <p:spPr>
          <a:xfrm>
            <a:off x="2843213" y="3076575"/>
            <a:ext cx="22336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843213" y="3941763"/>
            <a:ext cx="22336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348038" y="2717800"/>
            <a:ext cx="0" cy="1647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356100" y="2717800"/>
            <a:ext cx="0" cy="1647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292725" y="2860675"/>
            <a:ext cx="1147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20°N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291138" y="3633788"/>
            <a:ext cx="1081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20°S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500563" y="2193925"/>
            <a:ext cx="358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E</a:t>
            </a:r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422650" y="2193925"/>
            <a:ext cx="358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E</a:t>
            </a:r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2843213" y="1844675"/>
            <a:ext cx="230505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276600" y="1341438"/>
            <a:ext cx="16271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自西向东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083175" y="1341438"/>
            <a:ext cx="33051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------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度数扩大为  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E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3132138" y="2924175"/>
            <a:ext cx="3587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4140200" y="3789363"/>
            <a:ext cx="3587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313238" y="3957638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B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395663" y="2997200"/>
            <a:ext cx="4016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A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832475" y="4976813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u="sng">
                <a:solidFill>
                  <a:srgbClr val="FF0000"/>
                </a:solidFill>
                <a:latin typeface="Calibri" pitchFamily="34" charset="0"/>
              </a:rPr>
              <a:t>向东南走</a:t>
            </a:r>
          </a:p>
        </p:txBody>
      </p:sp>
      <p:sp>
        <p:nvSpPr>
          <p:cNvPr id="31" name="左大括号 30"/>
          <p:cNvSpPr/>
          <p:nvPr/>
        </p:nvSpPr>
        <p:spPr>
          <a:xfrm rot="16200000">
            <a:off x="3689351" y="4130675"/>
            <a:ext cx="431800" cy="1044575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55875" y="4968875"/>
            <a:ext cx="29527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两条经线度数只差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不能超过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180°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3767138" y="2185988"/>
            <a:ext cx="10922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120°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892425" y="2193925"/>
            <a:ext cx="911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80°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5559" name="Line 23"/>
          <p:cNvSpPr>
            <a:spLocks noChangeShapeType="1"/>
          </p:cNvSpPr>
          <p:nvPr/>
        </p:nvSpPr>
        <p:spPr bwMode="auto">
          <a:xfrm>
            <a:off x="3419475" y="3213100"/>
            <a:ext cx="792163" cy="647700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20" grpId="0"/>
      <p:bldP spid="21" grpId="0"/>
      <p:bldP spid="26" grpId="0"/>
      <p:bldP spid="27" grpId="0"/>
      <p:bldP spid="28" grpId="0"/>
      <p:bldP spid="29" grpId="0"/>
      <p:bldP spid="30" grpId="0"/>
      <p:bldP spid="31" grpId="0" animBg="1"/>
      <p:bldP spid="32" grpId="0"/>
      <p:bldP spid="33" grpId="0"/>
      <p:bldP spid="34" grpId="0"/>
      <p:bldP spid="6555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内容占位符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2</a:t>
            </a:r>
            <a:r>
              <a:rPr lang="zh-CN" altLang="en-US" b="1" smtClean="0"/>
              <a:t>、</a:t>
            </a:r>
            <a:r>
              <a:rPr lang="en-US" altLang="zh-CN" b="1" smtClean="0"/>
              <a:t>C</a:t>
            </a:r>
            <a:r>
              <a:rPr lang="zh-CN" altLang="en-US" b="1" smtClean="0"/>
              <a:t>（</a:t>
            </a:r>
            <a:r>
              <a:rPr lang="en-US" altLang="zh-CN" b="1" smtClean="0"/>
              <a:t>5°E</a:t>
            </a:r>
            <a:r>
              <a:rPr lang="zh-CN" altLang="en-US" b="1" smtClean="0"/>
              <a:t>，</a:t>
            </a:r>
            <a:r>
              <a:rPr lang="en-US" altLang="zh-CN" b="1" smtClean="0"/>
              <a:t>10°N</a:t>
            </a:r>
            <a:r>
              <a:rPr lang="zh-CN" altLang="en-US" b="1" smtClean="0"/>
              <a:t>），</a:t>
            </a:r>
            <a:r>
              <a:rPr lang="en-US" altLang="zh-CN" b="1" smtClean="0"/>
              <a:t>D</a:t>
            </a:r>
            <a:r>
              <a:rPr lang="zh-CN" altLang="en-US" b="1" smtClean="0"/>
              <a:t>（</a:t>
            </a:r>
            <a:r>
              <a:rPr lang="en-US" altLang="zh-CN" b="1" smtClean="0"/>
              <a:t>5°W</a:t>
            </a:r>
            <a:r>
              <a:rPr lang="zh-CN" altLang="en-US" b="1" smtClean="0"/>
              <a:t>，</a:t>
            </a:r>
            <a:r>
              <a:rPr lang="en-US" altLang="zh-CN" b="1" smtClean="0"/>
              <a:t>10°S</a:t>
            </a:r>
            <a:r>
              <a:rPr lang="zh-CN" altLang="en-US" b="1" smtClean="0"/>
              <a:t>），问题：</a:t>
            </a:r>
            <a:r>
              <a:rPr lang="en-US" altLang="zh-CN" b="1" smtClean="0"/>
              <a:t>C</a:t>
            </a:r>
            <a:r>
              <a:rPr lang="zh-CN" altLang="en-US" b="1" smtClean="0"/>
              <a:t>在</a:t>
            </a:r>
            <a:r>
              <a:rPr lang="en-US" altLang="zh-CN" b="1" smtClean="0"/>
              <a:t>D </a:t>
            </a:r>
            <a:r>
              <a:rPr lang="zh-CN" altLang="en-US" b="1" smtClean="0"/>
              <a:t>的什么方向？</a:t>
            </a:r>
            <a:endParaRPr lang="en-US" altLang="zh-CN" b="1" smtClean="0"/>
          </a:p>
          <a:p>
            <a:pPr eaLnBrk="1" hangingPunct="1"/>
            <a:endParaRPr lang="en-US" altLang="zh-CN" b="1" smtClean="0"/>
          </a:p>
        </p:txBody>
      </p:sp>
      <p:cxnSp>
        <p:nvCxnSpPr>
          <p:cNvPr id="5" name="直接连接符 4"/>
          <p:cNvCxnSpPr/>
          <p:nvPr/>
        </p:nvCxnSpPr>
        <p:spPr>
          <a:xfrm>
            <a:off x="2843213" y="3076575"/>
            <a:ext cx="22336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843213" y="3941763"/>
            <a:ext cx="22336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348038" y="2717800"/>
            <a:ext cx="0" cy="1647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356100" y="2717800"/>
            <a:ext cx="0" cy="1647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292725" y="2860675"/>
            <a:ext cx="909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291138" y="3633788"/>
            <a:ext cx="911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500563" y="2193925"/>
            <a:ext cx="358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E</a:t>
            </a:r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422650" y="2193925"/>
            <a:ext cx="509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W</a:t>
            </a:r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4140200" y="2924175"/>
            <a:ext cx="3587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3132138" y="3789363"/>
            <a:ext cx="3587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348038" y="3500438"/>
            <a:ext cx="411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D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356100" y="3068638"/>
            <a:ext cx="374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C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832475" y="4976813"/>
            <a:ext cx="31400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C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在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D 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的东北方</a:t>
            </a:r>
          </a:p>
        </p:txBody>
      </p:sp>
      <p:sp>
        <p:nvSpPr>
          <p:cNvPr id="31" name="左大括号 30"/>
          <p:cNvSpPr/>
          <p:nvPr/>
        </p:nvSpPr>
        <p:spPr>
          <a:xfrm rot="16200000">
            <a:off x="3689351" y="4130675"/>
            <a:ext cx="431800" cy="1044575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55875" y="4968875"/>
            <a:ext cx="29527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两条经线度数只差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不能超过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180°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851275" y="2185988"/>
            <a:ext cx="0" cy="2251075"/>
          </a:xfrm>
          <a:prstGeom prst="line">
            <a:avLst/>
          </a:prstGeom>
          <a:ln w="254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700463" y="1773238"/>
            <a:ext cx="7270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0°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3051175" y="2185988"/>
            <a:ext cx="7286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5°</a:t>
            </a:r>
            <a:endParaRPr lang="zh-CN" altLang="en-US" sz="2800" b="1">
              <a:latin typeface="Calibri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H="1">
            <a:off x="2854325" y="3500438"/>
            <a:ext cx="2293938" cy="4762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291138" y="3263900"/>
            <a:ext cx="7286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0°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140200" y="2185988"/>
            <a:ext cx="7270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5°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867400" y="3573463"/>
            <a:ext cx="3603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S</a:t>
            </a:r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5878513" y="2852738"/>
            <a:ext cx="422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N</a:t>
            </a:r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26" grpId="0"/>
      <p:bldP spid="27" grpId="0"/>
      <p:bldP spid="28" grpId="0"/>
      <p:bldP spid="29" grpId="0"/>
      <p:bldP spid="30" grpId="0"/>
      <p:bldP spid="31" grpId="0" animBg="1"/>
      <p:bldP spid="32" grpId="0"/>
      <p:bldP spid="35" grpId="0"/>
      <p:bldP spid="37" grpId="0"/>
      <p:bldP spid="39" grpId="0"/>
      <p:bldP spid="40" grpId="0"/>
      <p:bldP spid="41" grpId="0"/>
      <p:bldP spid="4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323850" y="3076575"/>
            <a:ext cx="22320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3850" y="3941763"/>
            <a:ext cx="22320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27088" y="2717800"/>
            <a:ext cx="0" cy="1647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106613" y="2717800"/>
            <a:ext cx="0" cy="1647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71775" y="2860675"/>
            <a:ext cx="1147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50°N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771775" y="3633788"/>
            <a:ext cx="107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30°S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1909763" y="2924175"/>
            <a:ext cx="3587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611188" y="3789363"/>
            <a:ext cx="3587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827088" y="3500438"/>
            <a:ext cx="35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F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106613" y="3068638"/>
            <a:ext cx="358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E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23825" y="1341438"/>
            <a:ext cx="4327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E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在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F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的东北方？？？</a:t>
            </a:r>
          </a:p>
        </p:txBody>
      </p:sp>
      <p:sp>
        <p:nvSpPr>
          <p:cNvPr id="31" name="左大括号 30"/>
          <p:cNvSpPr/>
          <p:nvPr/>
        </p:nvSpPr>
        <p:spPr>
          <a:xfrm rot="16200000">
            <a:off x="1259682" y="4040981"/>
            <a:ext cx="431800" cy="1223963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15888" y="4891088"/>
            <a:ext cx="29527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两条经线度数差是多少呢？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80963" y="2185988"/>
            <a:ext cx="14192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120°W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1863725" y="2205038"/>
            <a:ext cx="12684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120°E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80963" y="6073775"/>
            <a:ext cx="416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sng">
                <a:solidFill>
                  <a:srgbClr val="FF0000"/>
                </a:solidFill>
                <a:latin typeface="Calibri" pitchFamily="34" charset="0"/>
              </a:rPr>
              <a:t>是</a:t>
            </a:r>
            <a:r>
              <a:rPr lang="en-US" altLang="zh-CN" sz="2800" b="1" u="sng">
                <a:solidFill>
                  <a:srgbClr val="FF0000"/>
                </a:solidFill>
                <a:latin typeface="Calibri" pitchFamily="34" charset="0"/>
              </a:rPr>
              <a:t>240°</a:t>
            </a:r>
            <a:r>
              <a:rPr lang="zh-CN" altLang="en-US" sz="2800" b="1" u="sng">
                <a:solidFill>
                  <a:srgbClr val="FF0000"/>
                </a:solidFill>
                <a:latin typeface="Calibri" pitchFamily="34" charset="0"/>
              </a:rPr>
              <a:t>，超过了</a:t>
            </a:r>
            <a:r>
              <a:rPr lang="en-US" altLang="zh-CN" sz="2800" b="1" u="sng">
                <a:solidFill>
                  <a:srgbClr val="FF0000"/>
                </a:solidFill>
                <a:latin typeface="Calibri" pitchFamily="34" charset="0"/>
              </a:rPr>
              <a:t>180°</a:t>
            </a:r>
            <a:r>
              <a:rPr lang="zh-CN" altLang="en-US" sz="2800" b="1" u="sng">
                <a:solidFill>
                  <a:srgbClr val="FF0000"/>
                </a:solidFill>
                <a:latin typeface="Calibri" pitchFamily="34" charset="0"/>
              </a:rPr>
              <a:t>！</a:t>
            </a:r>
          </a:p>
        </p:txBody>
      </p:sp>
      <p:cxnSp>
        <p:nvCxnSpPr>
          <p:cNvPr id="65" name="直接连接符 64"/>
          <p:cNvCxnSpPr/>
          <p:nvPr/>
        </p:nvCxnSpPr>
        <p:spPr>
          <a:xfrm>
            <a:off x="5008563" y="3181350"/>
            <a:ext cx="22320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5008563" y="4046538"/>
            <a:ext cx="22320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511800" y="2820988"/>
            <a:ext cx="0" cy="1647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6886575" y="2820988"/>
            <a:ext cx="0" cy="1647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7456488" y="2965450"/>
            <a:ext cx="1147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50°N</a:t>
            </a:r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7456488" y="3738563"/>
            <a:ext cx="107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30°S</a:t>
            </a:r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71" name="Text Box 6"/>
          <p:cNvSpPr txBox="1">
            <a:spLocks noChangeArrowheads="1"/>
          </p:cNvSpPr>
          <p:nvPr/>
        </p:nvSpPr>
        <p:spPr bwMode="auto">
          <a:xfrm>
            <a:off x="5318125" y="3028950"/>
            <a:ext cx="5397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0000FF"/>
                </a:solidFill>
              </a:rPr>
              <a:t>●</a:t>
            </a:r>
          </a:p>
        </p:txBody>
      </p:sp>
      <p:sp>
        <p:nvSpPr>
          <p:cNvPr id="72" name="Text Box 6"/>
          <p:cNvSpPr txBox="1">
            <a:spLocks noChangeArrowheads="1"/>
          </p:cNvSpPr>
          <p:nvPr/>
        </p:nvSpPr>
        <p:spPr bwMode="auto">
          <a:xfrm>
            <a:off x="6692900" y="3894138"/>
            <a:ext cx="3587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0000FF"/>
                </a:solidFill>
              </a:rPr>
              <a:t>●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6553200" y="3605213"/>
            <a:ext cx="349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F</a:t>
            </a:r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5535613" y="3154363"/>
            <a:ext cx="358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E</a:t>
            </a:r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759325" y="1341438"/>
            <a:ext cx="4114800" cy="768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0000"/>
                </a:solidFill>
                <a:latin typeface="+mn-lt"/>
                <a:ea typeface="+mn-ea"/>
              </a:rPr>
              <a:t>E</a:t>
            </a:r>
            <a:r>
              <a:rPr lang="zh-CN" altLang="en-US" sz="4400" b="1" dirty="0">
                <a:solidFill>
                  <a:srgbClr val="FF0000"/>
                </a:solidFill>
                <a:latin typeface="+mn-lt"/>
                <a:ea typeface="+mn-ea"/>
              </a:rPr>
              <a:t>在</a:t>
            </a:r>
            <a:r>
              <a:rPr lang="en-US" altLang="zh-CN" sz="4400" b="1" dirty="0">
                <a:solidFill>
                  <a:srgbClr val="FF0000"/>
                </a:solidFill>
                <a:latin typeface="+mn-lt"/>
                <a:ea typeface="+mn-ea"/>
              </a:rPr>
              <a:t>F</a:t>
            </a:r>
            <a:r>
              <a:rPr lang="zh-CN" altLang="en-US" sz="4400" b="1" dirty="0">
                <a:solidFill>
                  <a:srgbClr val="FF0000"/>
                </a:solidFill>
                <a:latin typeface="+mn-lt"/>
                <a:ea typeface="+mn-ea"/>
              </a:rPr>
              <a:t>的西北方！</a:t>
            </a:r>
          </a:p>
        </p:txBody>
      </p:sp>
      <p:sp>
        <p:nvSpPr>
          <p:cNvPr id="76" name="左大括号 75"/>
          <p:cNvSpPr/>
          <p:nvPr/>
        </p:nvSpPr>
        <p:spPr>
          <a:xfrm rot="16200000">
            <a:off x="5994401" y="4095750"/>
            <a:ext cx="431800" cy="1323975"/>
          </a:xfrm>
          <a:prstGeom prst="leftBrac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4800600" y="4995863"/>
            <a:ext cx="38036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两条经线度数差是多少呢？</a:t>
            </a: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4765675" y="2290763"/>
            <a:ext cx="12684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120°E</a:t>
            </a:r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6643688" y="2309813"/>
            <a:ext cx="14176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120°W</a:t>
            </a:r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4595813" y="6002338"/>
            <a:ext cx="45259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sng">
                <a:solidFill>
                  <a:srgbClr val="0000FF"/>
                </a:solidFill>
                <a:latin typeface="Calibri" pitchFamily="34" charset="0"/>
              </a:rPr>
              <a:t>是</a:t>
            </a:r>
            <a:r>
              <a:rPr lang="en-US" altLang="zh-CN" sz="2800" b="1" u="sng">
                <a:solidFill>
                  <a:srgbClr val="0000FF"/>
                </a:solidFill>
                <a:latin typeface="Calibri" pitchFamily="34" charset="0"/>
              </a:rPr>
              <a:t>120°</a:t>
            </a:r>
            <a:r>
              <a:rPr lang="zh-CN" altLang="en-US" sz="2800" b="1" u="sng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zh-CN" altLang="en-US" sz="2800" b="1" u="sng">
                <a:solidFill>
                  <a:srgbClr val="FF0000"/>
                </a:solidFill>
                <a:latin typeface="Calibri" pitchFamily="34" charset="0"/>
              </a:rPr>
              <a:t>没有超过</a:t>
            </a:r>
            <a:r>
              <a:rPr lang="en-US" altLang="zh-CN" sz="2800" b="1" u="sng">
                <a:solidFill>
                  <a:srgbClr val="0000FF"/>
                </a:solidFill>
                <a:latin typeface="Calibri" pitchFamily="34" charset="0"/>
              </a:rPr>
              <a:t>180°</a:t>
            </a:r>
            <a:r>
              <a:rPr lang="zh-CN" altLang="en-US" sz="2800" b="1" u="sng">
                <a:solidFill>
                  <a:srgbClr val="0000FF"/>
                </a:solidFill>
                <a:latin typeface="Calibri" pitchFamily="34" charset="0"/>
              </a:rPr>
              <a:t>！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500188" y="2205038"/>
            <a:ext cx="0" cy="2087562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1323975" y="1773238"/>
            <a:ext cx="7270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0°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6178550" y="2471738"/>
            <a:ext cx="31750" cy="228600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5949950" y="2028825"/>
            <a:ext cx="10937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180°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7621" name="内容占位符 2"/>
          <p:cNvSpPr txBox="1">
            <a:spLocks/>
          </p:cNvSpPr>
          <p:nvPr/>
        </p:nvSpPr>
        <p:spPr bwMode="auto">
          <a:xfrm>
            <a:off x="123825" y="214313"/>
            <a:ext cx="8548688" cy="586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3200" b="1">
                <a:latin typeface="Calibri" pitchFamily="34" charset="0"/>
              </a:rPr>
              <a:t>3</a:t>
            </a:r>
            <a:r>
              <a:rPr lang="zh-CN" altLang="en-US" sz="3200" b="1">
                <a:latin typeface="Calibri" pitchFamily="34" charset="0"/>
              </a:rPr>
              <a:t>、</a:t>
            </a:r>
            <a:r>
              <a:rPr lang="en-US" altLang="zh-CN" sz="3200" b="1">
                <a:latin typeface="Calibri" pitchFamily="34" charset="0"/>
              </a:rPr>
              <a:t>E</a:t>
            </a:r>
            <a:r>
              <a:rPr lang="zh-CN" altLang="en-US" sz="3200" b="1">
                <a:latin typeface="Calibri" pitchFamily="34" charset="0"/>
              </a:rPr>
              <a:t>（</a:t>
            </a:r>
            <a:r>
              <a:rPr lang="en-US" altLang="zh-CN" sz="3200" b="1">
                <a:latin typeface="Calibri" pitchFamily="34" charset="0"/>
              </a:rPr>
              <a:t>50°N</a:t>
            </a:r>
            <a:r>
              <a:rPr lang="zh-CN" altLang="en-US" sz="3200" b="1">
                <a:latin typeface="Calibri" pitchFamily="34" charset="0"/>
              </a:rPr>
              <a:t>，</a:t>
            </a:r>
            <a:r>
              <a:rPr lang="en-US" altLang="zh-CN" sz="3200" b="1">
                <a:latin typeface="Calibri" pitchFamily="34" charset="0"/>
              </a:rPr>
              <a:t>120°E</a:t>
            </a:r>
            <a:r>
              <a:rPr lang="zh-CN" altLang="en-US" sz="3200" b="1">
                <a:latin typeface="Calibri" pitchFamily="34" charset="0"/>
              </a:rPr>
              <a:t>），</a:t>
            </a:r>
            <a:r>
              <a:rPr lang="en-US" altLang="zh-CN" sz="3200" b="1">
                <a:latin typeface="Calibri" pitchFamily="34" charset="0"/>
              </a:rPr>
              <a:t>F</a:t>
            </a:r>
            <a:r>
              <a:rPr lang="zh-CN" altLang="en-US" sz="3200" b="1">
                <a:latin typeface="Calibri" pitchFamily="34" charset="0"/>
              </a:rPr>
              <a:t>（</a:t>
            </a:r>
            <a:r>
              <a:rPr lang="en-US" altLang="zh-CN" sz="3200" b="1">
                <a:latin typeface="Calibri" pitchFamily="34" charset="0"/>
              </a:rPr>
              <a:t>30°S</a:t>
            </a:r>
            <a:r>
              <a:rPr lang="zh-CN" altLang="en-US" sz="3200" b="1">
                <a:latin typeface="Calibri" pitchFamily="34" charset="0"/>
              </a:rPr>
              <a:t>，</a:t>
            </a:r>
            <a:r>
              <a:rPr lang="en-US" altLang="zh-CN" sz="3200" b="1">
                <a:latin typeface="Calibri" pitchFamily="34" charset="0"/>
              </a:rPr>
              <a:t>120°W</a:t>
            </a:r>
            <a:r>
              <a:rPr lang="zh-CN" altLang="en-US" sz="3200" b="1">
                <a:latin typeface="Calibri" pitchFamily="34" charset="0"/>
              </a:rPr>
              <a:t>），问题：</a:t>
            </a:r>
            <a:r>
              <a:rPr lang="en-US" altLang="zh-CN" sz="3200" b="1">
                <a:latin typeface="Calibri" pitchFamily="34" charset="0"/>
              </a:rPr>
              <a:t>E</a:t>
            </a:r>
            <a:r>
              <a:rPr lang="zh-CN" altLang="en-US" sz="3200" b="1">
                <a:latin typeface="Calibri" pitchFamily="34" charset="0"/>
              </a:rPr>
              <a:t>在</a:t>
            </a:r>
            <a:r>
              <a:rPr lang="en-US" altLang="zh-CN" sz="3200" b="1">
                <a:latin typeface="Calibri" pitchFamily="34" charset="0"/>
              </a:rPr>
              <a:t>F</a:t>
            </a:r>
            <a:r>
              <a:rPr lang="zh-CN" altLang="en-US" sz="3200" b="1">
                <a:latin typeface="Calibri" pitchFamily="34" charset="0"/>
              </a:rPr>
              <a:t>的什么方向？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en-US" altLang="zh-CN" sz="3200" b="1">
              <a:latin typeface="Calibri" pitchFamily="34" charset="0"/>
            </a:endParaRPr>
          </a:p>
        </p:txBody>
      </p:sp>
      <p:sp>
        <p:nvSpPr>
          <p:cNvPr id="67624" name="Line 40"/>
          <p:cNvSpPr>
            <a:spLocks noChangeShapeType="1"/>
          </p:cNvSpPr>
          <p:nvPr/>
        </p:nvSpPr>
        <p:spPr bwMode="auto">
          <a:xfrm flipH="1">
            <a:off x="468313" y="1844675"/>
            <a:ext cx="2663825" cy="3457575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625" name="Line 41"/>
          <p:cNvSpPr>
            <a:spLocks noChangeShapeType="1"/>
          </p:cNvSpPr>
          <p:nvPr/>
        </p:nvSpPr>
        <p:spPr bwMode="auto">
          <a:xfrm flipH="1" flipV="1">
            <a:off x="468313" y="1773238"/>
            <a:ext cx="3167062" cy="3598862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626" name="Freeform 42"/>
          <p:cNvSpPr>
            <a:spLocks/>
          </p:cNvSpPr>
          <p:nvPr/>
        </p:nvSpPr>
        <p:spPr bwMode="auto">
          <a:xfrm>
            <a:off x="6011863" y="333375"/>
            <a:ext cx="2663825" cy="3000375"/>
          </a:xfrm>
          <a:custGeom>
            <a:avLst/>
            <a:gdLst>
              <a:gd name="T0" fmla="*/ 0 w 1996"/>
              <a:gd name="T1" fmla="*/ 2095370 h 2208"/>
              <a:gd name="T2" fmla="*/ 1210466 w 1996"/>
              <a:gd name="T3" fmla="*/ 2651146 h 2208"/>
              <a:gd name="T4" fmla="*/ 2663825 w 1996"/>
              <a:gd name="T5" fmla="*/ 0 h 2208"/>
              <a:gd name="T6" fmla="*/ 0 60000 65536"/>
              <a:gd name="T7" fmla="*/ 0 60000 65536"/>
              <a:gd name="T8" fmla="*/ 0 60000 65536"/>
              <a:gd name="T9" fmla="*/ 0 w 1996"/>
              <a:gd name="T10" fmla="*/ 0 h 2208"/>
              <a:gd name="T11" fmla="*/ 1996 w 1996"/>
              <a:gd name="T12" fmla="*/ 2208 h 22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96" h="2208">
                <a:moveTo>
                  <a:pt x="0" y="1542"/>
                </a:moveTo>
                <a:cubicBezTo>
                  <a:pt x="287" y="1875"/>
                  <a:pt x="574" y="2208"/>
                  <a:pt x="907" y="1951"/>
                </a:cubicBezTo>
                <a:cubicBezTo>
                  <a:pt x="1240" y="1694"/>
                  <a:pt x="1815" y="325"/>
                  <a:pt x="1996" y="0"/>
                </a:cubicBezTo>
              </a:path>
            </a:pathLst>
          </a:custGeom>
          <a:noFill/>
          <a:ln w="1016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0" y="3717925"/>
            <a:ext cx="4248150" cy="31400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超过了</a:t>
            </a:r>
            <a:r>
              <a:rPr lang="en-US" altLang="zh-CN" sz="4000" b="1">
                <a:solidFill>
                  <a:srgbClr val="FF0000"/>
                </a:solidFill>
                <a:latin typeface="Calibri" pitchFamily="34" charset="0"/>
              </a:rPr>
              <a:t>180°</a:t>
            </a:r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，</a:t>
            </a:r>
            <a:r>
              <a:rPr lang="zh-CN" altLang="en-US" sz="4000" b="1">
                <a:latin typeface="Calibri" pitchFamily="34" charset="0"/>
              </a:rPr>
              <a:t>就将</a:t>
            </a:r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两条经线度数对调</a:t>
            </a:r>
            <a:r>
              <a:rPr lang="zh-CN" altLang="en-US" sz="4000" b="1">
                <a:latin typeface="Calibri" pitchFamily="34" charset="0"/>
              </a:rPr>
              <a:t>！</a:t>
            </a:r>
            <a:endParaRPr lang="en-US" altLang="zh-CN" sz="4000" b="1">
              <a:latin typeface="Calibri" pitchFamily="34" charset="0"/>
            </a:endParaRPr>
          </a:p>
          <a:p>
            <a:pPr>
              <a:defRPr/>
            </a:pPr>
            <a:endParaRPr lang="en-US" altLang="zh-CN" sz="4000" b="1">
              <a:solidFill>
                <a:srgbClr val="FF0000"/>
              </a:solidFill>
              <a:latin typeface="Calibri" pitchFamily="34" charset="0"/>
            </a:endParaRPr>
          </a:p>
          <a:p>
            <a:pPr>
              <a:defRPr/>
            </a:pPr>
            <a:r>
              <a:rPr lang="en-US" altLang="zh-CN" sz="4000" b="1">
                <a:solidFill>
                  <a:srgbClr val="FF0000"/>
                </a:solidFill>
                <a:latin typeface="Calibri" pitchFamily="34" charset="0"/>
              </a:rPr>
              <a:t>-----</a:t>
            </a:r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重新画！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7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7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7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7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67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67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6" grpId="0"/>
      <p:bldP spid="27" grpId="0"/>
      <p:bldP spid="28" grpId="0"/>
      <p:bldP spid="29" grpId="0"/>
      <p:bldP spid="30" grpId="0"/>
      <p:bldP spid="31" grpId="0" animBg="1"/>
      <p:bldP spid="32" grpId="0"/>
      <p:bldP spid="62" grpId="0"/>
      <p:bldP spid="63" grpId="0"/>
      <p:bldP spid="64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6" grpId="0" animBg="1"/>
      <p:bldP spid="77" grpId="0"/>
      <p:bldP spid="78" grpId="0"/>
      <p:bldP spid="79" grpId="0"/>
      <p:bldP spid="80" grpId="0"/>
      <p:bldP spid="82" grpId="0"/>
      <p:bldP spid="84" grpId="0"/>
      <p:bldP spid="67624" grpId="0" animBg="1"/>
      <p:bldP spid="67625" grpId="0" animBg="1"/>
      <p:bldP spid="67626" grpId="0" animBg="1"/>
      <p:bldP spid="2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Group 2"/>
          <p:cNvGraphicFramePr>
            <a:graphicFrameLocks noGrp="1"/>
          </p:cNvGraphicFramePr>
          <p:nvPr>
            <p:ph idx="1"/>
          </p:nvPr>
        </p:nvGraphicFramePr>
        <p:xfrm>
          <a:off x="457200" y="381000"/>
          <a:ext cx="7772400" cy="4267200"/>
        </p:xfrm>
        <a:graphic>
          <a:graphicData uri="http://schemas.openxmlformats.org/drawingml/2006/table">
            <a:tbl>
              <a:tblPr/>
              <a:tblGrid>
                <a:gridCol w="1295400"/>
                <a:gridCol w="1295400"/>
                <a:gridCol w="1295400"/>
                <a:gridCol w="1295400"/>
                <a:gridCol w="1295400"/>
                <a:gridCol w="1295400"/>
              </a:tblGrid>
              <a:tr h="717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5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5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8660" name="Text Box 53"/>
          <p:cNvSpPr txBox="1">
            <a:spLocks noChangeArrowheads="1"/>
          </p:cNvSpPr>
          <p:nvPr/>
        </p:nvSpPr>
        <p:spPr bwMode="auto">
          <a:xfrm>
            <a:off x="3048000" y="2514600"/>
            <a:ext cx="36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A</a:t>
            </a:r>
          </a:p>
        </p:txBody>
      </p:sp>
      <p:sp>
        <p:nvSpPr>
          <p:cNvPr id="68661" name="Text Box 54"/>
          <p:cNvSpPr txBox="1">
            <a:spLocks noChangeArrowheads="1"/>
          </p:cNvSpPr>
          <p:nvPr/>
        </p:nvSpPr>
        <p:spPr bwMode="auto">
          <a:xfrm>
            <a:off x="2879725" y="4800600"/>
            <a:ext cx="649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0°</a:t>
            </a:r>
          </a:p>
        </p:txBody>
      </p:sp>
      <p:sp>
        <p:nvSpPr>
          <p:cNvPr id="68662" name="Text Box 55"/>
          <p:cNvSpPr txBox="1">
            <a:spLocks noChangeArrowheads="1"/>
          </p:cNvSpPr>
          <p:nvPr/>
        </p:nvSpPr>
        <p:spPr bwMode="auto">
          <a:xfrm>
            <a:off x="3962400" y="4800600"/>
            <a:ext cx="955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30°E</a:t>
            </a:r>
          </a:p>
        </p:txBody>
      </p:sp>
      <p:sp>
        <p:nvSpPr>
          <p:cNvPr id="68663" name="Text Box 56"/>
          <p:cNvSpPr txBox="1">
            <a:spLocks noChangeArrowheads="1"/>
          </p:cNvSpPr>
          <p:nvPr/>
        </p:nvSpPr>
        <p:spPr bwMode="auto">
          <a:xfrm>
            <a:off x="1295400" y="4800600"/>
            <a:ext cx="1084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30°W</a:t>
            </a:r>
          </a:p>
        </p:txBody>
      </p:sp>
      <p:sp>
        <p:nvSpPr>
          <p:cNvPr id="68664" name="Text Box 57"/>
          <p:cNvSpPr txBox="1">
            <a:spLocks noChangeArrowheads="1"/>
          </p:cNvSpPr>
          <p:nvPr/>
        </p:nvSpPr>
        <p:spPr bwMode="auto">
          <a:xfrm>
            <a:off x="5334000" y="4800600"/>
            <a:ext cx="955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60°E</a:t>
            </a:r>
          </a:p>
        </p:txBody>
      </p:sp>
      <p:sp>
        <p:nvSpPr>
          <p:cNvPr id="68665" name="Text Box 58"/>
          <p:cNvSpPr txBox="1">
            <a:spLocks noChangeArrowheads="1"/>
          </p:cNvSpPr>
          <p:nvPr/>
        </p:nvSpPr>
        <p:spPr bwMode="auto">
          <a:xfrm>
            <a:off x="8289925" y="2362200"/>
            <a:ext cx="649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0°</a:t>
            </a:r>
          </a:p>
        </p:txBody>
      </p:sp>
      <p:sp>
        <p:nvSpPr>
          <p:cNvPr id="68666" name="Text Box 59"/>
          <p:cNvSpPr txBox="1">
            <a:spLocks noChangeArrowheads="1"/>
          </p:cNvSpPr>
          <p:nvPr/>
        </p:nvSpPr>
        <p:spPr bwMode="auto">
          <a:xfrm>
            <a:off x="8213725" y="3048000"/>
            <a:ext cx="9509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40°S</a:t>
            </a:r>
          </a:p>
        </p:txBody>
      </p:sp>
      <p:sp>
        <p:nvSpPr>
          <p:cNvPr id="68667" name="Text Box 60"/>
          <p:cNvSpPr txBox="1">
            <a:spLocks noChangeArrowheads="1"/>
          </p:cNvSpPr>
          <p:nvPr/>
        </p:nvSpPr>
        <p:spPr bwMode="auto">
          <a:xfrm>
            <a:off x="8213725" y="1600200"/>
            <a:ext cx="1006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40°N</a:t>
            </a:r>
          </a:p>
        </p:txBody>
      </p:sp>
      <p:sp>
        <p:nvSpPr>
          <p:cNvPr id="68668" name="Text Box 61"/>
          <p:cNvSpPr txBox="1">
            <a:spLocks noChangeArrowheads="1"/>
          </p:cNvSpPr>
          <p:nvPr/>
        </p:nvSpPr>
        <p:spPr bwMode="auto">
          <a:xfrm>
            <a:off x="8229600" y="914400"/>
            <a:ext cx="1006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80°N</a:t>
            </a:r>
          </a:p>
        </p:txBody>
      </p:sp>
      <p:sp>
        <p:nvSpPr>
          <p:cNvPr id="68669" name="Text Box 62"/>
          <p:cNvSpPr txBox="1">
            <a:spLocks noChangeArrowheads="1"/>
          </p:cNvSpPr>
          <p:nvPr/>
        </p:nvSpPr>
        <p:spPr bwMode="auto">
          <a:xfrm>
            <a:off x="5622925" y="1004888"/>
            <a:ext cx="357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B</a:t>
            </a:r>
          </a:p>
        </p:txBody>
      </p:sp>
      <p:sp>
        <p:nvSpPr>
          <p:cNvPr id="68670" name="Text Box 63"/>
          <p:cNvSpPr txBox="1">
            <a:spLocks noChangeArrowheads="1"/>
          </p:cNvSpPr>
          <p:nvPr/>
        </p:nvSpPr>
        <p:spPr bwMode="auto">
          <a:xfrm>
            <a:off x="6842125" y="3962400"/>
            <a:ext cx="3476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C</a:t>
            </a:r>
          </a:p>
        </p:txBody>
      </p:sp>
      <p:sp>
        <p:nvSpPr>
          <p:cNvPr id="68671" name="Text Box 64"/>
          <p:cNvSpPr txBox="1">
            <a:spLocks noChangeArrowheads="1"/>
          </p:cNvSpPr>
          <p:nvPr/>
        </p:nvSpPr>
        <p:spPr bwMode="auto">
          <a:xfrm>
            <a:off x="1708150" y="1766888"/>
            <a:ext cx="379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D</a:t>
            </a:r>
          </a:p>
        </p:txBody>
      </p:sp>
      <p:pic>
        <p:nvPicPr>
          <p:cNvPr id="68672" name="Ink 65"/>
          <p:cNvPicPr>
            <a:picLocks noRot="1" noChangeAspect="1" noEditPoints="1" noChangeArrowheads="1" noChangeShapeType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0850" y="2505075"/>
            <a:ext cx="82550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73" name="Ink 66"/>
          <p:cNvPicPr>
            <a:picLocks noRot="1" noChangeAspect="1" noEditPoints="1" noChangeArrowheads="1" noChangeShapeType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82750" y="1743075"/>
            <a:ext cx="163513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74" name="Ink 67"/>
          <p:cNvPicPr>
            <a:picLocks noRot="1" noChangeAspect="1" noEditPoints="1" noChangeArrowheads="1" noChangeShapeType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9588" y="1057275"/>
            <a:ext cx="90487" cy="8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75" name="Ink 68"/>
          <p:cNvPicPr>
            <a:picLocks noRot="1" noChangeAspect="1" noEditPoints="1" noChangeArrowheads="1" noChangeShapeType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83400" y="3951288"/>
            <a:ext cx="82550" cy="9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76" name="Text Box 69"/>
          <p:cNvSpPr txBox="1">
            <a:spLocks noChangeArrowheads="1"/>
          </p:cNvSpPr>
          <p:nvPr/>
        </p:nvSpPr>
        <p:spPr bwMode="auto">
          <a:xfrm>
            <a:off x="193675" y="5065713"/>
            <a:ext cx="8745538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</a:t>
            </a:r>
            <a:r>
              <a:rPr lang="zh-CN" altLang="en-US" sz="2800" b="1">
                <a:latin typeface="Calibri" pitchFamily="34" charset="0"/>
              </a:rPr>
              <a:t>、</a:t>
            </a:r>
            <a:r>
              <a:rPr lang="en-US" altLang="zh-CN" sz="2800" b="1">
                <a:latin typeface="Calibri" pitchFamily="34" charset="0"/>
              </a:rPr>
              <a:t>A</a:t>
            </a:r>
            <a:r>
              <a:rPr lang="zh-CN" altLang="en-US" sz="2800" b="1">
                <a:latin typeface="Calibri" pitchFamily="34" charset="0"/>
              </a:rPr>
              <a:t>、</a:t>
            </a:r>
            <a:r>
              <a:rPr lang="en-US" altLang="zh-CN" sz="2800" b="1">
                <a:latin typeface="Calibri" pitchFamily="34" charset="0"/>
              </a:rPr>
              <a:t>B</a:t>
            </a:r>
            <a:r>
              <a:rPr lang="zh-CN" altLang="en-US" sz="2800" b="1">
                <a:latin typeface="Calibri" pitchFamily="34" charset="0"/>
              </a:rPr>
              <a:t>、</a:t>
            </a:r>
            <a:r>
              <a:rPr lang="en-US" altLang="zh-CN" sz="2800" b="1">
                <a:latin typeface="Calibri" pitchFamily="34" charset="0"/>
              </a:rPr>
              <a:t>C</a:t>
            </a:r>
            <a:r>
              <a:rPr lang="zh-CN" altLang="en-US" sz="2800" b="1">
                <a:latin typeface="Calibri" pitchFamily="34" charset="0"/>
              </a:rPr>
              <a:t>、</a:t>
            </a:r>
            <a:r>
              <a:rPr lang="en-US" altLang="zh-CN" sz="2800" b="1">
                <a:latin typeface="Calibri" pitchFamily="34" charset="0"/>
              </a:rPr>
              <a:t>D</a:t>
            </a:r>
            <a:r>
              <a:rPr lang="zh-CN" altLang="en-US" sz="2800" b="1">
                <a:latin typeface="Calibri" pitchFamily="34" charset="0"/>
              </a:rPr>
              <a:t>中，位于南半球的有（          ），位于北半球的有（              ），位于东半球的有（                   ），位于西半球的有（            ）</a:t>
            </a:r>
          </a:p>
        </p:txBody>
      </p:sp>
      <p:sp>
        <p:nvSpPr>
          <p:cNvPr id="68677" name="Text Box 6"/>
          <p:cNvSpPr txBox="1">
            <a:spLocks noChangeArrowheads="1"/>
          </p:cNvSpPr>
          <p:nvPr/>
        </p:nvSpPr>
        <p:spPr bwMode="auto">
          <a:xfrm>
            <a:off x="2884488" y="2420938"/>
            <a:ext cx="358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1"/>
              <a:t>●</a:t>
            </a:r>
          </a:p>
        </p:txBody>
      </p:sp>
      <p:sp>
        <p:nvSpPr>
          <p:cNvPr id="68678" name="Text Box 6"/>
          <p:cNvSpPr txBox="1">
            <a:spLocks noChangeArrowheads="1"/>
          </p:cNvSpPr>
          <p:nvPr/>
        </p:nvSpPr>
        <p:spPr bwMode="auto">
          <a:xfrm>
            <a:off x="1585913" y="1700213"/>
            <a:ext cx="358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1"/>
              <a:t>●</a:t>
            </a:r>
          </a:p>
        </p:txBody>
      </p:sp>
      <p:sp>
        <p:nvSpPr>
          <p:cNvPr id="68679" name="Text Box 6"/>
          <p:cNvSpPr txBox="1">
            <a:spLocks noChangeArrowheads="1"/>
          </p:cNvSpPr>
          <p:nvPr/>
        </p:nvSpPr>
        <p:spPr bwMode="auto">
          <a:xfrm>
            <a:off x="6777038" y="3875088"/>
            <a:ext cx="358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1"/>
              <a:t>●</a:t>
            </a:r>
          </a:p>
        </p:txBody>
      </p:sp>
      <p:sp>
        <p:nvSpPr>
          <p:cNvPr id="68680" name="Text Box 6"/>
          <p:cNvSpPr txBox="1">
            <a:spLocks noChangeArrowheads="1"/>
          </p:cNvSpPr>
          <p:nvPr/>
        </p:nvSpPr>
        <p:spPr bwMode="auto">
          <a:xfrm>
            <a:off x="5508625" y="981075"/>
            <a:ext cx="358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1"/>
              <a:t>●</a:t>
            </a:r>
          </a:p>
        </p:txBody>
      </p:sp>
      <p:sp>
        <p:nvSpPr>
          <p:cNvPr id="25" name="Text Box 70"/>
          <p:cNvSpPr txBox="1">
            <a:spLocks noChangeArrowheads="1"/>
          </p:cNvSpPr>
          <p:nvPr/>
        </p:nvSpPr>
        <p:spPr bwMode="auto">
          <a:xfrm>
            <a:off x="6556375" y="5002213"/>
            <a:ext cx="4032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99"/>
                </a:solidFill>
                <a:latin typeface="Calibri" pitchFamily="34" charset="0"/>
              </a:rPr>
              <a:t>C</a:t>
            </a:r>
          </a:p>
        </p:txBody>
      </p:sp>
      <p:sp>
        <p:nvSpPr>
          <p:cNvPr id="26" name="Text Box 70"/>
          <p:cNvSpPr txBox="1">
            <a:spLocks noChangeArrowheads="1"/>
          </p:cNvSpPr>
          <p:nvPr/>
        </p:nvSpPr>
        <p:spPr bwMode="auto">
          <a:xfrm>
            <a:off x="2530475" y="5446713"/>
            <a:ext cx="6731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99"/>
                </a:solidFill>
                <a:latin typeface="Calibri" pitchFamily="34" charset="0"/>
              </a:rPr>
              <a:t>BD</a:t>
            </a:r>
          </a:p>
        </p:txBody>
      </p:sp>
      <p:sp>
        <p:nvSpPr>
          <p:cNvPr id="27" name="Text Box 70"/>
          <p:cNvSpPr txBox="1">
            <a:spLocks noChangeArrowheads="1"/>
          </p:cNvSpPr>
          <p:nvPr/>
        </p:nvSpPr>
        <p:spPr bwMode="auto">
          <a:xfrm>
            <a:off x="882650" y="5897563"/>
            <a:ext cx="8810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99"/>
                </a:solidFill>
                <a:latin typeface="Calibri" pitchFamily="34" charset="0"/>
              </a:rPr>
              <a:t>ABC</a:t>
            </a:r>
          </a:p>
        </p:txBody>
      </p:sp>
      <p:sp>
        <p:nvSpPr>
          <p:cNvPr id="28" name="Text Box 70"/>
          <p:cNvSpPr txBox="1">
            <a:spLocks noChangeArrowheads="1"/>
          </p:cNvSpPr>
          <p:nvPr/>
        </p:nvSpPr>
        <p:spPr bwMode="auto">
          <a:xfrm>
            <a:off x="5929313" y="5897563"/>
            <a:ext cx="44291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99"/>
                </a:solidFill>
                <a:latin typeface="Calibri" pitchFamily="34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Group 2"/>
          <p:cNvGraphicFramePr>
            <a:graphicFrameLocks noGrp="1"/>
          </p:cNvGraphicFramePr>
          <p:nvPr>
            <p:ph idx="1"/>
          </p:nvPr>
        </p:nvGraphicFramePr>
        <p:xfrm>
          <a:off x="457200" y="381000"/>
          <a:ext cx="7772400" cy="4267200"/>
        </p:xfrm>
        <a:graphic>
          <a:graphicData uri="http://schemas.openxmlformats.org/drawingml/2006/table">
            <a:tbl>
              <a:tblPr/>
              <a:tblGrid>
                <a:gridCol w="1295400"/>
                <a:gridCol w="1295400"/>
                <a:gridCol w="1295400"/>
                <a:gridCol w="1295400"/>
                <a:gridCol w="1295400"/>
                <a:gridCol w="1295400"/>
              </a:tblGrid>
              <a:tr h="717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5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5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9684" name="Text Box 53"/>
          <p:cNvSpPr txBox="1">
            <a:spLocks noChangeArrowheads="1"/>
          </p:cNvSpPr>
          <p:nvPr/>
        </p:nvSpPr>
        <p:spPr bwMode="auto">
          <a:xfrm>
            <a:off x="3048000" y="2514600"/>
            <a:ext cx="36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A</a:t>
            </a:r>
          </a:p>
        </p:txBody>
      </p:sp>
      <p:sp>
        <p:nvSpPr>
          <p:cNvPr id="69685" name="Text Box 54"/>
          <p:cNvSpPr txBox="1">
            <a:spLocks noChangeArrowheads="1"/>
          </p:cNvSpPr>
          <p:nvPr/>
        </p:nvSpPr>
        <p:spPr bwMode="auto">
          <a:xfrm>
            <a:off x="2879725" y="4800600"/>
            <a:ext cx="649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0°</a:t>
            </a:r>
          </a:p>
        </p:txBody>
      </p:sp>
      <p:sp>
        <p:nvSpPr>
          <p:cNvPr id="69686" name="Text Box 55"/>
          <p:cNvSpPr txBox="1">
            <a:spLocks noChangeArrowheads="1"/>
          </p:cNvSpPr>
          <p:nvPr/>
        </p:nvSpPr>
        <p:spPr bwMode="auto">
          <a:xfrm>
            <a:off x="3962400" y="4800600"/>
            <a:ext cx="955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30°E</a:t>
            </a:r>
          </a:p>
        </p:txBody>
      </p:sp>
      <p:sp>
        <p:nvSpPr>
          <p:cNvPr id="69687" name="Text Box 56"/>
          <p:cNvSpPr txBox="1">
            <a:spLocks noChangeArrowheads="1"/>
          </p:cNvSpPr>
          <p:nvPr/>
        </p:nvSpPr>
        <p:spPr bwMode="auto">
          <a:xfrm>
            <a:off x="1295400" y="4800600"/>
            <a:ext cx="1084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30°W</a:t>
            </a:r>
          </a:p>
        </p:txBody>
      </p:sp>
      <p:sp>
        <p:nvSpPr>
          <p:cNvPr id="69688" name="Text Box 57"/>
          <p:cNvSpPr txBox="1">
            <a:spLocks noChangeArrowheads="1"/>
          </p:cNvSpPr>
          <p:nvPr/>
        </p:nvSpPr>
        <p:spPr bwMode="auto">
          <a:xfrm>
            <a:off x="5334000" y="4800600"/>
            <a:ext cx="955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60°E</a:t>
            </a:r>
          </a:p>
        </p:txBody>
      </p:sp>
      <p:sp>
        <p:nvSpPr>
          <p:cNvPr id="69689" name="Text Box 58"/>
          <p:cNvSpPr txBox="1">
            <a:spLocks noChangeArrowheads="1"/>
          </p:cNvSpPr>
          <p:nvPr/>
        </p:nvSpPr>
        <p:spPr bwMode="auto">
          <a:xfrm>
            <a:off x="8289925" y="2362200"/>
            <a:ext cx="649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0°</a:t>
            </a:r>
          </a:p>
        </p:txBody>
      </p:sp>
      <p:sp>
        <p:nvSpPr>
          <p:cNvPr id="69690" name="Text Box 59"/>
          <p:cNvSpPr txBox="1">
            <a:spLocks noChangeArrowheads="1"/>
          </p:cNvSpPr>
          <p:nvPr/>
        </p:nvSpPr>
        <p:spPr bwMode="auto">
          <a:xfrm>
            <a:off x="8213725" y="3048000"/>
            <a:ext cx="9509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40°S</a:t>
            </a:r>
          </a:p>
        </p:txBody>
      </p:sp>
      <p:sp>
        <p:nvSpPr>
          <p:cNvPr id="69691" name="Text Box 60"/>
          <p:cNvSpPr txBox="1">
            <a:spLocks noChangeArrowheads="1"/>
          </p:cNvSpPr>
          <p:nvPr/>
        </p:nvSpPr>
        <p:spPr bwMode="auto">
          <a:xfrm>
            <a:off x="8213725" y="1600200"/>
            <a:ext cx="1006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40°N</a:t>
            </a:r>
          </a:p>
        </p:txBody>
      </p:sp>
      <p:sp>
        <p:nvSpPr>
          <p:cNvPr id="69692" name="Text Box 61"/>
          <p:cNvSpPr txBox="1">
            <a:spLocks noChangeArrowheads="1"/>
          </p:cNvSpPr>
          <p:nvPr/>
        </p:nvSpPr>
        <p:spPr bwMode="auto">
          <a:xfrm>
            <a:off x="8229600" y="914400"/>
            <a:ext cx="1006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80°N</a:t>
            </a:r>
          </a:p>
        </p:txBody>
      </p:sp>
      <p:sp>
        <p:nvSpPr>
          <p:cNvPr id="69693" name="Text Box 62"/>
          <p:cNvSpPr txBox="1">
            <a:spLocks noChangeArrowheads="1"/>
          </p:cNvSpPr>
          <p:nvPr/>
        </p:nvSpPr>
        <p:spPr bwMode="auto">
          <a:xfrm>
            <a:off x="5622925" y="1004888"/>
            <a:ext cx="357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B</a:t>
            </a:r>
          </a:p>
        </p:txBody>
      </p:sp>
      <p:sp>
        <p:nvSpPr>
          <p:cNvPr id="69694" name="Text Box 63"/>
          <p:cNvSpPr txBox="1">
            <a:spLocks noChangeArrowheads="1"/>
          </p:cNvSpPr>
          <p:nvPr/>
        </p:nvSpPr>
        <p:spPr bwMode="auto">
          <a:xfrm>
            <a:off x="6842125" y="3962400"/>
            <a:ext cx="3476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C</a:t>
            </a:r>
          </a:p>
        </p:txBody>
      </p:sp>
      <p:sp>
        <p:nvSpPr>
          <p:cNvPr id="69695" name="Text Box 64"/>
          <p:cNvSpPr txBox="1">
            <a:spLocks noChangeArrowheads="1"/>
          </p:cNvSpPr>
          <p:nvPr/>
        </p:nvSpPr>
        <p:spPr bwMode="auto">
          <a:xfrm>
            <a:off x="1708150" y="1766888"/>
            <a:ext cx="379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D</a:t>
            </a:r>
          </a:p>
        </p:txBody>
      </p:sp>
      <p:pic>
        <p:nvPicPr>
          <p:cNvPr id="69696" name="Ink 65"/>
          <p:cNvPicPr>
            <a:picLocks noRot="1" noChangeAspect="1" noEditPoints="1" noChangeArrowheads="1" noChangeShapeType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0850" y="2505075"/>
            <a:ext cx="82550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97" name="Ink 66"/>
          <p:cNvPicPr>
            <a:picLocks noRot="1" noChangeAspect="1" noEditPoints="1" noChangeArrowheads="1" noChangeShapeType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82750" y="1743075"/>
            <a:ext cx="163513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98" name="Ink 67"/>
          <p:cNvPicPr>
            <a:picLocks noRot="1" noChangeAspect="1" noEditPoints="1" noChangeArrowheads="1" noChangeShapeType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9588" y="1057275"/>
            <a:ext cx="90487" cy="8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99" name="Ink 68"/>
          <p:cNvPicPr>
            <a:picLocks noRot="1" noChangeAspect="1" noEditPoints="1" noChangeArrowheads="1" noChangeShapeType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83400" y="3951288"/>
            <a:ext cx="82550" cy="9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700" name="Text Box 6"/>
          <p:cNvSpPr txBox="1">
            <a:spLocks noChangeArrowheads="1"/>
          </p:cNvSpPr>
          <p:nvPr/>
        </p:nvSpPr>
        <p:spPr bwMode="auto">
          <a:xfrm>
            <a:off x="2884488" y="2420938"/>
            <a:ext cx="358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1"/>
              <a:t>●</a:t>
            </a:r>
          </a:p>
        </p:txBody>
      </p:sp>
      <p:sp>
        <p:nvSpPr>
          <p:cNvPr id="69701" name="Text Box 6"/>
          <p:cNvSpPr txBox="1">
            <a:spLocks noChangeArrowheads="1"/>
          </p:cNvSpPr>
          <p:nvPr/>
        </p:nvSpPr>
        <p:spPr bwMode="auto">
          <a:xfrm>
            <a:off x="1585913" y="1700213"/>
            <a:ext cx="358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1"/>
              <a:t>●</a:t>
            </a:r>
          </a:p>
        </p:txBody>
      </p:sp>
      <p:sp>
        <p:nvSpPr>
          <p:cNvPr id="69702" name="Text Box 6"/>
          <p:cNvSpPr txBox="1">
            <a:spLocks noChangeArrowheads="1"/>
          </p:cNvSpPr>
          <p:nvPr/>
        </p:nvSpPr>
        <p:spPr bwMode="auto">
          <a:xfrm>
            <a:off x="6777038" y="3875088"/>
            <a:ext cx="358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1"/>
              <a:t>●</a:t>
            </a:r>
          </a:p>
        </p:txBody>
      </p:sp>
      <p:sp>
        <p:nvSpPr>
          <p:cNvPr id="69703" name="Text Box 6"/>
          <p:cNvSpPr txBox="1">
            <a:spLocks noChangeArrowheads="1"/>
          </p:cNvSpPr>
          <p:nvPr/>
        </p:nvSpPr>
        <p:spPr bwMode="auto">
          <a:xfrm>
            <a:off x="5508625" y="981075"/>
            <a:ext cx="358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1"/>
              <a:t>●</a:t>
            </a:r>
          </a:p>
        </p:txBody>
      </p:sp>
      <p:sp>
        <p:nvSpPr>
          <p:cNvPr id="69704" name="Text Box 69"/>
          <p:cNvSpPr txBox="1">
            <a:spLocks noChangeArrowheads="1"/>
          </p:cNvSpPr>
          <p:nvPr/>
        </p:nvSpPr>
        <p:spPr bwMode="auto">
          <a:xfrm>
            <a:off x="34925" y="5084763"/>
            <a:ext cx="5807075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2</a:t>
            </a:r>
            <a:r>
              <a:rPr lang="zh-CN" altLang="en-US" sz="2800" b="1">
                <a:latin typeface="Calibri" pitchFamily="34" charset="0"/>
              </a:rPr>
              <a:t>、位于低纬度的有（                    ）</a:t>
            </a:r>
          </a:p>
          <a:p>
            <a:r>
              <a:rPr lang="zh-CN" altLang="en-US" sz="2800" b="1">
                <a:latin typeface="Calibri" pitchFamily="34" charset="0"/>
              </a:rPr>
              <a:t>      位于中纬度的有（                     ）</a:t>
            </a:r>
          </a:p>
          <a:p>
            <a:r>
              <a:rPr lang="zh-CN" altLang="en-US" sz="2800" b="1">
                <a:latin typeface="Calibri" pitchFamily="34" charset="0"/>
              </a:rPr>
              <a:t>      位于高纬度的有（                     ）</a:t>
            </a:r>
          </a:p>
        </p:txBody>
      </p:sp>
      <p:sp>
        <p:nvSpPr>
          <p:cNvPr id="30" name="Text Box 70"/>
          <p:cNvSpPr txBox="1">
            <a:spLocks noChangeArrowheads="1"/>
          </p:cNvSpPr>
          <p:nvPr/>
        </p:nvSpPr>
        <p:spPr bwMode="auto">
          <a:xfrm>
            <a:off x="3865563" y="5121275"/>
            <a:ext cx="4333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99"/>
                </a:solidFill>
                <a:latin typeface="Calibri" pitchFamily="34" charset="0"/>
              </a:rPr>
              <a:t>A</a:t>
            </a:r>
          </a:p>
        </p:txBody>
      </p:sp>
      <p:sp>
        <p:nvSpPr>
          <p:cNvPr id="31" name="Text Box 71"/>
          <p:cNvSpPr txBox="1">
            <a:spLocks noChangeArrowheads="1"/>
          </p:cNvSpPr>
          <p:nvPr/>
        </p:nvSpPr>
        <p:spPr bwMode="auto">
          <a:xfrm>
            <a:off x="3851275" y="5516563"/>
            <a:ext cx="4429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99"/>
                </a:solidFill>
                <a:latin typeface="Calibri" pitchFamily="34" charset="0"/>
              </a:rPr>
              <a:t>D</a:t>
            </a:r>
          </a:p>
        </p:txBody>
      </p:sp>
      <p:sp>
        <p:nvSpPr>
          <p:cNvPr id="32" name="Text Box 72"/>
          <p:cNvSpPr txBox="1">
            <a:spLocks noChangeArrowheads="1"/>
          </p:cNvSpPr>
          <p:nvPr/>
        </p:nvSpPr>
        <p:spPr bwMode="auto">
          <a:xfrm>
            <a:off x="3538538" y="5876925"/>
            <a:ext cx="10445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99"/>
                </a:solidFill>
                <a:latin typeface="Calibri" pitchFamily="34" charset="0"/>
              </a:rPr>
              <a:t>B</a:t>
            </a:r>
            <a:r>
              <a:rPr lang="zh-CN" altLang="en-US" sz="3200" b="1">
                <a:solidFill>
                  <a:srgbClr val="FF3399"/>
                </a:solidFill>
                <a:latin typeface="Calibri" pitchFamily="34" charset="0"/>
              </a:rPr>
              <a:t>、</a:t>
            </a:r>
            <a:r>
              <a:rPr lang="en-US" altLang="zh-CN" sz="3200" b="1">
                <a:solidFill>
                  <a:srgbClr val="FF3399"/>
                </a:solidFill>
                <a:latin typeface="Calibri" pitchFamily="3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下列说法正确的有（              ）</a:t>
            </a:r>
          </a:p>
        </p:txBody>
      </p:sp>
      <p:sp>
        <p:nvSpPr>
          <p:cNvPr id="706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A</a:t>
            </a:r>
            <a:r>
              <a:rPr lang="zh-CN" altLang="en-US" b="1" smtClean="0"/>
              <a:t>、（</a:t>
            </a:r>
            <a:r>
              <a:rPr lang="en-US" altLang="zh-CN" b="1" smtClean="0"/>
              <a:t>17°N</a:t>
            </a:r>
            <a:r>
              <a:rPr lang="zh-CN" altLang="en-US" b="1" smtClean="0"/>
              <a:t>，</a:t>
            </a:r>
            <a:r>
              <a:rPr lang="en-US" altLang="zh-CN" b="1" smtClean="0"/>
              <a:t>17°W</a:t>
            </a:r>
            <a:r>
              <a:rPr lang="zh-CN" altLang="en-US" b="1" smtClean="0"/>
              <a:t>）是西半球，北半球</a:t>
            </a:r>
          </a:p>
          <a:p>
            <a:pPr eaLnBrk="1" hangingPunct="1"/>
            <a:r>
              <a:rPr lang="en-US" altLang="zh-CN" b="1" smtClean="0"/>
              <a:t>B</a:t>
            </a:r>
            <a:r>
              <a:rPr lang="zh-CN" altLang="en-US" b="1" smtClean="0"/>
              <a:t>、（</a:t>
            </a:r>
            <a:r>
              <a:rPr lang="en-US" altLang="zh-CN" b="1" smtClean="0"/>
              <a:t>9°N</a:t>
            </a:r>
            <a:r>
              <a:rPr lang="zh-CN" altLang="en-US" b="1" smtClean="0"/>
              <a:t>，</a:t>
            </a:r>
            <a:r>
              <a:rPr lang="en-US" altLang="zh-CN" b="1" smtClean="0"/>
              <a:t>165°E</a:t>
            </a:r>
            <a:r>
              <a:rPr lang="zh-CN" altLang="en-US" b="1" smtClean="0"/>
              <a:t>）是东半球，低纬度</a:t>
            </a:r>
          </a:p>
          <a:p>
            <a:pPr eaLnBrk="1" hangingPunct="1"/>
            <a:r>
              <a:rPr lang="en-US" altLang="zh-CN" b="1" smtClean="0"/>
              <a:t>C</a:t>
            </a:r>
            <a:r>
              <a:rPr lang="zh-CN" altLang="en-US" b="1" smtClean="0"/>
              <a:t>、（</a:t>
            </a:r>
            <a:r>
              <a:rPr lang="en-US" altLang="zh-CN" b="1" smtClean="0"/>
              <a:t>12°S</a:t>
            </a:r>
            <a:r>
              <a:rPr lang="zh-CN" altLang="en-US" b="1" smtClean="0"/>
              <a:t>，</a:t>
            </a:r>
            <a:r>
              <a:rPr lang="en-US" altLang="zh-CN" b="1" smtClean="0"/>
              <a:t>180°</a:t>
            </a:r>
            <a:r>
              <a:rPr lang="zh-CN" altLang="en-US" b="1" smtClean="0"/>
              <a:t>）是西半球，高纬度</a:t>
            </a:r>
          </a:p>
          <a:p>
            <a:pPr eaLnBrk="1" hangingPunct="1"/>
            <a:r>
              <a:rPr lang="en-US" altLang="zh-CN" b="1" smtClean="0"/>
              <a:t>D</a:t>
            </a:r>
            <a:r>
              <a:rPr lang="zh-CN" altLang="en-US" b="1" smtClean="0"/>
              <a:t>、（</a:t>
            </a:r>
            <a:r>
              <a:rPr lang="en-US" altLang="zh-CN" b="1" smtClean="0"/>
              <a:t>52°N</a:t>
            </a:r>
            <a:r>
              <a:rPr lang="zh-CN" altLang="en-US" b="1" smtClean="0"/>
              <a:t>，</a:t>
            </a:r>
            <a:r>
              <a:rPr lang="en-US" altLang="zh-CN" b="1" smtClean="0"/>
              <a:t>27°W</a:t>
            </a:r>
            <a:r>
              <a:rPr lang="zh-CN" altLang="en-US" b="1" smtClean="0"/>
              <a:t>）是西半球，中纬度</a:t>
            </a:r>
          </a:p>
          <a:p>
            <a:pPr eaLnBrk="1" hangingPunct="1"/>
            <a:r>
              <a:rPr lang="en-US" altLang="zh-CN" b="1" smtClean="0"/>
              <a:t>E</a:t>
            </a:r>
            <a:r>
              <a:rPr lang="zh-CN" altLang="en-US" b="1" smtClean="0"/>
              <a:t>、（</a:t>
            </a:r>
            <a:r>
              <a:rPr lang="en-US" altLang="zh-CN" b="1" smtClean="0"/>
              <a:t>2°S</a:t>
            </a:r>
            <a:r>
              <a:rPr lang="zh-CN" altLang="en-US" b="1" smtClean="0"/>
              <a:t>，</a:t>
            </a:r>
            <a:r>
              <a:rPr lang="en-US" altLang="zh-CN" b="1" smtClean="0"/>
              <a:t>175°E</a:t>
            </a:r>
            <a:r>
              <a:rPr lang="zh-CN" altLang="en-US" b="1" smtClean="0"/>
              <a:t>）是西半球，低纬度</a:t>
            </a:r>
          </a:p>
          <a:p>
            <a:pPr eaLnBrk="1" hangingPunct="1"/>
            <a:r>
              <a:rPr lang="en-US" altLang="zh-CN" b="1" smtClean="0"/>
              <a:t>F</a:t>
            </a:r>
            <a:r>
              <a:rPr lang="zh-CN" altLang="en-US" b="1" smtClean="0"/>
              <a:t>、（</a:t>
            </a:r>
            <a:r>
              <a:rPr lang="en-US" altLang="zh-CN" b="1" smtClean="0"/>
              <a:t>35°S</a:t>
            </a:r>
            <a:r>
              <a:rPr lang="zh-CN" altLang="en-US" b="1" smtClean="0"/>
              <a:t>，</a:t>
            </a:r>
            <a:r>
              <a:rPr lang="en-US" altLang="zh-CN" b="1" smtClean="0"/>
              <a:t>150°E</a:t>
            </a:r>
            <a:r>
              <a:rPr lang="zh-CN" altLang="en-US" b="1" smtClean="0"/>
              <a:t>）是南半球，东半球</a:t>
            </a: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5940425" y="549275"/>
            <a:ext cx="16557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99"/>
                </a:solidFill>
                <a:latin typeface="Calibri" pitchFamily="34" charset="0"/>
              </a:rPr>
              <a:t>D</a:t>
            </a:r>
            <a:r>
              <a:rPr lang="zh-CN" altLang="en-US" sz="3200" b="1">
                <a:solidFill>
                  <a:srgbClr val="FF3399"/>
                </a:solidFill>
                <a:latin typeface="Calibri" pitchFamily="34" charset="0"/>
              </a:rPr>
              <a:t>、</a:t>
            </a:r>
            <a:r>
              <a:rPr lang="en-US" altLang="zh-CN" sz="3200" b="1">
                <a:solidFill>
                  <a:srgbClr val="FF3399"/>
                </a:solidFill>
                <a:latin typeface="Calibri" pitchFamily="34" charset="0"/>
              </a:rPr>
              <a:t>E</a:t>
            </a:r>
            <a:r>
              <a:rPr lang="zh-CN" altLang="en-US" sz="3200" b="1">
                <a:solidFill>
                  <a:srgbClr val="FF3399"/>
                </a:solidFill>
                <a:latin typeface="Calibri" pitchFamily="34" charset="0"/>
              </a:rPr>
              <a:t>、</a:t>
            </a:r>
            <a:r>
              <a:rPr lang="en-US" altLang="zh-CN" sz="3200" b="1">
                <a:solidFill>
                  <a:srgbClr val="FF3399"/>
                </a:solidFill>
                <a:latin typeface="Calibri" pitchFamily="34" charset="0"/>
              </a:rPr>
              <a:t>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WordArt 4"/>
          <p:cNvSpPr>
            <a:spLocks noChangeArrowheads="1" noChangeShapeType="1"/>
          </p:cNvSpPr>
          <p:nvPr/>
        </p:nvSpPr>
        <p:spPr bwMode="auto">
          <a:xfrm>
            <a:off x="3035300" y="188913"/>
            <a:ext cx="25241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地球的运动</a:t>
            </a:r>
          </a:p>
        </p:txBody>
      </p:sp>
      <p:sp>
        <p:nvSpPr>
          <p:cNvPr id="297989" name="Text Box 5"/>
          <p:cNvSpPr txBox="1">
            <a:spLocks noChangeArrowheads="1"/>
          </p:cNvSpPr>
          <p:nvPr/>
        </p:nvSpPr>
        <p:spPr bwMode="auto">
          <a:xfrm>
            <a:off x="179388" y="908050"/>
            <a:ext cx="52562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“地心说”与“日心说”</a:t>
            </a:r>
          </a:p>
        </p:txBody>
      </p:sp>
      <p:pic>
        <p:nvPicPr>
          <p:cNvPr id="297990" name="Picture 6" descr="2-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38" y="1995488"/>
            <a:ext cx="9177338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7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98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Text Box 4"/>
          <p:cNvSpPr txBox="1">
            <a:spLocks noChangeArrowheads="1"/>
          </p:cNvSpPr>
          <p:nvPr/>
        </p:nvSpPr>
        <p:spPr bwMode="auto">
          <a:xfrm>
            <a:off x="107950" y="188913"/>
            <a:ext cx="3600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（一）地球自转</a:t>
            </a:r>
          </a:p>
        </p:txBody>
      </p:sp>
      <p:sp>
        <p:nvSpPr>
          <p:cNvPr id="306183" name="Text Box 7"/>
          <p:cNvSpPr txBox="1">
            <a:spLocks noChangeArrowheads="1"/>
          </p:cNvSpPr>
          <p:nvPr/>
        </p:nvSpPr>
        <p:spPr bwMode="auto">
          <a:xfrm>
            <a:off x="250825" y="1557338"/>
            <a:ext cx="3313113" cy="386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1.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自转方向</a:t>
            </a:r>
          </a:p>
          <a:p>
            <a:pPr>
              <a:lnSpc>
                <a:spcPct val="125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自西向东</a:t>
            </a:r>
          </a:p>
          <a:p>
            <a:pPr>
              <a:lnSpc>
                <a:spcPct val="125000"/>
              </a:lnSpc>
            </a:pP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2.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自转周期</a:t>
            </a:r>
          </a:p>
          <a:p>
            <a:pPr>
              <a:lnSpc>
                <a:spcPct val="125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一天</a:t>
            </a:r>
          </a:p>
          <a:p>
            <a:pPr>
              <a:lnSpc>
                <a:spcPct val="125000"/>
              </a:lnSpc>
            </a:pP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3.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产生的现象</a:t>
            </a:r>
          </a:p>
          <a:p>
            <a:pPr>
              <a:lnSpc>
                <a:spcPct val="125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昼夜更替</a:t>
            </a:r>
          </a:p>
          <a:p>
            <a:pPr>
              <a:lnSpc>
                <a:spcPct val="125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日月星辰东升西落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6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6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6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6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6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6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61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61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61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61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61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61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61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61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ChangeArrowheads="1"/>
          </p:cNvSpPr>
          <p:nvPr/>
        </p:nvSpPr>
        <p:spPr bwMode="auto">
          <a:xfrm>
            <a:off x="4448175" y="3246438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 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4932363" y="1052513"/>
            <a:ext cx="20510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北极星</a:t>
            </a: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2843213" y="1341438"/>
            <a:ext cx="15128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地轴</a:t>
            </a:r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4787900" y="2205038"/>
            <a:ext cx="3059113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Calibri" pitchFamily="34" charset="0"/>
              </a:rPr>
              <a:t>　　　　　</a:t>
            </a:r>
            <a:r>
              <a:rPr lang="zh-CN" altLang="en-US" sz="3600" b="1">
                <a:latin typeface="Calibri" pitchFamily="34" charset="0"/>
              </a:rPr>
              <a:t>北端总是指向　　　　　　　　　　　　　　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</a:rPr>
              <a:t>附近。　　</a:t>
            </a:r>
          </a:p>
        </p:txBody>
      </p:sp>
      <p:sp>
        <p:nvSpPr>
          <p:cNvPr id="83974" name="Rectangle 6"/>
          <p:cNvSpPr>
            <a:spLocks noChangeArrowheads="1"/>
          </p:cNvSpPr>
          <p:nvPr/>
        </p:nvSpPr>
        <p:spPr bwMode="auto">
          <a:xfrm rot="-3112841">
            <a:off x="1154907" y="3318668"/>
            <a:ext cx="3384550" cy="150813"/>
          </a:xfrm>
          <a:prstGeom prst="rect">
            <a:avLst/>
          </a:prstGeom>
          <a:gradFill rotWithShape="1">
            <a:gsLst>
              <a:gs pos="0">
                <a:srgbClr val="767676"/>
              </a:gs>
              <a:gs pos="50000">
                <a:srgbClr val="FFFFFF"/>
              </a:gs>
              <a:gs pos="100000">
                <a:srgbClr val="767676"/>
              </a:gs>
            </a:gsLst>
            <a:lin ang="540000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74758" name="Picture 7" descr="diqiu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97217">
            <a:off x="1619250" y="2133600"/>
            <a:ext cx="2582863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6" name="Freeform 8"/>
          <p:cNvSpPr>
            <a:spLocks/>
          </p:cNvSpPr>
          <p:nvPr/>
        </p:nvSpPr>
        <p:spPr bwMode="auto">
          <a:xfrm>
            <a:off x="1908175" y="2565400"/>
            <a:ext cx="2087563" cy="1368425"/>
          </a:xfrm>
          <a:custGeom>
            <a:avLst/>
            <a:gdLst>
              <a:gd name="T0" fmla="*/ 0 w 1315"/>
              <a:gd name="T1" fmla="*/ 0 h 862"/>
              <a:gd name="T2" fmla="*/ 2147483647 w 1315"/>
              <a:gd name="T3" fmla="*/ 2147483647 h 862"/>
              <a:gd name="T4" fmla="*/ 2147483647 w 1315"/>
              <a:gd name="T5" fmla="*/ 2147483647 h 862"/>
              <a:gd name="T6" fmla="*/ 0 60000 65536"/>
              <a:gd name="T7" fmla="*/ 0 60000 65536"/>
              <a:gd name="T8" fmla="*/ 0 60000 65536"/>
              <a:gd name="T9" fmla="*/ 0 w 1315"/>
              <a:gd name="T10" fmla="*/ 0 h 862"/>
              <a:gd name="T11" fmla="*/ 1315 w 1315"/>
              <a:gd name="T12" fmla="*/ 862 h 8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862">
                <a:moveTo>
                  <a:pt x="0" y="0"/>
                </a:moveTo>
                <a:cubicBezTo>
                  <a:pt x="107" y="78"/>
                  <a:pt x="421" y="323"/>
                  <a:pt x="640" y="467"/>
                </a:cubicBezTo>
                <a:cubicBezTo>
                  <a:pt x="859" y="611"/>
                  <a:pt x="1175" y="780"/>
                  <a:pt x="1315" y="862"/>
                </a:cubicBezTo>
              </a:path>
            </a:pathLst>
          </a:custGeom>
          <a:noFill/>
          <a:ln w="381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815975" y="2103438"/>
            <a:ext cx="1152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赤道</a:t>
            </a:r>
          </a:p>
        </p:txBody>
      </p:sp>
      <p:pic>
        <p:nvPicPr>
          <p:cNvPr id="74761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107950"/>
            <a:ext cx="482282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2" name="Picture 11" descr="star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1052513"/>
            <a:ext cx="3333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63" name="Text Box 12"/>
          <p:cNvSpPr txBox="1">
            <a:spLocks noChangeArrowheads="1"/>
          </p:cNvSpPr>
          <p:nvPr/>
        </p:nvSpPr>
        <p:spPr bwMode="auto">
          <a:xfrm>
            <a:off x="5699125" y="212725"/>
            <a:ext cx="2219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------</a:t>
            </a:r>
            <a:r>
              <a:rPr lang="zh-CN" altLang="en-US" sz="4000" b="1">
                <a:latin typeface="Calibri" pitchFamily="34" charset="0"/>
              </a:rPr>
              <a:t>自转</a:t>
            </a:r>
          </a:p>
        </p:txBody>
      </p:sp>
      <p:sp>
        <p:nvSpPr>
          <p:cNvPr id="13" name="下弧形箭头 12"/>
          <p:cNvSpPr/>
          <p:nvPr/>
        </p:nvSpPr>
        <p:spPr>
          <a:xfrm>
            <a:off x="3424238" y="1938338"/>
            <a:ext cx="757237" cy="396875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30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3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3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10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61111E-6 7.40741E-7 L 0.19305 0.11667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53" y="583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7 -0.05116 L 0.13195 0.24282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1469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83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83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83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build="allAtOnce"/>
      <p:bldP spid="83972" grpId="0" build="allAtOnce"/>
      <p:bldP spid="83974" grpId="0" animBg="1"/>
      <p:bldP spid="83976" grpId="0" animBg="1"/>
      <p:bldP spid="1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ChangeArrowheads="1"/>
          </p:cNvSpPr>
          <p:nvPr/>
        </p:nvSpPr>
        <p:spPr bwMode="auto">
          <a:xfrm>
            <a:off x="0" y="1052513"/>
            <a:ext cx="9144000" cy="48974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75778" name="Rectangle 3"/>
          <p:cNvSpPr>
            <a:spLocks noChangeArrowheads="1"/>
          </p:cNvSpPr>
          <p:nvPr/>
        </p:nvSpPr>
        <p:spPr bwMode="auto">
          <a:xfrm>
            <a:off x="4448175" y="3246438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 </a:t>
            </a:r>
          </a:p>
        </p:txBody>
      </p:sp>
      <p:sp>
        <p:nvSpPr>
          <p:cNvPr id="75779" name="Text Box 4"/>
          <p:cNvSpPr txBox="1">
            <a:spLocks noChangeArrowheads="1"/>
          </p:cNvSpPr>
          <p:nvPr/>
        </p:nvSpPr>
        <p:spPr bwMode="auto">
          <a:xfrm>
            <a:off x="-3708400" y="3141663"/>
            <a:ext cx="2771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solidFill>
                <a:srgbClr val="66FFFF"/>
              </a:solidFill>
              <a:latin typeface="Calibri" pitchFamily="34" charset="0"/>
              <a:ea typeface="隶书" pitchFamily="49" charset="-122"/>
            </a:endParaRPr>
          </a:p>
        </p:txBody>
      </p:sp>
      <p:pic>
        <p:nvPicPr>
          <p:cNvPr id="84997" name="Picture 5" descr="未命名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3068638"/>
            <a:ext cx="235267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8" name="Picture 6" descr="未命名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2781300"/>
            <a:ext cx="23431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2" name="Text Box 7"/>
          <p:cNvSpPr txBox="1">
            <a:spLocks noChangeArrowheads="1"/>
          </p:cNvSpPr>
          <p:nvPr/>
        </p:nvSpPr>
        <p:spPr bwMode="auto">
          <a:xfrm>
            <a:off x="755650" y="1628775"/>
            <a:ext cx="2447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>
              <a:latin typeface="Calibri" pitchFamily="34" charset="0"/>
            </a:endParaRPr>
          </a:p>
        </p:txBody>
      </p:sp>
      <p:sp>
        <p:nvSpPr>
          <p:cNvPr id="85000" name="AutoShape 8"/>
          <p:cNvSpPr>
            <a:spLocks noChangeArrowheads="1"/>
          </p:cNvSpPr>
          <p:nvPr/>
        </p:nvSpPr>
        <p:spPr bwMode="auto">
          <a:xfrm>
            <a:off x="755650" y="1196975"/>
            <a:ext cx="3455988" cy="1223963"/>
          </a:xfrm>
          <a:prstGeom prst="flowChartAlternateProcess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FF00"/>
                </a:solidFill>
                <a:latin typeface="+mn-lt"/>
                <a:ea typeface="华文行楷" pitchFamily="2" charset="-122"/>
              </a:rPr>
              <a:t>从</a:t>
            </a:r>
            <a:r>
              <a:rPr lang="zh-CN" altLang="en-US" sz="3200" dirty="0">
                <a:solidFill>
                  <a:srgbClr val="FF0000"/>
                </a:solidFill>
                <a:latin typeface="+mn-lt"/>
                <a:ea typeface="华文行楷" pitchFamily="2" charset="-122"/>
              </a:rPr>
              <a:t>南极</a:t>
            </a:r>
            <a:r>
              <a:rPr lang="zh-CN" altLang="en-US" sz="3200" dirty="0">
                <a:solidFill>
                  <a:srgbClr val="FFFF00"/>
                </a:solidFill>
                <a:latin typeface="+mn-lt"/>
                <a:ea typeface="华文行楷" pitchFamily="2" charset="-122"/>
              </a:rPr>
              <a:t>上空看地球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FF00"/>
                </a:solidFill>
                <a:latin typeface="+mn-lt"/>
                <a:ea typeface="华文行楷" pitchFamily="2" charset="-122"/>
              </a:rPr>
              <a:t>作</a:t>
            </a:r>
            <a:r>
              <a:rPr lang="zh-CN" altLang="en-US" sz="3200" dirty="0">
                <a:solidFill>
                  <a:srgbClr val="FF0000"/>
                </a:solidFill>
                <a:latin typeface="+mn-lt"/>
                <a:ea typeface="华文行楷" pitchFamily="2" charset="-122"/>
              </a:rPr>
              <a:t>顺时针</a:t>
            </a:r>
            <a:r>
              <a:rPr lang="zh-CN" altLang="en-US" sz="3200" dirty="0">
                <a:solidFill>
                  <a:srgbClr val="FFFF00"/>
                </a:solidFill>
                <a:latin typeface="+mn-lt"/>
                <a:ea typeface="华文行楷" pitchFamily="2" charset="-122"/>
              </a:rPr>
              <a:t>方向旋转</a:t>
            </a:r>
          </a:p>
        </p:txBody>
      </p:sp>
      <p:sp>
        <p:nvSpPr>
          <p:cNvPr id="85001" name="AutoShape 9"/>
          <p:cNvSpPr>
            <a:spLocks noChangeArrowheads="1"/>
          </p:cNvSpPr>
          <p:nvPr/>
        </p:nvSpPr>
        <p:spPr bwMode="auto">
          <a:xfrm>
            <a:off x="4787900" y="1196975"/>
            <a:ext cx="3455988" cy="1223963"/>
          </a:xfrm>
          <a:prstGeom prst="flowChartAlternateProcess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FF00"/>
                </a:solidFill>
                <a:latin typeface="+mn-lt"/>
                <a:ea typeface="华文行楷" pitchFamily="2" charset="-122"/>
              </a:rPr>
              <a:t>从</a:t>
            </a:r>
            <a:r>
              <a:rPr lang="zh-CN" altLang="en-US" sz="3200" dirty="0">
                <a:solidFill>
                  <a:srgbClr val="FF0000"/>
                </a:solidFill>
                <a:latin typeface="+mn-lt"/>
                <a:ea typeface="华文行楷" pitchFamily="2" charset="-122"/>
              </a:rPr>
              <a:t>北极</a:t>
            </a:r>
            <a:r>
              <a:rPr lang="zh-CN" altLang="en-US" sz="3200" dirty="0">
                <a:solidFill>
                  <a:srgbClr val="FFFF00"/>
                </a:solidFill>
                <a:latin typeface="+mn-lt"/>
                <a:ea typeface="华文行楷" pitchFamily="2" charset="-122"/>
              </a:rPr>
              <a:t>上空看地球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FF00"/>
                </a:solidFill>
                <a:latin typeface="+mn-lt"/>
                <a:ea typeface="华文行楷" pitchFamily="2" charset="-122"/>
              </a:rPr>
              <a:t>作</a:t>
            </a:r>
            <a:r>
              <a:rPr lang="zh-CN" altLang="en-US" sz="3200" dirty="0">
                <a:solidFill>
                  <a:srgbClr val="FF0000"/>
                </a:solidFill>
                <a:latin typeface="+mn-lt"/>
                <a:ea typeface="华文行楷" pitchFamily="2" charset="-122"/>
              </a:rPr>
              <a:t>逆时针</a:t>
            </a:r>
            <a:r>
              <a:rPr lang="zh-CN" altLang="en-US" sz="3200" dirty="0">
                <a:solidFill>
                  <a:srgbClr val="FFFF00"/>
                </a:solidFill>
                <a:latin typeface="+mn-lt"/>
                <a:ea typeface="华文行楷" pitchFamily="2" charset="-122"/>
              </a:rPr>
              <a:t>方向旋转</a:t>
            </a:r>
          </a:p>
        </p:txBody>
      </p:sp>
      <p:pic>
        <p:nvPicPr>
          <p:cNvPr id="75785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4438" y="0"/>
            <a:ext cx="331152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6" name="Text Box 11"/>
          <p:cNvSpPr txBox="1">
            <a:spLocks noChangeArrowheads="1"/>
          </p:cNvSpPr>
          <p:nvPr/>
        </p:nvSpPr>
        <p:spPr bwMode="auto">
          <a:xfrm>
            <a:off x="5699125" y="212725"/>
            <a:ext cx="2219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------</a:t>
            </a:r>
            <a:r>
              <a:rPr lang="zh-CN" altLang="en-US" sz="4000" b="1">
                <a:latin typeface="Calibri" pitchFamily="34" charset="0"/>
              </a:rPr>
              <a:t>自转</a:t>
            </a:r>
          </a:p>
        </p:txBody>
      </p:sp>
      <p:sp>
        <p:nvSpPr>
          <p:cNvPr id="85004" name="Text Box 12"/>
          <p:cNvSpPr txBox="1">
            <a:spLocks noChangeArrowheads="1"/>
          </p:cNvSpPr>
          <p:nvPr/>
        </p:nvSpPr>
        <p:spPr bwMode="auto">
          <a:xfrm>
            <a:off x="203200" y="5949950"/>
            <a:ext cx="801687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“北逆南顺”</a:t>
            </a:r>
            <a:r>
              <a:rPr lang="en-US" altLang="zh-CN" sz="4000" b="1">
                <a:solidFill>
                  <a:srgbClr val="FF0000"/>
                </a:solidFill>
                <a:latin typeface="Calibri" pitchFamily="34" charset="0"/>
              </a:rPr>
              <a:t>----</a:t>
            </a:r>
            <a:r>
              <a:rPr lang="zh-CN" altLang="en-US" sz="4000" b="1">
                <a:latin typeface="Calibri" pitchFamily="34" charset="0"/>
              </a:rPr>
              <a:t>本质仍是</a:t>
            </a:r>
            <a:r>
              <a:rPr lang="zh-CN" altLang="en-US" sz="4000" b="1" u="sng">
                <a:solidFill>
                  <a:srgbClr val="FF0000"/>
                </a:solidFill>
                <a:latin typeface="Calibri" pitchFamily="34" charset="0"/>
              </a:rPr>
              <a:t>自西向东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6" dur="50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" dur="50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_imgloadCAWWTA7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116013" y="1600200"/>
            <a:ext cx="7570787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b="1" smtClean="0"/>
              <a:t>阅读</a:t>
            </a:r>
            <a:r>
              <a:rPr lang="en-US" altLang="zh-CN" b="1" smtClean="0"/>
              <a:t>P17</a:t>
            </a:r>
            <a:r>
              <a:rPr lang="zh-CN" altLang="en-US" b="1" smtClean="0"/>
              <a:t>材料并读图</a:t>
            </a:r>
            <a:r>
              <a:rPr lang="en-US" altLang="zh-CN" b="1" smtClean="0"/>
              <a:t>2-5</a:t>
            </a:r>
            <a:r>
              <a:rPr lang="zh-CN" altLang="en-US" b="1" smtClean="0"/>
              <a:t>，回答：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smtClean="0"/>
              <a:t>是谁第一次完成了全球航行并证明地球是球形的呢？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b="1" smtClean="0">
                <a:solidFill>
                  <a:srgbClr val="FF3399"/>
                </a:solidFill>
              </a:rPr>
              <a:t>-----------</a:t>
            </a:r>
            <a:r>
              <a:rPr lang="zh-CN" altLang="en-US" b="1" smtClean="0">
                <a:solidFill>
                  <a:srgbClr val="FF3399"/>
                </a:solidFill>
              </a:rPr>
              <a:t>麦哲伦船队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smtClean="0"/>
              <a:t>谁能简单的说下麦哲伦船队的航行路线呢？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smtClean="0">
                <a:solidFill>
                  <a:srgbClr val="FF3399"/>
                </a:solidFill>
              </a:rPr>
              <a:t>西班牙</a:t>
            </a:r>
            <a:r>
              <a:rPr lang="en-US" altLang="zh-CN" b="1" smtClean="0">
                <a:solidFill>
                  <a:srgbClr val="FF3399"/>
                </a:solidFill>
              </a:rPr>
              <a:t>-</a:t>
            </a:r>
            <a:r>
              <a:rPr lang="zh-CN" altLang="en-US" b="1" smtClean="0">
                <a:solidFill>
                  <a:srgbClr val="FF3399"/>
                </a:solidFill>
              </a:rPr>
              <a:t>大西洋</a:t>
            </a:r>
            <a:r>
              <a:rPr lang="en-US" altLang="zh-CN" b="1" smtClean="0">
                <a:solidFill>
                  <a:srgbClr val="FF3399"/>
                </a:solidFill>
              </a:rPr>
              <a:t>-</a:t>
            </a:r>
            <a:r>
              <a:rPr lang="zh-CN" altLang="en-US" b="1" smtClean="0">
                <a:solidFill>
                  <a:srgbClr val="FF0000"/>
                </a:solidFill>
              </a:rPr>
              <a:t>南美南端海峡</a:t>
            </a:r>
            <a:r>
              <a:rPr lang="en-US" altLang="zh-CN" b="1" smtClean="0">
                <a:solidFill>
                  <a:srgbClr val="FF3399"/>
                </a:solidFill>
              </a:rPr>
              <a:t>-</a:t>
            </a:r>
            <a:r>
              <a:rPr lang="zh-CN" altLang="en-US" b="1" smtClean="0">
                <a:solidFill>
                  <a:srgbClr val="FF3399"/>
                </a:solidFill>
              </a:rPr>
              <a:t>太平洋</a:t>
            </a:r>
            <a:r>
              <a:rPr lang="en-US" altLang="zh-CN" b="1" smtClean="0">
                <a:solidFill>
                  <a:srgbClr val="FF3399"/>
                </a:solidFill>
              </a:rPr>
              <a:t>-</a:t>
            </a:r>
            <a:r>
              <a:rPr lang="zh-CN" altLang="en-US" b="1" smtClean="0">
                <a:solidFill>
                  <a:srgbClr val="FF3399"/>
                </a:solidFill>
              </a:rPr>
              <a:t>菲律宾群岛</a:t>
            </a:r>
            <a:r>
              <a:rPr lang="en-US" altLang="zh-CN" b="1" smtClean="0">
                <a:solidFill>
                  <a:srgbClr val="FF3399"/>
                </a:solidFill>
              </a:rPr>
              <a:t>-</a:t>
            </a:r>
            <a:r>
              <a:rPr lang="zh-CN" altLang="en-US" b="1" smtClean="0">
                <a:solidFill>
                  <a:srgbClr val="FF3399"/>
                </a:solidFill>
              </a:rPr>
              <a:t>印度洋</a:t>
            </a:r>
            <a:r>
              <a:rPr lang="en-US" altLang="zh-CN" b="1" smtClean="0">
                <a:solidFill>
                  <a:srgbClr val="FF3399"/>
                </a:solidFill>
              </a:rPr>
              <a:t>-</a:t>
            </a:r>
            <a:r>
              <a:rPr lang="zh-CN" altLang="en-US" b="1" smtClean="0">
                <a:solidFill>
                  <a:srgbClr val="FF3399"/>
                </a:solidFill>
              </a:rPr>
              <a:t>非洲南端好望角</a:t>
            </a:r>
            <a:r>
              <a:rPr lang="en-US" altLang="zh-CN" b="1" smtClean="0">
                <a:solidFill>
                  <a:srgbClr val="FF3399"/>
                </a:solidFill>
              </a:rPr>
              <a:t>-</a:t>
            </a:r>
            <a:r>
              <a:rPr lang="zh-CN" altLang="en-US" b="1" smtClean="0">
                <a:solidFill>
                  <a:srgbClr val="FF3399"/>
                </a:solidFill>
              </a:rPr>
              <a:t>大西洋</a:t>
            </a:r>
            <a:r>
              <a:rPr lang="en-US" altLang="zh-CN" b="1" smtClean="0">
                <a:solidFill>
                  <a:srgbClr val="FF3399"/>
                </a:solidFill>
              </a:rPr>
              <a:t>-</a:t>
            </a:r>
            <a:r>
              <a:rPr lang="zh-CN" altLang="en-US" b="1" smtClean="0">
                <a:solidFill>
                  <a:srgbClr val="FF3399"/>
                </a:solidFill>
              </a:rPr>
              <a:t>西班牙。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WordArt 4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活动</a:t>
            </a:r>
          </a:p>
        </p:txBody>
      </p:sp>
      <p:sp>
        <p:nvSpPr>
          <p:cNvPr id="76802" name="Text Box 5"/>
          <p:cNvSpPr txBox="1">
            <a:spLocks noChangeArrowheads="1"/>
          </p:cNvSpPr>
          <p:nvPr/>
        </p:nvSpPr>
        <p:spPr bwMode="auto">
          <a:xfrm>
            <a:off x="0" y="1196975"/>
            <a:ext cx="3635375" cy="477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教材</a:t>
            </a:r>
            <a:r>
              <a:rPr lang="en-US" altLang="zh-CN" sz="3200" b="1"/>
              <a:t>P27“</a:t>
            </a:r>
            <a:r>
              <a:rPr lang="zh-CN" altLang="en-US" sz="3200" b="1"/>
              <a:t>活动”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（</a:t>
            </a:r>
            <a:r>
              <a:rPr lang="en-US" altLang="zh-CN" sz="3200" b="1"/>
              <a:t>1</a:t>
            </a:r>
            <a:r>
              <a:rPr lang="zh-CN" altLang="en-US" sz="3200" b="1"/>
              <a:t>）观察昼半球和夜半球。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（</a:t>
            </a:r>
            <a:r>
              <a:rPr lang="en-US" altLang="zh-CN" sz="3200" b="1"/>
              <a:t>2</a:t>
            </a:r>
            <a:r>
              <a:rPr lang="zh-CN" altLang="en-US" sz="3200" b="1"/>
              <a:t>）观察昼夜更替。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（</a:t>
            </a:r>
            <a:r>
              <a:rPr lang="en-US" altLang="zh-CN" sz="3200" b="1"/>
              <a:t>3</a:t>
            </a:r>
            <a:r>
              <a:rPr lang="zh-CN" altLang="en-US" sz="3200" b="1"/>
              <a:t>）指出“</a:t>
            </a:r>
            <a:r>
              <a:rPr lang="zh-CN" altLang="en-US" sz="3200" b="1">
                <a:solidFill>
                  <a:srgbClr val="FF0000"/>
                </a:solidFill>
              </a:rPr>
              <a:t>坐地日行八万里</a:t>
            </a:r>
            <a:r>
              <a:rPr lang="zh-CN" altLang="en-US" sz="3200" b="1"/>
              <a:t>”的纬线。</a:t>
            </a:r>
          </a:p>
        </p:txBody>
      </p:sp>
      <p:pic>
        <p:nvPicPr>
          <p:cNvPr id="76803" name="Picture 6" descr="2-24 12"/>
          <p:cNvPicPr>
            <a:picLocks noChangeAspect="1" noChangeArrowheads="1"/>
          </p:cNvPicPr>
          <p:nvPr/>
        </p:nvPicPr>
        <p:blipFill>
          <a:blip r:embed="rId2"/>
          <a:srcRect b="10020"/>
          <a:stretch>
            <a:fillRect/>
          </a:stretch>
        </p:blipFill>
        <p:spPr bwMode="auto">
          <a:xfrm>
            <a:off x="3779838" y="1987550"/>
            <a:ext cx="4824412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4"/>
          <p:cNvSpPr txBox="1">
            <a:spLocks noChangeArrowheads="1"/>
          </p:cNvSpPr>
          <p:nvPr/>
        </p:nvSpPr>
        <p:spPr bwMode="auto">
          <a:xfrm>
            <a:off x="250825" y="260350"/>
            <a:ext cx="396081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（三）地球公转</a:t>
            </a:r>
          </a:p>
        </p:txBody>
      </p:sp>
      <p:pic>
        <p:nvPicPr>
          <p:cNvPr id="77826" name="Picture 5" descr="地球公转示意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5913" y="1484313"/>
            <a:ext cx="6037262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06" name="Text Box 6"/>
          <p:cNvSpPr txBox="1">
            <a:spLocks noChangeArrowheads="1"/>
          </p:cNvSpPr>
          <p:nvPr/>
        </p:nvSpPr>
        <p:spPr bwMode="auto">
          <a:xfrm>
            <a:off x="0" y="1484313"/>
            <a:ext cx="2881313" cy="386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．公转方向</a:t>
            </a:r>
          </a:p>
          <a:p>
            <a:pPr>
              <a:lnSpc>
                <a:spcPct val="125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自西向东</a:t>
            </a:r>
          </a:p>
          <a:p>
            <a:pPr>
              <a:lnSpc>
                <a:spcPct val="125000"/>
              </a:lnSpc>
            </a:pP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．公转周期</a:t>
            </a:r>
          </a:p>
          <a:p>
            <a:pPr>
              <a:lnSpc>
                <a:spcPct val="125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一年</a:t>
            </a:r>
          </a:p>
          <a:p>
            <a:pPr>
              <a:lnSpc>
                <a:spcPct val="125000"/>
              </a:lnSpc>
            </a:pP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3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．产生的现象</a:t>
            </a:r>
          </a:p>
          <a:p>
            <a:pPr>
              <a:lnSpc>
                <a:spcPct val="125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四季变化</a:t>
            </a:r>
          </a:p>
          <a:p>
            <a:pPr>
              <a:lnSpc>
                <a:spcPct val="125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昼夜</a:t>
            </a:r>
            <a:r>
              <a:rPr kumimoji="1" lang="zh-CN" altLang="en-US" sz="2800" b="1" u="sng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长短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变化</a:t>
            </a:r>
          </a:p>
        </p:txBody>
      </p:sp>
      <p:cxnSp>
        <p:nvCxnSpPr>
          <p:cNvPr id="3" name="直接箭头连接符 2"/>
          <p:cNvCxnSpPr/>
          <p:nvPr/>
        </p:nvCxnSpPr>
        <p:spPr>
          <a:xfrm>
            <a:off x="3779838" y="4876800"/>
            <a:ext cx="936625" cy="404813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V="1">
            <a:off x="6948488" y="4876800"/>
            <a:ext cx="936625" cy="377825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7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72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72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7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7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ChangeArrowheads="1"/>
          </p:cNvSpPr>
          <p:nvPr/>
        </p:nvSpPr>
        <p:spPr bwMode="auto">
          <a:xfrm>
            <a:off x="0" y="868363"/>
            <a:ext cx="9144000" cy="52720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78850" name="Rectangle 3"/>
          <p:cNvSpPr>
            <a:spLocks noChangeArrowheads="1"/>
          </p:cNvSpPr>
          <p:nvPr/>
        </p:nvSpPr>
        <p:spPr bwMode="auto">
          <a:xfrm>
            <a:off x="4448175" y="3246438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 </a:t>
            </a:r>
          </a:p>
        </p:txBody>
      </p:sp>
      <p:pic>
        <p:nvPicPr>
          <p:cNvPr id="78851" name="Picture 4" descr="taiyan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997200"/>
            <a:ext cx="690563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2" name="Line 5"/>
          <p:cNvSpPr>
            <a:spLocks noChangeShapeType="1"/>
          </p:cNvSpPr>
          <p:nvPr/>
        </p:nvSpPr>
        <p:spPr bwMode="auto">
          <a:xfrm flipH="1">
            <a:off x="3276600" y="3355975"/>
            <a:ext cx="1439863" cy="0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53" name="Oval 6"/>
          <p:cNvSpPr>
            <a:spLocks noChangeArrowheads="1"/>
          </p:cNvSpPr>
          <p:nvPr/>
        </p:nvSpPr>
        <p:spPr bwMode="auto">
          <a:xfrm>
            <a:off x="2916238" y="2205038"/>
            <a:ext cx="3887787" cy="2376487"/>
          </a:xfrm>
          <a:prstGeom prst="ellipse">
            <a:avLst/>
          </a:prstGeom>
          <a:noFill/>
          <a:ln w="38100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78854" name="Group 7"/>
          <p:cNvGrpSpPr>
            <a:grpSpLocks/>
          </p:cNvGrpSpPr>
          <p:nvPr/>
        </p:nvGrpSpPr>
        <p:grpSpPr bwMode="auto">
          <a:xfrm>
            <a:off x="6516688" y="2997200"/>
            <a:ext cx="1006475" cy="1008063"/>
            <a:chOff x="1292" y="935"/>
            <a:chExt cx="2453" cy="2411"/>
          </a:xfrm>
        </p:grpSpPr>
        <p:sp>
          <p:nvSpPr>
            <p:cNvPr id="78890" name="Line 8"/>
            <p:cNvSpPr>
              <a:spLocks noChangeShapeType="1"/>
            </p:cNvSpPr>
            <p:nvPr/>
          </p:nvSpPr>
          <p:spPr bwMode="auto">
            <a:xfrm flipV="1">
              <a:off x="1429" y="935"/>
              <a:ext cx="2087" cy="2359"/>
            </a:xfrm>
            <a:prstGeom prst="line">
              <a:avLst/>
            </a:prstGeom>
            <a:noFill/>
            <a:ln w="38100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78891" name="Picture 9" descr="diqiu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2448514">
              <a:off x="1292" y="935"/>
              <a:ext cx="2453" cy="2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892" name="Freeform 10"/>
            <p:cNvSpPr>
              <a:spLocks/>
            </p:cNvSpPr>
            <p:nvPr/>
          </p:nvSpPr>
          <p:spPr bwMode="auto">
            <a:xfrm>
              <a:off x="1565" y="1344"/>
              <a:ext cx="1859" cy="1587"/>
            </a:xfrm>
            <a:custGeom>
              <a:avLst/>
              <a:gdLst>
                <a:gd name="T0" fmla="*/ 0 w 1859"/>
                <a:gd name="T1" fmla="*/ 0 h 1633"/>
                <a:gd name="T2" fmla="*/ 816 w 1859"/>
                <a:gd name="T3" fmla="*/ 747 h 1633"/>
                <a:gd name="T4" fmla="*/ 1859 w 1859"/>
                <a:gd name="T5" fmla="*/ 1499 h 1633"/>
                <a:gd name="T6" fmla="*/ 0 60000 65536"/>
                <a:gd name="T7" fmla="*/ 0 60000 65536"/>
                <a:gd name="T8" fmla="*/ 0 60000 65536"/>
                <a:gd name="T9" fmla="*/ 0 w 1859"/>
                <a:gd name="T10" fmla="*/ 0 h 1633"/>
                <a:gd name="T11" fmla="*/ 1859 w 1859"/>
                <a:gd name="T12" fmla="*/ 1633 h 16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59" h="1633">
                  <a:moveTo>
                    <a:pt x="0" y="0"/>
                  </a:moveTo>
                  <a:cubicBezTo>
                    <a:pt x="136" y="136"/>
                    <a:pt x="506" y="542"/>
                    <a:pt x="816" y="814"/>
                  </a:cubicBezTo>
                  <a:cubicBezTo>
                    <a:pt x="1126" y="1086"/>
                    <a:pt x="1642" y="1463"/>
                    <a:pt x="1859" y="163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93" name="Freeform 11"/>
            <p:cNvSpPr>
              <a:spLocks/>
            </p:cNvSpPr>
            <p:nvPr/>
          </p:nvSpPr>
          <p:spPr bwMode="auto">
            <a:xfrm>
              <a:off x="1383" y="1706"/>
              <a:ext cx="1678" cy="1452"/>
            </a:xfrm>
            <a:custGeom>
              <a:avLst/>
              <a:gdLst>
                <a:gd name="T0" fmla="*/ 0 w 1678"/>
                <a:gd name="T1" fmla="*/ 0 h 1452"/>
                <a:gd name="T2" fmla="*/ 691 w 1678"/>
                <a:gd name="T3" fmla="*/ 700 h 1452"/>
                <a:gd name="T4" fmla="*/ 1678 w 1678"/>
                <a:gd name="T5" fmla="*/ 1452 h 1452"/>
                <a:gd name="T6" fmla="*/ 0 60000 65536"/>
                <a:gd name="T7" fmla="*/ 0 60000 65536"/>
                <a:gd name="T8" fmla="*/ 0 60000 65536"/>
                <a:gd name="T9" fmla="*/ 0 w 1678"/>
                <a:gd name="T10" fmla="*/ 0 h 1452"/>
                <a:gd name="T11" fmla="*/ 1678 w 1678"/>
                <a:gd name="T12" fmla="*/ 1452 h 145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8" h="1452">
                  <a:moveTo>
                    <a:pt x="0" y="0"/>
                  </a:moveTo>
                  <a:cubicBezTo>
                    <a:pt x="115" y="117"/>
                    <a:pt x="411" y="458"/>
                    <a:pt x="691" y="700"/>
                  </a:cubicBezTo>
                  <a:cubicBezTo>
                    <a:pt x="971" y="942"/>
                    <a:pt x="1472" y="1295"/>
                    <a:pt x="1678" y="1452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94" name="Freeform 12"/>
            <p:cNvSpPr>
              <a:spLocks/>
            </p:cNvSpPr>
            <p:nvPr/>
          </p:nvSpPr>
          <p:spPr bwMode="auto">
            <a:xfrm>
              <a:off x="1927" y="1117"/>
              <a:ext cx="1679" cy="1451"/>
            </a:xfrm>
            <a:custGeom>
              <a:avLst/>
              <a:gdLst>
                <a:gd name="T0" fmla="*/ 0 w 1679"/>
                <a:gd name="T1" fmla="*/ 0 h 1451"/>
                <a:gd name="T2" fmla="*/ 723 w 1679"/>
                <a:gd name="T3" fmla="*/ 726 h 1451"/>
                <a:gd name="T4" fmla="*/ 1679 w 1679"/>
                <a:gd name="T5" fmla="*/ 1451 h 1451"/>
                <a:gd name="T6" fmla="*/ 0 60000 65536"/>
                <a:gd name="T7" fmla="*/ 0 60000 65536"/>
                <a:gd name="T8" fmla="*/ 0 60000 65536"/>
                <a:gd name="T9" fmla="*/ 0 w 1679"/>
                <a:gd name="T10" fmla="*/ 0 h 1451"/>
                <a:gd name="T11" fmla="*/ 1679 w 1679"/>
                <a:gd name="T12" fmla="*/ 1451 h 14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9" h="1451">
                  <a:moveTo>
                    <a:pt x="0" y="0"/>
                  </a:moveTo>
                  <a:cubicBezTo>
                    <a:pt x="120" y="121"/>
                    <a:pt x="443" y="484"/>
                    <a:pt x="723" y="726"/>
                  </a:cubicBezTo>
                  <a:cubicBezTo>
                    <a:pt x="1003" y="968"/>
                    <a:pt x="1480" y="1300"/>
                    <a:pt x="1679" y="1451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8855" name="Line 13"/>
          <p:cNvSpPr>
            <a:spLocks noChangeShapeType="1"/>
          </p:cNvSpPr>
          <p:nvPr/>
        </p:nvSpPr>
        <p:spPr bwMode="auto">
          <a:xfrm flipH="1">
            <a:off x="5076825" y="3355975"/>
            <a:ext cx="1439863" cy="0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56" name="AutoShape 1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00563" y="1052513"/>
            <a:ext cx="935037" cy="360362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 春分</a:t>
            </a:r>
          </a:p>
        </p:txBody>
      </p:sp>
      <p:grpSp>
        <p:nvGrpSpPr>
          <p:cNvPr id="78857" name="Group 15"/>
          <p:cNvGrpSpPr>
            <a:grpSpLocks/>
          </p:cNvGrpSpPr>
          <p:nvPr/>
        </p:nvGrpSpPr>
        <p:grpSpPr bwMode="auto">
          <a:xfrm>
            <a:off x="2268538" y="2781300"/>
            <a:ext cx="1079500" cy="938213"/>
            <a:chOff x="1292" y="935"/>
            <a:chExt cx="2453" cy="2411"/>
          </a:xfrm>
        </p:grpSpPr>
        <p:sp>
          <p:nvSpPr>
            <p:cNvPr id="78885" name="Line 16"/>
            <p:cNvSpPr>
              <a:spLocks noChangeShapeType="1"/>
            </p:cNvSpPr>
            <p:nvPr/>
          </p:nvSpPr>
          <p:spPr bwMode="auto">
            <a:xfrm flipV="1">
              <a:off x="1429" y="935"/>
              <a:ext cx="2087" cy="2359"/>
            </a:xfrm>
            <a:prstGeom prst="line">
              <a:avLst/>
            </a:prstGeom>
            <a:noFill/>
            <a:ln w="38100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78886" name="Picture 17" descr="diqiu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2448514">
              <a:off x="1292" y="935"/>
              <a:ext cx="2453" cy="2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887" name="Freeform 18"/>
            <p:cNvSpPr>
              <a:spLocks/>
            </p:cNvSpPr>
            <p:nvPr/>
          </p:nvSpPr>
          <p:spPr bwMode="auto">
            <a:xfrm>
              <a:off x="1565" y="1344"/>
              <a:ext cx="1859" cy="1587"/>
            </a:xfrm>
            <a:custGeom>
              <a:avLst/>
              <a:gdLst>
                <a:gd name="T0" fmla="*/ 0 w 1859"/>
                <a:gd name="T1" fmla="*/ 0 h 1633"/>
                <a:gd name="T2" fmla="*/ 816 w 1859"/>
                <a:gd name="T3" fmla="*/ 747 h 1633"/>
                <a:gd name="T4" fmla="*/ 1859 w 1859"/>
                <a:gd name="T5" fmla="*/ 1499 h 1633"/>
                <a:gd name="T6" fmla="*/ 0 60000 65536"/>
                <a:gd name="T7" fmla="*/ 0 60000 65536"/>
                <a:gd name="T8" fmla="*/ 0 60000 65536"/>
                <a:gd name="T9" fmla="*/ 0 w 1859"/>
                <a:gd name="T10" fmla="*/ 0 h 1633"/>
                <a:gd name="T11" fmla="*/ 1859 w 1859"/>
                <a:gd name="T12" fmla="*/ 1633 h 16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59" h="1633">
                  <a:moveTo>
                    <a:pt x="0" y="0"/>
                  </a:moveTo>
                  <a:cubicBezTo>
                    <a:pt x="136" y="136"/>
                    <a:pt x="506" y="542"/>
                    <a:pt x="816" y="814"/>
                  </a:cubicBezTo>
                  <a:cubicBezTo>
                    <a:pt x="1126" y="1086"/>
                    <a:pt x="1642" y="1463"/>
                    <a:pt x="1859" y="163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88" name="Freeform 19"/>
            <p:cNvSpPr>
              <a:spLocks/>
            </p:cNvSpPr>
            <p:nvPr/>
          </p:nvSpPr>
          <p:spPr bwMode="auto">
            <a:xfrm>
              <a:off x="1383" y="1706"/>
              <a:ext cx="1678" cy="1452"/>
            </a:xfrm>
            <a:custGeom>
              <a:avLst/>
              <a:gdLst>
                <a:gd name="T0" fmla="*/ 0 w 1678"/>
                <a:gd name="T1" fmla="*/ 0 h 1452"/>
                <a:gd name="T2" fmla="*/ 691 w 1678"/>
                <a:gd name="T3" fmla="*/ 700 h 1452"/>
                <a:gd name="T4" fmla="*/ 1678 w 1678"/>
                <a:gd name="T5" fmla="*/ 1452 h 1452"/>
                <a:gd name="T6" fmla="*/ 0 60000 65536"/>
                <a:gd name="T7" fmla="*/ 0 60000 65536"/>
                <a:gd name="T8" fmla="*/ 0 60000 65536"/>
                <a:gd name="T9" fmla="*/ 0 w 1678"/>
                <a:gd name="T10" fmla="*/ 0 h 1452"/>
                <a:gd name="T11" fmla="*/ 1678 w 1678"/>
                <a:gd name="T12" fmla="*/ 1452 h 145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8" h="1452">
                  <a:moveTo>
                    <a:pt x="0" y="0"/>
                  </a:moveTo>
                  <a:cubicBezTo>
                    <a:pt x="115" y="117"/>
                    <a:pt x="411" y="458"/>
                    <a:pt x="691" y="700"/>
                  </a:cubicBezTo>
                  <a:cubicBezTo>
                    <a:pt x="971" y="942"/>
                    <a:pt x="1472" y="1295"/>
                    <a:pt x="1678" y="1452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89" name="Freeform 20"/>
            <p:cNvSpPr>
              <a:spLocks/>
            </p:cNvSpPr>
            <p:nvPr/>
          </p:nvSpPr>
          <p:spPr bwMode="auto">
            <a:xfrm>
              <a:off x="1927" y="1117"/>
              <a:ext cx="1679" cy="1451"/>
            </a:xfrm>
            <a:custGeom>
              <a:avLst/>
              <a:gdLst>
                <a:gd name="T0" fmla="*/ 0 w 1679"/>
                <a:gd name="T1" fmla="*/ 0 h 1451"/>
                <a:gd name="T2" fmla="*/ 723 w 1679"/>
                <a:gd name="T3" fmla="*/ 726 h 1451"/>
                <a:gd name="T4" fmla="*/ 1679 w 1679"/>
                <a:gd name="T5" fmla="*/ 1451 h 1451"/>
                <a:gd name="T6" fmla="*/ 0 60000 65536"/>
                <a:gd name="T7" fmla="*/ 0 60000 65536"/>
                <a:gd name="T8" fmla="*/ 0 60000 65536"/>
                <a:gd name="T9" fmla="*/ 0 w 1679"/>
                <a:gd name="T10" fmla="*/ 0 h 1451"/>
                <a:gd name="T11" fmla="*/ 1679 w 1679"/>
                <a:gd name="T12" fmla="*/ 1451 h 14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9" h="1451">
                  <a:moveTo>
                    <a:pt x="0" y="0"/>
                  </a:moveTo>
                  <a:cubicBezTo>
                    <a:pt x="120" y="121"/>
                    <a:pt x="443" y="484"/>
                    <a:pt x="723" y="726"/>
                  </a:cubicBezTo>
                  <a:cubicBezTo>
                    <a:pt x="1003" y="968"/>
                    <a:pt x="1480" y="1300"/>
                    <a:pt x="1679" y="1451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8858" name="AutoShape 2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16013" y="2924175"/>
            <a:ext cx="1006475" cy="431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 夏至</a:t>
            </a:r>
          </a:p>
        </p:txBody>
      </p:sp>
      <p:sp>
        <p:nvSpPr>
          <p:cNvPr id="78859" name="AutoShape 2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324350" y="5157788"/>
            <a:ext cx="1038225" cy="4699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 秋分</a:t>
            </a:r>
          </a:p>
        </p:txBody>
      </p:sp>
      <p:sp>
        <p:nvSpPr>
          <p:cNvPr id="78860" name="AutoShape 23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18450" y="2997200"/>
            <a:ext cx="901700" cy="4191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冬至</a:t>
            </a:r>
          </a:p>
        </p:txBody>
      </p:sp>
      <p:sp>
        <p:nvSpPr>
          <p:cNvPr id="78861" name="Text Box 24"/>
          <p:cNvSpPr txBox="1">
            <a:spLocks noChangeArrowheads="1"/>
          </p:cNvSpPr>
          <p:nvPr/>
        </p:nvSpPr>
        <p:spPr bwMode="auto">
          <a:xfrm>
            <a:off x="755650" y="4508500"/>
            <a:ext cx="72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Calibri" pitchFamily="34" charset="0"/>
              </a:rPr>
              <a:t> </a:t>
            </a:r>
          </a:p>
        </p:txBody>
      </p:sp>
      <p:grpSp>
        <p:nvGrpSpPr>
          <p:cNvPr id="78862" name="Group 25"/>
          <p:cNvGrpSpPr>
            <a:grpSpLocks/>
          </p:cNvGrpSpPr>
          <p:nvPr/>
        </p:nvGrpSpPr>
        <p:grpSpPr bwMode="auto">
          <a:xfrm>
            <a:off x="4356100" y="1773238"/>
            <a:ext cx="1079500" cy="938212"/>
            <a:chOff x="1292" y="935"/>
            <a:chExt cx="2453" cy="2411"/>
          </a:xfrm>
        </p:grpSpPr>
        <p:sp>
          <p:nvSpPr>
            <p:cNvPr id="78880" name="Line 26"/>
            <p:cNvSpPr>
              <a:spLocks noChangeShapeType="1"/>
            </p:cNvSpPr>
            <p:nvPr/>
          </p:nvSpPr>
          <p:spPr bwMode="auto">
            <a:xfrm flipV="1">
              <a:off x="1429" y="935"/>
              <a:ext cx="2087" cy="2359"/>
            </a:xfrm>
            <a:prstGeom prst="line">
              <a:avLst/>
            </a:prstGeom>
            <a:noFill/>
            <a:ln w="38100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78881" name="Picture 27" descr="diqiu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2448514">
              <a:off x="1292" y="935"/>
              <a:ext cx="2453" cy="2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882" name="Freeform 28"/>
            <p:cNvSpPr>
              <a:spLocks/>
            </p:cNvSpPr>
            <p:nvPr/>
          </p:nvSpPr>
          <p:spPr bwMode="auto">
            <a:xfrm>
              <a:off x="1565" y="1344"/>
              <a:ext cx="1859" cy="1587"/>
            </a:xfrm>
            <a:custGeom>
              <a:avLst/>
              <a:gdLst>
                <a:gd name="T0" fmla="*/ 0 w 1859"/>
                <a:gd name="T1" fmla="*/ 0 h 1633"/>
                <a:gd name="T2" fmla="*/ 816 w 1859"/>
                <a:gd name="T3" fmla="*/ 747 h 1633"/>
                <a:gd name="T4" fmla="*/ 1859 w 1859"/>
                <a:gd name="T5" fmla="*/ 1499 h 1633"/>
                <a:gd name="T6" fmla="*/ 0 60000 65536"/>
                <a:gd name="T7" fmla="*/ 0 60000 65536"/>
                <a:gd name="T8" fmla="*/ 0 60000 65536"/>
                <a:gd name="T9" fmla="*/ 0 w 1859"/>
                <a:gd name="T10" fmla="*/ 0 h 1633"/>
                <a:gd name="T11" fmla="*/ 1859 w 1859"/>
                <a:gd name="T12" fmla="*/ 1633 h 16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59" h="1633">
                  <a:moveTo>
                    <a:pt x="0" y="0"/>
                  </a:moveTo>
                  <a:cubicBezTo>
                    <a:pt x="136" y="136"/>
                    <a:pt x="506" y="542"/>
                    <a:pt x="816" y="814"/>
                  </a:cubicBezTo>
                  <a:cubicBezTo>
                    <a:pt x="1126" y="1086"/>
                    <a:pt x="1642" y="1463"/>
                    <a:pt x="1859" y="163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83" name="Freeform 29"/>
            <p:cNvSpPr>
              <a:spLocks/>
            </p:cNvSpPr>
            <p:nvPr/>
          </p:nvSpPr>
          <p:spPr bwMode="auto">
            <a:xfrm>
              <a:off x="1383" y="1706"/>
              <a:ext cx="1678" cy="1452"/>
            </a:xfrm>
            <a:custGeom>
              <a:avLst/>
              <a:gdLst>
                <a:gd name="T0" fmla="*/ 0 w 1678"/>
                <a:gd name="T1" fmla="*/ 0 h 1452"/>
                <a:gd name="T2" fmla="*/ 691 w 1678"/>
                <a:gd name="T3" fmla="*/ 700 h 1452"/>
                <a:gd name="T4" fmla="*/ 1678 w 1678"/>
                <a:gd name="T5" fmla="*/ 1452 h 1452"/>
                <a:gd name="T6" fmla="*/ 0 60000 65536"/>
                <a:gd name="T7" fmla="*/ 0 60000 65536"/>
                <a:gd name="T8" fmla="*/ 0 60000 65536"/>
                <a:gd name="T9" fmla="*/ 0 w 1678"/>
                <a:gd name="T10" fmla="*/ 0 h 1452"/>
                <a:gd name="T11" fmla="*/ 1678 w 1678"/>
                <a:gd name="T12" fmla="*/ 1452 h 145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8" h="1452">
                  <a:moveTo>
                    <a:pt x="0" y="0"/>
                  </a:moveTo>
                  <a:cubicBezTo>
                    <a:pt x="115" y="117"/>
                    <a:pt x="411" y="458"/>
                    <a:pt x="691" y="700"/>
                  </a:cubicBezTo>
                  <a:cubicBezTo>
                    <a:pt x="971" y="942"/>
                    <a:pt x="1472" y="1295"/>
                    <a:pt x="1678" y="1452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84" name="Freeform 30"/>
            <p:cNvSpPr>
              <a:spLocks/>
            </p:cNvSpPr>
            <p:nvPr/>
          </p:nvSpPr>
          <p:spPr bwMode="auto">
            <a:xfrm>
              <a:off x="1927" y="1117"/>
              <a:ext cx="1679" cy="1451"/>
            </a:xfrm>
            <a:custGeom>
              <a:avLst/>
              <a:gdLst>
                <a:gd name="T0" fmla="*/ 0 w 1679"/>
                <a:gd name="T1" fmla="*/ 0 h 1451"/>
                <a:gd name="T2" fmla="*/ 723 w 1679"/>
                <a:gd name="T3" fmla="*/ 726 h 1451"/>
                <a:gd name="T4" fmla="*/ 1679 w 1679"/>
                <a:gd name="T5" fmla="*/ 1451 h 1451"/>
                <a:gd name="T6" fmla="*/ 0 60000 65536"/>
                <a:gd name="T7" fmla="*/ 0 60000 65536"/>
                <a:gd name="T8" fmla="*/ 0 60000 65536"/>
                <a:gd name="T9" fmla="*/ 0 w 1679"/>
                <a:gd name="T10" fmla="*/ 0 h 1451"/>
                <a:gd name="T11" fmla="*/ 1679 w 1679"/>
                <a:gd name="T12" fmla="*/ 1451 h 14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9" h="1451">
                  <a:moveTo>
                    <a:pt x="0" y="0"/>
                  </a:moveTo>
                  <a:cubicBezTo>
                    <a:pt x="120" y="121"/>
                    <a:pt x="443" y="484"/>
                    <a:pt x="723" y="726"/>
                  </a:cubicBezTo>
                  <a:cubicBezTo>
                    <a:pt x="1003" y="968"/>
                    <a:pt x="1480" y="1300"/>
                    <a:pt x="1679" y="1451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8863" name="Line 31"/>
          <p:cNvSpPr>
            <a:spLocks noChangeShapeType="1"/>
          </p:cNvSpPr>
          <p:nvPr/>
        </p:nvSpPr>
        <p:spPr bwMode="auto">
          <a:xfrm flipH="1" flipV="1">
            <a:off x="4932363" y="2347913"/>
            <a:ext cx="0" cy="1152525"/>
          </a:xfrm>
          <a:prstGeom prst="line">
            <a:avLst/>
          </a:prstGeom>
          <a:noFill/>
          <a:ln w="12700">
            <a:solidFill>
              <a:srgbClr val="FFCC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64" name="Text Box 32"/>
          <p:cNvSpPr txBox="1">
            <a:spLocks noChangeArrowheads="1"/>
          </p:cNvSpPr>
          <p:nvPr/>
        </p:nvSpPr>
        <p:spPr bwMode="auto">
          <a:xfrm>
            <a:off x="4356100" y="1455738"/>
            <a:ext cx="14398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00"/>
                </a:solidFill>
                <a:latin typeface="Calibri" pitchFamily="34" charset="0"/>
              </a:rPr>
              <a:t>3</a:t>
            </a:r>
            <a:r>
              <a:rPr lang="zh-CN" altLang="en-US" sz="2400" b="1">
                <a:solidFill>
                  <a:srgbClr val="FFFF00"/>
                </a:solidFill>
                <a:latin typeface="Calibri" pitchFamily="34" charset="0"/>
              </a:rPr>
              <a:t>月</a:t>
            </a:r>
            <a:r>
              <a:rPr lang="en-US" altLang="zh-CN" sz="2400" b="1">
                <a:solidFill>
                  <a:srgbClr val="FFFF00"/>
                </a:solidFill>
                <a:latin typeface="Calibri" pitchFamily="34" charset="0"/>
              </a:rPr>
              <a:t>21</a:t>
            </a:r>
            <a:r>
              <a:rPr lang="zh-CN" altLang="en-US" sz="2400" b="1">
                <a:solidFill>
                  <a:srgbClr val="FFFF00"/>
                </a:solidFill>
                <a:latin typeface="Calibri" pitchFamily="34" charset="0"/>
              </a:rPr>
              <a:t>日</a:t>
            </a:r>
          </a:p>
        </p:txBody>
      </p:sp>
      <p:sp>
        <p:nvSpPr>
          <p:cNvPr id="78865" name="Text Box 33"/>
          <p:cNvSpPr txBox="1">
            <a:spLocks noChangeArrowheads="1"/>
          </p:cNvSpPr>
          <p:nvPr/>
        </p:nvSpPr>
        <p:spPr bwMode="auto">
          <a:xfrm>
            <a:off x="900113" y="3557588"/>
            <a:ext cx="1368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00"/>
                </a:solidFill>
                <a:latin typeface="Calibri" pitchFamily="34" charset="0"/>
              </a:rPr>
              <a:t>6</a:t>
            </a:r>
            <a:r>
              <a:rPr lang="zh-CN" altLang="en-US" sz="2400" b="1">
                <a:solidFill>
                  <a:srgbClr val="FFFF00"/>
                </a:solidFill>
                <a:latin typeface="Calibri" pitchFamily="34" charset="0"/>
              </a:rPr>
              <a:t>月</a:t>
            </a:r>
            <a:r>
              <a:rPr lang="en-US" altLang="zh-CN" sz="2400" b="1">
                <a:solidFill>
                  <a:srgbClr val="FFFF00"/>
                </a:solidFill>
                <a:latin typeface="Calibri" pitchFamily="34" charset="0"/>
              </a:rPr>
              <a:t>22</a:t>
            </a:r>
            <a:r>
              <a:rPr lang="zh-CN" altLang="en-US" sz="2400" b="1">
                <a:solidFill>
                  <a:srgbClr val="FFFF00"/>
                </a:solidFill>
                <a:latin typeface="Calibri" pitchFamily="34" charset="0"/>
              </a:rPr>
              <a:t>日</a:t>
            </a:r>
          </a:p>
        </p:txBody>
      </p:sp>
      <p:sp>
        <p:nvSpPr>
          <p:cNvPr id="78866" name="Text Box 34"/>
          <p:cNvSpPr txBox="1">
            <a:spLocks noChangeArrowheads="1"/>
          </p:cNvSpPr>
          <p:nvPr/>
        </p:nvSpPr>
        <p:spPr bwMode="auto">
          <a:xfrm>
            <a:off x="4140200" y="5559425"/>
            <a:ext cx="1511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00"/>
                </a:solidFill>
                <a:latin typeface="Calibri" pitchFamily="34" charset="0"/>
              </a:rPr>
              <a:t>9</a:t>
            </a:r>
            <a:r>
              <a:rPr lang="zh-CN" altLang="en-US" sz="2400" b="1">
                <a:solidFill>
                  <a:srgbClr val="FFFF00"/>
                </a:solidFill>
                <a:latin typeface="Calibri" pitchFamily="34" charset="0"/>
              </a:rPr>
              <a:t>月</a:t>
            </a:r>
            <a:r>
              <a:rPr lang="en-US" altLang="zh-CN" sz="2400" b="1">
                <a:solidFill>
                  <a:srgbClr val="FFFF00"/>
                </a:solidFill>
                <a:latin typeface="Calibri" pitchFamily="34" charset="0"/>
              </a:rPr>
              <a:t>23</a:t>
            </a:r>
            <a:r>
              <a:rPr lang="zh-CN" altLang="en-US" sz="2400" b="1">
                <a:solidFill>
                  <a:srgbClr val="FFFF00"/>
                </a:solidFill>
                <a:latin typeface="Calibri" pitchFamily="34" charset="0"/>
              </a:rPr>
              <a:t>日</a:t>
            </a:r>
          </a:p>
        </p:txBody>
      </p:sp>
      <p:sp>
        <p:nvSpPr>
          <p:cNvPr id="78867" name="Text Box 35"/>
          <p:cNvSpPr txBox="1">
            <a:spLocks noChangeArrowheads="1"/>
          </p:cNvSpPr>
          <p:nvPr/>
        </p:nvSpPr>
        <p:spPr bwMode="auto">
          <a:xfrm>
            <a:off x="7429500" y="3573463"/>
            <a:ext cx="1714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00"/>
                </a:solidFill>
                <a:latin typeface="Calibri" pitchFamily="34" charset="0"/>
              </a:rPr>
              <a:t>12</a:t>
            </a:r>
            <a:r>
              <a:rPr lang="zh-CN" altLang="en-US" sz="2400" b="1">
                <a:solidFill>
                  <a:srgbClr val="FFFF00"/>
                </a:solidFill>
                <a:latin typeface="Calibri" pitchFamily="34" charset="0"/>
              </a:rPr>
              <a:t>月</a:t>
            </a:r>
            <a:r>
              <a:rPr lang="en-US" altLang="zh-CN" sz="2400" b="1">
                <a:solidFill>
                  <a:srgbClr val="FFFF00"/>
                </a:solidFill>
                <a:latin typeface="Calibri" pitchFamily="34" charset="0"/>
              </a:rPr>
              <a:t>22</a:t>
            </a:r>
            <a:r>
              <a:rPr lang="zh-CN" altLang="en-US" sz="2400" b="1">
                <a:solidFill>
                  <a:srgbClr val="FFFF00"/>
                </a:solidFill>
                <a:latin typeface="Calibri" pitchFamily="34" charset="0"/>
              </a:rPr>
              <a:t>日</a:t>
            </a:r>
          </a:p>
        </p:txBody>
      </p:sp>
      <p:sp>
        <p:nvSpPr>
          <p:cNvPr id="78868" name="Line 36"/>
          <p:cNvSpPr>
            <a:spLocks noChangeShapeType="1"/>
          </p:cNvSpPr>
          <p:nvPr/>
        </p:nvSpPr>
        <p:spPr bwMode="auto">
          <a:xfrm flipH="1" flipV="1">
            <a:off x="4932363" y="3429000"/>
            <a:ext cx="0" cy="1152525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69" name="Freeform 37"/>
          <p:cNvSpPr>
            <a:spLocks/>
          </p:cNvSpPr>
          <p:nvPr/>
        </p:nvSpPr>
        <p:spPr bwMode="auto">
          <a:xfrm>
            <a:off x="7451725" y="5229225"/>
            <a:ext cx="287338" cy="144463"/>
          </a:xfrm>
          <a:custGeom>
            <a:avLst/>
            <a:gdLst>
              <a:gd name="T0" fmla="*/ 2147483647 w 78"/>
              <a:gd name="T1" fmla="*/ 0 h 85"/>
              <a:gd name="T2" fmla="*/ 2147483647 w 78"/>
              <a:gd name="T3" fmla="*/ 2147483647 h 85"/>
              <a:gd name="T4" fmla="*/ 2147483647 w 78"/>
              <a:gd name="T5" fmla="*/ 0 h 85"/>
              <a:gd name="T6" fmla="*/ 0 60000 65536"/>
              <a:gd name="T7" fmla="*/ 0 60000 65536"/>
              <a:gd name="T8" fmla="*/ 0 60000 65536"/>
              <a:gd name="T9" fmla="*/ 0 w 78"/>
              <a:gd name="T10" fmla="*/ 0 h 85"/>
              <a:gd name="T11" fmla="*/ 78 w 78"/>
              <a:gd name="T12" fmla="*/ 85 h 8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" h="85">
                <a:moveTo>
                  <a:pt x="38" y="0"/>
                </a:moveTo>
                <a:cubicBezTo>
                  <a:pt x="38" y="0"/>
                  <a:pt x="0" y="85"/>
                  <a:pt x="38" y="85"/>
                </a:cubicBezTo>
                <a:cubicBezTo>
                  <a:pt x="78" y="85"/>
                  <a:pt x="38" y="0"/>
                  <a:pt x="38" y="0"/>
                </a:cubicBezTo>
                <a:close/>
              </a:path>
            </a:pathLst>
          </a:cu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78870" name="Picture 3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68538" y="0"/>
            <a:ext cx="338296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8871" name="Group 40"/>
          <p:cNvGrpSpPr>
            <a:grpSpLocks/>
          </p:cNvGrpSpPr>
          <p:nvPr/>
        </p:nvGrpSpPr>
        <p:grpSpPr bwMode="auto">
          <a:xfrm>
            <a:off x="4284663" y="4148138"/>
            <a:ext cx="1079500" cy="938212"/>
            <a:chOff x="1292" y="935"/>
            <a:chExt cx="2453" cy="2411"/>
          </a:xfrm>
        </p:grpSpPr>
        <p:sp>
          <p:nvSpPr>
            <p:cNvPr id="78875" name="Line 41"/>
            <p:cNvSpPr>
              <a:spLocks noChangeShapeType="1"/>
            </p:cNvSpPr>
            <p:nvPr/>
          </p:nvSpPr>
          <p:spPr bwMode="auto">
            <a:xfrm flipV="1">
              <a:off x="1429" y="935"/>
              <a:ext cx="2087" cy="2359"/>
            </a:xfrm>
            <a:prstGeom prst="line">
              <a:avLst/>
            </a:prstGeom>
            <a:noFill/>
            <a:ln w="38100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78876" name="Picture 42" descr="diqiu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2448514">
              <a:off x="1292" y="935"/>
              <a:ext cx="2453" cy="2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877" name="Freeform 43"/>
            <p:cNvSpPr>
              <a:spLocks/>
            </p:cNvSpPr>
            <p:nvPr/>
          </p:nvSpPr>
          <p:spPr bwMode="auto">
            <a:xfrm>
              <a:off x="1565" y="1344"/>
              <a:ext cx="1859" cy="1587"/>
            </a:xfrm>
            <a:custGeom>
              <a:avLst/>
              <a:gdLst>
                <a:gd name="T0" fmla="*/ 0 w 1859"/>
                <a:gd name="T1" fmla="*/ 0 h 1633"/>
                <a:gd name="T2" fmla="*/ 816 w 1859"/>
                <a:gd name="T3" fmla="*/ 747 h 1633"/>
                <a:gd name="T4" fmla="*/ 1859 w 1859"/>
                <a:gd name="T5" fmla="*/ 1499 h 1633"/>
                <a:gd name="T6" fmla="*/ 0 60000 65536"/>
                <a:gd name="T7" fmla="*/ 0 60000 65536"/>
                <a:gd name="T8" fmla="*/ 0 60000 65536"/>
                <a:gd name="T9" fmla="*/ 0 w 1859"/>
                <a:gd name="T10" fmla="*/ 0 h 1633"/>
                <a:gd name="T11" fmla="*/ 1859 w 1859"/>
                <a:gd name="T12" fmla="*/ 1633 h 16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59" h="1633">
                  <a:moveTo>
                    <a:pt x="0" y="0"/>
                  </a:moveTo>
                  <a:cubicBezTo>
                    <a:pt x="136" y="136"/>
                    <a:pt x="506" y="542"/>
                    <a:pt x="816" y="814"/>
                  </a:cubicBezTo>
                  <a:cubicBezTo>
                    <a:pt x="1126" y="1086"/>
                    <a:pt x="1642" y="1463"/>
                    <a:pt x="1859" y="163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78" name="Freeform 44"/>
            <p:cNvSpPr>
              <a:spLocks/>
            </p:cNvSpPr>
            <p:nvPr/>
          </p:nvSpPr>
          <p:spPr bwMode="auto">
            <a:xfrm>
              <a:off x="1383" y="1706"/>
              <a:ext cx="1678" cy="1452"/>
            </a:xfrm>
            <a:custGeom>
              <a:avLst/>
              <a:gdLst>
                <a:gd name="T0" fmla="*/ 0 w 1678"/>
                <a:gd name="T1" fmla="*/ 0 h 1452"/>
                <a:gd name="T2" fmla="*/ 691 w 1678"/>
                <a:gd name="T3" fmla="*/ 700 h 1452"/>
                <a:gd name="T4" fmla="*/ 1678 w 1678"/>
                <a:gd name="T5" fmla="*/ 1452 h 1452"/>
                <a:gd name="T6" fmla="*/ 0 60000 65536"/>
                <a:gd name="T7" fmla="*/ 0 60000 65536"/>
                <a:gd name="T8" fmla="*/ 0 60000 65536"/>
                <a:gd name="T9" fmla="*/ 0 w 1678"/>
                <a:gd name="T10" fmla="*/ 0 h 1452"/>
                <a:gd name="T11" fmla="*/ 1678 w 1678"/>
                <a:gd name="T12" fmla="*/ 1452 h 145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8" h="1452">
                  <a:moveTo>
                    <a:pt x="0" y="0"/>
                  </a:moveTo>
                  <a:cubicBezTo>
                    <a:pt x="115" y="117"/>
                    <a:pt x="411" y="458"/>
                    <a:pt x="691" y="700"/>
                  </a:cubicBezTo>
                  <a:cubicBezTo>
                    <a:pt x="971" y="942"/>
                    <a:pt x="1472" y="1295"/>
                    <a:pt x="1678" y="1452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79" name="Freeform 45"/>
            <p:cNvSpPr>
              <a:spLocks/>
            </p:cNvSpPr>
            <p:nvPr/>
          </p:nvSpPr>
          <p:spPr bwMode="auto">
            <a:xfrm>
              <a:off x="1927" y="1117"/>
              <a:ext cx="1679" cy="1451"/>
            </a:xfrm>
            <a:custGeom>
              <a:avLst/>
              <a:gdLst>
                <a:gd name="T0" fmla="*/ 0 w 1679"/>
                <a:gd name="T1" fmla="*/ 0 h 1451"/>
                <a:gd name="T2" fmla="*/ 723 w 1679"/>
                <a:gd name="T3" fmla="*/ 726 h 1451"/>
                <a:gd name="T4" fmla="*/ 1679 w 1679"/>
                <a:gd name="T5" fmla="*/ 1451 h 1451"/>
                <a:gd name="T6" fmla="*/ 0 60000 65536"/>
                <a:gd name="T7" fmla="*/ 0 60000 65536"/>
                <a:gd name="T8" fmla="*/ 0 60000 65536"/>
                <a:gd name="T9" fmla="*/ 0 w 1679"/>
                <a:gd name="T10" fmla="*/ 0 h 1451"/>
                <a:gd name="T11" fmla="*/ 1679 w 1679"/>
                <a:gd name="T12" fmla="*/ 1451 h 14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9" h="1451">
                  <a:moveTo>
                    <a:pt x="0" y="0"/>
                  </a:moveTo>
                  <a:cubicBezTo>
                    <a:pt x="120" y="121"/>
                    <a:pt x="443" y="484"/>
                    <a:pt x="723" y="726"/>
                  </a:cubicBezTo>
                  <a:cubicBezTo>
                    <a:pt x="1003" y="968"/>
                    <a:pt x="1480" y="1300"/>
                    <a:pt x="1679" y="1451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8872" name="Rectangle 46"/>
          <p:cNvSpPr>
            <a:spLocks noChangeArrowheads="1"/>
          </p:cNvSpPr>
          <p:nvPr/>
        </p:nvSpPr>
        <p:spPr bwMode="auto">
          <a:xfrm>
            <a:off x="8056563" y="6140450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zh-CN" altLang="en-US" sz="2000">
              <a:solidFill>
                <a:srgbClr val="FF9900"/>
              </a:solidFill>
              <a:latin typeface="Calibri" pitchFamily="34" charset="0"/>
            </a:endParaRPr>
          </a:p>
        </p:txBody>
      </p:sp>
      <p:sp>
        <p:nvSpPr>
          <p:cNvPr id="78873" name="Text Box 47"/>
          <p:cNvSpPr txBox="1">
            <a:spLocks noChangeArrowheads="1"/>
          </p:cNvSpPr>
          <p:nvPr/>
        </p:nvSpPr>
        <p:spPr bwMode="auto">
          <a:xfrm>
            <a:off x="5699125" y="212725"/>
            <a:ext cx="2219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------</a:t>
            </a:r>
            <a:r>
              <a:rPr lang="zh-CN" altLang="en-US" sz="4000" b="1">
                <a:latin typeface="Calibri" pitchFamily="34" charset="0"/>
              </a:rPr>
              <a:t>公转</a:t>
            </a:r>
          </a:p>
        </p:txBody>
      </p:sp>
      <p:sp>
        <p:nvSpPr>
          <p:cNvPr id="78874" name="Text Box 48"/>
          <p:cNvSpPr txBox="1">
            <a:spLocks noChangeArrowheads="1"/>
          </p:cNvSpPr>
          <p:nvPr/>
        </p:nvSpPr>
        <p:spPr bwMode="auto">
          <a:xfrm>
            <a:off x="641350" y="6156325"/>
            <a:ext cx="75993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四个典型节气：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春分、夏至、秋分、冬至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ChangeArrowheads="1"/>
          </p:cNvSpPr>
          <p:nvPr/>
        </p:nvSpPr>
        <p:spPr bwMode="auto">
          <a:xfrm>
            <a:off x="0" y="1196975"/>
            <a:ext cx="9144000" cy="51196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79874" name="Rectangle 3"/>
          <p:cNvSpPr>
            <a:spLocks noChangeArrowheads="1"/>
          </p:cNvSpPr>
          <p:nvPr/>
        </p:nvSpPr>
        <p:spPr bwMode="auto">
          <a:xfrm>
            <a:off x="4448175" y="3246438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 </a:t>
            </a:r>
          </a:p>
        </p:txBody>
      </p:sp>
      <p:pic>
        <p:nvPicPr>
          <p:cNvPr id="79875" name="Picture 4" descr="taiyan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500" y="2349500"/>
            <a:ext cx="690563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6" name="Oval 6"/>
          <p:cNvSpPr>
            <a:spLocks noChangeArrowheads="1"/>
          </p:cNvSpPr>
          <p:nvPr/>
        </p:nvSpPr>
        <p:spPr bwMode="auto">
          <a:xfrm>
            <a:off x="3995738" y="1557338"/>
            <a:ext cx="3887787" cy="2376487"/>
          </a:xfrm>
          <a:prstGeom prst="ellipse">
            <a:avLst/>
          </a:prstGeom>
          <a:noFill/>
          <a:ln w="38100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9877" name="Line 14"/>
          <p:cNvSpPr>
            <a:spLocks noChangeShapeType="1"/>
          </p:cNvSpPr>
          <p:nvPr/>
        </p:nvSpPr>
        <p:spPr bwMode="auto">
          <a:xfrm>
            <a:off x="3059113" y="1125538"/>
            <a:ext cx="0" cy="467995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86031" name="Picture 15" descr="{92AF089C-B8CD-4B69-97E5-14476DE78427}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4292600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32" name="AutoShape 1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9225" y="2043113"/>
            <a:ext cx="1327150" cy="809625"/>
          </a:xfrm>
          <a:prstGeom prst="actionButtonBlank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pic>
        <p:nvPicPr>
          <p:cNvPr id="86039" name="Picture 23" descr="{FFD12C2B-7EB6-4D55-9A87-3E7B2DE32FA1}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00" y="4437063"/>
            <a:ext cx="1296988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40" name="Line 24"/>
          <p:cNvSpPr>
            <a:spLocks noChangeShapeType="1"/>
          </p:cNvSpPr>
          <p:nvPr/>
        </p:nvSpPr>
        <p:spPr bwMode="auto">
          <a:xfrm flipH="1">
            <a:off x="7380288" y="5013325"/>
            <a:ext cx="71755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9882" name="Group 32"/>
          <p:cNvGrpSpPr>
            <a:grpSpLocks/>
          </p:cNvGrpSpPr>
          <p:nvPr/>
        </p:nvGrpSpPr>
        <p:grpSpPr bwMode="auto">
          <a:xfrm>
            <a:off x="5435600" y="1125538"/>
            <a:ext cx="1079500" cy="938212"/>
            <a:chOff x="1292" y="935"/>
            <a:chExt cx="2453" cy="2411"/>
          </a:xfrm>
        </p:grpSpPr>
        <p:sp>
          <p:nvSpPr>
            <p:cNvPr id="79889" name="Line 33"/>
            <p:cNvSpPr>
              <a:spLocks noChangeShapeType="1"/>
            </p:cNvSpPr>
            <p:nvPr/>
          </p:nvSpPr>
          <p:spPr bwMode="auto">
            <a:xfrm flipV="1">
              <a:off x="1429" y="935"/>
              <a:ext cx="2087" cy="2359"/>
            </a:xfrm>
            <a:prstGeom prst="line">
              <a:avLst/>
            </a:prstGeom>
            <a:noFill/>
            <a:ln w="38100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79890" name="Picture 34" descr="diqiu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2448514">
              <a:off x="1292" y="935"/>
              <a:ext cx="2453" cy="2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9891" name="Freeform 35"/>
            <p:cNvSpPr>
              <a:spLocks/>
            </p:cNvSpPr>
            <p:nvPr/>
          </p:nvSpPr>
          <p:spPr bwMode="auto">
            <a:xfrm>
              <a:off x="1565" y="1344"/>
              <a:ext cx="1859" cy="1587"/>
            </a:xfrm>
            <a:custGeom>
              <a:avLst/>
              <a:gdLst>
                <a:gd name="T0" fmla="*/ 0 w 1859"/>
                <a:gd name="T1" fmla="*/ 0 h 1633"/>
                <a:gd name="T2" fmla="*/ 816 w 1859"/>
                <a:gd name="T3" fmla="*/ 747 h 1633"/>
                <a:gd name="T4" fmla="*/ 1859 w 1859"/>
                <a:gd name="T5" fmla="*/ 1499 h 1633"/>
                <a:gd name="T6" fmla="*/ 0 60000 65536"/>
                <a:gd name="T7" fmla="*/ 0 60000 65536"/>
                <a:gd name="T8" fmla="*/ 0 60000 65536"/>
                <a:gd name="T9" fmla="*/ 0 w 1859"/>
                <a:gd name="T10" fmla="*/ 0 h 1633"/>
                <a:gd name="T11" fmla="*/ 1859 w 1859"/>
                <a:gd name="T12" fmla="*/ 1633 h 16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59" h="1633">
                  <a:moveTo>
                    <a:pt x="0" y="0"/>
                  </a:moveTo>
                  <a:cubicBezTo>
                    <a:pt x="136" y="136"/>
                    <a:pt x="506" y="542"/>
                    <a:pt x="816" y="814"/>
                  </a:cubicBezTo>
                  <a:cubicBezTo>
                    <a:pt x="1126" y="1086"/>
                    <a:pt x="1642" y="1463"/>
                    <a:pt x="1859" y="163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92" name="Freeform 36"/>
            <p:cNvSpPr>
              <a:spLocks/>
            </p:cNvSpPr>
            <p:nvPr/>
          </p:nvSpPr>
          <p:spPr bwMode="auto">
            <a:xfrm>
              <a:off x="1383" y="1706"/>
              <a:ext cx="1678" cy="1452"/>
            </a:xfrm>
            <a:custGeom>
              <a:avLst/>
              <a:gdLst>
                <a:gd name="T0" fmla="*/ 0 w 1678"/>
                <a:gd name="T1" fmla="*/ 0 h 1452"/>
                <a:gd name="T2" fmla="*/ 691 w 1678"/>
                <a:gd name="T3" fmla="*/ 700 h 1452"/>
                <a:gd name="T4" fmla="*/ 1678 w 1678"/>
                <a:gd name="T5" fmla="*/ 1452 h 1452"/>
                <a:gd name="T6" fmla="*/ 0 60000 65536"/>
                <a:gd name="T7" fmla="*/ 0 60000 65536"/>
                <a:gd name="T8" fmla="*/ 0 60000 65536"/>
                <a:gd name="T9" fmla="*/ 0 w 1678"/>
                <a:gd name="T10" fmla="*/ 0 h 1452"/>
                <a:gd name="T11" fmla="*/ 1678 w 1678"/>
                <a:gd name="T12" fmla="*/ 1452 h 145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8" h="1452">
                  <a:moveTo>
                    <a:pt x="0" y="0"/>
                  </a:moveTo>
                  <a:cubicBezTo>
                    <a:pt x="115" y="117"/>
                    <a:pt x="411" y="458"/>
                    <a:pt x="691" y="700"/>
                  </a:cubicBezTo>
                  <a:cubicBezTo>
                    <a:pt x="971" y="942"/>
                    <a:pt x="1472" y="1295"/>
                    <a:pt x="1678" y="1452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93" name="Freeform 37"/>
            <p:cNvSpPr>
              <a:spLocks/>
            </p:cNvSpPr>
            <p:nvPr/>
          </p:nvSpPr>
          <p:spPr bwMode="auto">
            <a:xfrm>
              <a:off x="1927" y="1117"/>
              <a:ext cx="1679" cy="1451"/>
            </a:xfrm>
            <a:custGeom>
              <a:avLst/>
              <a:gdLst>
                <a:gd name="T0" fmla="*/ 0 w 1679"/>
                <a:gd name="T1" fmla="*/ 0 h 1451"/>
                <a:gd name="T2" fmla="*/ 723 w 1679"/>
                <a:gd name="T3" fmla="*/ 726 h 1451"/>
                <a:gd name="T4" fmla="*/ 1679 w 1679"/>
                <a:gd name="T5" fmla="*/ 1451 h 1451"/>
                <a:gd name="T6" fmla="*/ 0 60000 65536"/>
                <a:gd name="T7" fmla="*/ 0 60000 65536"/>
                <a:gd name="T8" fmla="*/ 0 60000 65536"/>
                <a:gd name="T9" fmla="*/ 0 w 1679"/>
                <a:gd name="T10" fmla="*/ 0 h 1451"/>
                <a:gd name="T11" fmla="*/ 1679 w 1679"/>
                <a:gd name="T12" fmla="*/ 1451 h 14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9" h="1451">
                  <a:moveTo>
                    <a:pt x="0" y="0"/>
                  </a:moveTo>
                  <a:cubicBezTo>
                    <a:pt x="120" y="121"/>
                    <a:pt x="443" y="484"/>
                    <a:pt x="723" y="726"/>
                  </a:cubicBezTo>
                  <a:cubicBezTo>
                    <a:pt x="1003" y="968"/>
                    <a:pt x="1480" y="1300"/>
                    <a:pt x="1679" y="1451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6056" name="Text Box 40"/>
          <p:cNvSpPr txBox="1">
            <a:spLocks noChangeArrowheads="1"/>
          </p:cNvSpPr>
          <p:nvPr/>
        </p:nvSpPr>
        <p:spPr bwMode="auto">
          <a:xfrm>
            <a:off x="142875" y="3294063"/>
            <a:ext cx="1549400" cy="52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月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21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日</a:t>
            </a:r>
          </a:p>
        </p:txBody>
      </p:sp>
      <p:pic>
        <p:nvPicPr>
          <p:cNvPr id="79884" name="Picture 5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68538" y="0"/>
            <a:ext cx="338296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85" name="Text Box 62"/>
          <p:cNvSpPr txBox="1">
            <a:spLocks noChangeArrowheads="1"/>
          </p:cNvSpPr>
          <p:nvPr/>
        </p:nvSpPr>
        <p:spPr bwMode="auto">
          <a:xfrm>
            <a:off x="5699125" y="212725"/>
            <a:ext cx="2219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------</a:t>
            </a:r>
            <a:r>
              <a:rPr lang="zh-CN" altLang="en-US" sz="4000" b="1">
                <a:latin typeface="Calibri" pitchFamily="34" charset="0"/>
              </a:rPr>
              <a:t>公转</a:t>
            </a:r>
          </a:p>
        </p:txBody>
      </p:sp>
      <p:sp>
        <p:nvSpPr>
          <p:cNvPr id="79886" name="Text Box 25"/>
          <p:cNvSpPr txBox="1">
            <a:spLocks noChangeArrowheads="1"/>
          </p:cNvSpPr>
          <p:nvPr/>
        </p:nvSpPr>
        <p:spPr bwMode="auto">
          <a:xfrm>
            <a:off x="144463" y="2171700"/>
            <a:ext cx="13319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 春 分</a:t>
            </a:r>
          </a:p>
        </p:txBody>
      </p:sp>
      <p:sp>
        <p:nvSpPr>
          <p:cNvPr id="86054" name="Line 38"/>
          <p:cNvSpPr>
            <a:spLocks noChangeShapeType="1"/>
          </p:cNvSpPr>
          <p:nvPr/>
        </p:nvSpPr>
        <p:spPr bwMode="auto">
          <a:xfrm flipH="1" flipV="1">
            <a:off x="6011863" y="1700213"/>
            <a:ext cx="0" cy="763587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8750" y="4298950"/>
            <a:ext cx="26844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太阳直射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赤道</a:t>
            </a:r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，全球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昼夜平分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6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6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6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6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6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40" grpId="0" animBg="1"/>
      <p:bldP spid="86054" grpId="0" animBg="1"/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ChangeArrowheads="1"/>
          </p:cNvSpPr>
          <p:nvPr/>
        </p:nvSpPr>
        <p:spPr bwMode="auto">
          <a:xfrm>
            <a:off x="0" y="1052513"/>
            <a:ext cx="9144000" cy="51196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80898" name="Rectangle 3"/>
          <p:cNvSpPr>
            <a:spLocks noChangeArrowheads="1"/>
          </p:cNvSpPr>
          <p:nvPr/>
        </p:nvSpPr>
        <p:spPr bwMode="auto">
          <a:xfrm>
            <a:off x="4448175" y="3246438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 </a:t>
            </a:r>
          </a:p>
        </p:txBody>
      </p:sp>
      <p:pic>
        <p:nvPicPr>
          <p:cNvPr id="80899" name="Picture 4" descr="taiyan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500" y="2349500"/>
            <a:ext cx="690563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1" name="Line 5"/>
          <p:cNvSpPr>
            <a:spLocks noChangeShapeType="1"/>
          </p:cNvSpPr>
          <p:nvPr/>
        </p:nvSpPr>
        <p:spPr bwMode="auto">
          <a:xfrm flipH="1">
            <a:off x="4356100" y="2781300"/>
            <a:ext cx="1439863" cy="0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01" name="Oval 6"/>
          <p:cNvSpPr>
            <a:spLocks noChangeArrowheads="1"/>
          </p:cNvSpPr>
          <p:nvPr/>
        </p:nvSpPr>
        <p:spPr bwMode="auto">
          <a:xfrm>
            <a:off x="3995738" y="1557338"/>
            <a:ext cx="3887787" cy="2376487"/>
          </a:xfrm>
          <a:prstGeom prst="ellipse">
            <a:avLst/>
          </a:prstGeom>
          <a:noFill/>
          <a:ln w="38100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80902" name="Line 14"/>
          <p:cNvSpPr>
            <a:spLocks noChangeShapeType="1"/>
          </p:cNvSpPr>
          <p:nvPr/>
        </p:nvSpPr>
        <p:spPr bwMode="auto">
          <a:xfrm>
            <a:off x="3059113" y="1125538"/>
            <a:ext cx="0" cy="467995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6033" name="Group 17"/>
          <p:cNvGrpSpPr>
            <a:grpSpLocks/>
          </p:cNvGrpSpPr>
          <p:nvPr/>
        </p:nvGrpSpPr>
        <p:grpSpPr bwMode="auto">
          <a:xfrm>
            <a:off x="3348038" y="2133600"/>
            <a:ext cx="1079500" cy="938213"/>
            <a:chOff x="1292" y="935"/>
            <a:chExt cx="2453" cy="2411"/>
          </a:xfrm>
        </p:grpSpPr>
        <p:sp>
          <p:nvSpPr>
            <p:cNvPr id="80920" name="Line 18"/>
            <p:cNvSpPr>
              <a:spLocks noChangeShapeType="1"/>
            </p:cNvSpPr>
            <p:nvPr/>
          </p:nvSpPr>
          <p:spPr bwMode="auto">
            <a:xfrm flipV="1">
              <a:off x="1429" y="935"/>
              <a:ext cx="2087" cy="2359"/>
            </a:xfrm>
            <a:prstGeom prst="line">
              <a:avLst/>
            </a:prstGeom>
            <a:noFill/>
            <a:ln w="38100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80921" name="Picture 19" descr="diqiu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2448514">
              <a:off x="1292" y="935"/>
              <a:ext cx="2453" cy="2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0922" name="Freeform 20"/>
            <p:cNvSpPr>
              <a:spLocks/>
            </p:cNvSpPr>
            <p:nvPr/>
          </p:nvSpPr>
          <p:spPr bwMode="auto">
            <a:xfrm>
              <a:off x="1565" y="1344"/>
              <a:ext cx="1859" cy="1587"/>
            </a:xfrm>
            <a:custGeom>
              <a:avLst/>
              <a:gdLst>
                <a:gd name="T0" fmla="*/ 0 w 1859"/>
                <a:gd name="T1" fmla="*/ 0 h 1633"/>
                <a:gd name="T2" fmla="*/ 816 w 1859"/>
                <a:gd name="T3" fmla="*/ 747 h 1633"/>
                <a:gd name="T4" fmla="*/ 1859 w 1859"/>
                <a:gd name="T5" fmla="*/ 1499 h 1633"/>
                <a:gd name="T6" fmla="*/ 0 60000 65536"/>
                <a:gd name="T7" fmla="*/ 0 60000 65536"/>
                <a:gd name="T8" fmla="*/ 0 60000 65536"/>
                <a:gd name="T9" fmla="*/ 0 w 1859"/>
                <a:gd name="T10" fmla="*/ 0 h 1633"/>
                <a:gd name="T11" fmla="*/ 1859 w 1859"/>
                <a:gd name="T12" fmla="*/ 1633 h 16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59" h="1633">
                  <a:moveTo>
                    <a:pt x="0" y="0"/>
                  </a:moveTo>
                  <a:cubicBezTo>
                    <a:pt x="136" y="136"/>
                    <a:pt x="506" y="542"/>
                    <a:pt x="816" y="814"/>
                  </a:cubicBezTo>
                  <a:cubicBezTo>
                    <a:pt x="1126" y="1086"/>
                    <a:pt x="1642" y="1463"/>
                    <a:pt x="1859" y="163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923" name="Freeform 21"/>
            <p:cNvSpPr>
              <a:spLocks/>
            </p:cNvSpPr>
            <p:nvPr/>
          </p:nvSpPr>
          <p:spPr bwMode="auto">
            <a:xfrm>
              <a:off x="1383" y="1706"/>
              <a:ext cx="1678" cy="1452"/>
            </a:xfrm>
            <a:custGeom>
              <a:avLst/>
              <a:gdLst>
                <a:gd name="T0" fmla="*/ 0 w 1678"/>
                <a:gd name="T1" fmla="*/ 0 h 1452"/>
                <a:gd name="T2" fmla="*/ 691 w 1678"/>
                <a:gd name="T3" fmla="*/ 700 h 1452"/>
                <a:gd name="T4" fmla="*/ 1678 w 1678"/>
                <a:gd name="T5" fmla="*/ 1452 h 1452"/>
                <a:gd name="T6" fmla="*/ 0 60000 65536"/>
                <a:gd name="T7" fmla="*/ 0 60000 65536"/>
                <a:gd name="T8" fmla="*/ 0 60000 65536"/>
                <a:gd name="T9" fmla="*/ 0 w 1678"/>
                <a:gd name="T10" fmla="*/ 0 h 1452"/>
                <a:gd name="T11" fmla="*/ 1678 w 1678"/>
                <a:gd name="T12" fmla="*/ 1452 h 145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8" h="1452">
                  <a:moveTo>
                    <a:pt x="0" y="0"/>
                  </a:moveTo>
                  <a:cubicBezTo>
                    <a:pt x="115" y="117"/>
                    <a:pt x="411" y="458"/>
                    <a:pt x="691" y="700"/>
                  </a:cubicBezTo>
                  <a:cubicBezTo>
                    <a:pt x="971" y="942"/>
                    <a:pt x="1472" y="1295"/>
                    <a:pt x="1678" y="1452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924" name="Freeform 22"/>
            <p:cNvSpPr>
              <a:spLocks/>
            </p:cNvSpPr>
            <p:nvPr/>
          </p:nvSpPr>
          <p:spPr bwMode="auto">
            <a:xfrm>
              <a:off x="1927" y="1117"/>
              <a:ext cx="1679" cy="1451"/>
            </a:xfrm>
            <a:custGeom>
              <a:avLst/>
              <a:gdLst>
                <a:gd name="T0" fmla="*/ 0 w 1679"/>
                <a:gd name="T1" fmla="*/ 0 h 1451"/>
                <a:gd name="T2" fmla="*/ 723 w 1679"/>
                <a:gd name="T3" fmla="*/ 726 h 1451"/>
                <a:gd name="T4" fmla="*/ 1679 w 1679"/>
                <a:gd name="T5" fmla="*/ 1451 h 1451"/>
                <a:gd name="T6" fmla="*/ 0 60000 65536"/>
                <a:gd name="T7" fmla="*/ 0 60000 65536"/>
                <a:gd name="T8" fmla="*/ 0 60000 65536"/>
                <a:gd name="T9" fmla="*/ 0 w 1679"/>
                <a:gd name="T10" fmla="*/ 0 h 1451"/>
                <a:gd name="T11" fmla="*/ 1679 w 1679"/>
                <a:gd name="T12" fmla="*/ 1451 h 14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9" h="1451">
                  <a:moveTo>
                    <a:pt x="0" y="0"/>
                  </a:moveTo>
                  <a:cubicBezTo>
                    <a:pt x="120" y="121"/>
                    <a:pt x="443" y="484"/>
                    <a:pt x="723" y="726"/>
                  </a:cubicBezTo>
                  <a:cubicBezTo>
                    <a:pt x="1003" y="968"/>
                    <a:pt x="1480" y="1300"/>
                    <a:pt x="1679" y="1451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6042" name="AutoShape 2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54025" y="2043113"/>
            <a:ext cx="1309688" cy="725487"/>
          </a:xfrm>
          <a:prstGeom prst="actionButtonBlank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86048" name="Group 32"/>
          <p:cNvGrpSpPr>
            <a:grpSpLocks/>
          </p:cNvGrpSpPr>
          <p:nvPr/>
        </p:nvGrpSpPr>
        <p:grpSpPr bwMode="auto">
          <a:xfrm>
            <a:off x="5435600" y="1125538"/>
            <a:ext cx="1079500" cy="938212"/>
            <a:chOff x="1292" y="935"/>
            <a:chExt cx="2453" cy="2411"/>
          </a:xfrm>
        </p:grpSpPr>
        <p:sp>
          <p:nvSpPr>
            <p:cNvPr id="80915" name="Line 33"/>
            <p:cNvSpPr>
              <a:spLocks noChangeShapeType="1"/>
            </p:cNvSpPr>
            <p:nvPr/>
          </p:nvSpPr>
          <p:spPr bwMode="auto">
            <a:xfrm flipV="1">
              <a:off x="1429" y="935"/>
              <a:ext cx="2087" cy="2359"/>
            </a:xfrm>
            <a:prstGeom prst="line">
              <a:avLst/>
            </a:prstGeom>
            <a:noFill/>
            <a:ln w="38100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80916" name="Picture 34" descr="diqiu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2448514">
              <a:off x="1292" y="935"/>
              <a:ext cx="2453" cy="2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0917" name="Freeform 35"/>
            <p:cNvSpPr>
              <a:spLocks/>
            </p:cNvSpPr>
            <p:nvPr/>
          </p:nvSpPr>
          <p:spPr bwMode="auto">
            <a:xfrm>
              <a:off x="1565" y="1344"/>
              <a:ext cx="1859" cy="1587"/>
            </a:xfrm>
            <a:custGeom>
              <a:avLst/>
              <a:gdLst>
                <a:gd name="T0" fmla="*/ 0 w 1859"/>
                <a:gd name="T1" fmla="*/ 0 h 1633"/>
                <a:gd name="T2" fmla="*/ 816 w 1859"/>
                <a:gd name="T3" fmla="*/ 747 h 1633"/>
                <a:gd name="T4" fmla="*/ 1859 w 1859"/>
                <a:gd name="T5" fmla="*/ 1499 h 1633"/>
                <a:gd name="T6" fmla="*/ 0 60000 65536"/>
                <a:gd name="T7" fmla="*/ 0 60000 65536"/>
                <a:gd name="T8" fmla="*/ 0 60000 65536"/>
                <a:gd name="T9" fmla="*/ 0 w 1859"/>
                <a:gd name="T10" fmla="*/ 0 h 1633"/>
                <a:gd name="T11" fmla="*/ 1859 w 1859"/>
                <a:gd name="T12" fmla="*/ 1633 h 16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59" h="1633">
                  <a:moveTo>
                    <a:pt x="0" y="0"/>
                  </a:moveTo>
                  <a:cubicBezTo>
                    <a:pt x="136" y="136"/>
                    <a:pt x="506" y="542"/>
                    <a:pt x="816" y="814"/>
                  </a:cubicBezTo>
                  <a:cubicBezTo>
                    <a:pt x="1126" y="1086"/>
                    <a:pt x="1642" y="1463"/>
                    <a:pt x="1859" y="163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918" name="Freeform 36"/>
            <p:cNvSpPr>
              <a:spLocks/>
            </p:cNvSpPr>
            <p:nvPr/>
          </p:nvSpPr>
          <p:spPr bwMode="auto">
            <a:xfrm>
              <a:off x="1383" y="1706"/>
              <a:ext cx="1678" cy="1452"/>
            </a:xfrm>
            <a:custGeom>
              <a:avLst/>
              <a:gdLst>
                <a:gd name="T0" fmla="*/ 0 w 1678"/>
                <a:gd name="T1" fmla="*/ 0 h 1452"/>
                <a:gd name="T2" fmla="*/ 691 w 1678"/>
                <a:gd name="T3" fmla="*/ 700 h 1452"/>
                <a:gd name="T4" fmla="*/ 1678 w 1678"/>
                <a:gd name="T5" fmla="*/ 1452 h 1452"/>
                <a:gd name="T6" fmla="*/ 0 60000 65536"/>
                <a:gd name="T7" fmla="*/ 0 60000 65536"/>
                <a:gd name="T8" fmla="*/ 0 60000 65536"/>
                <a:gd name="T9" fmla="*/ 0 w 1678"/>
                <a:gd name="T10" fmla="*/ 0 h 1452"/>
                <a:gd name="T11" fmla="*/ 1678 w 1678"/>
                <a:gd name="T12" fmla="*/ 1452 h 145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8" h="1452">
                  <a:moveTo>
                    <a:pt x="0" y="0"/>
                  </a:moveTo>
                  <a:cubicBezTo>
                    <a:pt x="115" y="117"/>
                    <a:pt x="411" y="458"/>
                    <a:pt x="691" y="700"/>
                  </a:cubicBezTo>
                  <a:cubicBezTo>
                    <a:pt x="971" y="942"/>
                    <a:pt x="1472" y="1295"/>
                    <a:pt x="1678" y="1452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919" name="Freeform 37"/>
            <p:cNvSpPr>
              <a:spLocks/>
            </p:cNvSpPr>
            <p:nvPr/>
          </p:nvSpPr>
          <p:spPr bwMode="auto">
            <a:xfrm>
              <a:off x="1927" y="1117"/>
              <a:ext cx="1679" cy="1451"/>
            </a:xfrm>
            <a:custGeom>
              <a:avLst/>
              <a:gdLst>
                <a:gd name="T0" fmla="*/ 0 w 1679"/>
                <a:gd name="T1" fmla="*/ 0 h 1451"/>
                <a:gd name="T2" fmla="*/ 723 w 1679"/>
                <a:gd name="T3" fmla="*/ 726 h 1451"/>
                <a:gd name="T4" fmla="*/ 1679 w 1679"/>
                <a:gd name="T5" fmla="*/ 1451 h 1451"/>
                <a:gd name="T6" fmla="*/ 0 60000 65536"/>
                <a:gd name="T7" fmla="*/ 0 60000 65536"/>
                <a:gd name="T8" fmla="*/ 0 60000 65536"/>
                <a:gd name="T9" fmla="*/ 0 w 1679"/>
                <a:gd name="T10" fmla="*/ 0 h 1451"/>
                <a:gd name="T11" fmla="*/ 1679 w 1679"/>
                <a:gd name="T12" fmla="*/ 1451 h 14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9" h="1451">
                  <a:moveTo>
                    <a:pt x="0" y="0"/>
                  </a:moveTo>
                  <a:cubicBezTo>
                    <a:pt x="120" y="121"/>
                    <a:pt x="443" y="484"/>
                    <a:pt x="723" y="726"/>
                  </a:cubicBezTo>
                  <a:cubicBezTo>
                    <a:pt x="1003" y="968"/>
                    <a:pt x="1480" y="1300"/>
                    <a:pt x="1679" y="1451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86055" name="Picture 39" descr="{1D7A44B2-2921-410A-AFD3-DFB8BD1EED4C}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6813" y="4425950"/>
            <a:ext cx="12985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57" name="Text Box 41"/>
          <p:cNvSpPr txBox="1">
            <a:spLocks noChangeArrowheads="1"/>
          </p:cNvSpPr>
          <p:nvPr/>
        </p:nvSpPr>
        <p:spPr bwMode="auto">
          <a:xfrm>
            <a:off x="381000" y="3028950"/>
            <a:ext cx="1454150" cy="5222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/>
          </a:extLst>
        </p:spPr>
        <p:txBody>
          <a:bodyPr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2800" b="1">
                <a:solidFill>
                  <a:srgbClr val="FF0000"/>
                </a:solidFill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6</a:t>
            </a:r>
            <a:r>
              <a:rPr lang="zh-CN" altLang="en-US" dirty="0">
                <a:latin typeface="+mn-lt"/>
                <a:ea typeface="+mn-ea"/>
              </a:rPr>
              <a:t>月</a:t>
            </a:r>
            <a:r>
              <a:rPr lang="en-US" altLang="zh-CN" dirty="0">
                <a:latin typeface="+mn-lt"/>
                <a:ea typeface="+mn-ea"/>
              </a:rPr>
              <a:t>22</a:t>
            </a:r>
            <a:r>
              <a:rPr lang="zh-CN" altLang="en-US" dirty="0">
                <a:latin typeface="+mn-lt"/>
                <a:ea typeface="+mn-ea"/>
              </a:rPr>
              <a:t>日</a:t>
            </a:r>
          </a:p>
        </p:txBody>
      </p:sp>
      <p:pic>
        <p:nvPicPr>
          <p:cNvPr id="86060" name="Picture 44" descr="{A54CF92A-E54B-4561-94E8-AC1983351D04}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97563" y="4310063"/>
            <a:ext cx="158432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61" name="Line 45"/>
          <p:cNvSpPr>
            <a:spLocks noChangeShapeType="1"/>
          </p:cNvSpPr>
          <p:nvPr/>
        </p:nvSpPr>
        <p:spPr bwMode="auto">
          <a:xfrm flipH="1">
            <a:off x="7596188" y="4221163"/>
            <a:ext cx="504825" cy="4318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10" name="Freeform 53"/>
          <p:cNvSpPr>
            <a:spLocks/>
          </p:cNvSpPr>
          <p:nvPr/>
        </p:nvSpPr>
        <p:spPr bwMode="auto">
          <a:xfrm>
            <a:off x="7451725" y="5229225"/>
            <a:ext cx="287338" cy="144463"/>
          </a:xfrm>
          <a:custGeom>
            <a:avLst/>
            <a:gdLst>
              <a:gd name="T0" fmla="*/ 2147483647 w 78"/>
              <a:gd name="T1" fmla="*/ 0 h 85"/>
              <a:gd name="T2" fmla="*/ 2147483647 w 78"/>
              <a:gd name="T3" fmla="*/ 2147483647 h 85"/>
              <a:gd name="T4" fmla="*/ 2147483647 w 78"/>
              <a:gd name="T5" fmla="*/ 0 h 85"/>
              <a:gd name="T6" fmla="*/ 0 60000 65536"/>
              <a:gd name="T7" fmla="*/ 0 60000 65536"/>
              <a:gd name="T8" fmla="*/ 0 60000 65536"/>
              <a:gd name="T9" fmla="*/ 0 w 78"/>
              <a:gd name="T10" fmla="*/ 0 h 85"/>
              <a:gd name="T11" fmla="*/ 78 w 78"/>
              <a:gd name="T12" fmla="*/ 85 h 8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" h="85">
                <a:moveTo>
                  <a:pt x="38" y="0"/>
                </a:moveTo>
                <a:cubicBezTo>
                  <a:pt x="38" y="0"/>
                  <a:pt x="0" y="85"/>
                  <a:pt x="38" y="85"/>
                </a:cubicBezTo>
                <a:cubicBezTo>
                  <a:pt x="78" y="85"/>
                  <a:pt x="38" y="0"/>
                  <a:pt x="38" y="0"/>
                </a:cubicBezTo>
                <a:close/>
              </a:path>
            </a:pathLst>
          </a:cu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80911" name="Picture 5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68538" y="0"/>
            <a:ext cx="338296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12" name="Text Box 62"/>
          <p:cNvSpPr txBox="1">
            <a:spLocks noChangeArrowheads="1"/>
          </p:cNvSpPr>
          <p:nvPr/>
        </p:nvSpPr>
        <p:spPr bwMode="auto">
          <a:xfrm>
            <a:off x="5699125" y="212725"/>
            <a:ext cx="2219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------</a:t>
            </a:r>
            <a:r>
              <a:rPr lang="zh-CN" altLang="en-US" sz="4000" b="1">
                <a:latin typeface="Calibri" pitchFamily="34" charset="0"/>
              </a:rPr>
              <a:t>公转</a:t>
            </a:r>
          </a:p>
        </p:txBody>
      </p:sp>
      <p:sp>
        <p:nvSpPr>
          <p:cNvPr id="80913" name="Text Box 29"/>
          <p:cNvSpPr txBox="1">
            <a:spLocks noChangeArrowheads="1"/>
          </p:cNvSpPr>
          <p:nvPr/>
        </p:nvSpPr>
        <p:spPr bwMode="auto">
          <a:xfrm>
            <a:off x="468313" y="2133600"/>
            <a:ext cx="11509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 夏至</a:t>
            </a: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158750" y="4298950"/>
            <a:ext cx="26844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太阳直射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北回归线（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23.5°S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）</a:t>
            </a:r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北极圈</a:t>
            </a:r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内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极昼</a:t>
            </a:r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，南极圈内极夜。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43055E-6 C -0.00434 -0.00069 -0.00139 -0.01109 -0.02656 -0.00485 C -0.05173 0.00139 -0.11771 0.01179 -0.15104 0.03744 C -0.18437 0.06309 -0.21111 0.12619 -0.22691 0.14953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860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54" y="691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6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6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6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6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animBg="1"/>
      <p:bldP spid="86061" grpId="0" animBg="1"/>
      <p:bldP spid="6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ChangeArrowheads="1"/>
          </p:cNvSpPr>
          <p:nvPr/>
        </p:nvSpPr>
        <p:spPr bwMode="auto">
          <a:xfrm>
            <a:off x="0" y="1052513"/>
            <a:ext cx="9144000" cy="51196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81922" name="Rectangle 3"/>
          <p:cNvSpPr>
            <a:spLocks noChangeArrowheads="1"/>
          </p:cNvSpPr>
          <p:nvPr/>
        </p:nvSpPr>
        <p:spPr bwMode="auto">
          <a:xfrm>
            <a:off x="4448175" y="3246438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 </a:t>
            </a:r>
          </a:p>
        </p:txBody>
      </p:sp>
      <p:pic>
        <p:nvPicPr>
          <p:cNvPr id="81923" name="Picture 4" descr="taiyan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500" y="2349500"/>
            <a:ext cx="690563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4" name="Oval 6"/>
          <p:cNvSpPr>
            <a:spLocks noChangeArrowheads="1"/>
          </p:cNvSpPr>
          <p:nvPr/>
        </p:nvSpPr>
        <p:spPr bwMode="auto">
          <a:xfrm>
            <a:off x="3995738" y="1557338"/>
            <a:ext cx="3887787" cy="2376487"/>
          </a:xfrm>
          <a:prstGeom prst="ellipse">
            <a:avLst/>
          </a:prstGeom>
          <a:noFill/>
          <a:ln w="38100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81925" name="Line 14"/>
          <p:cNvSpPr>
            <a:spLocks noChangeShapeType="1"/>
          </p:cNvSpPr>
          <p:nvPr/>
        </p:nvSpPr>
        <p:spPr bwMode="auto">
          <a:xfrm>
            <a:off x="3059113" y="1125538"/>
            <a:ext cx="0" cy="467995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6033" name="Group 17"/>
          <p:cNvGrpSpPr>
            <a:grpSpLocks/>
          </p:cNvGrpSpPr>
          <p:nvPr/>
        </p:nvGrpSpPr>
        <p:grpSpPr bwMode="auto">
          <a:xfrm>
            <a:off x="3348038" y="2133600"/>
            <a:ext cx="1079500" cy="938213"/>
            <a:chOff x="1292" y="935"/>
            <a:chExt cx="2453" cy="2411"/>
          </a:xfrm>
        </p:grpSpPr>
        <p:sp>
          <p:nvSpPr>
            <p:cNvPr id="81944" name="Line 18"/>
            <p:cNvSpPr>
              <a:spLocks noChangeShapeType="1"/>
            </p:cNvSpPr>
            <p:nvPr/>
          </p:nvSpPr>
          <p:spPr bwMode="auto">
            <a:xfrm flipV="1">
              <a:off x="1429" y="935"/>
              <a:ext cx="2087" cy="2359"/>
            </a:xfrm>
            <a:prstGeom prst="line">
              <a:avLst/>
            </a:prstGeom>
            <a:noFill/>
            <a:ln w="38100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81945" name="Picture 19" descr="diqiu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2448514">
              <a:off x="1292" y="935"/>
              <a:ext cx="2453" cy="2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46" name="Freeform 20"/>
            <p:cNvSpPr>
              <a:spLocks/>
            </p:cNvSpPr>
            <p:nvPr/>
          </p:nvSpPr>
          <p:spPr bwMode="auto">
            <a:xfrm>
              <a:off x="1565" y="1344"/>
              <a:ext cx="1859" cy="1587"/>
            </a:xfrm>
            <a:custGeom>
              <a:avLst/>
              <a:gdLst>
                <a:gd name="T0" fmla="*/ 0 w 1859"/>
                <a:gd name="T1" fmla="*/ 0 h 1633"/>
                <a:gd name="T2" fmla="*/ 816 w 1859"/>
                <a:gd name="T3" fmla="*/ 747 h 1633"/>
                <a:gd name="T4" fmla="*/ 1859 w 1859"/>
                <a:gd name="T5" fmla="*/ 1499 h 1633"/>
                <a:gd name="T6" fmla="*/ 0 60000 65536"/>
                <a:gd name="T7" fmla="*/ 0 60000 65536"/>
                <a:gd name="T8" fmla="*/ 0 60000 65536"/>
                <a:gd name="T9" fmla="*/ 0 w 1859"/>
                <a:gd name="T10" fmla="*/ 0 h 1633"/>
                <a:gd name="T11" fmla="*/ 1859 w 1859"/>
                <a:gd name="T12" fmla="*/ 1633 h 16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59" h="1633">
                  <a:moveTo>
                    <a:pt x="0" y="0"/>
                  </a:moveTo>
                  <a:cubicBezTo>
                    <a:pt x="136" y="136"/>
                    <a:pt x="506" y="542"/>
                    <a:pt x="816" y="814"/>
                  </a:cubicBezTo>
                  <a:cubicBezTo>
                    <a:pt x="1126" y="1086"/>
                    <a:pt x="1642" y="1463"/>
                    <a:pt x="1859" y="163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47" name="Freeform 21"/>
            <p:cNvSpPr>
              <a:spLocks/>
            </p:cNvSpPr>
            <p:nvPr/>
          </p:nvSpPr>
          <p:spPr bwMode="auto">
            <a:xfrm>
              <a:off x="1383" y="1706"/>
              <a:ext cx="1678" cy="1452"/>
            </a:xfrm>
            <a:custGeom>
              <a:avLst/>
              <a:gdLst>
                <a:gd name="T0" fmla="*/ 0 w 1678"/>
                <a:gd name="T1" fmla="*/ 0 h 1452"/>
                <a:gd name="T2" fmla="*/ 691 w 1678"/>
                <a:gd name="T3" fmla="*/ 700 h 1452"/>
                <a:gd name="T4" fmla="*/ 1678 w 1678"/>
                <a:gd name="T5" fmla="*/ 1452 h 1452"/>
                <a:gd name="T6" fmla="*/ 0 60000 65536"/>
                <a:gd name="T7" fmla="*/ 0 60000 65536"/>
                <a:gd name="T8" fmla="*/ 0 60000 65536"/>
                <a:gd name="T9" fmla="*/ 0 w 1678"/>
                <a:gd name="T10" fmla="*/ 0 h 1452"/>
                <a:gd name="T11" fmla="*/ 1678 w 1678"/>
                <a:gd name="T12" fmla="*/ 1452 h 145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8" h="1452">
                  <a:moveTo>
                    <a:pt x="0" y="0"/>
                  </a:moveTo>
                  <a:cubicBezTo>
                    <a:pt x="115" y="117"/>
                    <a:pt x="411" y="458"/>
                    <a:pt x="691" y="700"/>
                  </a:cubicBezTo>
                  <a:cubicBezTo>
                    <a:pt x="971" y="942"/>
                    <a:pt x="1472" y="1295"/>
                    <a:pt x="1678" y="1452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48" name="Freeform 22"/>
            <p:cNvSpPr>
              <a:spLocks/>
            </p:cNvSpPr>
            <p:nvPr/>
          </p:nvSpPr>
          <p:spPr bwMode="auto">
            <a:xfrm>
              <a:off x="1927" y="1117"/>
              <a:ext cx="1679" cy="1451"/>
            </a:xfrm>
            <a:custGeom>
              <a:avLst/>
              <a:gdLst>
                <a:gd name="T0" fmla="*/ 0 w 1679"/>
                <a:gd name="T1" fmla="*/ 0 h 1451"/>
                <a:gd name="T2" fmla="*/ 723 w 1679"/>
                <a:gd name="T3" fmla="*/ 726 h 1451"/>
                <a:gd name="T4" fmla="*/ 1679 w 1679"/>
                <a:gd name="T5" fmla="*/ 1451 h 1451"/>
                <a:gd name="T6" fmla="*/ 0 60000 65536"/>
                <a:gd name="T7" fmla="*/ 0 60000 65536"/>
                <a:gd name="T8" fmla="*/ 0 60000 65536"/>
                <a:gd name="T9" fmla="*/ 0 w 1679"/>
                <a:gd name="T10" fmla="*/ 0 h 1451"/>
                <a:gd name="T11" fmla="*/ 1679 w 1679"/>
                <a:gd name="T12" fmla="*/ 1451 h 14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9" h="1451">
                  <a:moveTo>
                    <a:pt x="0" y="0"/>
                  </a:moveTo>
                  <a:cubicBezTo>
                    <a:pt x="120" y="121"/>
                    <a:pt x="443" y="484"/>
                    <a:pt x="723" y="726"/>
                  </a:cubicBezTo>
                  <a:cubicBezTo>
                    <a:pt x="1003" y="968"/>
                    <a:pt x="1480" y="1300"/>
                    <a:pt x="1679" y="1451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6040" name="Line 24"/>
          <p:cNvSpPr>
            <a:spLocks noChangeShapeType="1"/>
          </p:cNvSpPr>
          <p:nvPr/>
        </p:nvSpPr>
        <p:spPr bwMode="auto">
          <a:xfrm flipH="1">
            <a:off x="7596188" y="5084763"/>
            <a:ext cx="719137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43" name="AutoShape 2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14388" y="2043113"/>
            <a:ext cx="1454150" cy="701675"/>
          </a:xfrm>
          <a:prstGeom prst="actionButtonBlank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86058" name="Text Box 42"/>
          <p:cNvSpPr txBox="1">
            <a:spLocks noChangeArrowheads="1"/>
          </p:cNvSpPr>
          <p:nvPr/>
        </p:nvSpPr>
        <p:spPr bwMode="auto">
          <a:xfrm>
            <a:off x="885825" y="3214688"/>
            <a:ext cx="1309688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2400" b="1">
                <a:solidFill>
                  <a:srgbClr val="FFFF00"/>
                </a:solidFill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</a:rPr>
              <a:t>月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23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</a:rPr>
              <a:t>日</a:t>
            </a:r>
          </a:p>
        </p:txBody>
      </p:sp>
      <p:pic>
        <p:nvPicPr>
          <p:cNvPr id="86062" name="Picture 46" descr="{92AF089C-B8CD-4B69-97E5-14476DE78427}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64238" y="4221163"/>
            <a:ext cx="1585912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63" name="Picture 47" descr="{FFD12C2B-7EB6-4D55-9A87-3E7B2DE32FA1}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21100" y="4329113"/>
            <a:ext cx="143986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68" name="Line 52"/>
          <p:cNvSpPr>
            <a:spLocks noChangeShapeType="1"/>
          </p:cNvSpPr>
          <p:nvPr/>
        </p:nvSpPr>
        <p:spPr bwMode="auto">
          <a:xfrm flipH="1" flipV="1">
            <a:off x="6011863" y="2781300"/>
            <a:ext cx="0" cy="1152525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33" name="Freeform 53"/>
          <p:cNvSpPr>
            <a:spLocks/>
          </p:cNvSpPr>
          <p:nvPr/>
        </p:nvSpPr>
        <p:spPr bwMode="auto">
          <a:xfrm>
            <a:off x="7451725" y="5229225"/>
            <a:ext cx="287338" cy="144463"/>
          </a:xfrm>
          <a:custGeom>
            <a:avLst/>
            <a:gdLst>
              <a:gd name="T0" fmla="*/ 2147483647 w 78"/>
              <a:gd name="T1" fmla="*/ 0 h 85"/>
              <a:gd name="T2" fmla="*/ 2147483647 w 78"/>
              <a:gd name="T3" fmla="*/ 2147483647 h 85"/>
              <a:gd name="T4" fmla="*/ 2147483647 w 78"/>
              <a:gd name="T5" fmla="*/ 0 h 85"/>
              <a:gd name="T6" fmla="*/ 0 60000 65536"/>
              <a:gd name="T7" fmla="*/ 0 60000 65536"/>
              <a:gd name="T8" fmla="*/ 0 60000 65536"/>
              <a:gd name="T9" fmla="*/ 0 w 78"/>
              <a:gd name="T10" fmla="*/ 0 h 85"/>
              <a:gd name="T11" fmla="*/ 78 w 78"/>
              <a:gd name="T12" fmla="*/ 85 h 8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" h="85">
                <a:moveTo>
                  <a:pt x="38" y="0"/>
                </a:moveTo>
                <a:cubicBezTo>
                  <a:pt x="38" y="0"/>
                  <a:pt x="0" y="85"/>
                  <a:pt x="38" y="85"/>
                </a:cubicBezTo>
                <a:cubicBezTo>
                  <a:pt x="78" y="85"/>
                  <a:pt x="38" y="0"/>
                  <a:pt x="38" y="0"/>
                </a:cubicBezTo>
                <a:close/>
              </a:path>
            </a:pathLst>
          </a:cu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81934" name="Picture 5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68538" y="0"/>
            <a:ext cx="338296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5" name="Text Box 62"/>
          <p:cNvSpPr txBox="1">
            <a:spLocks noChangeArrowheads="1"/>
          </p:cNvSpPr>
          <p:nvPr/>
        </p:nvSpPr>
        <p:spPr bwMode="auto">
          <a:xfrm>
            <a:off x="5699125" y="212725"/>
            <a:ext cx="2219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------</a:t>
            </a:r>
            <a:r>
              <a:rPr lang="zh-CN" altLang="en-US" sz="4000" b="1">
                <a:latin typeface="Calibri" pitchFamily="34" charset="0"/>
              </a:rPr>
              <a:t>公转</a:t>
            </a:r>
          </a:p>
        </p:txBody>
      </p:sp>
      <p:sp>
        <p:nvSpPr>
          <p:cNvPr id="81936" name="Text Box 30"/>
          <p:cNvSpPr txBox="1">
            <a:spLocks noChangeArrowheads="1"/>
          </p:cNvSpPr>
          <p:nvPr/>
        </p:nvSpPr>
        <p:spPr bwMode="auto">
          <a:xfrm>
            <a:off x="900113" y="2133600"/>
            <a:ext cx="1295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秋 分</a:t>
            </a: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158750" y="4298950"/>
            <a:ext cx="26844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太阳直射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赤道</a:t>
            </a:r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，全球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昼夜平分</a:t>
            </a:r>
          </a:p>
        </p:txBody>
      </p:sp>
      <p:grpSp>
        <p:nvGrpSpPr>
          <p:cNvPr id="68" name="Group 17"/>
          <p:cNvGrpSpPr>
            <a:grpSpLocks/>
          </p:cNvGrpSpPr>
          <p:nvPr/>
        </p:nvGrpSpPr>
        <p:grpSpPr bwMode="auto">
          <a:xfrm>
            <a:off x="5435600" y="3498850"/>
            <a:ext cx="1079500" cy="938213"/>
            <a:chOff x="1292" y="935"/>
            <a:chExt cx="2453" cy="2411"/>
          </a:xfrm>
        </p:grpSpPr>
        <p:sp>
          <p:nvSpPr>
            <p:cNvPr id="81939" name="Line 18"/>
            <p:cNvSpPr>
              <a:spLocks noChangeShapeType="1"/>
            </p:cNvSpPr>
            <p:nvPr/>
          </p:nvSpPr>
          <p:spPr bwMode="auto">
            <a:xfrm flipV="1">
              <a:off x="1429" y="935"/>
              <a:ext cx="2087" cy="2359"/>
            </a:xfrm>
            <a:prstGeom prst="line">
              <a:avLst/>
            </a:prstGeom>
            <a:noFill/>
            <a:ln w="38100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81940" name="Picture 19" descr="diqiu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2448514">
              <a:off x="1292" y="935"/>
              <a:ext cx="2453" cy="2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41" name="Freeform 20"/>
            <p:cNvSpPr>
              <a:spLocks/>
            </p:cNvSpPr>
            <p:nvPr/>
          </p:nvSpPr>
          <p:spPr bwMode="auto">
            <a:xfrm>
              <a:off x="1565" y="1344"/>
              <a:ext cx="1859" cy="1587"/>
            </a:xfrm>
            <a:custGeom>
              <a:avLst/>
              <a:gdLst>
                <a:gd name="T0" fmla="*/ 0 w 1859"/>
                <a:gd name="T1" fmla="*/ 0 h 1633"/>
                <a:gd name="T2" fmla="*/ 816 w 1859"/>
                <a:gd name="T3" fmla="*/ 747 h 1633"/>
                <a:gd name="T4" fmla="*/ 1859 w 1859"/>
                <a:gd name="T5" fmla="*/ 1499 h 1633"/>
                <a:gd name="T6" fmla="*/ 0 60000 65536"/>
                <a:gd name="T7" fmla="*/ 0 60000 65536"/>
                <a:gd name="T8" fmla="*/ 0 60000 65536"/>
                <a:gd name="T9" fmla="*/ 0 w 1859"/>
                <a:gd name="T10" fmla="*/ 0 h 1633"/>
                <a:gd name="T11" fmla="*/ 1859 w 1859"/>
                <a:gd name="T12" fmla="*/ 1633 h 16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59" h="1633">
                  <a:moveTo>
                    <a:pt x="0" y="0"/>
                  </a:moveTo>
                  <a:cubicBezTo>
                    <a:pt x="136" y="136"/>
                    <a:pt x="506" y="542"/>
                    <a:pt x="816" y="814"/>
                  </a:cubicBezTo>
                  <a:cubicBezTo>
                    <a:pt x="1126" y="1086"/>
                    <a:pt x="1642" y="1463"/>
                    <a:pt x="1859" y="163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42" name="Freeform 21"/>
            <p:cNvSpPr>
              <a:spLocks/>
            </p:cNvSpPr>
            <p:nvPr/>
          </p:nvSpPr>
          <p:spPr bwMode="auto">
            <a:xfrm>
              <a:off x="1383" y="1706"/>
              <a:ext cx="1678" cy="1452"/>
            </a:xfrm>
            <a:custGeom>
              <a:avLst/>
              <a:gdLst>
                <a:gd name="T0" fmla="*/ 0 w 1678"/>
                <a:gd name="T1" fmla="*/ 0 h 1452"/>
                <a:gd name="T2" fmla="*/ 691 w 1678"/>
                <a:gd name="T3" fmla="*/ 700 h 1452"/>
                <a:gd name="T4" fmla="*/ 1678 w 1678"/>
                <a:gd name="T5" fmla="*/ 1452 h 1452"/>
                <a:gd name="T6" fmla="*/ 0 60000 65536"/>
                <a:gd name="T7" fmla="*/ 0 60000 65536"/>
                <a:gd name="T8" fmla="*/ 0 60000 65536"/>
                <a:gd name="T9" fmla="*/ 0 w 1678"/>
                <a:gd name="T10" fmla="*/ 0 h 1452"/>
                <a:gd name="T11" fmla="*/ 1678 w 1678"/>
                <a:gd name="T12" fmla="*/ 1452 h 145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8" h="1452">
                  <a:moveTo>
                    <a:pt x="0" y="0"/>
                  </a:moveTo>
                  <a:cubicBezTo>
                    <a:pt x="115" y="117"/>
                    <a:pt x="411" y="458"/>
                    <a:pt x="691" y="700"/>
                  </a:cubicBezTo>
                  <a:cubicBezTo>
                    <a:pt x="971" y="942"/>
                    <a:pt x="1472" y="1295"/>
                    <a:pt x="1678" y="1452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43" name="Freeform 22"/>
            <p:cNvSpPr>
              <a:spLocks/>
            </p:cNvSpPr>
            <p:nvPr/>
          </p:nvSpPr>
          <p:spPr bwMode="auto">
            <a:xfrm>
              <a:off x="1927" y="1117"/>
              <a:ext cx="1679" cy="1451"/>
            </a:xfrm>
            <a:custGeom>
              <a:avLst/>
              <a:gdLst>
                <a:gd name="T0" fmla="*/ 0 w 1679"/>
                <a:gd name="T1" fmla="*/ 0 h 1451"/>
                <a:gd name="T2" fmla="*/ 723 w 1679"/>
                <a:gd name="T3" fmla="*/ 726 h 1451"/>
                <a:gd name="T4" fmla="*/ 1679 w 1679"/>
                <a:gd name="T5" fmla="*/ 1451 h 1451"/>
                <a:gd name="T6" fmla="*/ 0 60000 65536"/>
                <a:gd name="T7" fmla="*/ 0 60000 65536"/>
                <a:gd name="T8" fmla="*/ 0 60000 65536"/>
                <a:gd name="T9" fmla="*/ 0 w 1679"/>
                <a:gd name="T10" fmla="*/ 0 h 1451"/>
                <a:gd name="T11" fmla="*/ 1679 w 1679"/>
                <a:gd name="T12" fmla="*/ 1451 h 14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9" h="1451">
                  <a:moveTo>
                    <a:pt x="0" y="0"/>
                  </a:moveTo>
                  <a:cubicBezTo>
                    <a:pt x="120" y="121"/>
                    <a:pt x="443" y="484"/>
                    <a:pt x="723" y="726"/>
                  </a:cubicBezTo>
                  <a:cubicBezTo>
                    <a:pt x="1003" y="968"/>
                    <a:pt x="1480" y="1300"/>
                    <a:pt x="1679" y="1451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45505E-6 C 0.01042 0.02519 0.03039 0.11856 0.06268 0.15138 C 0.09497 0.1842 0.16806 0.18951 0.19427 0.19668 C 0.22049 0.20384 0.21441 0.19529 0.21962 0.19483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86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4" y="1019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6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6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6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40" grpId="0" animBg="1"/>
      <p:bldP spid="86068" grpId="0" animBg="1"/>
      <p:bldP spid="6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ChangeArrowheads="1"/>
          </p:cNvSpPr>
          <p:nvPr/>
        </p:nvSpPr>
        <p:spPr bwMode="auto">
          <a:xfrm>
            <a:off x="0" y="1052513"/>
            <a:ext cx="9144000" cy="51196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82946" name="Rectangle 3"/>
          <p:cNvSpPr>
            <a:spLocks noChangeArrowheads="1"/>
          </p:cNvSpPr>
          <p:nvPr/>
        </p:nvSpPr>
        <p:spPr bwMode="auto">
          <a:xfrm>
            <a:off x="4448175" y="3246438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 </a:t>
            </a:r>
          </a:p>
        </p:txBody>
      </p:sp>
      <p:pic>
        <p:nvPicPr>
          <p:cNvPr id="82947" name="Picture 4" descr="taiyan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500" y="2349500"/>
            <a:ext cx="690563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8" name="Oval 6"/>
          <p:cNvSpPr>
            <a:spLocks noChangeArrowheads="1"/>
          </p:cNvSpPr>
          <p:nvPr/>
        </p:nvSpPr>
        <p:spPr bwMode="auto">
          <a:xfrm>
            <a:off x="3995738" y="1557338"/>
            <a:ext cx="3887787" cy="2376487"/>
          </a:xfrm>
          <a:prstGeom prst="ellipse">
            <a:avLst/>
          </a:prstGeom>
          <a:noFill/>
          <a:ln w="38100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86023" name="Group 7"/>
          <p:cNvGrpSpPr>
            <a:grpSpLocks/>
          </p:cNvGrpSpPr>
          <p:nvPr/>
        </p:nvGrpSpPr>
        <p:grpSpPr bwMode="auto">
          <a:xfrm>
            <a:off x="7596188" y="2349500"/>
            <a:ext cx="1006475" cy="1008063"/>
            <a:chOff x="1292" y="935"/>
            <a:chExt cx="2453" cy="2411"/>
          </a:xfrm>
        </p:grpSpPr>
        <p:sp>
          <p:nvSpPr>
            <p:cNvPr id="82967" name="Line 8"/>
            <p:cNvSpPr>
              <a:spLocks noChangeShapeType="1"/>
            </p:cNvSpPr>
            <p:nvPr/>
          </p:nvSpPr>
          <p:spPr bwMode="auto">
            <a:xfrm flipV="1">
              <a:off x="1429" y="935"/>
              <a:ext cx="2087" cy="2359"/>
            </a:xfrm>
            <a:prstGeom prst="line">
              <a:avLst/>
            </a:prstGeom>
            <a:noFill/>
            <a:ln w="38100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82968" name="Picture 9" descr="diqiu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2448514">
              <a:off x="1292" y="935"/>
              <a:ext cx="2453" cy="2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969" name="Freeform 10"/>
            <p:cNvSpPr>
              <a:spLocks/>
            </p:cNvSpPr>
            <p:nvPr/>
          </p:nvSpPr>
          <p:spPr bwMode="auto">
            <a:xfrm>
              <a:off x="1565" y="1344"/>
              <a:ext cx="1859" cy="1587"/>
            </a:xfrm>
            <a:custGeom>
              <a:avLst/>
              <a:gdLst>
                <a:gd name="T0" fmla="*/ 0 w 1859"/>
                <a:gd name="T1" fmla="*/ 0 h 1633"/>
                <a:gd name="T2" fmla="*/ 816 w 1859"/>
                <a:gd name="T3" fmla="*/ 747 h 1633"/>
                <a:gd name="T4" fmla="*/ 1859 w 1859"/>
                <a:gd name="T5" fmla="*/ 1499 h 1633"/>
                <a:gd name="T6" fmla="*/ 0 60000 65536"/>
                <a:gd name="T7" fmla="*/ 0 60000 65536"/>
                <a:gd name="T8" fmla="*/ 0 60000 65536"/>
                <a:gd name="T9" fmla="*/ 0 w 1859"/>
                <a:gd name="T10" fmla="*/ 0 h 1633"/>
                <a:gd name="T11" fmla="*/ 1859 w 1859"/>
                <a:gd name="T12" fmla="*/ 1633 h 16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59" h="1633">
                  <a:moveTo>
                    <a:pt x="0" y="0"/>
                  </a:moveTo>
                  <a:cubicBezTo>
                    <a:pt x="136" y="136"/>
                    <a:pt x="506" y="542"/>
                    <a:pt x="816" y="814"/>
                  </a:cubicBezTo>
                  <a:cubicBezTo>
                    <a:pt x="1126" y="1086"/>
                    <a:pt x="1642" y="1463"/>
                    <a:pt x="1859" y="163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70" name="Freeform 11"/>
            <p:cNvSpPr>
              <a:spLocks/>
            </p:cNvSpPr>
            <p:nvPr/>
          </p:nvSpPr>
          <p:spPr bwMode="auto">
            <a:xfrm>
              <a:off x="1383" y="1706"/>
              <a:ext cx="1678" cy="1452"/>
            </a:xfrm>
            <a:custGeom>
              <a:avLst/>
              <a:gdLst>
                <a:gd name="T0" fmla="*/ 0 w 1678"/>
                <a:gd name="T1" fmla="*/ 0 h 1452"/>
                <a:gd name="T2" fmla="*/ 691 w 1678"/>
                <a:gd name="T3" fmla="*/ 700 h 1452"/>
                <a:gd name="T4" fmla="*/ 1678 w 1678"/>
                <a:gd name="T5" fmla="*/ 1452 h 1452"/>
                <a:gd name="T6" fmla="*/ 0 60000 65536"/>
                <a:gd name="T7" fmla="*/ 0 60000 65536"/>
                <a:gd name="T8" fmla="*/ 0 60000 65536"/>
                <a:gd name="T9" fmla="*/ 0 w 1678"/>
                <a:gd name="T10" fmla="*/ 0 h 1452"/>
                <a:gd name="T11" fmla="*/ 1678 w 1678"/>
                <a:gd name="T12" fmla="*/ 1452 h 145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8" h="1452">
                  <a:moveTo>
                    <a:pt x="0" y="0"/>
                  </a:moveTo>
                  <a:cubicBezTo>
                    <a:pt x="115" y="117"/>
                    <a:pt x="411" y="458"/>
                    <a:pt x="691" y="700"/>
                  </a:cubicBezTo>
                  <a:cubicBezTo>
                    <a:pt x="971" y="942"/>
                    <a:pt x="1472" y="1295"/>
                    <a:pt x="1678" y="1452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71" name="Freeform 12"/>
            <p:cNvSpPr>
              <a:spLocks/>
            </p:cNvSpPr>
            <p:nvPr/>
          </p:nvSpPr>
          <p:spPr bwMode="auto">
            <a:xfrm>
              <a:off x="1927" y="1117"/>
              <a:ext cx="1679" cy="1451"/>
            </a:xfrm>
            <a:custGeom>
              <a:avLst/>
              <a:gdLst>
                <a:gd name="T0" fmla="*/ 0 w 1679"/>
                <a:gd name="T1" fmla="*/ 0 h 1451"/>
                <a:gd name="T2" fmla="*/ 723 w 1679"/>
                <a:gd name="T3" fmla="*/ 726 h 1451"/>
                <a:gd name="T4" fmla="*/ 1679 w 1679"/>
                <a:gd name="T5" fmla="*/ 1451 h 1451"/>
                <a:gd name="T6" fmla="*/ 0 60000 65536"/>
                <a:gd name="T7" fmla="*/ 0 60000 65536"/>
                <a:gd name="T8" fmla="*/ 0 60000 65536"/>
                <a:gd name="T9" fmla="*/ 0 w 1679"/>
                <a:gd name="T10" fmla="*/ 0 h 1451"/>
                <a:gd name="T11" fmla="*/ 1679 w 1679"/>
                <a:gd name="T12" fmla="*/ 1451 h 14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9" h="1451">
                  <a:moveTo>
                    <a:pt x="0" y="0"/>
                  </a:moveTo>
                  <a:cubicBezTo>
                    <a:pt x="120" y="121"/>
                    <a:pt x="443" y="484"/>
                    <a:pt x="723" y="726"/>
                  </a:cubicBezTo>
                  <a:cubicBezTo>
                    <a:pt x="1003" y="968"/>
                    <a:pt x="1480" y="1300"/>
                    <a:pt x="1679" y="1451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6029" name="Line 13"/>
          <p:cNvSpPr>
            <a:spLocks noChangeShapeType="1"/>
          </p:cNvSpPr>
          <p:nvPr/>
        </p:nvSpPr>
        <p:spPr bwMode="auto">
          <a:xfrm flipV="1">
            <a:off x="6115050" y="2671763"/>
            <a:ext cx="1479550" cy="22225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1" name="Line 14"/>
          <p:cNvSpPr>
            <a:spLocks noChangeShapeType="1"/>
          </p:cNvSpPr>
          <p:nvPr/>
        </p:nvSpPr>
        <p:spPr bwMode="auto">
          <a:xfrm>
            <a:off x="3059113" y="1125538"/>
            <a:ext cx="0" cy="467995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86065" name="Picture 49" descr="{68109AC0-C74A-4392-BBC9-66E1B0C17702}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78213" y="4184650"/>
            <a:ext cx="1512887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66" name="Picture 50" descr="{3A845B73-0222-4689-BC97-E4D396C3B7D1}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1200" y="4256088"/>
            <a:ext cx="1655763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67" name="Line 51"/>
          <p:cNvSpPr>
            <a:spLocks noChangeShapeType="1"/>
          </p:cNvSpPr>
          <p:nvPr/>
        </p:nvSpPr>
        <p:spPr bwMode="auto">
          <a:xfrm flipH="1" flipV="1">
            <a:off x="7620000" y="5372100"/>
            <a:ext cx="720725" cy="215900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5" name="Freeform 53"/>
          <p:cNvSpPr>
            <a:spLocks/>
          </p:cNvSpPr>
          <p:nvPr/>
        </p:nvSpPr>
        <p:spPr bwMode="auto">
          <a:xfrm>
            <a:off x="7451725" y="5229225"/>
            <a:ext cx="287338" cy="144463"/>
          </a:xfrm>
          <a:custGeom>
            <a:avLst/>
            <a:gdLst>
              <a:gd name="T0" fmla="*/ 2147483647 w 78"/>
              <a:gd name="T1" fmla="*/ 0 h 85"/>
              <a:gd name="T2" fmla="*/ 2147483647 w 78"/>
              <a:gd name="T3" fmla="*/ 2147483647 h 85"/>
              <a:gd name="T4" fmla="*/ 2147483647 w 78"/>
              <a:gd name="T5" fmla="*/ 0 h 85"/>
              <a:gd name="T6" fmla="*/ 0 60000 65536"/>
              <a:gd name="T7" fmla="*/ 0 60000 65536"/>
              <a:gd name="T8" fmla="*/ 0 60000 65536"/>
              <a:gd name="T9" fmla="*/ 0 w 78"/>
              <a:gd name="T10" fmla="*/ 0 h 85"/>
              <a:gd name="T11" fmla="*/ 78 w 78"/>
              <a:gd name="T12" fmla="*/ 85 h 8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" h="85">
                <a:moveTo>
                  <a:pt x="38" y="0"/>
                </a:moveTo>
                <a:cubicBezTo>
                  <a:pt x="38" y="0"/>
                  <a:pt x="0" y="85"/>
                  <a:pt x="38" y="85"/>
                </a:cubicBezTo>
                <a:cubicBezTo>
                  <a:pt x="78" y="85"/>
                  <a:pt x="38" y="0"/>
                  <a:pt x="38" y="0"/>
                </a:cubicBezTo>
                <a:close/>
              </a:path>
            </a:pathLst>
          </a:cu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82956" name="Picture 5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68538" y="0"/>
            <a:ext cx="338296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6072" name="Group 56"/>
          <p:cNvGrpSpPr>
            <a:grpSpLocks/>
          </p:cNvGrpSpPr>
          <p:nvPr/>
        </p:nvGrpSpPr>
        <p:grpSpPr bwMode="auto">
          <a:xfrm>
            <a:off x="5364163" y="3500438"/>
            <a:ext cx="1079500" cy="938212"/>
            <a:chOff x="1292" y="935"/>
            <a:chExt cx="2453" cy="2411"/>
          </a:xfrm>
        </p:grpSpPr>
        <p:sp>
          <p:nvSpPr>
            <p:cNvPr id="82962" name="Line 57"/>
            <p:cNvSpPr>
              <a:spLocks noChangeShapeType="1"/>
            </p:cNvSpPr>
            <p:nvPr/>
          </p:nvSpPr>
          <p:spPr bwMode="auto">
            <a:xfrm flipV="1">
              <a:off x="1429" y="935"/>
              <a:ext cx="2087" cy="2359"/>
            </a:xfrm>
            <a:prstGeom prst="line">
              <a:avLst/>
            </a:prstGeom>
            <a:noFill/>
            <a:ln w="38100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82963" name="Picture 58" descr="diqiu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2448514">
              <a:off x="1292" y="935"/>
              <a:ext cx="2453" cy="2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964" name="Freeform 59"/>
            <p:cNvSpPr>
              <a:spLocks/>
            </p:cNvSpPr>
            <p:nvPr/>
          </p:nvSpPr>
          <p:spPr bwMode="auto">
            <a:xfrm>
              <a:off x="1565" y="1344"/>
              <a:ext cx="1859" cy="1587"/>
            </a:xfrm>
            <a:custGeom>
              <a:avLst/>
              <a:gdLst>
                <a:gd name="T0" fmla="*/ 0 w 1859"/>
                <a:gd name="T1" fmla="*/ 0 h 1633"/>
                <a:gd name="T2" fmla="*/ 816 w 1859"/>
                <a:gd name="T3" fmla="*/ 747 h 1633"/>
                <a:gd name="T4" fmla="*/ 1859 w 1859"/>
                <a:gd name="T5" fmla="*/ 1499 h 1633"/>
                <a:gd name="T6" fmla="*/ 0 60000 65536"/>
                <a:gd name="T7" fmla="*/ 0 60000 65536"/>
                <a:gd name="T8" fmla="*/ 0 60000 65536"/>
                <a:gd name="T9" fmla="*/ 0 w 1859"/>
                <a:gd name="T10" fmla="*/ 0 h 1633"/>
                <a:gd name="T11" fmla="*/ 1859 w 1859"/>
                <a:gd name="T12" fmla="*/ 1633 h 16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59" h="1633">
                  <a:moveTo>
                    <a:pt x="0" y="0"/>
                  </a:moveTo>
                  <a:cubicBezTo>
                    <a:pt x="136" y="136"/>
                    <a:pt x="506" y="542"/>
                    <a:pt x="816" y="814"/>
                  </a:cubicBezTo>
                  <a:cubicBezTo>
                    <a:pt x="1126" y="1086"/>
                    <a:pt x="1642" y="1463"/>
                    <a:pt x="1859" y="163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65" name="Freeform 60"/>
            <p:cNvSpPr>
              <a:spLocks/>
            </p:cNvSpPr>
            <p:nvPr/>
          </p:nvSpPr>
          <p:spPr bwMode="auto">
            <a:xfrm>
              <a:off x="1383" y="1706"/>
              <a:ext cx="1678" cy="1452"/>
            </a:xfrm>
            <a:custGeom>
              <a:avLst/>
              <a:gdLst>
                <a:gd name="T0" fmla="*/ 0 w 1678"/>
                <a:gd name="T1" fmla="*/ 0 h 1452"/>
                <a:gd name="T2" fmla="*/ 691 w 1678"/>
                <a:gd name="T3" fmla="*/ 700 h 1452"/>
                <a:gd name="T4" fmla="*/ 1678 w 1678"/>
                <a:gd name="T5" fmla="*/ 1452 h 1452"/>
                <a:gd name="T6" fmla="*/ 0 60000 65536"/>
                <a:gd name="T7" fmla="*/ 0 60000 65536"/>
                <a:gd name="T8" fmla="*/ 0 60000 65536"/>
                <a:gd name="T9" fmla="*/ 0 w 1678"/>
                <a:gd name="T10" fmla="*/ 0 h 1452"/>
                <a:gd name="T11" fmla="*/ 1678 w 1678"/>
                <a:gd name="T12" fmla="*/ 1452 h 145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8" h="1452">
                  <a:moveTo>
                    <a:pt x="0" y="0"/>
                  </a:moveTo>
                  <a:cubicBezTo>
                    <a:pt x="115" y="117"/>
                    <a:pt x="411" y="458"/>
                    <a:pt x="691" y="700"/>
                  </a:cubicBezTo>
                  <a:cubicBezTo>
                    <a:pt x="971" y="942"/>
                    <a:pt x="1472" y="1295"/>
                    <a:pt x="1678" y="1452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66" name="Freeform 61"/>
            <p:cNvSpPr>
              <a:spLocks/>
            </p:cNvSpPr>
            <p:nvPr/>
          </p:nvSpPr>
          <p:spPr bwMode="auto">
            <a:xfrm>
              <a:off x="1927" y="1117"/>
              <a:ext cx="1679" cy="1451"/>
            </a:xfrm>
            <a:custGeom>
              <a:avLst/>
              <a:gdLst>
                <a:gd name="T0" fmla="*/ 0 w 1679"/>
                <a:gd name="T1" fmla="*/ 0 h 1451"/>
                <a:gd name="T2" fmla="*/ 723 w 1679"/>
                <a:gd name="T3" fmla="*/ 726 h 1451"/>
                <a:gd name="T4" fmla="*/ 1679 w 1679"/>
                <a:gd name="T5" fmla="*/ 1451 h 1451"/>
                <a:gd name="T6" fmla="*/ 0 60000 65536"/>
                <a:gd name="T7" fmla="*/ 0 60000 65536"/>
                <a:gd name="T8" fmla="*/ 0 60000 65536"/>
                <a:gd name="T9" fmla="*/ 0 w 1679"/>
                <a:gd name="T10" fmla="*/ 0 h 1451"/>
                <a:gd name="T11" fmla="*/ 1679 w 1679"/>
                <a:gd name="T12" fmla="*/ 1451 h 14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9" h="1451">
                  <a:moveTo>
                    <a:pt x="0" y="0"/>
                  </a:moveTo>
                  <a:cubicBezTo>
                    <a:pt x="120" y="121"/>
                    <a:pt x="443" y="484"/>
                    <a:pt x="723" y="726"/>
                  </a:cubicBezTo>
                  <a:cubicBezTo>
                    <a:pt x="1003" y="968"/>
                    <a:pt x="1480" y="1300"/>
                    <a:pt x="1679" y="1451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958" name="Text Box 62"/>
          <p:cNvSpPr txBox="1">
            <a:spLocks noChangeArrowheads="1"/>
          </p:cNvSpPr>
          <p:nvPr/>
        </p:nvSpPr>
        <p:spPr bwMode="auto">
          <a:xfrm>
            <a:off x="5699125" y="212725"/>
            <a:ext cx="2219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------</a:t>
            </a:r>
            <a:r>
              <a:rPr lang="zh-CN" altLang="en-US" sz="4000" b="1">
                <a:latin typeface="Calibri" pitchFamily="34" charset="0"/>
              </a:rPr>
              <a:t>公转</a:t>
            </a:r>
          </a:p>
        </p:txBody>
      </p:sp>
      <p:sp>
        <p:nvSpPr>
          <p:cNvPr id="66" name="Text Box 31"/>
          <p:cNvSpPr txBox="1">
            <a:spLocks noChangeArrowheads="1"/>
          </p:cNvSpPr>
          <p:nvPr/>
        </p:nvSpPr>
        <p:spPr bwMode="auto">
          <a:xfrm>
            <a:off x="641350" y="2390775"/>
            <a:ext cx="1306513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200" b="1">
                <a:solidFill>
                  <a:srgbClr val="FFFF00"/>
                </a:solidFill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</a:rPr>
              <a:t> 冬至</a:t>
            </a:r>
          </a:p>
        </p:txBody>
      </p:sp>
      <p:sp>
        <p:nvSpPr>
          <p:cNvPr id="53" name="Text Box 42"/>
          <p:cNvSpPr txBox="1">
            <a:spLocks noChangeArrowheads="1"/>
          </p:cNvSpPr>
          <p:nvPr/>
        </p:nvSpPr>
        <p:spPr bwMode="auto">
          <a:xfrm>
            <a:off x="585788" y="3357563"/>
            <a:ext cx="1682750" cy="4619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2400" b="1">
                <a:solidFill>
                  <a:srgbClr val="FFFF00"/>
                </a:solidFill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r>
              <a:rPr lang="zh-CN" altLang="en-US" dirty="0" smtClean="0">
                <a:solidFill>
                  <a:srgbClr val="FF0000"/>
                </a:solidFill>
                <a:latin typeface="+mn-lt"/>
                <a:ea typeface="+mn-ea"/>
              </a:rPr>
              <a:t>月</a:t>
            </a:r>
            <a:r>
              <a:rPr lang="en-US" altLang="zh-CN" dirty="0" smtClean="0">
                <a:solidFill>
                  <a:srgbClr val="FF0000"/>
                </a:solidFill>
                <a:latin typeface="+mn-lt"/>
                <a:ea typeface="+mn-ea"/>
              </a:rPr>
              <a:t>22</a:t>
            </a:r>
            <a:r>
              <a:rPr lang="zh-CN" altLang="en-US" dirty="0" smtClean="0">
                <a:solidFill>
                  <a:srgbClr val="FF0000"/>
                </a:solidFill>
                <a:latin typeface="+mn-lt"/>
                <a:ea typeface="+mn-ea"/>
              </a:rPr>
              <a:t>日</a:t>
            </a:r>
            <a:endParaRPr lang="zh-CN" altLang="en-US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158750" y="4298950"/>
            <a:ext cx="26844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太阳直射南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回归线（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23.5°S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）</a:t>
            </a:r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北极圈</a:t>
            </a:r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内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极夜</a:t>
            </a:r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，南极圈内极昼。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41969E-6 C 0.01493 -0.00254 0.06459 -0.00647 0.08976 -0.01526 C 0.11493 -0.02404 0.13229 -0.0379 0.15156 -0.05339 C 0.17101 -0.06864 0.19375 -0.08829 0.20608 -0.10747 C 0.2184 -0.12665 0.22118 -0.15623 0.22535 -0.16871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860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67" y="-843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6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6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6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6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9" grpId="0" animBg="1"/>
      <p:bldP spid="86067" grpId="0" animBg="1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975" cy="4525963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除了麦哲伦船队的环球航行和地球的卫星图片，还有什么能证明地球是个球体呢？</a:t>
            </a:r>
            <a:endParaRPr lang="en-US" altLang="zh-CN" sz="3600" b="1" smtClean="0"/>
          </a:p>
          <a:p>
            <a:pPr eaLnBrk="1" hangingPunct="1"/>
            <a:r>
              <a:rPr lang="zh-CN" altLang="en-US" b="1" smtClean="0">
                <a:solidFill>
                  <a:srgbClr val="0000FF"/>
                </a:solidFill>
              </a:rPr>
              <a:t>远处归来的帆船先看到船顶再看到船身；</a:t>
            </a:r>
            <a:endParaRPr lang="en-US" altLang="zh-CN" b="1" smtClean="0">
              <a:solidFill>
                <a:srgbClr val="0000FF"/>
              </a:solidFill>
            </a:endParaRPr>
          </a:p>
          <a:p>
            <a:pPr eaLnBrk="1" hangingPunct="1"/>
            <a:r>
              <a:rPr lang="zh-CN" altLang="en-US" b="1" smtClean="0">
                <a:solidFill>
                  <a:srgbClr val="0000FF"/>
                </a:solidFill>
              </a:rPr>
              <a:t>登高望远；</a:t>
            </a:r>
            <a:endParaRPr lang="en-US" altLang="zh-CN" b="1" smtClean="0">
              <a:solidFill>
                <a:srgbClr val="0000FF"/>
              </a:solidFill>
            </a:endParaRPr>
          </a:p>
          <a:p>
            <a:pPr eaLnBrk="1" hangingPunct="1"/>
            <a:r>
              <a:rPr lang="zh-CN" altLang="en-US" b="1" smtClean="0">
                <a:solidFill>
                  <a:srgbClr val="0000FF"/>
                </a:solidFill>
              </a:rPr>
              <a:t>月食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_imgloadCAWWTA7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8001000" cy="4525963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地球的</a:t>
            </a:r>
            <a:r>
              <a:rPr lang="zh-CN" altLang="en-US" b="1" smtClean="0">
                <a:solidFill>
                  <a:srgbClr val="FF0000"/>
                </a:solidFill>
              </a:rPr>
              <a:t>真实形状</a:t>
            </a:r>
            <a:r>
              <a:rPr lang="zh-CN" altLang="en-US" b="1" smtClean="0"/>
              <a:t>是什么呢？是个规则的正球体吗？</a:t>
            </a:r>
          </a:p>
          <a:p>
            <a:pPr eaLnBrk="1" hangingPunct="1"/>
            <a:endParaRPr lang="zh-CN" altLang="en-US" b="1" smtClean="0"/>
          </a:p>
          <a:p>
            <a:pPr eaLnBrk="1" hangingPunct="1"/>
            <a:r>
              <a:rPr lang="zh-CN" altLang="en-US" b="1" smtClean="0"/>
              <a:t>地球是个</a:t>
            </a:r>
            <a:r>
              <a:rPr lang="zh-CN" altLang="en-US" b="1" u="sng" smtClean="0">
                <a:solidFill>
                  <a:srgbClr val="FF3399"/>
                </a:solidFill>
              </a:rPr>
              <a:t>两极稍扁、赤道略鼓</a:t>
            </a:r>
            <a:r>
              <a:rPr lang="zh-CN" altLang="en-US" b="1" smtClean="0"/>
              <a:t>的</a:t>
            </a:r>
            <a:r>
              <a:rPr lang="zh-CN" altLang="en-US" b="1" smtClean="0">
                <a:solidFill>
                  <a:srgbClr val="FF0000"/>
                </a:solidFill>
              </a:rPr>
              <a:t>不规则</a:t>
            </a:r>
            <a:r>
              <a:rPr lang="zh-CN" altLang="en-US" b="1" smtClean="0"/>
              <a:t>球体。</a:t>
            </a:r>
          </a:p>
          <a:p>
            <a:pPr eaLnBrk="1" hangingPunct="1"/>
            <a:r>
              <a:rPr lang="zh-CN" altLang="en-US" b="1" smtClean="0"/>
              <a:t>为什么地球仪是个正球体呢？阅读</a:t>
            </a:r>
            <a:r>
              <a:rPr lang="en-US" altLang="zh-CN" b="1" smtClean="0"/>
              <a:t>P18.</a:t>
            </a:r>
            <a:endParaRPr lang="zh-CN" alt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7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7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821" name="Picture 13" descr="地球的基本数据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585788"/>
            <a:ext cx="8964612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WordArt 12"/>
          <p:cNvSpPr>
            <a:spLocks noChangeArrowheads="1" noChangeShapeType="1"/>
          </p:cNvSpPr>
          <p:nvPr/>
        </p:nvSpPr>
        <p:spPr bwMode="auto">
          <a:xfrm>
            <a:off x="2771775" y="260350"/>
            <a:ext cx="3389313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二、地球有多大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8900" y="4724400"/>
            <a:ext cx="8586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赤道半径和极半径是否一样长？说明了什么呢？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49225" y="5991225"/>
            <a:ext cx="89122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说明地球是“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两极稍扁，赤道略鼓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”的球体。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9388" y="5445125"/>
            <a:ext cx="9072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赤道半径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6378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千米比极半径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6357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千米</a:t>
            </a:r>
            <a:r>
              <a:rPr lang="zh-CN" altLang="en-US" sz="3200" b="1" u="sng">
                <a:solidFill>
                  <a:srgbClr val="FF0000"/>
                </a:solidFill>
                <a:latin typeface="Calibri" pitchFamily="34" charset="0"/>
              </a:rPr>
              <a:t>长</a:t>
            </a:r>
            <a:r>
              <a:rPr lang="en-US" altLang="zh-CN" sz="3200" b="1" u="sng">
                <a:solidFill>
                  <a:srgbClr val="FF0000"/>
                </a:solidFill>
                <a:latin typeface="Calibri" pitchFamily="34" charset="0"/>
              </a:rPr>
              <a:t>21</a:t>
            </a:r>
            <a:r>
              <a:rPr lang="zh-CN" altLang="en-US" sz="3200" b="1" u="sng">
                <a:solidFill>
                  <a:srgbClr val="FF0000"/>
                </a:solidFill>
                <a:latin typeface="Calibri" pitchFamily="34" charset="0"/>
              </a:rPr>
              <a:t>千米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7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2896</Words>
  <Application>Microsoft Office PowerPoint</Application>
  <PresentationFormat>全屏显示(4:3)</PresentationFormat>
  <Paragraphs>557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66</vt:i4>
      </vt:variant>
    </vt:vector>
  </HeadingPairs>
  <TitlesOfParts>
    <vt:vector size="78" baseType="lpstr">
      <vt:lpstr>Arial</vt:lpstr>
      <vt:lpstr>宋体</vt:lpstr>
      <vt:lpstr>Calibri</vt:lpstr>
      <vt:lpstr>楷体_GB2312</vt:lpstr>
      <vt:lpstr>Times New Roman</vt:lpstr>
      <vt:lpstr>黑体</vt:lpstr>
      <vt:lpstr>Wingdings</vt:lpstr>
      <vt:lpstr>隶书</vt:lpstr>
      <vt:lpstr>华文行楷</vt:lpstr>
      <vt:lpstr>Office 主题</vt:lpstr>
      <vt:lpstr>Office 主题</vt:lpstr>
      <vt:lpstr>Office 主题</vt:lpstr>
      <vt:lpstr>第二章 地球的面貌 第一节 认识地球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经纬线和经纬度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格林尼治天文台和本初子午线</vt:lpstr>
      <vt:lpstr>幻灯片 31</vt:lpstr>
      <vt:lpstr>幻灯片 32</vt:lpstr>
      <vt:lpstr>幻灯片 33</vt:lpstr>
      <vt:lpstr>幻灯片 34</vt:lpstr>
      <vt:lpstr>幻灯片 35</vt:lpstr>
      <vt:lpstr>幻灯片 36</vt:lpstr>
      <vt:lpstr>P22活动 自制地球仪并填表</vt:lpstr>
      <vt:lpstr>幻灯片 38</vt:lpstr>
      <vt:lpstr>幻灯片 39</vt:lpstr>
      <vt:lpstr>幻灯片 40</vt:lpstr>
      <vt:lpstr>幻灯片 41</vt:lpstr>
      <vt:lpstr>幻灯片 42</vt:lpstr>
      <vt:lpstr>幻灯片 43</vt:lpstr>
      <vt:lpstr>注意事项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下列说法正确的有（              ）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第二章 地球的面貌 第一节 认识地球</dc:title>
  <dc:creator>yihuan</dc:creator>
  <cp:lastModifiedBy>徐建</cp:lastModifiedBy>
  <cp:revision>72</cp:revision>
  <dcterms:created xsi:type="dcterms:W3CDTF">2015-09-10T12:12:37Z</dcterms:created>
  <dcterms:modified xsi:type="dcterms:W3CDTF">2018-05-04T01:14:42Z</dcterms:modified>
</cp:coreProperties>
</file>