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CC33"/>
    <a:srgbClr val="CCECFF"/>
    <a:srgbClr val="D0EED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30" d="100"/>
          <a:sy n="130" d="100"/>
        </p:scale>
        <p:origin x="-486" y="-3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1" y="100012"/>
            <a:ext cx="7345363" cy="490538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906066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32138" y="4731544"/>
            <a:ext cx="2895600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608FC62-DA4B-4ACF-9D85-97183F0F98D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EED0">
            <a:alpha val="8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image" Target="../media/image24.png"/><Relationship Id="rId9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&#33258;&#36716;~1.MP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142976" y="757622"/>
          <a:ext cx="6718393" cy="4068360"/>
        </p:xfrm>
        <a:graphic>
          <a:graphicData uri="http://schemas.openxmlformats.org/presentationml/2006/ole">
            <p:oleObj spid="_x0000_s2050" r:id="rId3" imgW="3476190" imgH="2104762" progId="PBrush">
              <p:embed/>
            </p:oleObj>
          </a:graphicData>
        </a:graphic>
      </p:graphicFrame>
      <p:sp>
        <p:nvSpPr>
          <p:cNvPr id="5" name="Rectangle 2"/>
          <p:cNvSpPr>
            <a:spLocks noRot="1" noChangeArrowheads="1"/>
          </p:cNvSpPr>
          <p:nvPr/>
        </p:nvSpPr>
        <p:spPr bwMode="auto">
          <a:xfrm>
            <a:off x="1500166" y="68031"/>
            <a:ext cx="60722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2.2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世界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的海陆分布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4357686" y="2643188"/>
          <a:ext cx="1943100" cy="2105025"/>
        </p:xfrm>
        <a:graphic>
          <a:graphicData uri="http://schemas.openxmlformats.org/presentationml/2006/ole">
            <p:oleObj spid="_x0000_s5124" r:id="rId3" imgW="1943371" imgH="2104762" progId="PBrush">
              <p:embed/>
            </p:oleObj>
          </a:graphicData>
        </a:graphic>
      </p:graphicFrame>
      <p:pic>
        <p:nvPicPr>
          <p:cNvPr id="23" name="Picture 24"/>
          <p:cNvPicPr>
            <a:picLocks noChangeAspect="1" noChangeArrowheads="1"/>
          </p:cNvPicPr>
          <p:nvPr/>
        </p:nvPicPr>
        <p:blipFill>
          <a:blip r:embed="rId4"/>
          <a:srcRect l="2750" t="4286" r="1511" b="14244"/>
          <a:stretch>
            <a:fillRect/>
          </a:stretch>
        </p:blipFill>
        <p:spPr bwMode="auto">
          <a:xfrm>
            <a:off x="214282" y="428610"/>
            <a:ext cx="3821109" cy="271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6375431" y="2357436"/>
          <a:ext cx="2495550" cy="2390775"/>
        </p:xfrm>
        <a:graphic>
          <a:graphicData uri="http://schemas.openxmlformats.org/presentationml/2006/ole">
            <p:oleObj spid="_x0000_s5122" r:id="rId5" imgW="2495238" imgH="2390476" progId="PBrush">
              <p:embed/>
            </p:oleObj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573059" y="3143254"/>
          <a:ext cx="1885950" cy="1990725"/>
        </p:xfrm>
        <a:graphic>
          <a:graphicData uri="http://schemas.openxmlformats.org/presentationml/2006/ole">
            <p:oleObj spid="_x0000_s5123" r:id="rId6" imgW="1886213" imgH="1991003" progId="PBrush">
              <p:embed/>
            </p:oleObj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7643834" y="714362"/>
          <a:ext cx="1320800" cy="1200150"/>
        </p:xfrm>
        <a:graphic>
          <a:graphicData uri="http://schemas.openxmlformats.org/presentationml/2006/ole">
            <p:oleObj spid="_x0000_s5125" r:id="rId7" imgW="1324160" imgH="1200318" progId="PBrush">
              <p:embed/>
            </p:oleObj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4230684" y="693724"/>
          <a:ext cx="1704975" cy="1371600"/>
        </p:xfrm>
        <a:graphic>
          <a:graphicData uri="http://schemas.openxmlformats.org/presentationml/2006/ole">
            <p:oleObj spid="_x0000_s5126" r:id="rId8" imgW="1704762" imgH="1371429" progId="PBrush">
              <p:embed/>
            </p:oleObj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6072198" y="714362"/>
          <a:ext cx="1304925" cy="1200150"/>
        </p:xfrm>
        <a:graphic>
          <a:graphicData uri="http://schemas.openxmlformats.org/presentationml/2006/ole">
            <p:oleObj spid="_x0000_s5127" r:id="rId9" imgW="1305107" imgH="1200318" progId="PBrush">
              <p:embed/>
            </p:oleObj>
          </a:graphicData>
        </a:graphic>
      </p:graphicFrame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629556" y="4708524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latin typeface="Times New Roman" pitchFamily="18" charset="0"/>
                <a:cs typeface="Times New Roman" pitchFamily="18" charset="0"/>
              </a:rPr>
              <a:t>亚洲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286512" y="1900236"/>
            <a:ext cx="1225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/>
              <a:t>南极洲</a:t>
            </a:r>
            <a:endParaRPr lang="zh-CN" altLang="en-US" sz="2400" b="1" dirty="0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072066" y="4572014"/>
            <a:ext cx="125095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北美洲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573059" y="4470404"/>
            <a:ext cx="9477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latin typeface="Times New Roman" pitchFamily="18" charset="0"/>
                <a:cs typeface="Times New Roman" pitchFamily="18" charset="0"/>
              </a:rPr>
              <a:t>非洲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4246559" y="1857370"/>
            <a:ext cx="1438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/>
              <a:t>大洋洲</a:t>
            </a:r>
          </a:p>
        </p:txBody>
      </p:sp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2886072" y="3079752"/>
          <a:ext cx="1257300" cy="1828800"/>
        </p:xfrm>
        <a:graphic>
          <a:graphicData uri="http://schemas.openxmlformats.org/presentationml/2006/ole">
            <p:oleObj spid="_x0000_s5128" r:id="rId10" imgW="1257476" imgH="1828571" progId="PBrush">
              <p:embed/>
            </p:oleObj>
          </a:graphicData>
        </a:graphic>
      </p:graphicFrame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7891463" y="1900236"/>
            <a:ext cx="96681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/>
              <a:t>欧洲</a:t>
            </a:r>
            <a:endParaRPr lang="zh-CN" altLang="en-US" sz="2400" b="1" dirty="0"/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000496" y="1857370"/>
            <a:ext cx="1323975" cy="3825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dirty="0"/>
              <a:t>1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215074" y="1928808"/>
            <a:ext cx="1323975" cy="384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dirty="0"/>
              <a:t>2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428596" y="4545016"/>
            <a:ext cx="949325" cy="382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7929586" y="1903410"/>
            <a:ext cx="857256" cy="3825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dirty="0"/>
              <a:t>3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5072067" y="4643452"/>
            <a:ext cx="1071569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7632731" y="4714890"/>
            <a:ext cx="1322388" cy="3825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214282" y="71420"/>
            <a:ext cx="504190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七大洲面积的比较（单位：万平方千米）</a:t>
            </a:r>
          </a:p>
        </p:txBody>
      </p:sp>
      <p:sp>
        <p:nvSpPr>
          <p:cNvPr id="25" name="TextBox 25"/>
          <p:cNvSpPr txBox="1">
            <a:spLocks noChangeArrowheads="1"/>
          </p:cNvSpPr>
          <p:nvPr/>
        </p:nvSpPr>
        <p:spPr bwMode="auto">
          <a:xfrm>
            <a:off x="7272369" y="3211511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4400</a:t>
            </a:r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6"/>
          <p:cNvSpPr txBox="1">
            <a:spLocks noChangeArrowheads="1"/>
          </p:cNvSpPr>
          <p:nvPr/>
        </p:nvSpPr>
        <p:spPr bwMode="auto">
          <a:xfrm>
            <a:off x="1033434" y="3333754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3020</a:t>
            </a:r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7"/>
          <p:cNvSpPr txBox="1">
            <a:spLocks noChangeArrowheads="1"/>
          </p:cNvSpPr>
          <p:nvPr/>
        </p:nvSpPr>
        <p:spPr bwMode="auto">
          <a:xfrm>
            <a:off x="5000623" y="3498851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2423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8"/>
          <p:cNvSpPr txBox="1">
            <a:spLocks noChangeArrowheads="1"/>
          </p:cNvSpPr>
          <p:nvPr/>
        </p:nvSpPr>
        <p:spPr bwMode="auto">
          <a:xfrm>
            <a:off x="3081335" y="3506790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Times New Roman" pitchFamily="18" charset="0"/>
                <a:cs typeface="Times New Roman" pitchFamily="18" charset="0"/>
              </a:rPr>
              <a:t>1797</a:t>
            </a:r>
            <a:endParaRPr lang="zh-CN" alt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9"/>
          <p:cNvSpPr txBox="1">
            <a:spLocks noChangeArrowheads="1"/>
          </p:cNvSpPr>
          <p:nvPr/>
        </p:nvSpPr>
        <p:spPr bwMode="auto">
          <a:xfrm>
            <a:off x="6484948" y="1004875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1405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30"/>
          <p:cNvSpPr txBox="1">
            <a:spLocks noChangeArrowheads="1"/>
          </p:cNvSpPr>
          <p:nvPr/>
        </p:nvSpPr>
        <p:spPr bwMode="auto">
          <a:xfrm>
            <a:off x="8131196" y="1203312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1016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4354509" y="1212836"/>
            <a:ext cx="9080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897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25"/>
          <p:cNvSpPr txBox="1">
            <a:spLocks noChangeArrowheads="1"/>
          </p:cNvSpPr>
          <p:nvPr/>
        </p:nvSpPr>
        <p:spPr bwMode="auto">
          <a:xfrm>
            <a:off x="6215074" y="142858"/>
            <a:ext cx="20637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七大洲面积</a:t>
            </a:r>
          </a:p>
        </p:txBody>
      </p:sp>
      <p:sp>
        <p:nvSpPr>
          <p:cNvPr id="33" name="文本框 15392"/>
          <p:cNvSpPr txBox="1">
            <a:spLocks noChangeArrowheads="1"/>
          </p:cNvSpPr>
          <p:nvPr/>
        </p:nvSpPr>
        <p:spPr bwMode="auto">
          <a:xfrm>
            <a:off x="1714480" y="2214560"/>
            <a:ext cx="5561013" cy="64633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ea typeface="黑体" pitchFamily="49" charset="-122"/>
              </a:rPr>
              <a:t>亚非北南美；南极欧大洋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428992" y="4643452"/>
            <a:ext cx="11430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南美洲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500430" y="4689493"/>
            <a:ext cx="1076333" cy="3825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4" grpId="0" bldLvl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非洲地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2858"/>
            <a:ext cx="4724400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40192" y="4143386"/>
            <a:ext cx="1274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itchFamily="18" charset="0"/>
                <a:ea typeface="楷体_GB2312" pitchFamily="1" charset="-122"/>
              </a:rPr>
              <a:t>非洲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39750" y="574658"/>
            <a:ext cx="4105275" cy="4032250"/>
            <a:chOff x="0" y="0"/>
            <a:chExt cx="1296" cy="1344"/>
          </a:xfrm>
        </p:grpSpPr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288" y="0"/>
              <a:ext cx="52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 flipH="1">
              <a:off x="0" y="0"/>
              <a:ext cx="288" cy="52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0" y="528"/>
              <a:ext cx="1296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H="1" flipV="1">
              <a:off x="816" y="0"/>
              <a:ext cx="480" cy="52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432" y="528"/>
              <a:ext cx="288" cy="81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H="1">
              <a:off x="720" y="528"/>
              <a:ext cx="576" cy="81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435600" y="1293796"/>
            <a:ext cx="3384550" cy="3186112"/>
            <a:chOff x="0" y="0"/>
            <a:chExt cx="1296" cy="1344"/>
          </a:xfrm>
        </p:grpSpPr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288" y="0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 flipH="1">
              <a:off x="0" y="0"/>
              <a:ext cx="288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0" y="528"/>
              <a:ext cx="12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H="1" flipV="1">
              <a:off x="816" y="0"/>
              <a:ext cx="480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432" y="528"/>
              <a:ext cx="288" cy="81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 flipH="1">
              <a:off x="720" y="528"/>
              <a:ext cx="576" cy="81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" descr="8158112c6cfcbf99"/>
          <p:cNvPicPr>
            <a:picLocks noChangeAspect="1" noChangeArrowheads="1"/>
          </p:cNvPicPr>
          <p:nvPr/>
        </p:nvPicPr>
        <p:blipFill>
          <a:blip r:embed="rId2"/>
          <a:srcRect l="9647" t="5258" r="8809" b="11932"/>
          <a:stretch>
            <a:fillRect/>
          </a:stretch>
        </p:blipFill>
        <p:spPr bwMode="auto">
          <a:xfrm rot="20220000" flipH="1" flipV="1">
            <a:off x="6469852" y="3170255"/>
            <a:ext cx="2347964" cy="1874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南美洲地形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4651"/>
            <a:ext cx="3606451" cy="494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79414" y="137202"/>
            <a:ext cx="3275557" cy="4421374"/>
            <a:chOff x="0" y="0"/>
            <a:chExt cx="5643" cy="8279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1627" y="0"/>
              <a:ext cx="3906" cy="261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H="1">
              <a:off x="1247" y="2609"/>
              <a:ext cx="4397" cy="5671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H="1">
              <a:off x="0" y="0"/>
              <a:ext cx="1627" cy="2155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0" y="2155"/>
              <a:ext cx="1247" cy="181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1247" y="3969"/>
              <a:ext cx="1" cy="431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572000" y="62577"/>
            <a:ext cx="3277009" cy="4421374"/>
            <a:chOff x="0" y="0"/>
            <a:chExt cx="5643" cy="8279"/>
          </a:xfrm>
        </p:grpSpPr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1627" y="0"/>
              <a:ext cx="3906" cy="261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>
              <a:off x="1247" y="2609"/>
              <a:ext cx="4397" cy="567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0" y="0"/>
              <a:ext cx="1627" cy="215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0" y="2155"/>
              <a:ext cx="1247" cy="181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1247" y="3969"/>
              <a:ext cx="1" cy="431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50863" y="264202"/>
            <a:ext cx="3185577" cy="4314545"/>
            <a:chOff x="0" y="0"/>
            <a:chExt cx="5488" cy="8078"/>
          </a:xfrm>
        </p:grpSpPr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1" y="0"/>
              <a:ext cx="5487" cy="2409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1318" y="2409"/>
              <a:ext cx="4170" cy="5669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0" y="0"/>
              <a:ext cx="1318" cy="8078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787900" y="189577"/>
            <a:ext cx="3187029" cy="4314545"/>
            <a:chOff x="0" y="0"/>
            <a:chExt cx="5488" cy="8078"/>
          </a:xfrm>
        </p:grpSpPr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" y="0"/>
              <a:ext cx="5487" cy="2409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H="1">
              <a:off x="1318" y="2409"/>
              <a:ext cx="4170" cy="5669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0" y="0"/>
              <a:ext cx="1318" cy="8078"/>
            </a:xfrm>
            <a:prstGeom prst="line">
              <a:avLst/>
            </a:prstGeom>
            <a:noFill/>
            <a:ln w="57150">
              <a:solidFill>
                <a:srgbClr val="0000CC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pic>
        <p:nvPicPr>
          <p:cNvPr id="24" name="Picture 24" descr="xuez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784543" flipH="1">
            <a:off x="6435271" y="3315826"/>
            <a:ext cx="2217537" cy="1473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071669" y="4477422"/>
            <a:ext cx="18573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itchFamily="18" charset="0"/>
                <a:ea typeface="楷体_GB2312" pitchFamily="1" charset="-122"/>
              </a:rPr>
              <a:t>南美洲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澳大利亚地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78" y="274914"/>
            <a:ext cx="5530830" cy="472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500562" y="4500576"/>
            <a:ext cx="1357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大洋洲</a:t>
            </a:r>
          </a:p>
        </p:txBody>
      </p:sp>
      <p:sp>
        <p:nvSpPr>
          <p:cNvPr id="4" name="未知"/>
          <p:cNvSpPr>
            <a:spLocks noChangeArrowheads="1"/>
          </p:cNvSpPr>
          <p:nvPr/>
        </p:nvSpPr>
        <p:spPr bwMode="auto">
          <a:xfrm>
            <a:off x="6377016" y="1565297"/>
            <a:ext cx="2133600" cy="1944688"/>
          </a:xfrm>
          <a:custGeom>
            <a:avLst/>
            <a:gdLst/>
            <a:ahLst/>
            <a:cxnLst>
              <a:cxn ang="0">
                <a:pos x="432" y="96"/>
              </a:cxn>
              <a:cxn ang="0">
                <a:pos x="192" y="384"/>
              </a:cxn>
              <a:cxn ang="0">
                <a:pos x="0" y="528"/>
              </a:cxn>
              <a:cxn ang="0">
                <a:pos x="175" y="1101"/>
              </a:cxn>
              <a:cxn ang="0">
                <a:pos x="503" y="988"/>
              </a:cxn>
              <a:cxn ang="0">
                <a:pos x="796" y="1000"/>
              </a:cxn>
              <a:cxn ang="0">
                <a:pos x="1101" y="1225"/>
              </a:cxn>
              <a:cxn ang="0">
                <a:pos x="1344" y="672"/>
              </a:cxn>
              <a:cxn ang="0">
                <a:pos x="912" y="0"/>
              </a:cxn>
              <a:cxn ang="0">
                <a:pos x="816" y="336"/>
              </a:cxn>
              <a:cxn ang="0">
                <a:pos x="528" y="240"/>
              </a:cxn>
              <a:cxn ang="0">
                <a:pos x="432" y="96"/>
              </a:cxn>
            </a:cxnLst>
            <a:rect l="0" t="0" r="r" b="b"/>
            <a:pathLst>
              <a:path w="1344" h="1225">
                <a:moveTo>
                  <a:pt x="432" y="96"/>
                </a:moveTo>
                <a:lnTo>
                  <a:pt x="192" y="384"/>
                </a:lnTo>
                <a:lnTo>
                  <a:pt x="0" y="528"/>
                </a:lnTo>
                <a:lnTo>
                  <a:pt x="175" y="1101"/>
                </a:lnTo>
                <a:lnTo>
                  <a:pt x="503" y="988"/>
                </a:lnTo>
                <a:lnTo>
                  <a:pt x="796" y="1000"/>
                </a:lnTo>
                <a:lnTo>
                  <a:pt x="1101" y="1225"/>
                </a:lnTo>
                <a:lnTo>
                  <a:pt x="1344" y="672"/>
                </a:lnTo>
                <a:lnTo>
                  <a:pt x="912" y="0"/>
                </a:lnTo>
                <a:lnTo>
                  <a:pt x="816" y="336"/>
                </a:lnTo>
                <a:lnTo>
                  <a:pt x="528" y="240"/>
                </a:lnTo>
                <a:lnTo>
                  <a:pt x="432" y="96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62028" y="851176"/>
            <a:ext cx="4419937" cy="3461906"/>
            <a:chOff x="0" y="0"/>
            <a:chExt cx="7481" cy="5899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0" y="2381"/>
              <a:ext cx="905" cy="2835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905" y="4585"/>
              <a:ext cx="2722" cy="631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627" y="4585"/>
              <a:ext cx="2608" cy="1314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6235" y="3062"/>
              <a:ext cx="1247" cy="2837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H="1" flipV="1">
              <a:off x="5441" y="0"/>
              <a:ext cx="2041" cy="3062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H="1">
              <a:off x="4988" y="0"/>
              <a:ext cx="453" cy="1522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 flipV="1">
              <a:off x="4080" y="680"/>
              <a:ext cx="908" cy="842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4080" y="0"/>
              <a:ext cx="1" cy="68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H="1">
              <a:off x="2266" y="0"/>
              <a:ext cx="1814" cy="680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 flipH="1">
              <a:off x="0" y="680"/>
              <a:ext cx="2266" cy="1701"/>
            </a:xfrm>
            <a:prstGeom prst="line">
              <a:avLst/>
            </a:prstGeom>
            <a:noFill/>
            <a:ln w="571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677053" y="2287610"/>
            <a:ext cx="1895475" cy="738187"/>
            <a:chOff x="0" y="0"/>
            <a:chExt cx="2985" cy="1162"/>
          </a:xfrm>
        </p:grpSpPr>
        <p:sp>
          <p:nvSpPr>
            <p:cNvPr id="17" name="弧形 16"/>
            <p:cNvSpPr>
              <a:spLocks noChangeArrowheads="1"/>
            </p:cNvSpPr>
            <p:nvPr/>
          </p:nvSpPr>
          <p:spPr bwMode="auto">
            <a:xfrm rot="-4005679">
              <a:off x="312" y="-281"/>
              <a:ext cx="900" cy="1523"/>
            </a:xfrm>
            <a:custGeom>
              <a:avLst/>
              <a:gdLst/>
              <a:ahLst/>
              <a:cxnLst>
                <a:cxn ang="0">
                  <a:pos x="285753" y="0"/>
                </a:cxn>
                <a:cxn ang="0">
                  <a:pos x="285752" y="0"/>
                </a:cxn>
                <a:cxn ang="0">
                  <a:pos x="571504" y="483388"/>
                </a:cxn>
                <a:cxn ang="0">
                  <a:pos x="571503" y="483388"/>
                </a:cxn>
                <a:cxn ang="0">
                  <a:pos x="285752" y="483388"/>
                </a:cxn>
                <a:cxn ang="0">
                  <a:pos x="285753" y="0"/>
                </a:cxn>
                <a:cxn ang="0">
                  <a:pos x="285752" y="0"/>
                </a:cxn>
                <a:cxn ang="0">
                  <a:pos x="571504" y="483388"/>
                </a:cxn>
                <a:cxn ang="0">
                  <a:pos x="571503" y="483388"/>
                </a:cxn>
              </a:cxnLst>
              <a:rect l="0" t="0" r="r" b="b"/>
              <a:pathLst>
                <a:path w="571504" h="966775" stroke="0">
                  <a:moveTo>
                    <a:pt x="285753" y="0"/>
                  </a:moveTo>
                  <a:lnTo>
                    <a:pt x="285752" y="0"/>
                  </a:lnTo>
                  <a:cubicBezTo>
                    <a:pt x="443569" y="0"/>
                    <a:pt x="571504" y="216420"/>
                    <a:pt x="571504" y="483388"/>
                  </a:cubicBezTo>
                  <a:cubicBezTo>
                    <a:pt x="571504" y="483388"/>
                    <a:pt x="571503" y="483388"/>
                    <a:pt x="571503" y="483388"/>
                  </a:cubicBezTo>
                  <a:lnTo>
                    <a:pt x="285752" y="483388"/>
                  </a:lnTo>
                  <a:close/>
                </a:path>
                <a:path w="571504" h="966775" fill="none">
                  <a:moveTo>
                    <a:pt x="285753" y="0"/>
                  </a:moveTo>
                  <a:lnTo>
                    <a:pt x="285752" y="0"/>
                  </a:lnTo>
                  <a:cubicBezTo>
                    <a:pt x="443569" y="0"/>
                    <a:pt x="571504" y="216420"/>
                    <a:pt x="571504" y="483388"/>
                  </a:cubicBezTo>
                  <a:cubicBezTo>
                    <a:pt x="571504" y="483388"/>
                    <a:pt x="571503" y="483388"/>
                    <a:pt x="571503" y="4833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弧形 17"/>
            <p:cNvSpPr>
              <a:spLocks noChangeArrowheads="1"/>
            </p:cNvSpPr>
            <p:nvPr/>
          </p:nvSpPr>
          <p:spPr bwMode="auto">
            <a:xfrm rot="-4005679">
              <a:off x="1774" y="-311"/>
              <a:ext cx="900" cy="1522"/>
            </a:xfrm>
            <a:custGeom>
              <a:avLst/>
              <a:gdLst/>
              <a:ahLst/>
              <a:cxnLst>
                <a:cxn ang="0">
                  <a:pos x="285753" y="0"/>
                </a:cxn>
                <a:cxn ang="0">
                  <a:pos x="285752" y="0"/>
                </a:cxn>
                <a:cxn ang="0">
                  <a:pos x="571504" y="483388"/>
                </a:cxn>
                <a:cxn ang="0">
                  <a:pos x="571503" y="483388"/>
                </a:cxn>
                <a:cxn ang="0">
                  <a:pos x="285752" y="483388"/>
                </a:cxn>
                <a:cxn ang="0">
                  <a:pos x="285753" y="0"/>
                </a:cxn>
                <a:cxn ang="0">
                  <a:pos x="285752" y="0"/>
                </a:cxn>
                <a:cxn ang="0">
                  <a:pos x="571504" y="483388"/>
                </a:cxn>
                <a:cxn ang="0">
                  <a:pos x="571503" y="483388"/>
                </a:cxn>
              </a:cxnLst>
              <a:rect l="0" t="0" r="r" b="b"/>
              <a:pathLst>
                <a:path w="571504" h="966775" stroke="0">
                  <a:moveTo>
                    <a:pt x="285753" y="0"/>
                  </a:moveTo>
                  <a:lnTo>
                    <a:pt x="285752" y="0"/>
                  </a:lnTo>
                  <a:cubicBezTo>
                    <a:pt x="443569" y="0"/>
                    <a:pt x="571504" y="216420"/>
                    <a:pt x="571504" y="483388"/>
                  </a:cubicBezTo>
                  <a:cubicBezTo>
                    <a:pt x="571504" y="483388"/>
                    <a:pt x="571503" y="483388"/>
                    <a:pt x="571503" y="483388"/>
                  </a:cubicBezTo>
                  <a:lnTo>
                    <a:pt x="285752" y="483388"/>
                  </a:lnTo>
                  <a:close/>
                </a:path>
                <a:path w="571504" h="966775" fill="none">
                  <a:moveTo>
                    <a:pt x="285753" y="0"/>
                  </a:moveTo>
                  <a:lnTo>
                    <a:pt x="285752" y="0"/>
                  </a:lnTo>
                  <a:cubicBezTo>
                    <a:pt x="443569" y="0"/>
                    <a:pt x="571504" y="216420"/>
                    <a:pt x="571504" y="483388"/>
                  </a:cubicBezTo>
                  <a:cubicBezTo>
                    <a:pt x="571504" y="483388"/>
                    <a:pt x="571503" y="483388"/>
                    <a:pt x="571503" y="4833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椭圆 18"/>
            <p:cNvSpPr>
              <a:spLocks noChangeArrowheads="1"/>
            </p:cNvSpPr>
            <p:nvPr/>
          </p:nvSpPr>
          <p:spPr bwMode="auto">
            <a:xfrm>
              <a:off x="738" y="402"/>
              <a:ext cx="900" cy="760"/>
            </a:xfrm>
            <a:prstGeom prst="ellipse">
              <a:avLst/>
            </a:prstGeom>
            <a:solidFill>
              <a:srgbClr val="FF29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21"/>
            <p:cNvCxnSpPr>
              <a:cxnSpLocks noChangeShapeType="1"/>
            </p:cNvCxnSpPr>
            <p:nvPr/>
          </p:nvCxnSpPr>
          <p:spPr bwMode="auto">
            <a:xfrm rot="16200000" flipV="1">
              <a:off x="734" y="500"/>
              <a:ext cx="3" cy="2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1" name="直接连接符 22"/>
            <p:cNvCxnSpPr>
              <a:cxnSpLocks noChangeShapeType="1"/>
            </p:cNvCxnSpPr>
            <p:nvPr/>
          </p:nvCxnSpPr>
          <p:spPr bwMode="auto">
            <a:xfrm rot="10800000">
              <a:off x="625" y="755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2" name="直接连接符 25"/>
            <p:cNvCxnSpPr>
              <a:cxnSpLocks noChangeShapeType="1"/>
            </p:cNvCxnSpPr>
            <p:nvPr/>
          </p:nvCxnSpPr>
          <p:spPr bwMode="auto">
            <a:xfrm rot="10800000">
              <a:off x="625" y="860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" name="直接连接符 26"/>
            <p:cNvCxnSpPr>
              <a:cxnSpLocks noChangeShapeType="1"/>
            </p:cNvCxnSpPr>
            <p:nvPr/>
          </p:nvCxnSpPr>
          <p:spPr bwMode="auto">
            <a:xfrm rot="5400000" flipH="1" flipV="1">
              <a:off x="1614" y="500"/>
              <a:ext cx="2" cy="2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" name="直接连接符 27"/>
            <p:cNvCxnSpPr>
              <a:cxnSpLocks noChangeShapeType="1"/>
            </p:cNvCxnSpPr>
            <p:nvPr/>
          </p:nvCxnSpPr>
          <p:spPr bwMode="auto">
            <a:xfrm rot="10800000" flipH="1">
              <a:off x="1505" y="757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" name="直接连接符 28"/>
            <p:cNvCxnSpPr>
              <a:cxnSpLocks noChangeShapeType="1"/>
            </p:cNvCxnSpPr>
            <p:nvPr/>
          </p:nvCxnSpPr>
          <p:spPr bwMode="auto">
            <a:xfrm rot="10800000" flipH="1">
              <a:off x="1505" y="862"/>
              <a:ext cx="1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20" y="642924"/>
            <a:ext cx="8429625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4800" eaLnBrk="0" hangingPunct="0"/>
            <a:r>
              <a:rPr lang="zh-CN" altLang="en-US" sz="2800" b="1" dirty="0">
                <a:latin typeface="Times New Roman" pitchFamily="18" charset="0"/>
              </a:rPr>
              <a:t>举手抢答活动规则：</a:t>
            </a:r>
            <a:endParaRPr lang="zh-CN" altLang="en-US" sz="2800" b="1" dirty="0"/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）抢答题共</a:t>
            </a:r>
            <a:r>
              <a:rPr 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3题，每题1分，总分</a:t>
            </a:r>
            <a:r>
              <a:rPr 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3分；答题时间为十秒，答对加</a:t>
            </a:r>
            <a:r>
              <a:rPr 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分，补充正确答案的加</a:t>
            </a:r>
            <a:r>
              <a:rPr 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分。</a:t>
            </a: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（2）组内可以讨论，以增加举手人数，举手人数超过半数的组的组员才可以回答问题。</a:t>
            </a:r>
            <a:r>
              <a:rPr lang="zh-CN" altLang="en-US" sz="2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（当举手成员达到半数的时候，该组就可以抢答了。）</a:t>
            </a: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（3）当有同学在</a:t>
            </a:r>
            <a:r>
              <a:rPr lang="zh-CN" altLang="en-US" sz="2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回答时，其他同学不可以提示或补充。其他同学保持安静，否则，讲话的小组扣1分。</a:t>
            </a:r>
          </a:p>
        </p:txBody>
      </p:sp>
      <p:pic>
        <p:nvPicPr>
          <p:cNvPr id="3" name="Picture 3" descr="地图上常见的图例"/>
          <p:cNvPicPr>
            <a:picLocks noChangeAspect="1" noChangeArrowheads="1"/>
          </p:cNvPicPr>
          <p:nvPr/>
        </p:nvPicPr>
        <p:blipFill>
          <a:blip r:embed="rId2"/>
          <a:srcRect l="572" t="43973" r="67842" b="45810"/>
          <a:stretch>
            <a:fillRect/>
          </a:stretch>
        </p:blipFill>
        <p:spPr bwMode="auto">
          <a:xfrm>
            <a:off x="2339975" y="4071948"/>
            <a:ext cx="3960813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19459"/>
          <p:cNvSpPr>
            <a:spLocks noChangeArrowheads="1"/>
          </p:cNvSpPr>
          <p:nvPr/>
        </p:nvSpPr>
        <p:spPr bwMode="auto">
          <a:xfrm flipH="1" flipV="1">
            <a:off x="4214810" y="4071948"/>
            <a:ext cx="2160587" cy="930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3643306" y="38383"/>
            <a:ext cx="216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FF3399"/>
              </a:buClr>
              <a:buFont typeface="Wingdings" pitchFamily="2" charset="2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七大洲位置</a:t>
            </a:r>
          </a:p>
        </p:txBody>
      </p:sp>
      <p:pic>
        <p:nvPicPr>
          <p:cNvPr id="3" name="Picture 2" descr="东半球和西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819" y="500048"/>
            <a:ext cx="6453767" cy="441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1071538" y="2208596"/>
            <a:ext cx="534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Verdana" pitchFamily="34" charset="0"/>
              </a:rPr>
              <a:t>赤道</a:t>
            </a:r>
          </a:p>
        </p:txBody>
      </p:sp>
      <p:sp>
        <p:nvSpPr>
          <p:cNvPr id="5" name="Arc 5"/>
          <p:cNvSpPr>
            <a:spLocks noChangeArrowheads="1"/>
          </p:cNvSpPr>
          <p:nvPr/>
        </p:nvSpPr>
        <p:spPr bwMode="auto">
          <a:xfrm>
            <a:off x="3000364" y="913196"/>
            <a:ext cx="1582057" cy="1593056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Arc 6"/>
          <p:cNvSpPr>
            <a:spLocks noChangeArrowheads="1"/>
          </p:cNvSpPr>
          <p:nvPr/>
        </p:nvSpPr>
        <p:spPr bwMode="auto">
          <a:xfrm flipV="1">
            <a:off x="3000364" y="2532444"/>
            <a:ext cx="1582057" cy="1594247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Arc 7"/>
          <p:cNvSpPr>
            <a:spLocks noChangeArrowheads="1"/>
          </p:cNvSpPr>
          <p:nvPr/>
        </p:nvSpPr>
        <p:spPr bwMode="auto">
          <a:xfrm flipH="1" flipV="1">
            <a:off x="1489746" y="2532444"/>
            <a:ext cx="1582056" cy="1594247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Arc 8"/>
          <p:cNvSpPr>
            <a:spLocks noChangeArrowheads="1"/>
          </p:cNvSpPr>
          <p:nvPr/>
        </p:nvSpPr>
        <p:spPr bwMode="auto">
          <a:xfrm flipH="1">
            <a:off x="1489746" y="913196"/>
            <a:ext cx="1582056" cy="1593056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Arc 9"/>
          <p:cNvSpPr>
            <a:spLocks noChangeArrowheads="1"/>
          </p:cNvSpPr>
          <p:nvPr/>
        </p:nvSpPr>
        <p:spPr bwMode="auto">
          <a:xfrm>
            <a:off x="6357950" y="913196"/>
            <a:ext cx="1582056" cy="1593056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Arc 10"/>
          <p:cNvSpPr>
            <a:spLocks noChangeArrowheads="1"/>
          </p:cNvSpPr>
          <p:nvPr/>
        </p:nvSpPr>
        <p:spPr bwMode="auto">
          <a:xfrm flipV="1">
            <a:off x="6357950" y="2481247"/>
            <a:ext cx="1582056" cy="1662138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8001024" y="2208596"/>
            <a:ext cx="4286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Verdana" pitchFamily="34" charset="0"/>
              </a:rPr>
              <a:t>赤道</a:t>
            </a:r>
          </a:p>
        </p:txBody>
      </p:sp>
      <p:sp>
        <p:nvSpPr>
          <p:cNvPr id="12" name="Arc 12"/>
          <p:cNvSpPr>
            <a:spLocks noChangeArrowheads="1"/>
          </p:cNvSpPr>
          <p:nvPr/>
        </p:nvSpPr>
        <p:spPr bwMode="auto">
          <a:xfrm flipH="1" flipV="1">
            <a:off x="4786314" y="2532444"/>
            <a:ext cx="1582056" cy="1594247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Arc 13"/>
          <p:cNvSpPr>
            <a:spLocks noChangeArrowheads="1"/>
          </p:cNvSpPr>
          <p:nvPr/>
        </p:nvSpPr>
        <p:spPr bwMode="auto">
          <a:xfrm flipH="1">
            <a:off x="4786314" y="913196"/>
            <a:ext cx="1582056" cy="1593056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CC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286248" y="1409678"/>
            <a:ext cx="8572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20°W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160230" y="1152444"/>
            <a:ext cx="1054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160°E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7358082" y="1152444"/>
            <a:ext cx="9555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160°E</a:t>
            </a: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1549052" y="2506252"/>
            <a:ext cx="6380534" cy="119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5889" y="48266"/>
            <a:ext cx="26701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抢答活动一</a:t>
            </a:r>
          </a:p>
        </p:txBody>
      </p:sp>
      <p:sp>
        <p:nvSpPr>
          <p:cNvPr id="19" name="文本框 20498"/>
          <p:cNvSpPr txBox="1">
            <a:spLocks noChangeArrowheads="1"/>
          </p:cNvSpPr>
          <p:nvPr/>
        </p:nvSpPr>
        <p:spPr bwMode="auto">
          <a:xfrm>
            <a:off x="285720" y="3292064"/>
            <a:ext cx="4357718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/>
              <a:t>北美洲主要位于哪个半球？</a:t>
            </a:r>
          </a:p>
        </p:txBody>
      </p:sp>
      <p:sp>
        <p:nvSpPr>
          <p:cNvPr id="20" name="文本框 20499"/>
          <p:cNvSpPr txBox="1">
            <a:spLocks noChangeArrowheads="1"/>
          </p:cNvSpPr>
          <p:nvPr/>
        </p:nvSpPr>
        <p:spPr bwMode="auto">
          <a:xfrm>
            <a:off x="5295906" y="3292064"/>
            <a:ext cx="3133746" cy="5847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/>
              <a:t>北半球、西半球</a:t>
            </a:r>
          </a:p>
        </p:txBody>
      </p:sp>
      <p:sp>
        <p:nvSpPr>
          <p:cNvPr id="21" name="文本框 20500"/>
          <p:cNvSpPr txBox="1">
            <a:spLocks noChangeArrowheads="1"/>
          </p:cNvSpPr>
          <p:nvPr/>
        </p:nvSpPr>
        <p:spPr bwMode="auto">
          <a:xfrm>
            <a:off x="285720" y="3271823"/>
            <a:ext cx="4429156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南美洲主要位于哪个半球？</a:t>
            </a:r>
          </a:p>
        </p:txBody>
      </p:sp>
      <p:sp>
        <p:nvSpPr>
          <p:cNvPr id="22" name="文本框 20501"/>
          <p:cNvSpPr txBox="1">
            <a:spLocks noChangeArrowheads="1"/>
          </p:cNvSpPr>
          <p:nvPr/>
        </p:nvSpPr>
        <p:spPr bwMode="auto">
          <a:xfrm>
            <a:off x="5287968" y="3292064"/>
            <a:ext cx="3213122" cy="5847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/>
              <a:t>南半球、西半球</a:t>
            </a:r>
            <a:endParaRPr lang="zh-CN" altLang="en-US"/>
          </a:p>
        </p:txBody>
      </p:sp>
      <p:sp>
        <p:nvSpPr>
          <p:cNvPr id="23" name="文本框 20502"/>
          <p:cNvSpPr txBox="1">
            <a:spLocks noChangeArrowheads="1"/>
          </p:cNvSpPr>
          <p:nvPr/>
        </p:nvSpPr>
        <p:spPr bwMode="auto">
          <a:xfrm>
            <a:off x="285720" y="3292064"/>
            <a:ext cx="4357718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/>
              <a:t>亚洲主要位于哪个半球？</a:t>
            </a:r>
          </a:p>
        </p:txBody>
      </p:sp>
      <p:sp>
        <p:nvSpPr>
          <p:cNvPr id="24" name="文本框 20503"/>
          <p:cNvSpPr txBox="1">
            <a:spLocks noChangeArrowheads="1"/>
          </p:cNvSpPr>
          <p:nvPr/>
        </p:nvSpPr>
        <p:spPr bwMode="auto">
          <a:xfrm>
            <a:off x="5287968" y="3294445"/>
            <a:ext cx="3213122" cy="5847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/>
              <a:t>北半球、东半球</a:t>
            </a:r>
            <a:endParaRPr lang="zh-CN" altLang="en-US"/>
          </a:p>
        </p:txBody>
      </p:sp>
      <p:sp>
        <p:nvSpPr>
          <p:cNvPr id="25" name="文本框 20504"/>
          <p:cNvSpPr txBox="1">
            <a:spLocks noChangeArrowheads="1"/>
          </p:cNvSpPr>
          <p:nvPr/>
        </p:nvSpPr>
        <p:spPr bwMode="auto">
          <a:xfrm>
            <a:off x="357158" y="3238485"/>
            <a:ext cx="4357718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完全在北半球的大洲？</a:t>
            </a:r>
            <a:endParaRPr lang="zh-CN" altLang="en-US" dirty="0"/>
          </a:p>
        </p:txBody>
      </p:sp>
      <p:sp>
        <p:nvSpPr>
          <p:cNvPr id="26" name="文本框 20505"/>
          <p:cNvSpPr txBox="1">
            <a:spLocks noChangeArrowheads="1"/>
          </p:cNvSpPr>
          <p:nvPr/>
        </p:nvSpPr>
        <p:spPr bwMode="auto">
          <a:xfrm>
            <a:off x="5287968" y="3294445"/>
            <a:ext cx="2641618" cy="5847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北美洲、欧洲</a:t>
            </a:r>
            <a:endParaRPr lang="zh-CN" altLang="en-US" dirty="0"/>
          </a:p>
        </p:txBody>
      </p:sp>
      <p:sp>
        <p:nvSpPr>
          <p:cNvPr id="27" name="文本框 20506"/>
          <p:cNvSpPr txBox="1">
            <a:spLocks noChangeArrowheads="1"/>
          </p:cNvSpPr>
          <p:nvPr/>
        </p:nvSpPr>
        <p:spPr bwMode="auto">
          <a:xfrm>
            <a:off x="357158" y="3238485"/>
            <a:ext cx="414340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完全在南半球的大洲？</a:t>
            </a:r>
            <a:endParaRPr lang="zh-CN" altLang="en-US" dirty="0"/>
          </a:p>
        </p:txBody>
      </p:sp>
      <p:sp>
        <p:nvSpPr>
          <p:cNvPr id="28" name="文本框 20507"/>
          <p:cNvSpPr txBox="1">
            <a:spLocks noChangeArrowheads="1"/>
          </p:cNvSpPr>
          <p:nvPr/>
        </p:nvSpPr>
        <p:spPr bwMode="auto">
          <a:xfrm>
            <a:off x="5287968" y="3292064"/>
            <a:ext cx="2629399" cy="5847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/>
              <a:t>南极洲</a:t>
            </a:r>
            <a:endParaRPr lang="zh-CN" altLang="en-US"/>
          </a:p>
        </p:txBody>
      </p:sp>
      <p:sp>
        <p:nvSpPr>
          <p:cNvPr id="29" name="文本框 20508"/>
          <p:cNvSpPr txBox="1">
            <a:spLocks noChangeArrowheads="1"/>
          </p:cNvSpPr>
          <p:nvPr/>
        </p:nvSpPr>
        <p:spPr bwMode="auto">
          <a:xfrm>
            <a:off x="285720" y="3271823"/>
            <a:ext cx="3863151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赤道横穿哪几个大洲的大陆？</a:t>
            </a:r>
          </a:p>
        </p:txBody>
      </p:sp>
      <p:sp>
        <p:nvSpPr>
          <p:cNvPr id="30" name="文本框 20509"/>
          <p:cNvSpPr txBox="1">
            <a:spLocks noChangeArrowheads="1"/>
          </p:cNvSpPr>
          <p:nvPr/>
        </p:nvSpPr>
        <p:spPr bwMode="auto">
          <a:xfrm>
            <a:off x="5287968" y="3294446"/>
            <a:ext cx="3213122" cy="52322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南美洲、非洲</a:t>
            </a:r>
          </a:p>
        </p:txBody>
      </p:sp>
      <p:sp>
        <p:nvSpPr>
          <p:cNvPr id="31" name="文本框 20510"/>
          <p:cNvSpPr txBox="1">
            <a:spLocks noChangeArrowheads="1"/>
          </p:cNvSpPr>
          <p:nvPr/>
        </p:nvSpPr>
        <p:spPr bwMode="auto">
          <a:xfrm>
            <a:off x="1571604" y="4753291"/>
            <a:ext cx="61436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提示：翻开课本P28图2-26,2-27，地图册P1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bldLvl="0"/>
      <p:bldP spid="15" grpId="0" bldLvl="0"/>
      <p:bldP spid="16" grpId="0" bldLvl="0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3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世界轮廓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60735"/>
            <a:ext cx="8786874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1506"/>
          <p:cNvSpPr txBox="1">
            <a:spLocks noChangeArrowheads="1"/>
          </p:cNvSpPr>
          <p:nvPr/>
        </p:nvSpPr>
        <p:spPr bwMode="auto">
          <a:xfrm>
            <a:off x="1835151" y="4029028"/>
            <a:ext cx="5110163" cy="40011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itchFamily="18" charset="0"/>
              </a:rPr>
              <a:t>*温馨</a:t>
            </a:r>
            <a:r>
              <a:rPr lang="zh-CN" altLang="en-US" sz="2000" b="1" dirty="0"/>
              <a:t>提示：查看世界地形图、课本P30。</a:t>
            </a:r>
          </a:p>
        </p:txBody>
      </p:sp>
      <p:grpSp>
        <p:nvGrpSpPr>
          <p:cNvPr id="4" name="组合 21507"/>
          <p:cNvGrpSpPr>
            <a:grpSpLocks/>
          </p:cNvGrpSpPr>
          <p:nvPr/>
        </p:nvGrpSpPr>
        <p:grpSpPr bwMode="auto">
          <a:xfrm>
            <a:off x="900114" y="988218"/>
            <a:ext cx="8180387" cy="4042175"/>
            <a:chOff x="0" y="-35"/>
            <a:chExt cx="12882" cy="8487"/>
          </a:xfrm>
        </p:grpSpPr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9029" y="882"/>
              <a:ext cx="1815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>
                  <a:solidFill>
                    <a:srgbClr val="0000FF"/>
                  </a:solidFill>
                  <a:ea typeface="黑体" pitchFamily="49" charset="-122"/>
                </a:rPr>
                <a:t>北美洲</a:t>
              </a: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11069" y="4080"/>
              <a:ext cx="1813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>
                  <a:solidFill>
                    <a:srgbClr val="6600CC"/>
                  </a:solidFill>
                </a:rPr>
                <a:t>南美洲</a:t>
              </a: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169" y="-35"/>
              <a:ext cx="1363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800000"/>
                  </a:solidFill>
                </a:rPr>
                <a:t>欧洲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3407" y="1152"/>
              <a:ext cx="1475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>
                  <a:solidFill>
                    <a:srgbClr val="006600"/>
                  </a:solidFill>
                </a:rPr>
                <a:t>亚洲</a:t>
              </a: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0" y="2380"/>
              <a:ext cx="1362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>
                  <a:solidFill>
                    <a:srgbClr val="FF0066"/>
                  </a:solidFill>
                </a:rPr>
                <a:t>非洲</a:t>
              </a: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417" y="4595"/>
              <a:ext cx="1815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b="1">
                  <a:solidFill>
                    <a:srgbClr val="333399"/>
                  </a:solidFill>
                </a:rPr>
                <a:t>大洋洲</a:t>
              </a: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4192" y="7677"/>
              <a:ext cx="1928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b="1">
                  <a:solidFill>
                    <a:srgbClr val="800000"/>
                  </a:solidFill>
                </a:rPr>
                <a:t>南极洲</a:t>
              </a:r>
            </a:p>
          </p:txBody>
        </p:sp>
      </p:grp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879725" y="53579"/>
            <a:ext cx="56213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FF3399"/>
              </a:buClr>
              <a:buFont typeface="Wingdings" pitchFamily="2" charset="2"/>
              <a:buNone/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3.洲际分界线（世界地形图）</a:t>
            </a: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2143108" y="1785932"/>
            <a:ext cx="0" cy="3238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" name="未知"/>
          <p:cNvSpPr>
            <a:spLocks noChangeArrowheads="1"/>
          </p:cNvSpPr>
          <p:nvPr/>
        </p:nvSpPr>
        <p:spPr bwMode="auto">
          <a:xfrm>
            <a:off x="2062153" y="850100"/>
            <a:ext cx="1152525" cy="864394"/>
          </a:xfrm>
          <a:custGeom>
            <a:avLst/>
            <a:gdLst/>
            <a:ahLst/>
            <a:cxnLst>
              <a:cxn ang="0">
                <a:pos x="499" y="0"/>
              </a:cxn>
              <a:cxn ang="0">
                <a:pos x="454" y="136"/>
              </a:cxn>
              <a:cxn ang="0">
                <a:pos x="409" y="227"/>
              </a:cxn>
              <a:cxn ang="0">
                <a:pos x="318" y="318"/>
              </a:cxn>
              <a:cxn ang="0">
                <a:pos x="182" y="318"/>
              </a:cxn>
              <a:cxn ang="0">
                <a:pos x="91" y="318"/>
              </a:cxn>
              <a:cxn ang="0">
                <a:pos x="46" y="363"/>
              </a:cxn>
              <a:cxn ang="0">
                <a:pos x="0" y="408"/>
              </a:cxn>
              <a:cxn ang="0">
                <a:pos x="46" y="454"/>
              </a:cxn>
            </a:cxnLst>
            <a:rect l="0" t="0" r="r" b="b"/>
            <a:pathLst>
              <a:path w="499" h="454">
                <a:moveTo>
                  <a:pt x="499" y="0"/>
                </a:moveTo>
                <a:cubicBezTo>
                  <a:pt x="484" y="49"/>
                  <a:pt x="469" y="98"/>
                  <a:pt x="454" y="136"/>
                </a:cubicBezTo>
                <a:cubicBezTo>
                  <a:pt x="439" y="174"/>
                  <a:pt x="432" y="197"/>
                  <a:pt x="409" y="227"/>
                </a:cubicBezTo>
                <a:cubicBezTo>
                  <a:pt x="386" y="257"/>
                  <a:pt x="356" y="303"/>
                  <a:pt x="318" y="318"/>
                </a:cubicBezTo>
                <a:cubicBezTo>
                  <a:pt x="280" y="333"/>
                  <a:pt x="220" y="318"/>
                  <a:pt x="182" y="318"/>
                </a:cubicBezTo>
                <a:cubicBezTo>
                  <a:pt x="144" y="318"/>
                  <a:pt x="114" y="311"/>
                  <a:pt x="91" y="318"/>
                </a:cubicBezTo>
                <a:cubicBezTo>
                  <a:pt x="68" y="325"/>
                  <a:pt x="61" y="348"/>
                  <a:pt x="46" y="363"/>
                </a:cubicBezTo>
                <a:cubicBezTo>
                  <a:pt x="31" y="378"/>
                  <a:pt x="0" y="393"/>
                  <a:pt x="0" y="408"/>
                </a:cubicBezTo>
                <a:cubicBezTo>
                  <a:pt x="0" y="423"/>
                  <a:pt x="38" y="446"/>
                  <a:pt x="46" y="454"/>
                </a:cubicBezTo>
              </a:path>
            </a:pathLst>
          </a:cu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 flipV="1">
            <a:off x="5286375" y="841773"/>
            <a:ext cx="215900" cy="37861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7572396" y="2231231"/>
            <a:ext cx="287338" cy="26908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" name="未知"/>
          <p:cNvSpPr>
            <a:spLocks noChangeArrowheads="1"/>
          </p:cNvSpPr>
          <p:nvPr/>
        </p:nvSpPr>
        <p:spPr bwMode="auto">
          <a:xfrm>
            <a:off x="1214414" y="1500180"/>
            <a:ext cx="1081087" cy="161925"/>
          </a:xfrm>
          <a:custGeom>
            <a:avLst/>
            <a:gdLst/>
            <a:ahLst/>
            <a:cxnLst>
              <a:cxn ang="0">
                <a:pos x="0" y="91"/>
              </a:cxn>
              <a:cxn ang="0">
                <a:pos x="273" y="0"/>
              </a:cxn>
              <a:cxn ang="0">
                <a:pos x="454" y="91"/>
              </a:cxn>
              <a:cxn ang="0">
                <a:pos x="681" y="136"/>
              </a:cxn>
            </a:cxnLst>
            <a:rect l="0" t="0" r="r" b="b"/>
            <a:pathLst>
              <a:path w="681" h="136">
                <a:moveTo>
                  <a:pt x="0" y="91"/>
                </a:moveTo>
                <a:cubicBezTo>
                  <a:pt x="98" y="45"/>
                  <a:pt x="197" y="0"/>
                  <a:pt x="273" y="0"/>
                </a:cubicBezTo>
                <a:cubicBezTo>
                  <a:pt x="349" y="0"/>
                  <a:pt x="386" y="68"/>
                  <a:pt x="454" y="91"/>
                </a:cubicBezTo>
                <a:cubicBezTo>
                  <a:pt x="522" y="114"/>
                  <a:pt x="643" y="129"/>
                  <a:pt x="681" y="136"/>
                </a:cubicBezTo>
              </a:path>
            </a:pathLst>
          </a:custGeom>
          <a:noFill/>
          <a:ln w="63500">
            <a:solidFill>
              <a:srgbClr val="FF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0" y="2643188"/>
            <a:ext cx="1785918" cy="785818"/>
          </a:xfrm>
          <a:prstGeom prst="wedgeRoundRectCallout">
            <a:avLst>
              <a:gd name="adj1" fmla="val 69017"/>
              <a:gd name="adj2" fmla="val -144845"/>
              <a:gd name="adj3" fmla="val 1666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zh-CN" altLang="en-US" sz="2000" b="1" dirty="0" smtClean="0">
                <a:solidFill>
                  <a:srgbClr val="0000CC"/>
                </a:solidFill>
                <a:ea typeface="黑体" pitchFamily="49" charset="-122"/>
              </a:rPr>
              <a:t>苏伊士运河、红海</a:t>
            </a:r>
            <a:endParaRPr lang="zh-CN" altLang="en-US" sz="2000" b="1" dirty="0">
              <a:solidFill>
                <a:srgbClr val="0000CC"/>
              </a:solidFill>
              <a:ea typeface="黑体" pitchFamily="49" charset="-122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4643439" y="1599010"/>
            <a:ext cx="1357321" cy="432197"/>
          </a:xfrm>
          <a:prstGeom prst="wedgeRoundRectCallout">
            <a:avLst>
              <a:gd name="adj1" fmla="val 2770"/>
              <a:gd name="adj2" fmla="val -187689"/>
              <a:gd name="adj3" fmla="val 1666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zh-CN" altLang="en-US" sz="2000" b="1">
                <a:solidFill>
                  <a:srgbClr val="0000CC"/>
                </a:solidFill>
                <a:ea typeface="黑体" pitchFamily="49" charset="-122"/>
              </a:rPr>
              <a:t>白令海峡</a:t>
            </a:r>
          </a:p>
        </p:txBody>
      </p:sp>
      <p:sp>
        <p:nvSpPr>
          <p:cNvPr id="20" name="AutoShape 20"/>
          <p:cNvSpPr>
            <a:spLocks noChangeArrowheads="1"/>
          </p:cNvSpPr>
          <p:nvPr/>
        </p:nvSpPr>
        <p:spPr bwMode="auto">
          <a:xfrm>
            <a:off x="5857884" y="3164682"/>
            <a:ext cx="1738304" cy="378619"/>
          </a:xfrm>
          <a:prstGeom prst="wedgeRoundRectCallout">
            <a:avLst>
              <a:gd name="adj1" fmla="val 53221"/>
              <a:gd name="adj2" fmla="val -253466"/>
              <a:gd name="adj3" fmla="val 1666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zh-CN" altLang="en-US" sz="2000" b="1">
                <a:solidFill>
                  <a:srgbClr val="0000CC"/>
                </a:solidFill>
                <a:ea typeface="黑体" pitchFamily="49" charset="-122"/>
              </a:rPr>
              <a:t>巴拿马运河</a:t>
            </a: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142844" y="571486"/>
            <a:ext cx="2954334" cy="375034"/>
          </a:xfrm>
          <a:prstGeom prst="wedgeRoundRectCallout">
            <a:avLst>
              <a:gd name="adj1" fmla="val 3366"/>
              <a:gd name="adj2" fmla="val 202039"/>
              <a:gd name="adj3" fmla="val 1666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zh-CN" altLang="en-US" sz="2000" b="1" dirty="0">
                <a:solidFill>
                  <a:srgbClr val="0000CC"/>
                </a:solidFill>
                <a:ea typeface="黑体" pitchFamily="49" charset="-122"/>
              </a:rPr>
              <a:t>地中海、直布罗陀海峡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42875" y="-18"/>
            <a:ext cx="27368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抢答活动二</a:t>
            </a:r>
          </a:p>
        </p:txBody>
      </p:sp>
      <p:pic>
        <p:nvPicPr>
          <p:cNvPr id="23" name="Picture 11" descr="土耳其海峡，亚洲与欧洲，非洲的分界"/>
          <p:cNvPicPr>
            <a:picLocks noChangeAspect="1" noChangeArrowheads="1"/>
          </p:cNvPicPr>
          <p:nvPr/>
        </p:nvPicPr>
        <p:blipFill>
          <a:blip r:embed="rId5"/>
          <a:srcRect l="58084" t="2649" b="6078"/>
          <a:stretch>
            <a:fillRect/>
          </a:stretch>
        </p:blipFill>
        <p:spPr bwMode="auto">
          <a:xfrm>
            <a:off x="5214942" y="142858"/>
            <a:ext cx="3851302" cy="492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17"/>
          <p:cNvSpPr>
            <a:spLocks noChangeArrowheads="1"/>
          </p:cNvSpPr>
          <p:nvPr/>
        </p:nvSpPr>
        <p:spPr bwMode="auto">
          <a:xfrm rot="21540000">
            <a:off x="2088654" y="2079901"/>
            <a:ext cx="3698838" cy="992929"/>
          </a:xfrm>
          <a:prstGeom prst="wedgeRoundRectCallout">
            <a:avLst>
              <a:gd name="adj1" fmla="val -25424"/>
              <a:gd name="adj2" fmla="val -133768"/>
              <a:gd name="adj3" fmla="val 16667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zh-CN" altLang="en-US" sz="2000" b="1">
                <a:solidFill>
                  <a:srgbClr val="0000CC"/>
                </a:solidFill>
                <a:ea typeface="黑体" pitchFamily="49" charset="-122"/>
              </a:rPr>
              <a:t>乌拉尔山脉、乌拉尔河、里海、大高加索山脉、黑海、土耳其海峡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bldLvl="0" animBg="1"/>
      <p:bldP spid="19" grpId="0" bldLvl="0" animBg="1"/>
      <p:bldP spid="20" grpId="0" animBg="1"/>
      <p:bldP spid="21" grpId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762000" y="1932402"/>
          <a:ext cx="7543800" cy="3069384"/>
        </p:xfrm>
        <a:graphic>
          <a:graphicData uri="http://schemas.openxmlformats.org/drawingml/2006/table">
            <a:tbl>
              <a:tblPr/>
              <a:tblGrid>
                <a:gridCol w="2667000"/>
                <a:gridCol w="2362200"/>
                <a:gridCol w="2514600"/>
              </a:tblGrid>
              <a:tr h="944166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100" b="1" dirty="0"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100" b="1" dirty="0">
                          <a:latin typeface="黑体" pitchFamily="2" charset="-122"/>
                          <a:ea typeface="黑体" pitchFamily="2" charset="-122"/>
                        </a:rPr>
                        <a:t>两侧的大洲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100" b="1" dirty="0"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100" b="1" dirty="0">
                          <a:latin typeface="黑体" pitchFamily="2" charset="-122"/>
                          <a:ea typeface="黑体" pitchFamily="2" charset="-122"/>
                        </a:rPr>
                        <a:t>沟通的海洋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7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100" b="1" dirty="0"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100" b="1" dirty="0">
                          <a:latin typeface="黑体" pitchFamily="2" charset="-122"/>
                          <a:ea typeface="黑体" pitchFamily="2" charset="-122"/>
                        </a:rPr>
                        <a:t>巴拿马运河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508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100" b="1" dirty="0">
                          <a:latin typeface="黑体" pitchFamily="2" charset="-122"/>
                          <a:ea typeface="黑体" pitchFamily="2" charset="-122"/>
                        </a:rPr>
                        <a:t>苏伊士运河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46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100" b="1">
                          <a:latin typeface="黑体" pitchFamily="2" charset="-122"/>
                          <a:ea typeface="黑体" pitchFamily="2" charset="-122"/>
                        </a:rPr>
                        <a:t>土耳其海峡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1400" dirty="0"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1116013" y="1465677"/>
            <a:ext cx="701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读图（世界地形图）完成下表（</a:t>
            </a:r>
            <a:r>
              <a:rPr 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P31</a:t>
            </a:r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4" name="Text Box 26"/>
          <p:cNvSpPr txBox="1">
            <a:spLocks noChangeArrowheads="1"/>
          </p:cNvSpPr>
          <p:nvPr/>
        </p:nvSpPr>
        <p:spPr bwMode="auto">
          <a:xfrm>
            <a:off x="3500430" y="3102788"/>
            <a:ext cx="24288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北美洲、南美洲</a:t>
            </a:r>
            <a:endParaRPr lang="zh-CN" altLang="en-US" sz="2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5929322" y="3069751"/>
            <a:ext cx="25003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太平洋、大西洋</a:t>
            </a:r>
            <a:endParaRPr lang="zh-CN" altLang="en-US" sz="2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3429000" y="3745730"/>
            <a:ext cx="2133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亚洲、非洲</a:t>
            </a:r>
          </a:p>
          <a:p>
            <a:pPr eaLnBrk="0" hangingPunct="0">
              <a:spcBef>
                <a:spcPct val="50000"/>
              </a:spcBef>
            </a:pPr>
            <a:endParaRPr lang="zh-CN" altLang="en-US" sz="240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3505200" y="4452962"/>
            <a:ext cx="220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欧洲、亚洲</a:t>
            </a: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5791200" y="3745730"/>
            <a:ext cx="243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地中海、红海</a:t>
            </a: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5791200" y="4431530"/>
            <a:ext cx="236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黑海、地中海</a:t>
            </a:r>
          </a:p>
        </p:txBody>
      </p:sp>
      <p:sp>
        <p:nvSpPr>
          <p:cNvPr id="10" name="矩形 31"/>
          <p:cNvSpPr>
            <a:spLocks noChangeArrowheads="1"/>
          </p:cNvSpPr>
          <p:nvPr/>
        </p:nvSpPr>
        <p:spPr bwMode="auto">
          <a:xfrm>
            <a:off x="928688" y="3071817"/>
            <a:ext cx="2214562" cy="571504"/>
          </a:xfrm>
          <a:prstGeom prst="rect">
            <a:avLst/>
          </a:prstGeom>
          <a:solidFill>
            <a:srgbClr val="FF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32"/>
          <p:cNvSpPr>
            <a:spLocks noChangeArrowheads="1"/>
          </p:cNvSpPr>
          <p:nvPr/>
        </p:nvSpPr>
        <p:spPr bwMode="auto">
          <a:xfrm>
            <a:off x="928662" y="3714758"/>
            <a:ext cx="2286016" cy="571504"/>
          </a:xfrm>
          <a:prstGeom prst="rect">
            <a:avLst/>
          </a:prstGeom>
          <a:solidFill>
            <a:srgbClr val="FF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33"/>
          <p:cNvSpPr>
            <a:spLocks noChangeArrowheads="1"/>
          </p:cNvSpPr>
          <p:nvPr/>
        </p:nvSpPr>
        <p:spPr bwMode="auto">
          <a:xfrm>
            <a:off x="928688" y="4357700"/>
            <a:ext cx="2285990" cy="571504"/>
          </a:xfrm>
          <a:prstGeom prst="rect">
            <a:avLst/>
          </a:prstGeom>
          <a:solidFill>
            <a:srgbClr val="FF99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Box 34"/>
          <p:cNvSpPr txBox="1">
            <a:spLocks noChangeArrowheads="1"/>
          </p:cNvSpPr>
          <p:nvPr/>
        </p:nvSpPr>
        <p:spPr bwMode="auto">
          <a:xfrm>
            <a:off x="0" y="107157"/>
            <a:ext cx="2736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抢答活动三</a:t>
            </a:r>
          </a:p>
        </p:txBody>
      </p:sp>
      <p:pic>
        <p:nvPicPr>
          <p:cNvPr id="14" name="Picture 6" descr="北美洲和南美洲，北美洲与南美洲的分界"/>
          <p:cNvPicPr>
            <a:picLocks noChangeAspect="1" noChangeArrowheads="1"/>
          </p:cNvPicPr>
          <p:nvPr/>
        </p:nvPicPr>
        <p:blipFill>
          <a:blip r:embed="rId2"/>
          <a:srcRect l="64247" t="3783" b="52962"/>
          <a:stretch>
            <a:fillRect/>
          </a:stretch>
        </p:blipFill>
        <p:spPr bwMode="auto">
          <a:xfrm>
            <a:off x="285720" y="71438"/>
            <a:ext cx="4528573" cy="278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57752" y="0"/>
            <a:ext cx="4286248" cy="2643188"/>
            <a:chOff x="0" y="0"/>
            <a:chExt cx="8689" cy="6716"/>
          </a:xfrm>
        </p:grpSpPr>
        <p:pic>
          <p:nvPicPr>
            <p:cNvPr id="16" name="Picture 11" descr="土耳其海峡，亚洲与欧洲，非洲的分界"/>
            <p:cNvPicPr>
              <a:picLocks noChangeAspect="1" noChangeArrowheads="1"/>
            </p:cNvPicPr>
            <p:nvPr/>
          </p:nvPicPr>
          <p:blipFill>
            <a:blip r:embed="rId3"/>
            <a:srcRect l="58084" t="40898" r="10873" b="23262"/>
            <a:stretch>
              <a:fillRect/>
            </a:stretch>
          </p:blipFill>
          <p:spPr bwMode="auto">
            <a:xfrm>
              <a:off x="0" y="0"/>
              <a:ext cx="8616" cy="6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文本框 22566"/>
            <p:cNvSpPr txBox="1">
              <a:spLocks noChangeArrowheads="1"/>
            </p:cNvSpPr>
            <p:nvPr/>
          </p:nvSpPr>
          <p:spPr bwMode="auto">
            <a:xfrm>
              <a:off x="743" y="449"/>
              <a:ext cx="4132" cy="1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FF3300"/>
                  </a:solidFill>
                  <a:ea typeface="隶书" pitchFamily="49" charset="-122"/>
                </a:rPr>
                <a:t>欧         洲</a:t>
              </a:r>
            </a:p>
          </p:txBody>
        </p:sp>
        <p:sp>
          <p:nvSpPr>
            <p:cNvPr id="18" name="文本框 22567"/>
            <p:cNvSpPr txBox="1">
              <a:spLocks noChangeArrowheads="1"/>
            </p:cNvSpPr>
            <p:nvPr/>
          </p:nvSpPr>
          <p:spPr bwMode="auto">
            <a:xfrm>
              <a:off x="4195" y="5089"/>
              <a:ext cx="4494" cy="1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FF3300"/>
                  </a:solidFill>
                  <a:ea typeface="隶书" pitchFamily="49" charset="-122"/>
                </a:rPr>
                <a:t>亚          洲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85720" y="71438"/>
            <a:ext cx="4357718" cy="3071816"/>
            <a:chOff x="0" y="0"/>
            <a:chExt cx="8591" cy="7520"/>
          </a:xfrm>
        </p:grpSpPr>
        <p:pic>
          <p:nvPicPr>
            <p:cNvPr id="20" name="Picture 11" descr="土耳其海峡，亚洲与欧洲，非洲的分界"/>
            <p:cNvPicPr>
              <a:picLocks noChangeAspect="1" noChangeArrowheads="1"/>
            </p:cNvPicPr>
            <p:nvPr/>
          </p:nvPicPr>
          <p:blipFill>
            <a:blip r:embed="rId3"/>
            <a:srcRect l="58656" t="60945" r="16791" b="7225"/>
            <a:stretch>
              <a:fillRect/>
            </a:stretch>
          </p:blipFill>
          <p:spPr bwMode="auto">
            <a:xfrm>
              <a:off x="0" y="0"/>
              <a:ext cx="8591" cy="7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文本框 22570"/>
            <p:cNvSpPr txBox="1">
              <a:spLocks noChangeArrowheads="1"/>
            </p:cNvSpPr>
            <p:nvPr/>
          </p:nvSpPr>
          <p:spPr bwMode="auto">
            <a:xfrm>
              <a:off x="4097" y="1931"/>
              <a:ext cx="4494" cy="1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FF3300"/>
                  </a:solidFill>
                  <a:ea typeface="隶书" pitchFamily="49" charset="-122"/>
                </a:rPr>
                <a:t>亚          洲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3553"/>
          <p:cNvSpPr txBox="1">
            <a:spLocks noChangeArrowheads="1"/>
          </p:cNvSpPr>
          <p:nvPr/>
        </p:nvSpPr>
        <p:spPr bwMode="auto">
          <a:xfrm>
            <a:off x="3563938" y="225029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三、四大洋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5720" y="1423094"/>
            <a:ext cx="83883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洋</a:t>
            </a:r>
            <a:r>
              <a:rPr lang="zh-CN" altLang="en-US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：一般指的是水深在2000米以上，大陆边缘以外的深海区域它约占海洋总面积的89%。</a:t>
            </a:r>
          </a:p>
        </p:txBody>
      </p:sp>
      <p:sp>
        <p:nvSpPr>
          <p:cNvPr id="4" name="文本框 23555"/>
          <p:cNvSpPr txBox="1">
            <a:spLocks noChangeArrowheads="1"/>
          </p:cNvSpPr>
          <p:nvPr/>
        </p:nvSpPr>
        <p:spPr bwMode="auto">
          <a:xfrm>
            <a:off x="428596" y="857238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基本概念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0301-09"/>
          <p:cNvPicPr>
            <a:picLocks noChangeAspect="1" noChangeArrowheads="1"/>
          </p:cNvPicPr>
          <p:nvPr/>
        </p:nvPicPr>
        <p:blipFill>
          <a:blip r:embed="rId2"/>
          <a:srcRect l="12118" t="14486" r="13545" b="28649"/>
          <a:stretch>
            <a:fillRect/>
          </a:stretch>
        </p:blipFill>
        <p:spPr bwMode="auto">
          <a:xfrm>
            <a:off x="1357290" y="214296"/>
            <a:ext cx="614366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195262"/>
            <a:ext cx="8064500" cy="461665"/>
          </a:xfrm>
          <a:prstGeom prst="rect">
            <a:avLst/>
          </a:prstGeom>
          <a:solidFill>
            <a:schemeClr val="tx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海湾</a:t>
            </a:r>
            <a:r>
              <a:rPr lang="zh-CN" altLang="en-US" sz="2400" b="1">
                <a:solidFill>
                  <a:srgbClr val="00FFFF"/>
                </a:solidFill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400" b="1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伸入大陆，深度逐渐变浅的水域。 </a:t>
            </a:r>
          </a:p>
        </p:txBody>
      </p:sp>
      <p:sp>
        <p:nvSpPr>
          <p:cNvPr id="4" name="右箭头 3"/>
          <p:cNvSpPr>
            <a:spLocks noChangeArrowheads="1"/>
          </p:cNvSpPr>
          <p:nvPr/>
        </p:nvSpPr>
        <p:spPr bwMode="auto">
          <a:xfrm rot="18780000" flipV="1">
            <a:off x="5390952" y="3409355"/>
            <a:ext cx="1241822" cy="647700"/>
          </a:xfrm>
          <a:prstGeom prst="rightArrow">
            <a:avLst>
              <a:gd name="adj1" fmla="val 50000"/>
              <a:gd name="adj2" fmla="val 63897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下箭头 4"/>
          <p:cNvSpPr>
            <a:spLocks noChangeArrowheads="1"/>
          </p:cNvSpPr>
          <p:nvPr/>
        </p:nvSpPr>
        <p:spPr bwMode="auto">
          <a:xfrm>
            <a:off x="2774951" y="616744"/>
            <a:ext cx="574675" cy="659606"/>
          </a:xfrm>
          <a:prstGeom prst="downArrow">
            <a:avLst>
              <a:gd name="adj1" fmla="val 50000"/>
              <a:gd name="adj2" fmla="val 38253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右箭头 5"/>
          <p:cNvSpPr>
            <a:spLocks noChangeArrowheads="1"/>
          </p:cNvSpPr>
          <p:nvPr/>
        </p:nvSpPr>
        <p:spPr bwMode="auto">
          <a:xfrm rot="16860000">
            <a:off x="4406069" y="2138170"/>
            <a:ext cx="756047" cy="576263"/>
          </a:xfrm>
          <a:prstGeom prst="rightArrow">
            <a:avLst>
              <a:gd name="adj1" fmla="val 50000"/>
              <a:gd name="adj2" fmla="val 4372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24582"/>
          <p:cNvSpPr txBox="1">
            <a:spLocks noChangeArrowheads="1"/>
          </p:cNvSpPr>
          <p:nvPr/>
        </p:nvSpPr>
        <p:spPr bwMode="auto">
          <a:xfrm>
            <a:off x="685800" y="2786064"/>
            <a:ext cx="7308850" cy="461665"/>
          </a:xfrm>
          <a:prstGeom prst="rect">
            <a:avLst/>
          </a:prstGeom>
          <a:solidFill>
            <a:schemeClr val="tx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海峡</a:t>
            </a:r>
            <a:r>
              <a:rPr lang="zh-CN" altLang="en-US" sz="2400" b="1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：沟通两个海洋之间的狭窄水道。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4282" y="4143386"/>
            <a:ext cx="8756650" cy="830997"/>
          </a:xfrm>
          <a:prstGeom prst="rect">
            <a:avLst/>
          </a:prstGeom>
          <a:solidFill>
            <a:schemeClr val="tx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海</a:t>
            </a:r>
            <a:r>
              <a:rPr lang="zh-CN" altLang="en-US" sz="2400" b="1">
                <a:solidFill>
                  <a:srgbClr val="00FFFF"/>
                </a:solidFill>
                <a:latin typeface="Times New Roman" pitchFamily="18" charset="0"/>
                <a:ea typeface="黑体" pitchFamily="49" charset="-122"/>
              </a:rPr>
              <a:t>：大洋的边缘部分是海。海的面积比较小，一般靠近大陆，由半岛或岛屿与大洋大致隔开。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5125" y="1976437"/>
            <a:ext cx="8642350" cy="461665"/>
          </a:xfrm>
          <a:prstGeom prst="rect">
            <a:avLst/>
          </a:prstGeom>
          <a:solidFill>
            <a:schemeClr val="tx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半岛</a:t>
            </a:r>
            <a:r>
              <a:rPr lang="zh-CN" altLang="en-US" sz="2400" b="1">
                <a:solidFill>
                  <a:srgbClr val="00FFFF"/>
                </a:solidFill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400" b="1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陆地向海洋延伸的部分，三面临海，一面与陆地相连。 </a:t>
            </a:r>
          </a:p>
        </p:txBody>
      </p:sp>
      <p:sp>
        <p:nvSpPr>
          <p:cNvPr id="10" name="右箭头 9"/>
          <p:cNvSpPr>
            <a:spLocks noChangeArrowheads="1"/>
          </p:cNvSpPr>
          <p:nvPr/>
        </p:nvSpPr>
        <p:spPr bwMode="auto">
          <a:xfrm rot="17203847">
            <a:off x="3977440" y="1352353"/>
            <a:ext cx="756047" cy="576263"/>
          </a:xfrm>
          <a:prstGeom prst="rightArrow">
            <a:avLst>
              <a:gd name="adj1" fmla="val 50000"/>
              <a:gd name="adj2" fmla="val 4372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7fd5266d01609249ef6334bd40735fae7cd7b899f5114b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6"/>
            <a:ext cx="267045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31913" y="4500576"/>
            <a:ext cx="6583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宇航员们从太空看到的地球更像一个“水球”。</a:t>
            </a:r>
          </a:p>
        </p:txBody>
      </p:sp>
      <p:pic>
        <p:nvPicPr>
          <p:cNvPr id="4" name="Picture 4" descr="12733538_2005101117273267590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498638"/>
            <a:ext cx="3181344" cy="207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85786" y="2500312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世界第一名航天员：加加林</a:t>
            </a:r>
          </a:p>
        </p:txBody>
      </p:sp>
      <p:pic>
        <p:nvPicPr>
          <p:cNvPr id="7" name="图片 9" descr="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541323"/>
            <a:ext cx="2526766" cy="18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357951" y="2345294"/>
            <a:ext cx="1928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翟志刚太空行走</a:t>
            </a:r>
          </a:p>
        </p:txBody>
      </p:sp>
      <p:sp>
        <p:nvSpPr>
          <p:cNvPr id="9" name="Rectangle 2"/>
          <p:cNvSpPr>
            <a:spLocks noRot="1" noChangeArrowheads="1"/>
          </p:cNvSpPr>
          <p:nvPr/>
        </p:nvSpPr>
        <p:spPr bwMode="auto">
          <a:xfrm>
            <a:off x="2143108" y="-18"/>
            <a:ext cx="4286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一、海洋与陆地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14282" y="500048"/>
            <a:ext cx="5654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．四大洋的形状和面积</a:t>
            </a:r>
          </a:p>
        </p:txBody>
      </p:sp>
      <p:pic>
        <p:nvPicPr>
          <p:cNvPr id="3" name="图片 2" descr="四大洋轮廓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240632"/>
            <a:ext cx="7858181" cy="322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28728" y="1857370"/>
            <a:ext cx="501675" cy="1188244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86314" y="1571618"/>
            <a:ext cx="377293" cy="1643074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72396" y="1571618"/>
            <a:ext cx="251528" cy="1188244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429520" y="3429006"/>
            <a:ext cx="563865" cy="270272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3701" y="520304"/>
            <a:ext cx="8570913" cy="4589859"/>
            <a:chOff x="0" y="0"/>
            <a:chExt cx="4967" cy="3285"/>
          </a:xfrm>
        </p:grpSpPr>
        <p:pic>
          <p:nvPicPr>
            <p:cNvPr id="3" name="Picture 19" descr="世界大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-12000"/>
            </a:blip>
            <a:srcRect/>
            <a:stretch>
              <a:fillRect/>
            </a:stretch>
          </p:blipFill>
          <p:spPr bwMode="auto">
            <a:xfrm>
              <a:off x="0" y="0"/>
              <a:ext cx="4967" cy="3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 Box 21"/>
            <p:cNvSpPr txBox="1">
              <a:spLocks noChangeArrowheads="1"/>
            </p:cNvSpPr>
            <p:nvPr/>
          </p:nvSpPr>
          <p:spPr bwMode="auto">
            <a:xfrm>
              <a:off x="1474" y="846"/>
              <a:ext cx="63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亚洲</a:t>
              </a:r>
            </a:p>
          </p:txBody>
        </p:sp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848" y="664"/>
              <a:ext cx="63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欧洲</a:t>
              </a:r>
            </a:p>
          </p:txBody>
        </p:sp>
        <p:sp>
          <p:nvSpPr>
            <p:cNvPr id="6" name="Text Box 23"/>
            <p:cNvSpPr txBox="1">
              <a:spLocks noChangeArrowheads="1"/>
            </p:cNvSpPr>
            <p:nvPr/>
          </p:nvSpPr>
          <p:spPr bwMode="auto">
            <a:xfrm>
              <a:off x="476" y="1345"/>
              <a:ext cx="63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非洲</a:t>
              </a:r>
            </a:p>
          </p:txBody>
        </p:sp>
        <p:sp>
          <p:nvSpPr>
            <p:cNvPr id="7" name="Text Box 24"/>
            <p:cNvSpPr txBox="1">
              <a:spLocks noChangeArrowheads="1"/>
            </p:cNvSpPr>
            <p:nvPr/>
          </p:nvSpPr>
          <p:spPr bwMode="auto">
            <a:xfrm rot="2552851">
              <a:off x="3379" y="782"/>
              <a:ext cx="63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北美洲</a:t>
              </a:r>
            </a:p>
          </p:txBody>
        </p:sp>
        <p:sp>
          <p:nvSpPr>
            <p:cNvPr id="8" name="Text Box 25"/>
            <p:cNvSpPr txBox="1">
              <a:spLocks noChangeArrowheads="1"/>
            </p:cNvSpPr>
            <p:nvPr/>
          </p:nvSpPr>
          <p:spPr bwMode="auto">
            <a:xfrm>
              <a:off x="4060" y="1572"/>
              <a:ext cx="635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zh-CN" altLang="en-US" sz="200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南</a:t>
              </a:r>
            </a:p>
            <a:p>
              <a:pPr algn="ctr">
                <a:lnSpc>
                  <a:spcPct val="115000"/>
                </a:lnSpc>
              </a:pPr>
              <a:r>
                <a:rPr lang="zh-CN" altLang="en-US" sz="200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美</a:t>
              </a:r>
            </a:p>
            <a:p>
              <a:pPr algn="ctr">
                <a:lnSpc>
                  <a:spcPct val="115000"/>
                </a:lnSpc>
              </a:pPr>
              <a:r>
                <a:rPr lang="zh-CN" altLang="en-US" sz="200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洲</a:t>
              </a:r>
            </a:p>
          </p:txBody>
        </p:sp>
        <p:sp>
          <p:nvSpPr>
            <p:cNvPr id="9" name="Text Box 26"/>
            <p:cNvSpPr txBox="1">
              <a:spLocks noChangeArrowheads="1"/>
            </p:cNvSpPr>
            <p:nvPr/>
          </p:nvSpPr>
          <p:spPr bwMode="auto">
            <a:xfrm>
              <a:off x="1792" y="2806"/>
              <a:ext cx="63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南极洲</a:t>
              </a:r>
            </a:p>
          </p:txBody>
        </p:sp>
        <p:sp>
          <p:nvSpPr>
            <p:cNvPr id="10" name="Text Box 43"/>
            <p:cNvSpPr txBox="1">
              <a:spLocks noChangeArrowheads="1"/>
            </p:cNvSpPr>
            <p:nvPr/>
          </p:nvSpPr>
          <p:spPr bwMode="auto">
            <a:xfrm>
              <a:off x="1966" y="1928"/>
              <a:ext cx="737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3333FF"/>
                  </a:solidFill>
                  <a:latin typeface="黑体" pitchFamily="49" charset="-122"/>
                  <a:ea typeface="黑体" pitchFamily="49" charset="-122"/>
                </a:rPr>
                <a:t>大洋洲</a:t>
              </a:r>
            </a:p>
          </p:txBody>
        </p:sp>
      </p:grp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180976" y="84535"/>
            <a:ext cx="4176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．四大洋的位置</a:t>
            </a:r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4987926" y="2013348"/>
            <a:ext cx="10953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太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平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洋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47701" y="1277541"/>
            <a:ext cx="8139113" cy="2866678"/>
            <a:chOff x="0" y="0"/>
            <a:chExt cx="4718" cy="2052"/>
          </a:xfrm>
        </p:grpSpPr>
        <p:sp>
          <p:nvSpPr>
            <p:cNvPr id="14" name="Text Box 31"/>
            <p:cNvSpPr txBox="1">
              <a:spLocks noChangeArrowheads="1"/>
            </p:cNvSpPr>
            <p:nvPr/>
          </p:nvSpPr>
          <p:spPr bwMode="auto">
            <a:xfrm>
              <a:off x="363" y="0"/>
              <a:ext cx="4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ea typeface="黑体" pitchFamily="49" charset="-122"/>
                </a:rPr>
                <a:t>大</a:t>
              </a:r>
            </a:p>
          </p:txBody>
        </p:sp>
        <p:sp>
          <p:nvSpPr>
            <p:cNvPr id="15" name="Text Box 32"/>
            <p:cNvSpPr txBox="1">
              <a:spLocks noChangeArrowheads="1"/>
            </p:cNvSpPr>
            <p:nvPr/>
          </p:nvSpPr>
          <p:spPr bwMode="auto">
            <a:xfrm>
              <a:off x="0" y="817"/>
              <a:ext cx="4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ea typeface="黑体" pitchFamily="49" charset="-122"/>
                </a:rPr>
                <a:t>西</a:t>
              </a:r>
            </a:p>
          </p:txBody>
        </p:sp>
        <p:sp>
          <p:nvSpPr>
            <p:cNvPr id="16" name="Text Box 33"/>
            <p:cNvSpPr txBox="1">
              <a:spLocks noChangeArrowheads="1"/>
            </p:cNvSpPr>
            <p:nvPr/>
          </p:nvSpPr>
          <p:spPr bwMode="auto">
            <a:xfrm>
              <a:off x="272" y="1633"/>
              <a:ext cx="4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ea typeface="黑体" pitchFamily="49" charset="-122"/>
                </a:rPr>
                <a:t>洋</a:t>
              </a:r>
            </a:p>
          </p:txBody>
        </p:sp>
        <p:sp>
          <p:nvSpPr>
            <p:cNvPr id="17" name="Text Box 34"/>
            <p:cNvSpPr txBox="1">
              <a:spLocks noChangeArrowheads="1"/>
            </p:cNvSpPr>
            <p:nvPr/>
          </p:nvSpPr>
          <p:spPr bwMode="auto">
            <a:xfrm>
              <a:off x="3946" y="45"/>
              <a:ext cx="4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ea typeface="黑体" pitchFamily="49" charset="-122"/>
                </a:rPr>
                <a:t>大</a:t>
              </a:r>
            </a:p>
          </p:txBody>
        </p:sp>
        <p:sp>
          <p:nvSpPr>
            <p:cNvPr id="18" name="Text Box 35"/>
            <p:cNvSpPr txBox="1">
              <a:spLocks noChangeArrowheads="1"/>
            </p:cNvSpPr>
            <p:nvPr/>
          </p:nvSpPr>
          <p:spPr bwMode="auto">
            <a:xfrm>
              <a:off x="4309" y="817"/>
              <a:ext cx="4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ea typeface="黑体" pitchFamily="49" charset="-122"/>
                </a:rPr>
                <a:t>西</a:t>
              </a:r>
            </a:p>
          </p:txBody>
        </p:sp>
        <p:sp>
          <p:nvSpPr>
            <p:cNvPr id="19" name="Text Box 36"/>
            <p:cNvSpPr txBox="1">
              <a:spLocks noChangeArrowheads="1"/>
            </p:cNvSpPr>
            <p:nvPr/>
          </p:nvSpPr>
          <p:spPr bwMode="auto">
            <a:xfrm>
              <a:off x="4127" y="1588"/>
              <a:ext cx="409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ea typeface="黑体" pitchFamily="49" charset="-122"/>
                </a:rPr>
                <a:t>洋</a:t>
              </a:r>
            </a:p>
          </p:txBody>
        </p:sp>
      </p:grp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2376489" y="2706291"/>
            <a:ext cx="109378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印</a:t>
            </a:r>
          </a:p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度</a:t>
            </a:r>
          </a:p>
          <a:p>
            <a:pPr algn="ctr">
              <a:spcBef>
                <a:spcPct val="50000"/>
              </a:spcBef>
            </a:pPr>
            <a:r>
              <a:rPr lang="zh-CN" altLang="en-US" sz="3200">
                <a:ea typeface="黑体" pitchFamily="49" charset="-122"/>
              </a:rPr>
              <a:t>洋</a:t>
            </a:r>
          </a:p>
        </p:txBody>
      </p:sp>
      <p:sp>
        <p:nvSpPr>
          <p:cNvPr id="21" name="Text Box 42"/>
          <p:cNvSpPr txBox="1">
            <a:spLocks noChangeArrowheads="1"/>
          </p:cNvSpPr>
          <p:nvPr/>
        </p:nvSpPr>
        <p:spPr bwMode="auto">
          <a:xfrm>
            <a:off x="3513139" y="842962"/>
            <a:ext cx="24272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北    冰    洋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3024189" y="136923"/>
            <a:ext cx="5832475" cy="5170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ea typeface="楷体_GB2312" pitchFamily="1" charset="-122"/>
              </a:rPr>
              <a:t>找出赤道穿过的大洋和纬度最高的大洋。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1" grpId="0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7649"/>
          <p:cNvSpPr txBox="1"/>
          <p:nvPr/>
        </p:nvSpPr>
        <p:spPr>
          <a:xfrm>
            <a:off x="571472" y="571486"/>
            <a:ext cx="8137525" cy="310854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太平洋</a:t>
            </a:r>
            <a:r>
              <a:rPr lang="zh-CN" altLang="en-US" sz="2800" b="1" noProof="1" smtClean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：</a:t>
            </a:r>
            <a:endParaRPr lang="en-US" altLang="zh-CN" sz="2800" b="1" noProof="1" smtClean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itchFamily="2" charset="-122"/>
              <a:ea typeface="黑体" pitchFamily="2" charset="-122"/>
              <a:cs typeface="+mn-ea"/>
            </a:endParaRPr>
          </a:p>
          <a:p>
            <a:pPr eaLnBrk="0" hangingPunct="0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 noProof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  <a:cs typeface="+mn-ea"/>
              </a:rPr>
              <a:t>面积</a:t>
            </a:r>
            <a:r>
              <a:rPr lang="zh-CN" altLang="en-US" sz="2400" b="1" noProof="1">
                <a:solidFill>
                  <a:srgbClr val="FF3300"/>
                </a:solidFill>
                <a:latin typeface="黑体" pitchFamily="2" charset="-122"/>
                <a:ea typeface="黑体" pitchFamily="2" charset="-122"/>
                <a:cs typeface="+mn-ea"/>
              </a:rPr>
              <a:t>最大</a:t>
            </a:r>
            <a:r>
              <a:rPr lang="zh-CN" altLang="en-US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，约占世界海洋总面积的一半以上。</a:t>
            </a:r>
            <a:endParaRPr lang="zh-CN" altLang="en-US" sz="2400" b="1" noProof="1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 noProof="1">
                <a:solidFill>
                  <a:srgbClr val="FF3300"/>
                </a:solidFill>
                <a:latin typeface="黑体" pitchFamily="2" charset="-122"/>
                <a:ea typeface="黑体" pitchFamily="2" charset="-122"/>
                <a:cs typeface="+mn-ea"/>
              </a:rPr>
              <a:t>表层水温最高，水体最深</a:t>
            </a:r>
            <a:r>
              <a:rPr lang="zh-CN" altLang="en-US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；</a:t>
            </a:r>
            <a:endParaRPr lang="zh-CN" altLang="en-US" sz="2400" b="1" noProof="1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 noProof="1">
                <a:solidFill>
                  <a:srgbClr val="FF3300"/>
                </a:solidFill>
                <a:latin typeface="黑体" pitchFamily="2" charset="-122"/>
                <a:ea typeface="黑体" pitchFamily="2" charset="-122"/>
                <a:cs typeface="+mn-ea"/>
              </a:rPr>
              <a:t>岛屿最多，</a:t>
            </a:r>
            <a:r>
              <a:rPr lang="zh-CN" altLang="en-US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岛屿面积约占世界岛屿总面积的一半以上。</a:t>
            </a:r>
            <a:endParaRPr lang="zh-CN" altLang="en-US" sz="2400" b="1" noProof="1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0" hangingPunct="0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太平洋西部海底的</a:t>
            </a:r>
            <a:r>
              <a:rPr lang="zh-CN" altLang="en-US" sz="2400" b="1" noProof="1">
                <a:solidFill>
                  <a:srgbClr val="0000CC"/>
                </a:solidFill>
                <a:latin typeface="黑体" pitchFamily="2" charset="-122"/>
                <a:ea typeface="黑体" pitchFamily="2" charset="-122"/>
                <a:cs typeface="+mn-ea"/>
              </a:rPr>
              <a:t>马里亚纳海沟</a:t>
            </a:r>
            <a:r>
              <a:rPr lang="zh-CN" altLang="en-US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深达</a:t>
            </a:r>
            <a:r>
              <a:rPr lang="en-US" altLang="zh-CN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11034</a:t>
            </a:r>
            <a:r>
              <a:rPr lang="zh-CN" altLang="en-US" sz="2400" b="1" noProof="1">
                <a:solidFill>
                  <a:srgbClr val="000000"/>
                </a:solidFill>
                <a:latin typeface="黑体" pitchFamily="2" charset="-122"/>
                <a:ea typeface="黑体" pitchFamily="2" charset="-122"/>
                <a:cs typeface="+mn-ea"/>
              </a:rPr>
              <a:t>米，是世界上最深的地方。      </a:t>
            </a:r>
            <a:endParaRPr lang="zh-CN" altLang="en-US" sz="2400" b="1" noProof="1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8673"/>
          <p:cNvSpPr txBox="1">
            <a:spLocks noChangeArrowheads="1"/>
          </p:cNvSpPr>
          <p:nvPr/>
        </p:nvSpPr>
        <p:spPr bwMode="auto">
          <a:xfrm>
            <a:off x="5643570" y="1643056"/>
            <a:ext cx="335758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大西洋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世界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第二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大洋；</a:t>
            </a:r>
            <a:endParaRPr lang="en-US" altLang="zh-CN" sz="2800" b="1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 eaLnBrk="0" hangingPunct="0"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轮廓略像“</a:t>
            </a:r>
            <a:r>
              <a:rPr lang="en-US" altLang="zh-CN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S”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形</a:t>
            </a:r>
            <a:endParaRPr lang="zh-CN" altLang="en-US" sz="28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8674" descr="大西洋"/>
          <p:cNvPicPr>
            <a:picLocks noChangeAspect="1" noChangeArrowheads="1"/>
          </p:cNvPicPr>
          <p:nvPr/>
        </p:nvPicPr>
        <p:blipFill>
          <a:blip r:embed="rId2"/>
          <a:srcRect l="12451" t="4611" r="11212" b="4871"/>
          <a:stretch>
            <a:fillRect/>
          </a:stretch>
        </p:blipFill>
        <p:spPr bwMode="auto">
          <a:xfrm>
            <a:off x="107950" y="238125"/>
            <a:ext cx="5392744" cy="465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29697"/>
          <p:cNvSpPr>
            <a:spLocks noGrp="1" noRot="1" noChangeArrowheads="1"/>
          </p:cNvSpPr>
          <p:nvPr>
            <p:ph type="title"/>
          </p:nvPr>
        </p:nvSpPr>
        <p:spPr>
          <a:xfrm>
            <a:off x="2357422" y="214296"/>
            <a:ext cx="4171950" cy="642938"/>
          </a:xfrm>
        </p:spPr>
        <p:txBody>
          <a:bodyPr/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世界之最我知道   </a:t>
            </a:r>
          </a:p>
        </p:txBody>
      </p:sp>
      <p:sp>
        <p:nvSpPr>
          <p:cNvPr id="29698" name="文本占位符 29698"/>
          <p:cNvSpPr>
            <a:spLocks noGrp="1" noRot="1" noChangeArrowheads="1"/>
          </p:cNvSpPr>
          <p:nvPr>
            <p:ph type="body" idx="1"/>
          </p:nvPr>
        </p:nvSpPr>
        <p:spPr>
          <a:xfrm>
            <a:off x="1035076" y="1113235"/>
            <a:ext cx="6250000" cy="3202781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面积最大的大洲是</a:t>
            </a:r>
            <a:r>
              <a:rPr lang="zh-CN" altLang="en-US" sz="2800" b="1" u="sng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面积最小的大洲是</a:t>
            </a:r>
            <a:r>
              <a:rPr lang="zh-CN" altLang="en-US" sz="2800" b="1" u="sng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面积最大的岛屿是</a:t>
            </a:r>
            <a:r>
              <a:rPr lang="zh-CN" altLang="en-US" sz="2800" b="1" u="sng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面积最大的大洋是</a:t>
            </a:r>
            <a:r>
              <a:rPr lang="zh-CN" altLang="en-US" sz="2800" b="1" u="sng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面积最小的大洋是</a:t>
            </a:r>
            <a:r>
              <a:rPr lang="zh-CN" altLang="en-US" sz="2800" b="1" u="sng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；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面积最大的半岛是</a:t>
            </a:r>
            <a:r>
              <a:rPr lang="zh-CN" altLang="en-US" sz="2800" b="1" u="sng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9700" name="文本框 29699"/>
          <p:cNvSpPr txBox="1">
            <a:spLocks noChangeArrowheads="1"/>
          </p:cNvSpPr>
          <p:nvPr/>
        </p:nvSpPr>
        <p:spPr bwMode="auto">
          <a:xfrm>
            <a:off x="4846656" y="1048398"/>
            <a:ext cx="152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亚 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洲</a:t>
            </a:r>
            <a:endParaRPr lang="zh-CN" altLang="en-US" sz="28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701" name="文本框 29700"/>
          <p:cNvSpPr txBox="1">
            <a:spLocks noChangeArrowheads="1"/>
          </p:cNvSpPr>
          <p:nvPr/>
        </p:nvSpPr>
        <p:spPr bwMode="auto">
          <a:xfrm>
            <a:off x="4786331" y="1619902"/>
            <a:ext cx="19827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大洋洲</a:t>
            </a:r>
          </a:p>
        </p:txBody>
      </p:sp>
      <p:sp>
        <p:nvSpPr>
          <p:cNvPr id="29702" name="文本框 29701"/>
          <p:cNvSpPr txBox="1">
            <a:spLocks noChangeArrowheads="1"/>
          </p:cNvSpPr>
          <p:nvPr/>
        </p:nvSpPr>
        <p:spPr bwMode="auto">
          <a:xfrm>
            <a:off x="4522807" y="2191406"/>
            <a:ext cx="20478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格陵兰岛</a:t>
            </a:r>
          </a:p>
        </p:txBody>
      </p:sp>
      <p:sp>
        <p:nvSpPr>
          <p:cNvPr id="29703" name="文本框 29702"/>
          <p:cNvSpPr txBox="1">
            <a:spLocks noChangeArrowheads="1"/>
          </p:cNvSpPr>
          <p:nvPr/>
        </p:nvSpPr>
        <p:spPr bwMode="auto">
          <a:xfrm>
            <a:off x="4672031" y="2762910"/>
            <a:ext cx="2274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太平洋</a:t>
            </a:r>
          </a:p>
        </p:txBody>
      </p:sp>
      <p:sp>
        <p:nvSpPr>
          <p:cNvPr id="29704" name="文本框 29703"/>
          <p:cNvSpPr txBox="1">
            <a:spLocks noChangeArrowheads="1"/>
          </p:cNvSpPr>
          <p:nvPr/>
        </p:nvSpPr>
        <p:spPr bwMode="auto">
          <a:xfrm>
            <a:off x="4664095" y="3253448"/>
            <a:ext cx="22113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北冰洋</a:t>
            </a:r>
          </a:p>
        </p:txBody>
      </p:sp>
      <p:sp>
        <p:nvSpPr>
          <p:cNvPr id="29705" name="文本框 29704"/>
          <p:cNvSpPr txBox="1">
            <a:spLocks noChangeArrowheads="1"/>
          </p:cNvSpPr>
          <p:nvPr/>
        </p:nvSpPr>
        <p:spPr bwMode="auto">
          <a:xfrm>
            <a:off x="4427556" y="3834480"/>
            <a:ext cx="2859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阿拉伯半岛</a:t>
            </a:r>
          </a:p>
        </p:txBody>
      </p:sp>
      <p:pic>
        <p:nvPicPr>
          <p:cNvPr id="10" name="图片 9" descr="png_icon_0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84108" flipH="1">
            <a:off x="23982" y="238309"/>
            <a:ext cx="862010" cy="862010"/>
          </a:xfrm>
          <a:prstGeom prst="rect">
            <a:avLst/>
          </a:prstGeom>
        </p:spPr>
      </p:pic>
      <p:pic>
        <p:nvPicPr>
          <p:cNvPr id="11" name="图片 10" descr="png_icon_0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0" y="39243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高兴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3429006"/>
            <a:ext cx="9525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png_icon_07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62"/>
            <a:ext cx="1138254" cy="1138254"/>
          </a:xfrm>
          <a:prstGeom prst="rect">
            <a:avLst/>
          </a:prstGeom>
        </p:spPr>
      </p:pic>
      <p:sp>
        <p:nvSpPr>
          <p:cNvPr id="6" name="文本框 30721"/>
          <p:cNvSpPr txBox="1">
            <a:spLocks noChangeArrowheads="1"/>
          </p:cNvSpPr>
          <p:nvPr/>
        </p:nvSpPr>
        <p:spPr bwMode="auto">
          <a:xfrm>
            <a:off x="1114044" y="1428742"/>
            <a:ext cx="26908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作业：</a:t>
            </a:r>
            <a:endParaRPr lang="zh-CN" alt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文本框 30722"/>
          <p:cNvSpPr txBox="1">
            <a:spLocks noChangeArrowheads="1"/>
          </p:cNvSpPr>
          <p:nvPr/>
        </p:nvSpPr>
        <p:spPr bwMode="auto">
          <a:xfrm>
            <a:off x="898144" y="2184790"/>
            <a:ext cx="7888698" cy="147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1.《知训》第二节世界的海陆分布P15-P</a:t>
            </a:r>
            <a:r>
              <a:rPr lang="zh-CN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en-US" altLang="zh-CN" sz="32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2.填充图册P18-19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自转~1.MPE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500166" y="500048"/>
            <a:ext cx="5887929" cy="4416902"/>
          </a:xfrm>
          <a:prstGeom prst="rect">
            <a:avLst/>
          </a:prstGeom>
        </p:spPr>
      </p:pic>
      <p:sp>
        <p:nvSpPr>
          <p:cNvPr id="3" name="矩形 8194"/>
          <p:cNvSpPr>
            <a:spLocks noChangeArrowheads="1"/>
          </p:cNvSpPr>
          <p:nvPr/>
        </p:nvSpPr>
        <p:spPr bwMode="auto">
          <a:xfrm>
            <a:off x="827088" y="-18"/>
            <a:ext cx="7037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观察我们的星球，比较陆地与海洋的面积。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14348" y="1857370"/>
            <a:ext cx="4397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</a:rPr>
              <a:t>水球？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715272" y="2143122"/>
            <a:ext cx="4413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地球？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4000" y="2170094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/>
          </a:p>
        </p:txBody>
      </p:sp>
      <p:pic>
        <p:nvPicPr>
          <p:cNvPr id="4" name="Picture 4" descr="世界海陆面积比较"/>
          <p:cNvPicPr>
            <a:picLocks noChangeAspect="1" noChangeArrowheads="1"/>
          </p:cNvPicPr>
          <p:nvPr/>
        </p:nvPicPr>
        <p:blipFill>
          <a:blip r:embed="rId2">
            <a:lum bright="-12000" contrast="18000"/>
          </a:blip>
          <a:srcRect/>
          <a:stretch>
            <a:fillRect/>
          </a:stretch>
        </p:blipFill>
        <p:spPr bwMode="auto">
          <a:xfrm>
            <a:off x="504825" y="1500180"/>
            <a:ext cx="597535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2411413" y="-18"/>
            <a:ext cx="38163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一、海洋与陆地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19138" y="571486"/>
            <a:ext cx="3384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1、海陆面积比较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055623" y="428610"/>
            <a:ext cx="677108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ea typeface="黑体" pitchFamily="49" charset="-122"/>
              </a:rPr>
              <a:t>七分海洋，三分陆地</a:t>
            </a:r>
          </a:p>
        </p:txBody>
      </p:sp>
      <p:pic>
        <p:nvPicPr>
          <p:cNvPr id="8" name="Picture 5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4288568"/>
            <a:ext cx="928694" cy="86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 flipH="1" flipV="1">
            <a:off x="2555875" y="2436805"/>
            <a:ext cx="1079500" cy="504825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zh-CN" altLang="en-US" sz="3600" b="1">
                <a:latin typeface="宋体" pitchFamily="2" charset="-122"/>
              </a:rPr>
              <a:t>70.8%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 flipH="1" flipV="1">
            <a:off x="4857752" y="1854198"/>
            <a:ext cx="1079500" cy="503238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zh-CN" altLang="en-US" sz="3600" b="1" dirty="0">
                <a:latin typeface="宋体" pitchFamily="2" charset="-122"/>
              </a:rPr>
              <a:t>29.2%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4500562" y="500048"/>
            <a:ext cx="3786214" cy="371477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71472" y="500048"/>
            <a:ext cx="3786214" cy="371477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3" descr="北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416" y="587357"/>
            <a:ext cx="3594566" cy="3413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南半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2627" y="587357"/>
            <a:ext cx="3784149" cy="341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86117" y="3643320"/>
            <a:ext cx="9286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北半球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065858" y="2121097"/>
            <a:ext cx="15065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南极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087611" y="2071684"/>
            <a:ext cx="112706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北极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261233" y="3643320"/>
            <a:ext cx="10255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南半球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788241" y="2857502"/>
            <a:ext cx="7120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39%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143240" y="2500312"/>
            <a:ext cx="8723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61%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6858016" y="2500312"/>
            <a:ext cx="94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81%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929322" y="1785932"/>
            <a:ext cx="9445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itchFamily="18" charset="0"/>
                <a:cs typeface="Times New Roman" pitchFamily="18" charset="0"/>
              </a:rPr>
              <a:t>19%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95288" y="4457656"/>
            <a:ext cx="80692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000" b="1" dirty="0" smtClean="0">
                <a:latin typeface="Times New Roman" pitchFamily="18" charset="0"/>
                <a:ea typeface="楷体_GB2312" pitchFamily="1" charset="-122"/>
              </a:rPr>
              <a:t>从</a:t>
            </a:r>
            <a:r>
              <a:rPr lang="zh-CN" altLang="en-US" sz="2000" b="1" dirty="0">
                <a:latin typeface="Times New Roman" pitchFamily="18" charset="0"/>
                <a:ea typeface="楷体_GB2312" pitchFamily="1" charset="-122"/>
              </a:rPr>
              <a:t>南北半球看：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陆地</a:t>
            </a:r>
            <a:r>
              <a:rPr lang="zh-CN" altLang="en-US" sz="2000" b="1" dirty="0">
                <a:latin typeface="Times New Roman" pitchFamily="18" charset="0"/>
                <a:ea typeface="楷体_GB2312" pitchFamily="1" charset="-122"/>
              </a:rPr>
              <a:t>主要分布在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北半球</a:t>
            </a:r>
            <a:r>
              <a:rPr lang="zh-CN" altLang="en-US" sz="2000" b="1" dirty="0" smtClean="0">
                <a:latin typeface="Times New Roman" pitchFamily="18" charset="0"/>
                <a:ea typeface="楷体_GB2312" pitchFamily="1" charset="-122"/>
              </a:rPr>
              <a:t>，</a:t>
            </a:r>
            <a:r>
              <a:rPr lang="zh-CN" altLang="en-US" sz="2000" b="1" dirty="0" smtClean="0">
                <a:solidFill>
                  <a:srgbClr val="0000CC"/>
                </a:solidFill>
                <a:latin typeface="Times New Roman" pitchFamily="18" charset="0"/>
                <a:ea typeface="楷体_GB2312" pitchFamily="1" charset="-122"/>
              </a:rPr>
              <a:t>海洋</a:t>
            </a:r>
            <a:r>
              <a:rPr lang="zh-CN" altLang="en-US" sz="2000" b="1" dirty="0">
                <a:latin typeface="Times New Roman" pitchFamily="18" charset="0"/>
                <a:ea typeface="楷体_GB2312" pitchFamily="1" charset="-122"/>
              </a:rPr>
              <a:t>主要分布在</a:t>
            </a:r>
            <a:r>
              <a:rPr lang="zh-CN" altLang="en-US" sz="2000" b="1" dirty="0">
                <a:solidFill>
                  <a:srgbClr val="0000CC"/>
                </a:solidFill>
                <a:latin typeface="Times New Roman" pitchFamily="18" charset="0"/>
                <a:ea typeface="楷体_GB2312" pitchFamily="1" charset="-122"/>
              </a:rPr>
              <a:t>南半球</a:t>
            </a:r>
            <a:r>
              <a:rPr lang="zh-CN" altLang="en-US" sz="2000" b="1" dirty="0">
                <a:latin typeface="Times New Roman" pitchFamily="18" charset="0"/>
                <a:ea typeface="楷体_GB2312" pitchFamily="1" charset="-122"/>
              </a:rPr>
              <a:t>。</a:t>
            </a:r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791291" y="660381"/>
            <a:ext cx="3269582" cy="326906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4714876" y="647236"/>
            <a:ext cx="3286148" cy="328183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877585" y="1639667"/>
            <a:ext cx="4801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赤道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500563" y="1657331"/>
            <a:ext cx="519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赤道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786050" y="0"/>
            <a:ext cx="3384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黑体" pitchFamily="49" charset="-122"/>
              </a:rPr>
              <a:t>2、海陆分布特点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071934" y="4424379"/>
            <a:ext cx="928694" cy="504825"/>
          </a:xfrm>
          <a:prstGeom prst="rect">
            <a:avLst/>
          </a:prstGeom>
          <a:solidFill>
            <a:srgbClr val="D0EED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858017" y="4357700"/>
            <a:ext cx="857256" cy="504825"/>
          </a:xfrm>
          <a:prstGeom prst="rect">
            <a:avLst/>
          </a:prstGeom>
          <a:solidFill>
            <a:srgbClr val="D0EED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9" grpId="0" bldLvl="0"/>
      <p:bldP spid="15" grpId="0" bldLvl="0" animBg="1"/>
      <p:bldP spid="16" grpId="0" bldLvl="0" animBg="1"/>
      <p:bldP spid="17" grpId="0" bldLvl="0"/>
      <p:bldP spid="18" grpId="0" bldLvl="0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500562" y="142858"/>
            <a:ext cx="4071966" cy="421484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14282" y="142858"/>
            <a:ext cx="4214842" cy="421484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西半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44084"/>
            <a:ext cx="3886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东半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21859"/>
            <a:ext cx="3995737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176945" y="142858"/>
            <a:ext cx="863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北极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030430" y="4071948"/>
            <a:ext cx="863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南极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80168" y="4071948"/>
            <a:ext cx="64928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南极</a:t>
            </a:r>
          </a:p>
        </p:txBody>
      </p:sp>
      <p:sp>
        <p:nvSpPr>
          <p:cNvPr id="7" name="Arc 8"/>
          <p:cNvSpPr>
            <a:spLocks noChangeArrowheads="1"/>
          </p:cNvSpPr>
          <p:nvPr/>
        </p:nvSpPr>
        <p:spPr bwMode="auto">
          <a:xfrm>
            <a:off x="2339975" y="417109"/>
            <a:ext cx="1800225" cy="1873250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rc 9"/>
          <p:cNvSpPr>
            <a:spLocks noChangeArrowheads="1"/>
          </p:cNvSpPr>
          <p:nvPr/>
        </p:nvSpPr>
        <p:spPr bwMode="auto">
          <a:xfrm flipV="1">
            <a:off x="2292350" y="2144309"/>
            <a:ext cx="1847850" cy="1946275"/>
          </a:xfrm>
          <a:custGeom>
            <a:avLst/>
            <a:gdLst/>
            <a:ahLst/>
            <a:cxnLst>
              <a:cxn ang="0">
                <a:pos x="-1" y="52"/>
              </a:cxn>
              <a:cxn ang="0">
                <a:pos x="1506" y="0"/>
              </a:cxn>
              <a:cxn ang="0">
                <a:pos x="23078" y="20516"/>
              </a:cxn>
              <a:cxn ang="0">
                <a:pos x="-1" y="52"/>
              </a:cxn>
              <a:cxn ang="0">
                <a:pos x="1506" y="0"/>
              </a:cxn>
              <a:cxn ang="0">
                <a:pos x="23078" y="20516"/>
              </a:cxn>
              <a:cxn ang="0">
                <a:pos x="1506" y="21600"/>
              </a:cxn>
            </a:cxnLst>
            <a:rect l="0" t="0" r="r" b="b"/>
            <a:pathLst>
              <a:path w="23079" h="21600" fill="none">
                <a:moveTo>
                  <a:pt x="-1" y="52"/>
                </a:moveTo>
                <a:cubicBezTo>
                  <a:pt x="501" y="17"/>
                  <a:pt x="1003" y="-1"/>
                  <a:pt x="1506" y="0"/>
                </a:cubicBezTo>
                <a:cubicBezTo>
                  <a:pt x="13014" y="0"/>
                  <a:pt x="22501" y="9022"/>
                  <a:pt x="23078" y="20516"/>
                </a:cubicBezTo>
              </a:path>
              <a:path w="23079" h="21600" stroke="0">
                <a:moveTo>
                  <a:pt x="-1" y="52"/>
                </a:moveTo>
                <a:cubicBezTo>
                  <a:pt x="501" y="17"/>
                  <a:pt x="1003" y="-1"/>
                  <a:pt x="1506" y="0"/>
                </a:cubicBezTo>
                <a:cubicBezTo>
                  <a:pt x="13014" y="0"/>
                  <a:pt x="22501" y="9022"/>
                  <a:pt x="23078" y="20516"/>
                </a:cubicBezTo>
                <a:lnTo>
                  <a:pt x="1506" y="21600"/>
                </a:lnTo>
                <a:close/>
              </a:path>
            </a:pathLst>
          </a:custGeom>
          <a:noFill/>
          <a:ln w="38100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rc 10"/>
          <p:cNvSpPr>
            <a:spLocks noChangeArrowheads="1"/>
          </p:cNvSpPr>
          <p:nvPr/>
        </p:nvSpPr>
        <p:spPr bwMode="auto">
          <a:xfrm flipH="1">
            <a:off x="4643438" y="417109"/>
            <a:ext cx="1873250" cy="1800225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rc 11"/>
          <p:cNvSpPr>
            <a:spLocks noChangeArrowheads="1"/>
          </p:cNvSpPr>
          <p:nvPr/>
        </p:nvSpPr>
        <p:spPr bwMode="auto">
          <a:xfrm flipH="1" flipV="1">
            <a:off x="4643438" y="2217334"/>
            <a:ext cx="1800225" cy="1873250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66FF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rc 12"/>
          <p:cNvSpPr>
            <a:spLocks noChangeArrowheads="1"/>
          </p:cNvSpPr>
          <p:nvPr/>
        </p:nvSpPr>
        <p:spPr bwMode="auto">
          <a:xfrm flipH="1">
            <a:off x="468313" y="417109"/>
            <a:ext cx="1871662" cy="1914525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21556" y="22967"/>
              </a:cxn>
              <a:cxn ang="0">
                <a:pos x="-1" y="0"/>
              </a:cxn>
              <a:cxn ang="0">
                <a:pos x="21600" y="21600"/>
              </a:cxn>
              <a:cxn ang="0">
                <a:pos x="21556" y="22967"/>
              </a:cxn>
              <a:cxn ang="0">
                <a:pos x="0" y="21600"/>
              </a:cxn>
            </a:cxnLst>
            <a:rect l="0" t="0" r="r" b="b"/>
            <a:pathLst>
              <a:path w="21600" h="22968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056"/>
                  <a:pt x="21585" y="22512"/>
                  <a:pt x="21556" y="22967"/>
                </a:cubicBezTo>
              </a:path>
              <a:path w="21600" h="22968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056"/>
                  <a:pt x="21585" y="22512"/>
                  <a:pt x="21556" y="22967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rc 13"/>
          <p:cNvSpPr>
            <a:spLocks noChangeArrowheads="1"/>
          </p:cNvSpPr>
          <p:nvPr/>
        </p:nvSpPr>
        <p:spPr bwMode="auto">
          <a:xfrm flipH="1" flipV="1">
            <a:off x="468313" y="2217334"/>
            <a:ext cx="1871662" cy="1873250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Arc 14"/>
          <p:cNvSpPr>
            <a:spLocks noChangeArrowheads="1"/>
          </p:cNvSpPr>
          <p:nvPr/>
        </p:nvSpPr>
        <p:spPr bwMode="auto">
          <a:xfrm>
            <a:off x="6516688" y="417109"/>
            <a:ext cx="1800225" cy="1873250"/>
          </a:xfrm>
          <a:custGeom>
            <a:avLst/>
            <a:gdLst/>
            <a:ahLst/>
            <a:cxnLst>
              <a:cxn ang="0">
                <a:pos x="-1" y="0"/>
              </a:cxn>
              <a:cxn ang="0">
                <a:pos x="21600" y="21600"/>
              </a:cxn>
              <a:cxn ang="0">
                <a:pos x="-1" y="0"/>
              </a:cxn>
              <a:cxn ang="0">
                <a:pos x="21600" y="21600"/>
              </a:cxn>
              <a:cxn ang="0">
                <a:pos x="0" y="21600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rc 15"/>
          <p:cNvSpPr>
            <a:spLocks noChangeArrowheads="1"/>
          </p:cNvSpPr>
          <p:nvPr/>
        </p:nvSpPr>
        <p:spPr bwMode="auto">
          <a:xfrm flipV="1">
            <a:off x="6429388" y="2144308"/>
            <a:ext cx="1890700" cy="1927639"/>
          </a:xfrm>
          <a:custGeom>
            <a:avLst/>
            <a:gdLst/>
            <a:ahLst/>
            <a:cxnLst>
              <a:cxn ang="0">
                <a:pos x="-1" y="52"/>
              </a:cxn>
              <a:cxn ang="0">
                <a:pos x="1506" y="0"/>
              </a:cxn>
              <a:cxn ang="0">
                <a:pos x="23078" y="20516"/>
              </a:cxn>
              <a:cxn ang="0">
                <a:pos x="-1" y="52"/>
              </a:cxn>
              <a:cxn ang="0">
                <a:pos x="1506" y="0"/>
              </a:cxn>
              <a:cxn ang="0">
                <a:pos x="23078" y="20516"/>
              </a:cxn>
              <a:cxn ang="0">
                <a:pos x="1506" y="21600"/>
              </a:cxn>
            </a:cxnLst>
            <a:rect l="0" t="0" r="r" b="b"/>
            <a:pathLst>
              <a:path w="23079" h="21600" fill="none">
                <a:moveTo>
                  <a:pt x="-1" y="52"/>
                </a:moveTo>
                <a:cubicBezTo>
                  <a:pt x="501" y="17"/>
                  <a:pt x="1003" y="-1"/>
                  <a:pt x="1506" y="0"/>
                </a:cubicBezTo>
                <a:cubicBezTo>
                  <a:pt x="13014" y="0"/>
                  <a:pt x="22501" y="9022"/>
                  <a:pt x="23078" y="20516"/>
                </a:cubicBezTo>
              </a:path>
              <a:path w="23079" h="21600" stroke="0">
                <a:moveTo>
                  <a:pt x="-1" y="52"/>
                </a:moveTo>
                <a:cubicBezTo>
                  <a:pt x="501" y="17"/>
                  <a:pt x="1003" y="-1"/>
                  <a:pt x="1506" y="0"/>
                </a:cubicBezTo>
                <a:cubicBezTo>
                  <a:pt x="13014" y="0"/>
                  <a:pt x="22501" y="9022"/>
                  <a:pt x="23078" y="20516"/>
                </a:cubicBezTo>
                <a:lnTo>
                  <a:pt x="1506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22263" y="775884"/>
            <a:ext cx="1439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160°E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7358063" y="848909"/>
            <a:ext cx="13049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160°E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071670" y="82533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北极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357554" y="3786196"/>
            <a:ext cx="10001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西半球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7572396" y="3786196"/>
            <a:ext cx="9207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东半球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908175" y="826684"/>
            <a:ext cx="94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20%</a:t>
            </a: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1177925" y="2331634"/>
            <a:ext cx="946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80%</a:t>
            </a: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6362700" y="2290359"/>
            <a:ext cx="946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62%</a:t>
            </a: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5938838" y="826684"/>
            <a:ext cx="10096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38%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3786182" y="1510890"/>
            <a:ext cx="11430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20°W</a:t>
            </a: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214282" y="4529094"/>
            <a:ext cx="86312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200" b="1" dirty="0" smtClean="0">
                <a:ea typeface="楷体_GB2312" pitchFamily="1" charset="-122"/>
                <a:sym typeface="Wingdings" pitchFamily="2" charset="2"/>
              </a:rPr>
              <a:t>  </a:t>
            </a:r>
            <a:r>
              <a:rPr lang="zh-CN" altLang="en-US" sz="2200" b="1" dirty="0" smtClean="0">
                <a:ea typeface="楷体_GB2312" pitchFamily="1" charset="-122"/>
              </a:rPr>
              <a:t>从东西半球看：</a:t>
            </a:r>
            <a:r>
              <a:rPr lang="zh-CN" altLang="en-US" sz="2200" b="1" dirty="0" smtClean="0">
                <a:solidFill>
                  <a:srgbClr val="FF0000"/>
                </a:solidFill>
                <a:ea typeface="楷体_GB2312" pitchFamily="1" charset="-122"/>
              </a:rPr>
              <a:t>陆地</a:t>
            </a:r>
            <a:r>
              <a:rPr lang="zh-CN" altLang="en-US" sz="2200" b="1" dirty="0" smtClean="0">
                <a:ea typeface="楷体_GB2312" pitchFamily="1" charset="-122"/>
              </a:rPr>
              <a:t>主要分布在</a:t>
            </a:r>
            <a:r>
              <a:rPr lang="zh-CN" altLang="en-US" sz="2200" b="1" u="sng" dirty="0" smtClean="0">
                <a:solidFill>
                  <a:srgbClr val="FF0000"/>
                </a:solidFill>
                <a:ea typeface="楷体_GB2312" pitchFamily="1" charset="-122"/>
              </a:rPr>
              <a:t>东半球</a:t>
            </a:r>
            <a:r>
              <a:rPr lang="zh-CN" altLang="en-US" sz="2200" b="1" dirty="0" smtClean="0">
                <a:ea typeface="楷体_GB2312" pitchFamily="1" charset="-122"/>
              </a:rPr>
              <a:t>，</a:t>
            </a:r>
            <a:r>
              <a:rPr lang="zh-CN" altLang="en-US" sz="2200" b="1" dirty="0" smtClean="0">
                <a:solidFill>
                  <a:srgbClr val="0000CC"/>
                </a:solidFill>
                <a:ea typeface="楷体_GB2312" pitchFamily="1" charset="-122"/>
              </a:rPr>
              <a:t>海洋</a:t>
            </a:r>
            <a:r>
              <a:rPr lang="zh-CN" altLang="en-US" sz="2200" b="1" dirty="0" smtClean="0">
                <a:ea typeface="楷体_GB2312" pitchFamily="1" charset="-122"/>
              </a:rPr>
              <a:t>主要分布在</a:t>
            </a:r>
            <a:r>
              <a:rPr lang="zh-CN" altLang="en-US" sz="2200" b="1" u="sng" dirty="0" smtClean="0">
                <a:ea typeface="楷体_GB2312" pitchFamily="1" charset="-122"/>
              </a:rPr>
              <a:t> </a:t>
            </a:r>
            <a:r>
              <a:rPr lang="zh-CN" altLang="en-US" sz="2200" b="1" u="sng" dirty="0" smtClean="0">
                <a:solidFill>
                  <a:srgbClr val="0000CC"/>
                </a:solidFill>
                <a:ea typeface="楷体_GB2312" pitchFamily="1" charset="-122"/>
              </a:rPr>
              <a:t>西半球</a:t>
            </a:r>
            <a:r>
              <a:rPr lang="zh-CN" altLang="en-US" sz="2200" b="1" dirty="0" smtClean="0">
                <a:ea typeface="楷体_GB2312" pitchFamily="1" charset="-122"/>
              </a:rPr>
              <a:t>。</a:t>
            </a:r>
            <a:endParaRPr lang="zh-CN" altLang="en-US" sz="2200" b="1" dirty="0">
              <a:ea typeface="楷体_GB2312" pitchFamily="1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286248" y="4429138"/>
            <a:ext cx="928694" cy="428628"/>
          </a:xfrm>
          <a:prstGeom prst="rect">
            <a:avLst/>
          </a:prstGeom>
          <a:solidFill>
            <a:srgbClr val="D0EED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429520" y="4500576"/>
            <a:ext cx="928694" cy="428633"/>
          </a:xfrm>
          <a:prstGeom prst="rect">
            <a:avLst/>
          </a:prstGeom>
          <a:solidFill>
            <a:srgbClr val="D0EED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/>
      <p:bldP spid="16" grpId="0" bldLvl="0"/>
      <p:bldP spid="18" grpId="0" bldLvl="0"/>
      <p:bldP spid="19" grpId="0" bldLvl="0"/>
      <p:bldP spid="24" grpId="0" bldLvl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857752" y="2514429"/>
            <a:ext cx="40719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但是，不论在南北半球还是东西半球，都是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海洋面积大于陆地面积。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786314" y="1467143"/>
            <a:ext cx="41434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世界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的海陆分布很不均匀。</a:t>
            </a:r>
          </a:p>
        </p:txBody>
      </p:sp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06" y="142858"/>
            <a:ext cx="4716763" cy="2286016"/>
          </a:xfrm>
          <a:prstGeom prst="rect">
            <a:avLst/>
          </a:prstGeom>
        </p:spPr>
      </p:pic>
      <p:pic>
        <p:nvPicPr>
          <p:cNvPr id="10" name="图片 9" descr="图片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8" y="2571750"/>
            <a:ext cx="4786314" cy="2441365"/>
          </a:xfrm>
          <a:prstGeom prst="rect">
            <a:avLst/>
          </a:prstGeom>
        </p:spPr>
      </p:pic>
      <p:grpSp>
        <p:nvGrpSpPr>
          <p:cNvPr id="11" name="组合 1"/>
          <p:cNvGrpSpPr>
            <a:grpSpLocks/>
          </p:cNvGrpSpPr>
          <p:nvPr/>
        </p:nvGrpSpPr>
        <p:grpSpPr bwMode="auto">
          <a:xfrm>
            <a:off x="4929190" y="142858"/>
            <a:ext cx="1035026" cy="668325"/>
            <a:chOff x="170" y="185"/>
            <a:chExt cx="2173" cy="1394"/>
          </a:xfrm>
        </p:grpSpPr>
        <p:pic>
          <p:nvPicPr>
            <p:cNvPr id="12" name="图片 1" descr="png_icon_12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0" y="185"/>
              <a:ext cx="1395" cy="1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WordArt 3"/>
            <p:cNvSpPr>
              <a:spLocks noChangeArrowheads="1" noChangeShapeType="1" noTextEdit="1"/>
            </p:cNvSpPr>
            <p:nvPr/>
          </p:nvSpPr>
          <p:spPr bwMode="auto">
            <a:xfrm>
              <a:off x="1075" y="637"/>
              <a:ext cx="1267" cy="59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9050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66FF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187450" y="1214428"/>
          <a:ext cx="7086600" cy="2714644"/>
        </p:xfrm>
        <a:graphic>
          <a:graphicData uri="http://schemas.openxmlformats.org/drawingml/2006/table">
            <a:tbl>
              <a:tblPr/>
              <a:tblGrid>
                <a:gridCol w="1371600"/>
                <a:gridCol w="3505200"/>
                <a:gridCol w="2209800"/>
              </a:tblGrid>
              <a:tr h="64294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dirty="0">
                        <a:solidFill>
                          <a:srgbClr val="333399"/>
                        </a:solidFill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400" b="1" dirty="0">
                          <a:solidFill>
                            <a:srgbClr val="FF3399"/>
                          </a:solidFill>
                          <a:latin typeface="黑体" pitchFamily="2" charset="-122"/>
                          <a:ea typeface="华文中宋" pitchFamily="2" charset="-122"/>
                        </a:rPr>
                        <a:t>概念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400" b="1" dirty="0">
                          <a:solidFill>
                            <a:srgbClr val="FF3399"/>
                          </a:solidFill>
                          <a:latin typeface="黑体" pitchFamily="2" charset="-122"/>
                          <a:ea typeface="华文中宋" pitchFamily="2" charset="-122"/>
                        </a:rPr>
                        <a:t>世界最大</a:t>
                      </a:r>
                      <a:endParaRPr lang="en-US" altLang="x-none" sz="2400" b="1" dirty="0">
                        <a:solidFill>
                          <a:srgbClr val="FF3399"/>
                        </a:solidFill>
                        <a:latin typeface="黑体" pitchFamily="2" charset="-122"/>
                        <a:ea typeface="华文中宋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4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400" b="1">
                          <a:solidFill>
                            <a:srgbClr val="FF3399"/>
                          </a:solidFill>
                          <a:latin typeface="黑体" pitchFamily="2" charset="-122"/>
                          <a:ea typeface="华文中宋" pitchFamily="2" charset="-122"/>
                        </a:rPr>
                        <a:t>大陆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黑体" pitchFamily="2" charset="-122"/>
                        <a:ea typeface="楷体_GB2312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黑体" pitchFamily="2" charset="-122"/>
                        <a:ea typeface="楷体_GB2312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8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400" b="1">
                          <a:solidFill>
                            <a:srgbClr val="FF3399"/>
                          </a:solidFill>
                          <a:latin typeface="黑体" pitchFamily="2" charset="-122"/>
                          <a:ea typeface="华文中宋" pitchFamily="2" charset="-122"/>
                        </a:rPr>
                        <a:t>岛屿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b="1" dirty="0">
                        <a:solidFill>
                          <a:srgbClr val="CCCC00"/>
                        </a:solidFill>
                        <a:latin typeface="黑体" pitchFamily="2" charset="-122"/>
                        <a:ea typeface="楷体_GB2312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黑体" pitchFamily="2" charset="-122"/>
                        <a:ea typeface="楷体_GB2312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r>
                        <a:rPr lang="zh-CN" altLang="en-US" sz="2400" b="1" dirty="0">
                          <a:solidFill>
                            <a:srgbClr val="FF3399"/>
                          </a:solidFill>
                          <a:latin typeface="黑体" pitchFamily="2" charset="-122"/>
                          <a:ea typeface="华文中宋" pitchFamily="2" charset="-122"/>
                        </a:rPr>
                        <a:t>大洲</a:t>
                      </a:r>
                      <a:endParaRPr lang="zh-CN" altLang="en-US" sz="2400" b="1" dirty="0">
                        <a:solidFill>
                          <a:srgbClr val="333399"/>
                        </a:solidFill>
                        <a:latin typeface="黑体" pitchFamily="2" charset="-122"/>
                        <a:ea typeface="华文中宋" pitchFamily="2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黑体" pitchFamily="2" charset="-122"/>
                        <a:ea typeface="楷体_GB2312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黑体" pitchFamily="2" charset="-122"/>
                          <a:ea typeface="黑体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1400" kern="1200"/>
                      </a:lvl3pPr>
                      <a:lvl4pPr marL="1600200" lvl="3" indent="-228600" algn="l">
                        <a:defRPr sz="1200" kern="1200"/>
                      </a:lvl4pPr>
                      <a:lvl5pPr marL="2057400" lvl="4" indent="-228600" algn="l">
                        <a:defRPr sz="1200" kern="1200"/>
                      </a:lvl5pPr>
                    </a:lstStyle>
                    <a:p>
                      <a:pPr marL="0" lvl="0" indent="0" algn="ctr">
                        <a:spcBef>
                          <a:spcPct val="20000"/>
                        </a:spcBef>
                        <a:buFont typeface="Arial" charset="0"/>
                        <a:buNone/>
                      </a:pPr>
                      <a:endParaRPr lang="zh-CN" altLang="en-US" sz="2400" b="1" dirty="0">
                        <a:solidFill>
                          <a:srgbClr val="333399"/>
                        </a:solidFill>
                        <a:latin typeface="黑体" pitchFamily="2" charset="-122"/>
                        <a:ea typeface="楷体_GB2312" pitchFamily="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24"/>
          <p:cNvSpPr txBox="1">
            <a:spLocks noChangeArrowheads="1"/>
          </p:cNvSpPr>
          <p:nvPr/>
        </p:nvSpPr>
        <p:spPr bwMode="auto">
          <a:xfrm>
            <a:off x="2643174" y="1928808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_GB2312" pitchFamily="1" charset="-122"/>
              </a:rPr>
              <a:t>面积广大的陆地</a:t>
            </a: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6224614" y="1928808"/>
            <a:ext cx="213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_GB2312" pitchFamily="1" charset="-122"/>
              </a:rPr>
              <a:t>亚欧大陆</a:t>
            </a:r>
          </a:p>
        </p:txBody>
      </p:sp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2571736" y="2500312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_GB2312" pitchFamily="1" charset="-122"/>
              </a:rPr>
              <a:t>面积较小的陆地</a:t>
            </a:r>
          </a:p>
        </p:txBody>
      </p:sp>
      <p:sp>
        <p:nvSpPr>
          <p:cNvPr id="6" name="Text Box 27"/>
          <p:cNvSpPr txBox="1">
            <a:spLocks noChangeArrowheads="1"/>
          </p:cNvSpPr>
          <p:nvPr/>
        </p:nvSpPr>
        <p:spPr bwMode="auto">
          <a:xfrm>
            <a:off x="6215074" y="2571750"/>
            <a:ext cx="213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_GB2312" pitchFamily="1" charset="-122"/>
              </a:rPr>
              <a:t>格陵兰岛</a:t>
            </a:r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2571736" y="3286130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_GB2312" pitchFamily="1" charset="-122"/>
              </a:rPr>
              <a:t>大陆和它附近的岛屿</a:t>
            </a:r>
          </a:p>
        </p:txBody>
      </p:sp>
      <p:sp>
        <p:nvSpPr>
          <p:cNvPr id="8" name="Text Box 29"/>
          <p:cNvSpPr txBox="1">
            <a:spLocks noChangeArrowheads="1"/>
          </p:cNvSpPr>
          <p:nvPr/>
        </p:nvSpPr>
        <p:spPr bwMode="auto">
          <a:xfrm>
            <a:off x="6500826" y="3429006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_GB2312" pitchFamily="1" charset="-122"/>
              </a:rPr>
              <a:t>亚洲</a:t>
            </a:r>
          </a:p>
        </p:txBody>
      </p:sp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1571604" y="642924"/>
            <a:ext cx="647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990033"/>
                </a:solidFill>
                <a:ea typeface="华文行楷" pitchFamily="2" charset="-122"/>
              </a:rPr>
              <a:t>1.大陆、岛屿、大洲的概念</a:t>
            </a:r>
          </a:p>
        </p:txBody>
      </p:sp>
      <p:pic>
        <p:nvPicPr>
          <p:cNvPr id="11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96804" y="446089"/>
            <a:ext cx="500066" cy="8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214414" y="4071948"/>
            <a:ext cx="6934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CC"/>
                </a:solidFill>
              </a:rPr>
              <a:t>提示：翻开课本的</a:t>
            </a:r>
            <a:r>
              <a:rPr lang="en-US" sz="2000" b="1" dirty="0">
                <a:solidFill>
                  <a:srgbClr val="0000CC"/>
                </a:solidFill>
              </a:rPr>
              <a:t>29</a:t>
            </a:r>
            <a:r>
              <a:rPr lang="zh-CN" altLang="en-US" sz="2000" b="1" dirty="0">
                <a:solidFill>
                  <a:srgbClr val="0000CC"/>
                </a:solidFill>
              </a:rPr>
              <a:t>页，打开地图册第一面，世界地形图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2411413" y="-18"/>
            <a:ext cx="38163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二、七大洲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世界地形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3282" y="-18"/>
            <a:ext cx="7627874" cy="514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357950" y="928676"/>
            <a:ext cx="114300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黑体" pitchFamily="49" charset="-122"/>
              </a:rPr>
              <a:t>北美洲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626350" y="2786064"/>
            <a:ext cx="1089054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南美洲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14612" y="714362"/>
            <a:ext cx="78581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欧洲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57621" y="1214428"/>
            <a:ext cx="78581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</a:rPr>
              <a:t>亚洲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214546" y="1785932"/>
            <a:ext cx="71438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</a:rPr>
              <a:t>非洲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357686" y="2857502"/>
            <a:ext cx="107157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</a:rPr>
              <a:t>大洋洲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429125" y="4143386"/>
            <a:ext cx="1071570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</a:rPr>
              <a:t>南极洲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 rot="18540000">
            <a:off x="7401149" y="-63658"/>
            <a:ext cx="46166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b="1" dirty="0"/>
              <a:t>格陵兰岛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214282" y="642924"/>
            <a:ext cx="7143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七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大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洲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名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称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1928794" y="4748213"/>
            <a:ext cx="69342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CC"/>
                </a:solidFill>
              </a:rPr>
              <a:t>温馨提示：把各大洲名称写在地图的相应位置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893</Words>
  <PresentationFormat>全屏显示(16:9)</PresentationFormat>
  <Paragraphs>211</Paragraphs>
  <Slides>25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世界之最我知道   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91</cp:revision>
  <dcterms:created xsi:type="dcterms:W3CDTF">2017-09-19T08:29:25Z</dcterms:created>
  <dcterms:modified xsi:type="dcterms:W3CDTF">2017-10-11T01:52:36Z</dcterms:modified>
</cp:coreProperties>
</file>