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4" r:id="rId20"/>
    <p:sldId id="295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9" r:id="rId33"/>
    <p:sldId id="290" r:id="rId34"/>
    <p:sldId id="293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1" autoAdjust="0"/>
    <p:restoredTop sz="94660"/>
  </p:normalViewPr>
  <p:slideViewPr>
    <p:cSldViewPr>
      <p:cViewPr varScale="1">
        <p:scale>
          <a:sx n="64" d="100"/>
          <a:sy n="64" d="100"/>
        </p:scale>
        <p:origin x="-9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6EB4-CDCA-4CDE-A5A6-6FEB6A55D051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51819-E9C8-48BB-96F9-CBEC3C4F50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503F0-BBE2-4B26-BAA0-CF45D307393B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FA212-21F3-4259-9E34-2C605DD41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CE5A1-C76C-4E8B-91D8-E6DAB72714D5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CABD3-A7D8-404A-8AE7-C956C860E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5D567-AAD1-44A1-83B9-D0234743DD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91D58-9A9E-4773-A77F-6F56A1D7E37E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F6AAE-2A16-4217-BEAC-D1459AE87A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48C58-4608-475A-9EBA-EE4FBA5E0ED6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DAC2F-D1EC-43D5-8DFF-E03EC9FE61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EBF3D-A3C7-4981-AAC5-2397B4EC8837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71998-0264-47B0-962B-4433AC8865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00B5E-3FE7-43E9-846E-6DDB70CEAF9B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7AF1-B3E2-45EF-93FA-77C54A0A6D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CC73-0EE2-45BE-A101-FB1916AED68A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640FE-B25D-42BB-B56F-DD45321FD5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373C9-1184-47CE-9C31-7E15CDC6C73B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A5325-5CA8-4F66-83C7-9375BB2A2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0B339-7642-4430-8E0D-1055664141A1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78A92-2745-4ACF-8596-867A5B70C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EEA7D-6A43-47FF-AABF-89BC0BA085C3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F43FE-6BAE-4BFA-ADA3-70F82D0CE9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DD3E06-B4AA-40A9-843D-DBB91A0A7F95}" type="datetimeFigureOut">
              <a:rPr lang="zh-CN" altLang="en-US"/>
              <a:pPr>
                <a:defRPr/>
              </a:pPr>
              <a:t>2015-10-20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70BBCE5-0539-4DED-9F0C-425BACED57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fj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7209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第二节 世界的海陆分布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_imgloadCAZXNQM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关于七大洲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3300"/>
                </a:solidFill>
              </a:rPr>
              <a:t>最大</a:t>
            </a:r>
            <a:r>
              <a:rPr lang="zh-CN" altLang="en-US" b="1" smtClean="0"/>
              <a:t>：亚洲；</a:t>
            </a:r>
            <a:r>
              <a:rPr lang="zh-CN" altLang="en-US" b="1" smtClean="0">
                <a:solidFill>
                  <a:srgbClr val="FF3300"/>
                </a:solidFill>
              </a:rPr>
              <a:t>最小</a:t>
            </a:r>
            <a:r>
              <a:rPr lang="zh-CN" altLang="en-US" b="1" smtClean="0"/>
              <a:t>：大洋洲</a:t>
            </a:r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3300"/>
                </a:solidFill>
              </a:rPr>
              <a:t>跨经度最广</a:t>
            </a:r>
            <a:r>
              <a:rPr lang="zh-CN" altLang="en-US" b="1" smtClean="0"/>
              <a:t>的大洲：</a:t>
            </a:r>
            <a:r>
              <a:rPr lang="zh-CN" altLang="en-US" b="1" u="sng" smtClean="0"/>
              <a:t>南极洲</a:t>
            </a:r>
            <a:r>
              <a:rPr lang="zh-CN" altLang="en-US" b="1" smtClean="0"/>
              <a:t>（跨</a:t>
            </a:r>
            <a:r>
              <a:rPr lang="en-US" altLang="zh-CN" b="1" smtClean="0"/>
              <a:t>360°</a:t>
            </a:r>
            <a:r>
              <a:rPr lang="zh-CN" altLang="en-US" b="1" smtClean="0"/>
              <a:t>）</a:t>
            </a:r>
          </a:p>
          <a:p>
            <a:pPr eaLnBrk="1" hangingPunct="1"/>
            <a:r>
              <a:rPr lang="en-US" altLang="zh-CN" b="1" smtClean="0"/>
              <a:t>3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3300"/>
                </a:solidFill>
              </a:rPr>
              <a:t>纬度最高</a:t>
            </a:r>
            <a:r>
              <a:rPr lang="zh-CN" altLang="en-US" b="1" smtClean="0"/>
              <a:t>的大洲：南极洲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848600" y="274638"/>
            <a:ext cx="8382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b="1" smtClean="0"/>
              <a:t>亚洲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4579" name="Picture 4" descr="F~$Y~_2@Z8B(HCLG30[G2B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6831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7543800" y="274638"/>
            <a:ext cx="1143000" cy="25447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非洲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3" name="Picture 4" descr="(H@9GQ9XLSR{6NO8ZAW_{S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04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7848600" y="274638"/>
            <a:ext cx="990600" cy="34591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北美洲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6627" name="Picture 4" descr="%TX8`[~ER(VAU34Q856U[5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5910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7467600" y="274638"/>
            <a:ext cx="1219200" cy="41449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南美洲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1" name="Picture 4" descr="(FQE]`N501WB6$4S6BO]R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0"/>
            <a:ext cx="536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南极洲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5" name="Picture 4" descr="C0P}`KO2T)}J[M~OT@SI~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6934200" cy="54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4{4{_W@HB57TQ$THJV5@$B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6477000" cy="576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3"/>
          <p:cNvSpPr>
            <a:spLocks noGrp="1" noChangeArrowheads="1"/>
          </p:cNvSpPr>
          <p:nvPr>
            <p:ph type="title"/>
          </p:nvPr>
        </p:nvSpPr>
        <p:spPr>
          <a:xfrm>
            <a:off x="6934200" y="274638"/>
            <a:ext cx="1752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欧洲</a:t>
            </a: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7772400" y="274638"/>
            <a:ext cx="990600" cy="44497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大洋洲</a:t>
            </a:r>
          </a:p>
        </p:txBody>
      </p:sp>
      <p:pic>
        <p:nvPicPr>
          <p:cNvPr id="30722" name="Picture 3" descr="N3ULX6Z~1SKCULA}AH8`@J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7086600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</a:t>
            </a:r>
            <a:r>
              <a:rPr lang="zh-CN" altLang="en-US" sz="3200" b="1"/>
              <a:t>、七大洲的位置特征</a:t>
            </a:r>
          </a:p>
        </p:txBody>
      </p:sp>
      <p:pic>
        <p:nvPicPr>
          <p:cNvPr id="31746" name="Picture 6" descr="东西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238375"/>
            <a:ext cx="77755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7"/>
          <p:cNvSpPr txBox="1">
            <a:spLocks noChangeArrowheads="1"/>
          </p:cNvSpPr>
          <p:nvPr/>
        </p:nvSpPr>
        <p:spPr bwMode="auto">
          <a:xfrm>
            <a:off x="468313" y="836613"/>
            <a:ext cx="8280400" cy="5191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    七大洲分别位于哪个半球（东西、南北）</a:t>
            </a:r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684213" y="4365625"/>
            <a:ext cx="77755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979613" y="6308725"/>
            <a:ext cx="1255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西半球</a:t>
            </a:r>
          </a:p>
        </p:txBody>
      </p: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5867400" y="6338888"/>
            <a:ext cx="1255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东半球</a:t>
            </a: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2124075" y="2781300"/>
            <a:ext cx="1439863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 rot="5400000">
            <a:off x="2879725" y="4221163"/>
            <a:ext cx="1798638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 rot="5871412">
            <a:off x="4518026" y="3859212"/>
            <a:ext cx="1655762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5148263" y="2708275"/>
            <a:ext cx="1008062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6" name="Oval 12"/>
          <p:cNvSpPr>
            <a:spLocks noChangeArrowheads="1"/>
          </p:cNvSpPr>
          <p:nvPr/>
        </p:nvSpPr>
        <p:spPr bwMode="auto">
          <a:xfrm>
            <a:off x="6084888" y="3068638"/>
            <a:ext cx="1439862" cy="7207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7" name="Oval 13"/>
          <p:cNvSpPr>
            <a:spLocks noChangeArrowheads="1"/>
          </p:cNvSpPr>
          <p:nvPr/>
        </p:nvSpPr>
        <p:spPr bwMode="auto">
          <a:xfrm rot="5871412">
            <a:off x="7164387" y="4365626"/>
            <a:ext cx="1655763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8" name="Oval 14"/>
          <p:cNvSpPr>
            <a:spLocks noChangeArrowheads="1"/>
          </p:cNvSpPr>
          <p:nvPr/>
        </p:nvSpPr>
        <p:spPr bwMode="auto">
          <a:xfrm>
            <a:off x="2195513" y="5734050"/>
            <a:ext cx="1223962" cy="792163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9" name="Oval 15"/>
          <p:cNvSpPr>
            <a:spLocks noChangeArrowheads="1"/>
          </p:cNvSpPr>
          <p:nvPr/>
        </p:nvSpPr>
        <p:spPr bwMode="auto">
          <a:xfrm>
            <a:off x="5795963" y="5661025"/>
            <a:ext cx="1512887" cy="792163"/>
          </a:xfrm>
          <a:prstGeom prst="ellips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6" name="Picture 6" descr="东西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238375"/>
            <a:ext cx="77755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7"/>
          <p:cNvSpPr txBox="1">
            <a:spLocks noChangeArrowheads="1"/>
          </p:cNvSpPr>
          <p:nvPr/>
        </p:nvSpPr>
        <p:spPr bwMode="auto">
          <a:xfrm>
            <a:off x="468313" y="549275"/>
            <a:ext cx="8280400" cy="18621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赤道穿过了哪些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大陆</a:t>
            </a: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大洲</a:t>
            </a: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？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3333FF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纬度最高</a:t>
            </a: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的大洲是哪个？</a:t>
            </a: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>
            <a:off x="684213" y="4365625"/>
            <a:ext cx="77755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8" name="Oval 6"/>
          <p:cNvSpPr>
            <a:spLocks noChangeArrowheads="1"/>
          </p:cNvSpPr>
          <p:nvPr/>
        </p:nvSpPr>
        <p:spPr bwMode="auto">
          <a:xfrm rot="5400000">
            <a:off x="2879725" y="4221163"/>
            <a:ext cx="1798638" cy="7921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54279" name="Oval 7"/>
          <p:cNvSpPr>
            <a:spLocks noChangeArrowheads="1"/>
          </p:cNvSpPr>
          <p:nvPr/>
        </p:nvSpPr>
        <p:spPr bwMode="auto">
          <a:xfrm rot="5400000">
            <a:off x="4429125" y="4076701"/>
            <a:ext cx="1798637" cy="7921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2051050" y="5876925"/>
            <a:ext cx="5473700" cy="647700"/>
          </a:xfrm>
          <a:prstGeom prst="rect">
            <a:avLst/>
          </a:prstGeom>
          <a:noFill/>
          <a:ln w="508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11188" y="1066800"/>
            <a:ext cx="79216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南美洲大陆和非洲大陆。穿过了南美洲、非洲、亚洲和大洋洲。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4356100" y="1916113"/>
            <a:ext cx="1512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南极洲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0" animBg="1"/>
      <p:bldP spid="54279" grpId="0" animBg="1"/>
      <p:bldP spid="54280" grpId="0" animBg="1"/>
      <p:bldP spid="54281" grpId="0"/>
      <p:bldP spid="542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3"/>
          <p:cNvSpPr txBox="1">
            <a:spLocks noChangeArrowheads="1"/>
          </p:cNvSpPr>
          <p:nvPr/>
        </p:nvSpPr>
        <p:spPr bwMode="auto">
          <a:xfrm>
            <a:off x="250825" y="5294313"/>
            <a:ext cx="86423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我们生活在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地球</a:t>
            </a: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上，但有人却把地球称为“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水球</a:t>
            </a: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”，为什么呢？</a:t>
            </a:r>
          </a:p>
        </p:txBody>
      </p:sp>
      <p:pic>
        <p:nvPicPr>
          <p:cNvPr id="15362" name="Picture 4" descr="地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15888"/>
            <a:ext cx="5430837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6" name="Picture 6" descr="东西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238375"/>
            <a:ext cx="77755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7"/>
          <p:cNvSpPr txBox="1">
            <a:spLocks noChangeArrowheads="1"/>
          </p:cNvSpPr>
          <p:nvPr/>
        </p:nvSpPr>
        <p:spPr bwMode="auto">
          <a:xfrm>
            <a:off x="468313" y="549275"/>
            <a:ext cx="8280400" cy="180181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全部在北半球的大洲有哪些？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3333FF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全在南半球的大洲是哪个？</a:t>
            </a: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>
            <a:off x="684213" y="4365625"/>
            <a:ext cx="77755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1" name="Oval 5"/>
          <p:cNvSpPr>
            <a:spLocks noChangeArrowheads="1"/>
          </p:cNvSpPr>
          <p:nvPr/>
        </p:nvSpPr>
        <p:spPr bwMode="auto">
          <a:xfrm rot="5400000">
            <a:off x="2627312" y="2349501"/>
            <a:ext cx="792163" cy="16557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55302" name="Oval 6"/>
          <p:cNvSpPr>
            <a:spLocks noChangeArrowheads="1"/>
          </p:cNvSpPr>
          <p:nvPr/>
        </p:nvSpPr>
        <p:spPr bwMode="auto">
          <a:xfrm rot="5400000">
            <a:off x="5220495" y="2348706"/>
            <a:ext cx="792162" cy="1368425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2051050" y="5876925"/>
            <a:ext cx="5473700" cy="647700"/>
          </a:xfrm>
          <a:prstGeom prst="rect">
            <a:avLst/>
          </a:prstGeom>
          <a:noFill/>
          <a:ln w="508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611188" y="1066800"/>
            <a:ext cx="792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北美洲和欧洲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4716463" y="1916113"/>
            <a:ext cx="1512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南极洲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  <p:bldP spid="55301" grpId="0" animBg="1"/>
      <p:bldP spid="55302" grpId="0" animBg="1"/>
      <p:bldP spid="55303" grpId="0" animBg="1"/>
      <p:bldP spid="55304" grpId="0"/>
      <p:bldP spid="553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P29</a:t>
            </a:r>
            <a:r>
              <a:rPr lang="zh-CN" altLang="en-US" smtClean="0"/>
              <a:t>下方活动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、南美洲和北美洲基本上位于</a:t>
            </a:r>
            <a:r>
              <a:rPr lang="zh-CN" altLang="en-US" b="1" u="sng" smtClean="0"/>
              <a:t>              </a:t>
            </a:r>
            <a:r>
              <a:rPr lang="zh-CN" altLang="en-US" b="1" smtClean="0"/>
              <a:t>，</a:t>
            </a:r>
          </a:p>
          <a:p>
            <a:pPr eaLnBrk="1" hangingPunct="1"/>
            <a:r>
              <a:rPr lang="zh-CN" altLang="en-US" b="1" smtClean="0"/>
              <a:t>亚洲、欧洲和非洲基本位于</a:t>
            </a:r>
            <a:r>
              <a:rPr lang="zh-CN" altLang="en-US" b="1" u="sng" smtClean="0"/>
              <a:t>              </a:t>
            </a:r>
            <a:r>
              <a:rPr lang="zh-CN" altLang="en-US" b="1" smtClean="0"/>
              <a:t>，</a:t>
            </a:r>
          </a:p>
          <a:p>
            <a:pPr eaLnBrk="1" hangingPunct="1"/>
            <a:r>
              <a:rPr lang="zh-CN" altLang="en-US" b="1" smtClean="0"/>
              <a:t>赤道横穿</a:t>
            </a:r>
            <a:r>
              <a:rPr lang="zh-CN" altLang="en-US" b="1" u="sng" smtClean="0"/>
              <a:t>        </a:t>
            </a:r>
            <a:r>
              <a:rPr lang="zh-CN" altLang="en-US" b="1" smtClean="0"/>
              <a:t>洲和</a:t>
            </a:r>
            <a:r>
              <a:rPr lang="zh-CN" altLang="en-US" b="1" u="sng" smtClean="0"/>
              <a:t>               </a:t>
            </a:r>
            <a:r>
              <a:rPr lang="zh-CN" altLang="en-US" b="1" smtClean="0"/>
              <a:t>洲的大陆。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6588125" y="1595438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FF3300"/>
                </a:solidFill>
                <a:latin typeface="Calibri" pitchFamily="34" charset="0"/>
              </a:rPr>
              <a:t>西半球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6011863" y="2060575"/>
            <a:ext cx="140811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FF3300"/>
                </a:solidFill>
                <a:latin typeface="Calibri" pitchFamily="34" charset="0"/>
              </a:rPr>
              <a:t>东半球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771775" y="2708275"/>
            <a:ext cx="5905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FF3300"/>
                </a:solidFill>
                <a:latin typeface="Calibri" pitchFamily="34" charset="0"/>
              </a:rPr>
              <a:t>非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4572000" y="2708275"/>
            <a:ext cx="10001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FF3300"/>
                </a:solidFill>
                <a:latin typeface="Calibri" pitchFamily="34" charset="0"/>
              </a:rPr>
              <a:t>南美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uild="p"/>
      <p:bldP spid="51205" grpId="0"/>
      <p:bldP spid="51206" grpId="0"/>
      <p:bldP spid="51207" grpId="0"/>
      <p:bldP spid="512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1" descr="土耳其海峡，亚洲与欧洲，非洲的分界"/>
          <p:cNvPicPr>
            <a:picLocks noChangeAspect="1" noChangeArrowheads="1"/>
          </p:cNvPicPr>
          <p:nvPr/>
        </p:nvPicPr>
        <p:blipFill>
          <a:blip r:embed="rId2"/>
          <a:srcRect b="6078"/>
          <a:stretch>
            <a:fillRect/>
          </a:stretch>
        </p:blipFill>
        <p:spPr bwMode="auto">
          <a:xfrm>
            <a:off x="0" y="715963"/>
            <a:ext cx="8820150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0" y="0"/>
            <a:ext cx="68770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200" b="1"/>
              <a:t>1</a:t>
            </a:r>
            <a:r>
              <a:rPr lang="zh-CN" altLang="en-US" sz="3200" b="1"/>
              <a:t>、亚洲和欧洲的分界线有哪些？</a:t>
            </a:r>
          </a:p>
        </p:txBody>
      </p:sp>
      <p:pic>
        <p:nvPicPr>
          <p:cNvPr id="35843" name="Picture 12" descr="2-29 伊斯坦布尔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773238"/>
            <a:ext cx="3384550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7812088" y="1196975"/>
            <a:ext cx="720725" cy="16557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 rot="3021784">
            <a:off x="7416006" y="2605882"/>
            <a:ext cx="720725" cy="12239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 rot="6562380">
            <a:off x="6478587" y="3532188"/>
            <a:ext cx="720725" cy="1092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5364163" y="4149725"/>
            <a:ext cx="1008062" cy="7905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50825" y="476250"/>
            <a:ext cx="2327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乌拉尔山脉、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411413" y="476250"/>
            <a:ext cx="197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乌拉尔河、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323850" y="1052513"/>
            <a:ext cx="232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大高加索山、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2484438" y="1052513"/>
            <a:ext cx="19700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土耳其海峡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4822" grpId="0" animBg="1"/>
      <p:bldP spid="34823" grpId="0" animBg="1"/>
      <p:bldP spid="34824" grpId="0" animBg="1"/>
      <p:bldP spid="34825" grpId="0"/>
      <p:bldP spid="34826" grpId="0"/>
      <p:bldP spid="34827" grpId="0"/>
      <p:bldP spid="348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36513" y="836613"/>
            <a:ext cx="8686801" cy="56880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1</a:t>
            </a:r>
            <a:r>
              <a:rPr lang="zh-CN" altLang="en-US" b="1" smtClean="0"/>
              <a:t>、亚洲和欧洲的分界线有哪些？</a:t>
            </a:r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2</a:t>
            </a:r>
            <a:r>
              <a:rPr lang="zh-CN" altLang="en-US" b="1" smtClean="0"/>
              <a:t>、亚洲和非洲的分界线是？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3</a:t>
            </a:r>
            <a:r>
              <a:rPr lang="zh-CN" altLang="en-US" b="1" smtClean="0"/>
              <a:t>、欧洲和非洲的分界线是什么？</a:t>
            </a:r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4</a:t>
            </a:r>
            <a:r>
              <a:rPr lang="zh-CN" altLang="en-US" b="1" smtClean="0"/>
              <a:t>、南美洲和北美洲的分界线是？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5</a:t>
            </a:r>
            <a:r>
              <a:rPr lang="zh-CN" altLang="en-US" b="1" smtClean="0"/>
              <a:t>、亚洲和北美洲的分界线是什么？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6</a:t>
            </a:r>
            <a:r>
              <a:rPr lang="zh-CN" altLang="en-US" b="1" smtClean="0"/>
              <a:t>、南美洲和南极洲的分界线是？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7</a:t>
            </a:r>
            <a:r>
              <a:rPr lang="zh-CN" altLang="en-US" b="1" smtClean="0"/>
              <a:t>、欧洲和北美洲的分界线是？</a:t>
            </a:r>
          </a:p>
        </p:txBody>
      </p:sp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395288" y="1341438"/>
            <a:ext cx="8208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乌拉尔山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乌拉尔河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大高加索山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土耳其海峡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5364163" y="2349500"/>
            <a:ext cx="27352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苏伊士运河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2124075" y="3500438"/>
            <a:ext cx="51212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地中海和直布罗陀海峡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6011863" y="3933825"/>
            <a:ext cx="27590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巴拿马运河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6732588" y="4437063"/>
            <a:ext cx="201612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白令海峡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6084888" y="5013325"/>
            <a:ext cx="345598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德雷克海峡</a:t>
            </a: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5688013" y="5661025"/>
            <a:ext cx="345598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丹麦海峡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52230" grpId="0"/>
      <p:bldP spid="52231" grpId="0"/>
      <p:bldP spid="52232" grpId="0"/>
      <p:bldP spid="52233" grpId="0"/>
      <p:bldP spid="5223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 descr="世界大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0" y="1035050"/>
            <a:ext cx="9467850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9859" name="AutoShape 3"/>
          <p:cNvSpPr>
            <a:spLocks noChangeArrowheads="1"/>
          </p:cNvSpPr>
          <p:nvPr/>
        </p:nvSpPr>
        <p:spPr bwMode="auto">
          <a:xfrm>
            <a:off x="179388" y="836613"/>
            <a:ext cx="3816350" cy="1346200"/>
          </a:xfrm>
          <a:prstGeom prst="wedgeRoundRectCallout">
            <a:avLst>
              <a:gd name="adj1" fmla="val 22380"/>
              <a:gd name="adj2" fmla="val 72051"/>
              <a:gd name="adj3" fmla="val 16667"/>
            </a:avLst>
          </a:prstGeom>
          <a:solidFill>
            <a:srgbClr val="00FFFF"/>
          </a:solidFill>
          <a:ln w="28575">
            <a:solidFill>
              <a:srgbClr val="CC66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>
                <a:solidFill>
                  <a:srgbClr val="FF0000"/>
                </a:solidFill>
                <a:latin typeface="Calibri" pitchFamily="34" charset="0"/>
              </a:rPr>
              <a:t>乌拉尔山、乌拉尔河、大高加索山、土耳其海峡</a:t>
            </a:r>
          </a:p>
        </p:txBody>
      </p:sp>
      <p:sp>
        <p:nvSpPr>
          <p:cNvPr id="249863" name="AutoShape 7"/>
          <p:cNvSpPr>
            <a:spLocks noChangeArrowheads="1"/>
          </p:cNvSpPr>
          <p:nvPr/>
        </p:nvSpPr>
        <p:spPr bwMode="auto">
          <a:xfrm>
            <a:off x="5003800" y="3284538"/>
            <a:ext cx="2319338" cy="647700"/>
          </a:xfrm>
          <a:prstGeom prst="wedgeRoundRectCallout">
            <a:avLst>
              <a:gd name="adj1" fmla="val 75394"/>
              <a:gd name="adj2" fmla="val 25981"/>
              <a:gd name="adj3" fmla="val 16667"/>
            </a:avLst>
          </a:prstGeom>
          <a:solidFill>
            <a:srgbClr val="00FFFF"/>
          </a:solidFill>
          <a:ln w="28575">
            <a:solidFill>
              <a:srgbClr val="CC66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巴拿马运河</a:t>
            </a:r>
          </a:p>
        </p:txBody>
      </p:sp>
      <p:sp>
        <p:nvSpPr>
          <p:cNvPr id="249864" name="AutoShape 8"/>
          <p:cNvSpPr>
            <a:spLocks noChangeArrowheads="1"/>
          </p:cNvSpPr>
          <p:nvPr/>
        </p:nvSpPr>
        <p:spPr bwMode="auto">
          <a:xfrm>
            <a:off x="2555875" y="3716338"/>
            <a:ext cx="2087563" cy="504825"/>
          </a:xfrm>
          <a:prstGeom prst="wedgeRoundRectCallout">
            <a:avLst>
              <a:gd name="adj1" fmla="val -71523"/>
              <a:gd name="adj2" fmla="val -166667"/>
              <a:gd name="adj3" fmla="val 16667"/>
            </a:avLst>
          </a:prstGeom>
          <a:solidFill>
            <a:srgbClr val="00FFFF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苏伊士运河</a:t>
            </a:r>
          </a:p>
        </p:txBody>
      </p:sp>
      <p:sp>
        <p:nvSpPr>
          <p:cNvPr id="37893" name="Text Box 12"/>
          <p:cNvSpPr txBox="1">
            <a:spLocks noChangeArrowheads="1"/>
          </p:cNvSpPr>
          <p:nvPr/>
        </p:nvSpPr>
        <p:spPr bwMode="auto">
          <a:xfrm>
            <a:off x="0" y="260350"/>
            <a:ext cx="3673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3</a:t>
            </a:r>
            <a:r>
              <a:rPr lang="zh-CN" altLang="en-US" sz="3200" b="1"/>
              <a:t>、大洲的分界线</a:t>
            </a: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211638" y="5229225"/>
            <a:ext cx="2319337" cy="647700"/>
          </a:xfrm>
          <a:prstGeom prst="wedgeRoundRectCallout">
            <a:avLst>
              <a:gd name="adj1" fmla="val 92986"/>
              <a:gd name="adj2" fmla="val 74019"/>
              <a:gd name="adj3" fmla="val 16667"/>
            </a:avLst>
          </a:prstGeom>
          <a:solidFill>
            <a:srgbClr val="00FFFF"/>
          </a:solidFill>
          <a:ln w="28575">
            <a:solidFill>
              <a:srgbClr val="CC66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德雷克海峡</a:t>
            </a: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5148263" y="1412875"/>
            <a:ext cx="2319337" cy="647700"/>
          </a:xfrm>
          <a:prstGeom prst="wedgeRoundRectCallout">
            <a:avLst>
              <a:gd name="adj1" fmla="val -37815"/>
              <a:gd name="adj2" fmla="val 70833"/>
              <a:gd name="adj3" fmla="val 16667"/>
            </a:avLst>
          </a:prstGeom>
          <a:solidFill>
            <a:srgbClr val="00FFFF"/>
          </a:solidFill>
          <a:ln w="28575">
            <a:solidFill>
              <a:srgbClr val="CC66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白令海峡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203575" y="2492375"/>
            <a:ext cx="1000125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亚洲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1619250" y="2276475"/>
            <a:ext cx="1000125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欧洲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1476375" y="3789363"/>
            <a:ext cx="647700" cy="1066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非洲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6588125" y="2565400"/>
            <a:ext cx="1408113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北美洲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7308850" y="4292600"/>
            <a:ext cx="647700" cy="15541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南美洲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4284663" y="6021388"/>
            <a:ext cx="1408112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南极洲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9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9" grpId="0" animBg="1"/>
      <p:bldP spid="249863" grpId="0" animBg="1"/>
      <p:bldP spid="249864" grpId="0" animBg="1"/>
      <p:bldP spid="2" grpId="0" animBg="1"/>
      <p:bldP spid="3" grpId="0" animBg="1"/>
      <p:bldP spid="37897" grpId="0" animBg="1"/>
      <p:bldP spid="37898" grpId="0" animBg="1"/>
      <p:bldP spid="37899" grpId="0" animBg="1"/>
      <p:bldP spid="37900" grpId="0" animBg="1"/>
      <p:bldP spid="37901" grpId="0" animBg="1"/>
      <p:bldP spid="3790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P30</a:t>
            </a:r>
            <a:r>
              <a:rPr lang="zh-CN" altLang="en-US" smtClean="0"/>
              <a:t>阅读</a:t>
            </a:r>
            <a:r>
              <a:rPr lang="en-US" altLang="zh-CN" smtClean="0"/>
              <a:t>T2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143000"/>
            <a:ext cx="8507412" cy="5715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（</a:t>
            </a:r>
            <a:r>
              <a:rPr lang="en-US" altLang="zh-CN" b="1" smtClean="0"/>
              <a:t>2</a:t>
            </a:r>
            <a:r>
              <a:rPr lang="zh-CN" altLang="en-US" b="1" smtClean="0"/>
              <a:t>）不同大洲之间一般用什么做分界线？</a:t>
            </a:r>
            <a:endParaRPr lang="zh-CN" altLang="en-US" b="1" smtClean="0">
              <a:solidFill>
                <a:srgbClr val="3333FF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3333FF"/>
                </a:solidFill>
              </a:rPr>
              <a:t>一般以</a:t>
            </a:r>
            <a:r>
              <a:rPr lang="zh-CN" altLang="en-US" b="1" u="sng" smtClean="0">
                <a:solidFill>
                  <a:srgbClr val="FF0000"/>
                </a:solidFill>
              </a:rPr>
              <a:t>运河、海峡、山脉和河流、湖泊</a:t>
            </a:r>
            <a:r>
              <a:rPr lang="zh-CN" altLang="en-US" b="1" smtClean="0">
                <a:solidFill>
                  <a:srgbClr val="3333FF"/>
                </a:solidFill>
              </a:rPr>
              <a:t>作为分界线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上述回答对大洋洲和南极洲同样适用吗？</a:t>
            </a:r>
          </a:p>
          <a:p>
            <a:pPr eaLnBrk="1" hangingPunct="1"/>
            <a:r>
              <a:rPr lang="en-US" altLang="zh-CN" b="1" smtClean="0">
                <a:solidFill>
                  <a:srgbClr val="3333FF"/>
                </a:solidFill>
              </a:rPr>
              <a:t>----</a:t>
            </a:r>
            <a:r>
              <a:rPr lang="zh-CN" altLang="en-US" b="1" smtClean="0">
                <a:solidFill>
                  <a:srgbClr val="3333FF"/>
                </a:solidFill>
              </a:rPr>
              <a:t>不适用，因为大洋洲和南极洲几乎四周全被海洋包围。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）完成下表</a:t>
            </a:r>
          </a:p>
        </p:txBody>
      </p:sp>
      <p:graphicFrame>
        <p:nvGraphicFramePr>
          <p:cNvPr id="39973" name="Group 37"/>
          <p:cNvGraphicFramePr>
            <a:graphicFrameLocks noGrp="1"/>
          </p:cNvGraphicFramePr>
          <p:nvPr>
            <p:ph idx="1"/>
          </p:nvPr>
        </p:nvGraphicFramePr>
        <p:xfrm>
          <a:off x="457200" y="1066800"/>
          <a:ext cx="8229600" cy="5197475"/>
        </p:xfrm>
        <a:graphic>
          <a:graphicData uri="http://schemas.openxmlformats.org/drawingml/2006/table">
            <a:tbl>
              <a:tblPr/>
              <a:tblGrid>
                <a:gridCol w="2438400"/>
                <a:gridCol w="2514600"/>
                <a:gridCol w="3276600"/>
              </a:tblGrid>
              <a:tr h="1011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运河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两侧的大洲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沟通的海洋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7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巴拿马运河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33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苏伊士运河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54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土耳其海峡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18" name="Text Box 22"/>
          <p:cNvSpPr txBox="1">
            <a:spLocks noChangeArrowheads="1"/>
          </p:cNvSpPr>
          <p:nvPr/>
        </p:nvSpPr>
        <p:spPr bwMode="auto">
          <a:xfrm>
            <a:off x="3348038" y="2205038"/>
            <a:ext cx="1612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北美洲和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南美洲</a:t>
            </a:r>
          </a:p>
        </p:txBody>
      </p:sp>
      <p:sp>
        <p:nvSpPr>
          <p:cNvPr id="55319" name="Text Box 23"/>
          <p:cNvSpPr txBox="1">
            <a:spLocks noChangeArrowheads="1"/>
          </p:cNvSpPr>
          <p:nvPr/>
        </p:nvSpPr>
        <p:spPr bwMode="auto">
          <a:xfrm>
            <a:off x="3203575" y="3860800"/>
            <a:ext cx="1970088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亚洲和非洲</a:t>
            </a:r>
          </a:p>
        </p:txBody>
      </p:sp>
      <p:sp>
        <p:nvSpPr>
          <p:cNvPr id="55320" name="Text Box 24"/>
          <p:cNvSpPr txBox="1">
            <a:spLocks noChangeArrowheads="1"/>
          </p:cNvSpPr>
          <p:nvPr/>
        </p:nvSpPr>
        <p:spPr bwMode="auto">
          <a:xfrm>
            <a:off x="6300788" y="2276475"/>
            <a:ext cx="16129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太平洋和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大西洋</a:t>
            </a:r>
          </a:p>
        </p:txBody>
      </p:sp>
      <p:sp>
        <p:nvSpPr>
          <p:cNvPr id="55321" name="Text Box 25"/>
          <p:cNvSpPr txBox="1">
            <a:spLocks noChangeArrowheads="1"/>
          </p:cNvSpPr>
          <p:nvPr/>
        </p:nvSpPr>
        <p:spPr bwMode="auto">
          <a:xfrm>
            <a:off x="5435600" y="3644900"/>
            <a:ext cx="3097213" cy="9461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红海（印度洋）和地中海（大西洋）</a:t>
            </a:r>
          </a:p>
        </p:txBody>
      </p:sp>
      <p:sp>
        <p:nvSpPr>
          <p:cNvPr id="2" name="Text Box 24"/>
          <p:cNvSpPr txBox="1">
            <a:spLocks noChangeArrowheads="1"/>
          </p:cNvSpPr>
          <p:nvPr/>
        </p:nvSpPr>
        <p:spPr bwMode="auto">
          <a:xfrm>
            <a:off x="3348038" y="5084763"/>
            <a:ext cx="197008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亚洲和欧洲</a:t>
            </a:r>
          </a:p>
        </p:txBody>
      </p:sp>
      <p:sp>
        <p:nvSpPr>
          <p:cNvPr id="3" name="Text Box 24"/>
          <p:cNvSpPr txBox="1">
            <a:spLocks noChangeArrowheads="1"/>
          </p:cNvSpPr>
          <p:nvPr/>
        </p:nvSpPr>
        <p:spPr bwMode="auto">
          <a:xfrm>
            <a:off x="5724525" y="5013325"/>
            <a:ext cx="23272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黑海和地中海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8" grpId="0"/>
      <p:bldP spid="55319" grpId="0"/>
      <p:bldP spid="55320" grpId="0"/>
      <p:bldP spid="55321" grpId="0" animBg="1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_imgloadCAZXNQM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三、四大洋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请大家阅读教材</a:t>
            </a:r>
            <a:r>
              <a:rPr lang="en-US" altLang="zh-CN" b="1" smtClean="0"/>
              <a:t>P31</a:t>
            </a:r>
            <a:r>
              <a:rPr lang="zh-CN" altLang="en-US" b="1" smtClean="0"/>
              <a:t>回答：</a:t>
            </a:r>
          </a:p>
          <a:p>
            <a:pPr eaLnBrk="1" hangingPunct="1"/>
            <a:r>
              <a:rPr lang="zh-CN" altLang="en-US" b="1" smtClean="0"/>
              <a:t>人们把海洋划分为哪四个部分？如何排序？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endParaRPr lang="zh-CN" altLang="en-US" b="1" smtClean="0"/>
          </a:p>
          <a:p>
            <a:pPr eaLnBrk="1" hangingPunct="1"/>
            <a:endParaRPr lang="zh-CN" altLang="en-US" b="1" smtClean="0"/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1736725" y="3001963"/>
            <a:ext cx="545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太平洋</a:t>
            </a:r>
            <a:r>
              <a:rPr lang="en-US" altLang="zh-CN" sz="3200" b="1">
                <a:solidFill>
                  <a:srgbClr val="FF3300"/>
                </a:solidFill>
                <a:latin typeface="Calibri" pitchFamily="34" charset="0"/>
              </a:rPr>
              <a:t>-</a:t>
            </a:r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大西洋</a:t>
            </a:r>
            <a:r>
              <a:rPr lang="en-US" altLang="zh-CN" sz="3200" b="1">
                <a:solidFill>
                  <a:srgbClr val="FF3300"/>
                </a:solidFill>
                <a:latin typeface="Calibri" pitchFamily="34" charset="0"/>
              </a:rPr>
              <a:t>-</a:t>
            </a:r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印度洋</a:t>
            </a:r>
            <a:r>
              <a:rPr lang="en-US" altLang="zh-CN" sz="3200" b="1">
                <a:solidFill>
                  <a:srgbClr val="FF3300"/>
                </a:solidFill>
                <a:latin typeface="Calibri" pitchFamily="34" charset="0"/>
              </a:rPr>
              <a:t>-</a:t>
            </a:r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北冰洋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build="p"/>
      <p:bldP spid="624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08" name="Group 24"/>
          <p:cNvGraphicFramePr>
            <a:graphicFrameLocks noGrp="1"/>
          </p:cNvGraphicFramePr>
          <p:nvPr/>
        </p:nvGraphicFramePr>
        <p:xfrm>
          <a:off x="539750" y="2636838"/>
          <a:ext cx="7777163" cy="4032250"/>
        </p:xfrm>
        <a:graphic>
          <a:graphicData uri="http://schemas.openxmlformats.org/drawingml/2006/table">
            <a:tbl>
              <a:tblPr/>
              <a:tblGrid>
                <a:gridCol w="1439863"/>
                <a:gridCol w="6337300"/>
              </a:tblGrid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概 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大洋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海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CC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海峡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Arial" charset="0"/>
                        <a:ea typeface="华文中宋"/>
                        <a:cs typeface="华文中宋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9338" name="Text Box 26"/>
          <p:cNvSpPr txBox="1">
            <a:spLocks noChangeArrowheads="1"/>
          </p:cNvSpPr>
          <p:nvPr/>
        </p:nvSpPr>
        <p:spPr bwMode="auto">
          <a:xfrm>
            <a:off x="2555875" y="3500438"/>
            <a:ext cx="55451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海洋的</a:t>
            </a:r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主体</a:t>
            </a:r>
            <a:r>
              <a:rPr kumimoji="1" lang="zh-CN" altLang="en-US" sz="2800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部分、离大陆</a:t>
            </a:r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较远</a:t>
            </a:r>
            <a:r>
              <a:rPr kumimoji="1" lang="zh-CN" altLang="en-US" sz="2800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、面积</a:t>
            </a:r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广阔</a:t>
            </a:r>
            <a:r>
              <a:rPr kumimoji="1" lang="zh-CN" altLang="en-US" sz="2800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、深度在</a:t>
            </a:r>
            <a:r>
              <a:rPr kumimoji="1"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2000</a:t>
            </a:r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米以上</a:t>
            </a:r>
          </a:p>
        </p:txBody>
      </p:sp>
      <p:sp>
        <p:nvSpPr>
          <p:cNvPr id="269340" name="Text Box 28"/>
          <p:cNvSpPr txBox="1">
            <a:spLocks noChangeArrowheads="1"/>
          </p:cNvSpPr>
          <p:nvPr/>
        </p:nvSpPr>
        <p:spPr bwMode="auto">
          <a:xfrm>
            <a:off x="2509838" y="4652963"/>
            <a:ext cx="5518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6600"/>
                </a:solidFill>
                <a:ea typeface="楷体_GB2312" pitchFamily="49" charset="-122"/>
              </a:rPr>
              <a:t>大洋的</a:t>
            </a:r>
            <a:r>
              <a:rPr kumimoji="1" lang="zh-CN" altLang="en-US" sz="2800" b="1">
                <a:solidFill>
                  <a:srgbClr val="FF0000"/>
                </a:solidFill>
                <a:ea typeface="楷体_GB2312" pitchFamily="49" charset="-122"/>
              </a:rPr>
              <a:t>边缘</a:t>
            </a:r>
            <a:r>
              <a:rPr kumimoji="1" lang="zh-CN" altLang="en-US" sz="2800" b="1">
                <a:solidFill>
                  <a:srgbClr val="006600"/>
                </a:solidFill>
                <a:ea typeface="楷体_GB2312" pitchFamily="49" charset="-122"/>
              </a:rPr>
              <a:t>部分、</a:t>
            </a:r>
            <a:r>
              <a:rPr kumimoji="1" lang="zh-CN" altLang="en-US" sz="2800" b="1">
                <a:solidFill>
                  <a:srgbClr val="FF0000"/>
                </a:solidFill>
                <a:ea typeface="楷体_GB2312" pitchFamily="49" charset="-122"/>
              </a:rPr>
              <a:t>靠近</a:t>
            </a:r>
            <a:r>
              <a:rPr kumimoji="1" lang="zh-CN" altLang="en-US" sz="2800" b="1">
                <a:solidFill>
                  <a:srgbClr val="006600"/>
                </a:solidFill>
                <a:ea typeface="楷体_GB2312" pitchFamily="49" charset="-122"/>
              </a:rPr>
              <a:t>大陆、由半岛或岛屿与大洋隔离开来</a:t>
            </a:r>
          </a:p>
        </p:txBody>
      </p:sp>
      <p:sp>
        <p:nvSpPr>
          <p:cNvPr id="269342" name="Text Box 30"/>
          <p:cNvSpPr txBox="1">
            <a:spLocks noChangeArrowheads="1"/>
          </p:cNvSpPr>
          <p:nvPr/>
        </p:nvSpPr>
        <p:spPr bwMode="auto">
          <a:xfrm>
            <a:off x="2511425" y="5876925"/>
            <a:ext cx="5589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solidFill>
                  <a:srgbClr val="FF0000"/>
                </a:solidFill>
                <a:ea typeface="楷体_GB2312" pitchFamily="49" charset="-122"/>
              </a:rPr>
              <a:t>沟通两个海域之间宽度较窄水道</a:t>
            </a:r>
          </a:p>
        </p:txBody>
      </p:sp>
      <p:sp>
        <p:nvSpPr>
          <p:cNvPr id="42005" name="Text Box 32"/>
          <p:cNvSpPr txBox="1">
            <a:spLocks noChangeArrowheads="1"/>
          </p:cNvSpPr>
          <p:nvPr/>
        </p:nvSpPr>
        <p:spPr bwMode="auto">
          <a:xfrm>
            <a:off x="684213" y="1557338"/>
            <a:ext cx="540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洋和海的区别是什么？</a:t>
            </a:r>
          </a:p>
        </p:txBody>
      </p:sp>
      <p:sp>
        <p:nvSpPr>
          <p:cNvPr id="42006" name="WordArt 33"/>
          <p:cNvSpPr>
            <a:spLocks noChangeArrowheads="1" noChangeShapeType="1" noTextEdit="1"/>
          </p:cNvSpPr>
          <p:nvPr/>
        </p:nvSpPr>
        <p:spPr bwMode="auto">
          <a:xfrm>
            <a:off x="3851275" y="404813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四大洋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9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38" grpId="0" autoUpdateAnimBg="0"/>
      <p:bldP spid="269340" grpId="0" autoUpdateAnimBg="0"/>
      <p:bldP spid="26934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1" name="Text Box 5"/>
          <p:cNvSpPr txBox="1">
            <a:spLocks noChangeArrowheads="1"/>
          </p:cNvSpPr>
          <p:nvPr/>
        </p:nvSpPr>
        <p:spPr bwMode="auto">
          <a:xfrm>
            <a:off x="755650" y="476250"/>
            <a:ext cx="489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</a:t>
            </a:r>
            <a:r>
              <a:rPr lang="zh-CN" altLang="en-US" sz="3200" b="1"/>
              <a:t>．四大洋的形状和面积</a:t>
            </a:r>
          </a:p>
        </p:txBody>
      </p:sp>
      <p:pic>
        <p:nvPicPr>
          <p:cNvPr id="18438" name="Picture 6" descr="四大洋轮廓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159000"/>
            <a:ext cx="8532813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WordArt 6"/>
          <p:cNvSpPr>
            <a:spLocks noChangeArrowheads="1" noChangeShapeType="1" noTextEdit="1"/>
          </p:cNvSpPr>
          <p:nvPr/>
        </p:nvSpPr>
        <p:spPr bwMode="auto">
          <a:xfrm>
            <a:off x="869950" y="333375"/>
            <a:ext cx="26225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海洋与陆地</a:t>
            </a:r>
          </a:p>
        </p:txBody>
      </p:sp>
      <p:sp>
        <p:nvSpPr>
          <p:cNvPr id="245767" name="Text Box 7"/>
          <p:cNvSpPr txBox="1">
            <a:spLocks noChangeArrowheads="1"/>
          </p:cNvSpPr>
          <p:nvPr/>
        </p:nvSpPr>
        <p:spPr bwMode="auto">
          <a:xfrm>
            <a:off x="322263" y="1219200"/>
            <a:ext cx="3962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2" charset="-122"/>
              </a:rPr>
              <a:t>一、海陆面积比较</a:t>
            </a:r>
          </a:p>
        </p:txBody>
      </p:sp>
      <p:pic>
        <p:nvPicPr>
          <p:cNvPr id="245768" name="Picture 8" descr="世界海陆面积比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213100"/>
            <a:ext cx="60356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9" name="Text Box 9"/>
          <p:cNvSpPr txBox="1">
            <a:spLocks noChangeArrowheads="1"/>
          </p:cNvSpPr>
          <p:nvPr/>
        </p:nvSpPr>
        <p:spPr bwMode="auto">
          <a:xfrm>
            <a:off x="7181850" y="908050"/>
            <a:ext cx="738188" cy="4897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七分海洋，三分陆地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7" grpId="0"/>
      <p:bldP spid="24576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http_imgloadCAZXNQM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关于四大洋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3300"/>
                </a:solidFill>
              </a:rPr>
              <a:t>面积</a:t>
            </a:r>
            <a:r>
              <a:rPr lang="zh-CN" altLang="en-US" b="1" smtClean="0"/>
              <a:t>最大：太平洋；最小：北冰洋。</a:t>
            </a:r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rgbClr val="FF3300"/>
                </a:solidFill>
              </a:rPr>
              <a:t>最深、岛屿</a:t>
            </a:r>
            <a:r>
              <a:rPr lang="zh-CN" altLang="en-US" b="1" smtClean="0"/>
              <a:t>最多：太平洋</a:t>
            </a:r>
          </a:p>
          <a:p>
            <a:pPr eaLnBrk="1" hangingPunct="1"/>
            <a:r>
              <a:rPr lang="en-US" altLang="zh-CN" b="1" smtClean="0"/>
              <a:t>3</a:t>
            </a:r>
            <a:r>
              <a:rPr lang="zh-CN" altLang="en-US" b="1" smtClean="0"/>
              <a:t>、呈</a:t>
            </a:r>
            <a:r>
              <a:rPr lang="zh-CN" altLang="en-US" b="1" smtClean="0">
                <a:solidFill>
                  <a:srgbClr val="FF3300"/>
                </a:solidFill>
              </a:rPr>
              <a:t>“</a:t>
            </a:r>
            <a:r>
              <a:rPr lang="en-US" altLang="zh-CN" b="1" smtClean="0">
                <a:solidFill>
                  <a:srgbClr val="FF3300"/>
                </a:solidFill>
              </a:rPr>
              <a:t>S”</a:t>
            </a:r>
            <a:r>
              <a:rPr lang="zh-CN" altLang="en-US" b="1" smtClean="0"/>
              <a:t>形，排列第二：大西洋</a:t>
            </a:r>
          </a:p>
          <a:p>
            <a:pPr eaLnBrk="1" hangingPunct="1"/>
            <a:r>
              <a:rPr lang="en-US" altLang="zh-CN" b="1" smtClean="0"/>
              <a:t>4</a:t>
            </a:r>
            <a:r>
              <a:rPr lang="zh-CN" altLang="en-US" b="1" smtClean="0"/>
              <a:t>、大部分位于南半球，</a:t>
            </a:r>
            <a:r>
              <a:rPr lang="zh-CN" altLang="en-US" b="1" smtClean="0">
                <a:solidFill>
                  <a:srgbClr val="FF0000"/>
                </a:solidFill>
              </a:rPr>
              <a:t>全部在东半球</a:t>
            </a:r>
            <a:r>
              <a:rPr lang="zh-CN" altLang="en-US" b="1" smtClean="0"/>
              <a:t>，面积的是第三：印度洋</a:t>
            </a:r>
          </a:p>
          <a:p>
            <a:pPr eaLnBrk="1" hangingPunct="1"/>
            <a:r>
              <a:rPr lang="en-US" altLang="zh-CN" b="1" smtClean="0"/>
              <a:t>5</a:t>
            </a:r>
            <a:r>
              <a:rPr lang="zh-CN" altLang="en-US" b="1" smtClean="0"/>
              <a:t>、最小、最浅，</a:t>
            </a:r>
            <a:r>
              <a:rPr lang="zh-CN" altLang="en-US" b="1" u="sng" smtClean="0">
                <a:solidFill>
                  <a:srgbClr val="FF3300"/>
                </a:solidFill>
              </a:rPr>
              <a:t>跨经度最广</a:t>
            </a:r>
            <a:r>
              <a:rPr lang="zh-CN" altLang="en-US" b="1" smtClean="0"/>
              <a:t>：北冰洋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684213" y="1643063"/>
            <a:ext cx="7885112" cy="5214937"/>
            <a:chOff x="408" y="1042"/>
            <a:chExt cx="4967" cy="3285"/>
          </a:xfrm>
        </p:grpSpPr>
        <p:pic>
          <p:nvPicPr>
            <p:cNvPr id="45071" name="Picture 19" descr="世界大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-12000"/>
            </a:blip>
            <a:srcRect/>
            <a:stretch>
              <a:fillRect/>
            </a:stretch>
          </p:blipFill>
          <p:spPr bwMode="auto">
            <a:xfrm>
              <a:off x="408" y="1042"/>
              <a:ext cx="4967" cy="3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72" name="Text Box 21"/>
            <p:cNvSpPr txBox="1">
              <a:spLocks noChangeArrowheads="1"/>
            </p:cNvSpPr>
            <p:nvPr/>
          </p:nvSpPr>
          <p:spPr bwMode="auto">
            <a:xfrm>
              <a:off x="1882" y="1888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333FF"/>
                  </a:solidFill>
                </a:rPr>
                <a:t>亚洲</a:t>
              </a:r>
            </a:p>
          </p:txBody>
        </p:sp>
        <p:sp>
          <p:nvSpPr>
            <p:cNvPr id="45073" name="Text Box 22"/>
            <p:cNvSpPr txBox="1">
              <a:spLocks noChangeArrowheads="1"/>
            </p:cNvSpPr>
            <p:nvPr/>
          </p:nvSpPr>
          <p:spPr bwMode="auto">
            <a:xfrm>
              <a:off x="1256" y="1706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333FF"/>
                  </a:solidFill>
                </a:rPr>
                <a:t>欧洲</a:t>
              </a:r>
            </a:p>
          </p:txBody>
        </p:sp>
        <p:sp>
          <p:nvSpPr>
            <p:cNvPr id="45074" name="Text Box 23"/>
            <p:cNvSpPr txBox="1">
              <a:spLocks noChangeArrowheads="1"/>
            </p:cNvSpPr>
            <p:nvPr/>
          </p:nvSpPr>
          <p:spPr bwMode="auto">
            <a:xfrm>
              <a:off x="884" y="2387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333FF"/>
                  </a:solidFill>
                </a:rPr>
                <a:t>非洲</a:t>
              </a:r>
            </a:p>
          </p:txBody>
        </p:sp>
        <p:sp>
          <p:nvSpPr>
            <p:cNvPr id="45075" name="Text Box 24"/>
            <p:cNvSpPr txBox="1">
              <a:spLocks noChangeArrowheads="1"/>
            </p:cNvSpPr>
            <p:nvPr/>
          </p:nvSpPr>
          <p:spPr bwMode="auto">
            <a:xfrm rot="2552851">
              <a:off x="3787" y="1842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333FF"/>
                  </a:solidFill>
                </a:rPr>
                <a:t>北美洲</a:t>
              </a:r>
            </a:p>
          </p:txBody>
        </p:sp>
        <p:sp>
          <p:nvSpPr>
            <p:cNvPr id="45076" name="Text Box 25"/>
            <p:cNvSpPr txBox="1">
              <a:spLocks noChangeArrowheads="1"/>
            </p:cNvSpPr>
            <p:nvPr/>
          </p:nvSpPr>
          <p:spPr bwMode="auto">
            <a:xfrm>
              <a:off x="4468" y="2614"/>
              <a:ext cx="635" cy="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zh-CN" altLang="en-US" sz="2000" b="1">
                  <a:solidFill>
                    <a:srgbClr val="3333FF"/>
                  </a:solidFill>
                </a:rPr>
                <a:t>南</a:t>
              </a:r>
            </a:p>
            <a:p>
              <a:pPr algn="ctr">
                <a:lnSpc>
                  <a:spcPct val="115000"/>
                </a:lnSpc>
              </a:pPr>
              <a:r>
                <a:rPr lang="zh-CN" altLang="en-US" sz="2000" b="1">
                  <a:solidFill>
                    <a:srgbClr val="3333FF"/>
                  </a:solidFill>
                </a:rPr>
                <a:t>美</a:t>
              </a:r>
            </a:p>
            <a:p>
              <a:pPr algn="ctr">
                <a:lnSpc>
                  <a:spcPct val="115000"/>
                </a:lnSpc>
              </a:pPr>
              <a:r>
                <a:rPr lang="zh-CN" altLang="en-US" sz="2000" b="1">
                  <a:solidFill>
                    <a:srgbClr val="3333FF"/>
                  </a:solidFill>
                </a:rPr>
                <a:t>洲</a:t>
              </a:r>
            </a:p>
          </p:txBody>
        </p:sp>
        <p:sp>
          <p:nvSpPr>
            <p:cNvPr id="45077" name="Text Box 26"/>
            <p:cNvSpPr txBox="1">
              <a:spLocks noChangeArrowheads="1"/>
            </p:cNvSpPr>
            <p:nvPr/>
          </p:nvSpPr>
          <p:spPr bwMode="auto">
            <a:xfrm>
              <a:off x="2200" y="3848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333FF"/>
                  </a:solidFill>
                </a:rPr>
                <a:t>南极洲</a:t>
              </a:r>
            </a:p>
          </p:txBody>
        </p:sp>
        <p:sp>
          <p:nvSpPr>
            <p:cNvPr id="45078" name="Text Box 43"/>
            <p:cNvSpPr txBox="1">
              <a:spLocks noChangeArrowheads="1"/>
            </p:cNvSpPr>
            <p:nvPr/>
          </p:nvSpPr>
          <p:spPr bwMode="auto">
            <a:xfrm>
              <a:off x="2517" y="2953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333FF"/>
                  </a:solidFill>
                </a:rPr>
                <a:t>大洋洲</a:t>
              </a:r>
            </a:p>
          </p:txBody>
        </p:sp>
      </p:grpSp>
      <p:sp>
        <p:nvSpPr>
          <p:cNvPr id="45058" name="Text Box 20"/>
          <p:cNvSpPr txBox="1">
            <a:spLocks noChangeArrowheads="1"/>
          </p:cNvSpPr>
          <p:nvPr/>
        </p:nvSpPr>
        <p:spPr bwMode="auto">
          <a:xfrm>
            <a:off x="0" y="188913"/>
            <a:ext cx="2808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四大洋的位置</a:t>
            </a:r>
          </a:p>
        </p:txBody>
      </p:sp>
      <p:sp>
        <p:nvSpPr>
          <p:cNvPr id="257053" name="Text Box 29"/>
          <p:cNvSpPr txBox="1">
            <a:spLocks noChangeArrowheads="1"/>
          </p:cNvSpPr>
          <p:nvPr/>
        </p:nvSpPr>
        <p:spPr bwMode="auto">
          <a:xfrm>
            <a:off x="5076825" y="3644900"/>
            <a:ext cx="10080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太</a:t>
            </a:r>
          </a:p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平</a:t>
            </a:r>
          </a:p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洋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900113" y="2636838"/>
            <a:ext cx="7489825" cy="3049587"/>
            <a:chOff x="567" y="1661"/>
            <a:chExt cx="4718" cy="1921"/>
          </a:xfrm>
        </p:grpSpPr>
        <p:sp>
          <p:nvSpPr>
            <p:cNvPr id="45065" name="Text Box 31"/>
            <p:cNvSpPr txBox="1">
              <a:spLocks noChangeArrowheads="1"/>
            </p:cNvSpPr>
            <p:nvPr/>
          </p:nvSpPr>
          <p:spPr bwMode="auto">
            <a:xfrm>
              <a:off x="930" y="1661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大</a:t>
              </a:r>
            </a:p>
          </p:txBody>
        </p:sp>
        <p:sp>
          <p:nvSpPr>
            <p:cNvPr id="45066" name="Text Box 32"/>
            <p:cNvSpPr txBox="1">
              <a:spLocks noChangeArrowheads="1"/>
            </p:cNvSpPr>
            <p:nvPr/>
          </p:nvSpPr>
          <p:spPr bwMode="auto">
            <a:xfrm>
              <a:off x="567" y="2478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西</a:t>
              </a:r>
            </a:p>
          </p:txBody>
        </p:sp>
        <p:sp>
          <p:nvSpPr>
            <p:cNvPr id="45067" name="Text Box 33"/>
            <p:cNvSpPr txBox="1">
              <a:spLocks noChangeArrowheads="1"/>
            </p:cNvSpPr>
            <p:nvPr/>
          </p:nvSpPr>
          <p:spPr bwMode="auto">
            <a:xfrm>
              <a:off x="839" y="3294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洋</a:t>
              </a:r>
            </a:p>
          </p:txBody>
        </p:sp>
        <p:sp>
          <p:nvSpPr>
            <p:cNvPr id="45068" name="Text Box 34"/>
            <p:cNvSpPr txBox="1">
              <a:spLocks noChangeArrowheads="1"/>
            </p:cNvSpPr>
            <p:nvPr/>
          </p:nvSpPr>
          <p:spPr bwMode="auto">
            <a:xfrm>
              <a:off x="4513" y="1706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大</a:t>
              </a:r>
            </a:p>
          </p:txBody>
        </p:sp>
        <p:sp>
          <p:nvSpPr>
            <p:cNvPr id="45069" name="Text Box 35"/>
            <p:cNvSpPr txBox="1">
              <a:spLocks noChangeArrowheads="1"/>
            </p:cNvSpPr>
            <p:nvPr/>
          </p:nvSpPr>
          <p:spPr bwMode="auto">
            <a:xfrm>
              <a:off x="4876" y="2478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西</a:t>
              </a:r>
            </a:p>
          </p:txBody>
        </p:sp>
        <p:sp>
          <p:nvSpPr>
            <p:cNvPr id="45070" name="Text Box 36"/>
            <p:cNvSpPr txBox="1">
              <a:spLocks noChangeArrowheads="1"/>
            </p:cNvSpPr>
            <p:nvPr/>
          </p:nvSpPr>
          <p:spPr bwMode="auto">
            <a:xfrm>
              <a:off x="4694" y="3249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洋</a:t>
              </a:r>
            </a:p>
          </p:txBody>
        </p:sp>
      </p:grpSp>
      <p:sp>
        <p:nvSpPr>
          <p:cNvPr id="257065" name="Text Box 41"/>
          <p:cNvSpPr txBox="1">
            <a:spLocks noChangeArrowheads="1"/>
          </p:cNvSpPr>
          <p:nvPr/>
        </p:nvSpPr>
        <p:spPr bwMode="auto">
          <a:xfrm>
            <a:off x="2700338" y="4076700"/>
            <a:ext cx="10080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印</a:t>
            </a:r>
          </a:p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度</a:t>
            </a:r>
          </a:p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洋</a:t>
            </a:r>
          </a:p>
        </p:txBody>
      </p:sp>
      <p:sp>
        <p:nvSpPr>
          <p:cNvPr id="257066" name="Text Box 42"/>
          <p:cNvSpPr txBox="1">
            <a:spLocks noChangeArrowheads="1"/>
          </p:cNvSpPr>
          <p:nvPr/>
        </p:nvSpPr>
        <p:spPr bwMode="auto">
          <a:xfrm>
            <a:off x="3348038" y="2035175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北    冰    洋</a:t>
            </a:r>
          </a:p>
        </p:txBody>
      </p:sp>
      <p:sp>
        <p:nvSpPr>
          <p:cNvPr id="257052" name="Text Box 28"/>
          <p:cNvSpPr txBox="1">
            <a:spLocks noChangeArrowheads="1"/>
          </p:cNvSpPr>
          <p:nvPr/>
        </p:nvSpPr>
        <p:spPr bwMode="auto">
          <a:xfrm>
            <a:off x="2627313" y="404813"/>
            <a:ext cx="6192837" cy="128746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说说各大洋被哪些大洲包围。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ea typeface="楷体_GB2312" pitchFamily="49" charset="-122"/>
              </a:rPr>
              <a:t>找出赤道穿过大洋和纬度最高的大洋。</a:t>
            </a:r>
          </a:p>
        </p:txBody>
      </p:sp>
      <p:sp>
        <p:nvSpPr>
          <p:cNvPr id="45079" name="Line 23"/>
          <p:cNvSpPr>
            <a:spLocks noChangeShapeType="1"/>
          </p:cNvSpPr>
          <p:nvPr/>
        </p:nvSpPr>
        <p:spPr bwMode="auto">
          <a:xfrm>
            <a:off x="1116013" y="4365625"/>
            <a:ext cx="7127875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7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7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7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7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53" grpId="0"/>
      <p:bldP spid="257065" grpId="0"/>
      <p:bldP spid="257066" grpId="0"/>
      <p:bldP spid="257052" grpId="0" animBg="1"/>
      <p:bldP spid="4507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dazhoutu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0"/>
            <a:ext cx="8153400" cy="4267200"/>
          </a:xfrm>
        </p:spPr>
      </p:pic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441325" y="4495800"/>
            <a:ext cx="8702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1</a:t>
            </a:r>
            <a:r>
              <a:rPr lang="zh-CN" altLang="en-US" sz="2800">
                <a:latin typeface="Calibri" pitchFamily="34" charset="0"/>
              </a:rPr>
              <a:t>）写出下列字母或数字所代表的大洲或大洋的名称：</a:t>
            </a:r>
          </a:p>
          <a:p>
            <a:r>
              <a:rPr lang="en-US" altLang="zh-CN" sz="2800">
                <a:latin typeface="Calibri" pitchFamily="34" charset="0"/>
              </a:rPr>
              <a:t>A.__________      B.__________ </a:t>
            </a:r>
          </a:p>
          <a:p>
            <a:endParaRPr lang="en-US" altLang="zh-CN" sz="2800">
              <a:latin typeface="Calibri" pitchFamily="34" charset="0"/>
            </a:endParaRPr>
          </a:p>
          <a:p>
            <a:r>
              <a:rPr lang="en-US" altLang="zh-CN" sz="2800">
                <a:latin typeface="Calibri" pitchFamily="34" charset="0"/>
              </a:rPr>
              <a:t>1____________    3____________ 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127125" y="483076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太平洋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4175125" y="4792663"/>
            <a:ext cx="140811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印度洋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127125" y="5478463"/>
            <a:ext cx="140811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南美洲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4175125" y="5554663"/>
            <a:ext cx="100012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亚洲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  <p:bldP spid="66568" grpId="0"/>
      <p:bldP spid="665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dazhoutu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0"/>
            <a:ext cx="8229600" cy="4267200"/>
          </a:xfrm>
        </p:spPr>
      </p:pic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0" y="4292600"/>
            <a:ext cx="91440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）</a:t>
            </a:r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、</a:t>
            </a:r>
            <a:r>
              <a:rPr lang="en-US" altLang="zh-CN" sz="2800" b="1">
                <a:latin typeface="Calibri" pitchFamily="34" charset="0"/>
              </a:rPr>
              <a:t>3</a:t>
            </a:r>
            <a:r>
              <a:rPr lang="zh-CN" altLang="en-US" sz="2800" b="1">
                <a:latin typeface="Calibri" pitchFamily="34" charset="0"/>
              </a:rPr>
              <a:t>两洲之间的分界线是 （                                  ）</a:t>
            </a:r>
          </a:p>
          <a:p>
            <a:r>
              <a:rPr lang="en-US" altLang="zh-CN" sz="2800" b="1">
                <a:latin typeface="Calibri" pitchFamily="34" charset="0"/>
              </a:rPr>
              <a:t>3</a:t>
            </a:r>
            <a:r>
              <a:rPr lang="zh-CN" altLang="en-US" sz="2800" b="1">
                <a:latin typeface="Calibri" pitchFamily="34" charset="0"/>
              </a:rPr>
              <a:t>）全部位于北半球的大洲是</a:t>
            </a:r>
            <a:r>
              <a:rPr lang="en-US" altLang="zh-CN" sz="2800" b="1">
                <a:latin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</a:rPr>
              <a:t>和</a:t>
            </a:r>
            <a:r>
              <a:rPr lang="en-US" altLang="zh-CN" sz="2800" b="1">
                <a:latin typeface="Calibri" pitchFamily="34" charset="0"/>
              </a:rPr>
              <a:t>___________</a:t>
            </a:r>
            <a:r>
              <a:rPr lang="zh-CN" altLang="en-US" sz="2800" b="1">
                <a:latin typeface="Calibri" pitchFamily="34" charset="0"/>
              </a:rPr>
              <a:t>；跨经度最广的大洋是</a:t>
            </a:r>
            <a:r>
              <a:rPr lang="en-US" altLang="zh-CN" sz="2800" b="1">
                <a:latin typeface="Calibri" pitchFamily="34" charset="0"/>
              </a:rPr>
              <a:t>__________</a:t>
            </a:r>
            <a:r>
              <a:rPr lang="zh-CN" altLang="en-US" sz="2800" b="1">
                <a:latin typeface="Calibri" pitchFamily="34" charset="0"/>
              </a:rPr>
              <a:t>。 </a:t>
            </a:r>
          </a:p>
          <a:p>
            <a:r>
              <a:rPr lang="en-US" altLang="zh-CN" sz="2800" b="1">
                <a:latin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</a:rPr>
              <a:t>）欧洲和</a:t>
            </a:r>
            <a:r>
              <a:rPr lang="en-US" altLang="zh-CN" sz="2800" b="1">
                <a:latin typeface="Calibri" pitchFamily="34" charset="0"/>
              </a:rPr>
              <a:t>3</a:t>
            </a:r>
            <a:r>
              <a:rPr lang="zh-CN" altLang="en-US" sz="2800" b="1">
                <a:latin typeface="Calibri" pitchFamily="34" charset="0"/>
              </a:rPr>
              <a:t>大洲的分界线是乌拉尔山</a:t>
            </a:r>
            <a:r>
              <a:rPr lang="en-US" altLang="zh-CN" sz="2800" b="1">
                <a:latin typeface="Calibri" pitchFamily="34" charset="0"/>
              </a:rPr>
              <a:t>-</a:t>
            </a:r>
            <a:r>
              <a:rPr lang="zh-CN" altLang="en-US" sz="2800" b="1">
                <a:latin typeface="Calibri" pitchFamily="34" charset="0"/>
              </a:rPr>
              <a:t>（                      ） </a:t>
            </a:r>
            <a:r>
              <a:rPr lang="en-US" altLang="zh-CN" sz="2800" b="1">
                <a:latin typeface="Calibri" pitchFamily="34" charset="0"/>
              </a:rPr>
              <a:t>-------</a:t>
            </a:r>
            <a:r>
              <a:rPr lang="zh-CN" altLang="en-US" sz="2800" b="1">
                <a:latin typeface="Calibri" pitchFamily="34" charset="0"/>
              </a:rPr>
              <a:t>大高加索山</a:t>
            </a:r>
            <a:r>
              <a:rPr lang="en-US" altLang="zh-CN" sz="2800" b="1">
                <a:latin typeface="Calibri" pitchFamily="34" charset="0"/>
              </a:rPr>
              <a:t>---</a:t>
            </a:r>
            <a:r>
              <a:rPr lang="zh-CN" altLang="en-US" sz="2800" b="1">
                <a:latin typeface="Calibri" pitchFamily="34" charset="0"/>
              </a:rPr>
              <a:t>（                         ）。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219700" y="4221163"/>
            <a:ext cx="1970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苏伊士运河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5435600" y="4652963"/>
            <a:ext cx="8985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欧洲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193925" y="5013325"/>
            <a:ext cx="12557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北冰洋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6300788" y="5516563"/>
            <a:ext cx="16129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乌拉尔河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2843213" y="6021388"/>
            <a:ext cx="197008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土耳其海峡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  <p:bldP spid="67591" grpId="0"/>
      <p:bldP spid="6759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5"/>
          <p:cNvSpPr>
            <a:spLocks noChangeArrowheads="1"/>
          </p:cNvSpPr>
          <p:nvPr/>
        </p:nvSpPr>
        <p:spPr bwMode="auto">
          <a:xfrm>
            <a:off x="0" y="2551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49154" name="Picture 4" descr="南极洲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6675" y="1916113"/>
            <a:ext cx="38655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7"/>
          <p:cNvSpPr>
            <a:spLocks noChangeArrowheads="1"/>
          </p:cNvSpPr>
          <p:nvPr/>
        </p:nvSpPr>
        <p:spPr bwMode="auto">
          <a:xfrm>
            <a:off x="0" y="0"/>
            <a:ext cx="5940425" cy="597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    </a:t>
            </a:r>
            <a:r>
              <a:rPr lang="zh-CN" altLang="en-US" sz="2800">
                <a:latin typeface="Times New Roman" pitchFamily="18" charset="0"/>
                <a:ea typeface="楷体_GB2312" pitchFamily="49" charset="-122"/>
              </a:rPr>
              <a:t>读某大洲轮廓示意图，完成</a:t>
            </a:r>
            <a:r>
              <a:rPr lang="en-US" altLang="zh-CN" sz="2800">
                <a:latin typeface="Times New Roman" pitchFamily="18" charset="0"/>
                <a:ea typeface="楷体_GB2312" pitchFamily="49" charset="-122"/>
              </a:rPr>
              <a:t>3~5</a:t>
            </a:r>
            <a:r>
              <a:rPr lang="zh-CN" altLang="en-US" sz="2800">
                <a:latin typeface="Times New Roman" pitchFamily="18" charset="0"/>
                <a:ea typeface="楷体_GB2312" pitchFamily="49" charset="-122"/>
              </a:rPr>
              <a:t>题。</a:t>
            </a:r>
          </a:p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3</a:t>
            </a:r>
            <a:r>
              <a:rPr lang="zh-CN" altLang="en-US" sz="2800">
                <a:latin typeface="Calibri" pitchFamily="34" charset="0"/>
              </a:rPr>
              <a:t>．该大洲是               （     ）</a:t>
            </a:r>
          </a:p>
          <a:p>
            <a:pPr>
              <a:lnSpc>
                <a:spcPct val="115000"/>
              </a:lnSpc>
            </a:pPr>
            <a:r>
              <a:rPr lang="zh-CN" altLang="en-US" sz="2800">
                <a:latin typeface="Calibri" pitchFamily="34" charset="0"/>
              </a:rPr>
              <a:t>    </a:t>
            </a:r>
            <a:r>
              <a:rPr lang="en-US" altLang="zh-CN" sz="2800">
                <a:latin typeface="Calibri" pitchFamily="34" charset="0"/>
              </a:rPr>
              <a:t>A</a:t>
            </a:r>
            <a:r>
              <a:rPr lang="zh-CN" altLang="en-US" sz="2800">
                <a:latin typeface="Calibri" pitchFamily="34" charset="0"/>
              </a:rPr>
              <a:t>．南美洲         </a:t>
            </a:r>
            <a:r>
              <a:rPr lang="en-US" altLang="zh-CN" sz="2800">
                <a:latin typeface="Calibri" pitchFamily="34" charset="0"/>
              </a:rPr>
              <a:t>B</a:t>
            </a:r>
            <a:r>
              <a:rPr lang="zh-CN" altLang="en-US" sz="2800">
                <a:latin typeface="Calibri" pitchFamily="34" charset="0"/>
              </a:rPr>
              <a:t>．北美洲</a:t>
            </a:r>
          </a:p>
          <a:p>
            <a:pPr>
              <a:lnSpc>
                <a:spcPct val="115000"/>
              </a:lnSpc>
            </a:pPr>
            <a:r>
              <a:rPr lang="zh-CN" altLang="en-US" sz="2800">
                <a:latin typeface="Calibri" pitchFamily="34" charset="0"/>
              </a:rPr>
              <a:t>    </a:t>
            </a:r>
            <a:r>
              <a:rPr lang="en-US" altLang="zh-CN" sz="2800">
                <a:latin typeface="Calibri" pitchFamily="34" charset="0"/>
              </a:rPr>
              <a:t>C</a:t>
            </a:r>
            <a:r>
              <a:rPr lang="zh-CN" altLang="en-US" sz="2800">
                <a:latin typeface="Calibri" pitchFamily="34" charset="0"/>
              </a:rPr>
              <a:t>．大洋洲         </a:t>
            </a:r>
            <a:r>
              <a:rPr lang="en-US" altLang="zh-CN" sz="2800">
                <a:latin typeface="Calibri" pitchFamily="34" charset="0"/>
              </a:rPr>
              <a:t>D</a:t>
            </a:r>
            <a:r>
              <a:rPr lang="zh-CN" altLang="en-US" sz="2800">
                <a:latin typeface="Calibri" pitchFamily="34" charset="0"/>
              </a:rPr>
              <a:t>．南极洲</a:t>
            </a:r>
          </a:p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4</a:t>
            </a:r>
            <a:r>
              <a:rPr lang="zh-CN" altLang="en-US" sz="2800">
                <a:latin typeface="Calibri" pitchFamily="34" charset="0"/>
              </a:rPr>
              <a:t>．甲处所在的大洋是（     ）</a:t>
            </a:r>
          </a:p>
          <a:p>
            <a:pPr>
              <a:lnSpc>
                <a:spcPct val="115000"/>
              </a:lnSpc>
            </a:pPr>
            <a:r>
              <a:rPr lang="zh-CN" altLang="en-US" sz="2800">
                <a:latin typeface="Calibri" pitchFamily="34" charset="0"/>
              </a:rPr>
              <a:t>    </a:t>
            </a:r>
            <a:r>
              <a:rPr lang="en-US" altLang="zh-CN" sz="2800">
                <a:latin typeface="Calibri" pitchFamily="34" charset="0"/>
              </a:rPr>
              <a:t>A</a:t>
            </a:r>
            <a:r>
              <a:rPr lang="zh-CN" altLang="en-US" sz="2800">
                <a:latin typeface="Calibri" pitchFamily="34" charset="0"/>
              </a:rPr>
              <a:t>．太平洋         </a:t>
            </a:r>
            <a:r>
              <a:rPr lang="en-US" altLang="zh-CN" sz="2800">
                <a:latin typeface="Calibri" pitchFamily="34" charset="0"/>
              </a:rPr>
              <a:t>B</a:t>
            </a:r>
            <a:r>
              <a:rPr lang="zh-CN" altLang="en-US" sz="2800">
                <a:latin typeface="Calibri" pitchFamily="34" charset="0"/>
              </a:rPr>
              <a:t>．大西洋</a:t>
            </a:r>
          </a:p>
          <a:p>
            <a:pPr>
              <a:lnSpc>
                <a:spcPct val="115000"/>
              </a:lnSpc>
            </a:pPr>
            <a:r>
              <a:rPr lang="zh-CN" altLang="en-US" sz="2800">
                <a:latin typeface="Calibri" pitchFamily="34" charset="0"/>
              </a:rPr>
              <a:t>    </a:t>
            </a:r>
            <a:r>
              <a:rPr lang="en-US" altLang="zh-CN" sz="2800">
                <a:latin typeface="Calibri" pitchFamily="34" charset="0"/>
              </a:rPr>
              <a:t>C</a:t>
            </a:r>
            <a:r>
              <a:rPr lang="zh-CN" altLang="en-US" sz="2800">
                <a:latin typeface="Calibri" pitchFamily="34" charset="0"/>
              </a:rPr>
              <a:t>．印度洋         </a:t>
            </a:r>
            <a:r>
              <a:rPr lang="en-US" altLang="zh-CN" sz="2800">
                <a:latin typeface="Calibri" pitchFamily="34" charset="0"/>
              </a:rPr>
              <a:t>D</a:t>
            </a:r>
            <a:r>
              <a:rPr lang="zh-CN" altLang="en-US" sz="2800">
                <a:latin typeface="Calibri" pitchFamily="34" charset="0"/>
              </a:rPr>
              <a:t>．北冰洋</a:t>
            </a:r>
          </a:p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5</a:t>
            </a:r>
            <a:r>
              <a:rPr lang="zh-CN" altLang="en-US" sz="2800">
                <a:latin typeface="Calibri" pitchFamily="34" charset="0"/>
              </a:rPr>
              <a:t>．甲处的经纬度是    （     ）</a:t>
            </a:r>
          </a:p>
          <a:p>
            <a:pPr>
              <a:lnSpc>
                <a:spcPct val="115000"/>
              </a:lnSpc>
            </a:pPr>
            <a:r>
              <a:rPr lang="zh-CN" altLang="en-US" sz="2800">
                <a:latin typeface="Calibri" pitchFamily="34" charset="0"/>
              </a:rPr>
              <a:t>    </a:t>
            </a:r>
            <a:r>
              <a:rPr lang="en-US" altLang="zh-CN" sz="2800">
                <a:latin typeface="Calibri" pitchFamily="34" charset="0"/>
              </a:rPr>
              <a:t>A</a:t>
            </a:r>
            <a:r>
              <a:rPr lang="zh-CN" altLang="en-US" sz="2800">
                <a:latin typeface="Calibri" pitchFamily="34" charset="0"/>
              </a:rPr>
              <a:t>．</a:t>
            </a:r>
            <a:r>
              <a:rPr lang="en-US" altLang="zh-CN" sz="2800">
                <a:latin typeface="Calibri" pitchFamily="34" charset="0"/>
              </a:rPr>
              <a:t>90ºW</a:t>
            </a:r>
            <a:r>
              <a:rPr lang="zh-CN" altLang="en-US" sz="2800">
                <a:latin typeface="Calibri" pitchFamily="34" charset="0"/>
              </a:rPr>
              <a:t>，</a:t>
            </a:r>
            <a:r>
              <a:rPr lang="en-US" altLang="zh-CN" sz="2800">
                <a:latin typeface="Calibri" pitchFamily="34" charset="0"/>
              </a:rPr>
              <a:t>66.5ºS </a:t>
            </a:r>
          </a:p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    B</a:t>
            </a:r>
            <a:r>
              <a:rPr lang="zh-CN" altLang="en-US" sz="2800">
                <a:latin typeface="Calibri" pitchFamily="34" charset="0"/>
              </a:rPr>
              <a:t>．</a:t>
            </a:r>
            <a:r>
              <a:rPr lang="en-US" altLang="zh-CN" sz="2800">
                <a:latin typeface="Calibri" pitchFamily="34" charset="0"/>
              </a:rPr>
              <a:t>90ºW</a:t>
            </a:r>
            <a:r>
              <a:rPr lang="zh-CN" altLang="en-US" sz="2800">
                <a:latin typeface="Calibri" pitchFamily="34" charset="0"/>
              </a:rPr>
              <a:t>，</a:t>
            </a:r>
            <a:r>
              <a:rPr lang="en-US" altLang="zh-CN" sz="2800">
                <a:latin typeface="Calibri" pitchFamily="34" charset="0"/>
              </a:rPr>
              <a:t>60ºS</a:t>
            </a:r>
          </a:p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    C</a:t>
            </a:r>
            <a:r>
              <a:rPr lang="zh-CN" altLang="en-US" sz="2800">
                <a:latin typeface="Calibri" pitchFamily="34" charset="0"/>
              </a:rPr>
              <a:t>．</a:t>
            </a:r>
            <a:r>
              <a:rPr lang="en-US" altLang="zh-CN" sz="2800">
                <a:latin typeface="Calibri" pitchFamily="34" charset="0"/>
              </a:rPr>
              <a:t>90ºE</a:t>
            </a:r>
            <a:r>
              <a:rPr lang="zh-CN" altLang="en-US" sz="2800">
                <a:latin typeface="Calibri" pitchFamily="34" charset="0"/>
              </a:rPr>
              <a:t>，</a:t>
            </a:r>
            <a:r>
              <a:rPr lang="en-US" altLang="zh-CN" sz="2800">
                <a:latin typeface="Calibri" pitchFamily="34" charset="0"/>
              </a:rPr>
              <a:t>66.5ºS</a:t>
            </a:r>
          </a:p>
          <a:p>
            <a:pPr>
              <a:lnSpc>
                <a:spcPct val="115000"/>
              </a:lnSpc>
            </a:pPr>
            <a:r>
              <a:rPr lang="en-US" altLang="zh-CN" sz="2800">
                <a:latin typeface="Calibri" pitchFamily="34" charset="0"/>
              </a:rPr>
              <a:t>    D</a:t>
            </a:r>
            <a:r>
              <a:rPr lang="zh-CN" altLang="en-US" sz="2800">
                <a:latin typeface="Calibri" pitchFamily="34" charset="0"/>
              </a:rPr>
              <a:t>．</a:t>
            </a:r>
            <a:r>
              <a:rPr lang="en-US" altLang="zh-CN" sz="2800">
                <a:latin typeface="Calibri" pitchFamily="34" charset="0"/>
              </a:rPr>
              <a:t>90ºE</a:t>
            </a:r>
            <a:r>
              <a:rPr lang="zh-CN" altLang="en-US" sz="2800">
                <a:latin typeface="Calibri" pitchFamily="34" charset="0"/>
              </a:rPr>
              <a:t>，</a:t>
            </a:r>
            <a:r>
              <a:rPr lang="en-US" altLang="zh-CN" sz="2800">
                <a:latin typeface="Calibri" pitchFamily="34" charset="0"/>
              </a:rPr>
              <a:t>66.5ºN</a:t>
            </a:r>
          </a:p>
        </p:txBody>
      </p:sp>
      <p:sp>
        <p:nvSpPr>
          <p:cNvPr id="271368" name="Text Box 8"/>
          <p:cNvSpPr txBox="1">
            <a:spLocks noChangeArrowheads="1"/>
          </p:cNvSpPr>
          <p:nvPr/>
        </p:nvSpPr>
        <p:spPr bwMode="auto">
          <a:xfrm>
            <a:off x="3563938" y="5492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71369" name="Text Box 9"/>
          <p:cNvSpPr txBox="1">
            <a:spLocks noChangeArrowheads="1"/>
          </p:cNvSpPr>
          <p:nvPr/>
        </p:nvSpPr>
        <p:spPr bwMode="auto">
          <a:xfrm>
            <a:off x="3779838" y="20605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71370" name="Text Box 10"/>
          <p:cNvSpPr txBox="1">
            <a:spLocks noChangeArrowheads="1"/>
          </p:cNvSpPr>
          <p:nvPr/>
        </p:nvSpPr>
        <p:spPr bwMode="auto">
          <a:xfrm>
            <a:off x="3708400" y="350043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8" grpId="0"/>
      <p:bldP spid="271369" grpId="0"/>
      <p:bldP spid="2713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6"/>
          <p:cNvSpPr txBox="1">
            <a:spLocks noChangeArrowheads="1"/>
          </p:cNvSpPr>
          <p:nvPr/>
        </p:nvSpPr>
        <p:spPr bwMode="auto">
          <a:xfrm>
            <a:off x="214313" y="188913"/>
            <a:ext cx="4070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2" charset="-122"/>
              </a:rPr>
              <a:t>二、海陆分布特点</a:t>
            </a:r>
          </a:p>
        </p:txBody>
      </p:sp>
      <p:pic>
        <p:nvPicPr>
          <p:cNvPr id="246791" name="Picture 7" descr="2-26 aa2012-南北半球2 [转换] 拷贝"/>
          <p:cNvPicPr>
            <a:picLocks noChangeAspect="1" noChangeArrowheads="1"/>
          </p:cNvPicPr>
          <p:nvPr/>
        </p:nvPicPr>
        <p:blipFill>
          <a:blip r:embed="rId2"/>
          <a:srcRect b="8394"/>
          <a:stretch>
            <a:fillRect/>
          </a:stretch>
        </p:blipFill>
        <p:spPr bwMode="auto">
          <a:xfrm>
            <a:off x="2797175" y="773113"/>
            <a:ext cx="6243638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793" name="Text Box 9"/>
          <p:cNvSpPr txBox="1">
            <a:spLocks noChangeArrowheads="1"/>
          </p:cNvSpPr>
          <p:nvPr/>
        </p:nvSpPr>
        <p:spPr bwMode="auto">
          <a:xfrm>
            <a:off x="323850" y="1830388"/>
            <a:ext cx="24479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/>
              <a:t>    </a:t>
            </a:r>
            <a:r>
              <a:rPr lang="zh-CN" altLang="en-US" sz="2800" b="1"/>
              <a:t>从</a:t>
            </a:r>
            <a:r>
              <a:rPr lang="zh-CN" altLang="en-US" sz="2800" b="1">
                <a:solidFill>
                  <a:srgbClr val="FF0000"/>
                </a:solidFill>
              </a:rPr>
              <a:t>南、北</a:t>
            </a:r>
            <a:r>
              <a:rPr lang="zh-CN" altLang="en-US" sz="2800" b="1"/>
              <a:t>半球看，“水球”之称哪个半球更合适？</a:t>
            </a:r>
          </a:p>
        </p:txBody>
      </p:sp>
      <p:sp>
        <p:nvSpPr>
          <p:cNvPr id="246794" name="Text Box 10"/>
          <p:cNvSpPr txBox="1">
            <a:spLocks noChangeArrowheads="1"/>
          </p:cNvSpPr>
          <p:nvPr/>
        </p:nvSpPr>
        <p:spPr bwMode="auto">
          <a:xfrm>
            <a:off x="684213" y="472440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南半球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3" grpId="0"/>
      <p:bldP spid="2467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2-27 aa2012-东西半球1 [转换] 拷贝"/>
          <p:cNvPicPr>
            <a:picLocks noChangeAspect="1" noChangeArrowheads="1"/>
          </p:cNvPicPr>
          <p:nvPr/>
        </p:nvPicPr>
        <p:blipFill>
          <a:blip r:embed="rId2"/>
          <a:srcRect b="7137"/>
          <a:stretch>
            <a:fillRect/>
          </a:stretch>
        </p:blipFill>
        <p:spPr bwMode="auto">
          <a:xfrm>
            <a:off x="2916238" y="1052513"/>
            <a:ext cx="58324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165100" y="692150"/>
            <a:ext cx="302577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en-US" altLang="zh-CN" sz="2800" b="1"/>
              <a:t>    </a:t>
            </a:r>
            <a:r>
              <a:rPr lang="zh-CN" altLang="en-US" sz="2800" b="1"/>
              <a:t>从</a:t>
            </a:r>
            <a:r>
              <a:rPr lang="zh-CN" altLang="en-US" sz="2800" b="1">
                <a:solidFill>
                  <a:srgbClr val="FF0000"/>
                </a:solidFill>
              </a:rPr>
              <a:t>东、西</a:t>
            </a:r>
            <a:r>
              <a:rPr lang="zh-CN" altLang="en-US" sz="2800" b="1"/>
              <a:t>半球看，海陆分布有何特点？</a:t>
            </a:r>
            <a:endParaRPr lang="en-US" altLang="zh-CN" sz="2800" b="1"/>
          </a:p>
          <a:p>
            <a:pPr>
              <a:lnSpc>
                <a:spcPct val="125000"/>
              </a:lnSpc>
              <a:spcBef>
                <a:spcPct val="15000"/>
              </a:spcBef>
            </a:pPr>
            <a:endParaRPr lang="zh-CN" altLang="en-US" sz="2800" b="1"/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 b="1"/>
              <a:t>    </a:t>
            </a:r>
            <a:r>
              <a:rPr lang="zh-CN" altLang="en-US" sz="2800" b="1">
                <a:ea typeface="黑体" pitchFamily="2" charset="-122"/>
              </a:rPr>
              <a:t>东、西两个半球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海洋面积均占优势</a:t>
            </a:r>
            <a:r>
              <a:rPr lang="zh-CN" altLang="en-US" sz="2800" b="1">
                <a:ea typeface="黑体" pitchFamily="2" charset="-122"/>
              </a:rPr>
              <a:t>。</a:t>
            </a:r>
          </a:p>
          <a:p>
            <a:pPr>
              <a:lnSpc>
                <a:spcPct val="125000"/>
              </a:lnSpc>
              <a:spcBef>
                <a:spcPct val="15000"/>
              </a:spcBef>
            </a:pPr>
            <a:r>
              <a:rPr lang="zh-CN" altLang="en-US" sz="2800" b="1">
                <a:ea typeface="黑体" pitchFamily="2" charset="-122"/>
              </a:rPr>
              <a:t>  其中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东</a:t>
            </a:r>
            <a:r>
              <a:rPr lang="zh-CN" altLang="en-US" sz="2800" b="1">
                <a:ea typeface="黑体" pitchFamily="2" charset="-122"/>
              </a:rPr>
              <a:t>半球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陆地</a:t>
            </a:r>
            <a:r>
              <a:rPr lang="zh-CN" altLang="en-US" sz="2800" b="1">
                <a:ea typeface="黑体" pitchFamily="2" charset="-122"/>
              </a:rPr>
              <a:t>面积相对较大。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66" name="Group 34"/>
          <p:cNvGraphicFramePr>
            <a:graphicFrameLocks noGrp="1"/>
          </p:cNvGraphicFramePr>
          <p:nvPr/>
        </p:nvGraphicFramePr>
        <p:xfrm>
          <a:off x="827088" y="2060575"/>
          <a:ext cx="7086600" cy="3024188"/>
        </p:xfrm>
        <a:graphic>
          <a:graphicData uri="http://schemas.openxmlformats.org/drawingml/2006/table">
            <a:tbl>
              <a:tblPr/>
              <a:tblGrid>
                <a:gridCol w="1371600"/>
                <a:gridCol w="3505200"/>
                <a:gridCol w="2209800"/>
              </a:tblGrid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概念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世界最大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大陆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岛屿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/>
                          <a:cs typeface="华文中宋"/>
                        </a:rPr>
                        <a:t>大洲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9" name="Text Box 25"/>
          <p:cNvSpPr txBox="1">
            <a:spLocks noChangeArrowheads="1"/>
          </p:cNvSpPr>
          <p:nvPr/>
        </p:nvSpPr>
        <p:spPr bwMode="auto">
          <a:xfrm>
            <a:off x="3581400" y="685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48858" name="Text Box 26"/>
          <p:cNvSpPr txBox="1">
            <a:spLocks noChangeArrowheads="1"/>
          </p:cNvSpPr>
          <p:nvPr/>
        </p:nvSpPr>
        <p:spPr bwMode="auto">
          <a:xfrm>
            <a:off x="2366963" y="2924175"/>
            <a:ext cx="2852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6600"/>
                </a:solidFill>
                <a:latin typeface="Times New Roman" pitchFamily="18" charset="0"/>
                <a:ea typeface="楷体_GB2312" pitchFamily="49" charset="-122"/>
              </a:rPr>
              <a:t>面积广大的陆地</a:t>
            </a:r>
          </a:p>
        </p:txBody>
      </p:sp>
      <p:sp>
        <p:nvSpPr>
          <p:cNvPr id="248859" name="Text Box 27"/>
          <p:cNvSpPr txBox="1">
            <a:spLocks noChangeArrowheads="1"/>
          </p:cNvSpPr>
          <p:nvPr/>
        </p:nvSpPr>
        <p:spPr bwMode="auto">
          <a:xfrm>
            <a:off x="6038850" y="2924175"/>
            <a:ext cx="170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亚欧大陆</a:t>
            </a:r>
          </a:p>
        </p:txBody>
      </p:sp>
      <p:sp>
        <p:nvSpPr>
          <p:cNvPr id="248860" name="Text Box 28"/>
          <p:cNvSpPr txBox="1">
            <a:spLocks noChangeArrowheads="1"/>
          </p:cNvSpPr>
          <p:nvPr/>
        </p:nvSpPr>
        <p:spPr bwMode="auto">
          <a:xfrm>
            <a:off x="2366963" y="3644900"/>
            <a:ext cx="2852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6600"/>
                </a:solidFill>
                <a:latin typeface="Times New Roman" pitchFamily="18" charset="0"/>
                <a:ea typeface="楷体_GB2312" pitchFamily="49" charset="-122"/>
              </a:rPr>
              <a:t>面积较小的陆地</a:t>
            </a:r>
          </a:p>
        </p:txBody>
      </p:sp>
      <p:sp>
        <p:nvSpPr>
          <p:cNvPr id="248861" name="Text Box 29"/>
          <p:cNvSpPr txBox="1">
            <a:spLocks noChangeArrowheads="1"/>
          </p:cNvSpPr>
          <p:nvPr/>
        </p:nvSpPr>
        <p:spPr bwMode="auto">
          <a:xfrm>
            <a:off x="6037263" y="3644900"/>
            <a:ext cx="1557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格陵兰岛</a:t>
            </a:r>
          </a:p>
        </p:txBody>
      </p:sp>
      <p:sp>
        <p:nvSpPr>
          <p:cNvPr id="248862" name="Text Box 30"/>
          <p:cNvSpPr txBox="1">
            <a:spLocks noChangeArrowheads="1"/>
          </p:cNvSpPr>
          <p:nvPr/>
        </p:nvSpPr>
        <p:spPr bwMode="auto">
          <a:xfrm>
            <a:off x="2295525" y="4437063"/>
            <a:ext cx="321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>
                <a:solidFill>
                  <a:srgbClr val="006600"/>
                </a:solidFill>
                <a:latin typeface="Times New Roman" pitchFamily="18" charset="0"/>
                <a:ea typeface="楷体_GB2312" pitchFamily="49" charset="-122"/>
              </a:rPr>
              <a:t>大陆和它附近的岛屿</a:t>
            </a:r>
          </a:p>
        </p:txBody>
      </p:sp>
      <p:sp>
        <p:nvSpPr>
          <p:cNvPr id="248863" name="Text Box 31"/>
          <p:cNvSpPr txBox="1">
            <a:spLocks noChangeArrowheads="1"/>
          </p:cNvSpPr>
          <p:nvPr/>
        </p:nvSpPr>
        <p:spPr bwMode="auto">
          <a:xfrm>
            <a:off x="6010275" y="436562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6600"/>
                </a:solidFill>
                <a:latin typeface="Times New Roman" pitchFamily="18" charset="0"/>
                <a:ea typeface="楷体_GB2312" pitchFamily="49" charset="-122"/>
              </a:rPr>
              <a:t>亚洲</a:t>
            </a:r>
          </a:p>
        </p:txBody>
      </p:sp>
      <p:sp>
        <p:nvSpPr>
          <p:cNvPr id="19486" name="WordArt 33"/>
          <p:cNvSpPr>
            <a:spLocks noChangeArrowheads="1" noChangeShapeType="1" noTextEdit="1"/>
          </p:cNvSpPr>
          <p:nvPr/>
        </p:nvSpPr>
        <p:spPr bwMode="auto">
          <a:xfrm>
            <a:off x="3419475" y="1100138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七大洲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4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4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58" grpId="0" autoUpdateAnimBg="0"/>
      <p:bldP spid="248859" grpId="0" autoUpdateAnimBg="0"/>
      <p:bldP spid="248860" grpId="0" autoUpdateAnimBg="0"/>
      <p:bldP spid="248861" grpId="0" autoUpdateAnimBg="0"/>
      <p:bldP spid="248862" grpId="0" autoUpdateAnimBg="0"/>
      <p:bldP spid="24886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0" y="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二、七大洲：</a:t>
            </a:r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423863" y="671513"/>
            <a:ext cx="4940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、七大洲的形状和面积</a:t>
            </a:r>
          </a:p>
        </p:txBody>
      </p:sp>
      <p:pic>
        <p:nvPicPr>
          <p:cNvPr id="264200" name="Picture 8" descr="七洲轮廓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68413"/>
            <a:ext cx="8251825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4201" name="Text Box 9"/>
          <p:cNvSpPr txBox="1">
            <a:spLocks noChangeArrowheads="1"/>
          </p:cNvSpPr>
          <p:nvPr/>
        </p:nvSpPr>
        <p:spPr bwMode="auto">
          <a:xfrm>
            <a:off x="971550" y="1922463"/>
            <a:ext cx="136683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亚洲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4400</a:t>
            </a:r>
          </a:p>
        </p:txBody>
      </p:sp>
      <p:sp>
        <p:nvSpPr>
          <p:cNvPr id="264202" name="Text Box 10"/>
          <p:cNvSpPr txBox="1">
            <a:spLocks noChangeArrowheads="1"/>
          </p:cNvSpPr>
          <p:nvPr/>
        </p:nvSpPr>
        <p:spPr bwMode="auto">
          <a:xfrm>
            <a:off x="1547813" y="4443413"/>
            <a:ext cx="122237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非洲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3020</a:t>
            </a:r>
          </a:p>
        </p:txBody>
      </p:sp>
      <p:sp>
        <p:nvSpPr>
          <p:cNvPr id="264203" name="Text Box 11"/>
          <p:cNvSpPr txBox="1">
            <a:spLocks noChangeArrowheads="1"/>
          </p:cNvSpPr>
          <p:nvPr/>
        </p:nvSpPr>
        <p:spPr bwMode="auto">
          <a:xfrm>
            <a:off x="6443663" y="2211388"/>
            <a:ext cx="15128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北美洲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2423</a:t>
            </a:r>
          </a:p>
        </p:txBody>
      </p:sp>
      <p:sp>
        <p:nvSpPr>
          <p:cNvPr id="264204" name="Text Box 12"/>
          <p:cNvSpPr txBox="1">
            <a:spLocks noChangeArrowheads="1"/>
          </p:cNvSpPr>
          <p:nvPr/>
        </p:nvSpPr>
        <p:spPr bwMode="auto">
          <a:xfrm>
            <a:off x="6443663" y="4298950"/>
            <a:ext cx="15128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南美洲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1797</a:t>
            </a:r>
          </a:p>
        </p:txBody>
      </p:sp>
      <p:sp>
        <p:nvSpPr>
          <p:cNvPr id="264205" name="Text Box 13"/>
          <p:cNvSpPr txBox="1">
            <a:spLocks noChangeArrowheads="1"/>
          </p:cNvSpPr>
          <p:nvPr/>
        </p:nvSpPr>
        <p:spPr bwMode="auto">
          <a:xfrm>
            <a:off x="4211638" y="5162550"/>
            <a:ext cx="136842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南极洲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1405</a:t>
            </a:r>
          </a:p>
        </p:txBody>
      </p:sp>
      <p:sp>
        <p:nvSpPr>
          <p:cNvPr id="264206" name="Text Box 14"/>
          <p:cNvSpPr txBox="1">
            <a:spLocks noChangeArrowheads="1"/>
          </p:cNvSpPr>
          <p:nvPr/>
        </p:nvSpPr>
        <p:spPr bwMode="auto">
          <a:xfrm>
            <a:off x="4067175" y="2138363"/>
            <a:ext cx="10810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欧洲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1016</a:t>
            </a:r>
          </a:p>
        </p:txBody>
      </p:sp>
      <p:sp>
        <p:nvSpPr>
          <p:cNvPr id="264207" name="Text Box 15"/>
          <p:cNvSpPr txBox="1">
            <a:spLocks noChangeArrowheads="1"/>
          </p:cNvSpPr>
          <p:nvPr/>
        </p:nvSpPr>
        <p:spPr bwMode="auto">
          <a:xfrm>
            <a:off x="3708400" y="3641725"/>
            <a:ext cx="165576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800" b="1">
                <a:ea typeface="楷体_GB2312" pitchFamily="49" charset="-122"/>
              </a:rPr>
              <a:t>大洋洲</a:t>
            </a:r>
          </a:p>
          <a:p>
            <a:pPr algn="ctr">
              <a:lnSpc>
                <a:spcPct val="115000"/>
              </a:lnSpc>
            </a:pPr>
            <a:r>
              <a:rPr lang="en-US" altLang="zh-CN" sz="2800" b="1">
                <a:ea typeface="楷体_GB2312" pitchFamily="49" charset="-122"/>
              </a:rPr>
              <a:t>897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4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4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4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4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7" grpId="0"/>
      <p:bldP spid="264201" grpId="0"/>
      <p:bldP spid="264202" grpId="0"/>
      <p:bldP spid="264203" grpId="0"/>
      <p:bldP spid="264204" grpId="0"/>
      <p:bldP spid="264205" grpId="0"/>
      <p:bldP spid="264206" grpId="0"/>
      <p:bldP spid="264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7761287" cy="4525963"/>
          </a:xfrm>
        </p:spPr>
        <p:txBody>
          <a:bodyPr/>
          <a:lstStyle/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阅读教材</a:t>
            </a:r>
            <a:r>
              <a:rPr lang="en-US" altLang="zh-CN" b="1" smtClean="0"/>
              <a:t>P29</a:t>
            </a:r>
            <a:r>
              <a:rPr lang="zh-CN" altLang="en-US" b="1" smtClean="0"/>
              <a:t>及图</a:t>
            </a:r>
            <a:r>
              <a:rPr lang="en-US" altLang="zh-CN" b="1" smtClean="0"/>
              <a:t>2-28</a:t>
            </a:r>
            <a:r>
              <a:rPr lang="zh-CN" altLang="en-US" b="1" smtClean="0"/>
              <a:t>并回答：</a:t>
            </a:r>
          </a:p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、世界上有哪七大洲？</a:t>
            </a:r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、面积最大的和面积最小的大洲分别是什么？</a:t>
            </a:r>
          </a:p>
          <a:p>
            <a:pPr eaLnBrk="1" hangingPunct="1"/>
            <a:r>
              <a:rPr lang="en-US" altLang="zh-CN" b="1" smtClean="0"/>
              <a:t>3</a:t>
            </a:r>
            <a:r>
              <a:rPr lang="zh-CN" altLang="en-US" b="1" smtClean="0"/>
              <a:t>、你知道中国在哪个大洲吗？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2627313" y="39338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176463" y="3908425"/>
            <a:ext cx="2632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亚洲、大洋洲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103438" y="4940300"/>
            <a:ext cx="10001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亚洲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  <p:bldP spid="38917" grpId="0"/>
      <p:bldP spid="389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七大洲排序（面积大小）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亚洲、非洲、北美洲、南美洲、南极洲、欧洲、大洋洲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世界上</a:t>
            </a:r>
            <a:r>
              <a:rPr lang="zh-CN" altLang="en-US" b="1" smtClean="0">
                <a:solidFill>
                  <a:srgbClr val="FF3300"/>
                </a:solidFill>
              </a:rPr>
              <a:t>最大的大陆</a:t>
            </a:r>
            <a:r>
              <a:rPr lang="zh-CN" altLang="en-US" b="1" smtClean="0"/>
              <a:t>是由亚洲和欧洲组成的</a:t>
            </a:r>
            <a:r>
              <a:rPr lang="zh-CN" altLang="en-US" b="1" u="sng" smtClean="0">
                <a:solidFill>
                  <a:srgbClr val="FF3300"/>
                </a:solidFill>
              </a:rPr>
              <a:t>亚欧大陆</a:t>
            </a:r>
            <a:r>
              <a:rPr lang="zh-CN" altLang="en-US" b="1" smtClean="0"/>
              <a:t>，占到了陆地总面积的</a:t>
            </a:r>
            <a:r>
              <a:rPr lang="en-US" altLang="zh-CN" b="1" smtClean="0"/>
              <a:t>1/3</a:t>
            </a:r>
            <a:r>
              <a:rPr lang="zh-CN" altLang="en-US" b="1" smtClean="0"/>
              <a:t>以上，你还记得</a:t>
            </a:r>
            <a:r>
              <a:rPr lang="zh-CN" altLang="en-US" b="1" smtClean="0">
                <a:solidFill>
                  <a:srgbClr val="FF3300"/>
                </a:solidFill>
              </a:rPr>
              <a:t>最小</a:t>
            </a:r>
            <a:r>
              <a:rPr lang="zh-CN" altLang="en-US" b="1" smtClean="0"/>
              <a:t>的大陆吗？</a:t>
            </a:r>
          </a:p>
          <a:p>
            <a:pPr eaLnBrk="1" hangingPunct="1"/>
            <a:r>
              <a:rPr lang="zh-CN" altLang="en-US" b="1" smtClean="0"/>
              <a:t>                             </a:t>
            </a:r>
            <a:r>
              <a:rPr lang="en-US" altLang="zh-CN" b="1" smtClean="0"/>
              <a:t>------</a:t>
            </a:r>
            <a:r>
              <a:rPr lang="zh-CN" altLang="en-US" b="1" u="sng" smtClean="0">
                <a:solidFill>
                  <a:srgbClr val="FF0000"/>
                </a:solidFill>
              </a:rPr>
              <a:t>澳大利亚大陆</a:t>
            </a:r>
            <a:r>
              <a:rPr lang="zh-CN" altLang="en-US" b="1" smtClean="0"/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1412</Words>
  <Application>Microsoft Office PowerPoint</Application>
  <PresentationFormat>全屏显示(4:3)</PresentationFormat>
  <Paragraphs>217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Calibri</vt:lpstr>
      <vt:lpstr>Times New Roman</vt:lpstr>
      <vt:lpstr>黑体</vt:lpstr>
      <vt:lpstr>华文中宋</vt:lpstr>
      <vt:lpstr>楷体_GB2312</vt:lpstr>
      <vt:lpstr>Office 主题</vt:lpstr>
      <vt:lpstr>Office 主题</vt:lpstr>
      <vt:lpstr>第二节 世界的海陆分布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七大洲排序（面积大小）</vt:lpstr>
      <vt:lpstr>关于七大洲</vt:lpstr>
      <vt:lpstr>亚洲</vt:lpstr>
      <vt:lpstr>非洲</vt:lpstr>
      <vt:lpstr>北美洲</vt:lpstr>
      <vt:lpstr>南美洲</vt:lpstr>
      <vt:lpstr>南极洲</vt:lpstr>
      <vt:lpstr>欧洲</vt:lpstr>
      <vt:lpstr>大洋洲</vt:lpstr>
      <vt:lpstr>幻灯片 18</vt:lpstr>
      <vt:lpstr>幻灯片 19</vt:lpstr>
      <vt:lpstr>幻灯片 20</vt:lpstr>
      <vt:lpstr>P29下方活动</vt:lpstr>
      <vt:lpstr>幻灯片 22</vt:lpstr>
      <vt:lpstr>幻灯片 23</vt:lpstr>
      <vt:lpstr>幻灯片 24</vt:lpstr>
      <vt:lpstr>P30阅读T2</vt:lpstr>
      <vt:lpstr>（3）完成下表</vt:lpstr>
      <vt:lpstr>三、四大洋</vt:lpstr>
      <vt:lpstr>幻灯片 28</vt:lpstr>
      <vt:lpstr>幻灯片 29</vt:lpstr>
      <vt:lpstr>关于四大洋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 世界的海陆分布</dc:title>
  <dc:creator>yihuan</dc:creator>
  <cp:lastModifiedBy>User</cp:lastModifiedBy>
  <cp:revision>10</cp:revision>
  <dcterms:created xsi:type="dcterms:W3CDTF">2015-09-29T11:37:53Z</dcterms:created>
  <dcterms:modified xsi:type="dcterms:W3CDTF">2015-10-20T08:37:48Z</dcterms:modified>
</cp:coreProperties>
</file>