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dat" ContentType="text/plai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e514bdc0c28b4cb6" Type="http://schemas.microsoft.com/office/2006/relationships/txt" Target="udata/data.dat"/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656" r:id="rId2"/>
    <p:sldId id="335" r:id="rId3"/>
    <p:sldId id="303" r:id="rId4"/>
    <p:sldId id="717" r:id="rId5"/>
    <p:sldId id="700" r:id="rId6"/>
    <p:sldId id="701" r:id="rId7"/>
    <p:sldId id="672" r:id="rId8"/>
    <p:sldId id="703" r:id="rId9"/>
    <p:sldId id="710" r:id="rId10"/>
    <p:sldId id="711" r:id="rId11"/>
    <p:sldId id="705" r:id="rId12"/>
    <p:sldId id="712" r:id="rId13"/>
    <p:sldId id="715" r:id="rId14"/>
    <p:sldId id="716" r:id="rId15"/>
    <p:sldId id="702" r:id="rId16"/>
    <p:sldId id="713" r:id="rId17"/>
    <p:sldId id="653" r:id="rId18"/>
    <p:sldId id="686" r:id="rId19"/>
    <p:sldId id="654" r:id="rId20"/>
  </p:sldIdLst>
  <p:sldSz cx="9144000" cy="5145088"/>
  <p:notesSz cx="6858000" cy="9144000"/>
  <p:custDataLst>
    <p:tags r:id="rId2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84">
          <p15:clr>
            <a:srgbClr val="A4A3A4"/>
          </p15:clr>
        </p15:guide>
        <p15:guide id="2" pos="3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FFFF"/>
    <a:srgbClr val="0033CC"/>
    <a:srgbClr val="145283"/>
    <a:srgbClr val="17527C"/>
    <a:srgbClr val="9FD0F0"/>
    <a:srgbClr val="C0C4C0"/>
    <a:srgbClr val="C7ED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8" autoAdjust="0"/>
    <p:restoredTop sz="94660"/>
  </p:normalViewPr>
  <p:slideViewPr>
    <p:cSldViewPr>
      <p:cViewPr varScale="1">
        <p:scale>
          <a:sx n="127" d="100"/>
          <a:sy n="127" d="100"/>
        </p:scale>
        <p:origin x="114" y="270"/>
      </p:cViewPr>
      <p:guideLst>
        <p:guide orient="horz" pos="684"/>
        <p:guide pos="3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B84C123-60C6-45C5-9FC5-70962C0BF9C1}" type="datetimeFigureOut">
              <a:rPr lang="zh-CN" altLang="en-US"/>
              <a:pPr>
                <a:defRPr/>
              </a:pPr>
              <a:t>2018/1/7</a:t>
            </a:fld>
            <a:endParaRPr lang="en-US" altLang="zh-CN"/>
          </a:p>
        </p:txBody>
      </p:sp>
      <p:sp>
        <p:nvSpPr>
          <p:cNvPr id="717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charset="0"/>
              <a:buNone/>
              <a:defRPr sz="1200" b="0">
                <a:latin typeface="Arial" charset="0"/>
                <a:ea typeface="宋体" pitchFamily="2" charset="-122"/>
              </a:defRPr>
            </a:lvl1pPr>
          </a:lstStyle>
          <a:p>
            <a:fld id="{47F51B34-ACD8-45DB-9BC6-6E642881A97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24335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4707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7657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8320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484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6116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954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743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3889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7302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6373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4766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39339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2481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18" r:id="rId12"/>
    <p:sldLayoutId id="2147483819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3260734" y="2156621"/>
            <a:ext cx="2597150" cy="630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七年级上册</a:t>
            </a:r>
          </a:p>
        </p:txBody>
      </p:sp>
      <p:sp>
        <p:nvSpPr>
          <p:cNvPr id="5" name="副标题 2"/>
          <p:cNvSpPr txBox="1">
            <a:spLocks/>
          </p:cNvSpPr>
          <p:nvPr/>
        </p:nvSpPr>
        <p:spPr>
          <a:xfrm>
            <a:off x="2980984" y="1535902"/>
            <a:ext cx="3948470" cy="465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itchFamily="34" charset="0"/>
              <a:buNone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2.3.1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世界的地形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7" descr="2-41 P029山地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14" y="1360481"/>
            <a:ext cx="3143215" cy="157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8" descr="2-42 丘陵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514" y="1358098"/>
            <a:ext cx="3067072" cy="1572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838200" y="3258556"/>
            <a:ext cx="7454900" cy="1168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25000"/>
              </a:spcBef>
            </a:pP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共同特征：</a:t>
            </a:r>
            <a:r>
              <a:rPr lang="zh-CN" altLang="en-US" sz="1800" b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地表崎岖不平。</a:t>
            </a:r>
          </a:p>
          <a:p>
            <a:pPr eaLnBrk="1" hangingPunct="1">
              <a:lnSpc>
                <a:spcPct val="125000"/>
              </a:lnSpc>
              <a:spcBef>
                <a:spcPct val="25000"/>
              </a:spcBef>
            </a:pP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不同特征：</a:t>
            </a:r>
            <a:r>
              <a:rPr lang="zh-CN" altLang="en-US" sz="1800" b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山地较高，海拔多在</a:t>
            </a:r>
            <a:r>
              <a:rPr lang="en-US" altLang="zh-CN" sz="1800" b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800" b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米以上，坡度较陡，沟谷较深。丘陵较低，海拔大致在</a:t>
            </a:r>
            <a:r>
              <a:rPr lang="en-US" altLang="zh-CN" sz="1800" b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800" b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米以下，相对高度一般不超过</a:t>
            </a:r>
            <a:r>
              <a:rPr lang="en-US" altLang="zh-CN" sz="1800" b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800" b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</a:p>
        </p:txBody>
      </p:sp>
      <p:sp>
        <p:nvSpPr>
          <p:cNvPr id="23557" name="KSO_Shape"/>
          <p:cNvSpPr>
            <a:spLocks/>
          </p:cNvSpPr>
          <p:nvPr/>
        </p:nvSpPr>
        <p:spPr bwMode="auto">
          <a:xfrm>
            <a:off x="655639" y="940885"/>
            <a:ext cx="384175" cy="269164"/>
          </a:xfrm>
          <a:custGeom>
            <a:avLst/>
            <a:gdLst>
              <a:gd name="T0" fmla="*/ 2147483646 w 4564"/>
              <a:gd name="T1" fmla="*/ 2147483646 h 4272"/>
              <a:gd name="T2" fmla="*/ 2147483646 w 4564"/>
              <a:gd name="T3" fmla="*/ 2147483646 h 4272"/>
              <a:gd name="T4" fmla="*/ 2147483646 w 4564"/>
              <a:gd name="T5" fmla="*/ 2147483646 h 4272"/>
              <a:gd name="T6" fmla="*/ 2147483646 w 4564"/>
              <a:gd name="T7" fmla="*/ 2147483646 h 4272"/>
              <a:gd name="T8" fmla="*/ 2147483646 w 4564"/>
              <a:gd name="T9" fmla="*/ 2147483646 h 4272"/>
              <a:gd name="T10" fmla="*/ 2147483646 w 4564"/>
              <a:gd name="T11" fmla="*/ 2147483646 h 4272"/>
              <a:gd name="T12" fmla="*/ 2147483646 w 4564"/>
              <a:gd name="T13" fmla="*/ 2147483646 h 4272"/>
              <a:gd name="T14" fmla="*/ 2147483646 w 4564"/>
              <a:gd name="T15" fmla="*/ 2147483646 h 4272"/>
              <a:gd name="T16" fmla="*/ 2147483646 w 4564"/>
              <a:gd name="T17" fmla="*/ 2147483646 h 4272"/>
              <a:gd name="T18" fmla="*/ 2147483646 w 4564"/>
              <a:gd name="T19" fmla="*/ 2147483646 h 4272"/>
              <a:gd name="T20" fmla="*/ 2147483646 w 4564"/>
              <a:gd name="T21" fmla="*/ 2147483646 h 4272"/>
              <a:gd name="T22" fmla="*/ 2147483646 w 4564"/>
              <a:gd name="T23" fmla="*/ 2147483646 h 4272"/>
              <a:gd name="T24" fmla="*/ 2147483646 w 4564"/>
              <a:gd name="T25" fmla="*/ 2147483646 h 4272"/>
              <a:gd name="T26" fmla="*/ 2147483646 w 4564"/>
              <a:gd name="T27" fmla="*/ 2147483646 h 4272"/>
              <a:gd name="T28" fmla="*/ 2147483646 w 4564"/>
              <a:gd name="T29" fmla="*/ 2147483646 h 4272"/>
              <a:gd name="T30" fmla="*/ 2147483646 w 4564"/>
              <a:gd name="T31" fmla="*/ 2147483646 h 4272"/>
              <a:gd name="T32" fmla="*/ 2147483646 w 4564"/>
              <a:gd name="T33" fmla="*/ 2147483646 h 4272"/>
              <a:gd name="T34" fmla="*/ 2147483646 w 4564"/>
              <a:gd name="T35" fmla="*/ 2147483646 h 4272"/>
              <a:gd name="T36" fmla="*/ 2147483646 w 4564"/>
              <a:gd name="T37" fmla="*/ 2147483646 h 4272"/>
              <a:gd name="T38" fmla="*/ 2147483646 w 4564"/>
              <a:gd name="T39" fmla="*/ 2147483646 h 4272"/>
              <a:gd name="T40" fmla="*/ 2147483646 w 4564"/>
              <a:gd name="T41" fmla="*/ 2147483646 h 4272"/>
              <a:gd name="T42" fmla="*/ 2147483646 w 4564"/>
              <a:gd name="T43" fmla="*/ 2147483646 h 4272"/>
              <a:gd name="T44" fmla="*/ 2147483646 w 4564"/>
              <a:gd name="T45" fmla="*/ 2147483646 h 4272"/>
              <a:gd name="T46" fmla="*/ 2147483646 w 4564"/>
              <a:gd name="T47" fmla="*/ 2147483646 h 4272"/>
              <a:gd name="T48" fmla="*/ 2147483646 w 4564"/>
              <a:gd name="T49" fmla="*/ 2147483646 h 4272"/>
              <a:gd name="T50" fmla="*/ 2147483646 w 4564"/>
              <a:gd name="T51" fmla="*/ 2147483646 h 4272"/>
              <a:gd name="T52" fmla="*/ 2147483646 w 4564"/>
              <a:gd name="T53" fmla="*/ 2147483646 h 4272"/>
              <a:gd name="T54" fmla="*/ 2147483646 w 4564"/>
              <a:gd name="T55" fmla="*/ 2147483646 h 4272"/>
              <a:gd name="T56" fmla="*/ 2147483646 w 4564"/>
              <a:gd name="T57" fmla="*/ 2147483646 h 4272"/>
              <a:gd name="T58" fmla="*/ 2147483646 w 4564"/>
              <a:gd name="T59" fmla="*/ 2147483646 h 4272"/>
              <a:gd name="T60" fmla="*/ 2147483646 w 4564"/>
              <a:gd name="T61" fmla="*/ 2147483646 h 4272"/>
              <a:gd name="T62" fmla="*/ 2147483646 w 4564"/>
              <a:gd name="T63" fmla="*/ 2147483646 h 4272"/>
              <a:gd name="T64" fmla="*/ 2147483646 w 4564"/>
              <a:gd name="T65" fmla="*/ 2147483646 h 4272"/>
              <a:gd name="T66" fmla="*/ 2147483646 w 4564"/>
              <a:gd name="T67" fmla="*/ 2147483646 h 4272"/>
              <a:gd name="T68" fmla="*/ 2147483646 w 4564"/>
              <a:gd name="T69" fmla="*/ 2147483646 h 4272"/>
              <a:gd name="T70" fmla="*/ 2147483646 w 4564"/>
              <a:gd name="T71" fmla="*/ 2147483646 h 4272"/>
              <a:gd name="T72" fmla="*/ 2147483646 w 4564"/>
              <a:gd name="T73" fmla="*/ 2147483646 h 4272"/>
              <a:gd name="T74" fmla="*/ 2147483646 w 4564"/>
              <a:gd name="T75" fmla="*/ 2147483646 h 4272"/>
              <a:gd name="T76" fmla="*/ 2147483646 w 4564"/>
              <a:gd name="T77" fmla="*/ 2147483646 h 4272"/>
              <a:gd name="T78" fmla="*/ 2147483646 w 4564"/>
              <a:gd name="T79" fmla="*/ 2147483646 h 4272"/>
              <a:gd name="T80" fmla="*/ 2147483646 w 4564"/>
              <a:gd name="T81" fmla="*/ 2147483646 h 4272"/>
              <a:gd name="T82" fmla="*/ 2147483646 w 4564"/>
              <a:gd name="T83" fmla="*/ 2147483646 h 4272"/>
              <a:gd name="T84" fmla="*/ 2147483646 w 4564"/>
              <a:gd name="T85" fmla="*/ 2147483646 h 4272"/>
              <a:gd name="T86" fmla="*/ 2147483646 w 4564"/>
              <a:gd name="T87" fmla="*/ 2147483646 h 4272"/>
              <a:gd name="T88" fmla="*/ 2147483646 w 4564"/>
              <a:gd name="T89" fmla="*/ 2147483646 h 4272"/>
              <a:gd name="T90" fmla="*/ 2147483646 w 4564"/>
              <a:gd name="T91" fmla="*/ 2147483646 h 4272"/>
              <a:gd name="T92" fmla="*/ 2147483646 w 4564"/>
              <a:gd name="T93" fmla="*/ 2147483646 h 4272"/>
              <a:gd name="T94" fmla="*/ 2147483646 w 4564"/>
              <a:gd name="T95" fmla="*/ 2147483646 h 4272"/>
              <a:gd name="T96" fmla="*/ 2147483646 w 4564"/>
              <a:gd name="T97" fmla="*/ 2147483646 h 4272"/>
              <a:gd name="T98" fmla="*/ 2147483646 w 4564"/>
              <a:gd name="T99" fmla="*/ 2147483646 h 4272"/>
              <a:gd name="T100" fmla="*/ 2147483646 w 4564"/>
              <a:gd name="T101" fmla="*/ 2147483646 h 4272"/>
              <a:gd name="T102" fmla="*/ 2147483646 w 4564"/>
              <a:gd name="T103" fmla="*/ 2147483646 h 4272"/>
              <a:gd name="T104" fmla="*/ 2147483646 w 4564"/>
              <a:gd name="T105" fmla="*/ 2147483646 h 4272"/>
              <a:gd name="T106" fmla="*/ 2147483646 w 4564"/>
              <a:gd name="T107" fmla="*/ 2147483646 h 4272"/>
              <a:gd name="T108" fmla="*/ 2147483646 w 4564"/>
              <a:gd name="T109" fmla="*/ 2147483646 h 4272"/>
              <a:gd name="T110" fmla="*/ 2147483646 w 4564"/>
              <a:gd name="T111" fmla="*/ 2147483646 h 4272"/>
              <a:gd name="T112" fmla="*/ 2147483646 w 4564"/>
              <a:gd name="T113" fmla="*/ 2147483646 h 4272"/>
              <a:gd name="T114" fmla="*/ 2147483646 w 4564"/>
              <a:gd name="T115" fmla="*/ 2147483646 h 4272"/>
              <a:gd name="T116" fmla="*/ 2147483646 w 4564"/>
              <a:gd name="T117" fmla="*/ 2147483646 h 4272"/>
              <a:gd name="T118" fmla="*/ 2147483646 w 4564"/>
              <a:gd name="T119" fmla="*/ 2147483646 h 4272"/>
              <a:gd name="T120" fmla="*/ 2147483646 w 4564"/>
              <a:gd name="T121" fmla="*/ 2147483646 h 4272"/>
              <a:gd name="T122" fmla="*/ 2147483646 w 4564"/>
              <a:gd name="T123" fmla="*/ 2147483646 h 4272"/>
              <a:gd name="T124" fmla="*/ 2147483646 w 4564"/>
              <a:gd name="T125" fmla="*/ 2147483646 h 427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564" h="4272">
                <a:moveTo>
                  <a:pt x="707" y="2171"/>
                </a:moveTo>
                <a:lnTo>
                  <a:pt x="707" y="2171"/>
                </a:lnTo>
                <a:lnTo>
                  <a:pt x="711" y="2136"/>
                </a:lnTo>
                <a:lnTo>
                  <a:pt x="716" y="2101"/>
                </a:lnTo>
                <a:lnTo>
                  <a:pt x="722" y="2068"/>
                </a:lnTo>
                <a:lnTo>
                  <a:pt x="730" y="2033"/>
                </a:lnTo>
                <a:lnTo>
                  <a:pt x="737" y="1999"/>
                </a:lnTo>
                <a:lnTo>
                  <a:pt x="746" y="1967"/>
                </a:lnTo>
                <a:lnTo>
                  <a:pt x="755" y="1934"/>
                </a:lnTo>
                <a:lnTo>
                  <a:pt x="766" y="1902"/>
                </a:lnTo>
                <a:lnTo>
                  <a:pt x="776" y="1870"/>
                </a:lnTo>
                <a:lnTo>
                  <a:pt x="788" y="1838"/>
                </a:lnTo>
                <a:lnTo>
                  <a:pt x="801" y="1807"/>
                </a:lnTo>
                <a:lnTo>
                  <a:pt x="814" y="1776"/>
                </a:lnTo>
                <a:lnTo>
                  <a:pt x="828" y="1746"/>
                </a:lnTo>
                <a:lnTo>
                  <a:pt x="843" y="1716"/>
                </a:lnTo>
                <a:lnTo>
                  <a:pt x="858" y="1688"/>
                </a:lnTo>
                <a:lnTo>
                  <a:pt x="874" y="1659"/>
                </a:lnTo>
                <a:lnTo>
                  <a:pt x="890" y="1631"/>
                </a:lnTo>
                <a:lnTo>
                  <a:pt x="908" y="1603"/>
                </a:lnTo>
                <a:lnTo>
                  <a:pt x="926" y="1576"/>
                </a:lnTo>
                <a:lnTo>
                  <a:pt x="945" y="1550"/>
                </a:lnTo>
                <a:lnTo>
                  <a:pt x="965" y="1524"/>
                </a:lnTo>
                <a:lnTo>
                  <a:pt x="985" y="1499"/>
                </a:lnTo>
                <a:lnTo>
                  <a:pt x="1005" y="1472"/>
                </a:lnTo>
                <a:lnTo>
                  <a:pt x="1026" y="1449"/>
                </a:lnTo>
                <a:lnTo>
                  <a:pt x="1047" y="1425"/>
                </a:lnTo>
                <a:lnTo>
                  <a:pt x="1070" y="1402"/>
                </a:lnTo>
                <a:lnTo>
                  <a:pt x="1092" y="1379"/>
                </a:lnTo>
                <a:lnTo>
                  <a:pt x="1116" y="1357"/>
                </a:lnTo>
                <a:lnTo>
                  <a:pt x="1139" y="1336"/>
                </a:lnTo>
                <a:lnTo>
                  <a:pt x="1163" y="1316"/>
                </a:lnTo>
                <a:lnTo>
                  <a:pt x="1188" y="1294"/>
                </a:lnTo>
                <a:lnTo>
                  <a:pt x="1213" y="1276"/>
                </a:lnTo>
                <a:lnTo>
                  <a:pt x="1238" y="1257"/>
                </a:lnTo>
                <a:lnTo>
                  <a:pt x="1264" y="1238"/>
                </a:lnTo>
                <a:lnTo>
                  <a:pt x="1290" y="1221"/>
                </a:lnTo>
                <a:lnTo>
                  <a:pt x="1316" y="1205"/>
                </a:lnTo>
                <a:lnTo>
                  <a:pt x="1342" y="1189"/>
                </a:lnTo>
                <a:lnTo>
                  <a:pt x="1370" y="1174"/>
                </a:lnTo>
                <a:lnTo>
                  <a:pt x="1397" y="1159"/>
                </a:lnTo>
                <a:lnTo>
                  <a:pt x="1426" y="1145"/>
                </a:lnTo>
                <a:lnTo>
                  <a:pt x="1453" y="1131"/>
                </a:lnTo>
                <a:lnTo>
                  <a:pt x="1482" y="1119"/>
                </a:lnTo>
                <a:lnTo>
                  <a:pt x="1510" y="1108"/>
                </a:lnTo>
                <a:lnTo>
                  <a:pt x="1539" y="1096"/>
                </a:lnTo>
                <a:lnTo>
                  <a:pt x="1568" y="1087"/>
                </a:lnTo>
                <a:lnTo>
                  <a:pt x="1597" y="1078"/>
                </a:lnTo>
                <a:lnTo>
                  <a:pt x="1626" y="1069"/>
                </a:lnTo>
                <a:lnTo>
                  <a:pt x="1656" y="1062"/>
                </a:lnTo>
                <a:lnTo>
                  <a:pt x="1686" y="1054"/>
                </a:lnTo>
                <a:lnTo>
                  <a:pt x="1716" y="1048"/>
                </a:lnTo>
                <a:lnTo>
                  <a:pt x="1746" y="1043"/>
                </a:lnTo>
                <a:lnTo>
                  <a:pt x="1777" y="1039"/>
                </a:lnTo>
                <a:lnTo>
                  <a:pt x="1807" y="1035"/>
                </a:lnTo>
                <a:lnTo>
                  <a:pt x="1836" y="1033"/>
                </a:lnTo>
                <a:lnTo>
                  <a:pt x="1868" y="1032"/>
                </a:lnTo>
                <a:lnTo>
                  <a:pt x="1897" y="1031"/>
                </a:lnTo>
                <a:lnTo>
                  <a:pt x="1929" y="1031"/>
                </a:lnTo>
                <a:lnTo>
                  <a:pt x="1958" y="1032"/>
                </a:lnTo>
                <a:lnTo>
                  <a:pt x="1990" y="1033"/>
                </a:lnTo>
                <a:lnTo>
                  <a:pt x="2019" y="1037"/>
                </a:lnTo>
                <a:lnTo>
                  <a:pt x="2051" y="1040"/>
                </a:lnTo>
                <a:lnTo>
                  <a:pt x="2080" y="1045"/>
                </a:lnTo>
                <a:lnTo>
                  <a:pt x="2110" y="1050"/>
                </a:lnTo>
                <a:lnTo>
                  <a:pt x="2142" y="1058"/>
                </a:lnTo>
                <a:lnTo>
                  <a:pt x="2198" y="1070"/>
                </a:lnTo>
                <a:lnTo>
                  <a:pt x="2252" y="1085"/>
                </a:lnTo>
                <a:lnTo>
                  <a:pt x="2303" y="1101"/>
                </a:lnTo>
                <a:lnTo>
                  <a:pt x="2353" y="1120"/>
                </a:lnTo>
                <a:lnTo>
                  <a:pt x="2400" y="1140"/>
                </a:lnTo>
                <a:lnTo>
                  <a:pt x="2445" y="1161"/>
                </a:lnTo>
                <a:lnTo>
                  <a:pt x="2488" y="1185"/>
                </a:lnTo>
                <a:lnTo>
                  <a:pt x="2526" y="1209"/>
                </a:lnTo>
                <a:lnTo>
                  <a:pt x="2565" y="1235"/>
                </a:lnTo>
                <a:lnTo>
                  <a:pt x="2600" y="1261"/>
                </a:lnTo>
                <a:lnTo>
                  <a:pt x="2632" y="1288"/>
                </a:lnTo>
                <a:lnTo>
                  <a:pt x="2662" y="1317"/>
                </a:lnTo>
                <a:lnTo>
                  <a:pt x="2691" y="1345"/>
                </a:lnTo>
                <a:lnTo>
                  <a:pt x="2715" y="1375"/>
                </a:lnTo>
                <a:lnTo>
                  <a:pt x="2739" y="1405"/>
                </a:lnTo>
                <a:lnTo>
                  <a:pt x="2760" y="1436"/>
                </a:lnTo>
                <a:lnTo>
                  <a:pt x="2779" y="1467"/>
                </a:lnTo>
                <a:lnTo>
                  <a:pt x="2795" y="1500"/>
                </a:lnTo>
                <a:lnTo>
                  <a:pt x="2809" y="1531"/>
                </a:lnTo>
                <a:lnTo>
                  <a:pt x="2821" y="1563"/>
                </a:lnTo>
                <a:lnTo>
                  <a:pt x="2830" y="1596"/>
                </a:lnTo>
                <a:lnTo>
                  <a:pt x="2837" y="1627"/>
                </a:lnTo>
                <a:lnTo>
                  <a:pt x="2842" y="1659"/>
                </a:lnTo>
                <a:lnTo>
                  <a:pt x="2845" y="1690"/>
                </a:lnTo>
                <a:lnTo>
                  <a:pt x="2845" y="1721"/>
                </a:lnTo>
                <a:lnTo>
                  <a:pt x="2844" y="1751"/>
                </a:lnTo>
                <a:lnTo>
                  <a:pt x="2839" y="1781"/>
                </a:lnTo>
                <a:lnTo>
                  <a:pt x="2833" y="1811"/>
                </a:lnTo>
                <a:lnTo>
                  <a:pt x="2824" y="1840"/>
                </a:lnTo>
                <a:lnTo>
                  <a:pt x="2813" y="1867"/>
                </a:lnTo>
                <a:lnTo>
                  <a:pt x="2800" y="1893"/>
                </a:lnTo>
                <a:lnTo>
                  <a:pt x="2785" y="1919"/>
                </a:lnTo>
                <a:lnTo>
                  <a:pt x="2427" y="1573"/>
                </a:lnTo>
                <a:lnTo>
                  <a:pt x="2186" y="3291"/>
                </a:lnTo>
                <a:lnTo>
                  <a:pt x="4140" y="3228"/>
                </a:lnTo>
                <a:lnTo>
                  <a:pt x="3787" y="2888"/>
                </a:lnTo>
                <a:lnTo>
                  <a:pt x="3827" y="2834"/>
                </a:lnTo>
                <a:lnTo>
                  <a:pt x="3863" y="2778"/>
                </a:lnTo>
                <a:lnTo>
                  <a:pt x="3898" y="2721"/>
                </a:lnTo>
                <a:lnTo>
                  <a:pt x="3931" y="2663"/>
                </a:lnTo>
                <a:lnTo>
                  <a:pt x="3962" y="2603"/>
                </a:lnTo>
                <a:lnTo>
                  <a:pt x="3989" y="2543"/>
                </a:lnTo>
                <a:lnTo>
                  <a:pt x="4014" y="2481"/>
                </a:lnTo>
                <a:lnTo>
                  <a:pt x="4038" y="2419"/>
                </a:lnTo>
                <a:lnTo>
                  <a:pt x="4059" y="2355"/>
                </a:lnTo>
                <a:lnTo>
                  <a:pt x="4076" y="2290"/>
                </a:lnTo>
                <a:lnTo>
                  <a:pt x="4093" y="2226"/>
                </a:lnTo>
                <a:lnTo>
                  <a:pt x="4106" y="2161"/>
                </a:lnTo>
                <a:lnTo>
                  <a:pt x="4119" y="2095"/>
                </a:lnTo>
                <a:lnTo>
                  <a:pt x="4127" y="2029"/>
                </a:lnTo>
                <a:lnTo>
                  <a:pt x="4134" y="1963"/>
                </a:lnTo>
                <a:lnTo>
                  <a:pt x="4139" y="1897"/>
                </a:lnTo>
                <a:lnTo>
                  <a:pt x="4140" y="1830"/>
                </a:lnTo>
                <a:lnTo>
                  <a:pt x="4140" y="1764"/>
                </a:lnTo>
                <a:lnTo>
                  <a:pt x="4136" y="1698"/>
                </a:lnTo>
                <a:lnTo>
                  <a:pt x="4131" y="1632"/>
                </a:lnTo>
                <a:lnTo>
                  <a:pt x="4124" y="1566"/>
                </a:lnTo>
                <a:lnTo>
                  <a:pt x="4114" y="1501"/>
                </a:lnTo>
                <a:lnTo>
                  <a:pt x="4101" y="1436"/>
                </a:lnTo>
                <a:lnTo>
                  <a:pt x="4086" y="1373"/>
                </a:lnTo>
                <a:lnTo>
                  <a:pt x="4069" y="1309"/>
                </a:lnTo>
                <a:lnTo>
                  <a:pt x="4049" y="1247"/>
                </a:lnTo>
                <a:lnTo>
                  <a:pt x="4027" y="1186"/>
                </a:lnTo>
                <a:lnTo>
                  <a:pt x="4002" y="1125"/>
                </a:lnTo>
                <a:lnTo>
                  <a:pt x="3974" y="1067"/>
                </a:lnTo>
                <a:lnTo>
                  <a:pt x="3944" y="1008"/>
                </a:lnTo>
                <a:lnTo>
                  <a:pt x="3912" y="952"/>
                </a:lnTo>
                <a:lnTo>
                  <a:pt x="3877" y="897"/>
                </a:lnTo>
                <a:lnTo>
                  <a:pt x="3837" y="841"/>
                </a:lnTo>
                <a:lnTo>
                  <a:pt x="3796" y="788"/>
                </a:lnTo>
                <a:lnTo>
                  <a:pt x="3754" y="735"/>
                </a:lnTo>
                <a:lnTo>
                  <a:pt x="3712" y="687"/>
                </a:lnTo>
                <a:lnTo>
                  <a:pt x="3668" y="638"/>
                </a:lnTo>
                <a:lnTo>
                  <a:pt x="3622" y="594"/>
                </a:lnTo>
                <a:lnTo>
                  <a:pt x="3576" y="550"/>
                </a:lnTo>
                <a:lnTo>
                  <a:pt x="3530" y="508"/>
                </a:lnTo>
                <a:lnTo>
                  <a:pt x="3481" y="468"/>
                </a:lnTo>
                <a:lnTo>
                  <a:pt x="3434" y="430"/>
                </a:lnTo>
                <a:lnTo>
                  <a:pt x="3384" y="394"/>
                </a:lnTo>
                <a:lnTo>
                  <a:pt x="3334" y="359"/>
                </a:lnTo>
                <a:lnTo>
                  <a:pt x="3283" y="327"/>
                </a:lnTo>
                <a:lnTo>
                  <a:pt x="3232" y="297"/>
                </a:lnTo>
                <a:lnTo>
                  <a:pt x="3180" y="267"/>
                </a:lnTo>
                <a:lnTo>
                  <a:pt x="3128" y="240"/>
                </a:lnTo>
                <a:lnTo>
                  <a:pt x="3074" y="215"/>
                </a:lnTo>
                <a:lnTo>
                  <a:pt x="3021" y="190"/>
                </a:lnTo>
                <a:lnTo>
                  <a:pt x="2967" y="168"/>
                </a:lnTo>
                <a:lnTo>
                  <a:pt x="2912" y="147"/>
                </a:lnTo>
                <a:lnTo>
                  <a:pt x="2859" y="128"/>
                </a:lnTo>
                <a:lnTo>
                  <a:pt x="2803" y="110"/>
                </a:lnTo>
                <a:lnTo>
                  <a:pt x="2748" y="93"/>
                </a:lnTo>
                <a:lnTo>
                  <a:pt x="2692" y="78"/>
                </a:lnTo>
                <a:lnTo>
                  <a:pt x="2637" y="64"/>
                </a:lnTo>
                <a:lnTo>
                  <a:pt x="2581" y="52"/>
                </a:lnTo>
                <a:lnTo>
                  <a:pt x="2525" y="42"/>
                </a:lnTo>
                <a:lnTo>
                  <a:pt x="2469" y="32"/>
                </a:lnTo>
                <a:lnTo>
                  <a:pt x="2413" y="23"/>
                </a:lnTo>
                <a:lnTo>
                  <a:pt x="2357" y="17"/>
                </a:lnTo>
                <a:lnTo>
                  <a:pt x="2301" y="11"/>
                </a:lnTo>
                <a:lnTo>
                  <a:pt x="2245" y="6"/>
                </a:lnTo>
                <a:lnTo>
                  <a:pt x="2186" y="2"/>
                </a:lnTo>
                <a:lnTo>
                  <a:pt x="2129" y="0"/>
                </a:lnTo>
                <a:lnTo>
                  <a:pt x="2071" y="0"/>
                </a:lnTo>
                <a:lnTo>
                  <a:pt x="2013" y="1"/>
                </a:lnTo>
                <a:lnTo>
                  <a:pt x="1957" y="5"/>
                </a:lnTo>
                <a:lnTo>
                  <a:pt x="1900" y="8"/>
                </a:lnTo>
                <a:lnTo>
                  <a:pt x="1844" y="15"/>
                </a:lnTo>
                <a:lnTo>
                  <a:pt x="1788" y="23"/>
                </a:lnTo>
                <a:lnTo>
                  <a:pt x="1733" y="32"/>
                </a:lnTo>
                <a:lnTo>
                  <a:pt x="1678" y="43"/>
                </a:lnTo>
                <a:lnTo>
                  <a:pt x="1624" y="56"/>
                </a:lnTo>
                <a:lnTo>
                  <a:pt x="1570" y="69"/>
                </a:lnTo>
                <a:lnTo>
                  <a:pt x="1516" y="86"/>
                </a:lnTo>
                <a:lnTo>
                  <a:pt x="1464" y="102"/>
                </a:lnTo>
                <a:lnTo>
                  <a:pt x="1412" y="120"/>
                </a:lnTo>
                <a:lnTo>
                  <a:pt x="1360" y="140"/>
                </a:lnTo>
                <a:lnTo>
                  <a:pt x="1309" y="162"/>
                </a:lnTo>
                <a:lnTo>
                  <a:pt x="1259" y="184"/>
                </a:lnTo>
                <a:lnTo>
                  <a:pt x="1209" y="208"/>
                </a:lnTo>
                <a:lnTo>
                  <a:pt x="1159" y="232"/>
                </a:lnTo>
                <a:lnTo>
                  <a:pt x="1111" y="259"/>
                </a:lnTo>
                <a:lnTo>
                  <a:pt x="1063" y="286"/>
                </a:lnTo>
                <a:lnTo>
                  <a:pt x="1016" y="313"/>
                </a:lnTo>
                <a:lnTo>
                  <a:pt x="970" y="343"/>
                </a:lnTo>
                <a:lnTo>
                  <a:pt x="925" y="374"/>
                </a:lnTo>
                <a:lnTo>
                  <a:pt x="880" y="407"/>
                </a:lnTo>
                <a:lnTo>
                  <a:pt x="837" y="439"/>
                </a:lnTo>
                <a:lnTo>
                  <a:pt x="794" y="473"/>
                </a:lnTo>
                <a:lnTo>
                  <a:pt x="752" y="508"/>
                </a:lnTo>
                <a:lnTo>
                  <a:pt x="711" y="544"/>
                </a:lnTo>
                <a:lnTo>
                  <a:pt x="671" y="581"/>
                </a:lnTo>
                <a:lnTo>
                  <a:pt x="631" y="618"/>
                </a:lnTo>
                <a:lnTo>
                  <a:pt x="593" y="658"/>
                </a:lnTo>
                <a:lnTo>
                  <a:pt x="555" y="697"/>
                </a:lnTo>
                <a:lnTo>
                  <a:pt x="519" y="738"/>
                </a:lnTo>
                <a:lnTo>
                  <a:pt x="484" y="779"/>
                </a:lnTo>
                <a:lnTo>
                  <a:pt x="449" y="821"/>
                </a:lnTo>
                <a:lnTo>
                  <a:pt x="417" y="864"/>
                </a:lnTo>
                <a:lnTo>
                  <a:pt x="385" y="907"/>
                </a:lnTo>
                <a:lnTo>
                  <a:pt x="354" y="952"/>
                </a:lnTo>
                <a:lnTo>
                  <a:pt x="324" y="997"/>
                </a:lnTo>
                <a:lnTo>
                  <a:pt x="295" y="1042"/>
                </a:lnTo>
                <a:lnTo>
                  <a:pt x="268" y="1089"/>
                </a:lnTo>
                <a:lnTo>
                  <a:pt x="242" y="1135"/>
                </a:lnTo>
                <a:lnTo>
                  <a:pt x="217" y="1182"/>
                </a:lnTo>
                <a:lnTo>
                  <a:pt x="193" y="1231"/>
                </a:lnTo>
                <a:lnTo>
                  <a:pt x="171" y="1278"/>
                </a:lnTo>
                <a:lnTo>
                  <a:pt x="149" y="1328"/>
                </a:lnTo>
                <a:lnTo>
                  <a:pt x="129" y="1377"/>
                </a:lnTo>
                <a:lnTo>
                  <a:pt x="111" y="1426"/>
                </a:lnTo>
                <a:lnTo>
                  <a:pt x="93" y="1476"/>
                </a:lnTo>
                <a:lnTo>
                  <a:pt x="77" y="1527"/>
                </a:lnTo>
                <a:lnTo>
                  <a:pt x="63" y="1578"/>
                </a:lnTo>
                <a:lnTo>
                  <a:pt x="50" y="1629"/>
                </a:lnTo>
                <a:lnTo>
                  <a:pt x="39" y="1680"/>
                </a:lnTo>
                <a:lnTo>
                  <a:pt x="29" y="1733"/>
                </a:lnTo>
                <a:lnTo>
                  <a:pt x="20" y="1784"/>
                </a:lnTo>
                <a:lnTo>
                  <a:pt x="12" y="1836"/>
                </a:lnTo>
                <a:lnTo>
                  <a:pt x="7" y="1888"/>
                </a:lnTo>
                <a:lnTo>
                  <a:pt x="4" y="1941"/>
                </a:lnTo>
                <a:lnTo>
                  <a:pt x="1" y="1993"/>
                </a:lnTo>
                <a:lnTo>
                  <a:pt x="0" y="2045"/>
                </a:lnTo>
                <a:lnTo>
                  <a:pt x="1" y="2099"/>
                </a:lnTo>
                <a:lnTo>
                  <a:pt x="4" y="2151"/>
                </a:lnTo>
                <a:lnTo>
                  <a:pt x="5" y="2206"/>
                </a:lnTo>
                <a:lnTo>
                  <a:pt x="7" y="2261"/>
                </a:lnTo>
                <a:lnTo>
                  <a:pt x="12" y="2314"/>
                </a:lnTo>
                <a:lnTo>
                  <a:pt x="17" y="2366"/>
                </a:lnTo>
                <a:lnTo>
                  <a:pt x="25" y="2420"/>
                </a:lnTo>
                <a:lnTo>
                  <a:pt x="34" y="2471"/>
                </a:lnTo>
                <a:lnTo>
                  <a:pt x="44" y="2522"/>
                </a:lnTo>
                <a:lnTo>
                  <a:pt x="55" y="2573"/>
                </a:lnTo>
                <a:lnTo>
                  <a:pt x="67" y="2623"/>
                </a:lnTo>
                <a:lnTo>
                  <a:pt x="81" y="2673"/>
                </a:lnTo>
                <a:lnTo>
                  <a:pt x="96" y="2721"/>
                </a:lnTo>
                <a:lnTo>
                  <a:pt x="112" y="2768"/>
                </a:lnTo>
                <a:lnTo>
                  <a:pt x="129" y="2816"/>
                </a:lnTo>
                <a:lnTo>
                  <a:pt x="148" y="2863"/>
                </a:lnTo>
                <a:lnTo>
                  <a:pt x="168" y="2909"/>
                </a:lnTo>
                <a:lnTo>
                  <a:pt x="188" y="2954"/>
                </a:lnTo>
                <a:lnTo>
                  <a:pt x="210" y="2999"/>
                </a:lnTo>
                <a:lnTo>
                  <a:pt x="234" y="3044"/>
                </a:lnTo>
                <a:lnTo>
                  <a:pt x="258" y="3086"/>
                </a:lnTo>
                <a:lnTo>
                  <a:pt x="283" y="3130"/>
                </a:lnTo>
                <a:lnTo>
                  <a:pt x="309" y="3171"/>
                </a:lnTo>
                <a:lnTo>
                  <a:pt x="336" y="3212"/>
                </a:lnTo>
                <a:lnTo>
                  <a:pt x="364" y="3253"/>
                </a:lnTo>
                <a:lnTo>
                  <a:pt x="393" y="3293"/>
                </a:lnTo>
                <a:lnTo>
                  <a:pt x="423" y="3331"/>
                </a:lnTo>
                <a:lnTo>
                  <a:pt x="453" y="3370"/>
                </a:lnTo>
                <a:lnTo>
                  <a:pt x="486" y="3407"/>
                </a:lnTo>
                <a:lnTo>
                  <a:pt x="518" y="3444"/>
                </a:lnTo>
                <a:lnTo>
                  <a:pt x="550" y="3481"/>
                </a:lnTo>
                <a:lnTo>
                  <a:pt x="584" y="3515"/>
                </a:lnTo>
                <a:lnTo>
                  <a:pt x="619" y="3550"/>
                </a:lnTo>
                <a:lnTo>
                  <a:pt x="655" y="3585"/>
                </a:lnTo>
                <a:lnTo>
                  <a:pt x="691" y="3618"/>
                </a:lnTo>
                <a:lnTo>
                  <a:pt x="727" y="3650"/>
                </a:lnTo>
                <a:lnTo>
                  <a:pt x="764" y="3681"/>
                </a:lnTo>
                <a:lnTo>
                  <a:pt x="802" y="3712"/>
                </a:lnTo>
                <a:lnTo>
                  <a:pt x="840" y="3742"/>
                </a:lnTo>
                <a:lnTo>
                  <a:pt x="880" y="3772"/>
                </a:lnTo>
                <a:lnTo>
                  <a:pt x="919" y="3799"/>
                </a:lnTo>
                <a:lnTo>
                  <a:pt x="960" y="3828"/>
                </a:lnTo>
                <a:lnTo>
                  <a:pt x="1000" y="3854"/>
                </a:lnTo>
                <a:lnTo>
                  <a:pt x="1041" y="3880"/>
                </a:lnTo>
                <a:lnTo>
                  <a:pt x="1082" y="3905"/>
                </a:lnTo>
                <a:lnTo>
                  <a:pt x="1124" y="3930"/>
                </a:lnTo>
                <a:lnTo>
                  <a:pt x="1167" y="3952"/>
                </a:lnTo>
                <a:lnTo>
                  <a:pt x="1209" y="3976"/>
                </a:lnTo>
                <a:lnTo>
                  <a:pt x="1251" y="3997"/>
                </a:lnTo>
                <a:lnTo>
                  <a:pt x="1295" y="4018"/>
                </a:lnTo>
                <a:lnTo>
                  <a:pt x="1338" y="4038"/>
                </a:lnTo>
                <a:lnTo>
                  <a:pt x="1382" y="4057"/>
                </a:lnTo>
                <a:lnTo>
                  <a:pt x="1426" y="4076"/>
                </a:lnTo>
                <a:lnTo>
                  <a:pt x="1469" y="4093"/>
                </a:lnTo>
                <a:lnTo>
                  <a:pt x="1514" y="4109"/>
                </a:lnTo>
                <a:lnTo>
                  <a:pt x="1558" y="4125"/>
                </a:lnTo>
                <a:lnTo>
                  <a:pt x="1602" y="4140"/>
                </a:lnTo>
                <a:lnTo>
                  <a:pt x="1647" y="4154"/>
                </a:lnTo>
                <a:lnTo>
                  <a:pt x="1691" y="4167"/>
                </a:lnTo>
                <a:lnTo>
                  <a:pt x="1736" y="4179"/>
                </a:lnTo>
                <a:lnTo>
                  <a:pt x="1780" y="4190"/>
                </a:lnTo>
                <a:lnTo>
                  <a:pt x="1825" y="4200"/>
                </a:lnTo>
                <a:lnTo>
                  <a:pt x="1869" y="4210"/>
                </a:lnTo>
                <a:lnTo>
                  <a:pt x="1914" y="4218"/>
                </a:lnTo>
                <a:lnTo>
                  <a:pt x="1958" y="4225"/>
                </a:lnTo>
                <a:lnTo>
                  <a:pt x="2002" y="4233"/>
                </a:lnTo>
                <a:lnTo>
                  <a:pt x="2048" y="4240"/>
                </a:lnTo>
                <a:lnTo>
                  <a:pt x="2094" y="4246"/>
                </a:lnTo>
                <a:lnTo>
                  <a:pt x="2139" y="4252"/>
                </a:lnTo>
                <a:lnTo>
                  <a:pt x="2185" y="4257"/>
                </a:lnTo>
                <a:lnTo>
                  <a:pt x="2231" y="4262"/>
                </a:lnTo>
                <a:lnTo>
                  <a:pt x="2277" y="4266"/>
                </a:lnTo>
                <a:lnTo>
                  <a:pt x="2322" y="4269"/>
                </a:lnTo>
                <a:lnTo>
                  <a:pt x="2368" y="4271"/>
                </a:lnTo>
                <a:lnTo>
                  <a:pt x="2414" y="4272"/>
                </a:lnTo>
                <a:lnTo>
                  <a:pt x="2459" y="4272"/>
                </a:lnTo>
                <a:lnTo>
                  <a:pt x="2505" y="4272"/>
                </a:lnTo>
                <a:lnTo>
                  <a:pt x="2551" y="4271"/>
                </a:lnTo>
                <a:lnTo>
                  <a:pt x="2596" y="4270"/>
                </a:lnTo>
                <a:lnTo>
                  <a:pt x="2642" y="4267"/>
                </a:lnTo>
                <a:lnTo>
                  <a:pt x="2732" y="4260"/>
                </a:lnTo>
                <a:lnTo>
                  <a:pt x="2821" y="4250"/>
                </a:lnTo>
                <a:lnTo>
                  <a:pt x="2911" y="4238"/>
                </a:lnTo>
                <a:lnTo>
                  <a:pt x="2999" y="4221"/>
                </a:lnTo>
                <a:lnTo>
                  <a:pt x="3088" y="4203"/>
                </a:lnTo>
                <a:lnTo>
                  <a:pt x="3175" y="4181"/>
                </a:lnTo>
                <a:lnTo>
                  <a:pt x="3261" y="4157"/>
                </a:lnTo>
                <a:lnTo>
                  <a:pt x="3347" y="4130"/>
                </a:lnTo>
                <a:lnTo>
                  <a:pt x="3430" y="4101"/>
                </a:lnTo>
                <a:lnTo>
                  <a:pt x="3514" y="4068"/>
                </a:lnTo>
                <a:lnTo>
                  <a:pt x="3596" y="4033"/>
                </a:lnTo>
                <a:lnTo>
                  <a:pt x="3675" y="3996"/>
                </a:lnTo>
                <a:lnTo>
                  <a:pt x="3755" y="3956"/>
                </a:lnTo>
                <a:lnTo>
                  <a:pt x="3832" y="3915"/>
                </a:lnTo>
                <a:lnTo>
                  <a:pt x="3908" y="3870"/>
                </a:lnTo>
                <a:lnTo>
                  <a:pt x="3983" y="3823"/>
                </a:lnTo>
                <a:lnTo>
                  <a:pt x="4055" y="3773"/>
                </a:lnTo>
                <a:lnTo>
                  <a:pt x="4126" y="3722"/>
                </a:lnTo>
                <a:lnTo>
                  <a:pt x="4195" y="3667"/>
                </a:lnTo>
                <a:lnTo>
                  <a:pt x="4228" y="3640"/>
                </a:lnTo>
                <a:lnTo>
                  <a:pt x="4262" y="3611"/>
                </a:lnTo>
                <a:lnTo>
                  <a:pt x="4294" y="3583"/>
                </a:lnTo>
                <a:lnTo>
                  <a:pt x="4327" y="3553"/>
                </a:lnTo>
                <a:lnTo>
                  <a:pt x="4359" y="3523"/>
                </a:lnTo>
                <a:lnTo>
                  <a:pt x="4390" y="3492"/>
                </a:lnTo>
                <a:lnTo>
                  <a:pt x="4420" y="3461"/>
                </a:lnTo>
                <a:lnTo>
                  <a:pt x="4450" y="3430"/>
                </a:lnTo>
                <a:lnTo>
                  <a:pt x="4480" y="3397"/>
                </a:lnTo>
                <a:lnTo>
                  <a:pt x="4508" y="3365"/>
                </a:lnTo>
                <a:lnTo>
                  <a:pt x="4537" y="3331"/>
                </a:lnTo>
                <a:lnTo>
                  <a:pt x="4564" y="3298"/>
                </a:lnTo>
                <a:lnTo>
                  <a:pt x="4533" y="3330"/>
                </a:lnTo>
                <a:lnTo>
                  <a:pt x="4502" y="3362"/>
                </a:lnTo>
                <a:lnTo>
                  <a:pt x="4471" y="3392"/>
                </a:lnTo>
                <a:lnTo>
                  <a:pt x="4439" y="3423"/>
                </a:lnTo>
                <a:lnTo>
                  <a:pt x="4406" y="3452"/>
                </a:lnTo>
                <a:lnTo>
                  <a:pt x="4373" y="3481"/>
                </a:lnTo>
                <a:lnTo>
                  <a:pt x="4339" y="3508"/>
                </a:lnTo>
                <a:lnTo>
                  <a:pt x="4305" y="3534"/>
                </a:lnTo>
                <a:lnTo>
                  <a:pt x="4271" y="3560"/>
                </a:lnTo>
                <a:lnTo>
                  <a:pt x="4236" y="3586"/>
                </a:lnTo>
                <a:lnTo>
                  <a:pt x="4201" y="3610"/>
                </a:lnTo>
                <a:lnTo>
                  <a:pt x="4165" y="3634"/>
                </a:lnTo>
                <a:lnTo>
                  <a:pt x="4129" y="3656"/>
                </a:lnTo>
                <a:lnTo>
                  <a:pt x="4093" y="3679"/>
                </a:lnTo>
                <a:lnTo>
                  <a:pt x="4055" y="3700"/>
                </a:lnTo>
                <a:lnTo>
                  <a:pt x="4019" y="3721"/>
                </a:lnTo>
                <a:lnTo>
                  <a:pt x="3982" y="3740"/>
                </a:lnTo>
                <a:lnTo>
                  <a:pt x="3943" y="3758"/>
                </a:lnTo>
                <a:lnTo>
                  <a:pt x="3906" y="3777"/>
                </a:lnTo>
                <a:lnTo>
                  <a:pt x="3867" y="3794"/>
                </a:lnTo>
                <a:lnTo>
                  <a:pt x="3829" y="3811"/>
                </a:lnTo>
                <a:lnTo>
                  <a:pt x="3789" y="3827"/>
                </a:lnTo>
                <a:lnTo>
                  <a:pt x="3750" y="3842"/>
                </a:lnTo>
                <a:lnTo>
                  <a:pt x="3710" y="3857"/>
                </a:lnTo>
                <a:lnTo>
                  <a:pt x="3670" y="3870"/>
                </a:lnTo>
                <a:lnTo>
                  <a:pt x="3631" y="3883"/>
                </a:lnTo>
                <a:lnTo>
                  <a:pt x="3591" y="3895"/>
                </a:lnTo>
                <a:lnTo>
                  <a:pt x="3550" y="3906"/>
                </a:lnTo>
                <a:lnTo>
                  <a:pt x="3469" y="3928"/>
                </a:lnTo>
                <a:lnTo>
                  <a:pt x="3387" y="3945"/>
                </a:lnTo>
                <a:lnTo>
                  <a:pt x="3304" y="3961"/>
                </a:lnTo>
                <a:lnTo>
                  <a:pt x="3222" y="3974"/>
                </a:lnTo>
                <a:lnTo>
                  <a:pt x="3139" y="3982"/>
                </a:lnTo>
                <a:lnTo>
                  <a:pt x="3055" y="3990"/>
                </a:lnTo>
                <a:lnTo>
                  <a:pt x="2972" y="3995"/>
                </a:lnTo>
                <a:lnTo>
                  <a:pt x="2889" y="3996"/>
                </a:lnTo>
                <a:lnTo>
                  <a:pt x="2805" y="3995"/>
                </a:lnTo>
                <a:lnTo>
                  <a:pt x="2722" y="3992"/>
                </a:lnTo>
                <a:lnTo>
                  <a:pt x="2638" y="3986"/>
                </a:lnTo>
                <a:lnTo>
                  <a:pt x="2556" y="3977"/>
                </a:lnTo>
                <a:lnTo>
                  <a:pt x="2474" y="3966"/>
                </a:lnTo>
                <a:lnTo>
                  <a:pt x="2392" y="3954"/>
                </a:lnTo>
                <a:lnTo>
                  <a:pt x="2311" y="3937"/>
                </a:lnTo>
                <a:lnTo>
                  <a:pt x="2231" y="3920"/>
                </a:lnTo>
                <a:lnTo>
                  <a:pt x="2151" y="3899"/>
                </a:lnTo>
                <a:lnTo>
                  <a:pt x="2074" y="3876"/>
                </a:lnTo>
                <a:lnTo>
                  <a:pt x="1997" y="3852"/>
                </a:lnTo>
                <a:lnTo>
                  <a:pt x="1921" y="3825"/>
                </a:lnTo>
                <a:lnTo>
                  <a:pt x="1846" y="3796"/>
                </a:lnTo>
                <a:lnTo>
                  <a:pt x="1773" y="3764"/>
                </a:lnTo>
                <a:lnTo>
                  <a:pt x="1702" y="3731"/>
                </a:lnTo>
                <a:lnTo>
                  <a:pt x="1631" y="3696"/>
                </a:lnTo>
                <a:lnTo>
                  <a:pt x="1563" y="3659"/>
                </a:lnTo>
                <a:lnTo>
                  <a:pt x="1497" y="3619"/>
                </a:lnTo>
                <a:lnTo>
                  <a:pt x="1432" y="3578"/>
                </a:lnTo>
                <a:lnTo>
                  <a:pt x="1370" y="3534"/>
                </a:lnTo>
                <a:lnTo>
                  <a:pt x="1309" y="3489"/>
                </a:lnTo>
                <a:lnTo>
                  <a:pt x="1250" y="3442"/>
                </a:lnTo>
                <a:lnTo>
                  <a:pt x="1195" y="3393"/>
                </a:lnTo>
                <a:lnTo>
                  <a:pt x="1142" y="3344"/>
                </a:lnTo>
                <a:lnTo>
                  <a:pt x="1116" y="3317"/>
                </a:lnTo>
                <a:lnTo>
                  <a:pt x="1091" y="3291"/>
                </a:lnTo>
                <a:lnTo>
                  <a:pt x="1066" y="3264"/>
                </a:lnTo>
                <a:lnTo>
                  <a:pt x="1042" y="3237"/>
                </a:lnTo>
                <a:lnTo>
                  <a:pt x="1018" y="3209"/>
                </a:lnTo>
                <a:lnTo>
                  <a:pt x="996" y="3182"/>
                </a:lnTo>
                <a:lnTo>
                  <a:pt x="974" y="3153"/>
                </a:lnTo>
                <a:lnTo>
                  <a:pt x="954" y="3125"/>
                </a:lnTo>
                <a:lnTo>
                  <a:pt x="933" y="3095"/>
                </a:lnTo>
                <a:lnTo>
                  <a:pt x="914" y="3065"/>
                </a:lnTo>
                <a:lnTo>
                  <a:pt x="894" y="3035"/>
                </a:lnTo>
                <a:lnTo>
                  <a:pt x="877" y="3005"/>
                </a:lnTo>
                <a:lnTo>
                  <a:pt x="859" y="2974"/>
                </a:lnTo>
                <a:lnTo>
                  <a:pt x="843" y="2943"/>
                </a:lnTo>
                <a:lnTo>
                  <a:pt x="827" y="2912"/>
                </a:lnTo>
                <a:lnTo>
                  <a:pt x="812" y="2879"/>
                </a:lnTo>
                <a:lnTo>
                  <a:pt x="798" y="2847"/>
                </a:lnTo>
                <a:lnTo>
                  <a:pt x="784" y="2815"/>
                </a:lnTo>
                <a:lnTo>
                  <a:pt x="773" y="2781"/>
                </a:lnTo>
                <a:lnTo>
                  <a:pt x="761" y="2749"/>
                </a:lnTo>
                <a:lnTo>
                  <a:pt x="751" y="2715"/>
                </a:lnTo>
                <a:lnTo>
                  <a:pt x="741" y="2680"/>
                </a:lnTo>
                <a:lnTo>
                  <a:pt x="732" y="2646"/>
                </a:lnTo>
                <a:lnTo>
                  <a:pt x="725" y="2612"/>
                </a:lnTo>
                <a:lnTo>
                  <a:pt x="717" y="2577"/>
                </a:lnTo>
                <a:lnTo>
                  <a:pt x="712" y="2541"/>
                </a:lnTo>
                <a:lnTo>
                  <a:pt x="707" y="2506"/>
                </a:lnTo>
                <a:lnTo>
                  <a:pt x="702" y="2470"/>
                </a:lnTo>
                <a:lnTo>
                  <a:pt x="700" y="2434"/>
                </a:lnTo>
                <a:lnTo>
                  <a:pt x="697" y="2396"/>
                </a:lnTo>
                <a:lnTo>
                  <a:pt x="697" y="2360"/>
                </a:lnTo>
                <a:lnTo>
                  <a:pt x="697" y="2323"/>
                </a:lnTo>
                <a:lnTo>
                  <a:pt x="697" y="2285"/>
                </a:lnTo>
                <a:lnTo>
                  <a:pt x="700" y="2247"/>
                </a:lnTo>
                <a:lnTo>
                  <a:pt x="703" y="2209"/>
                </a:lnTo>
                <a:lnTo>
                  <a:pt x="707" y="2171"/>
                </a:lnTo>
                <a:close/>
              </a:path>
            </a:pathLst>
          </a:custGeom>
          <a:solidFill>
            <a:srgbClr val="1752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1143001" y="892054"/>
            <a:ext cx="33115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kumimoji="1"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山地与丘陵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自主学习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161373"/>
              </p:ext>
            </p:extLst>
          </p:nvPr>
        </p:nvGraphicFramePr>
        <p:xfrm>
          <a:off x="838200" y="1486359"/>
          <a:ext cx="7543801" cy="274404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62001"/>
                <a:gridCol w="2514600"/>
                <a:gridCol w="2590800"/>
                <a:gridCol w="1676400"/>
              </a:tblGrid>
              <a:tr h="343006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地形类型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28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主要特征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B5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0B5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0B5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28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共同点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20B5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0AC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0AC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0AC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283"/>
                    </a:solidFill>
                  </a:tcPr>
                </a:tc>
              </a:tr>
              <a:tr h="3430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海拔高低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97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0B5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97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2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地面起伏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8897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97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0B5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97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28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30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>
                          <a:effectLst/>
                          <a:latin typeface="+mn-ea"/>
                          <a:ea typeface="+mn-ea"/>
                        </a:rPr>
                        <a:t>平原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 dirty="0">
                          <a:effectLst/>
                          <a:latin typeface="+mn-ea"/>
                          <a:ea typeface="+mn-ea"/>
                        </a:rPr>
                        <a:t>低（</a:t>
                      </a:r>
                      <a:r>
                        <a:rPr lang="en-US" sz="1500" dirty="0">
                          <a:effectLst/>
                          <a:latin typeface="+mn-ea"/>
                          <a:ea typeface="+mn-ea"/>
                        </a:rPr>
                        <a:t>200</a:t>
                      </a:r>
                      <a:r>
                        <a:rPr lang="zh-CN" sz="1500" dirty="0">
                          <a:effectLst/>
                          <a:latin typeface="+mn-ea"/>
                          <a:ea typeface="+mn-ea"/>
                        </a:rPr>
                        <a:t>米以下）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02F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97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02F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 dirty="0">
                          <a:effectLst/>
                          <a:latin typeface="+mn-ea"/>
                          <a:ea typeface="+mn-ea"/>
                        </a:rPr>
                        <a:t>平坦广阔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F02F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02F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97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02F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 dirty="0">
                          <a:effectLst/>
                          <a:latin typeface="+mn-ea"/>
                          <a:ea typeface="+mn-ea"/>
                        </a:rPr>
                        <a:t>地面起伏小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F02F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02F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0AC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02F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30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>
                          <a:effectLst/>
                          <a:latin typeface="+mn-ea"/>
                          <a:ea typeface="+mn-ea"/>
                        </a:rPr>
                        <a:t>高原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>
                          <a:effectLst/>
                          <a:latin typeface="+mn-ea"/>
                          <a:ea typeface="+mn-ea"/>
                        </a:rPr>
                        <a:t>较高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5E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02F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5E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 dirty="0">
                          <a:effectLst/>
                          <a:latin typeface="+mn-ea"/>
                          <a:ea typeface="+mn-ea"/>
                        </a:rPr>
                        <a:t>起伏不大，边缘陡峻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A85E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5E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02F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5E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30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>
                          <a:effectLst/>
                          <a:latin typeface="+mn-ea"/>
                          <a:ea typeface="+mn-ea"/>
                        </a:rPr>
                        <a:t>山地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>
                          <a:effectLst/>
                          <a:latin typeface="+mn-ea"/>
                          <a:ea typeface="+mn-ea"/>
                        </a:rPr>
                        <a:t>较高（</a:t>
                      </a:r>
                      <a:r>
                        <a:rPr lang="en-US" sz="1500">
                          <a:effectLst/>
                          <a:latin typeface="+mn-ea"/>
                          <a:ea typeface="+mn-ea"/>
                        </a:rPr>
                        <a:t>500</a:t>
                      </a:r>
                      <a:r>
                        <a:rPr lang="zh-CN" sz="1500">
                          <a:effectLst/>
                          <a:latin typeface="+mn-ea"/>
                          <a:ea typeface="+mn-ea"/>
                        </a:rPr>
                        <a:t>米以上）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62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5E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62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>
                          <a:effectLst/>
                          <a:latin typeface="+mn-ea"/>
                          <a:ea typeface="+mn-ea"/>
                        </a:rPr>
                        <a:t>坡度较陡，沟谷较深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B862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62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5E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62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 dirty="0">
                          <a:effectLst/>
                          <a:latin typeface="+mn-ea"/>
                          <a:ea typeface="+mn-ea"/>
                        </a:rPr>
                        <a:t>地面崎岖不平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B862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62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02F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62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860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>
                          <a:effectLst/>
                          <a:latin typeface="+mn-ea"/>
                          <a:ea typeface="+mn-ea"/>
                        </a:rPr>
                        <a:t>丘陵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 dirty="0">
                          <a:effectLst/>
                          <a:latin typeface="+mn-ea"/>
                          <a:ea typeface="+mn-ea"/>
                        </a:rPr>
                        <a:t>较低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37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62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37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 dirty="0">
                          <a:effectLst/>
                          <a:latin typeface="+mn-ea"/>
                          <a:ea typeface="+mn-ea"/>
                        </a:rPr>
                        <a:t>坡度和缓，相对高度不超过</a:t>
                      </a:r>
                      <a:r>
                        <a:rPr lang="en-US" sz="1500" dirty="0">
                          <a:effectLst/>
                          <a:latin typeface="+mn-ea"/>
                          <a:ea typeface="+mn-ea"/>
                        </a:rPr>
                        <a:t>200</a:t>
                      </a:r>
                      <a:r>
                        <a:rPr lang="zh-CN" sz="1500" dirty="0">
                          <a:effectLst/>
                          <a:latin typeface="+mn-ea"/>
                          <a:ea typeface="+mn-ea"/>
                        </a:rPr>
                        <a:t>米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A837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37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62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37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30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>
                          <a:effectLst/>
                          <a:latin typeface="+mn-ea"/>
                          <a:ea typeface="+mn-ea"/>
                        </a:rPr>
                        <a:t>盆地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500">
                          <a:effectLst/>
                          <a:latin typeface="+mn-ea"/>
                          <a:ea typeface="+mn-ea"/>
                        </a:rPr>
                        <a:t>四周高，中间低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987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15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37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15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500" dirty="0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5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E015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15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37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15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500" dirty="0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5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E015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15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62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15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4642" name="文本框 4"/>
          <p:cNvSpPr txBox="1">
            <a:spLocks noChangeArrowheads="1"/>
          </p:cNvSpPr>
          <p:nvPr/>
        </p:nvSpPr>
        <p:spPr bwMode="auto">
          <a:xfrm>
            <a:off x="838200" y="971850"/>
            <a:ext cx="1905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229538"/>
            <a:ext cx="2209800" cy="267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572544"/>
            <a:ext cx="2152650" cy="262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910786"/>
            <a:ext cx="2171700" cy="27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476" y="3383610"/>
            <a:ext cx="1990725" cy="446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650" y="3929085"/>
            <a:ext cx="2057400" cy="244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229538"/>
            <a:ext cx="2057400" cy="228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567780"/>
            <a:ext cx="2362200" cy="266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401041"/>
            <a:ext cx="1447800" cy="281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826" y="2941751"/>
            <a:ext cx="2365375" cy="228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826" y="3276421"/>
            <a:ext cx="2365375" cy="553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150" y="3269275"/>
            <a:ext cx="1517650" cy="228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流程图: 可选过程 17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自主学习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世界地形空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466" y="1118342"/>
            <a:ext cx="6934200" cy="3507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1157066" y="2499894"/>
            <a:ext cx="2482850" cy="314422"/>
          </a:xfrm>
          <a:prstGeom prst="wedgeEllipseCallout">
            <a:avLst>
              <a:gd name="adj1" fmla="val 45981"/>
              <a:gd name="adj2" fmla="val -104718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喜马拉雅山脉</a:t>
            </a: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4697192" y="3339544"/>
            <a:ext cx="2174875" cy="294175"/>
          </a:xfrm>
          <a:prstGeom prst="wedgeEllipseCallout">
            <a:avLst>
              <a:gd name="adj1" fmla="val 69912"/>
              <a:gd name="adj2" fmla="val -169116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安第斯山脉</a:t>
            </a: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3809779" y="2008014"/>
            <a:ext cx="2493962" cy="290602"/>
          </a:xfrm>
          <a:prstGeom prst="wedgeEllipseCallout">
            <a:avLst>
              <a:gd name="adj1" fmla="val 71727"/>
              <a:gd name="adj2" fmla="val 68556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科迪勒拉山系</a:t>
            </a:r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6948267" y="2779777"/>
            <a:ext cx="442913" cy="951603"/>
          </a:xfrm>
          <a:custGeom>
            <a:avLst/>
            <a:gdLst>
              <a:gd name="T0" fmla="*/ 409537802 w 390"/>
              <a:gd name="T1" fmla="*/ 0 h 1231"/>
              <a:gd name="T2" fmla="*/ 293265190 w 390"/>
              <a:gd name="T3" fmla="*/ 295904755 h 1231"/>
              <a:gd name="T4" fmla="*/ 454754677 w 390"/>
              <a:gd name="T5" fmla="*/ 620446151 h 1231"/>
              <a:gd name="T6" fmla="*/ 0 w 390"/>
              <a:gd name="T7" fmla="*/ 1305588527 h 1231"/>
              <a:gd name="T8" fmla="*/ 0 60000 65536"/>
              <a:gd name="T9" fmla="*/ 0 60000 65536"/>
              <a:gd name="T10" fmla="*/ 0 60000 65536"/>
              <a:gd name="T11" fmla="*/ 0 60000 65536"/>
              <a:gd name="T12" fmla="*/ 0 w 390"/>
              <a:gd name="T13" fmla="*/ 0 h 1231"/>
              <a:gd name="T14" fmla="*/ 390 w 390"/>
              <a:gd name="T15" fmla="*/ 1231 h 12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0" h="1231">
                <a:moveTo>
                  <a:pt x="317" y="0"/>
                </a:moveTo>
                <a:cubicBezTo>
                  <a:pt x="302" y="47"/>
                  <a:pt x="221" y="182"/>
                  <a:pt x="227" y="279"/>
                </a:cubicBezTo>
                <a:cubicBezTo>
                  <a:pt x="233" y="376"/>
                  <a:pt x="390" y="426"/>
                  <a:pt x="352" y="585"/>
                </a:cubicBezTo>
                <a:cubicBezTo>
                  <a:pt x="314" y="744"/>
                  <a:pt x="73" y="1097"/>
                  <a:pt x="0" y="1231"/>
                </a:cubicBezTo>
              </a:path>
            </a:pathLst>
          </a:custGeom>
          <a:noFill/>
          <a:ln w="57150">
            <a:solidFill>
              <a:srgbClr val="33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5905279" y="1780534"/>
            <a:ext cx="1490662" cy="2010395"/>
          </a:xfrm>
          <a:custGeom>
            <a:avLst/>
            <a:gdLst>
              <a:gd name="T0" fmla="*/ 0 w 1263"/>
              <a:gd name="T1" fmla="*/ 0 h 2313"/>
              <a:gd name="T2" fmla="*/ 758803610 w 1263"/>
              <a:gd name="T3" fmla="*/ 547838192 h 2313"/>
              <a:gd name="T4" fmla="*/ 1137509655 w 1263"/>
              <a:gd name="T5" fmla="*/ 1095676385 h 2313"/>
              <a:gd name="T6" fmla="*/ 1516215700 w 1263"/>
              <a:gd name="T7" fmla="*/ 1340055061 h 2313"/>
              <a:gd name="T8" fmla="*/ 1642914888 w 1263"/>
              <a:gd name="T9" fmla="*/ 1460901074 h 2313"/>
              <a:gd name="T10" fmla="*/ 1516215700 w 1263"/>
              <a:gd name="T11" fmla="*/ 1827469668 h 2313"/>
              <a:gd name="T12" fmla="*/ 1705568722 w 1263"/>
              <a:gd name="T13" fmla="*/ 2147483646 h 2313"/>
              <a:gd name="T14" fmla="*/ 1200163489 w 1263"/>
              <a:gd name="T15" fmla="*/ 2147483646 h 23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63"/>
              <a:gd name="T25" fmla="*/ 0 h 2313"/>
              <a:gd name="T26" fmla="*/ 1263 w 1263"/>
              <a:gd name="T27" fmla="*/ 2313 h 231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63" h="2313">
                <a:moveTo>
                  <a:pt x="0" y="0"/>
                </a:moveTo>
                <a:cubicBezTo>
                  <a:pt x="204" y="136"/>
                  <a:pt x="409" y="272"/>
                  <a:pt x="545" y="408"/>
                </a:cubicBezTo>
                <a:cubicBezTo>
                  <a:pt x="681" y="544"/>
                  <a:pt x="726" y="718"/>
                  <a:pt x="817" y="816"/>
                </a:cubicBezTo>
                <a:cubicBezTo>
                  <a:pt x="908" y="914"/>
                  <a:pt x="1029" y="953"/>
                  <a:pt x="1089" y="998"/>
                </a:cubicBezTo>
                <a:cubicBezTo>
                  <a:pt x="1149" y="1043"/>
                  <a:pt x="1180" y="1028"/>
                  <a:pt x="1180" y="1088"/>
                </a:cubicBezTo>
                <a:cubicBezTo>
                  <a:pt x="1180" y="1148"/>
                  <a:pt x="1081" y="1270"/>
                  <a:pt x="1089" y="1361"/>
                </a:cubicBezTo>
                <a:cubicBezTo>
                  <a:pt x="1097" y="1452"/>
                  <a:pt x="1263" y="1474"/>
                  <a:pt x="1225" y="1633"/>
                </a:cubicBezTo>
                <a:cubicBezTo>
                  <a:pt x="1187" y="1792"/>
                  <a:pt x="1024" y="2052"/>
                  <a:pt x="862" y="2313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3354166" y="2206910"/>
            <a:ext cx="344488" cy="154829"/>
          </a:xfrm>
          <a:custGeom>
            <a:avLst/>
            <a:gdLst>
              <a:gd name="T0" fmla="*/ 412791119 w 288"/>
              <a:gd name="T1" fmla="*/ 188265137 h 226"/>
              <a:gd name="T2" fmla="*/ 137596641 w 288"/>
              <a:gd name="T3" fmla="*/ 108293912 h 226"/>
              <a:gd name="T4" fmla="*/ 0 w 288"/>
              <a:gd name="T5" fmla="*/ 0 h 226"/>
              <a:gd name="T6" fmla="*/ 0 60000 65536"/>
              <a:gd name="T7" fmla="*/ 0 60000 65536"/>
              <a:gd name="T8" fmla="*/ 0 60000 65536"/>
              <a:gd name="T9" fmla="*/ 0 w 288"/>
              <a:gd name="T10" fmla="*/ 0 h 226"/>
              <a:gd name="T11" fmla="*/ 288 w 288"/>
              <a:gd name="T12" fmla="*/ 226 h 2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226">
                <a:moveTo>
                  <a:pt x="288" y="226"/>
                </a:moveTo>
                <a:cubicBezTo>
                  <a:pt x="256" y="210"/>
                  <a:pt x="144" y="168"/>
                  <a:pt x="96" y="130"/>
                </a:cubicBezTo>
                <a:cubicBezTo>
                  <a:pt x="48" y="92"/>
                  <a:pt x="20" y="27"/>
                  <a:pt x="0" y="0"/>
                </a:cubicBezTo>
              </a:path>
            </a:pathLst>
          </a:custGeom>
          <a:noFill/>
          <a:ln w="57150">
            <a:solidFill>
              <a:srgbClr val="33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2119092" y="1813882"/>
            <a:ext cx="1552575" cy="562149"/>
          </a:xfrm>
          <a:custGeom>
            <a:avLst/>
            <a:gdLst>
              <a:gd name="T0" fmla="*/ 0 w 1436"/>
              <a:gd name="T1" fmla="*/ 617098202 h 581"/>
              <a:gd name="T2" fmla="*/ 183475226 w 1436"/>
              <a:gd name="T3" fmla="*/ 457418632 h 581"/>
              <a:gd name="T4" fmla="*/ 451091152 w 1436"/>
              <a:gd name="T5" fmla="*/ 58217128 h 581"/>
              <a:gd name="T6" fmla="*/ 587820464 w 1436"/>
              <a:gd name="T7" fmla="*/ 108117155 h 581"/>
              <a:gd name="T8" fmla="*/ 629891354 w 1436"/>
              <a:gd name="T9" fmla="*/ 272787759 h 581"/>
              <a:gd name="T10" fmla="*/ 888158313 w 1436"/>
              <a:gd name="T11" fmla="*/ 429141263 h 581"/>
              <a:gd name="T12" fmla="*/ 1029561568 w 1436"/>
              <a:gd name="T13" fmla="*/ 632068726 h 581"/>
              <a:gd name="T14" fmla="*/ 1176808603 w 1436"/>
              <a:gd name="T15" fmla="*/ 681968753 h 581"/>
              <a:gd name="T16" fmla="*/ 1250432661 w 1436"/>
              <a:gd name="T17" fmla="*/ 617098202 h 581"/>
              <a:gd name="T18" fmla="*/ 1255107685 w 1436"/>
              <a:gd name="T19" fmla="*/ 602128968 h 581"/>
              <a:gd name="T20" fmla="*/ 1341585896 w 1436"/>
              <a:gd name="T21" fmla="*/ 602128968 h 581"/>
              <a:gd name="T22" fmla="*/ 1465459974 w 1436"/>
              <a:gd name="T23" fmla="*/ 816699599 h 581"/>
              <a:gd name="T24" fmla="*/ 1678150856 w 1436"/>
              <a:gd name="T25" fmla="*/ 966399680 h 58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36"/>
              <a:gd name="T40" fmla="*/ 0 h 581"/>
              <a:gd name="T41" fmla="*/ 1436 w 1436"/>
              <a:gd name="T42" fmla="*/ 581 h 58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36" h="581">
                <a:moveTo>
                  <a:pt x="0" y="371"/>
                </a:moveTo>
                <a:cubicBezTo>
                  <a:pt x="26" y="355"/>
                  <a:pt x="93" y="331"/>
                  <a:pt x="157" y="275"/>
                </a:cubicBezTo>
                <a:cubicBezTo>
                  <a:pt x="221" y="219"/>
                  <a:pt x="328" y="70"/>
                  <a:pt x="386" y="35"/>
                </a:cubicBezTo>
                <a:cubicBezTo>
                  <a:pt x="444" y="0"/>
                  <a:pt x="478" y="43"/>
                  <a:pt x="503" y="65"/>
                </a:cubicBezTo>
                <a:cubicBezTo>
                  <a:pt x="528" y="87"/>
                  <a:pt x="496" y="132"/>
                  <a:pt x="539" y="164"/>
                </a:cubicBezTo>
                <a:cubicBezTo>
                  <a:pt x="582" y="196"/>
                  <a:pt x="703" y="222"/>
                  <a:pt x="760" y="258"/>
                </a:cubicBezTo>
                <a:cubicBezTo>
                  <a:pt x="817" y="294"/>
                  <a:pt x="840" y="355"/>
                  <a:pt x="881" y="380"/>
                </a:cubicBezTo>
                <a:cubicBezTo>
                  <a:pt x="922" y="405"/>
                  <a:pt x="976" y="411"/>
                  <a:pt x="1007" y="410"/>
                </a:cubicBezTo>
                <a:cubicBezTo>
                  <a:pt x="1038" y="409"/>
                  <a:pt x="1059" y="379"/>
                  <a:pt x="1070" y="371"/>
                </a:cubicBezTo>
                <a:cubicBezTo>
                  <a:pt x="1081" y="363"/>
                  <a:pt x="1061" y="363"/>
                  <a:pt x="1074" y="362"/>
                </a:cubicBezTo>
                <a:cubicBezTo>
                  <a:pt x="1087" y="361"/>
                  <a:pt x="1118" y="341"/>
                  <a:pt x="1148" y="362"/>
                </a:cubicBezTo>
                <a:cubicBezTo>
                  <a:pt x="1178" y="383"/>
                  <a:pt x="1206" y="455"/>
                  <a:pt x="1254" y="491"/>
                </a:cubicBezTo>
                <a:cubicBezTo>
                  <a:pt x="1302" y="527"/>
                  <a:pt x="1375" y="555"/>
                  <a:pt x="1436" y="581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2895380" y="1354159"/>
            <a:ext cx="4814887" cy="281074"/>
          </a:xfrm>
          <a:prstGeom prst="wedgeRectCallout">
            <a:avLst>
              <a:gd name="adj1" fmla="val -51505"/>
              <a:gd name="adj2" fmla="val 186736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横贯亚欧大陆南部和非洲西北部的山脉带</a:t>
            </a:r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1004666" y="772955"/>
            <a:ext cx="7848600" cy="412083"/>
          </a:xfrm>
          <a:prstGeom prst="flowChartAlternateProcess">
            <a:avLst/>
          </a:prstGeom>
          <a:solidFill>
            <a:schemeClr val="bg1"/>
          </a:solidFill>
          <a:ln w="38100">
            <a:solidFill>
              <a:srgbClr val="48A4DC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在图上指出陆上高峻的山脉主要分布地带。</a:t>
            </a:r>
          </a:p>
        </p:txBody>
      </p:sp>
      <p:sp>
        <p:nvSpPr>
          <p:cNvPr id="13" name="流程图: 可选过程 12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自主学习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838200" y="912301"/>
            <a:ext cx="7848600" cy="412083"/>
          </a:xfrm>
          <a:prstGeom prst="flowChartAlternateProcess">
            <a:avLst/>
          </a:prstGeom>
          <a:solidFill>
            <a:schemeClr val="bg1"/>
          </a:solidFill>
          <a:ln w="38100">
            <a:solidFill>
              <a:srgbClr val="48A4DC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在图上指出主要的海底地形，并了解各自的特点。</a:t>
            </a:r>
          </a:p>
        </p:txBody>
      </p:sp>
      <p:pic>
        <p:nvPicPr>
          <p:cNvPr id="28676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64921"/>
            <a:ext cx="6859588" cy="3352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流程图: 可选过程 4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自主学习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96" y="754646"/>
            <a:ext cx="7696104" cy="3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88" y="1307266"/>
            <a:ext cx="3082838" cy="2646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矩形 9"/>
          <p:cNvSpPr>
            <a:spLocks noChangeArrowheads="1"/>
          </p:cNvSpPr>
          <p:nvPr/>
        </p:nvSpPr>
        <p:spPr bwMode="auto">
          <a:xfrm>
            <a:off x="4448176" y="1021428"/>
            <a:ext cx="4162425" cy="252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1951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年，英国“查林杰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号”船在北太平洋西部马里亚纳群岛以东，发现了马里亚纳海沟。它为一条洋底弧形洼地，长约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2550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千米，最宽约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千米，大部分水深在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8000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米以上，最大水深为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11034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米，是世界上最深的海沟。</a:t>
            </a:r>
            <a:endParaRPr lang="en-US" altLang="zh-CN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1" name="矩形 10"/>
          <p:cNvSpPr>
            <a:spLocks noChangeArrowheads="1"/>
          </p:cNvSpPr>
          <p:nvPr/>
        </p:nvSpPr>
        <p:spPr bwMode="auto">
          <a:xfrm>
            <a:off x="1295486" y="754646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马里亚纳海沟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自主学习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9"/>
          <p:cNvSpPr>
            <a:spLocks noChangeArrowheads="1"/>
          </p:cNvSpPr>
          <p:nvPr/>
        </p:nvSpPr>
        <p:spPr bwMode="auto">
          <a:xfrm>
            <a:off x="555625" y="707449"/>
            <a:ext cx="8686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① A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各点的海拔大约是多少？</a:t>
            </a:r>
          </a:p>
        </p:txBody>
      </p:sp>
      <p:sp>
        <p:nvSpPr>
          <p:cNvPr id="15363" name="矩形 10"/>
          <p:cNvSpPr>
            <a:spLocks noChangeArrowheads="1"/>
          </p:cNvSpPr>
          <p:nvPr/>
        </p:nvSpPr>
        <p:spPr bwMode="auto">
          <a:xfrm>
            <a:off x="552450" y="1457774"/>
            <a:ext cx="8686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两点和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两点之间的相对高度分别是多少？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933450" y="1100476"/>
            <a:ext cx="7924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zh-CN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五点的海拔高度分别约</a:t>
            </a:r>
            <a:r>
              <a:rPr lang="en-US" altLang="zh-CN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1204</a:t>
            </a:r>
            <a:r>
              <a:rPr lang="zh-CN" altLang="zh-CN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米、</a:t>
            </a:r>
            <a:r>
              <a:rPr lang="en-US" altLang="zh-CN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650</a:t>
            </a:r>
            <a:r>
              <a:rPr lang="zh-CN" altLang="zh-CN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米、</a:t>
            </a:r>
            <a:r>
              <a:rPr lang="en-US" altLang="zh-CN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240</a:t>
            </a:r>
            <a:r>
              <a:rPr lang="zh-CN" altLang="zh-CN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米、</a:t>
            </a:r>
            <a:r>
              <a:rPr lang="en-US" altLang="zh-CN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350</a:t>
            </a:r>
            <a:r>
              <a:rPr lang="zh-CN" altLang="zh-CN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米、</a:t>
            </a:r>
            <a:r>
              <a:rPr lang="en-US" altLang="zh-CN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50</a:t>
            </a:r>
            <a:r>
              <a:rPr lang="zh-CN" altLang="zh-CN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米。</a:t>
            </a:r>
            <a:endParaRPr lang="zh-CN" altLang="en-US" sz="18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15365" name="Picture 30" descr="海拔与相对高度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450" y="2136640"/>
            <a:ext cx="5924550" cy="2358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3143250" y="179363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1800" b="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zh-CN" sz="1800" b="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1800" b="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zh-CN" sz="1800" b="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两点相对高度分别是</a:t>
            </a:r>
            <a:r>
              <a:rPr lang="en-US" altLang="zh-CN" sz="1800" b="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590</a:t>
            </a:r>
            <a:r>
              <a:rPr lang="zh-CN" altLang="zh-CN" sz="1800" b="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米，</a:t>
            </a:r>
            <a:r>
              <a:rPr lang="en-US" altLang="zh-CN" sz="1800" b="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D</a:t>
            </a:r>
            <a:r>
              <a:rPr lang="zh-CN" altLang="zh-CN" sz="1800" b="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1800" b="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</a:t>
            </a:r>
            <a:r>
              <a:rPr lang="zh-CN" altLang="zh-CN" sz="1800" b="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两点相对高度分别是</a:t>
            </a:r>
            <a:r>
              <a:rPr lang="en-US" altLang="zh-CN" sz="1800" b="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300</a:t>
            </a:r>
            <a:r>
              <a:rPr lang="zh-CN" altLang="zh-CN" sz="1800" b="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米。</a:t>
            </a:r>
          </a:p>
        </p:txBody>
      </p: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>
            <a:off x="2076450" y="2765484"/>
            <a:ext cx="5943600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>
            <a:off x="2076450" y="3451495"/>
            <a:ext cx="5943600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>
            <a:off x="2076450" y="3966004"/>
            <a:ext cx="5943600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>
            <a:off x="2076450" y="3794501"/>
            <a:ext cx="5943600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直接连接符 19"/>
          <p:cNvCxnSpPr>
            <a:cxnSpLocks noChangeShapeType="1"/>
          </p:cNvCxnSpPr>
          <p:nvPr/>
        </p:nvCxnSpPr>
        <p:spPr bwMode="auto">
          <a:xfrm>
            <a:off x="2076450" y="4137507"/>
            <a:ext cx="5943600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直接箭头连接符 21"/>
          <p:cNvCxnSpPr>
            <a:cxnSpLocks noChangeShapeType="1"/>
          </p:cNvCxnSpPr>
          <p:nvPr/>
        </p:nvCxnSpPr>
        <p:spPr bwMode="auto">
          <a:xfrm>
            <a:off x="3905250" y="2765483"/>
            <a:ext cx="0" cy="686012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直接箭头连接符 23"/>
          <p:cNvCxnSpPr>
            <a:cxnSpLocks noChangeShapeType="1"/>
          </p:cNvCxnSpPr>
          <p:nvPr/>
        </p:nvCxnSpPr>
        <p:spPr bwMode="auto">
          <a:xfrm>
            <a:off x="6267450" y="3794501"/>
            <a:ext cx="0" cy="343006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流程图: 可选过程 14"/>
          <p:cNvSpPr/>
          <p:nvPr/>
        </p:nvSpPr>
        <p:spPr>
          <a:xfrm>
            <a:off x="729089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课堂探究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文本框 3"/>
          <p:cNvSpPr txBox="1">
            <a:spLocks noChangeArrowheads="1"/>
          </p:cNvSpPr>
          <p:nvPr/>
        </p:nvSpPr>
        <p:spPr bwMode="auto">
          <a:xfrm>
            <a:off x="625227" y="979231"/>
            <a:ext cx="85344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 判断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各点所在地形区分别属于哪一种地形类型。</a:t>
            </a:r>
          </a:p>
        </p:txBody>
      </p:sp>
      <p:pic>
        <p:nvPicPr>
          <p:cNvPr id="26628" name="Picture 8" descr="海拔与相对高度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028" y="1511604"/>
            <a:ext cx="7281863" cy="2897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0"/>
          <p:cNvSpPr>
            <a:spLocks noChangeShapeType="1"/>
          </p:cNvSpPr>
          <p:nvPr/>
        </p:nvSpPr>
        <p:spPr bwMode="auto">
          <a:xfrm>
            <a:off x="1466602" y="3323104"/>
            <a:ext cx="6745288" cy="0"/>
          </a:xfrm>
          <a:prstGeom prst="line">
            <a:avLst/>
          </a:prstGeom>
          <a:noFill/>
          <a:ln w="28575">
            <a:solidFill>
              <a:srgbClr val="3333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>
            <a:off x="1452316" y="3766153"/>
            <a:ext cx="6759575" cy="3573"/>
          </a:xfrm>
          <a:prstGeom prst="line">
            <a:avLst/>
          </a:prstGeom>
          <a:noFill/>
          <a:ln w="28575">
            <a:solidFill>
              <a:srgbClr val="3333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996827" y="1958227"/>
            <a:ext cx="852488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山地</a:t>
            </a: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3216027" y="2614464"/>
            <a:ext cx="852488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高原</a:t>
            </a: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4284416" y="3198050"/>
            <a:ext cx="85248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盆地</a:t>
            </a: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5622677" y="3140882"/>
            <a:ext cx="852488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丘陵</a:t>
            </a: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6645027" y="3593460"/>
            <a:ext cx="852488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平原</a:t>
            </a:r>
          </a:p>
        </p:txBody>
      </p:sp>
      <p:sp>
        <p:nvSpPr>
          <p:cNvPr id="12" name="流程图: 可选过程 11"/>
          <p:cNvSpPr/>
          <p:nvPr/>
        </p:nvSpPr>
        <p:spPr>
          <a:xfrm>
            <a:off x="729089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课堂探究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文本框 5"/>
          <p:cNvSpPr txBox="1">
            <a:spLocks noChangeArrowheads="1"/>
          </p:cNvSpPr>
          <p:nvPr/>
        </p:nvSpPr>
        <p:spPr bwMode="auto">
          <a:xfrm>
            <a:off x="1414487" y="2196535"/>
            <a:ext cx="1828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2000" b="0">
                <a:latin typeface="黑体" pitchFamily="49" charset="-122"/>
                <a:ea typeface="黑体" pitchFamily="49" charset="-122"/>
              </a:rPr>
              <a:t>世界的地形</a:t>
            </a:r>
          </a:p>
        </p:txBody>
      </p:sp>
      <p:sp>
        <p:nvSpPr>
          <p:cNvPr id="32773" name="左大括号 11"/>
          <p:cNvSpPr>
            <a:spLocks/>
          </p:cNvSpPr>
          <p:nvPr/>
        </p:nvSpPr>
        <p:spPr bwMode="auto">
          <a:xfrm>
            <a:off x="3167087" y="1630813"/>
            <a:ext cx="298450" cy="1517325"/>
          </a:xfrm>
          <a:prstGeom prst="leftBrace">
            <a:avLst>
              <a:gd name="adj1" fmla="val 75735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/>
          </a:p>
        </p:txBody>
      </p:sp>
      <p:sp>
        <p:nvSpPr>
          <p:cNvPr id="32774" name="文本框 12"/>
          <p:cNvSpPr txBox="1">
            <a:spLocks noChangeArrowheads="1"/>
          </p:cNvSpPr>
          <p:nvPr/>
        </p:nvSpPr>
        <p:spPr bwMode="auto">
          <a:xfrm>
            <a:off x="3468712" y="1630813"/>
            <a:ext cx="22161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2000" b="0">
                <a:latin typeface="黑体" pitchFamily="49" charset="-122"/>
                <a:ea typeface="黑体" pitchFamily="49" charset="-122"/>
              </a:rPr>
              <a:t>陆地地形</a:t>
            </a:r>
          </a:p>
        </p:txBody>
      </p:sp>
      <p:sp>
        <p:nvSpPr>
          <p:cNvPr id="32775" name="文本框 13"/>
          <p:cNvSpPr txBox="1">
            <a:spLocks noChangeArrowheads="1"/>
          </p:cNvSpPr>
          <p:nvPr/>
        </p:nvSpPr>
        <p:spPr bwMode="auto">
          <a:xfrm>
            <a:off x="3465537" y="2801559"/>
            <a:ext cx="27447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2000" b="0">
                <a:latin typeface="黑体" pitchFamily="49" charset="-122"/>
                <a:ea typeface="黑体" pitchFamily="49" charset="-122"/>
              </a:rPr>
              <a:t>海底地形</a:t>
            </a:r>
          </a:p>
        </p:txBody>
      </p:sp>
      <p:sp>
        <p:nvSpPr>
          <p:cNvPr id="32776" name="左大括号 11"/>
          <p:cNvSpPr>
            <a:spLocks/>
          </p:cNvSpPr>
          <p:nvPr/>
        </p:nvSpPr>
        <p:spPr bwMode="auto">
          <a:xfrm>
            <a:off x="4845076" y="1455737"/>
            <a:ext cx="153987" cy="1090949"/>
          </a:xfrm>
          <a:prstGeom prst="leftBrace">
            <a:avLst>
              <a:gd name="adj1" fmla="val 78039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/>
          </a:p>
        </p:txBody>
      </p:sp>
      <p:sp>
        <p:nvSpPr>
          <p:cNvPr id="32777" name="文本框 13"/>
          <p:cNvSpPr txBox="1">
            <a:spLocks noChangeArrowheads="1"/>
          </p:cNvSpPr>
          <p:nvPr/>
        </p:nvSpPr>
        <p:spPr bwMode="auto">
          <a:xfrm>
            <a:off x="4999062" y="1429536"/>
            <a:ext cx="31448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2000" b="0">
                <a:latin typeface="黑体" pitchFamily="49" charset="-122"/>
                <a:ea typeface="黑体" pitchFamily="49" charset="-122"/>
              </a:rPr>
              <a:t>海拔和相对高度</a:t>
            </a:r>
          </a:p>
        </p:txBody>
      </p:sp>
      <p:sp>
        <p:nvSpPr>
          <p:cNvPr id="32778" name="文本框 13"/>
          <p:cNvSpPr txBox="1">
            <a:spLocks noChangeArrowheads="1"/>
          </p:cNvSpPr>
          <p:nvPr/>
        </p:nvSpPr>
        <p:spPr bwMode="auto">
          <a:xfrm>
            <a:off x="4999062" y="1815417"/>
            <a:ext cx="2209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2000" b="0">
                <a:latin typeface="黑体" pitchFamily="49" charset="-122"/>
                <a:ea typeface="黑体" pitchFamily="49" charset="-122"/>
              </a:rPr>
              <a:t>五种地形类型</a:t>
            </a:r>
          </a:p>
        </p:txBody>
      </p:sp>
      <p:sp>
        <p:nvSpPr>
          <p:cNvPr id="32779" name="文本框 13"/>
          <p:cNvSpPr txBox="1">
            <a:spLocks noChangeArrowheads="1"/>
          </p:cNvSpPr>
          <p:nvPr/>
        </p:nvSpPr>
        <p:spPr bwMode="auto">
          <a:xfrm>
            <a:off x="4999062" y="2200108"/>
            <a:ext cx="2209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2000" b="0">
                <a:latin typeface="黑体" pitchFamily="49" charset="-122"/>
                <a:ea typeface="黑体" pitchFamily="49" charset="-122"/>
              </a:rPr>
              <a:t>世界著名地形</a:t>
            </a:r>
          </a:p>
        </p:txBody>
      </p:sp>
      <p:sp>
        <p:nvSpPr>
          <p:cNvPr id="12" name="流程图: 可选过程 11"/>
          <p:cNvSpPr/>
          <p:nvPr/>
        </p:nvSpPr>
        <p:spPr>
          <a:xfrm>
            <a:off x="656432" y="179977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本课小结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3" name="Group 3"/>
          <p:cNvGrpSpPr>
            <a:grpSpLocks/>
          </p:cNvGrpSpPr>
          <p:nvPr/>
        </p:nvGrpSpPr>
        <p:grpSpPr bwMode="auto">
          <a:xfrm>
            <a:off x="1524000" y="114335"/>
            <a:ext cx="7590473" cy="5056955"/>
            <a:chOff x="0" y="0"/>
            <a:chExt cx="11953" cy="10615"/>
          </a:xfrm>
        </p:grpSpPr>
        <p:sp>
          <p:nvSpPr>
            <p:cNvPr id="30729" name="Text Box 4"/>
            <p:cNvSpPr txBox="1">
              <a:spLocks noChangeArrowheads="1"/>
            </p:cNvSpPr>
            <p:nvPr/>
          </p:nvSpPr>
          <p:spPr bwMode="auto">
            <a:xfrm>
              <a:off x="7800" y="0"/>
              <a:ext cx="4153" cy="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endParaRPr lang="zh-CN" altLang="en-US" sz="1800">
                <a:solidFill>
                  <a:srgbClr val="00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charset="0"/>
              </a:endParaRPr>
            </a:p>
          </p:txBody>
        </p:sp>
        <p:sp>
          <p:nvSpPr>
            <p:cNvPr id="30730" name="Text Box 5"/>
            <p:cNvSpPr txBox="1">
              <a:spLocks noChangeArrowheads="1"/>
            </p:cNvSpPr>
            <p:nvPr/>
          </p:nvSpPr>
          <p:spPr bwMode="auto">
            <a:xfrm>
              <a:off x="0" y="9840"/>
              <a:ext cx="291" cy="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endParaRPr lang="zh-CN" altLang="zh-CN" sz="1800" b="0">
                <a:solidFill>
                  <a:srgbClr val="00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charset="0"/>
              </a:endParaRPr>
            </a:p>
          </p:txBody>
        </p:sp>
      </p:grpSp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704880" y="618001"/>
            <a:ext cx="8153400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下列关于地形类型的叙述，正确的是（    ）</a:t>
            </a: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A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．平原与高原的共同点是地面起伏较小</a:t>
            </a: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B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．山地与丘陵的共同点是海拔多在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米以上</a:t>
            </a: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C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．盆地四周多被山地或高原环绕，中部一定是平原</a:t>
            </a: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D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．相对高度小，而绝对高度大的地形是平原</a:t>
            </a: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．世界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上最长的山脉是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A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．安第斯山脉      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．阿尔卑斯山脉    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．喜马拉雅山脉    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．落基山脉</a:t>
            </a:r>
            <a:endParaRPr lang="zh-CN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3301978" y="2801138"/>
            <a:ext cx="42672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altLang="zh-CN" sz="1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4898966" y="743792"/>
            <a:ext cx="42672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altLang="zh-CN" sz="1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1" name="流程图: 可选过程 10"/>
          <p:cNvSpPr/>
          <p:nvPr/>
        </p:nvSpPr>
        <p:spPr>
          <a:xfrm>
            <a:off x="683570" y="195486"/>
            <a:ext cx="1342581" cy="431392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924" tIns="22462" rIns="44924" bIns="22462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随堂检测</a:t>
            </a:r>
          </a:p>
        </p:txBody>
      </p:sp>
      <p:sp>
        <p:nvSpPr>
          <p:cNvPr id="2" name="矩形 1"/>
          <p:cNvSpPr/>
          <p:nvPr/>
        </p:nvSpPr>
        <p:spPr>
          <a:xfrm>
            <a:off x="704880" y="3463254"/>
            <a:ext cx="61752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kumimoji="1" lang="en-US" altLang="zh-CN" sz="18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kumimoji="1" lang="zh-CN" altLang="en-US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海拔在</a:t>
            </a:r>
            <a:r>
              <a:rPr kumimoji="1" lang="en-US" altLang="zh-CN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kumimoji="1" lang="zh-CN" altLang="en-US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米以下，起伏较小的地形是（   ）</a:t>
            </a:r>
          </a:p>
          <a:p>
            <a:pPr lvl="0" eaLnBrk="1" hangingPunct="1">
              <a:lnSpc>
                <a:spcPct val="150000"/>
              </a:lnSpc>
            </a:pPr>
            <a:r>
              <a:rPr kumimoji="1" lang="en-US" altLang="zh-CN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kumimoji="1" lang="zh-CN" altLang="en-US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山地    </a:t>
            </a:r>
            <a:r>
              <a:rPr kumimoji="1" lang="en-US" altLang="zh-CN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kumimoji="1" lang="zh-CN" altLang="en-US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平原    </a:t>
            </a:r>
            <a:r>
              <a:rPr kumimoji="1" lang="en-US" altLang="zh-CN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kumimoji="1" lang="zh-CN" altLang="en-US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高原    </a:t>
            </a:r>
            <a:r>
              <a:rPr kumimoji="1" lang="en-US" altLang="zh-CN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kumimoji="1" lang="zh-CN" altLang="en-US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丘陵 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975164" y="3608872"/>
            <a:ext cx="5286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1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autoUpdateAnimBg="0"/>
      <p:bldP spid="22536" grpId="0" autoUpdateAnimBg="0"/>
      <p:bldP spid="15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/>
          <p:cNvSpPr/>
          <p:nvPr/>
        </p:nvSpPr>
        <p:spPr>
          <a:xfrm>
            <a:off x="683570" y="195486"/>
            <a:ext cx="1342581" cy="431392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924" tIns="22462" rIns="44924" bIns="22462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随堂检测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062070" y="1018949"/>
            <a:ext cx="7153268" cy="1643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sym typeface="Arial" charset="0"/>
              </a:rPr>
              <a:t> 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  <a:sym typeface="Arial" charset="0"/>
              </a:rPr>
              <a:t>4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关于海底地形的叙述，正确的是（    ）</a:t>
            </a:r>
          </a:p>
          <a:p>
            <a:pPr>
              <a:lnSpc>
                <a:spcPct val="140000"/>
              </a:lnSpc>
            </a:pP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A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．海底地形比较单一</a:t>
            </a:r>
          </a:p>
          <a:p>
            <a:pPr>
              <a:lnSpc>
                <a:spcPct val="140000"/>
              </a:lnSpc>
            </a:pP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B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．海底地形与陆地地形一样有高低起伏、复杂多样的特点</a:t>
            </a:r>
          </a:p>
          <a:p>
            <a:pPr>
              <a:lnSpc>
                <a:spcPct val="140000"/>
              </a:lnSpc>
            </a:pP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C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．最浅部分是洋盆           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．面积最为广大的是大陆架</a:t>
            </a:r>
            <a:endParaRPr lang="zh-CN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3583" y="2662476"/>
            <a:ext cx="594344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kumimoji="1" lang="en-US" altLang="zh-CN" sz="18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kumimoji="1" lang="zh-CN" altLang="en-US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关于丘陵的描述，正确的是（   ）</a:t>
            </a:r>
          </a:p>
          <a:p>
            <a:pPr lvl="0" eaLnBrk="1" hangingPunct="1">
              <a:lnSpc>
                <a:spcPct val="150000"/>
              </a:lnSpc>
            </a:pPr>
            <a:r>
              <a:rPr kumimoji="1" lang="en-US" altLang="zh-CN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kumimoji="1" lang="zh-CN" altLang="en-US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峰峦起伏，坡度陡峻   </a:t>
            </a:r>
            <a:r>
              <a:rPr kumimoji="1" lang="en-US" altLang="zh-CN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kumimoji="1" lang="zh-CN" altLang="en-US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地面平坦广阔</a:t>
            </a:r>
          </a:p>
          <a:p>
            <a:pPr lvl="0" eaLnBrk="1" hangingPunct="1">
              <a:lnSpc>
                <a:spcPct val="150000"/>
              </a:lnSpc>
            </a:pPr>
            <a:r>
              <a:rPr kumimoji="1" lang="en-US" altLang="zh-CN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kumimoji="1" lang="zh-CN" altLang="en-US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海拔高，相对高度低   </a:t>
            </a:r>
            <a:r>
              <a:rPr kumimoji="1" lang="en-US" altLang="zh-CN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kumimoji="1" lang="zh-CN" altLang="en-US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有起伏，但坡度和缓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262386" y="2771503"/>
            <a:ext cx="457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1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874451" y="1095147"/>
            <a:ext cx="5286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1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大峡谷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103" y="1169468"/>
            <a:ext cx="1980016" cy="1085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草原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803" y="1192097"/>
            <a:ext cx="1967622" cy="10709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1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918" y="1192097"/>
            <a:ext cx="1967622" cy="10709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冰原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104" y="2851150"/>
            <a:ext cx="1990345" cy="10701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 descr="山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30" y="2853532"/>
            <a:ext cx="1968656" cy="1068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荒漠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430" y="2858296"/>
            <a:ext cx="1943866" cy="10654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 1"/>
          <p:cNvSpPr>
            <a:spLocks noChangeArrowheads="1"/>
          </p:cNvSpPr>
          <p:nvPr/>
        </p:nvSpPr>
        <p:spPr bwMode="auto">
          <a:xfrm>
            <a:off x="571472" y="2358230"/>
            <a:ext cx="7502411" cy="361749"/>
          </a:xfrm>
          <a:prstGeom prst="roundRect">
            <a:avLst>
              <a:gd name="adj" fmla="val 6440"/>
            </a:avLst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多种多样的地形造就了美丽的星球，让我们走进世界，了解陆地地形。</a:t>
            </a:r>
          </a:p>
        </p:txBody>
      </p:sp>
      <p:sp>
        <p:nvSpPr>
          <p:cNvPr id="16" name="流程图: 可选过程 15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情境导入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本节目标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r="66919" b="68166"/>
          <a:stretch>
            <a:fillRect/>
          </a:stretch>
        </p:blipFill>
        <p:spPr bwMode="auto">
          <a:xfrm>
            <a:off x="460956" y="1259850"/>
            <a:ext cx="487362" cy="321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948318" y="1159807"/>
            <a:ext cx="7518400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了解五种基本地形的形态特征，在地形图上识别五种主要的地形类型。</a:t>
            </a:r>
            <a:endParaRPr lang="zh-CN" altLang="en-US" sz="1800" b="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50" r="32243" b="67683"/>
          <a:stretch>
            <a:fillRect/>
          </a:stretch>
        </p:blipFill>
        <p:spPr bwMode="auto">
          <a:xfrm>
            <a:off x="449843" y="2188824"/>
            <a:ext cx="509588" cy="34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754644" y="2525874"/>
            <a:ext cx="7662863" cy="0"/>
          </a:xfrm>
          <a:prstGeom prst="line">
            <a:avLst/>
          </a:prstGeom>
          <a:noFill/>
          <a:ln w="9525" cap="flat" cmpd="sng" algn="ctr">
            <a:solidFill>
              <a:srgbClr val="0093DD"/>
            </a:solidFill>
            <a:prstDash val="sysDot"/>
          </a:ln>
          <a:effectLst/>
        </p:spPr>
      </p:cxn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1002293" y="2106645"/>
            <a:ext cx="75390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 sz="1800" b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948318" y="2095927"/>
            <a:ext cx="7500938" cy="87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了解世界陆地两火著名高山带的分布规律，能在地图，上找出最著名的山脉、高原、平原和盆地的位置。</a:t>
            </a:r>
            <a:endParaRPr lang="zh-CN" altLang="en-US" sz="1800" b="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03844" y="1571890"/>
            <a:ext cx="7783513" cy="2382"/>
          </a:xfrm>
          <a:prstGeom prst="line">
            <a:avLst/>
          </a:prstGeom>
          <a:noFill/>
          <a:ln w="9525" cap="flat" cmpd="sng" algn="ctr">
            <a:solidFill>
              <a:srgbClr val="0093DD"/>
            </a:solidFill>
            <a:prstDash val="sysDot"/>
          </a:ln>
          <a:effectLst/>
        </p:spPr>
      </p:cxnSp>
      <p:sp>
        <p:nvSpPr>
          <p:cNvPr id="13" name="矩形 25"/>
          <p:cNvSpPr>
            <a:spLocks noChangeArrowheads="1"/>
          </p:cNvSpPr>
          <p:nvPr/>
        </p:nvSpPr>
        <p:spPr bwMode="auto">
          <a:xfrm>
            <a:off x="999119" y="2909374"/>
            <a:ext cx="754062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 sz="1800" b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921331" y="2909375"/>
            <a:ext cx="7537450" cy="13101"/>
          </a:xfrm>
          <a:prstGeom prst="line">
            <a:avLst/>
          </a:prstGeom>
          <a:noFill/>
          <a:ln w="9525" cap="flat" cmpd="sng" algn="ctr">
            <a:solidFill>
              <a:srgbClr val="0093DD"/>
            </a:solidFill>
            <a:prstDash val="sysDot"/>
          </a:ln>
          <a:effectLst/>
        </p:spPr>
      </p:cxn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自主学习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80553" y="149300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认识什么是地形？以及不同的地形类型。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00166" y="2254982"/>
            <a:ext cx="6520471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  <a:defRPr/>
            </a:pPr>
            <a:r>
              <a:rPr lang="en-US" altLang="zh-CN" sz="18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图上指出主要的海底地形，并了解各自的特点。</a:t>
            </a:r>
          </a:p>
        </p:txBody>
      </p:sp>
      <p:pic>
        <p:nvPicPr>
          <p:cNvPr id="5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5781">
            <a:off x="6080395" y="3199365"/>
            <a:ext cx="2675216" cy="174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642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56" y="1500974"/>
            <a:ext cx="4819664" cy="26925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文本框 2"/>
          <p:cNvSpPr txBox="1">
            <a:spLocks noChangeArrowheads="1"/>
          </p:cNvSpPr>
          <p:nvPr/>
        </p:nvSpPr>
        <p:spPr bwMode="auto">
          <a:xfrm>
            <a:off x="715429" y="1029018"/>
            <a:ext cx="7543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地表各种高低起伏的形态，总称为地形。</a:t>
            </a:r>
          </a:p>
        </p:txBody>
      </p:sp>
      <p:cxnSp>
        <p:nvCxnSpPr>
          <p:cNvPr id="12292" name="直接箭头连接符 4"/>
          <p:cNvCxnSpPr>
            <a:cxnSpLocks noChangeShapeType="1"/>
          </p:cNvCxnSpPr>
          <p:nvPr/>
        </p:nvCxnSpPr>
        <p:spPr bwMode="auto">
          <a:xfrm>
            <a:off x="685800" y="1375597"/>
            <a:ext cx="6096000" cy="0"/>
          </a:xfrm>
          <a:prstGeom prst="straightConnector1">
            <a:avLst/>
          </a:prstGeom>
          <a:noFill/>
          <a:ln w="19050" algn="ctr">
            <a:solidFill>
              <a:srgbClr val="00B0F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流程图: 可选过程 4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自主学习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63" y="2039158"/>
            <a:ext cx="7341230" cy="2209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文本框 3"/>
          <p:cNvSpPr txBox="1">
            <a:spLocks noChangeArrowheads="1"/>
          </p:cNvSpPr>
          <p:nvPr/>
        </p:nvSpPr>
        <p:spPr bwMode="auto">
          <a:xfrm>
            <a:off x="457200" y="896188"/>
            <a:ext cx="8229600" cy="87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平原、高原、山地、丘陵和盆地</a:t>
            </a:r>
            <a:endParaRPr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——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陆地表面的五种基本地形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自主学习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862014" y="929470"/>
            <a:ext cx="6654799" cy="457341"/>
          </a:xfrm>
          <a:prstGeom prst="flowChartAlternateProcess">
            <a:avLst/>
          </a:prstGeom>
          <a:solidFill>
            <a:schemeClr val="bg1"/>
          </a:solidFill>
          <a:ln w="38100">
            <a:solidFill>
              <a:srgbClr val="48A4DC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读图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2—38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，明确海拔和相对高度的概念，完成下列任务。</a:t>
            </a:r>
          </a:p>
        </p:txBody>
      </p:sp>
      <p:sp>
        <p:nvSpPr>
          <p:cNvPr id="16" name="Text Box 123"/>
          <p:cNvSpPr txBox="1">
            <a:spLocks noChangeArrowheads="1"/>
          </p:cNvSpPr>
          <p:nvPr/>
        </p:nvSpPr>
        <p:spPr bwMode="auto">
          <a:xfrm>
            <a:off x="914401" y="1649525"/>
            <a:ext cx="7489825" cy="874407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海拔是地面某一个地点高出海平面的垂直距离。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800" b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相对高度是指地面某个地点高出另一地点的垂直距离。</a:t>
            </a:r>
          </a:p>
        </p:txBody>
      </p:sp>
      <p:pic>
        <p:nvPicPr>
          <p:cNvPr id="14341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813" y="2507040"/>
            <a:ext cx="5715000" cy="2123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文本框 2"/>
          <p:cNvSpPr txBox="1">
            <a:spLocks noChangeArrowheads="1"/>
          </p:cNvSpPr>
          <p:nvPr/>
        </p:nvSpPr>
        <p:spPr bwMode="auto">
          <a:xfrm>
            <a:off x="4046538" y="3274039"/>
            <a:ext cx="1600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相对高度</a:t>
            </a:r>
          </a:p>
        </p:txBody>
      </p:sp>
      <p:sp>
        <p:nvSpPr>
          <p:cNvPr id="14343" name="文本框 16"/>
          <p:cNvSpPr txBox="1">
            <a:spLocks noChangeArrowheads="1"/>
          </p:cNvSpPr>
          <p:nvPr/>
        </p:nvSpPr>
        <p:spPr bwMode="auto">
          <a:xfrm>
            <a:off x="6477000" y="3274039"/>
            <a:ext cx="762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algn="ctr"/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海拔</a:t>
            </a:r>
          </a:p>
        </p:txBody>
      </p:sp>
      <p:sp>
        <p:nvSpPr>
          <p:cNvPr id="8" name="流程图: 可选过程 7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自主学习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457308" y="980607"/>
            <a:ext cx="7824787" cy="438081"/>
          </a:xfrm>
          <a:prstGeom prst="flowChartAlternateProcess">
            <a:avLst/>
          </a:prstGeom>
          <a:solidFill>
            <a:schemeClr val="bg1"/>
          </a:solidFill>
          <a:ln w="38100">
            <a:solidFill>
              <a:srgbClr val="48A4DC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阅读教材，说出五种地形的特点，并学会区分平原和高原、山地和丘陵。</a:t>
            </a:r>
          </a:p>
        </p:txBody>
      </p:sp>
      <p:pic>
        <p:nvPicPr>
          <p:cNvPr id="16388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00" y="1810564"/>
            <a:ext cx="7619800" cy="229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流程图: 可选过程 4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自主学习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88" descr="2-39 P028平原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323" y="1143784"/>
            <a:ext cx="3049701" cy="17189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89" descr="2-40 P028高原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210" y="1147357"/>
            <a:ext cx="3434006" cy="17157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90"/>
          <p:cNvSpPr txBox="1">
            <a:spLocks noChangeArrowheads="1"/>
          </p:cNvSpPr>
          <p:nvPr/>
        </p:nvSpPr>
        <p:spPr bwMode="auto">
          <a:xfrm>
            <a:off x="987335" y="3088933"/>
            <a:ext cx="7146925" cy="1408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5000"/>
              </a:spcBef>
              <a:defRPr/>
            </a:pP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共同特征：</a:t>
            </a:r>
            <a:r>
              <a:rPr lang="zh-CN" altLang="en-US" sz="1800" b="0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地表起伏小。</a:t>
            </a:r>
          </a:p>
          <a:p>
            <a:pPr eaLnBrk="1" hangingPunct="1">
              <a:lnSpc>
                <a:spcPct val="150000"/>
              </a:lnSpc>
              <a:spcBef>
                <a:spcPct val="25000"/>
              </a:spcBef>
              <a:defRPr/>
            </a:pP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不同特征：</a:t>
            </a:r>
            <a:r>
              <a:rPr lang="zh-CN" altLang="en-US" sz="1800" b="0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高原海拔较高，一般在</a:t>
            </a:r>
            <a:r>
              <a:rPr lang="en-US" altLang="zh-CN" sz="1800" b="0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800" b="0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米以上，边缘比较陡峭。平原海拔较低，一般在</a:t>
            </a:r>
            <a:r>
              <a:rPr lang="en-US" altLang="zh-CN" sz="1800" b="0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800" b="0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米以下。</a:t>
            </a:r>
          </a:p>
        </p:txBody>
      </p:sp>
      <p:sp>
        <p:nvSpPr>
          <p:cNvPr id="22533" name="Rectangle 87"/>
          <p:cNvSpPr>
            <a:spLocks noChangeArrowheads="1"/>
          </p:cNvSpPr>
          <p:nvPr/>
        </p:nvSpPr>
        <p:spPr bwMode="auto">
          <a:xfrm>
            <a:off x="1196885" y="662881"/>
            <a:ext cx="33115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kumimoji="1"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高原与平原</a:t>
            </a:r>
          </a:p>
        </p:txBody>
      </p:sp>
      <p:sp>
        <p:nvSpPr>
          <p:cNvPr id="22534" name="KSO_Shape"/>
          <p:cNvSpPr>
            <a:spLocks/>
          </p:cNvSpPr>
          <p:nvPr/>
        </p:nvSpPr>
        <p:spPr bwMode="auto">
          <a:xfrm>
            <a:off x="663485" y="714094"/>
            <a:ext cx="384175" cy="269164"/>
          </a:xfrm>
          <a:custGeom>
            <a:avLst/>
            <a:gdLst>
              <a:gd name="T0" fmla="*/ 2147483646 w 4564"/>
              <a:gd name="T1" fmla="*/ 2147483646 h 4272"/>
              <a:gd name="T2" fmla="*/ 2147483646 w 4564"/>
              <a:gd name="T3" fmla="*/ 2147483646 h 4272"/>
              <a:gd name="T4" fmla="*/ 2147483646 w 4564"/>
              <a:gd name="T5" fmla="*/ 2147483646 h 4272"/>
              <a:gd name="T6" fmla="*/ 2147483646 w 4564"/>
              <a:gd name="T7" fmla="*/ 2147483646 h 4272"/>
              <a:gd name="T8" fmla="*/ 2147483646 w 4564"/>
              <a:gd name="T9" fmla="*/ 2147483646 h 4272"/>
              <a:gd name="T10" fmla="*/ 2147483646 w 4564"/>
              <a:gd name="T11" fmla="*/ 2147483646 h 4272"/>
              <a:gd name="T12" fmla="*/ 2147483646 w 4564"/>
              <a:gd name="T13" fmla="*/ 2147483646 h 4272"/>
              <a:gd name="T14" fmla="*/ 2147483646 w 4564"/>
              <a:gd name="T15" fmla="*/ 2147483646 h 4272"/>
              <a:gd name="T16" fmla="*/ 2147483646 w 4564"/>
              <a:gd name="T17" fmla="*/ 2147483646 h 4272"/>
              <a:gd name="T18" fmla="*/ 2147483646 w 4564"/>
              <a:gd name="T19" fmla="*/ 2147483646 h 4272"/>
              <a:gd name="T20" fmla="*/ 2147483646 w 4564"/>
              <a:gd name="T21" fmla="*/ 2147483646 h 4272"/>
              <a:gd name="T22" fmla="*/ 2147483646 w 4564"/>
              <a:gd name="T23" fmla="*/ 2147483646 h 4272"/>
              <a:gd name="T24" fmla="*/ 2147483646 w 4564"/>
              <a:gd name="T25" fmla="*/ 2147483646 h 4272"/>
              <a:gd name="T26" fmla="*/ 2147483646 w 4564"/>
              <a:gd name="T27" fmla="*/ 2147483646 h 4272"/>
              <a:gd name="T28" fmla="*/ 2147483646 w 4564"/>
              <a:gd name="T29" fmla="*/ 2147483646 h 4272"/>
              <a:gd name="T30" fmla="*/ 2147483646 w 4564"/>
              <a:gd name="T31" fmla="*/ 2147483646 h 4272"/>
              <a:gd name="T32" fmla="*/ 2147483646 w 4564"/>
              <a:gd name="T33" fmla="*/ 2147483646 h 4272"/>
              <a:gd name="T34" fmla="*/ 2147483646 w 4564"/>
              <a:gd name="T35" fmla="*/ 2147483646 h 4272"/>
              <a:gd name="T36" fmla="*/ 2147483646 w 4564"/>
              <a:gd name="T37" fmla="*/ 2147483646 h 4272"/>
              <a:gd name="T38" fmla="*/ 2147483646 w 4564"/>
              <a:gd name="T39" fmla="*/ 2147483646 h 4272"/>
              <a:gd name="T40" fmla="*/ 2147483646 w 4564"/>
              <a:gd name="T41" fmla="*/ 2147483646 h 4272"/>
              <a:gd name="T42" fmla="*/ 2147483646 w 4564"/>
              <a:gd name="T43" fmla="*/ 2147483646 h 4272"/>
              <a:gd name="T44" fmla="*/ 2147483646 w 4564"/>
              <a:gd name="T45" fmla="*/ 2147483646 h 4272"/>
              <a:gd name="T46" fmla="*/ 2147483646 w 4564"/>
              <a:gd name="T47" fmla="*/ 2147483646 h 4272"/>
              <a:gd name="T48" fmla="*/ 2147483646 w 4564"/>
              <a:gd name="T49" fmla="*/ 2147483646 h 4272"/>
              <a:gd name="T50" fmla="*/ 2147483646 w 4564"/>
              <a:gd name="T51" fmla="*/ 2147483646 h 4272"/>
              <a:gd name="T52" fmla="*/ 2147483646 w 4564"/>
              <a:gd name="T53" fmla="*/ 2147483646 h 4272"/>
              <a:gd name="T54" fmla="*/ 2147483646 w 4564"/>
              <a:gd name="T55" fmla="*/ 2147483646 h 4272"/>
              <a:gd name="T56" fmla="*/ 2147483646 w 4564"/>
              <a:gd name="T57" fmla="*/ 2147483646 h 4272"/>
              <a:gd name="T58" fmla="*/ 2147483646 w 4564"/>
              <a:gd name="T59" fmla="*/ 2147483646 h 4272"/>
              <a:gd name="T60" fmla="*/ 2147483646 w 4564"/>
              <a:gd name="T61" fmla="*/ 2147483646 h 4272"/>
              <a:gd name="T62" fmla="*/ 2147483646 w 4564"/>
              <a:gd name="T63" fmla="*/ 2147483646 h 4272"/>
              <a:gd name="T64" fmla="*/ 2147483646 w 4564"/>
              <a:gd name="T65" fmla="*/ 2147483646 h 4272"/>
              <a:gd name="T66" fmla="*/ 2147483646 w 4564"/>
              <a:gd name="T67" fmla="*/ 2147483646 h 4272"/>
              <a:gd name="T68" fmla="*/ 2147483646 w 4564"/>
              <a:gd name="T69" fmla="*/ 2147483646 h 4272"/>
              <a:gd name="T70" fmla="*/ 2147483646 w 4564"/>
              <a:gd name="T71" fmla="*/ 2147483646 h 4272"/>
              <a:gd name="T72" fmla="*/ 2147483646 w 4564"/>
              <a:gd name="T73" fmla="*/ 2147483646 h 4272"/>
              <a:gd name="T74" fmla="*/ 2147483646 w 4564"/>
              <a:gd name="T75" fmla="*/ 2147483646 h 4272"/>
              <a:gd name="T76" fmla="*/ 2147483646 w 4564"/>
              <a:gd name="T77" fmla="*/ 2147483646 h 4272"/>
              <a:gd name="T78" fmla="*/ 2147483646 w 4564"/>
              <a:gd name="T79" fmla="*/ 2147483646 h 4272"/>
              <a:gd name="T80" fmla="*/ 2147483646 w 4564"/>
              <a:gd name="T81" fmla="*/ 2147483646 h 4272"/>
              <a:gd name="T82" fmla="*/ 2147483646 w 4564"/>
              <a:gd name="T83" fmla="*/ 2147483646 h 4272"/>
              <a:gd name="T84" fmla="*/ 2147483646 w 4564"/>
              <a:gd name="T85" fmla="*/ 2147483646 h 4272"/>
              <a:gd name="T86" fmla="*/ 2147483646 w 4564"/>
              <a:gd name="T87" fmla="*/ 2147483646 h 4272"/>
              <a:gd name="T88" fmla="*/ 2147483646 w 4564"/>
              <a:gd name="T89" fmla="*/ 2147483646 h 4272"/>
              <a:gd name="T90" fmla="*/ 2147483646 w 4564"/>
              <a:gd name="T91" fmla="*/ 2147483646 h 4272"/>
              <a:gd name="T92" fmla="*/ 2147483646 w 4564"/>
              <a:gd name="T93" fmla="*/ 2147483646 h 4272"/>
              <a:gd name="T94" fmla="*/ 2147483646 w 4564"/>
              <a:gd name="T95" fmla="*/ 2147483646 h 4272"/>
              <a:gd name="T96" fmla="*/ 2147483646 w 4564"/>
              <a:gd name="T97" fmla="*/ 2147483646 h 4272"/>
              <a:gd name="T98" fmla="*/ 2147483646 w 4564"/>
              <a:gd name="T99" fmla="*/ 2147483646 h 4272"/>
              <a:gd name="T100" fmla="*/ 2147483646 w 4564"/>
              <a:gd name="T101" fmla="*/ 2147483646 h 4272"/>
              <a:gd name="T102" fmla="*/ 2147483646 w 4564"/>
              <a:gd name="T103" fmla="*/ 2147483646 h 4272"/>
              <a:gd name="T104" fmla="*/ 2147483646 w 4564"/>
              <a:gd name="T105" fmla="*/ 2147483646 h 4272"/>
              <a:gd name="T106" fmla="*/ 2147483646 w 4564"/>
              <a:gd name="T107" fmla="*/ 2147483646 h 4272"/>
              <a:gd name="T108" fmla="*/ 2147483646 w 4564"/>
              <a:gd name="T109" fmla="*/ 2147483646 h 4272"/>
              <a:gd name="T110" fmla="*/ 2147483646 w 4564"/>
              <a:gd name="T111" fmla="*/ 2147483646 h 4272"/>
              <a:gd name="T112" fmla="*/ 2147483646 w 4564"/>
              <a:gd name="T113" fmla="*/ 2147483646 h 4272"/>
              <a:gd name="T114" fmla="*/ 2147483646 w 4564"/>
              <a:gd name="T115" fmla="*/ 2147483646 h 4272"/>
              <a:gd name="T116" fmla="*/ 2147483646 w 4564"/>
              <a:gd name="T117" fmla="*/ 2147483646 h 4272"/>
              <a:gd name="T118" fmla="*/ 2147483646 w 4564"/>
              <a:gd name="T119" fmla="*/ 2147483646 h 4272"/>
              <a:gd name="T120" fmla="*/ 2147483646 w 4564"/>
              <a:gd name="T121" fmla="*/ 2147483646 h 4272"/>
              <a:gd name="T122" fmla="*/ 2147483646 w 4564"/>
              <a:gd name="T123" fmla="*/ 2147483646 h 4272"/>
              <a:gd name="T124" fmla="*/ 2147483646 w 4564"/>
              <a:gd name="T125" fmla="*/ 2147483646 h 427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564" h="4272">
                <a:moveTo>
                  <a:pt x="707" y="2171"/>
                </a:moveTo>
                <a:lnTo>
                  <a:pt x="707" y="2171"/>
                </a:lnTo>
                <a:lnTo>
                  <a:pt x="711" y="2136"/>
                </a:lnTo>
                <a:lnTo>
                  <a:pt x="716" y="2101"/>
                </a:lnTo>
                <a:lnTo>
                  <a:pt x="722" y="2068"/>
                </a:lnTo>
                <a:lnTo>
                  <a:pt x="730" y="2033"/>
                </a:lnTo>
                <a:lnTo>
                  <a:pt x="737" y="1999"/>
                </a:lnTo>
                <a:lnTo>
                  <a:pt x="746" y="1967"/>
                </a:lnTo>
                <a:lnTo>
                  <a:pt x="755" y="1934"/>
                </a:lnTo>
                <a:lnTo>
                  <a:pt x="766" y="1902"/>
                </a:lnTo>
                <a:lnTo>
                  <a:pt x="776" y="1870"/>
                </a:lnTo>
                <a:lnTo>
                  <a:pt x="788" y="1838"/>
                </a:lnTo>
                <a:lnTo>
                  <a:pt x="801" y="1807"/>
                </a:lnTo>
                <a:lnTo>
                  <a:pt x="814" y="1776"/>
                </a:lnTo>
                <a:lnTo>
                  <a:pt x="828" y="1746"/>
                </a:lnTo>
                <a:lnTo>
                  <a:pt x="843" y="1716"/>
                </a:lnTo>
                <a:lnTo>
                  <a:pt x="858" y="1688"/>
                </a:lnTo>
                <a:lnTo>
                  <a:pt x="874" y="1659"/>
                </a:lnTo>
                <a:lnTo>
                  <a:pt x="890" y="1631"/>
                </a:lnTo>
                <a:lnTo>
                  <a:pt x="908" y="1603"/>
                </a:lnTo>
                <a:lnTo>
                  <a:pt x="926" y="1576"/>
                </a:lnTo>
                <a:lnTo>
                  <a:pt x="945" y="1550"/>
                </a:lnTo>
                <a:lnTo>
                  <a:pt x="965" y="1524"/>
                </a:lnTo>
                <a:lnTo>
                  <a:pt x="985" y="1499"/>
                </a:lnTo>
                <a:lnTo>
                  <a:pt x="1005" y="1472"/>
                </a:lnTo>
                <a:lnTo>
                  <a:pt x="1026" y="1449"/>
                </a:lnTo>
                <a:lnTo>
                  <a:pt x="1047" y="1425"/>
                </a:lnTo>
                <a:lnTo>
                  <a:pt x="1070" y="1402"/>
                </a:lnTo>
                <a:lnTo>
                  <a:pt x="1092" y="1379"/>
                </a:lnTo>
                <a:lnTo>
                  <a:pt x="1116" y="1357"/>
                </a:lnTo>
                <a:lnTo>
                  <a:pt x="1139" y="1336"/>
                </a:lnTo>
                <a:lnTo>
                  <a:pt x="1163" y="1316"/>
                </a:lnTo>
                <a:lnTo>
                  <a:pt x="1188" y="1294"/>
                </a:lnTo>
                <a:lnTo>
                  <a:pt x="1213" y="1276"/>
                </a:lnTo>
                <a:lnTo>
                  <a:pt x="1238" y="1257"/>
                </a:lnTo>
                <a:lnTo>
                  <a:pt x="1264" y="1238"/>
                </a:lnTo>
                <a:lnTo>
                  <a:pt x="1290" y="1221"/>
                </a:lnTo>
                <a:lnTo>
                  <a:pt x="1316" y="1205"/>
                </a:lnTo>
                <a:lnTo>
                  <a:pt x="1342" y="1189"/>
                </a:lnTo>
                <a:lnTo>
                  <a:pt x="1370" y="1174"/>
                </a:lnTo>
                <a:lnTo>
                  <a:pt x="1397" y="1159"/>
                </a:lnTo>
                <a:lnTo>
                  <a:pt x="1426" y="1145"/>
                </a:lnTo>
                <a:lnTo>
                  <a:pt x="1453" y="1131"/>
                </a:lnTo>
                <a:lnTo>
                  <a:pt x="1482" y="1119"/>
                </a:lnTo>
                <a:lnTo>
                  <a:pt x="1510" y="1108"/>
                </a:lnTo>
                <a:lnTo>
                  <a:pt x="1539" y="1096"/>
                </a:lnTo>
                <a:lnTo>
                  <a:pt x="1568" y="1087"/>
                </a:lnTo>
                <a:lnTo>
                  <a:pt x="1597" y="1078"/>
                </a:lnTo>
                <a:lnTo>
                  <a:pt x="1626" y="1069"/>
                </a:lnTo>
                <a:lnTo>
                  <a:pt x="1656" y="1062"/>
                </a:lnTo>
                <a:lnTo>
                  <a:pt x="1686" y="1054"/>
                </a:lnTo>
                <a:lnTo>
                  <a:pt x="1716" y="1048"/>
                </a:lnTo>
                <a:lnTo>
                  <a:pt x="1746" y="1043"/>
                </a:lnTo>
                <a:lnTo>
                  <a:pt x="1777" y="1039"/>
                </a:lnTo>
                <a:lnTo>
                  <a:pt x="1807" y="1035"/>
                </a:lnTo>
                <a:lnTo>
                  <a:pt x="1836" y="1033"/>
                </a:lnTo>
                <a:lnTo>
                  <a:pt x="1868" y="1032"/>
                </a:lnTo>
                <a:lnTo>
                  <a:pt x="1897" y="1031"/>
                </a:lnTo>
                <a:lnTo>
                  <a:pt x="1929" y="1031"/>
                </a:lnTo>
                <a:lnTo>
                  <a:pt x="1958" y="1032"/>
                </a:lnTo>
                <a:lnTo>
                  <a:pt x="1990" y="1033"/>
                </a:lnTo>
                <a:lnTo>
                  <a:pt x="2019" y="1037"/>
                </a:lnTo>
                <a:lnTo>
                  <a:pt x="2051" y="1040"/>
                </a:lnTo>
                <a:lnTo>
                  <a:pt x="2080" y="1045"/>
                </a:lnTo>
                <a:lnTo>
                  <a:pt x="2110" y="1050"/>
                </a:lnTo>
                <a:lnTo>
                  <a:pt x="2142" y="1058"/>
                </a:lnTo>
                <a:lnTo>
                  <a:pt x="2198" y="1070"/>
                </a:lnTo>
                <a:lnTo>
                  <a:pt x="2252" y="1085"/>
                </a:lnTo>
                <a:lnTo>
                  <a:pt x="2303" y="1101"/>
                </a:lnTo>
                <a:lnTo>
                  <a:pt x="2353" y="1120"/>
                </a:lnTo>
                <a:lnTo>
                  <a:pt x="2400" y="1140"/>
                </a:lnTo>
                <a:lnTo>
                  <a:pt x="2445" y="1161"/>
                </a:lnTo>
                <a:lnTo>
                  <a:pt x="2488" y="1185"/>
                </a:lnTo>
                <a:lnTo>
                  <a:pt x="2526" y="1209"/>
                </a:lnTo>
                <a:lnTo>
                  <a:pt x="2565" y="1235"/>
                </a:lnTo>
                <a:lnTo>
                  <a:pt x="2600" y="1261"/>
                </a:lnTo>
                <a:lnTo>
                  <a:pt x="2632" y="1288"/>
                </a:lnTo>
                <a:lnTo>
                  <a:pt x="2662" y="1317"/>
                </a:lnTo>
                <a:lnTo>
                  <a:pt x="2691" y="1345"/>
                </a:lnTo>
                <a:lnTo>
                  <a:pt x="2715" y="1375"/>
                </a:lnTo>
                <a:lnTo>
                  <a:pt x="2739" y="1405"/>
                </a:lnTo>
                <a:lnTo>
                  <a:pt x="2760" y="1436"/>
                </a:lnTo>
                <a:lnTo>
                  <a:pt x="2779" y="1467"/>
                </a:lnTo>
                <a:lnTo>
                  <a:pt x="2795" y="1500"/>
                </a:lnTo>
                <a:lnTo>
                  <a:pt x="2809" y="1531"/>
                </a:lnTo>
                <a:lnTo>
                  <a:pt x="2821" y="1563"/>
                </a:lnTo>
                <a:lnTo>
                  <a:pt x="2830" y="1596"/>
                </a:lnTo>
                <a:lnTo>
                  <a:pt x="2837" y="1627"/>
                </a:lnTo>
                <a:lnTo>
                  <a:pt x="2842" y="1659"/>
                </a:lnTo>
                <a:lnTo>
                  <a:pt x="2845" y="1690"/>
                </a:lnTo>
                <a:lnTo>
                  <a:pt x="2845" y="1721"/>
                </a:lnTo>
                <a:lnTo>
                  <a:pt x="2844" y="1751"/>
                </a:lnTo>
                <a:lnTo>
                  <a:pt x="2839" y="1781"/>
                </a:lnTo>
                <a:lnTo>
                  <a:pt x="2833" y="1811"/>
                </a:lnTo>
                <a:lnTo>
                  <a:pt x="2824" y="1840"/>
                </a:lnTo>
                <a:lnTo>
                  <a:pt x="2813" y="1867"/>
                </a:lnTo>
                <a:lnTo>
                  <a:pt x="2800" y="1893"/>
                </a:lnTo>
                <a:lnTo>
                  <a:pt x="2785" y="1919"/>
                </a:lnTo>
                <a:lnTo>
                  <a:pt x="2427" y="1573"/>
                </a:lnTo>
                <a:lnTo>
                  <a:pt x="2186" y="3291"/>
                </a:lnTo>
                <a:lnTo>
                  <a:pt x="4140" y="3228"/>
                </a:lnTo>
                <a:lnTo>
                  <a:pt x="3787" y="2888"/>
                </a:lnTo>
                <a:lnTo>
                  <a:pt x="3827" y="2834"/>
                </a:lnTo>
                <a:lnTo>
                  <a:pt x="3863" y="2778"/>
                </a:lnTo>
                <a:lnTo>
                  <a:pt x="3898" y="2721"/>
                </a:lnTo>
                <a:lnTo>
                  <a:pt x="3931" y="2663"/>
                </a:lnTo>
                <a:lnTo>
                  <a:pt x="3962" y="2603"/>
                </a:lnTo>
                <a:lnTo>
                  <a:pt x="3989" y="2543"/>
                </a:lnTo>
                <a:lnTo>
                  <a:pt x="4014" y="2481"/>
                </a:lnTo>
                <a:lnTo>
                  <a:pt x="4038" y="2419"/>
                </a:lnTo>
                <a:lnTo>
                  <a:pt x="4059" y="2355"/>
                </a:lnTo>
                <a:lnTo>
                  <a:pt x="4076" y="2290"/>
                </a:lnTo>
                <a:lnTo>
                  <a:pt x="4093" y="2226"/>
                </a:lnTo>
                <a:lnTo>
                  <a:pt x="4106" y="2161"/>
                </a:lnTo>
                <a:lnTo>
                  <a:pt x="4119" y="2095"/>
                </a:lnTo>
                <a:lnTo>
                  <a:pt x="4127" y="2029"/>
                </a:lnTo>
                <a:lnTo>
                  <a:pt x="4134" y="1963"/>
                </a:lnTo>
                <a:lnTo>
                  <a:pt x="4139" y="1897"/>
                </a:lnTo>
                <a:lnTo>
                  <a:pt x="4140" y="1830"/>
                </a:lnTo>
                <a:lnTo>
                  <a:pt x="4140" y="1764"/>
                </a:lnTo>
                <a:lnTo>
                  <a:pt x="4136" y="1698"/>
                </a:lnTo>
                <a:lnTo>
                  <a:pt x="4131" y="1632"/>
                </a:lnTo>
                <a:lnTo>
                  <a:pt x="4124" y="1566"/>
                </a:lnTo>
                <a:lnTo>
                  <a:pt x="4114" y="1501"/>
                </a:lnTo>
                <a:lnTo>
                  <a:pt x="4101" y="1436"/>
                </a:lnTo>
                <a:lnTo>
                  <a:pt x="4086" y="1373"/>
                </a:lnTo>
                <a:lnTo>
                  <a:pt x="4069" y="1309"/>
                </a:lnTo>
                <a:lnTo>
                  <a:pt x="4049" y="1247"/>
                </a:lnTo>
                <a:lnTo>
                  <a:pt x="4027" y="1186"/>
                </a:lnTo>
                <a:lnTo>
                  <a:pt x="4002" y="1125"/>
                </a:lnTo>
                <a:lnTo>
                  <a:pt x="3974" y="1067"/>
                </a:lnTo>
                <a:lnTo>
                  <a:pt x="3944" y="1008"/>
                </a:lnTo>
                <a:lnTo>
                  <a:pt x="3912" y="952"/>
                </a:lnTo>
                <a:lnTo>
                  <a:pt x="3877" y="897"/>
                </a:lnTo>
                <a:lnTo>
                  <a:pt x="3837" y="841"/>
                </a:lnTo>
                <a:lnTo>
                  <a:pt x="3796" y="788"/>
                </a:lnTo>
                <a:lnTo>
                  <a:pt x="3754" y="735"/>
                </a:lnTo>
                <a:lnTo>
                  <a:pt x="3712" y="687"/>
                </a:lnTo>
                <a:lnTo>
                  <a:pt x="3668" y="638"/>
                </a:lnTo>
                <a:lnTo>
                  <a:pt x="3622" y="594"/>
                </a:lnTo>
                <a:lnTo>
                  <a:pt x="3576" y="550"/>
                </a:lnTo>
                <a:lnTo>
                  <a:pt x="3530" y="508"/>
                </a:lnTo>
                <a:lnTo>
                  <a:pt x="3481" y="468"/>
                </a:lnTo>
                <a:lnTo>
                  <a:pt x="3434" y="430"/>
                </a:lnTo>
                <a:lnTo>
                  <a:pt x="3384" y="394"/>
                </a:lnTo>
                <a:lnTo>
                  <a:pt x="3334" y="359"/>
                </a:lnTo>
                <a:lnTo>
                  <a:pt x="3283" y="327"/>
                </a:lnTo>
                <a:lnTo>
                  <a:pt x="3232" y="297"/>
                </a:lnTo>
                <a:lnTo>
                  <a:pt x="3180" y="267"/>
                </a:lnTo>
                <a:lnTo>
                  <a:pt x="3128" y="240"/>
                </a:lnTo>
                <a:lnTo>
                  <a:pt x="3074" y="215"/>
                </a:lnTo>
                <a:lnTo>
                  <a:pt x="3021" y="190"/>
                </a:lnTo>
                <a:lnTo>
                  <a:pt x="2967" y="168"/>
                </a:lnTo>
                <a:lnTo>
                  <a:pt x="2912" y="147"/>
                </a:lnTo>
                <a:lnTo>
                  <a:pt x="2859" y="128"/>
                </a:lnTo>
                <a:lnTo>
                  <a:pt x="2803" y="110"/>
                </a:lnTo>
                <a:lnTo>
                  <a:pt x="2748" y="93"/>
                </a:lnTo>
                <a:lnTo>
                  <a:pt x="2692" y="78"/>
                </a:lnTo>
                <a:lnTo>
                  <a:pt x="2637" y="64"/>
                </a:lnTo>
                <a:lnTo>
                  <a:pt x="2581" y="52"/>
                </a:lnTo>
                <a:lnTo>
                  <a:pt x="2525" y="42"/>
                </a:lnTo>
                <a:lnTo>
                  <a:pt x="2469" y="32"/>
                </a:lnTo>
                <a:lnTo>
                  <a:pt x="2413" y="23"/>
                </a:lnTo>
                <a:lnTo>
                  <a:pt x="2357" y="17"/>
                </a:lnTo>
                <a:lnTo>
                  <a:pt x="2301" y="11"/>
                </a:lnTo>
                <a:lnTo>
                  <a:pt x="2245" y="6"/>
                </a:lnTo>
                <a:lnTo>
                  <a:pt x="2186" y="2"/>
                </a:lnTo>
                <a:lnTo>
                  <a:pt x="2129" y="0"/>
                </a:lnTo>
                <a:lnTo>
                  <a:pt x="2071" y="0"/>
                </a:lnTo>
                <a:lnTo>
                  <a:pt x="2013" y="1"/>
                </a:lnTo>
                <a:lnTo>
                  <a:pt x="1957" y="5"/>
                </a:lnTo>
                <a:lnTo>
                  <a:pt x="1900" y="8"/>
                </a:lnTo>
                <a:lnTo>
                  <a:pt x="1844" y="15"/>
                </a:lnTo>
                <a:lnTo>
                  <a:pt x="1788" y="23"/>
                </a:lnTo>
                <a:lnTo>
                  <a:pt x="1733" y="32"/>
                </a:lnTo>
                <a:lnTo>
                  <a:pt x="1678" y="43"/>
                </a:lnTo>
                <a:lnTo>
                  <a:pt x="1624" y="56"/>
                </a:lnTo>
                <a:lnTo>
                  <a:pt x="1570" y="69"/>
                </a:lnTo>
                <a:lnTo>
                  <a:pt x="1516" y="86"/>
                </a:lnTo>
                <a:lnTo>
                  <a:pt x="1464" y="102"/>
                </a:lnTo>
                <a:lnTo>
                  <a:pt x="1412" y="120"/>
                </a:lnTo>
                <a:lnTo>
                  <a:pt x="1360" y="140"/>
                </a:lnTo>
                <a:lnTo>
                  <a:pt x="1309" y="162"/>
                </a:lnTo>
                <a:lnTo>
                  <a:pt x="1259" y="184"/>
                </a:lnTo>
                <a:lnTo>
                  <a:pt x="1209" y="208"/>
                </a:lnTo>
                <a:lnTo>
                  <a:pt x="1159" y="232"/>
                </a:lnTo>
                <a:lnTo>
                  <a:pt x="1111" y="259"/>
                </a:lnTo>
                <a:lnTo>
                  <a:pt x="1063" y="286"/>
                </a:lnTo>
                <a:lnTo>
                  <a:pt x="1016" y="313"/>
                </a:lnTo>
                <a:lnTo>
                  <a:pt x="970" y="343"/>
                </a:lnTo>
                <a:lnTo>
                  <a:pt x="925" y="374"/>
                </a:lnTo>
                <a:lnTo>
                  <a:pt x="880" y="407"/>
                </a:lnTo>
                <a:lnTo>
                  <a:pt x="837" y="439"/>
                </a:lnTo>
                <a:lnTo>
                  <a:pt x="794" y="473"/>
                </a:lnTo>
                <a:lnTo>
                  <a:pt x="752" y="508"/>
                </a:lnTo>
                <a:lnTo>
                  <a:pt x="711" y="544"/>
                </a:lnTo>
                <a:lnTo>
                  <a:pt x="671" y="581"/>
                </a:lnTo>
                <a:lnTo>
                  <a:pt x="631" y="618"/>
                </a:lnTo>
                <a:lnTo>
                  <a:pt x="593" y="658"/>
                </a:lnTo>
                <a:lnTo>
                  <a:pt x="555" y="697"/>
                </a:lnTo>
                <a:lnTo>
                  <a:pt x="519" y="738"/>
                </a:lnTo>
                <a:lnTo>
                  <a:pt x="484" y="779"/>
                </a:lnTo>
                <a:lnTo>
                  <a:pt x="449" y="821"/>
                </a:lnTo>
                <a:lnTo>
                  <a:pt x="417" y="864"/>
                </a:lnTo>
                <a:lnTo>
                  <a:pt x="385" y="907"/>
                </a:lnTo>
                <a:lnTo>
                  <a:pt x="354" y="952"/>
                </a:lnTo>
                <a:lnTo>
                  <a:pt x="324" y="997"/>
                </a:lnTo>
                <a:lnTo>
                  <a:pt x="295" y="1042"/>
                </a:lnTo>
                <a:lnTo>
                  <a:pt x="268" y="1089"/>
                </a:lnTo>
                <a:lnTo>
                  <a:pt x="242" y="1135"/>
                </a:lnTo>
                <a:lnTo>
                  <a:pt x="217" y="1182"/>
                </a:lnTo>
                <a:lnTo>
                  <a:pt x="193" y="1231"/>
                </a:lnTo>
                <a:lnTo>
                  <a:pt x="171" y="1278"/>
                </a:lnTo>
                <a:lnTo>
                  <a:pt x="149" y="1328"/>
                </a:lnTo>
                <a:lnTo>
                  <a:pt x="129" y="1377"/>
                </a:lnTo>
                <a:lnTo>
                  <a:pt x="111" y="1426"/>
                </a:lnTo>
                <a:lnTo>
                  <a:pt x="93" y="1476"/>
                </a:lnTo>
                <a:lnTo>
                  <a:pt x="77" y="1527"/>
                </a:lnTo>
                <a:lnTo>
                  <a:pt x="63" y="1578"/>
                </a:lnTo>
                <a:lnTo>
                  <a:pt x="50" y="1629"/>
                </a:lnTo>
                <a:lnTo>
                  <a:pt x="39" y="1680"/>
                </a:lnTo>
                <a:lnTo>
                  <a:pt x="29" y="1733"/>
                </a:lnTo>
                <a:lnTo>
                  <a:pt x="20" y="1784"/>
                </a:lnTo>
                <a:lnTo>
                  <a:pt x="12" y="1836"/>
                </a:lnTo>
                <a:lnTo>
                  <a:pt x="7" y="1888"/>
                </a:lnTo>
                <a:lnTo>
                  <a:pt x="4" y="1941"/>
                </a:lnTo>
                <a:lnTo>
                  <a:pt x="1" y="1993"/>
                </a:lnTo>
                <a:lnTo>
                  <a:pt x="0" y="2045"/>
                </a:lnTo>
                <a:lnTo>
                  <a:pt x="1" y="2099"/>
                </a:lnTo>
                <a:lnTo>
                  <a:pt x="4" y="2151"/>
                </a:lnTo>
                <a:lnTo>
                  <a:pt x="5" y="2206"/>
                </a:lnTo>
                <a:lnTo>
                  <a:pt x="7" y="2261"/>
                </a:lnTo>
                <a:lnTo>
                  <a:pt x="12" y="2314"/>
                </a:lnTo>
                <a:lnTo>
                  <a:pt x="17" y="2366"/>
                </a:lnTo>
                <a:lnTo>
                  <a:pt x="25" y="2420"/>
                </a:lnTo>
                <a:lnTo>
                  <a:pt x="34" y="2471"/>
                </a:lnTo>
                <a:lnTo>
                  <a:pt x="44" y="2522"/>
                </a:lnTo>
                <a:lnTo>
                  <a:pt x="55" y="2573"/>
                </a:lnTo>
                <a:lnTo>
                  <a:pt x="67" y="2623"/>
                </a:lnTo>
                <a:lnTo>
                  <a:pt x="81" y="2673"/>
                </a:lnTo>
                <a:lnTo>
                  <a:pt x="96" y="2721"/>
                </a:lnTo>
                <a:lnTo>
                  <a:pt x="112" y="2768"/>
                </a:lnTo>
                <a:lnTo>
                  <a:pt x="129" y="2816"/>
                </a:lnTo>
                <a:lnTo>
                  <a:pt x="148" y="2863"/>
                </a:lnTo>
                <a:lnTo>
                  <a:pt x="168" y="2909"/>
                </a:lnTo>
                <a:lnTo>
                  <a:pt x="188" y="2954"/>
                </a:lnTo>
                <a:lnTo>
                  <a:pt x="210" y="2999"/>
                </a:lnTo>
                <a:lnTo>
                  <a:pt x="234" y="3044"/>
                </a:lnTo>
                <a:lnTo>
                  <a:pt x="258" y="3086"/>
                </a:lnTo>
                <a:lnTo>
                  <a:pt x="283" y="3130"/>
                </a:lnTo>
                <a:lnTo>
                  <a:pt x="309" y="3171"/>
                </a:lnTo>
                <a:lnTo>
                  <a:pt x="336" y="3212"/>
                </a:lnTo>
                <a:lnTo>
                  <a:pt x="364" y="3253"/>
                </a:lnTo>
                <a:lnTo>
                  <a:pt x="393" y="3293"/>
                </a:lnTo>
                <a:lnTo>
                  <a:pt x="423" y="3331"/>
                </a:lnTo>
                <a:lnTo>
                  <a:pt x="453" y="3370"/>
                </a:lnTo>
                <a:lnTo>
                  <a:pt x="486" y="3407"/>
                </a:lnTo>
                <a:lnTo>
                  <a:pt x="518" y="3444"/>
                </a:lnTo>
                <a:lnTo>
                  <a:pt x="550" y="3481"/>
                </a:lnTo>
                <a:lnTo>
                  <a:pt x="584" y="3515"/>
                </a:lnTo>
                <a:lnTo>
                  <a:pt x="619" y="3550"/>
                </a:lnTo>
                <a:lnTo>
                  <a:pt x="655" y="3585"/>
                </a:lnTo>
                <a:lnTo>
                  <a:pt x="691" y="3618"/>
                </a:lnTo>
                <a:lnTo>
                  <a:pt x="727" y="3650"/>
                </a:lnTo>
                <a:lnTo>
                  <a:pt x="764" y="3681"/>
                </a:lnTo>
                <a:lnTo>
                  <a:pt x="802" y="3712"/>
                </a:lnTo>
                <a:lnTo>
                  <a:pt x="840" y="3742"/>
                </a:lnTo>
                <a:lnTo>
                  <a:pt x="880" y="3772"/>
                </a:lnTo>
                <a:lnTo>
                  <a:pt x="919" y="3799"/>
                </a:lnTo>
                <a:lnTo>
                  <a:pt x="960" y="3828"/>
                </a:lnTo>
                <a:lnTo>
                  <a:pt x="1000" y="3854"/>
                </a:lnTo>
                <a:lnTo>
                  <a:pt x="1041" y="3880"/>
                </a:lnTo>
                <a:lnTo>
                  <a:pt x="1082" y="3905"/>
                </a:lnTo>
                <a:lnTo>
                  <a:pt x="1124" y="3930"/>
                </a:lnTo>
                <a:lnTo>
                  <a:pt x="1167" y="3952"/>
                </a:lnTo>
                <a:lnTo>
                  <a:pt x="1209" y="3976"/>
                </a:lnTo>
                <a:lnTo>
                  <a:pt x="1251" y="3997"/>
                </a:lnTo>
                <a:lnTo>
                  <a:pt x="1295" y="4018"/>
                </a:lnTo>
                <a:lnTo>
                  <a:pt x="1338" y="4038"/>
                </a:lnTo>
                <a:lnTo>
                  <a:pt x="1382" y="4057"/>
                </a:lnTo>
                <a:lnTo>
                  <a:pt x="1426" y="4076"/>
                </a:lnTo>
                <a:lnTo>
                  <a:pt x="1469" y="4093"/>
                </a:lnTo>
                <a:lnTo>
                  <a:pt x="1514" y="4109"/>
                </a:lnTo>
                <a:lnTo>
                  <a:pt x="1558" y="4125"/>
                </a:lnTo>
                <a:lnTo>
                  <a:pt x="1602" y="4140"/>
                </a:lnTo>
                <a:lnTo>
                  <a:pt x="1647" y="4154"/>
                </a:lnTo>
                <a:lnTo>
                  <a:pt x="1691" y="4167"/>
                </a:lnTo>
                <a:lnTo>
                  <a:pt x="1736" y="4179"/>
                </a:lnTo>
                <a:lnTo>
                  <a:pt x="1780" y="4190"/>
                </a:lnTo>
                <a:lnTo>
                  <a:pt x="1825" y="4200"/>
                </a:lnTo>
                <a:lnTo>
                  <a:pt x="1869" y="4210"/>
                </a:lnTo>
                <a:lnTo>
                  <a:pt x="1914" y="4218"/>
                </a:lnTo>
                <a:lnTo>
                  <a:pt x="1958" y="4225"/>
                </a:lnTo>
                <a:lnTo>
                  <a:pt x="2002" y="4233"/>
                </a:lnTo>
                <a:lnTo>
                  <a:pt x="2048" y="4240"/>
                </a:lnTo>
                <a:lnTo>
                  <a:pt x="2094" y="4246"/>
                </a:lnTo>
                <a:lnTo>
                  <a:pt x="2139" y="4252"/>
                </a:lnTo>
                <a:lnTo>
                  <a:pt x="2185" y="4257"/>
                </a:lnTo>
                <a:lnTo>
                  <a:pt x="2231" y="4262"/>
                </a:lnTo>
                <a:lnTo>
                  <a:pt x="2277" y="4266"/>
                </a:lnTo>
                <a:lnTo>
                  <a:pt x="2322" y="4269"/>
                </a:lnTo>
                <a:lnTo>
                  <a:pt x="2368" y="4271"/>
                </a:lnTo>
                <a:lnTo>
                  <a:pt x="2414" y="4272"/>
                </a:lnTo>
                <a:lnTo>
                  <a:pt x="2459" y="4272"/>
                </a:lnTo>
                <a:lnTo>
                  <a:pt x="2505" y="4272"/>
                </a:lnTo>
                <a:lnTo>
                  <a:pt x="2551" y="4271"/>
                </a:lnTo>
                <a:lnTo>
                  <a:pt x="2596" y="4270"/>
                </a:lnTo>
                <a:lnTo>
                  <a:pt x="2642" y="4267"/>
                </a:lnTo>
                <a:lnTo>
                  <a:pt x="2732" y="4260"/>
                </a:lnTo>
                <a:lnTo>
                  <a:pt x="2821" y="4250"/>
                </a:lnTo>
                <a:lnTo>
                  <a:pt x="2911" y="4238"/>
                </a:lnTo>
                <a:lnTo>
                  <a:pt x="2999" y="4221"/>
                </a:lnTo>
                <a:lnTo>
                  <a:pt x="3088" y="4203"/>
                </a:lnTo>
                <a:lnTo>
                  <a:pt x="3175" y="4181"/>
                </a:lnTo>
                <a:lnTo>
                  <a:pt x="3261" y="4157"/>
                </a:lnTo>
                <a:lnTo>
                  <a:pt x="3347" y="4130"/>
                </a:lnTo>
                <a:lnTo>
                  <a:pt x="3430" y="4101"/>
                </a:lnTo>
                <a:lnTo>
                  <a:pt x="3514" y="4068"/>
                </a:lnTo>
                <a:lnTo>
                  <a:pt x="3596" y="4033"/>
                </a:lnTo>
                <a:lnTo>
                  <a:pt x="3675" y="3996"/>
                </a:lnTo>
                <a:lnTo>
                  <a:pt x="3755" y="3956"/>
                </a:lnTo>
                <a:lnTo>
                  <a:pt x="3832" y="3915"/>
                </a:lnTo>
                <a:lnTo>
                  <a:pt x="3908" y="3870"/>
                </a:lnTo>
                <a:lnTo>
                  <a:pt x="3983" y="3823"/>
                </a:lnTo>
                <a:lnTo>
                  <a:pt x="4055" y="3773"/>
                </a:lnTo>
                <a:lnTo>
                  <a:pt x="4126" y="3722"/>
                </a:lnTo>
                <a:lnTo>
                  <a:pt x="4195" y="3667"/>
                </a:lnTo>
                <a:lnTo>
                  <a:pt x="4228" y="3640"/>
                </a:lnTo>
                <a:lnTo>
                  <a:pt x="4262" y="3611"/>
                </a:lnTo>
                <a:lnTo>
                  <a:pt x="4294" y="3583"/>
                </a:lnTo>
                <a:lnTo>
                  <a:pt x="4327" y="3553"/>
                </a:lnTo>
                <a:lnTo>
                  <a:pt x="4359" y="3523"/>
                </a:lnTo>
                <a:lnTo>
                  <a:pt x="4390" y="3492"/>
                </a:lnTo>
                <a:lnTo>
                  <a:pt x="4420" y="3461"/>
                </a:lnTo>
                <a:lnTo>
                  <a:pt x="4450" y="3430"/>
                </a:lnTo>
                <a:lnTo>
                  <a:pt x="4480" y="3397"/>
                </a:lnTo>
                <a:lnTo>
                  <a:pt x="4508" y="3365"/>
                </a:lnTo>
                <a:lnTo>
                  <a:pt x="4537" y="3331"/>
                </a:lnTo>
                <a:lnTo>
                  <a:pt x="4564" y="3298"/>
                </a:lnTo>
                <a:lnTo>
                  <a:pt x="4533" y="3330"/>
                </a:lnTo>
                <a:lnTo>
                  <a:pt x="4502" y="3362"/>
                </a:lnTo>
                <a:lnTo>
                  <a:pt x="4471" y="3392"/>
                </a:lnTo>
                <a:lnTo>
                  <a:pt x="4439" y="3423"/>
                </a:lnTo>
                <a:lnTo>
                  <a:pt x="4406" y="3452"/>
                </a:lnTo>
                <a:lnTo>
                  <a:pt x="4373" y="3481"/>
                </a:lnTo>
                <a:lnTo>
                  <a:pt x="4339" y="3508"/>
                </a:lnTo>
                <a:lnTo>
                  <a:pt x="4305" y="3534"/>
                </a:lnTo>
                <a:lnTo>
                  <a:pt x="4271" y="3560"/>
                </a:lnTo>
                <a:lnTo>
                  <a:pt x="4236" y="3586"/>
                </a:lnTo>
                <a:lnTo>
                  <a:pt x="4201" y="3610"/>
                </a:lnTo>
                <a:lnTo>
                  <a:pt x="4165" y="3634"/>
                </a:lnTo>
                <a:lnTo>
                  <a:pt x="4129" y="3656"/>
                </a:lnTo>
                <a:lnTo>
                  <a:pt x="4093" y="3679"/>
                </a:lnTo>
                <a:lnTo>
                  <a:pt x="4055" y="3700"/>
                </a:lnTo>
                <a:lnTo>
                  <a:pt x="4019" y="3721"/>
                </a:lnTo>
                <a:lnTo>
                  <a:pt x="3982" y="3740"/>
                </a:lnTo>
                <a:lnTo>
                  <a:pt x="3943" y="3758"/>
                </a:lnTo>
                <a:lnTo>
                  <a:pt x="3906" y="3777"/>
                </a:lnTo>
                <a:lnTo>
                  <a:pt x="3867" y="3794"/>
                </a:lnTo>
                <a:lnTo>
                  <a:pt x="3829" y="3811"/>
                </a:lnTo>
                <a:lnTo>
                  <a:pt x="3789" y="3827"/>
                </a:lnTo>
                <a:lnTo>
                  <a:pt x="3750" y="3842"/>
                </a:lnTo>
                <a:lnTo>
                  <a:pt x="3710" y="3857"/>
                </a:lnTo>
                <a:lnTo>
                  <a:pt x="3670" y="3870"/>
                </a:lnTo>
                <a:lnTo>
                  <a:pt x="3631" y="3883"/>
                </a:lnTo>
                <a:lnTo>
                  <a:pt x="3591" y="3895"/>
                </a:lnTo>
                <a:lnTo>
                  <a:pt x="3550" y="3906"/>
                </a:lnTo>
                <a:lnTo>
                  <a:pt x="3469" y="3928"/>
                </a:lnTo>
                <a:lnTo>
                  <a:pt x="3387" y="3945"/>
                </a:lnTo>
                <a:lnTo>
                  <a:pt x="3304" y="3961"/>
                </a:lnTo>
                <a:lnTo>
                  <a:pt x="3222" y="3974"/>
                </a:lnTo>
                <a:lnTo>
                  <a:pt x="3139" y="3982"/>
                </a:lnTo>
                <a:lnTo>
                  <a:pt x="3055" y="3990"/>
                </a:lnTo>
                <a:lnTo>
                  <a:pt x="2972" y="3995"/>
                </a:lnTo>
                <a:lnTo>
                  <a:pt x="2889" y="3996"/>
                </a:lnTo>
                <a:lnTo>
                  <a:pt x="2805" y="3995"/>
                </a:lnTo>
                <a:lnTo>
                  <a:pt x="2722" y="3992"/>
                </a:lnTo>
                <a:lnTo>
                  <a:pt x="2638" y="3986"/>
                </a:lnTo>
                <a:lnTo>
                  <a:pt x="2556" y="3977"/>
                </a:lnTo>
                <a:lnTo>
                  <a:pt x="2474" y="3966"/>
                </a:lnTo>
                <a:lnTo>
                  <a:pt x="2392" y="3954"/>
                </a:lnTo>
                <a:lnTo>
                  <a:pt x="2311" y="3937"/>
                </a:lnTo>
                <a:lnTo>
                  <a:pt x="2231" y="3920"/>
                </a:lnTo>
                <a:lnTo>
                  <a:pt x="2151" y="3899"/>
                </a:lnTo>
                <a:lnTo>
                  <a:pt x="2074" y="3876"/>
                </a:lnTo>
                <a:lnTo>
                  <a:pt x="1997" y="3852"/>
                </a:lnTo>
                <a:lnTo>
                  <a:pt x="1921" y="3825"/>
                </a:lnTo>
                <a:lnTo>
                  <a:pt x="1846" y="3796"/>
                </a:lnTo>
                <a:lnTo>
                  <a:pt x="1773" y="3764"/>
                </a:lnTo>
                <a:lnTo>
                  <a:pt x="1702" y="3731"/>
                </a:lnTo>
                <a:lnTo>
                  <a:pt x="1631" y="3696"/>
                </a:lnTo>
                <a:lnTo>
                  <a:pt x="1563" y="3659"/>
                </a:lnTo>
                <a:lnTo>
                  <a:pt x="1497" y="3619"/>
                </a:lnTo>
                <a:lnTo>
                  <a:pt x="1432" y="3578"/>
                </a:lnTo>
                <a:lnTo>
                  <a:pt x="1370" y="3534"/>
                </a:lnTo>
                <a:lnTo>
                  <a:pt x="1309" y="3489"/>
                </a:lnTo>
                <a:lnTo>
                  <a:pt x="1250" y="3442"/>
                </a:lnTo>
                <a:lnTo>
                  <a:pt x="1195" y="3393"/>
                </a:lnTo>
                <a:lnTo>
                  <a:pt x="1142" y="3344"/>
                </a:lnTo>
                <a:lnTo>
                  <a:pt x="1116" y="3317"/>
                </a:lnTo>
                <a:lnTo>
                  <a:pt x="1091" y="3291"/>
                </a:lnTo>
                <a:lnTo>
                  <a:pt x="1066" y="3264"/>
                </a:lnTo>
                <a:lnTo>
                  <a:pt x="1042" y="3237"/>
                </a:lnTo>
                <a:lnTo>
                  <a:pt x="1018" y="3209"/>
                </a:lnTo>
                <a:lnTo>
                  <a:pt x="996" y="3182"/>
                </a:lnTo>
                <a:lnTo>
                  <a:pt x="974" y="3153"/>
                </a:lnTo>
                <a:lnTo>
                  <a:pt x="954" y="3125"/>
                </a:lnTo>
                <a:lnTo>
                  <a:pt x="933" y="3095"/>
                </a:lnTo>
                <a:lnTo>
                  <a:pt x="914" y="3065"/>
                </a:lnTo>
                <a:lnTo>
                  <a:pt x="894" y="3035"/>
                </a:lnTo>
                <a:lnTo>
                  <a:pt x="877" y="3005"/>
                </a:lnTo>
                <a:lnTo>
                  <a:pt x="859" y="2974"/>
                </a:lnTo>
                <a:lnTo>
                  <a:pt x="843" y="2943"/>
                </a:lnTo>
                <a:lnTo>
                  <a:pt x="827" y="2912"/>
                </a:lnTo>
                <a:lnTo>
                  <a:pt x="812" y="2879"/>
                </a:lnTo>
                <a:lnTo>
                  <a:pt x="798" y="2847"/>
                </a:lnTo>
                <a:lnTo>
                  <a:pt x="784" y="2815"/>
                </a:lnTo>
                <a:lnTo>
                  <a:pt x="773" y="2781"/>
                </a:lnTo>
                <a:lnTo>
                  <a:pt x="761" y="2749"/>
                </a:lnTo>
                <a:lnTo>
                  <a:pt x="751" y="2715"/>
                </a:lnTo>
                <a:lnTo>
                  <a:pt x="741" y="2680"/>
                </a:lnTo>
                <a:lnTo>
                  <a:pt x="732" y="2646"/>
                </a:lnTo>
                <a:lnTo>
                  <a:pt x="725" y="2612"/>
                </a:lnTo>
                <a:lnTo>
                  <a:pt x="717" y="2577"/>
                </a:lnTo>
                <a:lnTo>
                  <a:pt x="712" y="2541"/>
                </a:lnTo>
                <a:lnTo>
                  <a:pt x="707" y="2506"/>
                </a:lnTo>
                <a:lnTo>
                  <a:pt x="702" y="2470"/>
                </a:lnTo>
                <a:lnTo>
                  <a:pt x="700" y="2434"/>
                </a:lnTo>
                <a:lnTo>
                  <a:pt x="697" y="2396"/>
                </a:lnTo>
                <a:lnTo>
                  <a:pt x="697" y="2360"/>
                </a:lnTo>
                <a:lnTo>
                  <a:pt x="697" y="2323"/>
                </a:lnTo>
                <a:lnTo>
                  <a:pt x="697" y="2285"/>
                </a:lnTo>
                <a:lnTo>
                  <a:pt x="700" y="2247"/>
                </a:lnTo>
                <a:lnTo>
                  <a:pt x="703" y="2209"/>
                </a:lnTo>
                <a:lnTo>
                  <a:pt x="707" y="2171"/>
                </a:lnTo>
                <a:close/>
              </a:path>
            </a:pathLst>
          </a:custGeom>
          <a:solidFill>
            <a:srgbClr val="1752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自主学习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23af51f4fc7de06a9387877fb110447f8"/>
</p:tagLst>
</file>

<file path=ppt/theme/theme1.xml><?xml version="1.0" encoding="utf-8"?>
<a:theme xmlns:a="http://schemas.openxmlformats.org/drawingml/2006/main" name="默认设计模板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默认设计模板">
      <a:majorFont>
        <a:latin typeface="Arial"/>
        <a:ea typeface="宋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1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1670</TotalTime>
  <Pages>0</Pages>
  <Words>831</Words>
  <Characters>0</Characters>
  <Application>Microsoft Office PowerPoint</Application>
  <DocSecurity>0</DocSecurity>
  <PresentationFormat>自定义</PresentationFormat>
  <Lines>0</Lines>
  <Paragraphs>109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黑体</vt:lpstr>
      <vt:lpstr>楷体_GB2312</vt:lpstr>
      <vt:lpstr>宋体</vt:lpstr>
      <vt:lpstr>微软雅黑</vt:lpstr>
      <vt:lpstr>Arial</vt:lpstr>
      <vt:lpstr>Calibri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sqlidan12</cp:lastModifiedBy>
  <cp:revision>373</cp:revision>
  <dcterms:created xsi:type="dcterms:W3CDTF">2014-07-16T06:42:01Z</dcterms:created>
  <dcterms:modified xsi:type="dcterms:W3CDTF">2018-01-07T02:51:47Z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2052-9.1.0.4885</vt:lpwstr>
  </property>
</Properties>
</file>