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dat" ContentType="text/plai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0c4576d3e4834588" Type="http://schemas.microsoft.com/office/2006/relationships/txt" Target="udata/data.dat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656" r:id="rId2"/>
    <p:sldId id="724" r:id="rId3"/>
    <p:sldId id="738" r:id="rId4"/>
    <p:sldId id="737" r:id="rId5"/>
    <p:sldId id="723" r:id="rId6"/>
    <p:sldId id="725" r:id="rId7"/>
    <p:sldId id="726" r:id="rId8"/>
    <p:sldId id="727" r:id="rId9"/>
    <p:sldId id="728" r:id="rId10"/>
    <p:sldId id="729" r:id="rId11"/>
    <p:sldId id="730" r:id="rId12"/>
    <p:sldId id="731" r:id="rId13"/>
    <p:sldId id="732" r:id="rId14"/>
    <p:sldId id="735" r:id="rId15"/>
    <p:sldId id="654" r:id="rId16"/>
    <p:sldId id="733" r:id="rId17"/>
  </p:sldIdLst>
  <p:sldSz cx="9144000" cy="5145088"/>
  <p:notesSz cx="6858000" cy="9144000"/>
  <p:custDataLst>
    <p:tags r:id="rId1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">
          <p15:clr>
            <a:srgbClr val="A4A3A4"/>
          </p15:clr>
        </p15:guide>
        <p15:guide id="2" pos="3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14790"/>
    <a:srgbClr val="FFFFFF"/>
    <a:srgbClr val="3A93E3"/>
    <a:srgbClr val="F7B882"/>
    <a:srgbClr val="CD1DC8"/>
    <a:srgbClr val="EEA853"/>
    <a:srgbClr val="9FD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60"/>
  </p:normalViewPr>
  <p:slideViewPr>
    <p:cSldViewPr>
      <p:cViewPr varScale="1">
        <p:scale>
          <a:sx n="127" d="100"/>
          <a:sy n="127" d="100"/>
        </p:scale>
        <p:origin x="114" y="270"/>
      </p:cViewPr>
      <p:guideLst>
        <p:guide orient="horz" pos="648"/>
        <p:guide pos="3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FD6753E-A2F1-432E-8710-577F14948101}" type="datetimeFigureOut">
              <a:rPr lang="zh-CN" altLang="en-US"/>
              <a:pPr>
                <a:defRPr/>
              </a:pPr>
              <a:t>2018/1/7</a:t>
            </a:fld>
            <a:endParaRPr lang="en-US" altLang="zh-CN"/>
          </a:p>
        </p:txBody>
      </p:sp>
      <p:sp>
        <p:nvSpPr>
          <p:cNvPr id="614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200" b="0">
                <a:latin typeface="Arial" charset="0"/>
                <a:ea typeface="宋体" pitchFamily="2" charset="-122"/>
              </a:defRPr>
            </a:lvl1pPr>
          </a:lstStyle>
          <a:p>
            <a:fld id="{9E00C232-79B3-4A20-B65B-A6776491A27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67398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184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0266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6069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301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270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879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704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606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491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3777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0073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224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539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846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9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3260734" y="2084389"/>
            <a:ext cx="2597150" cy="630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七年级上册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2766670" y="1358098"/>
            <a:ext cx="3948470" cy="465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.1.1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世界的人口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942422" y="3361491"/>
            <a:ext cx="70913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结论：当自然增长率下降时，只是人口增长速度减缓，只有当自然增长率小于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时，人口数量才会下降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508188"/>
              </p:ext>
            </p:extLst>
          </p:nvPr>
        </p:nvGraphicFramePr>
        <p:xfrm>
          <a:off x="1247221" y="1048584"/>
          <a:ext cx="6096000" cy="1372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430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自然增长率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人口数量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301" marB="34301"/>
                </a:tc>
              </a:tr>
              <a:tr h="3430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＞</a:t>
                      </a:r>
                      <a:r>
                        <a:rPr lang="en-US" altLang="zh-CN" sz="18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0</a:t>
                      </a:r>
                    </a:p>
                  </a:txBody>
                  <a:tcPr marT="34301" marB="3430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301" marB="34301"/>
                </a:tc>
              </a:tr>
              <a:tr h="3430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=0</a:t>
                      </a:r>
                      <a:endParaRPr lang="zh-CN" altLang="en-US" sz="1800" b="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301" marB="34301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301" marB="34301"/>
                </a:tc>
              </a:tr>
              <a:tr h="3430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＜</a:t>
                      </a:r>
                      <a:r>
                        <a:rPr lang="en-US" altLang="zh-CN" sz="18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0</a:t>
                      </a:r>
                      <a:endParaRPr lang="zh-CN" altLang="en-US" sz="1800" b="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301" marB="3430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301" marB="34301"/>
                </a:tc>
              </a:tr>
            </a:tbl>
          </a:graphicData>
        </a:graphic>
      </p:graphicFrame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942421" y="2774332"/>
            <a:ext cx="792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人口增长数量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该地人口总数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人口自然增长率</a:t>
            </a:r>
            <a:endParaRPr lang="zh-CN" altLang="zh-CN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6"/>
          <p:cNvSpPr txBox="1">
            <a:spLocks noChangeArrowheads="1"/>
          </p:cNvSpPr>
          <p:nvPr/>
        </p:nvSpPr>
        <p:spPr bwMode="auto">
          <a:xfrm>
            <a:off x="5362022" y="1391590"/>
            <a:ext cx="1147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</a:p>
        </p:txBody>
      </p:sp>
      <p:sp>
        <p:nvSpPr>
          <p:cNvPr id="19" name="文本框 6"/>
          <p:cNvSpPr txBox="1">
            <a:spLocks noChangeArrowheads="1"/>
          </p:cNvSpPr>
          <p:nvPr/>
        </p:nvSpPr>
        <p:spPr bwMode="auto">
          <a:xfrm>
            <a:off x="5154060" y="1736977"/>
            <a:ext cx="15636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维持稳定</a:t>
            </a:r>
          </a:p>
        </p:txBody>
      </p:sp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5362022" y="2082365"/>
            <a:ext cx="11461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自主反馈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1217613" y="715156"/>
            <a:ext cx="1981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2000" b="0" dirty="0">
                <a:latin typeface="黑体" pitchFamily="49" charset="-122"/>
                <a:ea typeface="黑体" pitchFamily="49" charset="-122"/>
              </a:rPr>
              <a:t>知识补充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357158" y="3792680"/>
            <a:ext cx="8258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zh-CN" sz="2000" dirty="0">
                <a:solidFill>
                  <a:srgbClr val="0000FF"/>
                </a:solidFill>
                <a:latin typeface="Arial" charset="0"/>
                <a:ea typeface="黑体" pitchFamily="49" charset="-122"/>
              </a:rPr>
              <a:t>　</a:t>
            </a:r>
            <a:r>
              <a:rPr lang="zh-CN" altLang="zh-CN" sz="2000" b="0" dirty="0">
                <a:solidFill>
                  <a:srgbClr val="0000FF"/>
                </a:solidFill>
                <a:latin typeface="Arial" charset="0"/>
                <a:ea typeface="黑体" pitchFamily="49" charset="-122"/>
              </a:rPr>
              <a:t>　</a:t>
            </a:r>
            <a:r>
              <a:rPr lang="zh-CN" altLang="zh-CN" sz="2000" b="0" dirty="0">
                <a:latin typeface="黑体" pitchFamily="49" charset="-122"/>
                <a:ea typeface="黑体" pitchFamily="49" charset="-122"/>
              </a:rPr>
              <a:t>各大洲</a:t>
            </a:r>
            <a:r>
              <a:rPr lang="zh-CN" altLang="en-US" sz="2000" b="0" dirty="0"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zh-CN" sz="2000" b="0" dirty="0">
                <a:latin typeface="黑体" pitchFamily="49" charset="-122"/>
                <a:ea typeface="黑体" pitchFamily="49" charset="-122"/>
              </a:rPr>
              <a:t>人口自然增长率最高的是哪个大洲？最低的是哪个大洲？</a:t>
            </a:r>
          </a:p>
        </p:txBody>
      </p:sp>
      <p:pic>
        <p:nvPicPr>
          <p:cNvPr id="17413" name="Picture 13" descr="1-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6" y="803920"/>
            <a:ext cx="644500" cy="50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071802" y="4254019"/>
            <a:ext cx="2135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2400" b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非洲</a:t>
            </a:r>
            <a:r>
              <a:rPr lang="en-US" altLang="zh-CN" sz="2400" b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欧洲</a:t>
            </a:r>
          </a:p>
        </p:txBody>
      </p:sp>
      <p:pic>
        <p:nvPicPr>
          <p:cNvPr id="1741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1215222"/>
            <a:ext cx="5500726" cy="232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流程图: 可选过程 7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1361197"/>
            <a:ext cx="5727042" cy="2425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04852" y="4029128"/>
            <a:ext cx="7924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2000" b="0">
                <a:latin typeface="黑体" pitchFamily="49" charset="-122"/>
                <a:ea typeface="黑体" pitchFamily="49" charset="-122"/>
              </a:rPr>
              <a:t>结论：人口数量不仅与自然增长率有关，还与当地的人口基数有关</a:t>
            </a:r>
            <a:endParaRPr lang="zh-CN" altLang="zh-CN" sz="2000" b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7" name="文本框 7"/>
          <p:cNvSpPr txBox="1">
            <a:spLocks noChangeArrowheads="1"/>
          </p:cNvSpPr>
          <p:nvPr/>
        </p:nvSpPr>
        <p:spPr bwMode="auto">
          <a:xfrm>
            <a:off x="504852" y="1556628"/>
            <a:ext cx="24955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2000" b="0" dirty="0">
                <a:latin typeface="黑体" pitchFamily="49" charset="-122"/>
                <a:ea typeface="黑体" pitchFamily="49" charset="-122"/>
              </a:rPr>
              <a:t>人口增长数量最多的是哪个大洲？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071538" y="2429668"/>
            <a:ext cx="9794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2400" b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亚洲</a:t>
            </a:r>
          </a:p>
        </p:txBody>
      </p:sp>
      <p:pic>
        <p:nvPicPr>
          <p:cNvPr id="18439" name="Picture 13" descr="1-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803920"/>
            <a:ext cx="863600" cy="68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文本框 2"/>
          <p:cNvSpPr txBox="1">
            <a:spLocks noChangeArrowheads="1"/>
          </p:cNvSpPr>
          <p:nvPr/>
        </p:nvSpPr>
        <p:spPr bwMode="auto">
          <a:xfrm>
            <a:off x="1265265" y="803921"/>
            <a:ext cx="1981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2000" b="0" dirty="0">
                <a:latin typeface="黑体" pitchFamily="49" charset="-122"/>
                <a:ea typeface="黑体" pitchFamily="49" charset="-122"/>
              </a:rPr>
              <a:t>知识补充</a:t>
            </a:r>
          </a:p>
        </p:txBody>
      </p:sp>
      <p:sp>
        <p:nvSpPr>
          <p:cNvPr id="11" name="流程图: 可选过程 10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601661" y="1640461"/>
            <a:ext cx="3636962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读图讨论人口增长与经济发展水平之间的关系。</a:t>
            </a:r>
          </a:p>
        </p:txBody>
      </p:sp>
      <p:sp>
        <p:nvSpPr>
          <p:cNvPr id="19459" name="Text Box 11"/>
          <p:cNvSpPr txBox="1">
            <a:spLocks noChangeArrowheads="1"/>
          </p:cNvSpPr>
          <p:nvPr/>
        </p:nvSpPr>
        <p:spPr bwMode="auto">
          <a:xfrm>
            <a:off x="571472" y="858032"/>
            <a:ext cx="7848600" cy="874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1.2010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我国某地出生率为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1.01%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，死亡率为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0.71%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。请计算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年度该地人口自然增长率是多少。</a:t>
            </a:r>
          </a:p>
        </p:txBody>
      </p:sp>
      <p:grpSp>
        <p:nvGrpSpPr>
          <p:cNvPr id="19462" name="组合 2"/>
          <p:cNvGrpSpPr>
            <a:grpSpLocks/>
          </p:cNvGrpSpPr>
          <p:nvPr/>
        </p:nvGrpSpPr>
        <p:grpSpPr bwMode="auto">
          <a:xfrm>
            <a:off x="3381367" y="1915382"/>
            <a:ext cx="5534058" cy="2800302"/>
            <a:chOff x="2743248" y="2667020"/>
            <a:chExt cx="4885164" cy="3732136"/>
          </a:xfrm>
        </p:grpSpPr>
        <p:grpSp>
          <p:nvGrpSpPr>
            <p:cNvPr id="19468" name="Group 28"/>
            <p:cNvGrpSpPr>
              <a:grpSpLocks/>
            </p:cNvGrpSpPr>
            <p:nvPr/>
          </p:nvGrpSpPr>
          <p:grpSpPr bwMode="auto">
            <a:xfrm>
              <a:off x="2743248" y="2667020"/>
              <a:ext cx="4885164" cy="3732136"/>
              <a:chOff x="0" y="0"/>
              <a:chExt cx="4288" cy="2116"/>
            </a:xfrm>
          </p:grpSpPr>
          <p:sp>
            <p:nvSpPr>
              <p:cNvPr id="19472" name="Text Box 5"/>
              <p:cNvSpPr txBox="1">
                <a:spLocks noChangeArrowheads="1"/>
              </p:cNvSpPr>
              <p:nvPr/>
            </p:nvSpPr>
            <p:spPr bwMode="auto">
              <a:xfrm>
                <a:off x="0" y="304"/>
                <a:ext cx="116" cy="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en-US" sz="1600" b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3" name="Rectangle 16"/>
              <p:cNvSpPr>
                <a:spLocks noChangeArrowheads="1"/>
              </p:cNvSpPr>
              <p:nvPr/>
            </p:nvSpPr>
            <p:spPr bwMode="auto">
              <a:xfrm>
                <a:off x="660" y="276"/>
                <a:ext cx="3175" cy="136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4" name="Line 17"/>
              <p:cNvSpPr>
                <a:spLocks noChangeShapeType="1"/>
              </p:cNvSpPr>
              <p:nvPr/>
            </p:nvSpPr>
            <p:spPr bwMode="auto">
              <a:xfrm>
                <a:off x="660" y="1365"/>
                <a:ext cx="31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5" name="Line 18"/>
              <p:cNvSpPr>
                <a:spLocks noChangeShapeType="1"/>
              </p:cNvSpPr>
              <p:nvPr/>
            </p:nvSpPr>
            <p:spPr bwMode="auto">
              <a:xfrm>
                <a:off x="660" y="1093"/>
                <a:ext cx="31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6" name="Line 19"/>
              <p:cNvSpPr>
                <a:spLocks noChangeShapeType="1"/>
              </p:cNvSpPr>
              <p:nvPr/>
            </p:nvSpPr>
            <p:spPr bwMode="auto">
              <a:xfrm>
                <a:off x="660" y="821"/>
                <a:ext cx="31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7" name="Line 20"/>
              <p:cNvSpPr>
                <a:spLocks noChangeShapeType="1"/>
              </p:cNvSpPr>
              <p:nvPr/>
            </p:nvSpPr>
            <p:spPr bwMode="auto">
              <a:xfrm>
                <a:off x="660" y="549"/>
                <a:ext cx="31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Text Box 21"/>
              <p:cNvSpPr txBox="1">
                <a:spLocks noChangeArrowheads="1"/>
              </p:cNvSpPr>
              <p:nvPr/>
            </p:nvSpPr>
            <p:spPr bwMode="auto">
              <a:xfrm>
                <a:off x="297" y="0"/>
                <a:ext cx="1710" cy="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人口增长率（</a:t>
                </a:r>
                <a:r>
                  <a:rPr lang="en-US" altLang="zh-CN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</a:p>
            </p:txBody>
          </p:sp>
          <p:sp>
            <p:nvSpPr>
              <p:cNvPr id="19479" name="Text Box 22"/>
              <p:cNvSpPr txBox="1">
                <a:spLocks noChangeArrowheads="1"/>
              </p:cNvSpPr>
              <p:nvPr/>
            </p:nvSpPr>
            <p:spPr bwMode="auto">
              <a:xfrm>
                <a:off x="705" y="1724"/>
                <a:ext cx="3583" cy="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600" b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世界  高收入国家   中收入国家  中低收入国家</a:t>
                </a:r>
              </a:p>
            </p:txBody>
          </p:sp>
          <p:sp>
            <p:nvSpPr>
              <p:cNvPr id="21" name="Text Box 23"/>
              <p:cNvSpPr txBox="1">
                <a:spLocks noChangeArrowheads="1"/>
              </p:cNvSpPr>
              <p:nvPr/>
            </p:nvSpPr>
            <p:spPr bwMode="auto">
              <a:xfrm>
                <a:off x="268" y="186"/>
                <a:ext cx="407" cy="1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 eaLnBrk="1" hangingPunct="1">
                  <a:spcBef>
                    <a:spcPct val="50000"/>
                  </a:spcBef>
                  <a:defRPr/>
                </a:pPr>
                <a:r>
                  <a:rPr 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1.5</a:t>
                </a:r>
              </a:p>
              <a:p>
                <a:pPr algn="r" eaLnBrk="1" hangingPunct="1">
                  <a:spcBef>
                    <a:spcPct val="50000"/>
                  </a:spcBef>
                  <a:defRPr/>
                </a:pPr>
                <a:endParaRPr 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 eaLnBrk="1" hangingPunct="1">
                  <a:spcBef>
                    <a:spcPct val="50000"/>
                  </a:spcBef>
                  <a:defRPr/>
                </a:pPr>
                <a:endParaRPr 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 eaLnBrk="1" hangingPunct="1">
                  <a:spcBef>
                    <a:spcPct val="50000"/>
                  </a:spcBef>
                  <a:defRPr/>
                </a:pPr>
                <a:r>
                  <a:rPr 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0.9</a:t>
                </a:r>
              </a:p>
              <a:p>
                <a:pPr algn="r" eaLnBrk="1" hangingPunct="1">
                  <a:spcBef>
                    <a:spcPct val="50000"/>
                  </a:spcBef>
                  <a:defRPr/>
                </a:pPr>
                <a:endParaRPr 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 eaLnBrk="1" hangingPunct="1">
                  <a:spcBef>
                    <a:spcPct val="50000"/>
                  </a:spcBef>
                  <a:defRPr/>
                </a:pPr>
                <a:endParaRPr 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 eaLnBrk="1" hangingPunct="1">
                  <a:spcBef>
                    <a:spcPct val="50000"/>
                  </a:spcBef>
                  <a:defRPr/>
                </a:pPr>
                <a:r>
                  <a:rPr 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0.3</a:t>
                </a:r>
              </a:p>
            </p:txBody>
          </p:sp>
          <p:sp>
            <p:nvSpPr>
              <p:cNvPr id="19481" name="Rectangle 24"/>
              <p:cNvSpPr>
                <a:spLocks noChangeArrowheads="1"/>
              </p:cNvSpPr>
              <p:nvPr/>
            </p:nvSpPr>
            <p:spPr bwMode="auto">
              <a:xfrm>
                <a:off x="796" y="549"/>
                <a:ext cx="181" cy="1088"/>
              </a:xfrm>
              <a:prstGeom prst="rect">
                <a:avLst/>
              </a:prstGeom>
              <a:gradFill rotWithShape="1">
                <a:gsLst>
                  <a:gs pos="0">
                    <a:srgbClr val="762F47"/>
                  </a:gs>
                  <a:gs pos="50000">
                    <a:srgbClr val="FF6699"/>
                  </a:gs>
                  <a:gs pos="100000">
                    <a:srgbClr val="762F47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2" name="Rectangle 25"/>
              <p:cNvSpPr>
                <a:spLocks noChangeArrowheads="1"/>
              </p:cNvSpPr>
              <p:nvPr/>
            </p:nvSpPr>
            <p:spPr bwMode="auto">
              <a:xfrm>
                <a:off x="1703" y="1002"/>
                <a:ext cx="181" cy="635"/>
              </a:xfrm>
              <a:prstGeom prst="rect">
                <a:avLst/>
              </a:prstGeom>
              <a:gradFill rotWithShape="1">
                <a:gsLst>
                  <a:gs pos="0">
                    <a:srgbClr val="762F47"/>
                  </a:gs>
                  <a:gs pos="50000">
                    <a:srgbClr val="FF6699"/>
                  </a:gs>
                  <a:gs pos="100000">
                    <a:srgbClr val="762F47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3" name="Rectangle 26"/>
              <p:cNvSpPr>
                <a:spLocks noChangeArrowheads="1"/>
              </p:cNvSpPr>
              <p:nvPr/>
            </p:nvSpPr>
            <p:spPr bwMode="auto">
              <a:xfrm>
                <a:off x="2610" y="639"/>
                <a:ext cx="181" cy="998"/>
              </a:xfrm>
              <a:prstGeom prst="rect">
                <a:avLst/>
              </a:prstGeom>
              <a:gradFill rotWithShape="1">
                <a:gsLst>
                  <a:gs pos="0">
                    <a:srgbClr val="762F47"/>
                  </a:gs>
                  <a:gs pos="50000">
                    <a:srgbClr val="FF6699"/>
                  </a:gs>
                  <a:gs pos="100000">
                    <a:srgbClr val="762F47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27"/>
              <p:cNvSpPr>
                <a:spLocks noChangeArrowheads="1"/>
              </p:cNvSpPr>
              <p:nvPr/>
            </p:nvSpPr>
            <p:spPr bwMode="auto">
              <a:xfrm>
                <a:off x="3518" y="458"/>
                <a:ext cx="181" cy="1179"/>
              </a:xfrm>
              <a:prstGeom prst="rect">
                <a:avLst/>
              </a:prstGeom>
              <a:gradFill rotWithShape="1">
                <a:gsLst>
                  <a:gs pos="0">
                    <a:srgbClr val="762F47"/>
                  </a:gs>
                  <a:gs pos="50000">
                    <a:srgbClr val="FF6699"/>
                  </a:gs>
                  <a:gs pos="100000">
                    <a:srgbClr val="762F47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081415" y="3508294"/>
              <a:ext cx="482642" cy="4512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1.2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081415" y="4454330"/>
              <a:ext cx="482642" cy="4512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0.6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168735" y="5381319"/>
              <a:ext cx="481054" cy="4512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765898" y="1139106"/>
            <a:ext cx="979487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4" name="文本框 4"/>
          <p:cNvSpPr txBox="1">
            <a:spLocks noChangeArrowheads="1"/>
          </p:cNvSpPr>
          <p:nvPr/>
        </p:nvSpPr>
        <p:spPr bwMode="auto">
          <a:xfrm>
            <a:off x="571472" y="2406323"/>
            <a:ext cx="3251200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经济发展水平高，人口的自然增长速度缓慢；经济发展水平低，人口的自然增长速度较快</a:t>
            </a:r>
          </a:p>
        </p:txBody>
      </p:sp>
      <p:sp>
        <p:nvSpPr>
          <p:cNvPr id="31" name="流程图: 可选过程 30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4" grpId="0"/>
      <p:bldP spid="194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文本框 12"/>
          <p:cNvSpPr txBox="1">
            <a:spLocks noChangeArrowheads="1"/>
          </p:cNvSpPr>
          <p:nvPr/>
        </p:nvSpPr>
        <p:spPr bwMode="auto">
          <a:xfrm>
            <a:off x="1500166" y="2050000"/>
            <a:ext cx="32734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世界人口的数量与增长</a:t>
            </a:r>
          </a:p>
        </p:txBody>
      </p:sp>
      <p:sp>
        <p:nvSpPr>
          <p:cNvPr id="22533" name="文本框 13"/>
          <p:cNvSpPr txBox="1">
            <a:spLocks noChangeArrowheads="1"/>
          </p:cNvSpPr>
          <p:nvPr/>
        </p:nvSpPr>
        <p:spPr bwMode="auto">
          <a:xfrm>
            <a:off x="4527453" y="2493049"/>
            <a:ext cx="27733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人口自然增长率</a:t>
            </a:r>
          </a:p>
        </p:txBody>
      </p:sp>
      <p:sp>
        <p:nvSpPr>
          <p:cNvPr id="22534" name="左大括号 11"/>
          <p:cNvSpPr>
            <a:spLocks/>
          </p:cNvSpPr>
          <p:nvPr/>
        </p:nvSpPr>
        <p:spPr bwMode="auto">
          <a:xfrm>
            <a:off x="4209953" y="1764161"/>
            <a:ext cx="188912" cy="918256"/>
          </a:xfrm>
          <a:prstGeom prst="leftBrace">
            <a:avLst>
              <a:gd name="adj1" fmla="val 7738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5" name="文本框 13"/>
          <p:cNvSpPr txBox="1">
            <a:spLocks noChangeArrowheads="1"/>
          </p:cNvSpPr>
          <p:nvPr/>
        </p:nvSpPr>
        <p:spPr bwMode="auto">
          <a:xfrm>
            <a:off x="4527453" y="1572412"/>
            <a:ext cx="19494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人口数量</a:t>
            </a:r>
          </a:p>
        </p:txBody>
      </p:sp>
      <p:sp>
        <p:nvSpPr>
          <p:cNvPr id="22536" name="文本框 13"/>
          <p:cNvSpPr txBox="1">
            <a:spLocks noChangeArrowheads="1"/>
          </p:cNvSpPr>
          <p:nvPr/>
        </p:nvSpPr>
        <p:spPr bwMode="auto">
          <a:xfrm>
            <a:off x="4565554" y="2049999"/>
            <a:ext cx="19907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增长特点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656432" y="179977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本课小结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/>
          <p:cNvSpPr/>
          <p:nvPr/>
        </p:nvSpPr>
        <p:spPr>
          <a:xfrm>
            <a:off x="683570" y="195486"/>
            <a:ext cx="1342581" cy="431392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924" tIns="22462" rIns="44924" bIns="2246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随堂检测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77146" y="771550"/>
            <a:ext cx="7993062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人口的增长速度是由哪种因素决定的（    ）</a:t>
            </a:r>
          </a:p>
          <a:p>
            <a:pPr eaLnBrk="1" hangingPunct="1">
              <a:lnSpc>
                <a:spcPct val="170000"/>
              </a:lnSpc>
            </a:pPr>
            <a:r>
              <a:rPr lang="en-US" altLang="zh-CN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出生率          </a:t>
            </a:r>
            <a:r>
              <a:rPr lang="en-US" altLang="zh-CN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死亡率      </a:t>
            </a:r>
          </a:p>
          <a:p>
            <a:pPr eaLnBrk="1" hangingPunct="1">
              <a:lnSpc>
                <a:spcPct val="170000"/>
              </a:lnSpc>
            </a:pPr>
            <a:r>
              <a:rPr lang="en-US" altLang="zh-CN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国家政策        </a:t>
            </a:r>
            <a:r>
              <a:rPr lang="en-US" altLang="zh-CN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自然增长率</a:t>
            </a:r>
          </a:p>
          <a:p>
            <a:pPr eaLnBrk="1" hangingPunct="1">
              <a:lnSpc>
                <a:spcPct val="170000"/>
              </a:lnSpc>
            </a:pPr>
            <a:r>
              <a:rPr lang="en-US" altLang="zh-CN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下列国家中，人口增长速度最快的是（    ）</a:t>
            </a:r>
          </a:p>
          <a:p>
            <a:pPr eaLnBrk="1" hangingPunct="1">
              <a:lnSpc>
                <a:spcPct val="170000"/>
              </a:lnSpc>
            </a:pPr>
            <a:r>
              <a:rPr lang="en-US" altLang="zh-CN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尼日利亚　　</a:t>
            </a:r>
            <a:r>
              <a:rPr lang="en-US" altLang="zh-CN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巴西　   </a:t>
            </a:r>
            <a:r>
              <a:rPr lang="en-US" altLang="zh-CN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意大利　    </a:t>
            </a:r>
            <a:r>
              <a:rPr lang="en-US" altLang="zh-CN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1800" b="0" dirty="0" smtClean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英国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869305" y="928761"/>
            <a:ext cx="863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41516" y="2321121"/>
            <a:ext cx="863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</a:p>
        </p:txBody>
      </p:sp>
      <p:sp>
        <p:nvSpPr>
          <p:cNvPr id="9" name="矩形 8"/>
          <p:cNvSpPr/>
          <p:nvPr/>
        </p:nvSpPr>
        <p:spPr>
          <a:xfrm>
            <a:off x="683570" y="3227992"/>
            <a:ext cx="81369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某地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区当年出生率是</a:t>
            </a: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5%,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死亡率是</a:t>
            </a: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0%,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则该地区的人口自然增长率是</a:t>
            </a: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     B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    C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    D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23060" y="3504991"/>
            <a:ext cx="863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1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3" name="Group 3"/>
          <p:cNvGrpSpPr>
            <a:grpSpLocks/>
          </p:cNvGrpSpPr>
          <p:nvPr/>
        </p:nvGrpSpPr>
        <p:grpSpPr bwMode="auto">
          <a:xfrm>
            <a:off x="1524000" y="114336"/>
            <a:ext cx="7589838" cy="5057195"/>
            <a:chOff x="0" y="0"/>
            <a:chExt cx="11953" cy="10615"/>
          </a:xfrm>
        </p:grpSpPr>
        <p:sp>
          <p:nvSpPr>
            <p:cNvPr id="20490" name="Text Box 4"/>
            <p:cNvSpPr txBox="1">
              <a:spLocks noChangeArrowheads="1"/>
            </p:cNvSpPr>
            <p:nvPr/>
          </p:nvSpPr>
          <p:spPr bwMode="auto">
            <a:xfrm>
              <a:off x="7800" y="0"/>
              <a:ext cx="4153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en-US" sz="180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  <p:sp>
          <p:nvSpPr>
            <p:cNvPr id="20491" name="Text Box 5"/>
            <p:cNvSpPr txBox="1">
              <a:spLocks noChangeArrowheads="1"/>
            </p:cNvSpPr>
            <p:nvPr/>
          </p:nvSpPr>
          <p:spPr bwMode="auto">
            <a:xfrm>
              <a:off x="0" y="9840"/>
              <a:ext cx="291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en-US" sz="180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</p:grpSp>
      <p:sp>
        <p:nvSpPr>
          <p:cNvPr id="20486" name="Text Box 10"/>
          <p:cNvSpPr txBox="1">
            <a:spLocks noChangeArrowheads="1"/>
          </p:cNvSpPr>
          <p:nvPr/>
        </p:nvSpPr>
        <p:spPr bwMode="auto">
          <a:xfrm>
            <a:off x="749435" y="743792"/>
            <a:ext cx="8037407" cy="3527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能正确反映世界人口增长状况的是（    ）</a:t>
            </a:r>
          </a:p>
          <a:p>
            <a:pPr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A                  B                          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           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D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人口自然增长率</a:t>
            </a:r>
            <a:r>
              <a:rPr lang="zh-CN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的含义是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）</a:t>
            </a:r>
            <a:endParaRPr lang="zh-CN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A</a:t>
            </a:r>
            <a:r>
              <a:rPr lang="zh-CN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．出生率大于死亡率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B</a:t>
            </a:r>
            <a:r>
              <a:rPr lang="zh-CN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．出生率小于死亡率</a:t>
            </a: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C</a:t>
            </a:r>
            <a:r>
              <a:rPr lang="zh-CN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．出生率等于死亡率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</a:t>
            </a:r>
            <a:r>
              <a:rPr lang="zh-CN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．出生率与死亡率无关</a:t>
            </a:r>
          </a:p>
        </p:txBody>
      </p:sp>
      <p:sp>
        <p:nvSpPr>
          <p:cNvPr id="34825" name="Text Box 11"/>
          <p:cNvSpPr txBox="1">
            <a:spLocks noChangeArrowheads="1"/>
          </p:cNvSpPr>
          <p:nvPr/>
        </p:nvSpPr>
        <p:spPr bwMode="auto">
          <a:xfrm>
            <a:off x="5072066" y="845890"/>
            <a:ext cx="4267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34826" name="Text Box 11"/>
          <p:cNvSpPr txBox="1">
            <a:spLocks noChangeArrowheads="1"/>
          </p:cNvSpPr>
          <p:nvPr/>
        </p:nvSpPr>
        <p:spPr bwMode="auto">
          <a:xfrm>
            <a:off x="4309238" y="2953534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20489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60" y="1301182"/>
            <a:ext cx="8187981" cy="1295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流程图: 可选过程 11"/>
          <p:cNvSpPr/>
          <p:nvPr/>
        </p:nvSpPr>
        <p:spPr>
          <a:xfrm>
            <a:off x="683570" y="195486"/>
            <a:ext cx="1342581" cy="431392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924" tIns="22462" rIns="44924" bIns="2246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随堂检测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bldLvl="0" autoUpdateAnimBg="0"/>
      <p:bldP spid="34826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890614" y="1505772"/>
            <a:ext cx="7467600" cy="2771439"/>
            <a:chOff x="838298" y="2485076"/>
            <a:chExt cx="7467600" cy="3692811"/>
          </a:xfrm>
        </p:grpSpPr>
        <p:pic>
          <p:nvPicPr>
            <p:cNvPr id="11273" name="Picture 2" descr="背景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98" y="2485076"/>
              <a:ext cx="7467600" cy="3692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4" name="文本框 1"/>
            <p:cNvSpPr txBox="1">
              <a:spLocks noChangeArrowheads="1"/>
            </p:cNvSpPr>
            <p:nvPr/>
          </p:nvSpPr>
          <p:spPr bwMode="auto">
            <a:xfrm>
              <a:off x="2324198" y="3340008"/>
              <a:ext cx="4495800" cy="1968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每年增加           </a:t>
              </a:r>
              <a:r>
                <a:rPr lang="en-US" altLang="zh-CN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7575</a:t>
              </a:r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万人</a:t>
              </a:r>
              <a:endPara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每天增加           </a:t>
              </a:r>
              <a:r>
                <a:rPr lang="en-US" altLang="zh-CN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20.8</a:t>
              </a:r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万人</a:t>
              </a:r>
              <a:endPara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每小时增加         </a:t>
              </a:r>
              <a:r>
                <a:rPr lang="en-US" altLang="zh-CN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8647</a:t>
              </a:r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  <a:endPara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每分钟增加         </a:t>
              </a:r>
              <a:r>
                <a:rPr lang="en-US" altLang="zh-CN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144</a:t>
              </a:r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  <a:endPara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每秒钟增加         </a:t>
              </a:r>
              <a:r>
                <a:rPr lang="en-US" altLang="zh-CN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2.4</a:t>
              </a:r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</a:p>
          </p:txBody>
        </p:sp>
      </p:grp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2736850" y="2922499"/>
            <a:ext cx="4356100" cy="1037273"/>
          </a:xfrm>
          <a:prstGeom prst="irregularSeal1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1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人口爆炸</a:t>
            </a:r>
          </a:p>
        </p:txBody>
      </p:sp>
      <p:sp>
        <p:nvSpPr>
          <p:cNvPr id="11269" name="圆角矩形 1"/>
          <p:cNvSpPr>
            <a:spLocks noChangeArrowheads="1"/>
          </p:cNvSpPr>
          <p:nvPr/>
        </p:nvSpPr>
        <p:spPr bwMode="auto">
          <a:xfrm>
            <a:off x="935038" y="812691"/>
            <a:ext cx="7772400" cy="471786"/>
          </a:xfrm>
          <a:prstGeom prst="roundRect">
            <a:avLst>
              <a:gd name="adj" fmla="val 33222"/>
            </a:avLst>
          </a:prstGeom>
          <a:solidFill>
            <a:schemeClr val="bg1"/>
          </a:solidFill>
          <a:ln w="28575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有人说我们正处于一个“人口爆炸”的时代，你能解释其中的含义吗？</a:t>
            </a:r>
          </a:p>
        </p:txBody>
      </p:sp>
      <p:sp>
        <p:nvSpPr>
          <p:cNvPr id="11" name="流程图: 可选过程 10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情境导入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本节目标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66919" b="68166"/>
          <a:stretch>
            <a:fillRect/>
          </a:stretch>
        </p:blipFill>
        <p:spPr bwMode="auto">
          <a:xfrm>
            <a:off x="471212" y="1658296"/>
            <a:ext cx="48736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987166" y="1556696"/>
            <a:ext cx="7868542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学会阅读和分析世界人口统计数据或世界人口增长图，分析并把握世界人口的增长特点。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944303" y="2382196"/>
            <a:ext cx="7661275" cy="0"/>
          </a:xfrm>
          <a:prstGeom prst="line">
            <a:avLst/>
          </a:prstGeom>
          <a:noFill/>
          <a:ln w="9525" cap="flat" cmpd="sng" algn="ctr">
            <a:solidFill>
              <a:srgbClr val="0093DD"/>
            </a:solidFill>
            <a:prstDash val="sysDot"/>
          </a:ln>
          <a:effectLst/>
        </p:spPr>
      </p:cxnSp>
      <p:pic>
        <p:nvPicPr>
          <p:cNvPr id="6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0" r="32243" b="67683"/>
          <a:stretch>
            <a:fillRect/>
          </a:stretch>
        </p:blipFill>
        <p:spPr bwMode="auto">
          <a:xfrm>
            <a:off x="409232" y="2586983"/>
            <a:ext cx="509587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793491" y="2923533"/>
            <a:ext cx="7662862" cy="0"/>
          </a:xfrm>
          <a:prstGeom prst="line">
            <a:avLst/>
          </a:prstGeom>
          <a:noFill/>
          <a:ln w="9525" cap="flat" cmpd="sng" algn="ctr">
            <a:solidFill>
              <a:srgbClr val="0093DD"/>
            </a:solidFill>
            <a:prstDash val="sysDot"/>
          </a:ln>
          <a:effectLst/>
        </p:spPr>
      </p:cxnSp>
      <p:sp>
        <p:nvSpPr>
          <p:cNvPr id="8" name="矩形 10"/>
          <p:cNvSpPr>
            <a:spLocks noChangeArrowheads="1"/>
          </p:cNvSpPr>
          <p:nvPr/>
        </p:nvSpPr>
        <p:spPr bwMode="auto">
          <a:xfrm>
            <a:off x="1041141" y="2504433"/>
            <a:ext cx="753903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800" b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13"/>
          <p:cNvSpPr>
            <a:spLocks noChangeArrowheads="1"/>
          </p:cNvSpPr>
          <p:nvPr/>
        </p:nvSpPr>
        <p:spPr bwMode="auto">
          <a:xfrm>
            <a:off x="864928" y="2476729"/>
            <a:ext cx="7623175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学会计算人口自然增长率。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742691" y="1969446"/>
            <a:ext cx="7783512" cy="3175"/>
          </a:xfrm>
          <a:prstGeom prst="line">
            <a:avLst/>
          </a:prstGeom>
          <a:noFill/>
          <a:ln w="9525" cap="flat" cmpd="sng" algn="ctr">
            <a:solidFill>
              <a:srgbClr val="0093DD"/>
            </a:solidFill>
            <a:prstDash val="sysDot"/>
          </a:ln>
          <a:effectLst/>
        </p:spPr>
      </p:cxnSp>
    </p:spTree>
    <p:extLst>
      <p:ext uri="{BB962C8B-B14F-4D97-AF65-F5344CB8AC3E}">
        <p14:creationId xmlns:p14="http://schemas.microsoft.com/office/powerpoint/2010/main" val="284376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275606"/>
            <a:ext cx="655272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和分析世界人口统计数据或世界人口增长图</a:t>
            </a: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曲线图、柱状图等</a:t>
            </a: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，分析并把握世界人口增长的特点；能根据人口统计数据绘制简单的人口统计图</a:t>
            </a:r>
            <a:r>
              <a:rPr lang="zh-CN" altLang="en-US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5248" y="2565511"/>
            <a:ext cx="65751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举例说明人口数量过多对环境及社会、经济的影响；正确认识人口问题以及各国相应的人口政策。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本节目标</a:t>
            </a:r>
          </a:p>
        </p:txBody>
      </p:sp>
    </p:spTree>
    <p:extLst>
      <p:ext uri="{BB962C8B-B14F-4D97-AF65-F5344CB8AC3E}">
        <p14:creationId xmlns:p14="http://schemas.microsoft.com/office/powerpoint/2010/main" val="272849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~WCZ@B2YRFOJ8SIT`U6XB8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EF8"/>
              </a:clrFrom>
              <a:clrTo>
                <a:srgbClr val="FDFE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879387"/>
            <a:ext cx="5181600" cy="2559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11176" y="981378"/>
            <a:ext cx="80438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读一读：1650年、1800年、2010年，世界人口各是多少？2025年，估计世界人口将达到多少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08014" y="1009962"/>
            <a:ext cx="689768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算一算：1999年世界人口约是1974年的多少倍？到2025年，估计世界人口约是1999年的多少倍？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  <a:sym typeface="Arial" charset="0"/>
            </a:endParaRPr>
          </a:p>
        </p:txBody>
      </p:sp>
      <p:sp>
        <p:nvSpPr>
          <p:cNvPr id="14341" name="椭圆 1"/>
          <p:cNvSpPr>
            <a:spLocks noChangeArrowheads="1"/>
          </p:cNvSpPr>
          <p:nvPr/>
        </p:nvSpPr>
        <p:spPr bwMode="auto">
          <a:xfrm>
            <a:off x="8010525" y="2054463"/>
            <a:ext cx="457200" cy="2264077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buFont typeface="Arial" charset="0"/>
              <a:buNone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椭圆 5"/>
          <p:cNvSpPr>
            <a:spLocks noChangeArrowheads="1"/>
          </p:cNvSpPr>
          <p:nvPr/>
        </p:nvSpPr>
        <p:spPr bwMode="auto">
          <a:xfrm>
            <a:off x="4752976" y="3780211"/>
            <a:ext cx="341313" cy="593114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buFont typeface="Arial" charset="0"/>
              <a:buNone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3" name="椭圆 6"/>
          <p:cNvSpPr>
            <a:spLocks noChangeArrowheads="1"/>
          </p:cNvSpPr>
          <p:nvPr/>
        </p:nvSpPr>
        <p:spPr bwMode="auto">
          <a:xfrm>
            <a:off x="3794125" y="3793312"/>
            <a:ext cx="242888" cy="568103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buFont typeface="Arial" charset="0"/>
              <a:buNone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4" name="文本框 2"/>
          <p:cNvSpPr txBox="1">
            <a:spLocks noChangeArrowheads="1"/>
          </p:cNvSpPr>
          <p:nvPr/>
        </p:nvSpPr>
        <p:spPr bwMode="auto">
          <a:xfrm>
            <a:off x="7400925" y="1069512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5" name="文本框 8"/>
          <p:cNvSpPr txBox="1">
            <a:spLocks noChangeArrowheads="1"/>
          </p:cNvSpPr>
          <p:nvPr/>
        </p:nvSpPr>
        <p:spPr bwMode="auto">
          <a:xfrm>
            <a:off x="7400926" y="1462539"/>
            <a:ext cx="7461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06414" y="1868668"/>
            <a:ext cx="31448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思一思：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1650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年至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1800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年，世界人口增长有何特点？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1800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年至今，世界人口增长又有何特点？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46114" y="3544394"/>
            <a:ext cx="17795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相当缓慢</a:t>
            </a:r>
            <a:endParaRPr lang="en-US" altLang="zh-CN" sz="18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19125" y="3968387"/>
            <a:ext cx="1779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迅速增长</a:t>
            </a:r>
            <a:endParaRPr lang="en-US" altLang="zh-CN" sz="18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"/>
          <p:cNvSpPr>
            <a:spLocks noChangeArrowheads="1"/>
          </p:cNvSpPr>
          <p:nvPr/>
        </p:nvSpPr>
        <p:spPr bwMode="auto">
          <a:xfrm>
            <a:off x="7689850" y="2248594"/>
            <a:ext cx="457200" cy="2069945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buFont typeface="Arial" charset="0"/>
              <a:buNone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流程图: 可选过程 19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自主反馈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 animBg="1"/>
      <p:bldP spid="14342" grpId="0" animBg="1"/>
      <p:bldP spid="14343" grpId="0" animBg="1"/>
      <p:bldP spid="14344" grpId="0"/>
      <p:bldP spid="14345" grpId="0"/>
      <p:bldP spid="4" grpId="0"/>
      <p:bldP spid="2" grpId="0"/>
      <p:bldP spid="15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圆角矩形 9"/>
          <p:cNvSpPr>
            <a:spLocks noChangeArrowheads="1"/>
          </p:cNvSpPr>
          <p:nvPr/>
        </p:nvSpPr>
        <p:spPr bwMode="auto">
          <a:xfrm>
            <a:off x="760413" y="1566156"/>
            <a:ext cx="7956550" cy="53951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3D3FF"/>
              </a:gs>
              <a:gs pos="50000">
                <a:srgbClr val="B5E2FF"/>
              </a:gs>
              <a:gs pos="100000">
                <a:srgbClr val="DBF0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958850" y="1612604"/>
            <a:ext cx="79565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 出生率是指一年内一定地区的出生人口与总人口之比</a:t>
            </a:r>
          </a:p>
        </p:txBody>
      </p:sp>
      <p:sp>
        <p:nvSpPr>
          <p:cNvPr id="12307" name="圆角矩形 1"/>
          <p:cNvSpPr>
            <a:spLocks noChangeArrowheads="1"/>
          </p:cNvSpPr>
          <p:nvPr/>
        </p:nvSpPr>
        <p:spPr bwMode="auto">
          <a:xfrm>
            <a:off x="935038" y="934929"/>
            <a:ext cx="7772401" cy="387072"/>
          </a:xfrm>
          <a:prstGeom prst="roundRect">
            <a:avLst>
              <a:gd name="adj" fmla="val 33222"/>
            </a:avLst>
          </a:prstGeom>
          <a:solidFill>
            <a:schemeClr val="bg1"/>
          </a:solidFill>
          <a:ln w="28575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矩形 9"/>
          <p:cNvSpPr>
            <a:spLocks noChangeArrowheads="1"/>
          </p:cNvSpPr>
          <p:nvPr/>
        </p:nvSpPr>
        <p:spPr bwMode="auto">
          <a:xfrm>
            <a:off x="1050925" y="921828"/>
            <a:ext cx="7850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思考：什么是出生率、死亡率和自然增长率？</a:t>
            </a:r>
          </a:p>
        </p:txBody>
      </p:sp>
      <p:grpSp>
        <p:nvGrpSpPr>
          <p:cNvPr id="16390" name="组合 14"/>
          <p:cNvGrpSpPr>
            <a:grpSpLocks/>
          </p:cNvGrpSpPr>
          <p:nvPr/>
        </p:nvGrpSpPr>
        <p:grpSpPr bwMode="auto">
          <a:xfrm>
            <a:off x="1882775" y="2211674"/>
            <a:ext cx="5029200" cy="836466"/>
            <a:chOff x="914400" y="2133600"/>
            <a:chExt cx="5029200" cy="1369831"/>
          </a:xfrm>
        </p:grpSpPr>
        <p:sp>
          <p:nvSpPr>
            <p:cNvPr id="12300" name="Line 9"/>
            <p:cNvSpPr>
              <a:spLocks noChangeShapeType="1"/>
            </p:cNvSpPr>
            <p:nvPr/>
          </p:nvSpPr>
          <p:spPr bwMode="auto">
            <a:xfrm>
              <a:off x="2438400" y="2819400"/>
              <a:ext cx="22860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301" name="组合 16"/>
            <p:cNvGrpSpPr>
              <a:grpSpLocks/>
            </p:cNvGrpSpPr>
            <p:nvPr/>
          </p:nvGrpSpPr>
          <p:grpSpPr bwMode="auto">
            <a:xfrm>
              <a:off x="914400" y="2133600"/>
              <a:ext cx="5029200" cy="1369831"/>
              <a:chOff x="914400" y="2133600"/>
              <a:chExt cx="5029200" cy="1369831"/>
            </a:xfrm>
          </p:grpSpPr>
          <p:sp>
            <p:nvSpPr>
              <p:cNvPr id="12302" name="Text Box 5"/>
              <p:cNvSpPr txBox="1">
                <a:spLocks noChangeArrowheads="1"/>
              </p:cNvSpPr>
              <p:nvPr/>
            </p:nvSpPr>
            <p:spPr bwMode="auto">
              <a:xfrm>
                <a:off x="914400" y="2514600"/>
                <a:ext cx="1048685" cy="6048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9pPr>
              </a:lstStyle>
              <a:p>
                <a:r>
                  <a:rPr lang="zh-CN" altLang="en-US" sz="1800" b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出生率=</a:t>
                </a:r>
              </a:p>
            </p:txBody>
          </p:sp>
          <p:sp>
            <p:nvSpPr>
              <p:cNvPr id="12303" name="Text Box 6"/>
              <p:cNvSpPr txBox="1">
                <a:spLocks noChangeArrowheads="1"/>
              </p:cNvSpPr>
              <p:nvPr/>
            </p:nvSpPr>
            <p:spPr bwMode="auto">
              <a:xfrm>
                <a:off x="2590800" y="2133600"/>
                <a:ext cx="1338828" cy="6048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9pPr>
              </a:lstStyle>
              <a:p>
                <a:r>
                  <a:rPr lang="zh-CN" altLang="en-US" sz="1800" b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出生人口数</a:t>
                </a:r>
              </a:p>
            </p:txBody>
          </p:sp>
          <p:sp>
            <p:nvSpPr>
              <p:cNvPr id="12304" name="Text Box 7"/>
              <p:cNvSpPr txBox="1">
                <a:spLocks noChangeArrowheads="1"/>
              </p:cNvSpPr>
              <p:nvPr/>
            </p:nvSpPr>
            <p:spPr bwMode="auto">
              <a:xfrm>
                <a:off x="2684515" y="2898598"/>
                <a:ext cx="1676400" cy="6048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1800" b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总人口数</a:t>
                </a:r>
              </a:p>
            </p:txBody>
          </p:sp>
          <p:sp>
            <p:nvSpPr>
              <p:cNvPr id="12305" name="Line 8"/>
              <p:cNvSpPr>
                <a:spLocks noChangeShapeType="1"/>
              </p:cNvSpPr>
              <p:nvPr/>
            </p:nvSpPr>
            <p:spPr bwMode="auto">
              <a:xfrm>
                <a:off x="2590800" y="2819400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06" name="Text Box 10"/>
              <p:cNvSpPr txBox="1">
                <a:spLocks noChangeArrowheads="1"/>
              </p:cNvSpPr>
              <p:nvPr/>
            </p:nvSpPr>
            <p:spPr bwMode="auto">
              <a:xfrm>
                <a:off x="4572000" y="2514600"/>
                <a:ext cx="1371600" cy="6048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1800" b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×100%</a:t>
                </a:r>
              </a:p>
            </p:txBody>
          </p:sp>
        </p:grp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14350" y="3430059"/>
            <a:ext cx="81930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假设：某一地区总人口有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万，在一年中出生并成活了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5000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个婴儿，这个地区在这一年中人口的出生率是多少？（    ）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001000" y="3661111"/>
            <a:ext cx="5667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0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0" name="圆角矩形 1"/>
          <p:cNvSpPr>
            <a:spLocks noChangeArrowheads="1"/>
          </p:cNvSpPr>
          <p:nvPr/>
        </p:nvSpPr>
        <p:spPr bwMode="auto">
          <a:xfrm>
            <a:off x="928445" y="968278"/>
            <a:ext cx="7772401" cy="387072"/>
          </a:xfrm>
          <a:prstGeom prst="roundRect">
            <a:avLst>
              <a:gd name="adj" fmla="val 33222"/>
            </a:avLst>
          </a:prstGeom>
          <a:solidFill>
            <a:schemeClr val="bg1"/>
          </a:solidFill>
          <a:ln w="28575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矩形 9"/>
          <p:cNvSpPr>
            <a:spLocks noChangeArrowheads="1"/>
          </p:cNvSpPr>
          <p:nvPr/>
        </p:nvSpPr>
        <p:spPr bwMode="auto">
          <a:xfrm>
            <a:off x="1155700" y="968278"/>
            <a:ext cx="7850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  思考：什么是出生率、死亡率和自然增长率？</a:t>
            </a:r>
          </a:p>
        </p:txBody>
      </p:sp>
      <p:grpSp>
        <p:nvGrpSpPr>
          <p:cNvPr id="16391" name="组合 23"/>
          <p:cNvGrpSpPr>
            <a:grpSpLocks/>
          </p:cNvGrpSpPr>
          <p:nvPr/>
        </p:nvGrpSpPr>
        <p:grpSpPr bwMode="auto">
          <a:xfrm>
            <a:off x="723901" y="1592358"/>
            <a:ext cx="7959725" cy="539519"/>
            <a:chOff x="741363" y="2211749"/>
            <a:chExt cx="7959968" cy="719655"/>
          </a:xfrm>
        </p:grpSpPr>
        <p:sp>
          <p:nvSpPr>
            <p:cNvPr id="13328" name="圆角矩形 9"/>
            <p:cNvSpPr>
              <a:spLocks noChangeArrowheads="1"/>
            </p:cNvSpPr>
            <p:nvPr/>
          </p:nvSpPr>
          <p:spPr bwMode="auto">
            <a:xfrm>
              <a:off x="744781" y="2211749"/>
              <a:ext cx="7956550" cy="71965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endPara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9" name="矩形 25"/>
            <p:cNvSpPr>
              <a:spLocks noChangeArrowheads="1"/>
            </p:cNvSpPr>
            <p:nvPr/>
          </p:nvSpPr>
          <p:spPr bwMode="auto">
            <a:xfrm>
              <a:off x="741363" y="2252644"/>
              <a:ext cx="7956550" cy="677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死亡率是指一年内一定地区的死亡人口与总人口之比</a:t>
              </a:r>
            </a:p>
          </p:txBody>
        </p:sp>
      </p:grpSp>
      <p:grpSp>
        <p:nvGrpSpPr>
          <p:cNvPr id="27" name="Group 31"/>
          <p:cNvGrpSpPr>
            <a:grpSpLocks/>
          </p:cNvGrpSpPr>
          <p:nvPr/>
        </p:nvGrpSpPr>
        <p:grpSpPr bwMode="auto">
          <a:xfrm>
            <a:off x="1828800" y="2286706"/>
            <a:ext cx="5232400" cy="845462"/>
            <a:chOff x="-41" y="0"/>
            <a:chExt cx="3296" cy="564"/>
          </a:xfrm>
        </p:grpSpPr>
        <p:sp>
          <p:nvSpPr>
            <p:cNvPr id="13323" name="Text Box 22"/>
            <p:cNvSpPr txBox="1">
              <a:spLocks noChangeArrowheads="1"/>
            </p:cNvSpPr>
            <p:nvPr/>
          </p:nvSpPr>
          <p:spPr bwMode="auto">
            <a:xfrm>
              <a:off x="-41" y="150"/>
              <a:ext cx="960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死亡率</a:t>
              </a:r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</a:p>
          </p:txBody>
        </p:sp>
        <p:sp>
          <p:nvSpPr>
            <p:cNvPr id="13324" name="Line 23"/>
            <p:cNvSpPr>
              <a:spLocks noChangeShapeType="1"/>
            </p:cNvSpPr>
            <p:nvPr/>
          </p:nvSpPr>
          <p:spPr bwMode="auto">
            <a:xfrm>
              <a:off x="870" y="306"/>
              <a:ext cx="13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5" name="Text Box 25"/>
            <p:cNvSpPr txBox="1">
              <a:spLocks noChangeArrowheads="1"/>
            </p:cNvSpPr>
            <p:nvPr/>
          </p:nvSpPr>
          <p:spPr bwMode="auto">
            <a:xfrm>
              <a:off x="924" y="0"/>
              <a:ext cx="1282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死亡人口数</a:t>
              </a:r>
            </a:p>
          </p:txBody>
        </p:sp>
        <p:sp>
          <p:nvSpPr>
            <p:cNvPr id="13326" name="Text Box 26"/>
            <p:cNvSpPr txBox="1">
              <a:spLocks noChangeArrowheads="1"/>
            </p:cNvSpPr>
            <p:nvPr/>
          </p:nvSpPr>
          <p:spPr bwMode="auto">
            <a:xfrm>
              <a:off x="1020" y="318"/>
              <a:ext cx="1056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总人口数</a:t>
              </a:r>
            </a:p>
          </p:txBody>
        </p:sp>
        <p:sp>
          <p:nvSpPr>
            <p:cNvPr id="13327" name="Text Box 28"/>
            <p:cNvSpPr txBox="1">
              <a:spLocks noChangeArrowheads="1"/>
            </p:cNvSpPr>
            <p:nvPr/>
          </p:nvSpPr>
          <p:spPr bwMode="auto">
            <a:xfrm>
              <a:off x="2199" y="141"/>
              <a:ext cx="1056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×100%</a:t>
              </a: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7388" y="3281185"/>
            <a:ext cx="73279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某一地区总人口有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万，在一年中死亡了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人，这个地区在这一年中死亡率是多少？（    ）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714612" y="3774848"/>
            <a:ext cx="609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流程图: 可选过程 15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自主反馈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5" name="矩形 2"/>
          <p:cNvSpPr>
            <a:spLocks noChangeArrowheads="1"/>
          </p:cNvSpPr>
          <p:nvPr/>
        </p:nvSpPr>
        <p:spPr bwMode="auto">
          <a:xfrm>
            <a:off x="693738" y="3166850"/>
            <a:ext cx="79565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某一地区总人口有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万，在一年中出生并成活了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5000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个婴儿，死亡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人，这个地区在这一年中人口的出生率、死亡率、自然增长率各是多少？（</a:t>
            </a:r>
            <a:r>
              <a:rPr lang="en-US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）（</a:t>
            </a:r>
            <a:r>
              <a:rPr lang="en-US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）（</a:t>
            </a:r>
            <a:r>
              <a:rPr lang="en-US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9"/>
          <p:cNvSpPr>
            <a:spLocks noChangeArrowheads="1"/>
          </p:cNvSpPr>
          <p:nvPr/>
        </p:nvSpPr>
        <p:spPr bwMode="auto">
          <a:xfrm>
            <a:off x="796925" y="973041"/>
            <a:ext cx="7956550" cy="70030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3D3FF"/>
              </a:gs>
              <a:gs pos="50000">
                <a:srgbClr val="B5E2FF"/>
              </a:gs>
              <a:gs pos="100000">
                <a:srgbClr val="DBF0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人口自然增长率是指一年内一定地区的自然增长人口（出生人口数减去死亡人口数）与总人口之比</a:t>
            </a:r>
          </a:p>
        </p:txBody>
      </p:sp>
      <p:grpSp>
        <p:nvGrpSpPr>
          <p:cNvPr id="6" name="Group 30"/>
          <p:cNvGrpSpPr>
            <a:grpSpLocks/>
          </p:cNvGrpSpPr>
          <p:nvPr/>
        </p:nvGrpSpPr>
        <p:grpSpPr bwMode="auto">
          <a:xfrm>
            <a:off x="1082676" y="1751951"/>
            <a:ext cx="7758113" cy="1128969"/>
            <a:chOff x="84" y="0"/>
            <a:chExt cx="3999" cy="1052"/>
          </a:xfrm>
        </p:grpSpPr>
        <p:sp>
          <p:nvSpPr>
            <p:cNvPr id="14347" name="Text Box 23"/>
            <p:cNvSpPr txBox="1">
              <a:spLocks noChangeArrowheads="1"/>
            </p:cNvSpPr>
            <p:nvPr/>
          </p:nvSpPr>
          <p:spPr bwMode="auto">
            <a:xfrm>
              <a:off x="84" y="167"/>
              <a:ext cx="1249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自然增长率 </a:t>
              </a:r>
              <a:r>
                <a:rPr lang="en-US" altLang="zh-CN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</a:p>
          </p:txBody>
        </p:sp>
        <p:sp>
          <p:nvSpPr>
            <p:cNvPr id="14348" name="Line 24"/>
            <p:cNvSpPr>
              <a:spLocks noChangeShapeType="1"/>
            </p:cNvSpPr>
            <p:nvPr/>
          </p:nvSpPr>
          <p:spPr bwMode="auto">
            <a:xfrm>
              <a:off x="1097" y="329"/>
              <a:ext cx="21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49" name="Text Box 25"/>
            <p:cNvSpPr txBox="1">
              <a:spLocks noChangeArrowheads="1"/>
            </p:cNvSpPr>
            <p:nvPr/>
          </p:nvSpPr>
          <p:spPr bwMode="auto">
            <a:xfrm>
              <a:off x="1097" y="0"/>
              <a:ext cx="2279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出生人口数－死亡人口数</a:t>
              </a:r>
            </a:p>
          </p:txBody>
        </p:sp>
        <p:sp>
          <p:nvSpPr>
            <p:cNvPr id="14350" name="Text Box 26"/>
            <p:cNvSpPr txBox="1">
              <a:spLocks noChangeArrowheads="1"/>
            </p:cNvSpPr>
            <p:nvPr/>
          </p:nvSpPr>
          <p:spPr bwMode="auto">
            <a:xfrm>
              <a:off x="1730" y="318"/>
              <a:ext cx="1056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总人口数</a:t>
              </a:r>
            </a:p>
          </p:txBody>
        </p:sp>
        <p:sp>
          <p:nvSpPr>
            <p:cNvPr id="14351" name="Text Box 27"/>
            <p:cNvSpPr txBox="1">
              <a:spLocks noChangeArrowheads="1"/>
            </p:cNvSpPr>
            <p:nvPr/>
          </p:nvSpPr>
          <p:spPr bwMode="auto">
            <a:xfrm>
              <a:off x="3283" y="141"/>
              <a:ext cx="800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altLang="zh-CN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×100%</a:t>
              </a:r>
            </a:p>
          </p:txBody>
        </p:sp>
        <p:sp>
          <p:nvSpPr>
            <p:cNvPr id="14352" name="Text Box 28"/>
            <p:cNvSpPr txBox="1">
              <a:spLocks noChangeArrowheads="1"/>
            </p:cNvSpPr>
            <p:nvPr/>
          </p:nvSpPr>
          <p:spPr bwMode="auto">
            <a:xfrm>
              <a:off x="979" y="708"/>
              <a:ext cx="1634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altLang="zh-CN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zh-CN" altLang="en-US" sz="18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出生率－死亡率</a:t>
              </a: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715272" y="3429800"/>
            <a:ext cx="8874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57224" y="3786990"/>
            <a:ext cx="8874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643042" y="3774848"/>
            <a:ext cx="885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4%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流程图: 可选过程 17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自主反馈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5" grpId="0"/>
      <p:bldP spid="12" grpId="0" animBg="1"/>
      <p:bldP spid="2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452019"/>
              </p:ext>
            </p:extLst>
          </p:nvPr>
        </p:nvGraphicFramePr>
        <p:xfrm>
          <a:off x="923948" y="1786726"/>
          <a:ext cx="6934200" cy="2118776"/>
        </p:xfrm>
        <a:graphic>
          <a:graphicData uri="http://schemas.openxmlformats.org/drawingml/2006/table">
            <a:tbl>
              <a:tblPr/>
              <a:tblGrid>
                <a:gridCol w="1828800"/>
                <a:gridCol w="1524000"/>
                <a:gridCol w="1524000"/>
                <a:gridCol w="2057400"/>
              </a:tblGrid>
              <a:tr h="6173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国家</a:t>
                      </a: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出生率</a:t>
                      </a: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%</a:t>
                      </a: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Arial" panose="020B0604020202020204" pitchFamily="34" charset="0"/>
                      </a:endParaRP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死亡率</a:t>
                      </a: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Arial" panose="020B0604020202020204" pitchFamily="34" charset="0"/>
                        </a:rPr>
                        <a:t>%</a:t>
                      </a: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Arial" panose="020B0604020202020204" pitchFamily="34" charset="0"/>
                        </a:rPr>
                        <a:t>）</a:t>
                      </a: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Arial" panose="020B0604020202020204" pitchFamily="34" charset="0"/>
                      </a:endParaRP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自然增长率</a:t>
                      </a: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%</a:t>
                      </a: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Arial" panose="020B0604020202020204" pitchFamily="34" charset="0"/>
                      </a:endParaRP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86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英国</a:t>
                      </a: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1.16</a:t>
                      </a: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1.02</a:t>
                      </a: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86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巴西</a:t>
                      </a: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1.9</a:t>
                      </a: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1.2</a:t>
                      </a: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480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意大利</a:t>
                      </a: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0.94</a:t>
                      </a: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1.03</a:t>
                      </a: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86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尼日利亚</a:t>
                      </a: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1.8</a:t>
                      </a: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2.43</a:t>
                      </a:r>
                    </a:p>
                  </a:txBody>
                  <a:tcPr marT="34289" marB="34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410348" y="2359594"/>
            <a:ext cx="990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0.04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733948" y="2821699"/>
            <a:ext cx="990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391298" y="3161132"/>
            <a:ext cx="990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en-US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0.09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133748" y="3548204"/>
            <a:ext cx="990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4.23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98" name="文本框 6"/>
          <p:cNvSpPr txBox="1">
            <a:spLocks noChangeArrowheads="1"/>
          </p:cNvSpPr>
          <p:nvPr/>
        </p:nvSpPr>
        <p:spPr bwMode="auto">
          <a:xfrm>
            <a:off x="1219200" y="1082613"/>
            <a:ext cx="7010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计算下列各国的人口出生率、死亡率和自然增长率</a:t>
            </a:r>
          </a:p>
        </p:txBody>
      </p:sp>
      <p:sp>
        <p:nvSpPr>
          <p:cNvPr id="15399" name="KSO_Shape"/>
          <p:cNvSpPr>
            <a:spLocks/>
          </p:cNvSpPr>
          <p:nvPr/>
        </p:nvSpPr>
        <p:spPr bwMode="auto">
          <a:xfrm>
            <a:off x="533400" y="1082613"/>
            <a:ext cx="592138" cy="416847"/>
          </a:xfrm>
          <a:custGeom>
            <a:avLst/>
            <a:gdLst>
              <a:gd name="T0" fmla="*/ 2147483646 w 4564"/>
              <a:gd name="T1" fmla="*/ 2147483646 h 4272"/>
              <a:gd name="T2" fmla="*/ 2147483646 w 4564"/>
              <a:gd name="T3" fmla="*/ 2147483646 h 4272"/>
              <a:gd name="T4" fmla="*/ 2147483646 w 4564"/>
              <a:gd name="T5" fmla="*/ 2147483646 h 4272"/>
              <a:gd name="T6" fmla="*/ 2147483646 w 4564"/>
              <a:gd name="T7" fmla="*/ 2147483646 h 4272"/>
              <a:gd name="T8" fmla="*/ 2147483646 w 4564"/>
              <a:gd name="T9" fmla="*/ 2147483646 h 4272"/>
              <a:gd name="T10" fmla="*/ 2147483646 w 4564"/>
              <a:gd name="T11" fmla="*/ 2147483646 h 4272"/>
              <a:gd name="T12" fmla="*/ 2147483646 w 4564"/>
              <a:gd name="T13" fmla="*/ 2147483646 h 4272"/>
              <a:gd name="T14" fmla="*/ 2147483646 w 4564"/>
              <a:gd name="T15" fmla="*/ 2147483646 h 4272"/>
              <a:gd name="T16" fmla="*/ 2147483646 w 4564"/>
              <a:gd name="T17" fmla="*/ 2147483646 h 4272"/>
              <a:gd name="T18" fmla="*/ 2147483646 w 4564"/>
              <a:gd name="T19" fmla="*/ 2147483646 h 4272"/>
              <a:gd name="T20" fmla="*/ 2147483646 w 4564"/>
              <a:gd name="T21" fmla="*/ 2147483646 h 4272"/>
              <a:gd name="T22" fmla="*/ 2147483646 w 4564"/>
              <a:gd name="T23" fmla="*/ 2147483646 h 4272"/>
              <a:gd name="T24" fmla="*/ 2147483646 w 4564"/>
              <a:gd name="T25" fmla="*/ 2147483646 h 4272"/>
              <a:gd name="T26" fmla="*/ 2147483646 w 4564"/>
              <a:gd name="T27" fmla="*/ 2147483646 h 4272"/>
              <a:gd name="T28" fmla="*/ 2147483646 w 4564"/>
              <a:gd name="T29" fmla="*/ 2147483646 h 4272"/>
              <a:gd name="T30" fmla="*/ 2147483646 w 4564"/>
              <a:gd name="T31" fmla="*/ 2147483646 h 4272"/>
              <a:gd name="T32" fmla="*/ 2147483646 w 4564"/>
              <a:gd name="T33" fmla="*/ 2147483646 h 4272"/>
              <a:gd name="T34" fmla="*/ 2147483646 w 4564"/>
              <a:gd name="T35" fmla="*/ 2147483646 h 4272"/>
              <a:gd name="T36" fmla="*/ 2147483646 w 4564"/>
              <a:gd name="T37" fmla="*/ 2147483646 h 4272"/>
              <a:gd name="T38" fmla="*/ 2147483646 w 4564"/>
              <a:gd name="T39" fmla="*/ 2147483646 h 4272"/>
              <a:gd name="T40" fmla="*/ 2147483646 w 4564"/>
              <a:gd name="T41" fmla="*/ 2147483646 h 4272"/>
              <a:gd name="T42" fmla="*/ 2147483646 w 4564"/>
              <a:gd name="T43" fmla="*/ 2147483646 h 4272"/>
              <a:gd name="T44" fmla="*/ 2147483646 w 4564"/>
              <a:gd name="T45" fmla="*/ 2147483646 h 4272"/>
              <a:gd name="T46" fmla="*/ 2147483646 w 4564"/>
              <a:gd name="T47" fmla="*/ 0 h 4272"/>
              <a:gd name="T48" fmla="*/ 2147483646 w 4564"/>
              <a:gd name="T49" fmla="*/ 2147483646 h 4272"/>
              <a:gd name="T50" fmla="*/ 2147483646 w 4564"/>
              <a:gd name="T51" fmla="*/ 2147483646 h 4272"/>
              <a:gd name="T52" fmla="*/ 2147483646 w 4564"/>
              <a:gd name="T53" fmla="*/ 2147483646 h 4272"/>
              <a:gd name="T54" fmla="*/ 2147483646 w 4564"/>
              <a:gd name="T55" fmla="*/ 2147483646 h 4272"/>
              <a:gd name="T56" fmla="*/ 2147483646 w 4564"/>
              <a:gd name="T57" fmla="*/ 2147483646 h 4272"/>
              <a:gd name="T58" fmla="*/ 2147483646 w 4564"/>
              <a:gd name="T59" fmla="*/ 2147483646 h 4272"/>
              <a:gd name="T60" fmla="*/ 2147483646 w 4564"/>
              <a:gd name="T61" fmla="*/ 2147483646 h 4272"/>
              <a:gd name="T62" fmla="*/ 2147483646 w 4564"/>
              <a:gd name="T63" fmla="*/ 2147483646 h 4272"/>
              <a:gd name="T64" fmla="*/ 2147483646 w 4564"/>
              <a:gd name="T65" fmla="*/ 2147483646 h 4272"/>
              <a:gd name="T66" fmla="*/ 2147483646 w 4564"/>
              <a:gd name="T67" fmla="*/ 2147483646 h 4272"/>
              <a:gd name="T68" fmla="*/ 2147483646 w 4564"/>
              <a:gd name="T69" fmla="*/ 2147483646 h 4272"/>
              <a:gd name="T70" fmla="*/ 2147483646 w 4564"/>
              <a:gd name="T71" fmla="*/ 2147483646 h 4272"/>
              <a:gd name="T72" fmla="*/ 2147483646 w 4564"/>
              <a:gd name="T73" fmla="*/ 2147483646 h 4272"/>
              <a:gd name="T74" fmla="*/ 2147483646 w 4564"/>
              <a:gd name="T75" fmla="*/ 2147483646 h 4272"/>
              <a:gd name="T76" fmla="*/ 2147483646 w 4564"/>
              <a:gd name="T77" fmla="*/ 2147483646 h 4272"/>
              <a:gd name="T78" fmla="*/ 2147483646 w 4564"/>
              <a:gd name="T79" fmla="*/ 2147483646 h 4272"/>
              <a:gd name="T80" fmla="*/ 2147483646 w 4564"/>
              <a:gd name="T81" fmla="*/ 2147483646 h 4272"/>
              <a:gd name="T82" fmla="*/ 2147483646 w 4564"/>
              <a:gd name="T83" fmla="*/ 2147483646 h 4272"/>
              <a:gd name="T84" fmla="*/ 2147483646 w 4564"/>
              <a:gd name="T85" fmla="*/ 2147483646 h 4272"/>
              <a:gd name="T86" fmla="*/ 2147483646 w 4564"/>
              <a:gd name="T87" fmla="*/ 2147483646 h 4272"/>
              <a:gd name="T88" fmla="*/ 2147483646 w 4564"/>
              <a:gd name="T89" fmla="*/ 2147483646 h 4272"/>
              <a:gd name="T90" fmla="*/ 2147483646 w 4564"/>
              <a:gd name="T91" fmla="*/ 2147483646 h 4272"/>
              <a:gd name="T92" fmla="*/ 2147483646 w 4564"/>
              <a:gd name="T93" fmla="*/ 2147483646 h 4272"/>
              <a:gd name="T94" fmla="*/ 2147483646 w 4564"/>
              <a:gd name="T95" fmla="*/ 2147483646 h 4272"/>
              <a:gd name="T96" fmla="*/ 2147483646 w 4564"/>
              <a:gd name="T97" fmla="*/ 2147483646 h 4272"/>
              <a:gd name="T98" fmla="*/ 2147483646 w 4564"/>
              <a:gd name="T99" fmla="*/ 2147483646 h 4272"/>
              <a:gd name="T100" fmla="*/ 2147483646 w 4564"/>
              <a:gd name="T101" fmla="*/ 2147483646 h 4272"/>
              <a:gd name="T102" fmla="*/ 2147483646 w 4564"/>
              <a:gd name="T103" fmla="*/ 2147483646 h 4272"/>
              <a:gd name="T104" fmla="*/ 2147483646 w 4564"/>
              <a:gd name="T105" fmla="*/ 2147483646 h 4272"/>
              <a:gd name="T106" fmla="*/ 2147483646 w 4564"/>
              <a:gd name="T107" fmla="*/ 2147483646 h 4272"/>
              <a:gd name="T108" fmla="*/ 2147483646 w 4564"/>
              <a:gd name="T109" fmla="*/ 2147483646 h 4272"/>
              <a:gd name="T110" fmla="*/ 2147483646 w 4564"/>
              <a:gd name="T111" fmla="*/ 2147483646 h 4272"/>
              <a:gd name="T112" fmla="*/ 2147483646 w 4564"/>
              <a:gd name="T113" fmla="*/ 2147483646 h 4272"/>
              <a:gd name="T114" fmla="*/ 2147483646 w 4564"/>
              <a:gd name="T115" fmla="*/ 2147483646 h 4272"/>
              <a:gd name="T116" fmla="*/ 2147483646 w 4564"/>
              <a:gd name="T117" fmla="*/ 2147483646 h 4272"/>
              <a:gd name="T118" fmla="*/ 2147483646 w 4564"/>
              <a:gd name="T119" fmla="*/ 2147483646 h 4272"/>
              <a:gd name="T120" fmla="*/ 2147483646 w 4564"/>
              <a:gd name="T121" fmla="*/ 2147483646 h 4272"/>
              <a:gd name="T122" fmla="*/ 2147483646 w 4564"/>
              <a:gd name="T123" fmla="*/ 2147483646 h 42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564" h="4272">
                <a:moveTo>
                  <a:pt x="707" y="2171"/>
                </a:moveTo>
                <a:lnTo>
                  <a:pt x="707" y="2171"/>
                </a:lnTo>
                <a:lnTo>
                  <a:pt x="711" y="2136"/>
                </a:lnTo>
                <a:lnTo>
                  <a:pt x="716" y="2101"/>
                </a:lnTo>
                <a:lnTo>
                  <a:pt x="722" y="2068"/>
                </a:lnTo>
                <a:lnTo>
                  <a:pt x="730" y="2033"/>
                </a:lnTo>
                <a:lnTo>
                  <a:pt x="737" y="1999"/>
                </a:lnTo>
                <a:lnTo>
                  <a:pt x="746" y="1967"/>
                </a:lnTo>
                <a:lnTo>
                  <a:pt x="755" y="1934"/>
                </a:lnTo>
                <a:lnTo>
                  <a:pt x="766" y="1902"/>
                </a:lnTo>
                <a:lnTo>
                  <a:pt x="776" y="1870"/>
                </a:lnTo>
                <a:lnTo>
                  <a:pt x="788" y="1838"/>
                </a:lnTo>
                <a:lnTo>
                  <a:pt x="801" y="1807"/>
                </a:lnTo>
                <a:lnTo>
                  <a:pt x="814" y="1776"/>
                </a:lnTo>
                <a:lnTo>
                  <a:pt x="828" y="1746"/>
                </a:lnTo>
                <a:lnTo>
                  <a:pt x="843" y="1716"/>
                </a:lnTo>
                <a:lnTo>
                  <a:pt x="858" y="1688"/>
                </a:lnTo>
                <a:lnTo>
                  <a:pt x="874" y="1659"/>
                </a:lnTo>
                <a:lnTo>
                  <a:pt x="890" y="1631"/>
                </a:lnTo>
                <a:lnTo>
                  <a:pt x="908" y="1603"/>
                </a:lnTo>
                <a:lnTo>
                  <a:pt x="926" y="1576"/>
                </a:lnTo>
                <a:lnTo>
                  <a:pt x="945" y="1550"/>
                </a:lnTo>
                <a:lnTo>
                  <a:pt x="965" y="1524"/>
                </a:lnTo>
                <a:lnTo>
                  <a:pt x="985" y="1499"/>
                </a:lnTo>
                <a:lnTo>
                  <a:pt x="1005" y="1472"/>
                </a:lnTo>
                <a:lnTo>
                  <a:pt x="1026" y="1449"/>
                </a:lnTo>
                <a:lnTo>
                  <a:pt x="1047" y="1425"/>
                </a:lnTo>
                <a:lnTo>
                  <a:pt x="1070" y="1402"/>
                </a:lnTo>
                <a:lnTo>
                  <a:pt x="1092" y="1379"/>
                </a:lnTo>
                <a:lnTo>
                  <a:pt x="1116" y="1357"/>
                </a:lnTo>
                <a:lnTo>
                  <a:pt x="1139" y="1336"/>
                </a:lnTo>
                <a:lnTo>
                  <a:pt x="1163" y="1316"/>
                </a:lnTo>
                <a:lnTo>
                  <a:pt x="1188" y="1294"/>
                </a:lnTo>
                <a:lnTo>
                  <a:pt x="1213" y="1276"/>
                </a:lnTo>
                <a:lnTo>
                  <a:pt x="1238" y="1257"/>
                </a:lnTo>
                <a:lnTo>
                  <a:pt x="1264" y="1238"/>
                </a:lnTo>
                <a:lnTo>
                  <a:pt x="1290" y="1221"/>
                </a:lnTo>
                <a:lnTo>
                  <a:pt x="1316" y="1205"/>
                </a:lnTo>
                <a:lnTo>
                  <a:pt x="1342" y="1189"/>
                </a:lnTo>
                <a:lnTo>
                  <a:pt x="1370" y="1174"/>
                </a:lnTo>
                <a:lnTo>
                  <a:pt x="1397" y="1159"/>
                </a:lnTo>
                <a:lnTo>
                  <a:pt x="1426" y="1145"/>
                </a:lnTo>
                <a:lnTo>
                  <a:pt x="1453" y="1131"/>
                </a:lnTo>
                <a:lnTo>
                  <a:pt x="1482" y="1119"/>
                </a:lnTo>
                <a:lnTo>
                  <a:pt x="1510" y="1108"/>
                </a:lnTo>
                <a:lnTo>
                  <a:pt x="1539" y="1096"/>
                </a:lnTo>
                <a:lnTo>
                  <a:pt x="1568" y="1087"/>
                </a:lnTo>
                <a:lnTo>
                  <a:pt x="1597" y="1078"/>
                </a:lnTo>
                <a:lnTo>
                  <a:pt x="1626" y="1069"/>
                </a:lnTo>
                <a:lnTo>
                  <a:pt x="1656" y="1062"/>
                </a:lnTo>
                <a:lnTo>
                  <a:pt x="1686" y="1054"/>
                </a:lnTo>
                <a:lnTo>
                  <a:pt x="1716" y="1048"/>
                </a:lnTo>
                <a:lnTo>
                  <a:pt x="1746" y="1043"/>
                </a:lnTo>
                <a:lnTo>
                  <a:pt x="1777" y="1039"/>
                </a:lnTo>
                <a:lnTo>
                  <a:pt x="1807" y="1035"/>
                </a:lnTo>
                <a:lnTo>
                  <a:pt x="1836" y="1033"/>
                </a:lnTo>
                <a:lnTo>
                  <a:pt x="1868" y="1032"/>
                </a:lnTo>
                <a:lnTo>
                  <a:pt x="1897" y="1031"/>
                </a:lnTo>
                <a:lnTo>
                  <a:pt x="1929" y="1031"/>
                </a:lnTo>
                <a:lnTo>
                  <a:pt x="1958" y="1032"/>
                </a:lnTo>
                <a:lnTo>
                  <a:pt x="1990" y="1033"/>
                </a:lnTo>
                <a:lnTo>
                  <a:pt x="2019" y="1037"/>
                </a:lnTo>
                <a:lnTo>
                  <a:pt x="2051" y="1040"/>
                </a:lnTo>
                <a:lnTo>
                  <a:pt x="2080" y="1045"/>
                </a:lnTo>
                <a:lnTo>
                  <a:pt x="2110" y="1050"/>
                </a:lnTo>
                <a:lnTo>
                  <a:pt x="2142" y="1058"/>
                </a:lnTo>
                <a:lnTo>
                  <a:pt x="2198" y="1070"/>
                </a:lnTo>
                <a:lnTo>
                  <a:pt x="2252" y="1085"/>
                </a:lnTo>
                <a:lnTo>
                  <a:pt x="2303" y="1101"/>
                </a:lnTo>
                <a:lnTo>
                  <a:pt x="2353" y="1120"/>
                </a:lnTo>
                <a:lnTo>
                  <a:pt x="2400" y="1140"/>
                </a:lnTo>
                <a:lnTo>
                  <a:pt x="2445" y="1161"/>
                </a:lnTo>
                <a:lnTo>
                  <a:pt x="2488" y="1185"/>
                </a:lnTo>
                <a:lnTo>
                  <a:pt x="2526" y="1209"/>
                </a:lnTo>
                <a:lnTo>
                  <a:pt x="2565" y="1235"/>
                </a:lnTo>
                <a:lnTo>
                  <a:pt x="2600" y="1261"/>
                </a:lnTo>
                <a:lnTo>
                  <a:pt x="2632" y="1288"/>
                </a:lnTo>
                <a:lnTo>
                  <a:pt x="2662" y="1317"/>
                </a:lnTo>
                <a:lnTo>
                  <a:pt x="2691" y="1345"/>
                </a:lnTo>
                <a:lnTo>
                  <a:pt x="2715" y="1375"/>
                </a:lnTo>
                <a:lnTo>
                  <a:pt x="2739" y="1405"/>
                </a:lnTo>
                <a:lnTo>
                  <a:pt x="2760" y="1436"/>
                </a:lnTo>
                <a:lnTo>
                  <a:pt x="2779" y="1467"/>
                </a:lnTo>
                <a:lnTo>
                  <a:pt x="2795" y="1500"/>
                </a:lnTo>
                <a:lnTo>
                  <a:pt x="2809" y="1531"/>
                </a:lnTo>
                <a:lnTo>
                  <a:pt x="2821" y="1563"/>
                </a:lnTo>
                <a:lnTo>
                  <a:pt x="2830" y="1596"/>
                </a:lnTo>
                <a:lnTo>
                  <a:pt x="2837" y="1627"/>
                </a:lnTo>
                <a:lnTo>
                  <a:pt x="2842" y="1659"/>
                </a:lnTo>
                <a:lnTo>
                  <a:pt x="2845" y="1690"/>
                </a:lnTo>
                <a:lnTo>
                  <a:pt x="2845" y="1721"/>
                </a:lnTo>
                <a:lnTo>
                  <a:pt x="2844" y="1751"/>
                </a:lnTo>
                <a:lnTo>
                  <a:pt x="2839" y="1781"/>
                </a:lnTo>
                <a:lnTo>
                  <a:pt x="2833" y="1811"/>
                </a:lnTo>
                <a:lnTo>
                  <a:pt x="2824" y="1840"/>
                </a:lnTo>
                <a:lnTo>
                  <a:pt x="2813" y="1867"/>
                </a:lnTo>
                <a:lnTo>
                  <a:pt x="2800" y="1893"/>
                </a:lnTo>
                <a:lnTo>
                  <a:pt x="2785" y="1919"/>
                </a:lnTo>
                <a:lnTo>
                  <a:pt x="2427" y="1573"/>
                </a:lnTo>
                <a:lnTo>
                  <a:pt x="2186" y="3291"/>
                </a:lnTo>
                <a:lnTo>
                  <a:pt x="4140" y="3228"/>
                </a:lnTo>
                <a:lnTo>
                  <a:pt x="3787" y="2888"/>
                </a:lnTo>
                <a:lnTo>
                  <a:pt x="3827" y="2834"/>
                </a:lnTo>
                <a:lnTo>
                  <a:pt x="3863" y="2778"/>
                </a:lnTo>
                <a:lnTo>
                  <a:pt x="3898" y="2721"/>
                </a:lnTo>
                <a:lnTo>
                  <a:pt x="3931" y="2663"/>
                </a:lnTo>
                <a:lnTo>
                  <a:pt x="3962" y="2603"/>
                </a:lnTo>
                <a:lnTo>
                  <a:pt x="3989" y="2543"/>
                </a:lnTo>
                <a:lnTo>
                  <a:pt x="4014" y="2481"/>
                </a:lnTo>
                <a:lnTo>
                  <a:pt x="4038" y="2419"/>
                </a:lnTo>
                <a:lnTo>
                  <a:pt x="4059" y="2355"/>
                </a:lnTo>
                <a:lnTo>
                  <a:pt x="4076" y="2290"/>
                </a:lnTo>
                <a:lnTo>
                  <a:pt x="4093" y="2226"/>
                </a:lnTo>
                <a:lnTo>
                  <a:pt x="4106" y="2161"/>
                </a:lnTo>
                <a:lnTo>
                  <a:pt x="4119" y="2095"/>
                </a:lnTo>
                <a:lnTo>
                  <a:pt x="4127" y="2029"/>
                </a:lnTo>
                <a:lnTo>
                  <a:pt x="4134" y="1963"/>
                </a:lnTo>
                <a:lnTo>
                  <a:pt x="4139" y="1897"/>
                </a:lnTo>
                <a:lnTo>
                  <a:pt x="4140" y="1830"/>
                </a:lnTo>
                <a:lnTo>
                  <a:pt x="4140" y="1764"/>
                </a:lnTo>
                <a:lnTo>
                  <a:pt x="4136" y="1698"/>
                </a:lnTo>
                <a:lnTo>
                  <a:pt x="4131" y="1632"/>
                </a:lnTo>
                <a:lnTo>
                  <a:pt x="4124" y="1566"/>
                </a:lnTo>
                <a:lnTo>
                  <a:pt x="4114" y="1501"/>
                </a:lnTo>
                <a:lnTo>
                  <a:pt x="4101" y="1436"/>
                </a:lnTo>
                <a:lnTo>
                  <a:pt x="4086" y="1373"/>
                </a:lnTo>
                <a:lnTo>
                  <a:pt x="4069" y="1309"/>
                </a:lnTo>
                <a:lnTo>
                  <a:pt x="4049" y="1247"/>
                </a:lnTo>
                <a:lnTo>
                  <a:pt x="4027" y="1186"/>
                </a:lnTo>
                <a:lnTo>
                  <a:pt x="4002" y="1125"/>
                </a:lnTo>
                <a:lnTo>
                  <a:pt x="3974" y="1067"/>
                </a:lnTo>
                <a:lnTo>
                  <a:pt x="3944" y="1008"/>
                </a:lnTo>
                <a:lnTo>
                  <a:pt x="3912" y="952"/>
                </a:lnTo>
                <a:lnTo>
                  <a:pt x="3877" y="897"/>
                </a:lnTo>
                <a:lnTo>
                  <a:pt x="3837" y="841"/>
                </a:lnTo>
                <a:lnTo>
                  <a:pt x="3796" y="788"/>
                </a:lnTo>
                <a:lnTo>
                  <a:pt x="3754" y="735"/>
                </a:lnTo>
                <a:lnTo>
                  <a:pt x="3712" y="687"/>
                </a:lnTo>
                <a:lnTo>
                  <a:pt x="3668" y="638"/>
                </a:lnTo>
                <a:lnTo>
                  <a:pt x="3622" y="594"/>
                </a:lnTo>
                <a:lnTo>
                  <a:pt x="3576" y="550"/>
                </a:lnTo>
                <a:lnTo>
                  <a:pt x="3530" y="508"/>
                </a:lnTo>
                <a:lnTo>
                  <a:pt x="3481" y="468"/>
                </a:lnTo>
                <a:lnTo>
                  <a:pt x="3434" y="430"/>
                </a:lnTo>
                <a:lnTo>
                  <a:pt x="3384" y="394"/>
                </a:lnTo>
                <a:lnTo>
                  <a:pt x="3334" y="359"/>
                </a:lnTo>
                <a:lnTo>
                  <a:pt x="3283" y="327"/>
                </a:lnTo>
                <a:lnTo>
                  <a:pt x="3232" y="297"/>
                </a:lnTo>
                <a:lnTo>
                  <a:pt x="3180" y="267"/>
                </a:lnTo>
                <a:lnTo>
                  <a:pt x="3128" y="240"/>
                </a:lnTo>
                <a:lnTo>
                  <a:pt x="3074" y="215"/>
                </a:lnTo>
                <a:lnTo>
                  <a:pt x="3021" y="190"/>
                </a:lnTo>
                <a:lnTo>
                  <a:pt x="2967" y="168"/>
                </a:lnTo>
                <a:lnTo>
                  <a:pt x="2912" y="147"/>
                </a:lnTo>
                <a:lnTo>
                  <a:pt x="2859" y="128"/>
                </a:lnTo>
                <a:lnTo>
                  <a:pt x="2803" y="110"/>
                </a:lnTo>
                <a:lnTo>
                  <a:pt x="2748" y="93"/>
                </a:lnTo>
                <a:lnTo>
                  <a:pt x="2692" y="78"/>
                </a:lnTo>
                <a:lnTo>
                  <a:pt x="2637" y="64"/>
                </a:lnTo>
                <a:lnTo>
                  <a:pt x="2581" y="52"/>
                </a:lnTo>
                <a:lnTo>
                  <a:pt x="2525" y="42"/>
                </a:lnTo>
                <a:lnTo>
                  <a:pt x="2469" y="32"/>
                </a:lnTo>
                <a:lnTo>
                  <a:pt x="2413" y="23"/>
                </a:lnTo>
                <a:lnTo>
                  <a:pt x="2357" y="17"/>
                </a:lnTo>
                <a:lnTo>
                  <a:pt x="2301" y="11"/>
                </a:lnTo>
                <a:lnTo>
                  <a:pt x="2245" y="6"/>
                </a:lnTo>
                <a:lnTo>
                  <a:pt x="2186" y="2"/>
                </a:lnTo>
                <a:lnTo>
                  <a:pt x="2129" y="0"/>
                </a:lnTo>
                <a:lnTo>
                  <a:pt x="2071" y="0"/>
                </a:lnTo>
                <a:lnTo>
                  <a:pt x="2013" y="1"/>
                </a:lnTo>
                <a:lnTo>
                  <a:pt x="1957" y="5"/>
                </a:lnTo>
                <a:lnTo>
                  <a:pt x="1900" y="8"/>
                </a:lnTo>
                <a:lnTo>
                  <a:pt x="1844" y="15"/>
                </a:lnTo>
                <a:lnTo>
                  <a:pt x="1788" y="23"/>
                </a:lnTo>
                <a:lnTo>
                  <a:pt x="1733" y="32"/>
                </a:lnTo>
                <a:lnTo>
                  <a:pt x="1678" y="43"/>
                </a:lnTo>
                <a:lnTo>
                  <a:pt x="1624" y="56"/>
                </a:lnTo>
                <a:lnTo>
                  <a:pt x="1570" y="69"/>
                </a:lnTo>
                <a:lnTo>
                  <a:pt x="1516" y="86"/>
                </a:lnTo>
                <a:lnTo>
                  <a:pt x="1464" y="102"/>
                </a:lnTo>
                <a:lnTo>
                  <a:pt x="1412" y="120"/>
                </a:lnTo>
                <a:lnTo>
                  <a:pt x="1360" y="140"/>
                </a:lnTo>
                <a:lnTo>
                  <a:pt x="1309" y="162"/>
                </a:lnTo>
                <a:lnTo>
                  <a:pt x="1259" y="184"/>
                </a:lnTo>
                <a:lnTo>
                  <a:pt x="1209" y="208"/>
                </a:lnTo>
                <a:lnTo>
                  <a:pt x="1159" y="232"/>
                </a:lnTo>
                <a:lnTo>
                  <a:pt x="1111" y="259"/>
                </a:lnTo>
                <a:lnTo>
                  <a:pt x="1063" y="286"/>
                </a:lnTo>
                <a:lnTo>
                  <a:pt x="1016" y="313"/>
                </a:lnTo>
                <a:lnTo>
                  <a:pt x="970" y="343"/>
                </a:lnTo>
                <a:lnTo>
                  <a:pt x="925" y="374"/>
                </a:lnTo>
                <a:lnTo>
                  <a:pt x="880" y="407"/>
                </a:lnTo>
                <a:lnTo>
                  <a:pt x="837" y="439"/>
                </a:lnTo>
                <a:lnTo>
                  <a:pt x="794" y="473"/>
                </a:lnTo>
                <a:lnTo>
                  <a:pt x="752" y="508"/>
                </a:lnTo>
                <a:lnTo>
                  <a:pt x="711" y="544"/>
                </a:lnTo>
                <a:lnTo>
                  <a:pt x="671" y="581"/>
                </a:lnTo>
                <a:lnTo>
                  <a:pt x="631" y="618"/>
                </a:lnTo>
                <a:lnTo>
                  <a:pt x="593" y="658"/>
                </a:lnTo>
                <a:lnTo>
                  <a:pt x="555" y="697"/>
                </a:lnTo>
                <a:lnTo>
                  <a:pt x="519" y="738"/>
                </a:lnTo>
                <a:lnTo>
                  <a:pt x="484" y="779"/>
                </a:lnTo>
                <a:lnTo>
                  <a:pt x="449" y="821"/>
                </a:lnTo>
                <a:lnTo>
                  <a:pt x="417" y="864"/>
                </a:lnTo>
                <a:lnTo>
                  <a:pt x="385" y="907"/>
                </a:lnTo>
                <a:lnTo>
                  <a:pt x="354" y="952"/>
                </a:lnTo>
                <a:lnTo>
                  <a:pt x="324" y="997"/>
                </a:lnTo>
                <a:lnTo>
                  <a:pt x="295" y="1042"/>
                </a:lnTo>
                <a:lnTo>
                  <a:pt x="268" y="1089"/>
                </a:lnTo>
                <a:lnTo>
                  <a:pt x="242" y="1135"/>
                </a:lnTo>
                <a:lnTo>
                  <a:pt x="217" y="1182"/>
                </a:lnTo>
                <a:lnTo>
                  <a:pt x="193" y="1231"/>
                </a:lnTo>
                <a:lnTo>
                  <a:pt x="171" y="1278"/>
                </a:lnTo>
                <a:lnTo>
                  <a:pt x="149" y="1328"/>
                </a:lnTo>
                <a:lnTo>
                  <a:pt x="129" y="1377"/>
                </a:lnTo>
                <a:lnTo>
                  <a:pt x="111" y="1426"/>
                </a:lnTo>
                <a:lnTo>
                  <a:pt x="93" y="1476"/>
                </a:lnTo>
                <a:lnTo>
                  <a:pt x="77" y="1527"/>
                </a:lnTo>
                <a:lnTo>
                  <a:pt x="63" y="1578"/>
                </a:lnTo>
                <a:lnTo>
                  <a:pt x="50" y="1629"/>
                </a:lnTo>
                <a:lnTo>
                  <a:pt x="39" y="1680"/>
                </a:lnTo>
                <a:lnTo>
                  <a:pt x="29" y="1733"/>
                </a:lnTo>
                <a:lnTo>
                  <a:pt x="20" y="1784"/>
                </a:lnTo>
                <a:lnTo>
                  <a:pt x="12" y="1836"/>
                </a:lnTo>
                <a:lnTo>
                  <a:pt x="7" y="1888"/>
                </a:lnTo>
                <a:lnTo>
                  <a:pt x="4" y="1941"/>
                </a:lnTo>
                <a:lnTo>
                  <a:pt x="1" y="1993"/>
                </a:lnTo>
                <a:lnTo>
                  <a:pt x="0" y="2045"/>
                </a:lnTo>
                <a:lnTo>
                  <a:pt x="1" y="2099"/>
                </a:lnTo>
                <a:lnTo>
                  <a:pt x="4" y="2151"/>
                </a:lnTo>
                <a:lnTo>
                  <a:pt x="5" y="2206"/>
                </a:lnTo>
                <a:lnTo>
                  <a:pt x="7" y="2261"/>
                </a:lnTo>
                <a:lnTo>
                  <a:pt x="12" y="2314"/>
                </a:lnTo>
                <a:lnTo>
                  <a:pt x="17" y="2366"/>
                </a:lnTo>
                <a:lnTo>
                  <a:pt x="25" y="2420"/>
                </a:lnTo>
                <a:lnTo>
                  <a:pt x="34" y="2471"/>
                </a:lnTo>
                <a:lnTo>
                  <a:pt x="44" y="2522"/>
                </a:lnTo>
                <a:lnTo>
                  <a:pt x="55" y="2573"/>
                </a:lnTo>
                <a:lnTo>
                  <a:pt x="67" y="2623"/>
                </a:lnTo>
                <a:lnTo>
                  <a:pt x="81" y="2673"/>
                </a:lnTo>
                <a:lnTo>
                  <a:pt x="96" y="2721"/>
                </a:lnTo>
                <a:lnTo>
                  <a:pt x="112" y="2768"/>
                </a:lnTo>
                <a:lnTo>
                  <a:pt x="129" y="2816"/>
                </a:lnTo>
                <a:lnTo>
                  <a:pt x="148" y="2863"/>
                </a:lnTo>
                <a:lnTo>
                  <a:pt x="168" y="2909"/>
                </a:lnTo>
                <a:lnTo>
                  <a:pt x="188" y="2954"/>
                </a:lnTo>
                <a:lnTo>
                  <a:pt x="210" y="2999"/>
                </a:lnTo>
                <a:lnTo>
                  <a:pt x="234" y="3044"/>
                </a:lnTo>
                <a:lnTo>
                  <a:pt x="258" y="3086"/>
                </a:lnTo>
                <a:lnTo>
                  <a:pt x="283" y="3130"/>
                </a:lnTo>
                <a:lnTo>
                  <a:pt x="309" y="3171"/>
                </a:lnTo>
                <a:lnTo>
                  <a:pt x="336" y="3212"/>
                </a:lnTo>
                <a:lnTo>
                  <a:pt x="364" y="3253"/>
                </a:lnTo>
                <a:lnTo>
                  <a:pt x="393" y="3293"/>
                </a:lnTo>
                <a:lnTo>
                  <a:pt x="423" y="3331"/>
                </a:lnTo>
                <a:lnTo>
                  <a:pt x="453" y="3370"/>
                </a:lnTo>
                <a:lnTo>
                  <a:pt x="486" y="3407"/>
                </a:lnTo>
                <a:lnTo>
                  <a:pt x="518" y="3444"/>
                </a:lnTo>
                <a:lnTo>
                  <a:pt x="550" y="3481"/>
                </a:lnTo>
                <a:lnTo>
                  <a:pt x="584" y="3515"/>
                </a:lnTo>
                <a:lnTo>
                  <a:pt x="619" y="3550"/>
                </a:lnTo>
                <a:lnTo>
                  <a:pt x="655" y="3585"/>
                </a:lnTo>
                <a:lnTo>
                  <a:pt x="691" y="3618"/>
                </a:lnTo>
                <a:lnTo>
                  <a:pt x="727" y="3650"/>
                </a:lnTo>
                <a:lnTo>
                  <a:pt x="764" y="3681"/>
                </a:lnTo>
                <a:lnTo>
                  <a:pt x="802" y="3712"/>
                </a:lnTo>
                <a:lnTo>
                  <a:pt x="840" y="3742"/>
                </a:lnTo>
                <a:lnTo>
                  <a:pt x="880" y="3772"/>
                </a:lnTo>
                <a:lnTo>
                  <a:pt x="919" y="3799"/>
                </a:lnTo>
                <a:lnTo>
                  <a:pt x="960" y="3828"/>
                </a:lnTo>
                <a:lnTo>
                  <a:pt x="1000" y="3854"/>
                </a:lnTo>
                <a:lnTo>
                  <a:pt x="1041" y="3880"/>
                </a:lnTo>
                <a:lnTo>
                  <a:pt x="1082" y="3905"/>
                </a:lnTo>
                <a:lnTo>
                  <a:pt x="1124" y="3930"/>
                </a:lnTo>
                <a:lnTo>
                  <a:pt x="1167" y="3952"/>
                </a:lnTo>
                <a:lnTo>
                  <a:pt x="1209" y="3976"/>
                </a:lnTo>
                <a:lnTo>
                  <a:pt x="1251" y="3997"/>
                </a:lnTo>
                <a:lnTo>
                  <a:pt x="1295" y="4018"/>
                </a:lnTo>
                <a:lnTo>
                  <a:pt x="1338" y="4038"/>
                </a:lnTo>
                <a:lnTo>
                  <a:pt x="1382" y="4057"/>
                </a:lnTo>
                <a:lnTo>
                  <a:pt x="1426" y="4076"/>
                </a:lnTo>
                <a:lnTo>
                  <a:pt x="1469" y="4093"/>
                </a:lnTo>
                <a:lnTo>
                  <a:pt x="1514" y="4109"/>
                </a:lnTo>
                <a:lnTo>
                  <a:pt x="1558" y="4125"/>
                </a:lnTo>
                <a:lnTo>
                  <a:pt x="1602" y="4140"/>
                </a:lnTo>
                <a:lnTo>
                  <a:pt x="1647" y="4154"/>
                </a:lnTo>
                <a:lnTo>
                  <a:pt x="1691" y="4167"/>
                </a:lnTo>
                <a:lnTo>
                  <a:pt x="1736" y="4179"/>
                </a:lnTo>
                <a:lnTo>
                  <a:pt x="1780" y="4190"/>
                </a:lnTo>
                <a:lnTo>
                  <a:pt x="1825" y="4200"/>
                </a:lnTo>
                <a:lnTo>
                  <a:pt x="1869" y="4210"/>
                </a:lnTo>
                <a:lnTo>
                  <a:pt x="1914" y="4218"/>
                </a:lnTo>
                <a:lnTo>
                  <a:pt x="1958" y="4225"/>
                </a:lnTo>
                <a:lnTo>
                  <a:pt x="2002" y="4233"/>
                </a:lnTo>
                <a:lnTo>
                  <a:pt x="2048" y="4240"/>
                </a:lnTo>
                <a:lnTo>
                  <a:pt x="2094" y="4246"/>
                </a:lnTo>
                <a:lnTo>
                  <a:pt x="2139" y="4252"/>
                </a:lnTo>
                <a:lnTo>
                  <a:pt x="2185" y="4257"/>
                </a:lnTo>
                <a:lnTo>
                  <a:pt x="2231" y="4262"/>
                </a:lnTo>
                <a:lnTo>
                  <a:pt x="2277" y="4266"/>
                </a:lnTo>
                <a:lnTo>
                  <a:pt x="2322" y="4269"/>
                </a:lnTo>
                <a:lnTo>
                  <a:pt x="2368" y="4271"/>
                </a:lnTo>
                <a:lnTo>
                  <a:pt x="2414" y="4272"/>
                </a:lnTo>
                <a:lnTo>
                  <a:pt x="2459" y="4272"/>
                </a:lnTo>
                <a:lnTo>
                  <a:pt x="2505" y="4272"/>
                </a:lnTo>
                <a:lnTo>
                  <a:pt x="2551" y="4271"/>
                </a:lnTo>
                <a:lnTo>
                  <a:pt x="2596" y="4270"/>
                </a:lnTo>
                <a:lnTo>
                  <a:pt x="2642" y="4267"/>
                </a:lnTo>
                <a:lnTo>
                  <a:pt x="2732" y="4260"/>
                </a:lnTo>
                <a:lnTo>
                  <a:pt x="2821" y="4250"/>
                </a:lnTo>
                <a:lnTo>
                  <a:pt x="2911" y="4238"/>
                </a:lnTo>
                <a:lnTo>
                  <a:pt x="2999" y="4221"/>
                </a:lnTo>
                <a:lnTo>
                  <a:pt x="3088" y="4203"/>
                </a:lnTo>
                <a:lnTo>
                  <a:pt x="3175" y="4181"/>
                </a:lnTo>
                <a:lnTo>
                  <a:pt x="3261" y="4157"/>
                </a:lnTo>
                <a:lnTo>
                  <a:pt x="3347" y="4130"/>
                </a:lnTo>
                <a:lnTo>
                  <a:pt x="3430" y="4101"/>
                </a:lnTo>
                <a:lnTo>
                  <a:pt x="3514" y="4068"/>
                </a:lnTo>
                <a:lnTo>
                  <a:pt x="3596" y="4033"/>
                </a:lnTo>
                <a:lnTo>
                  <a:pt x="3675" y="3996"/>
                </a:lnTo>
                <a:lnTo>
                  <a:pt x="3755" y="3956"/>
                </a:lnTo>
                <a:lnTo>
                  <a:pt x="3832" y="3915"/>
                </a:lnTo>
                <a:lnTo>
                  <a:pt x="3908" y="3870"/>
                </a:lnTo>
                <a:lnTo>
                  <a:pt x="3983" y="3823"/>
                </a:lnTo>
                <a:lnTo>
                  <a:pt x="4055" y="3773"/>
                </a:lnTo>
                <a:lnTo>
                  <a:pt x="4126" y="3722"/>
                </a:lnTo>
                <a:lnTo>
                  <a:pt x="4195" y="3667"/>
                </a:lnTo>
                <a:lnTo>
                  <a:pt x="4228" y="3640"/>
                </a:lnTo>
                <a:lnTo>
                  <a:pt x="4262" y="3611"/>
                </a:lnTo>
                <a:lnTo>
                  <a:pt x="4294" y="3583"/>
                </a:lnTo>
                <a:lnTo>
                  <a:pt x="4327" y="3553"/>
                </a:lnTo>
                <a:lnTo>
                  <a:pt x="4359" y="3523"/>
                </a:lnTo>
                <a:lnTo>
                  <a:pt x="4390" y="3492"/>
                </a:lnTo>
                <a:lnTo>
                  <a:pt x="4420" y="3461"/>
                </a:lnTo>
                <a:lnTo>
                  <a:pt x="4450" y="3430"/>
                </a:lnTo>
                <a:lnTo>
                  <a:pt x="4480" y="3397"/>
                </a:lnTo>
                <a:lnTo>
                  <a:pt x="4508" y="3365"/>
                </a:lnTo>
                <a:lnTo>
                  <a:pt x="4537" y="3331"/>
                </a:lnTo>
                <a:lnTo>
                  <a:pt x="4564" y="3298"/>
                </a:lnTo>
                <a:lnTo>
                  <a:pt x="4533" y="3330"/>
                </a:lnTo>
                <a:lnTo>
                  <a:pt x="4502" y="3362"/>
                </a:lnTo>
                <a:lnTo>
                  <a:pt x="4471" y="3392"/>
                </a:lnTo>
                <a:lnTo>
                  <a:pt x="4439" y="3423"/>
                </a:lnTo>
                <a:lnTo>
                  <a:pt x="4406" y="3452"/>
                </a:lnTo>
                <a:lnTo>
                  <a:pt x="4373" y="3481"/>
                </a:lnTo>
                <a:lnTo>
                  <a:pt x="4339" y="3508"/>
                </a:lnTo>
                <a:lnTo>
                  <a:pt x="4305" y="3534"/>
                </a:lnTo>
                <a:lnTo>
                  <a:pt x="4271" y="3560"/>
                </a:lnTo>
                <a:lnTo>
                  <a:pt x="4236" y="3586"/>
                </a:lnTo>
                <a:lnTo>
                  <a:pt x="4201" y="3610"/>
                </a:lnTo>
                <a:lnTo>
                  <a:pt x="4165" y="3634"/>
                </a:lnTo>
                <a:lnTo>
                  <a:pt x="4129" y="3656"/>
                </a:lnTo>
                <a:lnTo>
                  <a:pt x="4093" y="3679"/>
                </a:lnTo>
                <a:lnTo>
                  <a:pt x="4055" y="3700"/>
                </a:lnTo>
                <a:lnTo>
                  <a:pt x="4019" y="3721"/>
                </a:lnTo>
                <a:lnTo>
                  <a:pt x="3982" y="3740"/>
                </a:lnTo>
                <a:lnTo>
                  <a:pt x="3943" y="3758"/>
                </a:lnTo>
                <a:lnTo>
                  <a:pt x="3906" y="3777"/>
                </a:lnTo>
                <a:lnTo>
                  <a:pt x="3867" y="3794"/>
                </a:lnTo>
                <a:lnTo>
                  <a:pt x="3829" y="3811"/>
                </a:lnTo>
                <a:lnTo>
                  <a:pt x="3789" y="3827"/>
                </a:lnTo>
                <a:lnTo>
                  <a:pt x="3750" y="3842"/>
                </a:lnTo>
                <a:lnTo>
                  <a:pt x="3710" y="3857"/>
                </a:lnTo>
                <a:lnTo>
                  <a:pt x="3670" y="3870"/>
                </a:lnTo>
                <a:lnTo>
                  <a:pt x="3631" y="3883"/>
                </a:lnTo>
                <a:lnTo>
                  <a:pt x="3591" y="3895"/>
                </a:lnTo>
                <a:lnTo>
                  <a:pt x="3550" y="3906"/>
                </a:lnTo>
                <a:lnTo>
                  <a:pt x="3469" y="3928"/>
                </a:lnTo>
                <a:lnTo>
                  <a:pt x="3387" y="3945"/>
                </a:lnTo>
                <a:lnTo>
                  <a:pt x="3304" y="3961"/>
                </a:lnTo>
                <a:lnTo>
                  <a:pt x="3222" y="3974"/>
                </a:lnTo>
                <a:lnTo>
                  <a:pt x="3139" y="3982"/>
                </a:lnTo>
                <a:lnTo>
                  <a:pt x="3055" y="3990"/>
                </a:lnTo>
                <a:lnTo>
                  <a:pt x="2972" y="3995"/>
                </a:lnTo>
                <a:lnTo>
                  <a:pt x="2889" y="3996"/>
                </a:lnTo>
                <a:lnTo>
                  <a:pt x="2805" y="3995"/>
                </a:lnTo>
                <a:lnTo>
                  <a:pt x="2722" y="3992"/>
                </a:lnTo>
                <a:lnTo>
                  <a:pt x="2638" y="3986"/>
                </a:lnTo>
                <a:lnTo>
                  <a:pt x="2556" y="3977"/>
                </a:lnTo>
                <a:lnTo>
                  <a:pt x="2474" y="3966"/>
                </a:lnTo>
                <a:lnTo>
                  <a:pt x="2392" y="3954"/>
                </a:lnTo>
                <a:lnTo>
                  <a:pt x="2311" y="3937"/>
                </a:lnTo>
                <a:lnTo>
                  <a:pt x="2231" y="3920"/>
                </a:lnTo>
                <a:lnTo>
                  <a:pt x="2151" y="3899"/>
                </a:lnTo>
                <a:lnTo>
                  <a:pt x="2074" y="3876"/>
                </a:lnTo>
                <a:lnTo>
                  <a:pt x="1997" y="3852"/>
                </a:lnTo>
                <a:lnTo>
                  <a:pt x="1921" y="3825"/>
                </a:lnTo>
                <a:lnTo>
                  <a:pt x="1846" y="3796"/>
                </a:lnTo>
                <a:lnTo>
                  <a:pt x="1773" y="3764"/>
                </a:lnTo>
                <a:lnTo>
                  <a:pt x="1702" y="3731"/>
                </a:lnTo>
                <a:lnTo>
                  <a:pt x="1631" y="3696"/>
                </a:lnTo>
                <a:lnTo>
                  <a:pt x="1563" y="3659"/>
                </a:lnTo>
                <a:lnTo>
                  <a:pt x="1497" y="3619"/>
                </a:lnTo>
                <a:lnTo>
                  <a:pt x="1432" y="3578"/>
                </a:lnTo>
                <a:lnTo>
                  <a:pt x="1370" y="3534"/>
                </a:lnTo>
                <a:lnTo>
                  <a:pt x="1309" y="3489"/>
                </a:lnTo>
                <a:lnTo>
                  <a:pt x="1250" y="3442"/>
                </a:lnTo>
                <a:lnTo>
                  <a:pt x="1195" y="3393"/>
                </a:lnTo>
                <a:lnTo>
                  <a:pt x="1142" y="3344"/>
                </a:lnTo>
                <a:lnTo>
                  <a:pt x="1116" y="3317"/>
                </a:lnTo>
                <a:lnTo>
                  <a:pt x="1091" y="3291"/>
                </a:lnTo>
                <a:lnTo>
                  <a:pt x="1066" y="3264"/>
                </a:lnTo>
                <a:lnTo>
                  <a:pt x="1042" y="3237"/>
                </a:lnTo>
                <a:lnTo>
                  <a:pt x="1018" y="3209"/>
                </a:lnTo>
                <a:lnTo>
                  <a:pt x="996" y="3182"/>
                </a:lnTo>
                <a:lnTo>
                  <a:pt x="974" y="3153"/>
                </a:lnTo>
                <a:lnTo>
                  <a:pt x="954" y="3125"/>
                </a:lnTo>
                <a:lnTo>
                  <a:pt x="933" y="3095"/>
                </a:lnTo>
                <a:lnTo>
                  <a:pt x="914" y="3065"/>
                </a:lnTo>
                <a:lnTo>
                  <a:pt x="894" y="3035"/>
                </a:lnTo>
                <a:lnTo>
                  <a:pt x="877" y="3005"/>
                </a:lnTo>
                <a:lnTo>
                  <a:pt x="859" y="2974"/>
                </a:lnTo>
                <a:lnTo>
                  <a:pt x="843" y="2943"/>
                </a:lnTo>
                <a:lnTo>
                  <a:pt x="827" y="2912"/>
                </a:lnTo>
                <a:lnTo>
                  <a:pt x="812" y="2879"/>
                </a:lnTo>
                <a:lnTo>
                  <a:pt x="798" y="2847"/>
                </a:lnTo>
                <a:lnTo>
                  <a:pt x="784" y="2815"/>
                </a:lnTo>
                <a:lnTo>
                  <a:pt x="773" y="2781"/>
                </a:lnTo>
                <a:lnTo>
                  <a:pt x="761" y="2749"/>
                </a:lnTo>
                <a:lnTo>
                  <a:pt x="751" y="2715"/>
                </a:lnTo>
                <a:lnTo>
                  <a:pt x="741" y="2680"/>
                </a:lnTo>
                <a:lnTo>
                  <a:pt x="732" y="2646"/>
                </a:lnTo>
                <a:lnTo>
                  <a:pt x="725" y="2612"/>
                </a:lnTo>
                <a:lnTo>
                  <a:pt x="717" y="2577"/>
                </a:lnTo>
                <a:lnTo>
                  <a:pt x="712" y="2541"/>
                </a:lnTo>
                <a:lnTo>
                  <a:pt x="707" y="2506"/>
                </a:lnTo>
                <a:lnTo>
                  <a:pt x="702" y="2470"/>
                </a:lnTo>
                <a:lnTo>
                  <a:pt x="700" y="2434"/>
                </a:lnTo>
                <a:lnTo>
                  <a:pt x="697" y="2396"/>
                </a:lnTo>
                <a:lnTo>
                  <a:pt x="697" y="2360"/>
                </a:lnTo>
                <a:lnTo>
                  <a:pt x="697" y="2323"/>
                </a:lnTo>
                <a:lnTo>
                  <a:pt x="697" y="2285"/>
                </a:lnTo>
                <a:lnTo>
                  <a:pt x="700" y="2247"/>
                </a:lnTo>
                <a:lnTo>
                  <a:pt x="703" y="2209"/>
                </a:lnTo>
                <a:lnTo>
                  <a:pt x="707" y="2171"/>
                </a:lnTo>
                <a:close/>
              </a:path>
            </a:pathLst>
          </a:cu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自主反馈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2d1b837d39353f07cf11b63ce133ac3877ab1f2"/>
</p:tagLst>
</file>

<file path=ppt/theme/theme1.xml><?xml version="1.0" encoding="utf-8"?>
<a:theme xmlns:a="http://schemas.openxmlformats.org/drawingml/2006/main" name="默认设计模板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默认设计模板">
      <a:majorFont>
        <a:latin typeface="Arial"/>
        <a:ea typeface="宋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1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1407</TotalTime>
  <Pages>0</Pages>
  <Words>834</Words>
  <Characters>0</Characters>
  <Application>Microsoft Office PowerPoint</Application>
  <DocSecurity>0</DocSecurity>
  <PresentationFormat>自定义</PresentationFormat>
  <Lines>0</Lines>
  <Paragraphs>140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黑体</vt:lpstr>
      <vt:lpstr>楷体_GB2312</vt:lpstr>
      <vt:lpstr>宋体</vt:lpstr>
      <vt:lpstr>微软雅黑</vt:lpstr>
      <vt:lpstr>Arial</vt:lpstr>
      <vt:lpstr>Calibri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sqlidan12</cp:lastModifiedBy>
  <cp:revision>347</cp:revision>
  <dcterms:created xsi:type="dcterms:W3CDTF">2014-07-16T06:42:01Z</dcterms:created>
  <dcterms:modified xsi:type="dcterms:W3CDTF">2018-01-07T03:02:06Z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2052-9.1.0.4885</vt:lpwstr>
  </property>
</Properties>
</file>