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at" ContentType="text/plai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717eebe0b9584fb6" Type="http://schemas.microsoft.com/office/2006/relationships/txt" Target="udata/data.dat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656" r:id="rId2"/>
    <p:sldId id="335" r:id="rId3"/>
    <p:sldId id="725" r:id="rId4"/>
    <p:sldId id="726" r:id="rId5"/>
    <p:sldId id="698" r:id="rId6"/>
    <p:sldId id="717" r:id="rId7"/>
    <p:sldId id="718" r:id="rId8"/>
    <p:sldId id="699" r:id="rId9"/>
    <p:sldId id="700" r:id="rId10"/>
    <p:sldId id="713" r:id="rId11"/>
    <p:sldId id="702" r:id="rId12"/>
    <p:sldId id="720" r:id="rId13"/>
    <p:sldId id="721" r:id="rId14"/>
    <p:sldId id="703" r:id="rId15"/>
    <p:sldId id="722" r:id="rId16"/>
    <p:sldId id="723" r:id="rId17"/>
    <p:sldId id="653" r:id="rId18"/>
    <p:sldId id="686" r:id="rId19"/>
    <p:sldId id="697" r:id="rId20"/>
  </p:sldIdLst>
  <p:sldSz cx="9144000" cy="5145088"/>
  <p:notesSz cx="6858000" cy="9144000"/>
  <p:custDataLst>
    <p:tags r:id="rId22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imes New Roman" pitchFamily="18" charset="0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48">
          <p15:clr>
            <a:srgbClr val="A4A3A4"/>
          </p15:clr>
        </p15:guide>
        <p15:guide id="2" pos="38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D1DC8"/>
    <a:srgbClr val="00B0F0"/>
    <a:srgbClr val="CCFF99"/>
    <a:srgbClr val="014790"/>
    <a:srgbClr val="FFFFFF"/>
    <a:srgbClr val="3A93E3"/>
    <a:srgbClr val="F7B882"/>
    <a:srgbClr val="EEA8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8" autoAdjust="0"/>
    <p:restoredTop sz="94660"/>
  </p:normalViewPr>
  <p:slideViewPr>
    <p:cSldViewPr>
      <p:cViewPr varScale="1">
        <p:scale>
          <a:sx n="127" d="100"/>
          <a:sy n="127" d="100"/>
        </p:scale>
        <p:origin x="114" y="270"/>
      </p:cViewPr>
      <p:guideLst>
        <p:guide orient="horz" pos="648"/>
        <p:guide pos="38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09CBCE3D-722D-46F8-B9B0-365A33708876}" type="datetimeFigureOut">
              <a:rPr lang="zh-CN" altLang="en-US"/>
              <a:pPr>
                <a:defRPr/>
              </a:pPr>
              <a:t>2018/1/7</a:t>
            </a:fld>
            <a:endParaRPr lang="en-US" altLang="zh-CN"/>
          </a:p>
        </p:txBody>
      </p:sp>
      <p:sp>
        <p:nvSpPr>
          <p:cNvPr id="7172" name="Rectangle 4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382588" y="685800"/>
            <a:ext cx="6092825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02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buFont typeface="Arial" panose="020B0604020202020204" pitchFamily="34" charset="0"/>
              <a:buNone/>
              <a:defRPr sz="1200" b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85213"/>
            <a:ext cx="297338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charset="0"/>
              <a:buNone/>
              <a:defRPr sz="1200" b="0">
                <a:latin typeface="Arial" charset="0"/>
                <a:ea typeface="宋体" pitchFamily="2" charset="-122"/>
              </a:defRPr>
            </a:lvl1pPr>
          </a:lstStyle>
          <a:p>
            <a:fld id="{64B15A82-E588-4127-9B1E-26C3265D0D40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436539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318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3387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738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2237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61398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199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88074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6850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663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6033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81898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79076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1832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92" r:id="rId1"/>
    <p:sldLayoutId id="2147483893" r:id="rId2"/>
    <p:sldLayoutId id="2147483894" r:id="rId3"/>
    <p:sldLayoutId id="2147483895" r:id="rId4"/>
    <p:sldLayoutId id="2147483896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3260734" y="2084389"/>
            <a:ext cx="2597150" cy="6302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zh-CN" altLang="en-US" sz="2000" b="1" smtClean="0">
                <a:latin typeface="微软雅黑" pitchFamily="34" charset="-122"/>
                <a:ea typeface="微软雅黑" pitchFamily="34" charset="-122"/>
              </a:rPr>
              <a:t>七年级上册</a:t>
            </a:r>
            <a:endParaRPr lang="zh-CN" altLang="en-US" sz="2000" b="1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副标题 2"/>
          <p:cNvSpPr txBox="1">
            <a:spLocks/>
          </p:cNvSpPr>
          <p:nvPr/>
        </p:nvSpPr>
        <p:spPr>
          <a:xfrm>
            <a:off x="3048040" y="1351620"/>
            <a:ext cx="4236502" cy="4651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Arial" pitchFamily="34" charset="0"/>
              <a:buNone/>
            </a:pPr>
            <a:r>
              <a:rPr lang="en-US" altLang="zh-CN" sz="2800" dirty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sz="2800" b="1" dirty="0" smtClean="0">
                <a:latin typeface="微软雅黑" pitchFamily="34" charset="-122"/>
                <a:ea typeface="微软雅黑" pitchFamily="34" charset="-122"/>
              </a:rPr>
              <a:t>.2 </a:t>
            </a: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世界的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人种</a:t>
            </a:r>
            <a:endParaRPr lang="zh-CN" altLang="en-US" sz="2800" b="1" dirty="0" smtClean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圆角矩形 9"/>
          <p:cNvSpPr>
            <a:spLocks noChangeArrowheads="1"/>
          </p:cNvSpPr>
          <p:nvPr/>
        </p:nvSpPr>
        <p:spPr bwMode="auto">
          <a:xfrm>
            <a:off x="685800" y="800347"/>
            <a:ext cx="1549400" cy="5895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99"/>
              </a:gs>
              <a:gs pos="91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黄色人种</a:t>
            </a:r>
          </a:p>
        </p:txBody>
      </p:sp>
      <p:pic>
        <p:nvPicPr>
          <p:cNvPr id="15363" name="Picture 12" descr="c:\users\wenzong\appdata\roaming\360se6\User Data\temp\1401874903mkz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54" y="1557797"/>
            <a:ext cx="2430388" cy="2086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60" y="1545887"/>
            <a:ext cx="2607091" cy="2086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412" y="1545887"/>
            <a:ext cx="2433285" cy="2086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圆角矩形 9"/>
          <p:cNvSpPr>
            <a:spLocks noChangeArrowheads="1"/>
          </p:cNvSpPr>
          <p:nvPr/>
        </p:nvSpPr>
        <p:spPr bwMode="auto">
          <a:xfrm>
            <a:off x="685800" y="800347"/>
            <a:ext cx="1549400" cy="5895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99"/>
              </a:gs>
              <a:gs pos="91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黑色人种</a:t>
            </a:r>
          </a:p>
        </p:txBody>
      </p:sp>
      <p:pic>
        <p:nvPicPr>
          <p:cNvPr id="16387" name="Picture 8" descr="c:\users\wenzong\appdata\roaming\360se6\User Data\temp\t01a9742aaaaca794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500"/>
          <a:stretch>
            <a:fillRect/>
          </a:stretch>
        </p:blipFill>
        <p:spPr bwMode="auto">
          <a:xfrm>
            <a:off x="528639" y="1637092"/>
            <a:ext cx="2611622" cy="1792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8" name="Picture 10" descr="c:\users\wenzong\appdata\roaming\360se6\User Data\temp\t01b9dfd35ec53d53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4" y="1637092"/>
            <a:ext cx="2440014" cy="1792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6389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602" y="1637092"/>
            <a:ext cx="2478951" cy="17927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流程图: 可选过程 5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0667038"/>
              </p:ext>
            </p:extLst>
          </p:nvPr>
        </p:nvGraphicFramePr>
        <p:xfrm>
          <a:off x="500034" y="1358098"/>
          <a:ext cx="8153400" cy="2228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956"/>
                <a:gridCol w="1463044"/>
                <a:gridCol w="1828800"/>
                <a:gridCol w="1905000"/>
                <a:gridCol w="1371600"/>
              </a:tblGrid>
              <a:tr h="376126">
                <a:tc>
                  <a:txBody>
                    <a:bodyPr/>
                    <a:lstStyle/>
                    <a:p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肤色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眼色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脸部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头发</a:t>
                      </a:r>
                      <a:endParaRPr lang="zh-CN" altLang="en-US" sz="1800" b="0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</a:tr>
              <a:tr h="617409"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黄色人种</a:t>
                      </a:r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en-US" altLang="zh-CN" sz="18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</a:tr>
              <a:tr h="617409"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白色人种</a:t>
                      </a:r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en-US" altLang="zh-CN" sz="18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</a:tr>
              <a:tr h="617409"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黑色人种</a:t>
                      </a:r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en-US" altLang="zh-CN" sz="1800" b="0" dirty="0" smtClean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91442" marR="91442" marT="34300" marB="34300"/>
                </a:tc>
              </a:tr>
            </a:tbl>
          </a:graphicData>
        </a:graphic>
      </p:graphicFrame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852834" y="1872607"/>
            <a:ext cx="914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棕色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2100234" y="1872607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浅黄色</a:t>
            </a: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5241897" y="1734452"/>
            <a:ext cx="200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宽平，鼻梁中等高度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543773" y="3036207"/>
            <a:ext cx="9493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卷曲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470497" y="2981421"/>
            <a:ext cx="14668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鼻形扁平，嘴唇较厚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2097059" y="3036207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黑棕色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7370734" y="2495497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波浪状</a:t>
            </a: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5470497" y="2357341"/>
            <a:ext cx="15430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鼻梁细高，嘴唇较薄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3509934" y="2360914"/>
            <a:ext cx="17907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色浅，浅绿色或浅蓝色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2100234" y="2412127"/>
            <a:ext cx="12954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fontAlgn="t" hangingPunct="1"/>
            <a:r>
              <a:rPr lang="zh-CN" altLang="zh-CN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白色或浅棕色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7242147" y="1816631"/>
            <a:ext cx="155416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又黑又直</a:t>
            </a:r>
          </a:p>
        </p:txBody>
      </p:sp>
      <p:sp>
        <p:nvSpPr>
          <p:cNvPr id="20" name="文本框 19"/>
          <p:cNvSpPr txBox="1">
            <a:spLocks noChangeArrowheads="1"/>
          </p:cNvSpPr>
          <p:nvPr/>
        </p:nvSpPr>
        <p:spPr bwMode="auto">
          <a:xfrm>
            <a:off x="3757584" y="3052881"/>
            <a:ext cx="12954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zh-CN" altLang="en-US" sz="1800" b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黑棕色</a:t>
            </a:r>
          </a:p>
        </p:txBody>
      </p:sp>
      <p:sp>
        <p:nvSpPr>
          <p:cNvPr id="21" name="流程图: 可选过程 20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框 1"/>
          <p:cNvSpPr txBox="1">
            <a:spLocks noChangeArrowheads="1"/>
          </p:cNvSpPr>
          <p:nvPr/>
        </p:nvSpPr>
        <p:spPr bwMode="auto">
          <a:xfrm>
            <a:off x="457200" y="1086185"/>
            <a:ext cx="29003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比一比：谁能最快的找出相同肤色的人</a:t>
            </a:r>
          </a:p>
        </p:txBody>
      </p:sp>
      <p:pic>
        <p:nvPicPr>
          <p:cNvPr id="18435" name="图片 2"/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1012344"/>
            <a:ext cx="1439862" cy="108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图片 3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1775" y="2068754"/>
            <a:ext cx="1441450" cy="108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4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6" y="3148985"/>
            <a:ext cx="1439863" cy="108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5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62388" y="2084237"/>
            <a:ext cx="1439862" cy="108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图片 6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3154940"/>
            <a:ext cx="1439862" cy="108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图片 7"/>
          <p:cNvPicPr>
            <a:picLocks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726" y="1004007"/>
            <a:ext cx="1439863" cy="108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图片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1" y="2080664"/>
            <a:ext cx="1439863" cy="10802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图片 9"/>
          <p:cNvPicPr>
            <a:picLocks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012344"/>
            <a:ext cx="1439862" cy="108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图片 10"/>
          <p:cNvPicPr>
            <a:picLocks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113" y="3160895"/>
            <a:ext cx="1439862" cy="1080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5" name="文本框 15"/>
          <p:cNvSpPr txBox="1">
            <a:spLocks noChangeArrowheads="1"/>
          </p:cNvSpPr>
          <p:nvPr/>
        </p:nvSpPr>
        <p:spPr bwMode="auto">
          <a:xfrm>
            <a:off x="433389" y="2092575"/>
            <a:ext cx="15255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黄色人种</a:t>
            </a:r>
          </a:p>
        </p:txBody>
      </p:sp>
      <p:sp>
        <p:nvSpPr>
          <p:cNvPr id="18446" name="文本框 16"/>
          <p:cNvSpPr txBox="1">
            <a:spLocks noChangeArrowheads="1"/>
          </p:cNvSpPr>
          <p:nvPr/>
        </p:nvSpPr>
        <p:spPr bwMode="auto">
          <a:xfrm>
            <a:off x="433389" y="2609465"/>
            <a:ext cx="15255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黑色人种</a:t>
            </a:r>
          </a:p>
        </p:txBody>
      </p:sp>
      <p:sp>
        <p:nvSpPr>
          <p:cNvPr id="18447" name="文本框 17"/>
          <p:cNvSpPr txBox="1">
            <a:spLocks noChangeArrowheads="1"/>
          </p:cNvSpPr>
          <p:nvPr/>
        </p:nvSpPr>
        <p:spPr bwMode="auto">
          <a:xfrm>
            <a:off x="457200" y="3176378"/>
            <a:ext cx="1525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白色人种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1820863" y="2105675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</a:p>
        </p:txBody>
      </p:sp>
      <p:sp>
        <p:nvSpPr>
          <p:cNvPr id="18449" name="文本框 20"/>
          <p:cNvSpPr txBox="1">
            <a:spLocks noChangeArrowheads="1"/>
          </p:cNvSpPr>
          <p:nvPr/>
        </p:nvSpPr>
        <p:spPr bwMode="auto">
          <a:xfrm>
            <a:off x="3813175" y="1709075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</a:t>
            </a:r>
          </a:p>
        </p:txBody>
      </p:sp>
      <p:sp>
        <p:nvSpPr>
          <p:cNvPr id="18450" name="文本框 21"/>
          <p:cNvSpPr txBox="1">
            <a:spLocks noChangeArrowheads="1"/>
          </p:cNvSpPr>
          <p:nvPr/>
        </p:nvSpPr>
        <p:spPr bwMode="auto">
          <a:xfrm>
            <a:off x="5226050" y="1715029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</a:p>
        </p:txBody>
      </p:sp>
      <p:sp>
        <p:nvSpPr>
          <p:cNvPr id="18451" name="文本框 22"/>
          <p:cNvSpPr txBox="1">
            <a:spLocks noChangeArrowheads="1"/>
          </p:cNvSpPr>
          <p:nvPr/>
        </p:nvSpPr>
        <p:spPr bwMode="auto">
          <a:xfrm>
            <a:off x="6704013" y="1726939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</a:p>
        </p:txBody>
      </p:sp>
      <p:sp>
        <p:nvSpPr>
          <p:cNvPr id="18452" name="文本框 23"/>
          <p:cNvSpPr txBox="1">
            <a:spLocks noChangeArrowheads="1"/>
          </p:cNvSpPr>
          <p:nvPr/>
        </p:nvSpPr>
        <p:spPr bwMode="auto">
          <a:xfrm>
            <a:off x="3798888" y="2788114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</a:p>
        </p:txBody>
      </p:sp>
      <p:sp>
        <p:nvSpPr>
          <p:cNvPr id="18453" name="文本框 24"/>
          <p:cNvSpPr txBox="1">
            <a:spLocks noChangeArrowheads="1"/>
          </p:cNvSpPr>
          <p:nvPr/>
        </p:nvSpPr>
        <p:spPr bwMode="auto">
          <a:xfrm>
            <a:off x="5218113" y="2795260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</a:p>
        </p:txBody>
      </p:sp>
      <p:sp>
        <p:nvSpPr>
          <p:cNvPr id="18454" name="文本框 25"/>
          <p:cNvSpPr txBox="1">
            <a:spLocks noChangeArrowheads="1"/>
          </p:cNvSpPr>
          <p:nvPr/>
        </p:nvSpPr>
        <p:spPr bwMode="auto">
          <a:xfrm>
            <a:off x="6832600" y="2845282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</a:p>
        </p:txBody>
      </p:sp>
      <p:sp>
        <p:nvSpPr>
          <p:cNvPr id="18455" name="文本框 26"/>
          <p:cNvSpPr txBox="1">
            <a:spLocks noChangeArrowheads="1"/>
          </p:cNvSpPr>
          <p:nvPr/>
        </p:nvSpPr>
        <p:spPr bwMode="auto">
          <a:xfrm>
            <a:off x="3776663" y="3871917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</a:p>
        </p:txBody>
      </p:sp>
      <p:sp>
        <p:nvSpPr>
          <p:cNvPr id="18456" name="文本框 27"/>
          <p:cNvSpPr txBox="1">
            <a:spLocks noChangeArrowheads="1"/>
          </p:cNvSpPr>
          <p:nvPr/>
        </p:nvSpPr>
        <p:spPr bwMode="auto">
          <a:xfrm>
            <a:off x="5276850" y="3857626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</a:t>
            </a:r>
          </a:p>
        </p:txBody>
      </p:sp>
      <p:sp>
        <p:nvSpPr>
          <p:cNvPr id="18457" name="文本框 28"/>
          <p:cNvSpPr txBox="1">
            <a:spLocks noChangeArrowheads="1"/>
          </p:cNvSpPr>
          <p:nvPr/>
        </p:nvSpPr>
        <p:spPr bwMode="auto">
          <a:xfrm>
            <a:off x="6716713" y="3902884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⑨</a:t>
            </a:r>
          </a:p>
        </p:txBody>
      </p:sp>
      <p:sp>
        <p:nvSpPr>
          <p:cNvPr id="30" name="文本框 29"/>
          <p:cNvSpPr txBox="1">
            <a:spLocks noChangeArrowheads="1"/>
          </p:cNvSpPr>
          <p:nvPr/>
        </p:nvSpPr>
        <p:spPr bwMode="auto">
          <a:xfrm>
            <a:off x="2713038" y="2127113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⑦</a:t>
            </a:r>
          </a:p>
        </p:txBody>
      </p:sp>
      <p:sp>
        <p:nvSpPr>
          <p:cNvPr id="31" name="文本框 30"/>
          <p:cNvSpPr txBox="1">
            <a:spLocks noChangeArrowheads="1"/>
          </p:cNvSpPr>
          <p:nvPr/>
        </p:nvSpPr>
        <p:spPr bwMode="auto">
          <a:xfrm>
            <a:off x="2268538" y="2116394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④</a:t>
            </a:r>
          </a:p>
        </p:txBody>
      </p:sp>
      <p:sp>
        <p:nvSpPr>
          <p:cNvPr id="32" name="文本框 31"/>
          <p:cNvSpPr txBox="1">
            <a:spLocks noChangeArrowheads="1"/>
          </p:cNvSpPr>
          <p:nvPr/>
        </p:nvSpPr>
        <p:spPr bwMode="auto">
          <a:xfrm>
            <a:off x="2265363" y="2680925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⑧</a:t>
            </a:r>
          </a:p>
        </p:txBody>
      </p:sp>
      <p:sp>
        <p:nvSpPr>
          <p:cNvPr id="33" name="文本框 32"/>
          <p:cNvSpPr txBox="1">
            <a:spLocks noChangeArrowheads="1"/>
          </p:cNvSpPr>
          <p:nvPr/>
        </p:nvSpPr>
        <p:spPr bwMode="auto">
          <a:xfrm>
            <a:off x="1852613" y="2661869"/>
            <a:ext cx="6842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③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2806700" y="3203770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⑥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2282825" y="3199006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⑤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1820863" y="3195434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</a:t>
            </a:r>
          </a:p>
        </p:txBody>
      </p:sp>
      <p:sp>
        <p:nvSpPr>
          <p:cNvPr id="37" name="文本框 36"/>
          <p:cNvSpPr txBox="1">
            <a:spLocks noChangeArrowheads="1"/>
          </p:cNvSpPr>
          <p:nvPr/>
        </p:nvSpPr>
        <p:spPr bwMode="auto">
          <a:xfrm>
            <a:off x="3171825" y="2127113"/>
            <a:ext cx="685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⑨</a:t>
            </a:r>
          </a:p>
        </p:txBody>
      </p:sp>
      <p:sp>
        <p:nvSpPr>
          <p:cNvPr id="38" name="流程图: 可选过程 37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1" grpId="0"/>
      <p:bldP spid="33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42" y="1809119"/>
            <a:ext cx="8229600" cy="2335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533400" y="1929602"/>
            <a:ext cx="8229600" cy="2120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肤色是划分人种的重要标志。人的肤色有深有浅，皮肤中的色素细胞越多，肤色就越暗。从地理分布来看，人种肤色大致由赤道向极地逐渐变浅。这与各地太阳辐射的强度密切相关。在赤道地区，太阳辐射强，皮肤中黑色素增加，使人免受紫外线的伤害；在高纬度地区，太阳辐射弱，皮肤黑色素少，因而皮肤颜色较白；介于高、低纬之间的人种皮肤呈黄色。</a:t>
            </a:r>
          </a:p>
        </p:txBody>
      </p:sp>
      <p:sp>
        <p:nvSpPr>
          <p:cNvPr id="19460" name="圆角矩形 1"/>
          <p:cNvSpPr>
            <a:spLocks noChangeArrowheads="1"/>
          </p:cNvSpPr>
          <p:nvPr/>
        </p:nvSpPr>
        <p:spPr bwMode="auto">
          <a:xfrm>
            <a:off x="742976" y="1014704"/>
            <a:ext cx="7543800" cy="629146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人类为什么在外貌上会有这么大的差别？人种的形成受什么呢影响呢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75" y="1557818"/>
            <a:ext cx="8229600" cy="25582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2531" name="矩形 1"/>
          <p:cNvSpPr>
            <a:spLocks noChangeArrowheads="1"/>
          </p:cNvSpPr>
          <p:nvPr/>
        </p:nvSpPr>
        <p:spPr bwMode="auto">
          <a:xfrm>
            <a:off x="1714480" y="986658"/>
            <a:ext cx="5334000" cy="442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800" b="0" dirty="0">
                <a:solidFill>
                  <a:srgbClr val="010101"/>
                </a:solidFill>
                <a:latin typeface="黑体" pitchFamily="49" charset="-122"/>
                <a:ea typeface="黑体" pitchFamily="49" charset="-122"/>
              </a:rPr>
              <a:t>民调：近六成美国民众认为该国种族关系不好</a:t>
            </a:r>
          </a:p>
        </p:txBody>
      </p:sp>
      <p:sp>
        <p:nvSpPr>
          <p:cNvPr id="22532" name="矩形 2"/>
          <p:cNvSpPr>
            <a:spLocks noChangeArrowheads="1"/>
          </p:cNvSpPr>
          <p:nvPr/>
        </p:nvSpPr>
        <p:spPr bwMode="auto">
          <a:xfrm>
            <a:off x="511175" y="1715288"/>
            <a:ext cx="8153400" cy="2104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0" dirty="0">
                <a:latin typeface="黑体" pitchFamily="49" charset="-122"/>
                <a:ea typeface="黑体" pitchFamily="49" charset="-122"/>
              </a:rPr>
              <a:t>    2015</a:t>
            </a:r>
            <a:r>
              <a:rPr lang="zh-CN" altLang="en-US" sz="1800" b="0" dirty="0">
                <a:latin typeface="黑体" pitchFamily="49" charset="-122"/>
                <a:ea typeface="黑体" pitchFamily="49" charset="-122"/>
              </a:rPr>
              <a:t>年中新网报道，在美国历史上第一名非裔当选总统将近</a:t>
            </a:r>
            <a:r>
              <a:rPr lang="en-US" altLang="zh-CN" sz="1800" b="0" dirty="0">
                <a:latin typeface="黑体" pitchFamily="49" charset="-122"/>
                <a:ea typeface="黑体" pitchFamily="49" charset="-122"/>
              </a:rPr>
              <a:t>7</a:t>
            </a:r>
            <a:r>
              <a:rPr lang="zh-CN" altLang="en-US" sz="1800" b="0" dirty="0">
                <a:latin typeface="黑体" pitchFamily="49" charset="-122"/>
                <a:ea typeface="黑体" pitchFamily="49" charset="-122"/>
              </a:rPr>
              <a:t>年后，民调发现，近六成美国民众，不管是白人或非裔都占多数，认为美国种族关系总的来说不好，将近四成认为关系还在恶化。</a:t>
            </a:r>
            <a:endParaRPr lang="en-US" altLang="zh-CN" sz="1800" b="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800" b="0" dirty="0">
                <a:latin typeface="黑体" pitchFamily="49" charset="-122"/>
                <a:ea typeface="黑体" pitchFamily="49" charset="-122"/>
              </a:rPr>
              <a:t>    另外，将近一半的受访者称奥巴马任上对于种族团结没有什么效果。非裔当中</a:t>
            </a:r>
            <a:r>
              <a:rPr lang="en-US" altLang="zh-CN" sz="1800" b="0" dirty="0">
                <a:latin typeface="黑体" pitchFamily="49" charset="-122"/>
                <a:ea typeface="黑体" pitchFamily="49" charset="-122"/>
              </a:rPr>
              <a:t>72%</a:t>
            </a:r>
            <a:r>
              <a:rPr lang="zh-CN" altLang="en-US" sz="1800" b="0" dirty="0">
                <a:latin typeface="黑体" pitchFamily="49" charset="-122"/>
                <a:ea typeface="黑体" pitchFamily="49" charset="-122"/>
              </a:rPr>
              <a:t>都说赞成奥巴马处理种族关系的做法，而白人只占</a:t>
            </a:r>
            <a:r>
              <a:rPr lang="en-US" altLang="zh-CN" sz="1800" b="0" dirty="0">
                <a:latin typeface="黑体" pitchFamily="49" charset="-122"/>
                <a:ea typeface="黑体" pitchFamily="49" charset="-122"/>
              </a:rPr>
              <a:t>40%</a:t>
            </a:r>
            <a:r>
              <a:rPr lang="zh-CN" altLang="en-US" sz="1800" b="0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1697122"/>
            <a:ext cx="8229600" cy="1589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5" name="圆角矩形 9"/>
          <p:cNvSpPr>
            <a:spLocks noChangeArrowheads="1"/>
          </p:cNvSpPr>
          <p:nvPr/>
        </p:nvSpPr>
        <p:spPr bwMode="auto">
          <a:xfrm>
            <a:off x="3643306" y="858032"/>
            <a:ext cx="1549400" cy="5895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99"/>
              </a:gs>
              <a:gs pos="91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2000" b="0">
                <a:latin typeface="黑体" pitchFamily="49" charset="-122"/>
                <a:ea typeface="黑体" pitchFamily="49" charset="-122"/>
              </a:rPr>
              <a:t>种族平等</a:t>
            </a:r>
          </a:p>
        </p:txBody>
      </p:sp>
      <p:sp>
        <p:nvSpPr>
          <p:cNvPr id="23556" name="文本框 3"/>
          <p:cNvSpPr txBox="1">
            <a:spLocks noChangeArrowheads="1"/>
          </p:cNvSpPr>
          <p:nvPr/>
        </p:nvSpPr>
        <p:spPr bwMode="auto">
          <a:xfrm>
            <a:off x="609600" y="1977047"/>
            <a:ext cx="7924800" cy="870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>
                <a:ea typeface="黑体" pitchFamily="49" charset="-122"/>
              </a:rPr>
              <a:t>    人种的形成主要受自然因素的影响，只是身体和外部特征的不同，并没有高低贵贱之分，任何种族歧视和压迫行为都是错误的。种族间是平等的。</a:t>
            </a:r>
          </a:p>
        </p:txBody>
      </p:sp>
      <p:sp>
        <p:nvSpPr>
          <p:cNvPr id="5" name="流程图: 可选过程 4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文本框 5"/>
          <p:cNvSpPr txBox="1">
            <a:spLocks noChangeArrowheads="1"/>
          </p:cNvSpPr>
          <p:nvPr/>
        </p:nvSpPr>
        <p:spPr bwMode="auto">
          <a:xfrm>
            <a:off x="1317641" y="2235967"/>
            <a:ext cx="22098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世界的人种</a:t>
            </a:r>
          </a:p>
        </p:txBody>
      </p:sp>
      <p:sp>
        <p:nvSpPr>
          <p:cNvPr id="26629" name="左大括号 11"/>
          <p:cNvSpPr>
            <a:spLocks/>
          </p:cNvSpPr>
          <p:nvPr/>
        </p:nvSpPr>
        <p:spPr bwMode="auto">
          <a:xfrm>
            <a:off x="3041667" y="1262926"/>
            <a:ext cx="204787" cy="2293852"/>
          </a:xfrm>
          <a:prstGeom prst="leftBrace">
            <a:avLst>
              <a:gd name="adj1" fmla="val 75412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0" name="文本框 12"/>
          <p:cNvSpPr txBox="1">
            <a:spLocks noChangeArrowheads="1"/>
          </p:cNvSpPr>
          <p:nvPr/>
        </p:nvSpPr>
        <p:spPr bwMode="auto">
          <a:xfrm>
            <a:off x="3287728" y="1347487"/>
            <a:ext cx="165258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三大人种</a:t>
            </a:r>
          </a:p>
        </p:txBody>
      </p:sp>
      <p:sp>
        <p:nvSpPr>
          <p:cNvPr id="26631" name="文本框 13"/>
          <p:cNvSpPr txBox="1">
            <a:spLocks noChangeArrowheads="1"/>
          </p:cNvSpPr>
          <p:nvPr/>
        </p:nvSpPr>
        <p:spPr bwMode="auto">
          <a:xfrm>
            <a:off x="3246453" y="2301472"/>
            <a:ext cx="3302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人种与地理环境的联系</a:t>
            </a:r>
          </a:p>
        </p:txBody>
      </p:sp>
      <p:sp>
        <p:nvSpPr>
          <p:cNvPr id="26632" name="左大括号 11"/>
          <p:cNvSpPr>
            <a:spLocks/>
          </p:cNvSpPr>
          <p:nvPr/>
        </p:nvSpPr>
        <p:spPr bwMode="auto">
          <a:xfrm>
            <a:off x="4940316" y="1115243"/>
            <a:ext cx="188912" cy="918256"/>
          </a:xfrm>
          <a:prstGeom prst="leftBrace">
            <a:avLst>
              <a:gd name="adj1" fmla="val 77388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>
              <a:buFont typeface="Arial" charset="0"/>
              <a:buNone/>
            </a:pPr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33" name="文本框 13"/>
          <p:cNvSpPr txBox="1">
            <a:spLocks noChangeArrowheads="1"/>
          </p:cNvSpPr>
          <p:nvPr/>
        </p:nvSpPr>
        <p:spPr bwMode="auto">
          <a:xfrm>
            <a:off x="5365767" y="1000908"/>
            <a:ext cx="15636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黄色人种</a:t>
            </a:r>
          </a:p>
        </p:txBody>
      </p:sp>
      <p:sp>
        <p:nvSpPr>
          <p:cNvPr id="26634" name="文本框 13"/>
          <p:cNvSpPr txBox="1">
            <a:spLocks noChangeArrowheads="1"/>
          </p:cNvSpPr>
          <p:nvPr/>
        </p:nvSpPr>
        <p:spPr bwMode="auto">
          <a:xfrm>
            <a:off x="5365767" y="1378453"/>
            <a:ext cx="1411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白色人种</a:t>
            </a:r>
          </a:p>
        </p:txBody>
      </p:sp>
      <p:sp>
        <p:nvSpPr>
          <p:cNvPr id="26635" name="文本框 13"/>
          <p:cNvSpPr txBox="1">
            <a:spLocks noChangeArrowheads="1"/>
          </p:cNvSpPr>
          <p:nvPr/>
        </p:nvSpPr>
        <p:spPr bwMode="auto">
          <a:xfrm>
            <a:off x="3286142" y="3205435"/>
            <a:ext cx="322103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三大人种的地理分布</a:t>
            </a:r>
          </a:p>
        </p:txBody>
      </p:sp>
      <p:sp>
        <p:nvSpPr>
          <p:cNvPr id="26636" name="文本框 13"/>
          <p:cNvSpPr txBox="1">
            <a:spLocks noChangeArrowheads="1"/>
          </p:cNvSpPr>
          <p:nvPr/>
        </p:nvSpPr>
        <p:spPr bwMode="auto">
          <a:xfrm>
            <a:off x="5368942" y="1773862"/>
            <a:ext cx="141128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黑色人种</a:t>
            </a:r>
          </a:p>
        </p:txBody>
      </p:sp>
      <p:sp>
        <p:nvSpPr>
          <p:cNvPr id="12" name="流程图: 可选过程 11"/>
          <p:cNvSpPr/>
          <p:nvPr/>
        </p:nvSpPr>
        <p:spPr>
          <a:xfrm>
            <a:off x="656432" y="179977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本课小结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9" name="Group 3"/>
          <p:cNvGrpSpPr>
            <a:grpSpLocks/>
          </p:cNvGrpSpPr>
          <p:nvPr/>
        </p:nvGrpSpPr>
        <p:grpSpPr bwMode="auto">
          <a:xfrm>
            <a:off x="1524000" y="114336"/>
            <a:ext cx="7589838" cy="5057195"/>
            <a:chOff x="0" y="0"/>
            <a:chExt cx="11953" cy="10615"/>
          </a:xfrm>
        </p:grpSpPr>
        <p:sp>
          <p:nvSpPr>
            <p:cNvPr id="24585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  <p:sp>
          <p:nvSpPr>
            <p:cNvPr id="24586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291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zh-CN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</p:grpSp>
      <p:sp>
        <p:nvSpPr>
          <p:cNvPr id="24582" name="Text Box 10"/>
          <p:cNvSpPr txBox="1">
            <a:spLocks noChangeArrowheads="1"/>
          </p:cNvSpPr>
          <p:nvPr/>
        </p:nvSpPr>
        <p:spPr bwMode="auto">
          <a:xfrm>
            <a:off x="538928" y="552148"/>
            <a:ext cx="8113712" cy="27792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．下列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关于世界人种特征的叙述，正确的是（    ）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．白色人种皮肤呈白色或棕色，头发巷曲，鼻形扁平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．黑色人种皮肤、眼睛呈黑棕色，头发呈波浪状，嘴唇较薄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．黄色人种皮肤呈黄色或黄棕色，呈棕黑色，头发又黑又直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．白色人种眼睛呈棕色，头发呈波浪状，嘴唇厚且外翻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．美洲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的印第安人和北冰洋沿岸的因纽特人属于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1800" b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．黄色人种    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．白色人种 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．黑色人种      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．混血人种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5310627" y="606940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5604144" y="2648742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10" name="流程图: 可选过程 9"/>
          <p:cNvSpPr/>
          <p:nvPr/>
        </p:nvSpPr>
        <p:spPr>
          <a:xfrm>
            <a:off x="683570" y="143652"/>
            <a:ext cx="1342581" cy="431392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924" tIns="22462" rIns="44924" bIns="2246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随堂检测</a:t>
            </a:r>
          </a:p>
        </p:txBody>
      </p:sp>
      <p:sp>
        <p:nvSpPr>
          <p:cNvPr id="2" name="矩形 1"/>
          <p:cNvSpPr/>
          <p:nvPr/>
        </p:nvSpPr>
        <p:spPr>
          <a:xfrm>
            <a:off x="493273" y="3314909"/>
            <a:ext cx="796482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小华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到某地旅游，他发现这里的居民皮肤白晰，头发呈波状、色浅，鼻梁高，嘴唇薄．参观游览过程中，常见到尖顶的宗教建筑“教堂”。小华旅游的地方最有可能是（　　）</a:t>
            </a:r>
          </a:p>
          <a:p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．非洲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南部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．亚洲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西部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．欧洲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西部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．亚洲东部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2209862" y="3913796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800" b="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utoUpdateAnimBg="0"/>
      <p:bldP spid="14" grpId="0" bldLvl="0" autoUpdateAnimBg="0"/>
      <p:bldP spid="12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3" name="Group 3"/>
          <p:cNvGrpSpPr>
            <a:grpSpLocks/>
          </p:cNvGrpSpPr>
          <p:nvPr/>
        </p:nvGrpSpPr>
        <p:grpSpPr bwMode="auto">
          <a:xfrm>
            <a:off x="1524000" y="114336"/>
            <a:ext cx="7589838" cy="5057195"/>
            <a:chOff x="0" y="0"/>
            <a:chExt cx="11953" cy="10615"/>
          </a:xfrm>
        </p:grpSpPr>
        <p:sp>
          <p:nvSpPr>
            <p:cNvPr id="25609" name="Text Box 4"/>
            <p:cNvSpPr txBox="1">
              <a:spLocks noChangeArrowheads="1"/>
            </p:cNvSpPr>
            <p:nvPr/>
          </p:nvSpPr>
          <p:spPr bwMode="auto">
            <a:xfrm>
              <a:off x="7800" y="0"/>
              <a:ext cx="4153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en-US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  <p:sp>
          <p:nvSpPr>
            <p:cNvPr id="25610" name="Text Box 5"/>
            <p:cNvSpPr txBox="1">
              <a:spLocks noChangeArrowheads="1"/>
            </p:cNvSpPr>
            <p:nvPr/>
          </p:nvSpPr>
          <p:spPr bwMode="auto">
            <a:xfrm>
              <a:off x="0" y="9840"/>
              <a:ext cx="291" cy="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1pPr>
              <a:lvl2pPr marL="742950" indent="-28575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2pPr>
              <a:lvl3pPr marL="11430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3pPr>
              <a:lvl4pPr marL="16002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4pPr>
              <a:lvl5pPr marL="2057400" indent="-228600"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800" b="1">
                  <a:solidFill>
                    <a:schemeClr val="tx1"/>
                  </a:solidFill>
                  <a:latin typeface="Times New Roman" pitchFamily="18" charset="0"/>
                  <a:ea typeface="楷体_GB2312" pitchFamily="49" charset="-122"/>
                </a:defRPr>
              </a:lvl9pPr>
            </a:lstStyle>
            <a:p>
              <a:pPr eaLnBrk="1" hangingPunct="1">
                <a:buFont typeface="Arial" charset="0"/>
                <a:buNone/>
              </a:pPr>
              <a:endParaRPr lang="zh-CN" altLang="zh-CN" sz="1800" b="0">
                <a:solidFill>
                  <a:srgbClr val="003399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charset="0"/>
              </a:endParaRPr>
            </a:p>
          </p:txBody>
        </p:sp>
      </p:grpSp>
      <p:sp>
        <p:nvSpPr>
          <p:cNvPr id="25606" name="矩形 1"/>
          <p:cNvSpPr>
            <a:spLocks noChangeArrowheads="1"/>
          </p:cNvSpPr>
          <p:nvPr/>
        </p:nvSpPr>
        <p:spPr bwMode="auto">
          <a:xfrm>
            <a:off x="533400" y="752777"/>
            <a:ext cx="8077200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世界人口分布图，图中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A,B,C,D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世界四大人口密集区中，以黄色人种为主的是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(     )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   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    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    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1160633" y="1237525"/>
            <a:ext cx="4154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pic>
        <p:nvPicPr>
          <p:cNvPr id="2560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4" y="1286660"/>
            <a:ext cx="3429024" cy="11457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457200" y="2572544"/>
            <a:ext cx="79107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观看世界体育节目时，经常可以看见黑人体育明星，如</a:t>
            </a:r>
            <a:r>
              <a:rPr lang="en-US" altLang="zh-CN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NBA“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小飞侠”科比、“网坛姊妹花”大、小威廉姆斯等。他们都是美国人，但他们的祖先来自（　　）</a:t>
            </a:r>
          </a:p>
          <a:p>
            <a:pPr>
              <a:lnSpc>
                <a:spcPct val="150000"/>
              </a:lnSpc>
            </a:pP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南美洲   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大洋洲   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</a:t>
            </a:r>
            <a:r>
              <a:rPr lang="zh-CN" altLang="en-US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欧洲      </a:t>
            </a:r>
            <a:r>
              <a:rPr lang="en-US" altLang="zh-CN" sz="18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．撒哈拉以南的非洲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1278851" y="3459865"/>
            <a:ext cx="42992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 eaLnBrk="1" hangingPunct="1"/>
            <a:r>
              <a:rPr lang="en-US" altLang="zh-CN" sz="1800" b="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1800" b="0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800" b="0" dirty="0">
              <a:solidFill>
                <a:srgbClr val="FF33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流程图: 可选过程 12"/>
          <p:cNvSpPr/>
          <p:nvPr/>
        </p:nvSpPr>
        <p:spPr>
          <a:xfrm>
            <a:off x="683570" y="195486"/>
            <a:ext cx="1342581" cy="431392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924" tIns="22462" rIns="44924" bIns="22462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随堂检测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utoUpdateAnimBg="0"/>
      <p:bldP spid="11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715288"/>
            <a:ext cx="3214710" cy="20085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00" y="1643850"/>
            <a:ext cx="3346543" cy="20085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928662" y="1143784"/>
            <a:ext cx="7696200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下面是我国领导人外访的图片，在图片中你看到了哪些肤色的人？</a:t>
            </a:r>
          </a:p>
        </p:txBody>
      </p:sp>
      <p:sp>
        <p:nvSpPr>
          <p:cNvPr id="7" name="流程图: 可选过程 6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情境导入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本节目标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" r="66919" b="68166"/>
          <a:stretch>
            <a:fillRect/>
          </a:stretch>
        </p:blipFill>
        <p:spPr bwMode="auto">
          <a:xfrm>
            <a:off x="530720" y="1148675"/>
            <a:ext cx="487362" cy="321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1"/>
          <p:cNvSpPr>
            <a:spLocks noChangeArrowheads="1"/>
          </p:cNvSpPr>
          <p:nvPr/>
        </p:nvSpPr>
        <p:spPr bwMode="auto">
          <a:xfrm>
            <a:off x="1132382" y="1037913"/>
            <a:ext cx="7518400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了解人种的划分及世界三大人种的特质特征。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931186" y="2540822"/>
            <a:ext cx="7197179" cy="38330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pic>
        <p:nvPicPr>
          <p:cNvPr id="7" name="图片 8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50" r="32243" b="67683"/>
          <a:stretch>
            <a:fillRect/>
          </a:stretch>
        </p:blipFill>
        <p:spPr bwMode="auto">
          <a:xfrm>
            <a:off x="498941" y="1823263"/>
            <a:ext cx="509587" cy="3418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8" name="直接连接符 7"/>
          <p:cNvCxnSpPr/>
          <p:nvPr/>
        </p:nvCxnSpPr>
        <p:spPr>
          <a:xfrm>
            <a:off x="803740" y="2160313"/>
            <a:ext cx="7343230" cy="0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sp>
        <p:nvSpPr>
          <p:cNvPr id="9" name="矩形 10"/>
          <p:cNvSpPr>
            <a:spLocks noChangeArrowheads="1"/>
          </p:cNvSpPr>
          <p:nvPr/>
        </p:nvSpPr>
        <p:spPr bwMode="auto">
          <a:xfrm>
            <a:off x="1051390" y="1741084"/>
            <a:ext cx="7539037" cy="874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运用地图，掌握世界三大人种的主要分布地区，并简单了解人种与地理环境的关系。</a:t>
            </a:r>
          </a:p>
        </p:txBody>
      </p:sp>
      <p:pic>
        <p:nvPicPr>
          <p:cNvPr id="10" name="图片 11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731" b="66238"/>
          <a:stretch>
            <a:fillRect/>
          </a:stretch>
        </p:blipFill>
        <p:spPr bwMode="auto">
          <a:xfrm>
            <a:off x="511670" y="2911344"/>
            <a:ext cx="506412" cy="346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0"/>
          <p:cNvCxnSpPr/>
          <p:nvPr/>
        </p:nvCxnSpPr>
        <p:spPr>
          <a:xfrm flipV="1">
            <a:off x="851396" y="3219822"/>
            <a:ext cx="6888956" cy="15472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1054596" y="2812492"/>
            <a:ext cx="7500937" cy="458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树立科学的种族观，各种族之间一律平等。</a:t>
            </a:r>
          </a:p>
        </p:txBody>
      </p:sp>
      <p:cxnSp>
        <p:nvCxnSpPr>
          <p:cNvPr id="13" name="直接连接符 12"/>
          <p:cNvCxnSpPr/>
          <p:nvPr/>
        </p:nvCxnSpPr>
        <p:spPr>
          <a:xfrm>
            <a:off x="746620" y="1461906"/>
            <a:ext cx="7425780" cy="13211"/>
          </a:xfrm>
          <a:prstGeom prst="line">
            <a:avLst/>
          </a:prstGeom>
          <a:noFill/>
          <a:ln w="9525" cap="flat" cmpd="sng" algn="ctr">
            <a:solidFill>
              <a:srgbClr val="0093DD"/>
            </a:solidFill>
            <a:prstDash val="sysDot"/>
          </a:ln>
          <a:effectLst/>
        </p:spPr>
      </p:cxnSp>
    </p:spTree>
    <p:extLst>
      <p:ext uri="{BB962C8B-B14F-4D97-AF65-F5344CB8AC3E}">
        <p14:creationId xmlns:p14="http://schemas.microsoft.com/office/powerpoint/2010/main" val="15302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可选过程 1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47882" y="1581970"/>
            <a:ext cx="4992072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人种的划分及世界三大人种的特质特征。</a:t>
            </a:r>
          </a:p>
        </p:txBody>
      </p:sp>
      <p:sp>
        <p:nvSpPr>
          <p:cNvPr id="5" name="矩形 4"/>
          <p:cNvSpPr/>
          <p:nvPr/>
        </p:nvSpPr>
        <p:spPr>
          <a:xfrm>
            <a:off x="1458889" y="219155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en-US" altLang="zh-CN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800" b="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zh-CN" altLang="en-US" sz="1800" b="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地图，掌握世界三大人种的主要分布地区，并简单了解人种与地理环境的关系。</a:t>
            </a:r>
          </a:p>
        </p:txBody>
      </p:sp>
    </p:spTree>
    <p:extLst>
      <p:ext uri="{BB962C8B-B14F-4D97-AF65-F5344CB8AC3E}">
        <p14:creationId xmlns:p14="http://schemas.microsoft.com/office/powerpoint/2010/main" val="317681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圆角矩形 9"/>
          <p:cNvSpPr>
            <a:spLocks noChangeArrowheads="1"/>
          </p:cNvSpPr>
          <p:nvPr/>
        </p:nvSpPr>
        <p:spPr bwMode="auto">
          <a:xfrm>
            <a:off x="2155826" y="2665442"/>
            <a:ext cx="4867275" cy="52761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肤色、眼色、毛发、头型、脸型等</a:t>
            </a:r>
          </a:p>
        </p:txBody>
      </p:sp>
      <p:sp>
        <p:nvSpPr>
          <p:cNvPr id="19459" name="圆角矩形 9"/>
          <p:cNvSpPr>
            <a:spLocks noChangeArrowheads="1"/>
          </p:cNvSpPr>
          <p:nvPr/>
        </p:nvSpPr>
        <p:spPr bwMode="auto">
          <a:xfrm>
            <a:off x="3065463" y="1811500"/>
            <a:ext cx="3048000" cy="589541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人类体质方面的特征</a:t>
            </a:r>
          </a:p>
        </p:txBody>
      </p:sp>
      <p:sp>
        <p:nvSpPr>
          <p:cNvPr id="12292" name="圆角矩形 1"/>
          <p:cNvSpPr>
            <a:spLocks noChangeArrowheads="1"/>
          </p:cNvSpPr>
          <p:nvPr/>
        </p:nvSpPr>
        <p:spPr bwMode="auto">
          <a:xfrm>
            <a:off x="1000100" y="1113902"/>
            <a:ext cx="7015186" cy="387072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endParaRPr lang="zh-CN" altLang="en-US" sz="1800" b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矩形 9"/>
          <p:cNvSpPr>
            <a:spLocks noChangeArrowheads="1"/>
          </p:cNvSpPr>
          <p:nvPr/>
        </p:nvSpPr>
        <p:spPr bwMode="auto">
          <a:xfrm>
            <a:off x="1042989" y="1072346"/>
            <a:ext cx="7850187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思考：三大人种的划分依据？</a:t>
            </a:r>
          </a:p>
        </p:txBody>
      </p:sp>
      <p:sp>
        <p:nvSpPr>
          <p:cNvPr id="9" name="圆角矩形 9"/>
          <p:cNvSpPr>
            <a:spLocks noChangeArrowheads="1"/>
          </p:cNvSpPr>
          <p:nvPr/>
        </p:nvSpPr>
        <p:spPr bwMode="auto">
          <a:xfrm>
            <a:off x="1727200" y="3601562"/>
            <a:ext cx="1549400" cy="5895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黄色人种</a:t>
            </a:r>
          </a:p>
        </p:txBody>
      </p:sp>
      <p:sp>
        <p:nvSpPr>
          <p:cNvPr id="10" name="圆角矩形 9"/>
          <p:cNvSpPr>
            <a:spLocks noChangeArrowheads="1"/>
          </p:cNvSpPr>
          <p:nvPr/>
        </p:nvSpPr>
        <p:spPr bwMode="auto">
          <a:xfrm>
            <a:off x="3840163" y="3601562"/>
            <a:ext cx="1498600" cy="5895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白色人种</a:t>
            </a:r>
          </a:p>
        </p:txBody>
      </p:sp>
      <p:sp>
        <p:nvSpPr>
          <p:cNvPr id="11" name="圆角矩形 10"/>
          <p:cNvSpPr>
            <a:spLocks noChangeArrowheads="1"/>
          </p:cNvSpPr>
          <p:nvPr/>
        </p:nvSpPr>
        <p:spPr bwMode="auto">
          <a:xfrm>
            <a:off x="5934075" y="3601562"/>
            <a:ext cx="1498600" cy="5895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83D3FF"/>
              </a:gs>
              <a:gs pos="50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黑色人种</a:t>
            </a:r>
          </a:p>
        </p:txBody>
      </p:sp>
      <p:cxnSp>
        <p:nvCxnSpPr>
          <p:cNvPr id="3" name="直接箭头连接符 2"/>
          <p:cNvCxnSpPr>
            <a:cxnSpLocks noChangeShapeType="1"/>
          </p:cNvCxnSpPr>
          <p:nvPr/>
        </p:nvCxnSpPr>
        <p:spPr bwMode="auto">
          <a:xfrm>
            <a:off x="4573588" y="2401042"/>
            <a:ext cx="0" cy="264400"/>
          </a:xfrm>
          <a:prstGeom prst="straightConnector1">
            <a:avLst/>
          </a:prstGeom>
          <a:noFill/>
          <a:ln w="50800" algn="ctr">
            <a:solidFill>
              <a:schemeClr val="tx1"/>
            </a:solidFill>
            <a:round/>
            <a:headEnd type="none" w="med" len="lg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直接箭头连接符 13"/>
          <p:cNvCxnSpPr>
            <a:cxnSpLocks noChangeShapeType="1"/>
          </p:cNvCxnSpPr>
          <p:nvPr/>
        </p:nvCxnSpPr>
        <p:spPr bwMode="auto">
          <a:xfrm>
            <a:off x="2514600" y="3173996"/>
            <a:ext cx="0" cy="378736"/>
          </a:xfrm>
          <a:prstGeom prst="straightConnector1">
            <a:avLst/>
          </a:prstGeom>
          <a:noFill/>
          <a:ln w="50800" algn="ctr">
            <a:solidFill>
              <a:schemeClr val="tx1"/>
            </a:solidFill>
            <a:round/>
            <a:headEnd type="none" w="med" len="lg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直接箭头连接符 14"/>
          <p:cNvCxnSpPr>
            <a:cxnSpLocks noChangeShapeType="1"/>
          </p:cNvCxnSpPr>
          <p:nvPr/>
        </p:nvCxnSpPr>
        <p:spPr bwMode="auto">
          <a:xfrm>
            <a:off x="4573588" y="3193052"/>
            <a:ext cx="0" cy="377544"/>
          </a:xfrm>
          <a:prstGeom prst="straightConnector1">
            <a:avLst/>
          </a:prstGeom>
          <a:noFill/>
          <a:ln w="50800" algn="ctr">
            <a:solidFill>
              <a:schemeClr val="tx1"/>
            </a:solidFill>
            <a:round/>
            <a:headEnd type="none" w="med" len="lg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6" name="直接箭头连接符 15"/>
          <p:cNvCxnSpPr>
            <a:cxnSpLocks noChangeShapeType="1"/>
          </p:cNvCxnSpPr>
          <p:nvPr/>
        </p:nvCxnSpPr>
        <p:spPr bwMode="auto">
          <a:xfrm>
            <a:off x="6629400" y="3193052"/>
            <a:ext cx="0" cy="377544"/>
          </a:xfrm>
          <a:prstGeom prst="straightConnector1">
            <a:avLst/>
          </a:prstGeom>
          <a:noFill/>
          <a:ln w="50800" algn="ctr">
            <a:solidFill>
              <a:schemeClr val="tx1"/>
            </a:solidFill>
            <a:round/>
            <a:headEnd type="none" w="med" len="lg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" name="流程图: 可选过程 16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animBg="1"/>
      <p:bldP spid="19459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56" y="858032"/>
            <a:ext cx="4972064" cy="24647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104273"/>
              </p:ext>
            </p:extLst>
          </p:nvPr>
        </p:nvGraphicFramePr>
        <p:xfrm>
          <a:off x="228600" y="3601561"/>
          <a:ext cx="8686800" cy="1029018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1447800"/>
                <a:gridCol w="7239000"/>
              </a:tblGrid>
              <a:tr h="343006"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ea typeface="黑体" panose="02010609060101010101" pitchFamily="49" charset="-122"/>
                        </a:rPr>
                        <a:t>黄色种人</a:t>
                      </a:r>
                      <a:endParaRPr lang="zh-CN" altLang="en-US" sz="1800" b="0" dirty="0">
                        <a:ea typeface="黑体" panose="02010609060101010101" pitchFamily="49" charset="-122"/>
                      </a:endParaRPr>
                    </a:p>
                  </a:txBody>
                  <a:tcPr marL="91442" marR="91442" marT="34301" marB="34301">
                    <a:gradFill flip="none" rotWithShape="1">
                      <a:gsLst>
                        <a:gs pos="0">
                          <a:srgbClr val="CD1DC8">
                            <a:tint val="66000"/>
                            <a:satMod val="160000"/>
                          </a:srgbClr>
                        </a:gs>
                        <a:gs pos="50000">
                          <a:srgbClr val="CD1DC8">
                            <a:tint val="44500"/>
                            <a:satMod val="160000"/>
                          </a:srgbClr>
                        </a:gs>
                        <a:gs pos="100000">
                          <a:srgbClr val="CD1DC8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ea typeface="黑体" panose="02010609060101010101" pitchFamily="49" charset="-122"/>
                      </a:endParaRPr>
                    </a:p>
                  </a:txBody>
                  <a:tcPr marL="91442" marR="91442" marT="34301" marB="34301">
                    <a:gradFill flip="none" rotWithShape="1">
                      <a:gsLst>
                        <a:gs pos="0">
                          <a:srgbClr val="CD1DC8">
                            <a:tint val="66000"/>
                            <a:satMod val="160000"/>
                          </a:srgbClr>
                        </a:gs>
                        <a:gs pos="50000">
                          <a:srgbClr val="CD1DC8">
                            <a:tint val="44500"/>
                            <a:satMod val="160000"/>
                          </a:srgbClr>
                        </a:gs>
                        <a:gs pos="100000">
                          <a:srgbClr val="CD1DC8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43006"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ea typeface="黑体" panose="02010609060101010101" pitchFamily="49" charset="-122"/>
                        </a:rPr>
                        <a:t>白色人种</a:t>
                      </a:r>
                      <a:endParaRPr lang="zh-CN" altLang="en-US" sz="1800" b="0" dirty="0">
                        <a:ea typeface="黑体" panose="02010609060101010101" pitchFamily="49" charset="-122"/>
                      </a:endParaRPr>
                    </a:p>
                  </a:txBody>
                  <a:tcPr marL="91442" marR="91442" marT="34301" marB="34301">
                    <a:gradFill flip="none" rotWithShape="1">
                      <a:gsLst>
                        <a:gs pos="0">
                          <a:srgbClr val="CD1DC8">
                            <a:tint val="66000"/>
                            <a:satMod val="160000"/>
                          </a:srgbClr>
                        </a:gs>
                        <a:gs pos="50000">
                          <a:srgbClr val="CD1DC8">
                            <a:tint val="44500"/>
                            <a:satMod val="160000"/>
                          </a:srgbClr>
                        </a:gs>
                        <a:gs pos="100000">
                          <a:srgbClr val="CD1DC8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ea typeface="黑体" panose="02010609060101010101" pitchFamily="49" charset="-122"/>
                      </a:endParaRPr>
                    </a:p>
                  </a:txBody>
                  <a:tcPr marL="91442" marR="91442" marT="34301" marB="34301">
                    <a:gradFill flip="none" rotWithShape="1">
                      <a:gsLst>
                        <a:gs pos="0">
                          <a:srgbClr val="CD1DC8">
                            <a:tint val="66000"/>
                            <a:satMod val="160000"/>
                          </a:srgbClr>
                        </a:gs>
                        <a:gs pos="50000">
                          <a:srgbClr val="CD1DC8">
                            <a:tint val="44500"/>
                            <a:satMod val="160000"/>
                          </a:srgbClr>
                        </a:gs>
                        <a:gs pos="100000">
                          <a:srgbClr val="CD1DC8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  <a:tr h="343006">
                <a:tc>
                  <a:txBody>
                    <a:bodyPr/>
                    <a:lstStyle/>
                    <a:p>
                      <a:r>
                        <a:rPr lang="zh-CN" altLang="en-US" sz="1800" b="0" dirty="0" smtClean="0">
                          <a:ea typeface="黑体" panose="02010609060101010101" pitchFamily="49" charset="-122"/>
                        </a:rPr>
                        <a:t>黑色人种</a:t>
                      </a:r>
                      <a:endParaRPr lang="zh-CN" altLang="en-US" sz="1800" b="0" dirty="0">
                        <a:ea typeface="黑体" panose="02010609060101010101" pitchFamily="49" charset="-122"/>
                      </a:endParaRPr>
                    </a:p>
                  </a:txBody>
                  <a:tcPr marL="91442" marR="91442" marT="34301" marB="34301">
                    <a:gradFill flip="none" rotWithShape="1">
                      <a:gsLst>
                        <a:gs pos="0">
                          <a:srgbClr val="CD1DC8">
                            <a:tint val="66000"/>
                            <a:satMod val="160000"/>
                          </a:srgbClr>
                        </a:gs>
                        <a:gs pos="50000">
                          <a:srgbClr val="CD1DC8">
                            <a:tint val="44500"/>
                            <a:satMod val="160000"/>
                          </a:srgbClr>
                        </a:gs>
                        <a:gs pos="100000">
                          <a:srgbClr val="CD1DC8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endParaRPr lang="zh-CN" altLang="en-US" sz="1800" b="0" dirty="0">
                        <a:ea typeface="黑体" panose="02010609060101010101" pitchFamily="49" charset="-122"/>
                      </a:endParaRPr>
                    </a:p>
                  </a:txBody>
                  <a:tcPr marL="91442" marR="91442" marT="34301" marB="34301">
                    <a:gradFill flip="none" rotWithShape="1">
                      <a:gsLst>
                        <a:gs pos="0">
                          <a:srgbClr val="CD1DC8">
                            <a:tint val="66000"/>
                            <a:satMod val="160000"/>
                          </a:srgbClr>
                        </a:gs>
                        <a:gs pos="50000">
                          <a:srgbClr val="CD1DC8">
                            <a:tint val="44500"/>
                            <a:satMod val="160000"/>
                          </a:srgbClr>
                        </a:gs>
                        <a:gs pos="100000">
                          <a:srgbClr val="CD1DC8">
                            <a:tint val="23500"/>
                            <a:satMod val="160000"/>
                          </a:srgbClr>
                        </a:gs>
                      </a:gsLst>
                      <a:lin ang="13500000" scaled="1"/>
                      <a:tileRect/>
                    </a:gradFill>
                  </a:tcPr>
                </a:tc>
              </a:tr>
            </a:tbl>
          </a:graphicData>
        </a:graphic>
      </p:graphicFrame>
      <p:sp>
        <p:nvSpPr>
          <p:cNvPr id="20493" name="文本框 7"/>
          <p:cNvSpPr txBox="1">
            <a:spLocks noChangeArrowheads="1"/>
          </p:cNvSpPr>
          <p:nvPr/>
        </p:nvSpPr>
        <p:spPr bwMode="auto">
          <a:xfrm>
            <a:off x="1142976" y="1072346"/>
            <a:ext cx="461665" cy="22861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读世界的人种分布图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643063" y="3913602"/>
            <a:ext cx="7239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欧洲、北美洲、非洲北部、亚洲西部和南部、大洋洲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639888" y="3601562"/>
            <a:ext cx="53340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亚洲的东部、北美洲的北部、南美洲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600200" y="4269709"/>
            <a:ext cx="483393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非洲的中部和南部、大洋洲中西部</a:t>
            </a:r>
          </a:p>
        </p:txBody>
      </p:sp>
      <p:sp>
        <p:nvSpPr>
          <p:cNvPr id="10" name="流程图: 可选过程 9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自主反馈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804" y="1809119"/>
            <a:ext cx="8229600" cy="2135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508" name="矩形 3"/>
          <p:cNvSpPr>
            <a:spLocks noChangeArrowheads="1"/>
          </p:cNvSpPr>
          <p:nvPr/>
        </p:nvSpPr>
        <p:spPr bwMode="auto">
          <a:xfrm>
            <a:off x="609600" y="1965138"/>
            <a:ext cx="7924800" cy="1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     从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世纪到</a:t>
            </a:r>
            <a:r>
              <a:rPr lang="en-US" altLang="zh-CN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世纪末．西方殖民者大规模开拓殖民地，开始出现了掠夺黑种人作为奴隶的交易活动，大肆从非洲劫掠黑种人，高价卖给美洲的矿主和种植园，也有黑人被运到阿拉伯国家和亚洲其他国家。</a:t>
            </a:r>
          </a:p>
        </p:txBody>
      </p:sp>
      <p:sp>
        <p:nvSpPr>
          <p:cNvPr id="21510" name="圆角矩形 1"/>
          <p:cNvSpPr>
            <a:spLocks noChangeArrowheads="1"/>
          </p:cNvSpPr>
          <p:nvPr/>
        </p:nvSpPr>
        <p:spPr bwMode="auto">
          <a:xfrm>
            <a:off x="562817" y="1172129"/>
            <a:ext cx="7926292" cy="514892"/>
          </a:xfrm>
          <a:prstGeom prst="roundRect">
            <a:avLst>
              <a:gd name="adj" fmla="val 33222"/>
            </a:avLst>
          </a:prstGeom>
          <a:solidFill>
            <a:schemeClr val="bg1"/>
          </a:solidFill>
          <a:ln w="28575">
            <a:solidFill>
              <a:srgbClr val="00B0F0"/>
            </a:solidFill>
            <a:prstDash val="sysDot"/>
            <a:round/>
            <a:headEnd/>
            <a:tailEnd/>
          </a:ln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r>
              <a:rPr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查阅资料，说一说，南美洲和北美洲为什么也分布有一定数量的黑色人种？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642910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自主学习</a:t>
            </a: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3"/>
          <p:cNvSpPr>
            <a:spLocks noChangeArrowheads="1"/>
          </p:cNvSpPr>
          <p:nvPr/>
        </p:nvSpPr>
        <p:spPr bwMode="auto">
          <a:xfrm>
            <a:off x="434976" y="686012"/>
            <a:ext cx="3998913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800" b="0">
                <a:latin typeface="微软雅黑" panose="020B0503020204020204" pitchFamily="34" charset="-122"/>
                <a:ea typeface="微软雅黑" panose="020B0503020204020204" pitchFamily="34" charset="-122"/>
              </a:rPr>
              <a:t>探究：三大人种的体貌特征</a:t>
            </a:r>
          </a:p>
        </p:txBody>
      </p:sp>
      <p:pic>
        <p:nvPicPr>
          <p:cNvPr id="13315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276744"/>
            <a:ext cx="1950559" cy="1751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1292228"/>
            <a:ext cx="1966938" cy="1737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0602" y="1292227"/>
            <a:ext cx="1902912" cy="17370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509705"/>
              </p:ext>
            </p:extLst>
          </p:nvPr>
        </p:nvGraphicFramePr>
        <p:xfrm>
          <a:off x="773113" y="3250219"/>
          <a:ext cx="7924800" cy="15042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960"/>
                <a:gridCol w="1584960"/>
                <a:gridCol w="1584960"/>
                <a:gridCol w="1584960"/>
                <a:gridCol w="1584960"/>
              </a:tblGrid>
              <a:tr h="376056">
                <a:tc>
                  <a:txBody>
                    <a:bodyPr/>
                    <a:lstStyle/>
                    <a:p>
                      <a:endParaRPr lang="zh-CN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3" marR="91443" marT="34292" marB="34292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肤色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3" marR="91443" marT="34292" marB="34292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眼色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3" marR="91443" marT="34292" marB="34292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脸部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3" marR="91443" marT="34292" marB="34292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chemeClr val="tx1"/>
                          </a:solidFill>
                          <a:latin typeface="+mn-ea"/>
                          <a:ea typeface="+mn-ea"/>
                        </a:rPr>
                        <a:t>头发</a:t>
                      </a:r>
                      <a:endParaRPr lang="zh-CN" altLang="en-US" sz="1800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91443" marR="91443" marT="34292" marB="34292">
                    <a:gradFill>
                      <a:gsLst>
                        <a:gs pos="0">
                          <a:srgbClr val="83D3FF"/>
                        </a:gs>
                        <a:gs pos="50000">
                          <a:srgbClr val="B5E2FF"/>
                        </a:gs>
                        <a:gs pos="100000">
                          <a:srgbClr val="DBF0FF"/>
                        </a:gs>
                      </a:gsLst>
                      <a:lin ang="16200000" scaled="1"/>
                    </a:gradFill>
                  </a:tcPr>
                </a:tc>
              </a:tr>
              <a:tr h="376056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+mn-ea"/>
                          <a:ea typeface="+mn-ea"/>
                        </a:rPr>
                        <a:t>黄色人种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</a:tr>
              <a:tr h="376056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+mn-ea"/>
                          <a:ea typeface="+mn-ea"/>
                        </a:rPr>
                        <a:t>白色人种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</a:tr>
              <a:tr h="376056">
                <a:tc>
                  <a:txBody>
                    <a:bodyPr/>
                    <a:lstStyle/>
                    <a:p>
                      <a:r>
                        <a:rPr lang="zh-CN" altLang="en-US" sz="1800" dirty="0" smtClean="0">
                          <a:latin typeface="+mn-ea"/>
                          <a:ea typeface="+mn-ea"/>
                        </a:rPr>
                        <a:t>黑色人种</a:t>
                      </a:r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  <a:tc>
                  <a:txBody>
                    <a:bodyPr/>
                    <a:lstStyle/>
                    <a:p>
                      <a:endParaRPr lang="zh-CN" altLang="en-US" sz="1800" dirty="0">
                        <a:latin typeface="+mn-ea"/>
                        <a:ea typeface="+mn-ea"/>
                      </a:endParaRPr>
                    </a:p>
                  </a:txBody>
                  <a:tcPr marL="91443" marR="91443" marT="34292" marB="34292"/>
                </a:tc>
              </a:tr>
            </a:tbl>
          </a:graphicData>
        </a:graphic>
      </p:graphicFrame>
      <p:sp>
        <p:nvSpPr>
          <p:cNvPr id="8" name="流程图: 可选过程 7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1643850"/>
            <a:ext cx="2472810" cy="20693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4339" name="Picture 6" descr="c:\users\wenzong\appdata\roaming\360se6\User Data\temp\t013999ef75e29d30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42" y="1643850"/>
            <a:ext cx="2441723" cy="20767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22" y="1715288"/>
            <a:ext cx="2441723" cy="20481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1" name="圆角矩形 9"/>
          <p:cNvSpPr>
            <a:spLocks noChangeArrowheads="1"/>
          </p:cNvSpPr>
          <p:nvPr/>
        </p:nvSpPr>
        <p:spPr bwMode="auto">
          <a:xfrm>
            <a:off x="714348" y="858032"/>
            <a:ext cx="1549400" cy="58954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FF99"/>
              </a:gs>
              <a:gs pos="91000">
                <a:srgbClr val="B5E2FF"/>
              </a:gs>
              <a:gs pos="100000">
                <a:srgbClr val="DBF0FF"/>
              </a:gs>
            </a:gsLst>
            <a:lin ang="162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1pPr>
            <a:lvl2pPr marL="742950" indent="-28575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2pPr>
            <a:lvl3pPr marL="11430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3pPr>
            <a:lvl4pPr marL="16002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4pPr>
            <a:lvl5pPr marL="2057400" indent="-228600"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kumimoji="1" lang="zh-CN" altLang="en-US" sz="18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白色人种</a:t>
            </a:r>
          </a:p>
        </p:txBody>
      </p:sp>
      <p:sp>
        <p:nvSpPr>
          <p:cNvPr id="6" name="流程图: 可选过程 5"/>
          <p:cNvSpPr/>
          <p:nvPr/>
        </p:nvSpPr>
        <p:spPr>
          <a:xfrm>
            <a:off x="729089" y="142858"/>
            <a:ext cx="1342581" cy="427957"/>
          </a:xfrm>
          <a:prstGeom prst="flowChartAlternateProcess">
            <a:avLst/>
          </a:prstGeom>
          <a:solidFill>
            <a:srgbClr val="7CD52B"/>
          </a:solidFill>
          <a:ln w="9525" cap="flat" cmpd="sng" algn="ctr">
            <a:solidFill>
              <a:srgbClr val="4BACC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55000" dir="5400000" sy="-100000" algn="bl" rotWithShape="0"/>
            <a:softEdge rad="63500"/>
          </a:effectLst>
        </p:spPr>
        <p:txBody>
          <a:bodyPr lIns="44796" tIns="22398" rIns="44796" bIns="22398" anchor="ctr"/>
          <a:lstStyle/>
          <a:p>
            <a:pPr marL="0" marR="0" lvl="0" indent="0" algn="ctr" defTabSz="81641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课堂探究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d1b837d39353f07cf11b63ce133ac3877ab1f2"/>
</p:tagLst>
</file>

<file path=ppt/theme/theme1.xml><?xml version="1.0" encoding="utf-8"?>
<a:theme xmlns:a="http://schemas.openxmlformats.org/drawingml/2006/main" name="默认设计模板">
  <a:themeElements>
    <a:clrScheme name="凤舞九天">
      <a:dk1>
        <a:sysClr val="windowText" lastClr="000000"/>
      </a:dk1>
      <a:lt1>
        <a:sysClr val="window" lastClr="FFFFFF"/>
      </a:lt1>
      <a:dk2>
        <a:srgbClr val="004646"/>
      </a:dk2>
      <a:lt2>
        <a:srgbClr val="E1F0FF"/>
      </a:lt2>
      <a:accent1>
        <a:srgbClr val="50742F"/>
      </a:accent1>
      <a:accent2>
        <a:srgbClr val="268868"/>
      </a:accent2>
      <a:accent3>
        <a:srgbClr val="33BD56"/>
      </a:accent3>
      <a:accent4>
        <a:srgbClr val="4BC5B9"/>
      </a:accent4>
      <a:accent5>
        <a:srgbClr val="3163CA"/>
      </a:accent5>
      <a:accent6>
        <a:srgbClr val="4B14AA"/>
      </a:accent6>
      <a:hlink>
        <a:srgbClr val="D9BE02"/>
      </a:hlink>
      <a:folHlink>
        <a:srgbClr val="F900F9"/>
      </a:folHlink>
    </a:clrScheme>
    <a:fontScheme name="默认设计模板">
      <a:majorFont>
        <a:latin typeface="Arial"/>
        <a:ea typeface="宋体"/>
        <a:cs typeface=""/>
      </a:majorFont>
      <a:minorFont>
        <a:latin typeface="Times New Roman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1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tabLst/>
          <a:defRPr kumimoji="0" lang="zh-CN" altLang="zh-CN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楷体_GB2312" pitchFamily="1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1924</TotalTime>
  <Pages>0</Pages>
  <Words>963</Words>
  <Characters>0</Characters>
  <Application>Microsoft Office PowerPoint</Application>
  <DocSecurity>0</DocSecurity>
  <PresentationFormat>自定义</PresentationFormat>
  <Lines>0</Lines>
  <Paragraphs>125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黑体</vt:lpstr>
      <vt:lpstr>楷体_GB2312</vt:lpstr>
      <vt:lpstr>宋体</vt:lpstr>
      <vt:lpstr>微软雅黑</vt:lpstr>
      <vt:lpstr>Arial</vt:lpstr>
      <vt:lpstr>Calibri</vt:lpstr>
      <vt:lpstr>Times New Roman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Administrator</dc:creator>
  <cp:lastModifiedBy>sqlidan12</cp:lastModifiedBy>
  <cp:revision>388</cp:revision>
  <dcterms:created xsi:type="dcterms:W3CDTF">2014-07-16T06:42:01Z</dcterms:created>
  <dcterms:modified xsi:type="dcterms:W3CDTF">2018-01-07T03:03:38Z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2052-9.1.0.4885</vt:lpwstr>
  </property>
</Properties>
</file>