
<file path=[Content_Types].xml><?xml version="1.0" encoding="utf-8"?>
<Types xmlns="http://schemas.openxmlformats.org/package/2006/content-types">
  <Default Extension="png" ContentType="image/png"/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656" r:id="rId3"/>
    <p:sldId id="698" r:id="rId4"/>
    <p:sldId id="699" r:id="rId5"/>
    <p:sldId id="720" r:id="rId6"/>
    <p:sldId id="721" r:id="rId7"/>
    <p:sldId id="722" r:id="rId8"/>
    <p:sldId id="723" r:id="rId9"/>
    <p:sldId id="725" r:id="rId10"/>
    <p:sldId id="724" r:id="rId11"/>
    <p:sldId id="734" r:id="rId12"/>
    <p:sldId id="728" r:id="rId13"/>
    <p:sldId id="703" r:id="rId14"/>
    <p:sldId id="727" r:id="rId15"/>
    <p:sldId id="729" r:id="rId16"/>
    <p:sldId id="730" r:id="rId17"/>
    <p:sldId id="731" r:id="rId18"/>
    <p:sldId id="732" r:id="rId19"/>
    <p:sldId id="708" r:id="rId20"/>
    <p:sldId id="686" r:id="rId21"/>
    <p:sldId id="697" r:id="rId22"/>
    <p:sldId id="653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CBBE3"/>
    <a:srgbClr val="00B0F0"/>
    <a:srgbClr val="014790"/>
    <a:srgbClr val="FFFFFF"/>
    <a:srgbClr val="3A93E3"/>
    <a:srgbClr val="F7B882"/>
    <a:srgbClr val="CD1DC8"/>
    <a:srgbClr val="EEA8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7"/>
    <p:restoredTop sz="94660"/>
  </p:normalViewPr>
  <p:slideViewPr>
    <p:cSldViewPr showGuides="1">
      <p:cViewPr varScale="1">
        <p:scale>
          <a:sx n="70" d="100"/>
          <a:sy n="70" d="100"/>
        </p:scale>
        <p:origin x="-1206" y="-108"/>
      </p:cViewPr>
      <p:guideLst>
        <p:guide orient="horz" pos="842"/>
        <p:guide pos="3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0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>
              <a:buChar char="•"/>
            </a:pPr>
            <a:fld id="{9A0DB2DC-4C9A-4742-B13C-FB6460FD3503}" type="slidenum">
              <a:rPr lang="zh-CN" altLang="en-US" sz="1200" b="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image" Target="../media/image7.jpeg"/><Relationship Id="rId7" Type="http://schemas.openxmlformats.org/officeDocument/2006/relationships/image" Target="../media/image6.jpeg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0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225" y="12700"/>
            <a:ext cx="9144000" cy="6845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5" name="组合 8"/>
          <p:cNvGrpSpPr/>
          <p:nvPr userDrawn="1"/>
        </p:nvGrpSpPr>
        <p:grpSpPr>
          <a:xfrm>
            <a:off x="3557588" y="2209800"/>
            <a:ext cx="5718175" cy="4400550"/>
            <a:chOff x="3558315" y="2209832"/>
            <a:chExt cx="5718206" cy="4400724"/>
          </a:xfrm>
        </p:grpSpPr>
        <p:pic>
          <p:nvPicPr>
            <p:cNvPr id="2061" name="图片 7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553087" y="2209832"/>
              <a:ext cx="2057346" cy="2057346"/>
            </a:xfrm>
            <a:prstGeom prst="rect">
              <a:avLst/>
            </a:prstGeom>
            <a:noFill/>
            <a:ln w="285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2062" name="图片 8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5063515" y="4190980"/>
              <a:ext cx="1981148" cy="1981148"/>
            </a:xfrm>
            <a:prstGeom prst="rect">
              <a:avLst/>
            </a:prstGeom>
            <a:noFill/>
            <a:ln w="285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2063" name="图片 9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558315" y="5105356"/>
              <a:ext cx="1505200" cy="1505200"/>
            </a:xfrm>
            <a:prstGeom prst="rect">
              <a:avLst/>
            </a:prstGeom>
            <a:noFill/>
            <a:ln w="285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2064" name="图片 10"/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7509271" y="3505198"/>
              <a:ext cx="1767250" cy="1767250"/>
            </a:xfrm>
            <a:prstGeom prst="rect">
              <a:avLst/>
            </a:prstGeom>
            <a:noFill/>
            <a:ln w="285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2056" name="组合 11"/>
          <p:cNvGrpSpPr/>
          <p:nvPr userDrawn="1"/>
        </p:nvGrpSpPr>
        <p:grpSpPr>
          <a:xfrm>
            <a:off x="3505200" y="2209800"/>
            <a:ext cx="5753100" cy="4419600"/>
            <a:chOff x="3543288" y="2209832"/>
            <a:chExt cx="5752988" cy="4419484"/>
          </a:xfrm>
        </p:grpSpPr>
        <p:pic>
          <p:nvPicPr>
            <p:cNvPr id="2057" name="图片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00634" y="2209832"/>
              <a:ext cx="2057346" cy="2057265"/>
            </a:xfrm>
            <a:prstGeom prst="rect">
              <a:avLst/>
            </a:prstGeom>
            <a:noFill/>
            <a:ln w="285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2058" name="图片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18034" y="3460726"/>
              <a:ext cx="1778242" cy="1801392"/>
            </a:xfrm>
            <a:prstGeom prst="rect">
              <a:avLst/>
            </a:prstGeom>
            <a:noFill/>
            <a:ln w="285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2059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43288" y="5029158"/>
              <a:ext cx="1585230" cy="1600158"/>
            </a:xfrm>
            <a:prstGeom prst="rect">
              <a:avLst/>
            </a:prstGeom>
            <a:noFill/>
            <a:ln w="285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2060" name="图片 1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128518" y="4190980"/>
              <a:ext cx="1981148" cy="1981148"/>
            </a:xfrm>
            <a:prstGeom prst="rect">
              <a:avLst/>
            </a:prstGeom>
            <a:noFill/>
            <a:ln w="2857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grpSp>
        <p:nvGrpSpPr>
          <p:cNvPr id="6147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8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3272" y="645"/>
              <a:ext cx="682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4046" y="1545"/>
              <a:ext cx="491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5042" y="1656"/>
              <a:ext cx="582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6148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6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7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8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29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0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1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2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3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4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6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7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8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39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0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1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2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5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6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7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8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49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2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4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5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7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59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0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1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2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3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4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5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6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8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69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0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1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4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5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6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7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8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79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0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1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2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3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4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5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6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7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8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9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0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1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2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3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4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5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6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7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8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99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0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1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2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3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4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5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6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7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8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09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0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1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2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3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4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5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6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7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8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19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0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1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2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3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4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5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6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7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8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29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0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1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2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3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4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5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6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7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8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39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0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1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2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3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4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5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6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7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8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49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0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1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2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3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4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5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6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7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8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59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0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1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2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3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4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5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6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grpSp>
        <p:nvGrpSpPr>
          <p:cNvPr id="6149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68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69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0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1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2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3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4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5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6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7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8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79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180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5341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341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81" name="Rectangle 16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82" name="Rectangle 1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83" name="Rectangle 1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  <a:prstGeom prst="rect">
            <a:avLst/>
          </a:prstGeom>
        </p:spPr>
        <p:txBody>
          <a:bodyPr/>
          <a:p>
            <a:pPr lvl="0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00" y="381000"/>
            <a:ext cx="1905000" cy="76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9" name="组合 1"/>
          <p:cNvGrpSpPr/>
          <p:nvPr userDrawn="1"/>
        </p:nvGrpSpPr>
        <p:grpSpPr>
          <a:xfrm>
            <a:off x="1600200" y="2057400"/>
            <a:ext cx="5942013" cy="568325"/>
            <a:chOff x="1547864" y="2133633"/>
            <a:chExt cx="5942013" cy="568326"/>
          </a:xfrm>
        </p:grpSpPr>
        <p:sp>
          <p:nvSpPr>
            <p:cNvPr id="8" name="任意多边形 9"/>
            <p:cNvSpPr/>
            <p:nvPr/>
          </p:nvSpPr>
          <p:spPr bwMode="auto">
            <a:xfrm>
              <a:off x="2590852" y="2133633"/>
              <a:ext cx="4899025" cy="568326"/>
            </a:xfrm>
            <a:custGeom>
              <a:avLst/>
              <a:gdLst>
                <a:gd name="T0" fmla="*/ 0 w 2856"/>
                <a:gd name="T1" fmla="*/ 2147483646 h 358"/>
                <a:gd name="T2" fmla="*/ 0 w 2856"/>
                <a:gd name="T3" fmla="*/ 2147483646 h 358"/>
                <a:gd name="T4" fmla="*/ 2147483646 w 2856"/>
                <a:gd name="T5" fmla="*/ 2147483646 h 358"/>
                <a:gd name="T6" fmla="*/ 2147483646 w 2856"/>
                <a:gd name="T7" fmla="*/ 2147483646 h 358"/>
                <a:gd name="T8" fmla="*/ 2147483646 w 2856"/>
                <a:gd name="T9" fmla="*/ 0 h 358"/>
                <a:gd name="T10" fmla="*/ 0 w 2856"/>
                <a:gd name="T11" fmla="*/ 2147483646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6"/>
                <a:gd name="T19" fmla="*/ 0 h 358"/>
                <a:gd name="T20" fmla="*/ 2856 w 2856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6" h="358">
                  <a:moveTo>
                    <a:pt x="0" y="5"/>
                  </a:moveTo>
                  <a:lnTo>
                    <a:pt x="0" y="357"/>
                  </a:lnTo>
                  <a:cubicBezTo>
                    <a:pt x="97" y="358"/>
                    <a:pt x="2594" y="357"/>
                    <a:pt x="2667" y="357"/>
                  </a:cubicBezTo>
                  <a:cubicBezTo>
                    <a:pt x="2739" y="357"/>
                    <a:pt x="2851" y="321"/>
                    <a:pt x="2854" y="182"/>
                  </a:cubicBezTo>
                  <a:cubicBezTo>
                    <a:pt x="2856" y="43"/>
                    <a:pt x="2755" y="0"/>
                    <a:pt x="2667" y="0"/>
                  </a:cubicBezTo>
                  <a:cubicBezTo>
                    <a:pt x="2579" y="0"/>
                    <a:pt x="95" y="5"/>
                    <a:pt x="0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28575">
              <a:solidFill>
                <a:srgbClr val="DDDDDD"/>
              </a:solidFill>
              <a:miter lim="800000"/>
            </a:ln>
            <a:effectLst>
              <a:outerShdw dist="35921" dir="2700000" algn="ctr" rotWithShape="0">
                <a:srgbClr val="DDDDDD"/>
              </a:outerShdw>
            </a:effec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 世界的语言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任意多边形 10"/>
            <p:cNvSpPr/>
            <p:nvPr/>
          </p:nvSpPr>
          <p:spPr bwMode="auto">
            <a:xfrm>
              <a:off x="1547864" y="2133633"/>
              <a:ext cx="990600" cy="568326"/>
            </a:xfrm>
            <a:custGeom>
              <a:avLst/>
              <a:gdLst>
                <a:gd name="T0" fmla="*/ 2147483646 w 372"/>
                <a:gd name="T1" fmla="*/ 2147483646 h 358"/>
                <a:gd name="T2" fmla="*/ 2147483646 w 372"/>
                <a:gd name="T3" fmla="*/ 2147483646 h 358"/>
                <a:gd name="T4" fmla="*/ 2147483646 w 372"/>
                <a:gd name="T5" fmla="*/ 2147483646 h 358"/>
                <a:gd name="T6" fmla="*/ 0 w 372"/>
                <a:gd name="T7" fmla="*/ 2147483646 h 358"/>
                <a:gd name="T8" fmla="*/ 2147483646 w 372"/>
                <a:gd name="T9" fmla="*/ 2147483646 h 358"/>
                <a:gd name="T10" fmla="*/ 2147483646 w 372"/>
                <a:gd name="T11" fmla="*/ 2147483646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2"/>
                <a:gd name="T19" fmla="*/ 0 h 358"/>
                <a:gd name="T20" fmla="*/ 372 w 372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2" h="358">
                  <a:moveTo>
                    <a:pt x="372" y="1"/>
                  </a:moveTo>
                  <a:cubicBezTo>
                    <a:pt x="372" y="179"/>
                    <a:pt x="372" y="358"/>
                    <a:pt x="372" y="358"/>
                  </a:cubicBezTo>
                  <a:lnTo>
                    <a:pt x="165" y="357"/>
                  </a:lnTo>
                  <a:cubicBezTo>
                    <a:pt x="137" y="357"/>
                    <a:pt x="0" y="316"/>
                    <a:pt x="0" y="181"/>
                  </a:cubicBezTo>
                  <a:cubicBezTo>
                    <a:pt x="0" y="46"/>
                    <a:pt x="126" y="0"/>
                    <a:pt x="164" y="1"/>
                  </a:cubicBezTo>
                  <a:lnTo>
                    <a:pt x="372" y="1"/>
                  </a:ln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28575">
              <a:solidFill>
                <a:srgbClr val="DDDDDD"/>
              </a:solidFill>
              <a:miter lim="800000"/>
            </a:ln>
            <a:effectLst>
              <a:outerShdw dist="35921" dir="2700000" algn="ctr" rotWithShape="0">
                <a:srgbClr val="DDDDDD"/>
              </a:outerShdw>
            </a:effec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 </a:t>
              </a: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新知1</a:t>
              </a: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3080" name="组合 1"/>
          <p:cNvGrpSpPr/>
          <p:nvPr userDrawn="1"/>
        </p:nvGrpSpPr>
        <p:grpSpPr>
          <a:xfrm>
            <a:off x="1617663" y="3276600"/>
            <a:ext cx="5942012" cy="568325"/>
            <a:chOff x="1547864" y="2133633"/>
            <a:chExt cx="5942013" cy="568326"/>
          </a:xfrm>
        </p:grpSpPr>
        <p:sp>
          <p:nvSpPr>
            <p:cNvPr id="11" name="任意多边形 9"/>
            <p:cNvSpPr/>
            <p:nvPr/>
          </p:nvSpPr>
          <p:spPr bwMode="auto">
            <a:xfrm>
              <a:off x="2590851" y="2133633"/>
              <a:ext cx="4899026" cy="568326"/>
            </a:xfrm>
            <a:custGeom>
              <a:avLst/>
              <a:gdLst>
                <a:gd name="T0" fmla="*/ 0 w 2856"/>
                <a:gd name="T1" fmla="*/ 2147483646 h 358"/>
                <a:gd name="T2" fmla="*/ 0 w 2856"/>
                <a:gd name="T3" fmla="*/ 2147483646 h 358"/>
                <a:gd name="T4" fmla="*/ 2147483646 w 2856"/>
                <a:gd name="T5" fmla="*/ 2147483646 h 358"/>
                <a:gd name="T6" fmla="*/ 2147483646 w 2856"/>
                <a:gd name="T7" fmla="*/ 2147483646 h 358"/>
                <a:gd name="T8" fmla="*/ 2147483646 w 2856"/>
                <a:gd name="T9" fmla="*/ 0 h 358"/>
                <a:gd name="T10" fmla="*/ 0 w 2856"/>
                <a:gd name="T11" fmla="*/ 2147483646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6"/>
                <a:gd name="T19" fmla="*/ 0 h 358"/>
                <a:gd name="T20" fmla="*/ 2856 w 2856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6" h="358">
                  <a:moveTo>
                    <a:pt x="0" y="5"/>
                  </a:moveTo>
                  <a:lnTo>
                    <a:pt x="0" y="357"/>
                  </a:lnTo>
                  <a:cubicBezTo>
                    <a:pt x="97" y="358"/>
                    <a:pt x="2594" y="357"/>
                    <a:pt x="2667" y="357"/>
                  </a:cubicBezTo>
                  <a:cubicBezTo>
                    <a:pt x="2739" y="357"/>
                    <a:pt x="2851" y="321"/>
                    <a:pt x="2854" y="182"/>
                  </a:cubicBezTo>
                  <a:cubicBezTo>
                    <a:pt x="2856" y="43"/>
                    <a:pt x="2755" y="0"/>
                    <a:pt x="2667" y="0"/>
                  </a:cubicBezTo>
                  <a:cubicBezTo>
                    <a:pt x="2579" y="0"/>
                    <a:pt x="95" y="5"/>
                    <a:pt x="0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28575">
              <a:solidFill>
                <a:srgbClr val="DDDDDD"/>
              </a:solidFill>
              <a:miter lim="800000"/>
            </a:ln>
            <a:effectLst>
              <a:outerShdw dist="35921" dir="2700000" algn="ctr" rotWithShape="0">
                <a:srgbClr val="DDDDDD"/>
              </a:outerShdw>
            </a:effec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 世界的宗教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任意多边形 10"/>
            <p:cNvSpPr/>
            <p:nvPr/>
          </p:nvSpPr>
          <p:spPr bwMode="auto">
            <a:xfrm>
              <a:off x="1547864" y="2133633"/>
              <a:ext cx="990600" cy="568326"/>
            </a:xfrm>
            <a:custGeom>
              <a:avLst/>
              <a:gdLst>
                <a:gd name="T0" fmla="*/ 2147483646 w 372"/>
                <a:gd name="T1" fmla="*/ 2147483646 h 358"/>
                <a:gd name="T2" fmla="*/ 2147483646 w 372"/>
                <a:gd name="T3" fmla="*/ 2147483646 h 358"/>
                <a:gd name="T4" fmla="*/ 2147483646 w 372"/>
                <a:gd name="T5" fmla="*/ 2147483646 h 358"/>
                <a:gd name="T6" fmla="*/ 0 w 372"/>
                <a:gd name="T7" fmla="*/ 2147483646 h 358"/>
                <a:gd name="T8" fmla="*/ 2147483646 w 372"/>
                <a:gd name="T9" fmla="*/ 2147483646 h 358"/>
                <a:gd name="T10" fmla="*/ 2147483646 w 372"/>
                <a:gd name="T11" fmla="*/ 2147483646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2"/>
                <a:gd name="T19" fmla="*/ 0 h 358"/>
                <a:gd name="T20" fmla="*/ 372 w 372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2" h="358">
                  <a:moveTo>
                    <a:pt x="372" y="1"/>
                  </a:moveTo>
                  <a:cubicBezTo>
                    <a:pt x="372" y="179"/>
                    <a:pt x="372" y="358"/>
                    <a:pt x="372" y="358"/>
                  </a:cubicBezTo>
                  <a:lnTo>
                    <a:pt x="165" y="357"/>
                  </a:lnTo>
                  <a:cubicBezTo>
                    <a:pt x="137" y="357"/>
                    <a:pt x="0" y="316"/>
                    <a:pt x="0" y="181"/>
                  </a:cubicBezTo>
                  <a:cubicBezTo>
                    <a:pt x="0" y="46"/>
                    <a:pt x="126" y="0"/>
                    <a:pt x="164" y="1"/>
                  </a:cubicBezTo>
                  <a:lnTo>
                    <a:pt x="372" y="1"/>
                  </a:ln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28575">
              <a:solidFill>
                <a:srgbClr val="DDDDDD"/>
              </a:solidFill>
              <a:miter lim="800000"/>
            </a:ln>
            <a:effectLst>
              <a:outerShdw dist="35921" dir="2700000" algn="ctr" rotWithShape="0">
                <a:srgbClr val="DDDDDD"/>
              </a:outerShdw>
            </a:effec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 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新知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2" name="Group 4"/>
          <p:cNvGrpSpPr/>
          <p:nvPr userDrawn="1"/>
        </p:nvGrpSpPr>
        <p:grpSpPr>
          <a:xfrm>
            <a:off x="304800" y="304800"/>
            <a:ext cx="5486400" cy="457200"/>
            <a:chOff x="0" y="0"/>
            <a:chExt cx="8640" cy="896"/>
          </a:xfrm>
        </p:grpSpPr>
        <p:sp>
          <p:nvSpPr>
            <p:cNvPr id="7" name="任意多边形 9"/>
            <p:cNvSpPr/>
            <p:nvPr/>
          </p:nvSpPr>
          <p:spPr bwMode="auto">
            <a:xfrm>
              <a:off x="1440" y="3"/>
              <a:ext cx="7200" cy="893"/>
            </a:xfrm>
            <a:custGeom>
              <a:avLst/>
              <a:gdLst>
                <a:gd name="T0" fmla="*/ 0 w 2856"/>
                <a:gd name="T1" fmla="*/ 189259770 h 358"/>
                <a:gd name="T2" fmla="*/ 0 w 2856"/>
                <a:gd name="T3" fmla="*/ 2147483646 h 358"/>
                <a:gd name="T4" fmla="*/ 2147483646 w 2856"/>
                <a:gd name="T5" fmla="*/ 2147483646 h 358"/>
                <a:gd name="T6" fmla="*/ 2147483646 w 2856"/>
                <a:gd name="T7" fmla="*/ 2147483646 h 358"/>
                <a:gd name="T8" fmla="*/ 2147483646 w 2856"/>
                <a:gd name="T9" fmla="*/ 0 h 358"/>
                <a:gd name="T10" fmla="*/ 0 w 2856"/>
                <a:gd name="T11" fmla="*/ 189259770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6"/>
                <a:gd name="T19" fmla="*/ 0 h 358"/>
                <a:gd name="T20" fmla="*/ 2856 w 2856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6" h="358">
                  <a:moveTo>
                    <a:pt x="0" y="5"/>
                  </a:moveTo>
                  <a:lnTo>
                    <a:pt x="0" y="357"/>
                  </a:lnTo>
                  <a:cubicBezTo>
                    <a:pt x="97" y="358"/>
                    <a:pt x="2594" y="357"/>
                    <a:pt x="2667" y="357"/>
                  </a:cubicBezTo>
                  <a:cubicBezTo>
                    <a:pt x="2739" y="357"/>
                    <a:pt x="2851" y="321"/>
                    <a:pt x="2854" y="182"/>
                  </a:cubicBezTo>
                  <a:cubicBezTo>
                    <a:pt x="2856" y="43"/>
                    <a:pt x="2755" y="0"/>
                    <a:pt x="2667" y="0"/>
                  </a:cubicBezTo>
                  <a:cubicBezTo>
                    <a:pt x="2579" y="0"/>
                    <a:pt x="95" y="5"/>
                    <a:pt x="0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28575">
              <a:solidFill>
                <a:srgbClr val="DDDDDD"/>
              </a:solidFill>
              <a:miter lim="800000"/>
            </a:ln>
            <a:effectLst>
              <a:outerShdw dist="35921" dir="2700000" algn="ctr" rotWithShape="0">
                <a:srgbClr val="DDDDDD"/>
              </a:outerShdw>
            </a:effec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 世界的语言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" name="任意多边形 10"/>
            <p:cNvSpPr/>
            <p:nvPr/>
          </p:nvSpPr>
          <p:spPr bwMode="auto">
            <a:xfrm>
              <a:off x="0" y="0"/>
              <a:ext cx="1320" cy="896"/>
            </a:xfrm>
            <a:custGeom>
              <a:avLst/>
              <a:gdLst>
                <a:gd name="T0" fmla="*/ 2147483646 w 372"/>
                <a:gd name="T1" fmla="*/ 37862113 h 358"/>
                <a:gd name="T2" fmla="*/ 2147483646 w 372"/>
                <a:gd name="T3" fmla="*/ 2147483646 h 358"/>
                <a:gd name="T4" fmla="*/ 2147483646 w 372"/>
                <a:gd name="T5" fmla="*/ 2147483646 h 358"/>
                <a:gd name="T6" fmla="*/ 0 w 372"/>
                <a:gd name="T7" fmla="*/ 2147483646 h 358"/>
                <a:gd name="T8" fmla="*/ 2147483646 w 372"/>
                <a:gd name="T9" fmla="*/ 37862113 h 358"/>
                <a:gd name="T10" fmla="*/ 2147483646 w 372"/>
                <a:gd name="T11" fmla="*/ 37862113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2"/>
                <a:gd name="T19" fmla="*/ 0 h 358"/>
                <a:gd name="T20" fmla="*/ 372 w 372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2" h="358">
                  <a:moveTo>
                    <a:pt x="372" y="1"/>
                  </a:moveTo>
                  <a:cubicBezTo>
                    <a:pt x="372" y="179"/>
                    <a:pt x="372" y="358"/>
                    <a:pt x="372" y="358"/>
                  </a:cubicBezTo>
                  <a:lnTo>
                    <a:pt x="165" y="357"/>
                  </a:lnTo>
                  <a:cubicBezTo>
                    <a:pt x="137" y="357"/>
                    <a:pt x="0" y="316"/>
                    <a:pt x="0" y="181"/>
                  </a:cubicBezTo>
                  <a:cubicBezTo>
                    <a:pt x="0" y="46"/>
                    <a:pt x="126" y="0"/>
                    <a:pt x="164" y="1"/>
                  </a:cubicBezTo>
                  <a:lnTo>
                    <a:pt x="372" y="1"/>
                  </a:ln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28575">
              <a:solidFill>
                <a:srgbClr val="DDDDDD"/>
              </a:solidFill>
              <a:miter lim="800000"/>
            </a:ln>
            <a:effectLst>
              <a:outerShdw dist="35921" dir="2700000" algn="ctr" rotWithShape="0">
                <a:srgbClr val="DDDDDD"/>
              </a:outerShdw>
            </a:effec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 新知1</a:t>
              </a:r>
              <a:endPara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6" name="Group 4"/>
          <p:cNvGrpSpPr/>
          <p:nvPr userDrawn="1"/>
        </p:nvGrpSpPr>
        <p:grpSpPr>
          <a:xfrm>
            <a:off x="304800" y="304800"/>
            <a:ext cx="5486400" cy="457200"/>
            <a:chOff x="0" y="0"/>
            <a:chExt cx="8640" cy="896"/>
          </a:xfrm>
        </p:grpSpPr>
        <p:sp>
          <p:nvSpPr>
            <p:cNvPr id="7" name="任意多边形 9"/>
            <p:cNvSpPr/>
            <p:nvPr/>
          </p:nvSpPr>
          <p:spPr bwMode="auto">
            <a:xfrm>
              <a:off x="1440" y="3"/>
              <a:ext cx="7200" cy="893"/>
            </a:xfrm>
            <a:custGeom>
              <a:avLst/>
              <a:gdLst>
                <a:gd name="T0" fmla="*/ 0 w 2856"/>
                <a:gd name="T1" fmla="*/ 189259770 h 358"/>
                <a:gd name="T2" fmla="*/ 0 w 2856"/>
                <a:gd name="T3" fmla="*/ 2147483646 h 358"/>
                <a:gd name="T4" fmla="*/ 2147483646 w 2856"/>
                <a:gd name="T5" fmla="*/ 2147483646 h 358"/>
                <a:gd name="T6" fmla="*/ 2147483646 w 2856"/>
                <a:gd name="T7" fmla="*/ 2147483646 h 358"/>
                <a:gd name="T8" fmla="*/ 2147483646 w 2856"/>
                <a:gd name="T9" fmla="*/ 0 h 358"/>
                <a:gd name="T10" fmla="*/ 0 w 2856"/>
                <a:gd name="T11" fmla="*/ 189259770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6"/>
                <a:gd name="T19" fmla="*/ 0 h 358"/>
                <a:gd name="T20" fmla="*/ 2856 w 2856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6" h="358">
                  <a:moveTo>
                    <a:pt x="0" y="5"/>
                  </a:moveTo>
                  <a:lnTo>
                    <a:pt x="0" y="357"/>
                  </a:lnTo>
                  <a:cubicBezTo>
                    <a:pt x="97" y="358"/>
                    <a:pt x="2594" y="357"/>
                    <a:pt x="2667" y="357"/>
                  </a:cubicBezTo>
                  <a:cubicBezTo>
                    <a:pt x="2739" y="357"/>
                    <a:pt x="2851" y="321"/>
                    <a:pt x="2854" y="182"/>
                  </a:cubicBezTo>
                  <a:cubicBezTo>
                    <a:pt x="2856" y="43"/>
                    <a:pt x="2755" y="0"/>
                    <a:pt x="2667" y="0"/>
                  </a:cubicBezTo>
                  <a:cubicBezTo>
                    <a:pt x="2579" y="0"/>
                    <a:pt x="95" y="5"/>
                    <a:pt x="0" y="5"/>
                  </a:cubicBez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28575">
              <a:solidFill>
                <a:srgbClr val="DDDDDD"/>
              </a:solidFill>
              <a:miter lim="800000"/>
            </a:ln>
            <a:effectLst>
              <a:outerShdw dist="35921" dir="2700000" algn="ctr" rotWithShape="0">
                <a:srgbClr val="DDDDDD"/>
              </a:outerShdw>
            </a:effec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 世界的宗教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endParaRPr>
            </a:p>
          </p:txBody>
        </p:sp>
        <p:sp>
          <p:nvSpPr>
            <p:cNvPr id="8" name="任意多边形 10"/>
            <p:cNvSpPr/>
            <p:nvPr/>
          </p:nvSpPr>
          <p:spPr bwMode="auto">
            <a:xfrm>
              <a:off x="0" y="0"/>
              <a:ext cx="1320" cy="896"/>
            </a:xfrm>
            <a:custGeom>
              <a:avLst/>
              <a:gdLst>
                <a:gd name="T0" fmla="*/ 2147483646 w 372"/>
                <a:gd name="T1" fmla="*/ 37862113 h 358"/>
                <a:gd name="T2" fmla="*/ 2147483646 w 372"/>
                <a:gd name="T3" fmla="*/ 2147483646 h 358"/>
                <a:gd name="T4" fmla="*/ 2147483646 w 372"/>
                <a:gd name="T5" fmla="*/ 2147483646 h 358"/>
                <a:gd name="T6" fmla="*/ 0 w 372"/>
                <a:gd name="T7" fmla="*/ 2147483646 h 358"/>
                <a:gd name="T8" fmla="*/ 2147483646 w 372"/>
                <a:gd name="T9" fmla="*/ 37862113 h 358"/>
                <a:gd name="T10" fmla="*/ 2147483646 w 372"/>
                <a:gd name="T11" fmla="*/ 37862113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2"/>
                <a:gd name="T19" fmla="*/ 0 h 358"/>
                <a:gd name="T20" fmla="*/ 372 w 372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2" h="358">
                  <a:moveTo>
                    <a:pt x="372" y="1"/>
                  </a:moveTo>
                  <a:cubicBezTo>
                    <a:pt x="372" y="179"/>
                    <a:pt x="372" y="358"/>
                    <a:pt x="372" y="358"/>
                  </a:cubicBezTo>
                  <a:lnTo>
                    <a:pt x="165" y="357"/>
                  </a:lnTo>
                  <a:cubicBezTo>
                    <a:pt x="137" y="357"/>
                    <a:pt x="0" y="316"/>
                    <a:pt x="0" y="181"/>
                  </a:cubicBezTo>
                  <a:cubicBezTo>
                    <a:pt x="0" y="46"/>
                    <a:pt x="126" y="0"/>
                    <a:pt x="164" y="1"/>
                  </a:cubicBezTo>
                  <a:lnTo>
                    <a:pt x="372" y="1"/>
                  </a:ln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28575">
              <a:solidFill>
                <a:srgbClr val="DDDDDD"/>
              </a:solidFill>
              <a:miter lim="800000"/>
            </a:ln>
            <a:effectLst>
              <a:outerShdw dist="35921" dir="2700000" algn="ctr" rotWithShape="0">
                <a:srgbClr val="DDDDDD"/>
              </a:outerShdw>
            </a:effec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 新知</a:t>
              </a:r>
              <a:r>
                <a:rPr kumimoji="0" lang="en-US" altLang="zh-CN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3399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2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2.emf"/><Relationship Id="rId15" Type="http://schemas.openxmlformats.org/officeDocument/2006/relationships/image" Target="../media/image1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蓝"/>
          <p:cNvPicPr>
            <a:picLocks noChangeAspect="1"/>
          </p:cNvPicPr>
          <p:nvPr userDrawn="1"/>
        </p:nvPicPr>
        <p:blipFill>
          <a:blip r:embed="rId15">
            <a:lum bright="10001"/>
          </a:blip>
          <a:stretch>
            <a:fillRect/>
          </a:stretch>
        </p:blipFill>
        <p:spPr>
          <a:xfrm>
            <a:off x="-1587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3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0" y="0"/>
            <a:ext cx="9144000" cy="723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-9525" y="6402388"/>
            <a:ext cx="9153525" cy="460375"/>
          </a:xfrm>
          <a:prstGeom prst="rect">
            <a:avLst/>
          </a:prstGeom>
          <a:solidFill>
            <a:srgbClr val="99CCFF">
              <a:alpha val="83136"/>
            </a:srgbClr>
          </a:solidFill>
          <a:ln>
            <a:noFill/>
          </a:ln>
        </p:spPr>
        <p:txBody>
          <a:bodyPr lIns="90170" tIns="46990" rIns="90170" bIns="46990">
            <a:spAutoFit/>
          </a:bodyPr>
          <a:lstStyle>
            <a:lvl1pPr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200400" y="6400800"/>
            <a:ext cx="5487988" cy="3651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高 效 上 好 每 节 课 </a:t>
            </a: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·</a:t>
            </a: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 快 乐 上 好 每 天 学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5.png"/><Relationship Id="rId1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GIF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image" Target="../media/image2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0" y="363538"/>
            <a:ext cx="59436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None/>
            </a:pPr>
            <a:r>
              <a:rPr lang="zh-CN" altLang="en-US" sz="2400" b="0" dirty="0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第三章  世界的居民</a:t>
            </a:r>
            <a:endParaRPr lang="zh-CN" altLang="en-US" sz="2400" b="0" dirty="0">
              <a:solidFill>
                <a:srgbClr val="003399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171" name="Text Box 5"/>
          <p:cNvSpPr txBox="1"/>
          <p:nvPr/>
        </p:nvSpPr>
        <p:spPr>
          <a:xfrm>
            <a:off x="457200" y="1371600"/>
            <a:ext cx="8229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None/>
            </a:pPr>
            <a:r>
              <a:rPr lang="zh-CN" altLang="en-US" sz="4000" b="0" dirty="0">
                <a:latin typeface="黑体" panose="02010609060101010101" pitchFamily="49" charset="-122"/>
                <a:ea typeface="黑体" panose="02010609060101010101" pitchFamily="49" charset="-122"/>
              </a:rPr>
              <a:t>第三节 世界的语言与宗教</a:t>
            </a:r>
            <a:endParaRPr lang="zh-CN" altLang="en-US" sz="40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19200"/>
            <a:ext cx="17145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11"/>
          <p:cNvSpPr txBox="1"/>
          <p:nvPr/>
        </p:nvSpPr>
        <p:spPr>
          <a:xfrm>
            <a:off x="630238" y="1981200"/>
            <a:ext cx="7848600" cy="3108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世界上广泛使用的语言有哪些？英语在世界范围内广泛流行的原因是什么？</a:t>
            </a:r>
            <a:endParaRPr lang="en-US" altLang="zh-CN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你正在学习哪一种外语？为什么要学习它？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6275388" y="5715000"/>
            <a:ext cx="2374900" cy="606425"/>
            <a:chOff x="0" y="0"/>
            <a:chExt cx="3740" cy="952"/>
          </a:xfrm>
        </p:grpSpPr>
        <p:sp>
          <p:nvSpPr>
            <p:cNvPr id="20485" name="Text Box 7"/>
            <p:cNvSpPr txBox="1"/>
            <p:nvPr/>
          </p:nvSpPr>
          <p:spPr>
            <a:xfrm>
              <a:off x="0" y="226"/>
              <a:ext cx="3684" cy="7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>
                <a:buNone/>
              </a:pPr>
              <a:r>
                <a:rPr lang="zh-CN" altLang="en-US" sz="2400" b="0" dirty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Tahoma" panose="020B0604030504040204" pitchFamily="34" charset="0"/>
                </a:rPr>
                <a:t>达成学习目标 </a:t>
              </a:r>
              <a:r>
                <a:rPr lang="en-US" altLang="zh-CN" sz="2400" b="0" dirty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Tahoma" panose="020B0604030504040204" pitchFamily="34" charset="0"/>
                </a:rPr>
                <a:t>1</a:t>
              </a:r>
              <a:endParaRPr lang="zh-CN" altLang="en-US" sz="2400" b="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20486" name="Picture 8" descr="office6\wpsassist\cache\53b39e545de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7" y="0"/>
              <a:ext cx="1473" cy="69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188" y="1371600"/>
            <a:ext cx="822960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1"/>
          <p:cNvSpPr txBox="1"/>
          <p:nvPr/>
        </p:nvSpPr>
        <p:spPr>
          <a:xfrm>
            <a:off x="1169988" y="2261235"/>
            <a:ext cx="6858000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小明：走请你吃红烧肉</a:t>
            </a:r>
            <a:endParaRPr lang="en-US" altLang="zh-CN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小刚：我的信仰不允许我吃猪肉</a:t>
            </a:r>
            <a:endParaRPr lang="en-US" altLang="zh-CN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小明：抱歉！没考虑到你的信仰，那咱们去清真餐厅。</a:t>
            </a:r>
            <a:endParaRPr lang="zh-CN" altLang="en-US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508" name="文本框 3"/>
          <p:cNvSpPr txBox="1"/>
          <p:nvPr/>
        </p:nvSpPr>
        <p:spPr>
          <a:xfrm>
            <a:off x="1169670" y="1527175"/>
            <a:ext cx="698754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从下面对话中，你了解到了什么？</a:t>
            </a:r>
            <a:endParaRPr lang="zh-CN" altLang="en-US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32"/>
          <p:cNvSpPr txBox="1"/>
          <p:nvPr/>
        </p:nvSpPr>
        <p:spPr>
          <a:xfrm>
            <a:off x="2858135" y="894715"/>
            <a:ext cx="415925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4000" b="0" dirty="0">
                <a:latin typeface="黑体" panose="02010609060101010101" pitchFamily="49" charset="-122"/>
                <a:ea typeface="黑体" panose="02010609060101010101" pitchFamily="49" charset="-122"/>
              </a:rPr>
              <a:t>三大宗教</a:t>
            </a:r>
            <a:endParaRPr lang="zh-CN" altLang="en-US" sz="40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25463" y="2954338"/>
            <a:ext cx="2159000" cy="2881313"/>
          </a:xfrm>
          <a:prstGeom prst="rect">
            <a:avLst/>
          </a:prstGeom>
          <a:ln w="127000" cap="sq">
            <a:noFill/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6" descr="c:\users\wenzong\appdata\roaming\360se6\User Data\temp\%E4%BD%9B%E6%95%99%E5%BB%BA%E7%AD%91--%E4%BD%9B%E7%89%99%E8%88%8D%E5%88%A9%E5%A1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2954338"/>
            <a:ext cx="2160588" cy="2881313"/>
          </a:xfrm>
          <a:prstGeom prst="rect">
            <a:avLst/>
          </a:prstGeom>
          <a:ln w="127000" cap="sq">
            <a:noFill/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33" name="Picture 4" descr="c:\users\wenzong\appdata\roaming\360se6\User Data\temp\t016b0cde6708e190bb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743200" y="2954338"/>
            <a:ext cx="3352800" cy="2881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 Box 32"/>
          <p:cNvSpPr txBox="1"/>
          <p:nvPr/>
        </p:nvSpPr>
        <p:spPr>
          <a:xfrm>
            <a:off x="996950" y="2079625"/>
            <a:ext cx="174625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基督教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5" name="Text Box 32"/>
          <p:cNvSpPr txBox="1"/>
          <p:nvPr/>
        </p:nvSpPr>
        <p:spPr>
          <a:xfrm>
            <a:off x="3546475" y="2079625"/>
            <a:ext cx="227139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伊斯兰教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6" name="Text Box 32"/>
          <p:cNvSpPr txBox="1"/>
          <p:nvPr/>
        </p:nvSpPr>
        <p:spPr>
          <a:xfrm>
            <a:off x="6621463" y="2079625"/>
            <a:ext cx="1262062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佛教</a:t>
            </a:r>
            <a:endParaRPr lang="zh-CN" altLang="en-US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4200" y="1447800"/>
            <a:ext cx="5448300" cy="3592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"/>
          <p:cNvSpPr txBox="1"/>
          <p:nvPr/>
        </p:nvSpPr>
        <p:spPr>
          <a:xfrm>
            <a:off x="457200" y="1447800"/>
            <a:ext cx="28194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基督教主要分布在什么地方？</a:t>
            </a:r>
            <a:endParaRPr lang="zh-CN" altLang="en-US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635" y="3120390"/>
            <a:ext cx="26670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欧洲、北美洲、南美洲和大洋洲</a:t>
            </a:r>
            <a:endParaRPr lang="zh-CN" altLang="en-US" sz="36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3" name="椭圆 4"/>
          <p:cNvSpPr/>
          <p:nvPr/>
        </p:nvSpPr>
        <p:spPr>
          <a:xfrm>
            <a:off x="3810000" y="1830388"/>
            <a:ext cx="990600" cy="3810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4" name="椭圆 6"/>
          <p:cNvSpPr/>
          <p:nvPr/>
        </p:nvSpPr>
        <p:spPr>
          <a:xfrm>
            <a:off x="7239000" y="1830388"/>
            <a:ext cx="342900" cy="989012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5" name="椭圆 7"/>
          <p:cNvSpPr/>
          <p:nvPr/>
        </p:nvSpPr>
        <p:spPr>
          <a:xfrm rot="6930250">
            <a:off x="7581900" y="3435350"/>
            <a:ext cx="990600" cy="3810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6" name="椭圆 12"/>
          <p:cNvSpPr/>
          <p:nvPr/>
        </p:nvSpPr>
        <p:spPr>
          <a:xfrm>
            <a:off x="5105400" y="3435350"/>
            <a:ext cx="990600" cy="3810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561" name="文本框 13"/>
          <p:cNvSpPr txBox="1"/>
          <p:nvPr/>
        </p:nvSpPr>
        <p:spPr>
          <a:xfrm>
            <a:off x="457200" y="5114290"/>
            <a:ext cx="354457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信徒最多，流传最广的宗教</a:t>
            </a:r>
            <a:endParaRPr lang="zh-CN" altLang="en-US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8680" y="5332095"/>
            <a:ext cx="2863215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发源于 巴勒斯坦 </a:t>
            </a:r>
            <a:endParaRPr lang="zh-CN" altLang="en-US"/>
          </a:p>
          <a:p>
            <a:r>
              <a:rPr lang="zh-CN" altLang="en-US"/>
              <a:t>创始人 耶稣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533" grpId="0" animBg="1"/>
      <p:bldP spid="22534" grpId="0" animBg="1"/>
      <p:bldP spid="22535" grpId="0" animBg="1"/>
      <p:bldP spid="225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4200" y="1447800"/>
            <a:ext cx="5448300" cy="3592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"/>
          <p:cNvSpPr txBox="1"/>
          <p:nvPr/>
        </p:nvSpPr>
        <p:spPr>
          <a:xfrm>
            <a:off x="230505" y="918845"/>
            <a:ext cx="409892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伊斯兰教分布在什么地方？</a:t>
            </a:r>
            <a:endParaRPr lang="zh-CN" altLang="en-US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2062480"/>
            <a:ext cx="26670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亚洲的西部和东南部、非洲北部</a:t>
            </a:r>
            <a:endParaRPr lang="zh-CN" altLang="en-US" sz="36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71950" y="2173288"/>
            <a:ext cx="990600" cy="3810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 rot="5400000">
            <a:off x="5124450" y="2692400"/>
            <a:ext cx="342900" cy="989013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467100" y="2543175"/>
            <a:ext cx="990600" cy="3810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84" name="文本框 5"/>
          <p:cNvSpPr txBox="1"/>
          <p:nvPr/>
        </p:nvSpPr>
        <p:spPr>
          <a:xfrm>
            <a:off x="-69215" y="4419600"/>
            <a:ext cx="227774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发源于：</a:t>
            </a:r>
            <a:endParaRPr lang="en-US" altLang="zh-CN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/>
            <a:endParaRPr lang="zh-CN" altLang="en-US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63700" y="4419600"/>
            <a:ext cx="279400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沙特阿拉伯</a:t>
            </a:r>
            <a:endParaRPr lang="en-US" altLang="zh-CN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/>
            <a:endParaRPr lang="zh-CN" altLang="en-US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1995" y="5142865"/>
            <a:ext cx="385572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信徒被称为穆斯林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361950" y="5815330"/>
            <a:ext cx="396240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/>
              <a:t>创始人 ：</a:t>
            </a:r>
            <a:r>
              <a:rPr lang="zh-CN" altLang="en-US" sz="3600" b="0" dirty="0">
                <a:ea typeface="黑体" panose="02010609060101010101" pitchFamily="49" charset="-122"/>
                <a:sym typeface="+mn-ea"/>
              </a:rPr>
              <a:t>默罕默德</a:t>
            </a:r>
            <a:endParaRPr lang="zh-CN" altLang="en-US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13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4200" y="1447800"/>
            <a:ext cx="5448300" cy="3592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"/>
          <p:cNvSpPr txBox="1"/>
          <p:nvPr/>
        </p:nvSpPr>
        <p:spPr>
          <a:xfrm>
            <a:off x="114300" y="1447800"/>
            <a:ext cx="316230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佛教主要分布在什么地方？</a:t>
            </a:r>
            <a:endParaRPr lang="zh-CN" altLang="en-US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2667000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亚洲</a:t>
            </a:r>
            <a:endParaRPr lang="zh-CN" altLang="en-US" sz="36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 rot="6597649">
            <a:off x="4646613" y="2286000"/>
            <a:ext cx="990600" cy="3810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06" name="文本框 5"/>
          <p:cNvSpPr txBox="1"/>
          <p:nvPr/>
        </p:nvSpPr>
        <p:spPr>
          <a:xfrm>
            <a:off x="114935" y="4191000"/>
            <a:ext cx="218313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发源于：</a:t>
            </a:r>
            <a:endParaRPr lang="en-US" altLang="zh-CN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创始人：</a:t>
            </a:r>
            <a:endParaRPr lang="zh-CN" altLang="en-US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52600" y="4210050"/>
            <a:ext cx="210121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古印度</a:t>
            </a:r>
            <a:endParaRPr lang="en-US" altLang="zh-CN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释迦牟尼</a:t>
            </a:r>
            <a:endParaRPr lang="zh-CN" altLang="en-US" sz="36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11785" y="975995"/>
          <a:ext cx="8601710" cy="5223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0745"/>
                <a:gridCol w="2150110"/>
                <a:gridCol w="2150745"/>
                <a:gridCol w="2150110"/>
              </a:tblGrid>
              <a:tr h="9328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三大宗教</a:t>
                      </a:r>
                      <a:endParaRPr lang="zh-CN" altLang="en-US" sz="3200" b="0" dirty="0" smtClean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基督教</a:t>
                      </a:r>
                      <a:endParaRPr lang="zh-CN" altLang="en-US" sz="3200" b="0" dirty="0" smtClean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伊斯兰教</a:t>
                      </a:r>
                      <a:endParaRPr lang="zh-CN" altLang="en-US" sz="3200" b="0" dirty="0" smtClean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佛教</a:t>
                      </a:r>
                      <a:endParaRPr lang="zh-CN" altLang="en-US" sz="3200" b="0" dirty="0" smtClean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</a:tr>
              <a:tr h="2424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主要分布地区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欧洲、北美洲、南美洲和大洋洲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亚洲的西部和东南部、非洲北部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亚洲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</a:tr>
              <a:tr h="9328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发源地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巴勒斯坦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沙特阿拉伯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古印度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</a:tr>
              <a:tr h="9334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代表性建筑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教堂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清真寺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 smtClean="0">
                          <a:ea typeface="黑体" panose="02010609060101010101" pitchFamily="49" charset="-122"/>
                        </a:rPr>
                        <a:t>庙宇</a:t>
                      </a:r>
                      <a:endParaRPr lang="zh-CN" altLang="en-US" sz="3200" b="0" dirty="0" smtClean="0">
                        <a:ea typeface="黑体" panose="02010609060101010101" pitchFamily="49" charset="-122"/>
                      </a:endParaRPr>
                    </a:p>
                  </a:txBody>
                  <a:tcPr marL="91442" marR="91442" marT="45726" marB="45726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295400"/>
            <a:ext cx="2305050" cy="68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"/>
          <p:cNvSpPr txBox="1"/>
          <p:nvPr/>
        </p:nvSpPr>
        <p:spPr>
          <a:xfrm>
            <a:off x="2976563" y="1438275"/>
            <a:ext cx="48768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区别教堂建筑的方法</a:t>
            </a:r>
            <a:endParaRPr lang="zh-CN" altLang="en-US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2" name="文本框 3"/>
          <p:cNvSpPr txBox="1"/>
          <p:nvPr/>
        </p:nvSpPr>
        <p:spPr>
          <a:xfrm>
            <a:off x="246380" y="2134235"/>
            <a:ext cx="836866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基督教教堂的顶部都有一个“十”字架，伊斯兰教清真寺顶部都是圆的，佛教庙宇则是塔形的。</a:t>
            </a:r>
            <a:endParaRPr lang="zh-CN" altLang="en-US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7653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39090" y="3627755"/>
            <a:ext cx="2637790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3276600" y="3627755"/>
            <a:ext cx="2519680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图片 6"/>
          <p:cNvPicPr/>
          <p:nvPr/>
        </p:nvPicPr>
        <p:blipFill>
          <a:blip r:embed="rId4"/>
          <a:stretch>
            <a:fillRect/>
          </a:stretch>
        </p:blipFill>
        <p:spPr>
          <a:xfrm>
            <a:off x="5964555" y="3627755"/>
            <a:ext cx="2651125" cy="270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7030A0">
                <a:alpha val="100000"/>
              </a:srgbClr>
            </a:gs>
            <a:gs pos="83000">
              <a:srgbClr val="E0F1F2">
                <a:alpha val="100000"/>
              </a:srgbClr>
            </a:gs>
            <a:gs pos="100000">
              <a:srgbClr val="EBF6F7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8674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111250"/>
            <a:ext cx="17145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1"/>
          <p:cNvSpPr txBox="1"/>
          <p:nvPr/>
        </p:nvSpPr>
        <p:spPr>
          <a:xfrm>
            <a:off x="1881505" y="962660"/>
            <a:ext cx="693928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请将下列宗教与其主要分布地区、宗教建筑用线连接起来。</a:t>
            </a:r>
            <a:endParaRPr lang="zh-CN" altLang="en-US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 bwMode="auto">
          <a:xfrm>
            <a:off x="1120775" y="2159000"/>
            <a:ext cx="1835150" cy="609600"/>
          </a:xfrm>
          <a:prstGeom prst="roundRect">
            <a:avLst/>
          </a:prstGeom>
          <a:gradFill>
            <a:gsLst>
              <a:gs pos="0">
                <a:srgbClr val="92D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西         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3465513" y="2159000"/>
            <a:ext cx="1835150" cy="609600"/>
          </a:xfrm>
          <a:prstGeom prst="roundRect">
            <a:avLst/>
          </a:prstGeom>
          <a:gradFill>
            <a:gsLst>
              <a:gs pos="0">
                <a:srgbClr val="92D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欧         洲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870575" y="2159000"/>
            <a:ext cx="1836738" cy="609600"/>
          </a:xfrm>
          <a:prstGeom prst="roundRect">
            <a:avLst/>
          </a:prstGeom>
          <a:gradFill>
            <a:gsLst>
              <a:gs pos="0">
                <a:srgbClr val="92D05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东         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1138238" y="3352800"/>
            <a:ext cx="1836738" cy="6096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7030A0"/>
              </a:gs>
              <a:gs pos="96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基督教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3436938" y="3352800"/>
            <a:ext cx="1835150" cy="6096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7030A0"/>
              </a:gs>
              <a:gs pos="96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伊斯兰教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5886450" y="3352800"/>
            <a:ext cx="1835150" cy="609600"/>
          </a:xfrm>
          <a:prstGeom prst="roundRect">
            <a:avLst/>
          </a:prstGeom>
          <a:gradFill>
            <a:gsLst>
              <a:gs pos="0">
                <a:srgbClr val="00B0F0"/>
              </a:gs>
              <a:gs pos="100000">
                <a:srgbClr val="7030A0"/>
              </a:gs>
              <a:gs pos="96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佛  教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709930" y="4448175"/>
            <a:ext cx="1804670" cy="1907540"/>
          </a:xfrm>
          <a:prstGeom prst="rect">
            <a:avLst/>
          </a:prstGeom>
          <a:ln w="127000" cap="sq">
            <a:noFill/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8683" name="Picture 4" descr="c:\users\wenzong\appdata\roaming\360se6\User Data\temp\t016b0cde6708e190bb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058160" y="4479925"/>
            <a:ext cx="2513965" cy="18757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6" descr="c:\users\wenzong\appdata\roaming\360se6\User Data\temp\%E4%BD%9B%E6%95%99%E5%BB%BA%E7%AD%91--%E4%BD%9B%E7%89%99%E8%88%8D%E5%88%A9%E5%A1.jp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75070" y="4448175"/>
            <a:ext cx="2106930" cy="1907540"/>
          </a:xfrm>
          <a:prstGeom prst="rect">
            <a:avLst/>
          </a:prstGeom>
          <a:ln w="127000" cap="sq">
            <a:noFill/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7" name="直接箭头连接符 6"/>
          <p:cNvCxnSpPr/>
          <p:nvPr/>
        </p:nvCxnSpPr>
        <p:spPr>
          <a:xfrm flipH="1">
            <a:off x="2819400" y="2768600"/>
            <a:ext cx="1143000" cy="5842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18" name="直接箭头连接符 17"/>
          <p:cNvCxnSpPr/>
          <p:nvPr/>
        </p:nvCxnSpPr>
        <p:spPr>
          <a:xfrm>
            <a:off x="1881188" y="3962400"/>
            <a:ext cx="0" cy="3048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20" name="直接箭头连接符 19"/>
          <p:cNvCxnSpPr>
            <a:endCxn id="11" idx="0"/>
          </p:cNvCxnSpPr>
          <p:nvPr/>
        </p:nvCxnSpPr>
        <p:spPr>
          <a:xfrm>
            <a:off x="2209800" y="2768600"/>
            <a:ext cx="2144713" cy="5842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22" name="直接箭头连接符 21"/>
          <p:cNvCxnSpPr>
            <a:stCxn id="11" idx="2"/>
          </p:cNvCxnSpPr>
          <p:nvPr/>
        </p:nvCxnSpPr>
        <p:spPr>
          <a:xfrm flipH="1">
            <a:off x="4343400" y="3962400"/>
            <a:ext cx="11113" cy="3048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24" name="直接箭头连接符 23"/>
          <p:cNvCxnSpPr>
            <a:stCxn id="9" idx="2"/>
            <a:endCxn id="12" idx="0"/>
          </p:cNvCxnSpPr>
          <p:nvPr/>
        </p:nvCxnSpPr>
        <p:spPr>
          <a:xfrm>
            <a:off x="6789738" y="2768600"/>
            <a:ext cx="14287" cy="5842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cxnSp>
      <p:cxnSp>
        <p:nvCxnSpPr>
          <p:cNvPr id="26" name="直接箭头连接符 25"/>
          <p:cNvCxnSpPr>
            <a:stCxn id="12" idx="2"/>
          </p:cNvCxnSpPr>
          <p:nvPr/>
        </p:nvCxnSpPr>
        <p:spPr>
          <a:xfrm>
            <a:off x="6804025" y="3962400"/>
            <a:ext cx="282575" cy="3048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cxnSp>
      <p:pic>
        <p:nvPicPr>
          <p:cNvPr id="28693" name="Picture 8" descr="office6\wpsassist\cache\53b39e545de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5250" y="5715000"/>
            <a:ext cx="935355" cy="442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874713"/>
            <a:ext cx="8229600" cy="541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699" name="Group 3"/>
          <p:cNvGrpSpPr/>
          <p:nvPr/>
        </p:nvGrpSpPr>
        <p:grpSpPr>
          <a:xfrm>
            <a:off x="1524000" y="152400"/>
            <a:ext cx="7589838" cy="6680200"/>
            <a:chOff x="0" y="0"/>
            <a:chExt cx="11953" cy="10519"/>
          </a:xfrm>
        </p:grpSpPr>
        <p:sp>
          <p:nvSpPr>
            <p:cNvPr id="29706" name="Text Box 4"/>
            <p:cNvSpPr txBox="1"/>
            <p:nvPr/>
          </p:nvSpPr>
          <p:spPr>
            <a:xfrm>
              <a:off x="7800" y="0"/>
              <a:ext cx="4153" cy="6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buNone/>
              </a:pPr>
              <a:endParaRPr lang="zh-CN" altLang="en-US" sz="2200" b="0" dirty="0">
                <a:solidFill>
                  <a:srgbClr val="003399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29707" name="Text Box 5"/>
            <p:cNvSpPr txBox="1"/>
            <p:nvPr/>
          </p:nvSpPr>
          <p:spPr>
            <a:xfrm>
              <a:off x="0" y="9840"/>
              <a:ext cx="291" cy="6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>
                <a:buNone/>
              </a:pPr>
              <a:endParaRPr lang="zh-CN" altLang="zh-CN" sz="2200" b="0" dirty="0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9700" name="Picture 9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81000"/>
            <a:ext cx="19050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Rectangle 13"/>
          <p:cNvSpPr/>
          <p:nvPr/>
        </p:nvSpPr>
        <p:spPr>
          <a:xfrm>
            <a:off x="0" y="1098550"/>
            <a:ext cx="184150" cy="431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endParaRPr lang="zh-CN" altLang="en-US" sz="2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702" name="Text Box 10"/>
          <p:cNvSpPr txBox="1"/>
          <p:nvPr/>
        </p:nvSpPr>
        <p:spPr>
          <a:xfrm>
            <a:off x="288290" y="987425"/>
            <a:ext cx="8509000" cy="5591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lnSpc>
                <a:spcPct val="130000"/>
              </a:lnSpc>
              <a:spcBef>
                <a:spcPct val="20000"/>
              </a:spcBef>
            </a:pP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．下列语言中，不属于联合国工作的语言是（   ）</a:t>
            </a:r>
            <a:endParaRPr lang="zh-CN" altLang="en-US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20000"/>
              </a:spcBef>
            </a:pP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．英语  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．西班牙语  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葡萄牙语  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．阿拉伯语</a:t>
            </a:r>
            <a:endParaRPr lang="zh-CN" altLang="en-US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20000"/>
              </a:spcBef>
            </a:pP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2014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年索契冬奥会成功举办，使俄罗斯顿时成为世界关注的热点。下列国家和地区属于俄语的主要分布区的是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(   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20000"/>
              </a:spcBef>
            </a:pP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  A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．亚洲的东部和东南部      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．欧洲西部  </a:t>
            </a:r>
            <a:endParaRPr lang="en-US" altLang="zh-CN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20000"/>
              </a:spcBef>
            </a:pP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  C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．北非和拉丁美洲          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．俄罗斯 </a:t>
            </a:r>
            <a:endParaRPr lang="en-US" altLang="zh-CN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20000"/>
              </a:spcBef>
            </a:pP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 世界上信仰人数最多是宗教是（    ）</a:t>
            </a:r>
            <a:endParaRPr lang="en-US" altLang="zh-CN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30000"/>
              </a:lnSpc>
              <a:spcBef>
                <a:spcPct val="20000"/>
              </a:spcBef>
            </a:pP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  A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．基督教 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．佛教  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．犹太教  </a:t>
            </a:r>
            <a:r>
              <a:rPr lang="en-US" altLang="zh-CN" b="0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．伊斯兰教  </a:t>
            </a:r>
            <a:endParaRPr lang="zh-CN" altLang="en-US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1"/>
          <p:cNvSpPr txBox="1"/>
          <p:nvPr/>
        </p:nvSpPr>
        <p:spPr>
          <a:xfrm>
            <a:off x="7715568" y="1076960"/>
            <a:ext cx="466725" cy="430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200" b="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r>
              <a:rPr lang="zh-CN" altLang="en-US" sz="2200" b="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zh-CN" altLang="en-US" sz="2200" b="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Text Box 11"/>
          <p:cNvSpPr txBox="1"/>
          <p:nvPr/>
        </p:nvSpPr>
        <p:spPr>
          <a:xfrm>
            <a:off x="2106295" y="3531553"/>
            <a:ext cx="466725" cy="4302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200" b="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D</a:t>
            </a:r>
            <a:r>
              <a:rPr lang="zh-CN" altLang="en-US" sz="2200" b="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zh-CN" altLang="en-US" sz="2200" b="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6024563" y="5478145"/>
            <a:ext cx="466725" cy="4302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200" b="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r>
              <a:rPr lang="zh-CN" altLang="en-US" sz="2200" b="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zh-CN" altLang="en-US" sz="2200" b="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/>
      <p:bldP spid="14" grpId="0" bldLvl="0"/>
      <p:bldP spid="11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圆角矩形 9"/>
          <p:cNvSpPr/>
          <p:nvPr/>
        </p:nvSpPr>
        <p:spPr>
          <a:xfrm>
            <a:off x="730250" y="1926590"/>
            <a:ext cx="7956550" cy="291655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>
                  <a:alpha val="100000"/>
                </a:srgbClr>
              </a:gs>
              <a:gs pos="50000">
                <a:srgbClr val="B5E2FF">
                  <a:alpha val="100000"/>
                </a:srgbClr>
              </a:gs>
              <a:gs pos="100000">
                <a:srgbClr val="DBF0FF">
                  <a:alpha val="100000"/>
                </a:srgbClr>
              </a:gs>
            </a:gsLst>
            <a:lin ang="16200000" scaled="1"/>
            <a:tileRect/>
          </a:gradFill>
          <a:ln w="9525">
            <a:noFill/>
          </a:ln>
        </p:spPr>
        <p:txBody>
          <a:bodyPr/>
          <a:p>
            <a:pPr lvl="0">
              <a:lnSpc>
                <a:spcPct val="150000"/>
              </a:lnSpc>
            </a:pPr>
            <a:r>
              <a:rPr lang="en-US" altLang="zh-CN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世界有多少种语言呢？</a:t>
            </a:r>
            <a:endParaRPr lang="en-US" altLang="zh-CN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哪种语言的使用人数最多？</a:t>
            </a:r>
            <a:endParaRPr lang="en-US" altLang="zh-CN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哪种语言流传最广？</a:t>
            </a:r>
            <a:endParaRPr lang="en-US" altLang="zh-CN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联合国工作的语言有哪几种？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圆角矩形 1"/>
          <p:cNvSpPr/>
          <p:nvPr/>
        </p:nvSpPr>
        <p:spPr>
          <a:xfrm>
            <a:off x="914400" y="990283"/>
            <a:ext cx="7772400" cy="515937"/>
          </a:xfrm>
          <a:prstGeom prst="roundRect">
            <a:avLst>
              <a:gd name="adj" fmla="val 33222"/>
            </a:avLst>
          </a:prstGeom>
          <a:solidFill>
            <a:schemeClr val="bg1"/>
          </a:solidFill>
          <a:ln w="28575" cap="flat" cmpd="sng">
            <a:solidFill>
              <a:srgbClr val="00B0F0"/>
            </a:solidFill>
            <a:prstDash val="sysDot"/>
            <a:headEnd type="none" w="med" len="med"/>
            <a:tailEnd type="none" w="med" len="med"/>
          </a:ln>
        </p:spPr>
        <p:txBody>
          <a:bodyPr/>
          <a:p>
            <a:pPr lvl="0"/>
            <a:endParaRPr lang="zh-CN" altLang="en-US" sz="2400" b="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2292" name="图片 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438" y="1284288"/>
            <a:ext cx="812800" cy="75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矩形 9"/>
          <p:cNvSpPr/>
          <p:nvPr/>
        </p:nvSpPr>
        <p:spPr>
          <a:xfrm>
            <a:off x="1042988" y="845503"/>
            <a:ext cx="7850187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0000"/>
              </a:lnSpc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阅读教材，回答问题</a:t>
            </a:r>
            <a:endParaRPr lang="en-US" altLang="zh-CN" sz="36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43600" y="2213610"/>
            <a:ext cx="246443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32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2000</a:t>
            </a:r>
            <a:r>
              <a:rPr lang="zh-CN" altLang="en-US" sz="32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多种</a:t>
            </a:r>
            <a:endParaRPr lang="zh-CN" altLang="en-US" sz="32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70295" y="2964180"/>
            <a:ext cx="17526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汉语</a:t>
            </a:r>
            <a:endParaRPr lang="zh-CN" altLang="en-US" sz="32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46775" y="3713163"/>
            <a:ext cx="17526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英语</a:t>
            </a:r>
            <a:endParaRPr lang="zh-CN" altLang="en-US" sz="32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5363" y="5161598"/>
            <a:ext cx="769143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汉语、英语、法语、俄语、西班牙语、阿拉伯语</a:t>
            </a:r>
            <a:endParaRPr lang="zh-CN" altLang="en-US" sz="32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2" grpId="0"/>
      <p:bldP spid="10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835025"/>
            <a:ext cx="8229600" cy="4879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4" name="Group 3"/>
          <p:cNvGrpSpPr/>
          <p:nvPr/>
        </p:nvGrpSpPr>
        <p:grpSpPr>
          <a:xfrm>
            <a:off x="1524000" y="152400"/>
            <a:ext cx="7589838" cy="6710363"/>
            <a:chOff x="0" y="0"/>
            <a:chExt cx="11953" cy="10567"/>
          </a:xfrm>
        </p:grpSpPr>
        <p:sp>
          <p:nvSpPr>
            <p:cNvPr id="30737" name="Text Box 4"/>
            <p:cNvSpPr txBox="1"/>
            <p:nvPr/>
          </p:nvSpPr>
          <p:spPr>
            <a:xfrm>
              <a:off x="7800" y="0"/>
              <a:ext cx="4153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buNone/>
              </a:pPr>
              <a:endParaRPr lang="zh-CN" altLang="en-US" sz="2400" b="0" dirty="0">
                <a:solidFill>
                  <a:srgbClr val="003399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0738" name="Text Box 5"/>
            <p:cNvSpPr txBox="1"/>
            <p:nvPr/>
          </p:nvSpPr>
          <p:spPr>
            <a:xfrm>
              <a:off x="0" y="9840"/>
              <a:ext cx="291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>
                <a:buNone/>
              </a:pPr>
              <a:endParaRPr lang="zh-CN" altLang="zh-CN" sz="2400" b="0" dirty="0">
                <a:solidFill>
                  <a:srgbClr val="003399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725" name="Picture 9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81000"/>
            <a:ext cx="19050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Rectangle 13"/>
          <p:cNvSpPr/>
          <p:nvPr/>
        </p:nvSpPr>
        <p:spPr>
          <a:xfrm>
            <a:off x="0" y="1084263"/>
            <a:ext cx="1841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/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7" name="矩形 1"/>
          <p:cNvSpPr/>
          <p:nvPr/>
        </p:nvSpPr>
        <p:spPr>
          <a:xfrm>
            <a:off x="533400" y="1055053"/>
            <a:ext cx="80772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．宗教建筑是具有代表性的文化景观之一，下列属于伊斯兰教景观的是</a:t>
            </a:r>
            <a:r>
              <a:rPr lang="en-US" altLang="zh-CN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  <a:endParaRPr lang="en-US" altLang="zh-CN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11"/>
          <p:cNvSpPr txBox="1"/>
          <p:nvPr/>
        </p:nvSpPr>
        <p:spPr>
          <a:xfrm>
            <a:off x="6396355" y="2022475"/>
            <a:ext cx="4572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</a:t>
            </a:r>
            <a:r>
              <a:rPr lang="zh-CN" altLang="en-US" sz="2400" b="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endParaRPr lang="zh-CN" altLang="en-US" sz="2400" b="0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0729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5475" y="2691130"/>
            <a:ext cx="1824355" cy="1938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0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9830" y="2676525"/>
            <a:ext cx="1864995" cy="1953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1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3330" y="2692400"/>
            <a:ext cx="1917700" cy="193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2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505" y="2692400"/>
            <a:ext cx="2155825" cy="1970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3" name="文本框 5"/>
          <p:cNvSpPr txBox="1"/>
          <p:nvPr/>
        </p:nvSpPr>
        <p:spPr>
          <a:xfrm>
            <a:off x="1219200" y="4629150"/>
            <a:ext cx="4889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34" name="文本框 15"/>
          <p:cNvSpPr txBox="1"/>
          <p:nvPr/>
        </p:nvSpPr>
        <p:spPr>
          <a:xfrm>
            <a:off x="3232150" y="466248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35" name="文本框 16"/>
          <p:cNvSpPr txBox="1"/>
          <p:nvPr/>
        </p:nvSpPr>
        <p:spPr>
          <a:xfrm>
            <a:off x="5102225" y="4641850"/>
            <a:ext cx="49053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36" name="文本框 18"/>
          <p:cNvSpPr txBox="1"/>
          <p:nvPr/>
        </p:nvSpPr>
        <p:spPr>
          <a:xfrm>
            <a:off x="7007225" y="4641850"/>
            <a:ext cx="49053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887730"/>
            <a:ext cx="8229600" cy="533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Picture 3" descr="图片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81000"/>
            <a:ext cx="19050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文本框 5"/>
          <p:cNvSpPr txBox="1"/>
          <p:nvPr/>
        </p:nvSpPr>
        <p:spPr>
          <a:xfrm>
            <a:off x="787718" y="3018473"/>
            <a:ext cx="1801812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世界的语言和宗教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9" name="左大括号 11"/>
          <p:cNvSpPr/>
          <p:nvPr/>
        </p:nvSpPr>
        <p:spPr>
          <a:xfrm>
            <a:off x="2360613" y="2174875"/>
            <a:ext cx="204787" cy="3057525"/>
          </a:xfrm>
          <a:prstGeom prst="leftBrace">
            <a:avLst>
              <a:gd name="adj1" fmla="val 7541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750" name="文本框 12"/>
          <p:cNvSpPr txBox="1"/>
          <p:nvPr/>
        </p:nvSpPr>
        <p:spPr>
          <a:xfrm>
            <a:off x="2636838" y="2463800"/>
            <a:ext cx="22161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世界的语言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1" name="文本框 13"/>
          <p:cNvSpPr txBox="1"/>
          <p:nvPr/>
        </p:nvSpPr>
        <p:spPr>
          <a:xfrm>
            <a:off x="2640330" y="4527550"/>
            <a:ext cx="186944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三大宗教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2" name="文本框 13"/>
          <p:cNvSpPr txBox="1"/>
          <p:nvPr/>
        </p:nvSpPr>
        <p:spPr>
          <a:xfrm>
            <a:off x="4812348" y="3673475"/>
            <a:ext cx="2773362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名称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3" name="左大括号 11"/>
          <p:cNvSpPr/>
          <p:nvPr/>
        </p:nvSpPr>
        <p:spPr>
          <a:xfrm>
            <a:off x="4900613" y="2181860"/>
            <a:ext cx="188912" cy="936625"/>
          </a:xfrm>
          <a:prstGeom prst="leftBrace">
            <a:avLst>
              <a:gd name="adj1" fmla="val 7737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754" name="文本框 13"/>
          <p:cNvSpPr txBox="1"/>
          <p:nvPr/>
        </p:nvSpPr>
        <p:spPr>
          <a:xfrm>
            <a:off x="5053330" y="2052638"/>
            <a:ext cx="38068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主要语言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5" name="文本框 13"/>
          <p:cNvSpPr txBox="1"/>
          <p:nvPr/>
        </p:nvSpPr>
        <p:spPr>
          <a:xfrm>
            <a:off x="5129530" y="2693988"/>
            <a:ext cx="398303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语言分布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6" name="文本框 13"/>
          <p:cNvSpPr txBox="1"/>
          <p:nvPr/>
        </p:nvSpPr>
        <p:spPr>
          <a:xfrm>
            <a:off x="4767898" y="4714875"/>
            <a:ext cx="3059112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发源地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7" name="文本框 13"/>
          <p:cNvSpPr txBox="1"/>
          <p:nvPr/>
        </p:nvSpPr>
        <p:spPr>
          <a:xfrm>
            <a:off x="4787265" y="4175125"/>
            <a:ext cx="303911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分布地区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8" name="文本框 13"/>
          <p:cNvSpPr txBox="1"/>
          <p:nvPr/>
        </p:nvSpPr>
        <p:spPr>
          <a:xfrm>
            <a:off x="4768215" y="5175250"/>
            <a:ext cx="239204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代表建筑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9" name="左大括号 11"/>
          <p:cNvSpPr/>
          <p:nvPr/>
        </p:nvSpPr>
        <p:spPr>
          <a:xfrm>
            <a:off x="4498023" y="3984625"/>
            <a:ext cx="187325" cy="1547813"/>
          </a:xfrm>
          <a:prstGeom prst="leftBrace">
            <a:avLst>
              <a:gd name="adj1" fmla="val 7803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3"/>
          <p:cNvSpPr/>
          <p:nvPr/>
        </p:nvSpPr>
        <p:spPr>
          <a:xfrm>
            <a:off x="358775" y="538480"/>
            <a:ext cx="8785225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试一试：找出</a:t>
            </a:r>
            <a:r>
              <a:rPr lang="zh-CN" altLang="en-US" sz="3200" b="0" dirty="0">
                <a:latin typeface="宋体" panose="02010600030101010101" pitchFamily="2" charset="-122"/>
                <a:ea typeface="黑体" panose="02010609060101010101" pitchFamily="49" charset="-122"/>
              </a:rPr>
              <a:t>汉语、英语、法语、俄语、西班牙语、阿拉伯语的分布区</a:t>
            </a:r>
            <a:endParaRPr lang="zh-CN" altLang="en-US" sz="32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7663" y="1986915"/>
            <a:ext cx="6108700" cy="433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914400"/>
            <a:ext cx="7480300" cy="4799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2"/>
          <p:cNvSpPr txBox="1"/>
          <p:nvPr/>
        </p:nvSpPr>
        <p:spPr>
          <a:xfrm>
            <a:off x="754380" y="5715000"/>
            <a:ext cx="768159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汉语主要分布在（        ）（            ）   </a:t>
            </a:r>
            <a:r>
              <a:rPr lang="zh-CN" altLang="en-US" sz="3600" b="0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400" b="0" u="sng" dirty="0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zh-CN" altLang="en-US" sz="2400" b="0" u="sng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5005" y="5715000"/>
            <a:ext cx="129349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中国</a:t>
            </a:r>
            <a:endParaRPr lang="zh-CN" altLang="en-US" sz="32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6350" y="5680710"/>
            <a:ext cx="16129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东南亚</a:t>
            </a:r>
            <a:endParaRPr lang="zh-CN" altLang="en-US" sz="32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216025"/>
            <a:ext cx="6629400" cy="4116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2"/>
          <p:cNvSpPr txBox="1"/>
          <p:nvPr/>
        </p:nvSpPr>
        <p:spPr>
          <a:xfrm>
            <a:off x="164465" y="5486400"/>
            <a:ext cx="993076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英语主要分布在（              ）（           ）（          ）</a:t>
            </a:r>
            <a:endParaRPr lang="en-US" altLang="zh-CN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（            ）（            ）</a:t>
            </a:r>
            <a:endParaRPr lang="zh-CN" altLang="en-US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 rot="1846601">
            <a:off x="1833563" y="1946275"/>
            <a:ext cx="333375" cy="73025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86063" y="2709863"/>
            <a:ext cx="333375" cy="73025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 rot="791668">
            <a:off x="2081213" y="3295650"/>
            <a:ext cx="333375" cy="1290638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 rot="1846601">
            <a:off x="3595688" y="3746500"/>
            <a:ext cx="712787" cy="73025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 rot="5400000">
            <a:off x="5878513" y="2166938"/>
            <a:ext cx="333375" cy="73025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76320" y="5495925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欧洲西部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9933" y="5971540"/>
            <a:ext cx="13287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大洋洲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57173" y="5495925"/>
            <a:ext cx="1066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非洲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32450" y="5544503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亚洲南部  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26690" y="6015355"/>
            <a:ext cx="132873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北美洲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336675"/>
            <a:ext cx="6889750" cy="426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3"/>
          <p:cNvSpPr txBox="1"/>
          <p:nvPr/>
        </p:nvSpPr>
        <p:spPr>
          <a:xfrm>
            <a:off x="533400" y="5638800"/>
            <a:ext cx="828294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法语主要分布在（       ）</a:t>
            </a:r>
            <a:r>
              <a:rPr lang="zh-CN" altLang="en-US" sz="3200" b="0" dirty="0">
                <a:ea typeface="黑体" panose="02010609060101010101" pitchFamily="49" charset="-122"/>
                <a:sym typeface="+mn-ea"/>
              </a:rPr>
              <a:t>（</a:t>
            </a:r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）（         ）</a:t>
            </a:r>
            <a:endParaRPr lang="zh-CN" altLang="en-US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 rot="1846601">
            <a:off x="1992313" y="2166938"/>
            <a:ext cx="333375" cy="73025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 rot="-1778635">
            <a:off x="1768475" y="2932113"/>
            <a:ext cx="333375" cy="121285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 rot="1846601">
            <a:off x="6564313" y="2166938"/>
            <a:ext cx="333375" cy="73025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>
              <a:buNone/>
            </a:pPr>
            <a:endParaRPr lang="zh-CN" altLang="en-US" sz="24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91280" y="5714365"/>
            <a:ext cx="10414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欧洲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8455" y="5722303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非洲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23393" y="5638800"/>
            <a:ext cx="14224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加拿大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219200"/>
            <a:ext cx="6705600" cy="4170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2"/>
          <p:cNvSpPr txBox="1"/>
          <p:nvPr/>
        </p:nvSpPr>
        <p:spPr>
          <a:xfrm>
            <a:off x="1066800" y="5791200"/>
            <a:ext cx="79590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俄语主要分布在（            ）、（          ）</a:t>
            </a:r>
            <a:endParaRPr lang="zh-CN" altLang="en-US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7545" y="5786438"/>
            <a:ext cx="12954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俄罗斯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1500" y="5786438"/>
            <a:ext cx="11430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东欧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842010"/>
            <a:ext cx="6858000" cy="427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2"/>
          <p:cNvSpPr txBox="1"/>
          <p:nvPr/>
        </p:nvSpPr>
        <p:spPr>
          <a:xfrm>
            <a:off x="500380" y="5186045"/>
            <a:ext cx="900112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西班牙语主要分布在（             ）、（                 ）</a:t>
            </a:r>
            <a:endParaRPr lang="zh-CN" altLang="en-US" sz="3200" b="0" u="sng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5520" y="5247323"/>
            <a:ext cx="14478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西班牙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81240" y="5186045"/>
            <a:ext cx="16303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拉丁美洲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993140"/>
            <a:ext cx="6778625" cy="4206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2"/>
          <p:cNvSpPr txBox="1"/>
          <p:nvPr/>
        </p:nvSpPr>
        <p:spPr>
          <a:xfrm>
            <a:off x="1219200" y="5487670"/>
            <a:ext cx="787590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0" dirty="0">
                <a:latin typeface="Times New Roman" panose="02020603050405020304" pitchFamily="18" charset="0"/>
                <a:ea typeface="黑体" panose="02010609060101010101" pitchFamily="49" charset="-122"/>
              </a:rPr>
              <a:t>阿拉伯语主要分布于（         ）和（         ）</a:t>
            </a:r>
            <a:endParaRPr lang="zh-CN" altLang="en-US" sz="3200" b="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5395" y="5459095"/>
            <a:ext cx="9937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北非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6875" y="5495608"/>
            <a:ext cx="9937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西亚</a:t>
            </a:r>
            <a:endParaRPr lang="zh-CN" altLang="en-US" sz="2400" b="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1233</Words>
  <Application>WPS 演示</Application>
  <PresentationFormat>全屏显示(4:3)</PresentationFormat>
  <Paragraphs>214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楷体_GB2312</vt:lpstr>
      <vt:lpstr>黑体</vt:lpstr>
      <vt:lpstr>Calibri</vt:lpstr>
      <vt:lpstr>Tahoma</vt:lpstr>
      <vt:lpstr>微软雅黑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更多资源：http://zhdduya100.taobao.com/</Company>
  <LinksUpToDate>false</LinksUpToDate>
  <SharedDoc>false</SharedDoc>
  <HyperlinksChanged>false</HyperlinksChanged>
  <AppVersion>14.0000</AppVersion>
  <Manager>更多资源：http://zhdduya100.taobao.com/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更多资源：http://zhdduya100.taobao.com/</dc:title>
  <dc:creator>更多资源：http://zhdduya100.taobao.com/</dc:creator>
  <cp:keywords>更多资源：http://zhdduya100.taobao.com/</cp:keywords>
  <dc:description>更多资源：http://zhdduya100.taobao.com/</dc:description>
  <dc:subject>更多资源：http://zhdduya100.taobao.com/</dc:subject>
  <cp:category>更多资源：http://zhdduya100.taobao.com/</cp:category>
  <cp:lastModifiedBy>candy.qian</cp:lastModifiedBy>
  <cp:revision>380</cp:revision>
  <dcterms:created xsi:type="dcterms:W3CDTF">2014-07-16T06:42:00Z</dcterms:created>
  <dcterms:modified xsi:type="dcterms:W3CDTF">2016-10-31T02:35:31Z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