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dat" ContentType="text/plai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e7e673f50a0041f3" Type="http://schemas.microsoft.com/office/2006/relationships/txt" Target="udata/data.dat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656" r:id="rId2"/>
    <p:sldId id="335" r:id="rId3"/>
    <p:sldId id="739" r:id="rId4"/>
    <p:sldId id="741" r:id="rId5"/>
    <p:sldId id="698" r:id="rId6"/>
    <p:sldId id="720" r:id="rId7"/>
    <p:sldId id="721" r:id="rId8"/>
    <p:sldId id="722" r:id="rId9"/>
    <p:sldId id="723" r:id="rId10"/>
    <p:sldId id="733" r:id="rId11"/>
    <p:sldId id="736" r:id="rId12"/>
    <p:sldId id="724" r:id="rId13"/>
    <p:sldId id="738" r:id="rId14"/>
    <p:sldId id="725" r:id="rId15"/>
    <p:sldId id="727" r:id="rId16"/>
    <p:sldId id="728" r:id="rId17"/>
    <p:sldId id="730" r:id="rId18"/>
    <p:sldId id="731" r:id="rId19"/>
    <p:sldId id="732" r:id="rId20"/>
    <p:sldId id="734" r:id="rId21"/>
    <p:sldId id="735" r:id="rId22"/>
    <p:sldId id="653" r:id="rId23"/>
    <p:sldId id="686" r:id="rId24"/>
    <p:sldId id="697" r:id="rId25"/>
  </p:sldIdLst>
  <p:sldSz cx="9144000" cy="5145088"/>
  <p:notesSz cx="6858000" cy="9144000"/>
  <p:custDataLst>
    <p:tags r:id="rId27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">
          <p15:clr>
            <a:srgbClr val="A4A3A4"/>
          </p15:clr>
        </p15:guide>
        <p15:guide id="2" pos="3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EEA853"/>
    <a:srgbClr val="00B0F0"/>
    <a:srgbClr val="014790"/>
    <a:srgbClr val="FFFFFF"/>
    <a:srgbClr val="3A93E3"/>
    <a:srgbClr val="F7B882"/>
    <a:srgbClr val="CD1D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8" autoAdjust="0"/>
    <p:restoredTop sz="94660"/>
  </p:normalViewPr>
  <p:slideViewPr>
    <p:cSldViewPr>
      <p:cViewPr varScale="1">
        <p:scale>
          <a:sx n="127" d="100"/>
          <a:sy n="127" d="100"/>
        </p:scale>
        <p:origin x="114" y="270"/>
      </p:cViewPr>
      <p:guideLst>
        <p:guide orient="horz" pos="648"/>
        <p:guide pos="3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00D92FF-43BB-4A76-8D78-321786182503}" type="datetimeFigureOut">
              <a:rPr lang="zh-CN" altLang="en-US"/>
              <a:pPr>
                <a:defRPr/>
              </a:pPr>
              <a:t>2018/1/7</a:t>
            </a:fld>
            <a:endParaRPr lang="en-US" altLang="zh-CN"/>
          </a:p>
        </p:txBody>
      </p:sp>
      <p:sp>
        <p:nvSpPr>
          <p:cNvPr id="614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charset="0"/>
              <a:buNone/>
              <a:defRPr sz="1200" b="0">
                <a:latin typeface="Arial" charset="0"/>
                <a:ea typeface="宋体" pitchFamily="2" charset="-122"/>
              </a:defRPr>
            </a:lvl1pPr>
          </a:lstStyle>
          <a:p>
            <a:fld id="{D2043F3A-1661-4F95-8781-692ADED9C78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45446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0349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707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648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2402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9219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7549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9226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50490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5780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8029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219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8426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2750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  <p:sldLayoutId id="2147483849" r:id="rId12"/>
    <p:sldLayoutId id="2147483850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3260734" y="2084389"/>
            <a:ext cx="2597150" cy="6302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七年级上册</a:t>
            </a:r>
            <a:endParaRPr lang="zh-CN" altLang="en-US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副标题 2"/>
          <p:cNvSpPr txBox="1">
            <a:spLocks/>
          </p:cNvSpPr>
          <p:nvPr/>
        </p:nvSpPr>
        <p:spPr>
          <a:xfrm>
            <a:off x="2918904" y="1419622"/>
            <a:ext cx="2938980" cy="4651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 pitchFamily="34" charset="0"/>
              <a:buNone/>
            </a:pPr>
            <a:r>
              <a:rPr lang="en-US" altLang="zh-CN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世界的聚落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</a:pPr>
            <a:endParaRPr lang="zh-CN" altLang="en-US" sz="28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9"/>
          <p:cNvSpPr>
            <a:spLocks noChangeArrowheads="1"/>
          </p:cNvSpPr>
          <p:nvPr/>
        </p:nvSpPr>
        <p:spPr bwMode="auto">
          <a:xfrm>
            <a:off x="611188" y="1816264"/>
            <a:ext cx="7956550" cy="1188611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3D3FF"/>
              </a:gs>
              <a:gs pos="50000">
                <a:srgbClr val="B5E2FF"/>
              </a:gs>
              <a:gs pos="100000">
                <a:srgbClr val="DBF0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11188" y="1960374"/>
            <a:ext cx="7956550" cy="87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    文化遗产是人类经历漫长的社会发展过程，遗留下来的古镇、古村落、宫殿、神庙、园林、陵墓等。</a:t>
            </a:r>
          </a:p>
        </p:txBody>
      </p:sp>
      <p:sp>
        <p:nvSpPr>
          <p:cNvPr id="26628" name="圆角矩形 1"/>
          <p:cNvSpPr>
            <a:spLocks noChangeArrowheads="1"/>
          </p:cNvSpPr>
          <p:nvPr/>
        </p:nvSpPr>
        <p:spPr bwMode="auto">
          <a:xfrm>
            <a:off x="884238" y="1121915"/>
            <a:ext cx="7772400" cy="387073"/>
          </a:xfrm>
          <a:prstGeom prst="roundRect">
            <a:avLst>
              <a:gd name="adj" fmla="val 33222"/>
            </a:avLst>
          </a:prstGeom>
          <a:solidFill>
            <a:schemeClr val="bg1"/>
          </a:solidFill>
          <a:ln w="28575">
            <a:solidFill>
              <a:srgbClr val="00B0F0"/>
            </a:solidFill>
            <a:prstDash val="sysDot"/>
            <a:round/>
            <a:headEnd/>
            <a:tailEnd/>
          </a:ln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kumimoji="1"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思考：什么是文化遗产？</a:t>
            </a:r>
          </a:p>
        </p:txBody>
      </p:sp>
      <p:sp>
        <p:nvSpPr>
          <p:cNvPr id="7" name="流程图: 可选过程 6"/>
          <p:cNvSpPr/>
          <p:nvPr/>
        </p:nvSpPr>
        <p:spPr>
          <a:xfrm>
            <a:off x="642910" y="195487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新课学习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612" y="2562154"/>
            <a:ext cx="2787650" cy="15697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2544289"/>
            <a:ext cx="2446337" cy="15947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850" y="2562154"/>
            <a:ext cx="2519363" cy="15697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Text Box 32"/>
          <p:cNvSpPr txBox="1">
            <a:spLocks noChangeArrowheads="1"/>
          </p:cNvSpPr>
          <p:nvPr/>
        </p:nvSpPr>
        <p:spPr bwMode="auto">
          <a:xfrm>
            <a:off x="519113" y="1692729"/>
            <a:ext cx="822483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kumimoji="1"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体现了不同历史时期某个国家、民族的文化精神，反映了当时的社会制度、民风民情、宗教习俗、经济和科技发展水平</a:t>
            </a:r>
          </a:p>
        </p:txBody>
      </p:sp>
      <p:sp>
        <p:nvSpPr>
          <p:cNvPr id="28678" name="圆角矩形 6"/>
          <p:cNvSpPr>
            <a:spLocks noChangeArrowheads="1"/>
          </p:cNvSpPr>
          <p:nvPr/>
        </p:nvSpPr>
        <p:spPr bwMode="auto">
          <a:xfrm>
            <a:off x="538162" y="1001953"/>
            <a:ext cx="990600" cy="40017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99FF"/>
              </a:gs>
              <a:gs pos="89000">
                <a:srgbClr val="B5E2FF"/>
              </a:gs>
              <a:gs pos="100000">
                <a:srgbClr val="DBF0FF"/>
              </a:gs>
            </a:gsLst>
            <a:lin ang="1620000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意义</a:t>
            </a:r>
          </a:p>
        </p:txBody>
      </p:sp>
      <p:sp>
        <p:nvSpPr>
          <p:cNvPr id="8" name="流程图: 可选过程 7"/>
          <p:cNvSpPr/>
          <p:nvPr/>
        </p:nvSpPr>
        <p:spPr>
          <a:xfrm>
            <a:off x="642910" y="195487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新课学习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1515260" y="972386"/>
            <a:ext cx="672306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我们刚刚了解了乡村和城市景观上的一些差别，那么你是喜欢城市现代生活还是乡村田园生活？</a:t>
            </a:r>
          </a:p>
        </p:txBody>
      </p:sp>
      <p:pic>
        <p:nvPicPr>
          <p:cNvPr id="16388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88" y="1695973"/>
            <a:ext cx="1446212" cy="1162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450" y="1800781"/>
            <a:ext cx="1314450" cy="1198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标注 5"/>
          <p:cNvSpPr/>
          <p:nvPr/>
        </p:nvSpPr>
        <p:spPr bwMode="auto">
          <a:xfrm>
            <a:off x="2995612" y="2359357"/>
            <a:ext cx="1881179" cy="822771"/>
          </a:xfrm>
          <a:prstGeom prst="wedgeRoundRectCallout">
            <a:avLst>
              <a:gd name="adj1" fmla="val -104403"/>
              <a:gd name="adj2" fmla="val -92036"/>
              <a:gd name="adj3" fmla="val 16667"/>
            </a:avLst>
          </a:prstGeom>
          <a:gradFill>
            <a:gsLst>
              <a:gs pos="0">
                <a:srgbClr val="FF99FF"/>
              </a:gs>
              <a:gs pos="82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城市现代设施让生活更美好！</a:t>
            </a:r>
          </a:p>
        </p:txBody>
      </p:sp>
      <p:sp>
        <p:nvSpPr>
          <p:cNvPr id="7" name="圆角矩形标注 6"/>
          <p:cNvSpPr/>
          <p:nvPr/>
        </p:nvSpPr>
        <p:spPr bwMode="auto">
          <a:xfrm>
            <a:off x="5097462" y="2359357"/>
            <a:ext cx="1760477" cy="822771"/>
          </a:xfrm>
          <a:prstGeom prst="wedgeRoundRectCallout">
            <a:avLst>
              <a:gd name="adj1" fmla="val 78298"/>
              <a:gd name="adj2" fmla="val -102437"/>
              <a:gd name="adj3" fmla="val 16667"/>
            </a:avLst>
          </a:prstGeom>
          <a:gradFill>
            <a:gsLst>
              <a:gs pos="0">
                <a:srgbClr val="FF99FF"/>
              </a:gs>
              <a:gs pos="82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乡村田园风光使生活更有趣！</a:t>
            </a:r>
          </a:p>
        </p:txBody>
      </p:sp>
      <p:pic>
        <p:nvPicPr>
          <p:cNvPr id="16392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950" y="3258326"/>
            <a:ext cx="1828707" cy="121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89" y="3092026"/>
            <a:ext cx="2214203" cy="1219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流程图: 可选过程 9"/>
          <p:cNvSpPr/>
          <p:nvPr/>
        </p:nvSpPr>
        <p:spPr>
          <a:xfrm>
            <a:off x="642910" y="215761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课堂探究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1295400" y="971850"/>
            <a:ext cx="18669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聚落与环境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86123"/>
              </p:ext>
            </p:extLst>
          </p:nvPr>
        </p:nvGraphicFramePr>
        <p:xfrm>
          <a:off x="838200" y="1829365"/>
          <a:ext cx="7507288" cy="1372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559"/>
                <a:gridCol w="2109300"/>
                <a:gridCol w="2502429"/>
              </a:tblGrid>
              <a:tr h="343006"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1" marR="91441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聚落分布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1" marR="91441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空间形态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1" marR="91441" marT="34301" marB="34301"/>
                </a:tc>
              </a:tr>
              <a:tr h="34300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平原地区</a:t>
                      </a:r>
                    </a:p>
                  </a:txBody>
                  <a:tcPr marL="91441" marR="91441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密集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1" marR="91441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团块状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1" marR="91441" marT="34301" marB="34301"/>
                </a:tc>
              </a:tr>
              <a:tr h="3430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河谷、山麓等地区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1" marR="91441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密集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1" marR="91441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条带状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1" marR="91441" marT="34301" marB="34301"/>
                </a:tc>
              </a:tr>
              <a:tr h="3430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高山、荒漠地区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1" marR="91441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稀疏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1" marR="91441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点状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1" marR="91441" marT="34301" marB="34301"/>
                </a:tc>
              </a:tr>
            </a:tbl>
          </a:graphicData>
        </a:graphic>
      </p:graphicFrame>
      <p:sp>
        <p:nvSpPr>
          <p:cNvPr id="7" name="流程图: 可选过程 6"/>
          <p:cNvSpPr/>
          <p:nvPr/>
        </p:nvSpPr>
        <p:spPr>
          <a:xfrm>
            <a:off x="642910" y="195487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新课学习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1071538" y="631576"/>
            <a:ext cx="728667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想一想，城市在发展过程中还会产生哪些问题？并提出解决的建议。</a:t>
            </a:r>
          </a:p>
        </p:txBody>
      </p:sp>
      <p:pic>
        <p:nvPicPr>
          <p:cNvPr id="17411" name="图片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449" y="1045666"/>
            <a:ext cx="2160588" cy="161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5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563" y="1070676"/>
            <a:ext cx="2160587" cy="162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6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87" y="1074250"/>
            <a:ext cx="2159000" cy="161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7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974" y="2682090"/>
            <a:ext cx="2160588" cy="161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图片 8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563" y="2682090"/>
            <a:ext cx="2160587" cy="161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图片 9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87" y="2663034"/>
            <a:ext cx="2159000" cy="162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文本框 11"/>
          <p:cNvSpPr txBox="1">
            <a:spLocks noChangeArrowheads="1"/>
          </p:cNvSpPr>
          <p:nvPr/>
        </p:nvSpPr>
        <p:spPr bwMode="auto">
          <a:xfrm>
            <a:off x="2563784" y="1387480"/>
            <a:ext cx="461665" cy="1200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交通拥挤</a:t>
            </a:r>
          </a:p>
        </p:txBody>
      </p:sp>
      <p:sp>
        <p:nvSpPr>
          <p:cNvPr id="17419" name="文本框 12"/>
          <p:cNvSpPr txBox="1">
            <a:spLocks noChangeArrowheads="1"/>
          </p:cNvSpPr>
          <p:nvPr/>
        </p:nvSpPr>
        <p:spPr bwMode="auto">
          <a:xfrm>
            <a:off x="5459384" y="1263617"/>
            <a:ext cx="461665" cy="1200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环境污染</a:t>
            </a:r>
          </a:p>
        </p:txBody>
      </p:sp>
      <p:sp>
        <p:nvSpPr>
          <p:cNvPr id="17420" name="文本框 13"/>
          <p:cNvSpPr txBox="1">
            <a:spLocks noChangeArrowheads="1"/>
          </p:cNvSpPr>
          <p:nvPr/>
        </p:nvSpPr>
        <p:spPr bwMode="auto">
          <a:xfrm>
            <a:off x="2654272" y="2929816"/>
            <a:ext cx="461665" cy="1200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住房拥挤</a:t>
            </a:r>
          </a:p>
        </p:txBody>
      </p:sp>
      <p:sp>
        <p:nvSpPr>
          <p:cNvPr id="17421" name="文本框 14"/>
          <p:cNvSpPr txBox="1">
            <a:spLocks noChangeArrowheads="1"/>
          </p:cNvSpPr>
          <p:nvPr/>
        </p:nvSpPr>
        <p:spPr bwMode="auto">
          <a:xfrm>
            <a:off x="5526059" y="2872648"/>
            <a:ext cx="461665" cy="1200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噪音污染</a:t>
            </a:r>
          </a:p>
        </p:txBody>
      </p:sp>
      <p:sp>
        <p:nvSpPr>
          <p:cNvPr id="17422" name="文本框 15"/>
          <p:cNvSpPr txBox="1">
            <a:spLocks noChangeArrowheads="1"/>
          </p:cNvSpPr>
          <p:nvPr/>
        </p:nvSpPr>
        <p:spPr bwMode="auto">
          <a:xfrm>
            <a:off x="8386734" y="1158810"/>
            <a:ext cx="461665" cy="1400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犯罪率上升</a:t>
            </a:r>
          </a:p>
        </p:txBody>
      </p:sp>
      <p:sp>
        <p:nvSpPr>
          <p:cNvPr id="17423" name="文本框 16"/>
          <p:cNvSpPr txBox="1">
            <a:spLocks noChangeArrowheads="1"/>
          </p:cNvSpPr>
          <p:nvPr/>
        </p:nvSpPr>
        <p:spPr bwMode="auto">
          <a:xfrm>
            <a:off x="8343873" y="2798807"/>
            <a:ext cx="461665" cy="138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水资源短缺</a:t>
            </a:r>
          </a:p>
        </p:txBody>
      </p:sp>
      <p:sp>
        <p:nvSpPr>
          <p:cNvPr id="16" name="流程图: 可选过程 15"/>
          <p:cNvSpPr/>
          <p:nvPr/>
        </p:nvSpPr>
        <p:spPr>
          <a:xfrm>
            <a:off x="729089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课堂探究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32"/>
          <p:cNvSpPr txBox="1">
            <a:spLocks noChangeArrowheads="1"/>
          </p:cNvSpPr>
          <p:nvPr/>
        </p:nvSpPr>
        <p:spPr bwMode="auto">
          <a:xfrm>
            <a:off x="583237" y="712214"/>
            <a:ext cx="8001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kumimoji="1"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与城市相比，乡村的民居建筑，其形式和风格与当地的自然环境更加密切。</a:t>
            </a:r>
          </a:p>
        </p:txBody>
      </p:sp>
      <p:sp>
        <p:nvSpPr>
          <p:cNvPr id="18436" name="Text Box 32"/>
          <p:cNvSpPr txBox="1">
            <a:spLocks noChangeArrowheads="1"/>
          </p:cNvSpPr>
          <p:nvPr/>
        </p:nvSpPr>
        <p:spPr bwMode="auto">
          <a:xfrm>
            <a:off x="1878637" y="1574493"/>
            <a:ext cx="7239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kumimoji="1"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你能解释下面两种居民建筑特色形式形成的原因吗？</a:t>
            </a:r>
          </a:p>
        </p:txBody>
      </p:sp>
      <p:sp>
        <p:nvSpPr>
          <p:cNvPr id="5" name="双波形 4"/>
          <p:cNvSpPr/>
          <p:nvPr/>
        </p:nvSpPr>
        <p:spPr bwMode="auto">
          <a:xfrm>
            <a:off x="1116637" y="2172371"/>
            <a:ext cx="7162800" cy="1143353"/>
          </a:xfrm>
          <a:prstGeom prst="doubleWave">
            <a:avLst/>
          </a:prstGeom>
          <a:gradFill>
            <a:gsLst>
              <a:gs pos="0">
                <a:srgbClr val="FF99FF"/>
              </a:gs>
              <a:gs pos="82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寒冷地区的居民墙体厚实，屋内建有壁炉或火炕，窗户比较小，有的窗户还装上双层玻璃。在冬天积雪较多的地方，屋顶坡度大</a:t>
            </a:r>
          </a:p>
        </p:txBody>
      </p:sp>
      <p:sp>
        <p:nvSpPr>
          <p:cNvPr id="6" name="双波形 5"/>
          <p:cNvSpPr/>
          <p:nvPr/>
        </p:nvSpPr>
        <p:spPr bwMode="auto">
          <a:xfrm>
            <a:off x="1116638" y="3430059"/>
            <a:ext cx="7172325" cy="914682"/>
          </a:xfrm>
          <a:prstGeom prst="doubleWave">
            <a:avLst>
              <a:gd name="adj1" fmla="val 7337"/>
              <a:gd name="adj2" fmla="val -370"/>
            </a:avLst>
          </a:prstGeom>
          <a:gradFill>
            <a:gsLst>
              <a:gs pos="0">
                <a:srgbClr val="EEA853"/>
              </a:gs>
              <a:gs pos="82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湿热地区的居民墙体相对单薄，门窗开得较大，并建有较完备的排水系统。</a:t>
            </a:r>
          </a:p>
        </p:txBody>
      </p:sp>
      <p:sp>
        <p:nvSpPr>
          <p:cNvPr id="10" name="流程图: 可选过程 9"/>
          <p:cNvSpPr/>
          <p:nvPr/>
        </p:nvSpPr>
        <p:spPr>
          <a:xfrm>
            <a:off x="714348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合作探究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32"/>
          <p:cNvSpPr txBox="1">
            <a:spLocks noChangeArrowheads="1"/>
          </p:cNvSpPr>
          <p:nvPr/>
        </p:nvSpPr>
        <p:spPr bwMode="auto">
          <a:xfrm>
            <a:off x="642910" y="640329"/>
            <a:ext cx="814393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kumimoji="1"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看一看，东南亚传统民居与北非传统民居各有那些特色？这些特色与当地的自然环境有什么关系？</a:t>
            </a:r>
          </a:p>
        </p:txBody>
      </p:sp>
      <p:pic>
        <p:nvPicPr>
          <p:cNvPr id="19460" name="图片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2858296"/>
            <a:ext cx="3419530" cy="12911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图片 4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2858296"/>
            <a:ext cx="3416666" cy="13033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703702"/>
            <a:ext cx="1446213" cy="1162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133" y="1565547"/>
            <a:ext cx="1312863" cy="1198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标注 7"/>
          <p:cNvSpPr/>
          <p:nvPr/>
        </p:nvSpPr>
        <p:spPr bwMode="auto">
          <a:xfrm>
            <a:off x="2328832" y="1358098"/>
            <a:ext cx="1981200" cy="1357322"/>
          </a:xfrm>
          <a:prstGeom prst="wedgeRoundRectCallout">
            <a:avLst>
              <a:gd name="adj1" fmla="val -100452"/>
              <a:gd name="adj2" fmla="val 41139"/>
              <a:gd name="adj3" fmla="val 16667"/>
            </a:avLst>
          </a:prstGeom>
          <a:gradFill>
            <a:gsLst>
              <a:gs pos="0">
                <a:srgbClr val="FF99FF"/>
              </a:gs>
              <a:gs pos="82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北非的传统民居窗户较小，房屋多采用石材和泥土等材料修建，墙体较厚实</a:t>
            </a:r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标注 8"/>
          <p:cNvSpPr/>
          <p:nvPr/>
        </p:nvSpPr>
        <p:spPr bwMode="auto">
          <a:xfrm>
            <a:off x="4862482" y="1358098"/>
            <a:ext cx="1981200" cy="1357322"/>
          </a:xfrm>
          <a:prstGeom prst="wedgeRoundRectCallout">
            <a:avLst>
              <a:gd name="adj1" fmla="val 89369"/>
              <a:gd name="adj2" fmla="val 38002"/>
              <a:gd name="adj3" fmla="val 16667"/>
            </a:avLst>
          </a:prstGeom>
          <a:gradFill>
            <a:gsLst>
              <a:gs pos="0">
                <a:srgbClr val="FF99FF"/>
              </a:gs>
              <a:gs pos="82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干栏式民居（俗称“高脚屋”）是东南亚的传统民居形式，多采用木材、柱子等材料修建</a:t>
            </a:r>
          </a:p>
        </p:txBody>
      </p:sp>
      <p:sp>
        <p:nvSpPr>
          <p:cNvPr id="13" name="流程图: 可选过程 12"/>
          <p:cNvSpPr/>
          <p:nvPr/>
        </p:nvSpPr>
        <p:spPr>
          <a:xfrm>
            <a:off x="714348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合作探究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857" y="1150520"/>
            <a:ext cx="1800225" cy="135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186" y="1150520"/>
            <a:ext cx="1800225" cy="135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01" y="1150520"/>
            <a:ext cx="1800225" cy="135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图片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933" y="1150520"/>
            <a:ext cx="1798638" cy="135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07" y="2945256"/>
            <a:ext cx="7896146" cy="141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 Box 32"/>
          <p:cNvSpPr txBox="1">
            <a:spLocks noChangeArrowheads="1"/>
          </p:cNvSpPr>
          <p:nvPr/>
        </p:nvSpPr>
        <p:spPr bwMode="auto">
          <a:xfrm>
            <a:off x="452439" y="2560402"/>
            <a:ext cx="82248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kumimoji="1"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）村庄是怎样演变为城镇的？在发展过程中，它的规模和建筑有哪些变化？</a:t>
            </a:r>
            <a:endParaRPr kumimoji="1" lang="en-US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2140" y="572280"/>
            <a:ext cx="80008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1" lang="zh-CN" altLang="en-US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下面的两组图反映的是由村庄演变为一般城市的几个阶段。仔细观察这两组图，思考以下问题。</a:t>
            </a:r>
          </a:p>
        </p:txBody>
      </p:sp>
      <p:sp>
        <p:nvSpPr>
          <p:cNvPr id="12" name="流程图: 可选过程 11"/>
          <p:cNvSpPr/>
          <p:nvPr/>
        </p:nvSpPr>
        <p:spPr>
          <a:xfrm>
            <a:off x="714348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合作探究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894" y="691865"/>
            <a:ext cx="1800225" cy="135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2244" y="691865"/>
            <a:ext cx="1800225" cy="135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图片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07" y="691865"/>
            <a:ext cx="1800225" cy="135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图片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543" y="691865"/>
            <a:ext cx="1798638" cy="135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07" y="2877336"/>
            <a:ext cx="8224837" cy="1472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Text Box 32"/>
          <p:cNvSpPr txBox="1">
            <a:spLocks noChangeArrowheads="1"/>
          </p:cNvSpPr>
          <p:nvPr/>
        </p:nvSpPr>
        <p:spPr bwMode="auto">
          <a:xfrm>
            <a:off x="418307" y="2148449"/>
            <a:ext cx="82248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kumimoji="1"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）城镇优势怎样扩展成城市的？在发展过程中，它的景观有哪些变化？</a:t>
            </a:r>
            <a:endParaRPr kumimoji="1" lang="en-US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714348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合作探究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077" y="858032"/>
            <a:ext cx="1800225" cy="135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图片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27" y="858032"/>
            <a:ext cx="1800225" cy="135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图片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90" y="858032"/>
            <a:ext cx="1800225" cy="135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图片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726" y="858032"/>
            <a:ext cx="1798638" cy="135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06" y="3063128"/>
            <a:ext cx="8156469" cy="1295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Text Box 32"/>
          <p:cNvSpPr txBox="1">
            <a:spLocks noChangeArrowheads="1"/>
          </p:cNvSpPr>
          <p:nvPr/>
        </p:nvSpPr>
        <p:spPr bwMode="auto">
          <a:xfrm>
            <a:off x="465139" y="2366503"/>
            <a:ext cx="822483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kumimoji="1"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）随着城市的发展，有越来越多的乡村人口变成了城市人口，他们的生活方式会发生哪些变化？</a:t>
            </a:r>
            <a:endParaRPr kumimoji="1" lang="en-US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714348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合作探究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9"/>
          <p:cNvSpPr>
            <a:spLocks noChangeArrowheads="1"/>
          </p:cNvSpPr>
          <p:nvPr/>
        </p:nvSpPr>
        <p:spPr bwMode="auto">
          <a:xfrm>
            <a:off x="692177" y="929470"/>
            <a:ext cx="523714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你是喜欢住城里，还是喜欢住乡村呢？</a:t>
            </a:r>
          </a:p>
        </p:txBody>
      </p:sp>
      <p:pic>
        <p:nvPicPr>
          <p:cNvPr id="1024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434" y="1629021"/>
            <a:ext cx="3466376" cy="18722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13" y="1629020"/>
            <a:ext cx="3683025" cy="18722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流程图: 可选过程 5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情境导入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726" y="929470"/>
            <a:ext cx="1800225" cy="135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片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076" y="929470"/>
            <a:ext cx="1800225" cy="135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图片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59" y="929470"/>
            <a:ext cx="1800225" cy="135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图片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75" y="929470"/>
            <a:ext cx="1798638" cy="135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49" y="2953534"/>
            <a:ext cx="8022556" cy="1355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Text Box 32"/>
          <p:cNvSpPr txBox="1">
            <a:spLocks noChangeArrowheads="1"/>
          </p:cNvSpPr>
          <p:nvPr/>
        </p:nvSpPr>
        <p:spPr bwMode="auto">
          <a:xfrm>
            <a:off x="451038" y="2366503"/>
            <a:ext cx="822483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kumimoji="1" lang="zh-CN" altLang="en-US" sz="1800" b="0" dirty="0"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en-US" altLang="zh-CN" sz="1800" b="0" dirty="0">
                <a:latin typeface="黑体" pitchFamily="49" charset="-122"/>
                <a:ea typeface="黑体" pitchFamily="49" charset="-122"/>
              </a:rPr>
              <a:t>4</a:t>
            </a:r>
            <a:r>
              <a:rPr kumimoji="1" lang="zh-CN" altLang="en-US" sz="1800" b="0" dirty="0">
                <a:latin typeface="黑体" pitchFamily="49" charset="-122"/>
                <a:ea typeface="黑体" pitchFamily="49" charset="-122"/>
              </a:rPr>
              <a:t>）在河流支流和干流汇合处，或在河流入海处，往往形成比较大的城市。你能解释这种现象吗？</a:t>
            </a:r>
          </a:p>
        </p:txBody>
      </p:sp>
      <p:sp>
        <p:nvSpPr>
          <p:cNvPr id="11" name="流程图: 可选过程 10"/>
          <p:cNvSpPr/>
          <p:nvPr/>
        </p:nvSpPr>
        <p:spPr>
          <a:xfrm>
            <a:off x="714348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合作探究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3428992" y="500842"/>
            <a:ext cx="34639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文化遗产展示</a:t>
            </a:r>
          </a:p>
        </p:txBody>
      </p:sp>
      <p:pic>
        <p:nvPicPr>
          <p:cNvPr id="27652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512" y="2681512"/>
            <a:ext cx="3359150" cy="17484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2720857"/>
            <a:ext cx="3425825" cy="1709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1000908"/>
            <a:ext cx="3425825" cy="163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929470"/>
            <a:ext cx="3360737" cy="1661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流程图: 可选过程 8"/>
          <p:cNvSpPr/>
          <p:nvPr/>
        </p:nvSpPr>
        <p:spPr>
          <a:xfrm>
            <a:off x="714348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合作探究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文本框 5"/>
          <p:cNvSpPr txBox="1">
            <a:spLocks noChangeArrowheads="1"/>
          </p:cNvSpPr>
          <p:nvPr/>
        </p:nvSpPr>
        <p:spPr bwMode="auto">
          <a:xfrm>
            <a:off x="636588" y="2188263"/>
            <a:ext cx="2209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世界的聚落</a:t>
            </a:r>
          </a:p>
        </p:txBody>
      </p:sp>
      <p:sp>
        <p:nvSpPr>
          <p:cNvPr id="32773" name="左大括号 11"/>
          <p:cNvSpPr>
            <a:spLocks/>
          </p:cNvSpPr>
          <p:nvPr/>
        </p:nvSpPr>
        <p:spPr bwMode="auto">
          <a:xfrm>
            <a:off x="2360614" y="1215222"/>
            <a:ext cx="204787" cy="2293852"/>
          </a:xfrm>
          <a:prstGeom prst="leftBrace">
            <a:avLst>
              <a:gd name="adj1" fmla="val 75412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4" name="文本框 12"/>
          <p:cNvSpPr txBox="1">
            <a:spLocks noChangeArrowheads="1"/>
          </p:cNvSpPr>
          <p:nvPr/>
        </p:nvSpPr>
        <p:spPr bwMode="auto">
          <a:xfrm>
            <a:off x="2462213" y="1465331"/>
            <a:ext cx="22161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聚落的形态</a:t>
            </a:r>
          </a:p>
        </p:txBody>
      </p:sp>
      <p:sp>
        <p:nvSpPr>
          <p:cNvPr id="32775" name="文本框 13"/>
          <p:cNvSpPr txBox="1">
            <a:spLocks noChangeArrowheads="1"/>
          </p:cNvSpPr>
          <p:nvPr/>
        </p:nvSpPr>
        <p:spPr bwMode="auto">
          <a:xfrm>
            <a:off x="2478089" y="3020767"/>
            <a:ext cx="31765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世界文化遗产的保护</a:t>
            </a:r>
          </a:p>
        </p:txBody>
      </p:sp>
      <p:sp>
        <p:nvSpPr>
          <p:cNvPr id="32776" name="文本框 13"/>
          <p:cNvSpPr txBox="1">
            <a:spLocks noChangeArrowheads="1"/>
          </p:cNvSpPr>
          <p:nvPr/>
        </p:nvSpPr>
        <p:spPr bwMode="auto">
          <a:xfrm>
            <a:off x="5580063" y="2836163"/>
            <a:ext cx="29638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什么是世界文化遗产</a:t>
            </a:r>
          </a:p>
        </p:txBody>
      </p:sp>
      <p:sp>
        <p:nvSpPr>
          <p:cNvPr id="32777" name="左大括号 11"/>
          <p:cNvSpPr>
            <a:spLocks/>
          </p:cNvSpPr>
          <p:nvPr/>
        </p:nvSpPr>
        <p:spPr bwMode="auto">
          <a:xfrm>
            <a:off x="4238626" y="1297401"/>
            <a:ext cx="188913" cy="702686"/>
          </a:xfrm>
          <a:prstGeom prst="leftBrace">
            <a:avLst>
              <a:gd name="adj1" fmla="val 77376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8" name="文本框 13"/>
          <p:cNvSpPr txBox="1">
            <a:spLocks noChangeArrowheads="1"/>
          </p:cNvSpPr>
          <p:nvPr/>
        </p:nvSpPr>
        <p:spPr bwMode="auto">
          <a:xfrm>
            <a:off x="4545014" y="1234278"/>
            <a:ext cx="3806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聚落的类型</a:t>
            </a:r>
          </a:p>
        </p:txBody>
      </p:sp>
      <p:sp>
        <p:nvSpPr>
          <p:cNvPr id="32779" name="文本框 13"/>
          <p:cNvSpPr txBox="1">
            <a:spLocks noChangeArrowheads="1"/>
          </p:cNvSpPr>
          <p:nvPr/>
        </p:nvSpPr>
        <p:spPr bwMode="auto">
          <a:xfrm>
            <a:off x="4545014" y="1688047"/>
            <a:ext cx="39830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乡村与城市的差别</a:t>
            </a:r>
          </a:p>
        </p:txBody>
      </p:sp>
      <p:sp>
        <p:nvSpPr>
          <p:cNvPr id="32780" name="文本框 13"/>
          <p:cNvSpPr txBox="1">
            <a:spLocks noChangeArrowheads="1"/>
          </p:cNvSpPr>
          <p:nvPr/>
        </p:nvSpPr>
        <p:spPr bwMode="auto">
          <a:xfrm>
            <a:off x="5580063" y="3264921"/>
            <a:ext cx="30591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保护文化遗产的意义</a:t>
            </a:r>
          </a:p>
        </p:txBody>
      </p:sp>
      <p:sp>
        <p:nvSpPr>
          <p:cNvPr id="32781" name="左大括号 11"/>
          <p:cNvSpPr>
            <a:spLocks/>
          </p:cNvSpPr>
          <p:nvPr/>
        </p:nvSpPr>
        <p:spPr bwMode="auto">
          <a:xfrm>
            <a:off x="5349876" y="2855219"/>
            <a:ext cx="188913" cy="702686"/>
          </a:xfrm>
          <a:prstGeom prst="leftBrace">
            <a:avLst>
              <a:gd name="adj1" fmla="val 77376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82" name="文本框 13"/>
          <p:cNvSpPr txBox="1">
            <a:spLocks noChangeArrowheads="1"/>
          </p:cNvSpPr>
          <p:nvPr/>
        </p:nvSpPr>
        <p:spPr bwMode="auto">
          <a:xfrm>
            <a:off x="2554289" y="2321655"/>
            <a:ext cx="39830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聚落与自然环境的关系</a:t>
            </a:r>
          </a:p>
        </p:txBody>
      </p:sp>
      <p:sp>
        <p:nvSpPr>
          <p:cNvPr id="15" name="流程图: 可选过程 14"/>
          <p:cNvSpPr/>
          <p:nvPr/>
        </p:nvSpPr>
        <p:spPr>
          <a:xfrm>
            <a:off x="683568" y="12347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本课小结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9" name="Group 3"/>
          <p:cNvGrpSpPr>
            <a:grpSpLocks/>
          </p:cNvGrpSpPr>
          <p:nvPr/>
        </p:nvGrpSpPr>
        <p:grpSpPr bwMode="auto">
          <a:xfrm>
            <a:off x="1524000" y="114336"/>
            <a:ext cx="7589838" cy="5057195"/>
            <a:chOff x="0" y="0"/>
            <a:chExt cx="11953" cy="10615"/>
          </a:xfrm>
        </p:grpSpPr>
        <p:sp>
          <p:nvSpPr>
            <p:cNvPr id="29705" name="Text Box 4"/>
            <p:cNvSpPr txBox="1">
              <a:spLocks noChangeArrowheads="1"/>
            </p:cNvSpPr>
            <p:nvPr/>
          </p:nvSpPr>
          <p:spPr bwMode="auto">
            <a:xfrm>
              <a:off x="7800" y="0"/>
              <a:ext cx="4153" cy="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endParaRPr lang="zh-CN" altLang="en-US" sz="1800" b="0">
                <a:solidFill>
                  <a:srgbClr val="00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charset="0"/>
              </a:endParaRPr>
            </a:p>
          </p:txBody>
        </p:sp>
        <p:sp>
          <p:nvSpPr>
            <p:cNvPr id="29706" name="Text Box 5"/>
            <p:cNvSpPr txBox="1">
              <a:spLocks noChangeArrowheads="1"/>
            </p:cNvSpPr>
            <p:nvPr/>
          </p:nvSpPr>
          <p:spPr bwMode="auto">
            <a:xfrm>
              <a:off x="0" y="9840"/>
              <a:ext cx="291" cy="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endParaRPr lang="zh-CN" altLang="zh-CN" sz="1800" b="0">
                <a:solidFill>
                  <a:srgbClr val="00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charset="0"/>
              </a:endParaRPr>
            </a:p>
          </p:txBody>
        </p:sp>
      </p:grpSp>
      <p:sp>
        <p:nvSpPr>
          <p:cNvPr id="29702" name="Text Box 10"/>
          <p:cNvSpPr txBox="1">
            <a:spLocks noChangeArrowheads="1"/>
          </p:cNvSpPr>
          <p:nvPr/>
        </p:nvSpPr>
        <p:spPr bwMode="auto">
          <a:xfrm>
            <a:off x="446881" y="841259"/>
            <a:ext cx="8113713" cy="1698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．“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蓝蓝的天上白云飘，白云下面马儿跑”这首歌描述的乡村聚落是（    ）</a:t>
            </a:r>
          </a:p>
          <a:p>
            <a:pPr>
              <a:spcBef>
                <a:spcPct val="20000"/>
              </a:spcBef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．农村  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．牧村  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．渔村  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．林场</a:t>
            </a:r>
            <a:endParaRPr lang="en-US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．下列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民居中体现气候湿热的是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A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．东南亚的高脚屋  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．因纽特人的冰屋  </a:t>
            </a:r>
            <a:endParaRPr lang="en-US" altLang="zh-CN" sz="18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C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．华北地区的四合院    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．内蒙古的蒙古包    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7742679" y="917328"/>
            <a:ext cx="40267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1800" b="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800" b="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3962416" y="1488832"/>
            <a:ext cx="4154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1800" b="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800" b="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1" name="流程图: 可选过程 10"/>
          <p:cNvSpPr/>
          <p:nvPr/>
        </p:nvSpPr>
        <p:spPr>
          <a:xfrm>
            <a:off x="683570" y="220817"/>
            <a:ext cx="1342581" cy="431392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924" tIns="22462" rIns="44924" bIns="22462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随堂检测</a:t>
            </a:r>
          </a:p>
        </p:txBody>
      </p:sp>
      <p:grpSp>
        <p:nvGrpSpPr>
          <p:cNvPr id="12" name="Group 3"/>
          <p:cNvGrpSpPr>
            <a:grpSpLocks/>
          </p:cNvGrpSpPr>
          <p:nvPr/>
        </p:nvGrpSpPr>
        <p:grpSpPr bwMode="auto">
          <a:xfrm>
            <a:off x="1407630" y="1781724"/>
            <a:ext cx="7589838" cy="5057195"/>
            <a:chOff x="0" y="0"/>
            <a:chExt cx="11953" cy="10615"/>
          </a:xfrm>
        </p:grpSpPr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7800" y="0"/>
              <a:ext cx="4153" cy="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endParaRPr lang="zh-CN" altLang="en-US" sz="1800" b="0">
                <a:solidFill>
                  <a:srgbClr val="00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charset="0"/>
              </a:endParaRPr>
            </a:p>
          </p:txBody>
        </p:sp>
        <p:sp>
          <p:nvSpPr>
            <p:cNvPr id="16" name="Text Box 5"/>
            <p:cNvSpPr txBox="1">
              <a:spLocks noChangeArrowheads="1"/>
            </p:cNvSpPr>
            <p:nvPr/>
          </p:nvSpPr>
          <p:spPr bwMode="auto">
            <a:xfrm>
              <a:off x="0" y="9840"/>
              <a:ext cx="291" cy="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endParaRPr lang="zh-CN" altLang="zh-CN" sz="1800" b="0">
                <a:solidFill>
                  <a:srgbClr val="00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charset="0"/>
              </a:endParaRPr>
            </a:p>
          </p:txBody>
        </p:sp>
      </p:grp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446881" y="2540186"/>
            <a:ext cx="80772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．在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许多国家，世界文化遗产的保护工作已经得到空前的重视，下列做法不正确的是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)</a:t>
            </a:r>
          </a:p>
          <a:p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A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．减轻旅游活动对文化遗产的破坏</a:t>
            </a:r>
            <a:endParaRPr lang="en-US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B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．控制工业污染对历史性建筑物、雕塑和壁画的寝室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</a:p>
          <a:p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C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．在著名文化遗产周围禁止修建高达的现代建筑物</a:t>
            </a:r>
            <a:endParaRPr lang="en-US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D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．在故宫里面建大型商场以吸引游客</a:t>
            </a:r>
            <a:endParaRPr lang="en-US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1524000" y="2848981"/>
            <a:ext cx="4299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1800" b="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800" b="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utoUpdateAnimBg="0"/>
      <p:bldP spid="14" grpId="0" bldLvl="0" autoUpdateAnimBg="0"/>
      <p:bldP spid="18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3" name="Group 3"/>
          <p:cNvGrpSpPr>
            <a:grpSpLocks/>
          </p:cNvGrpSpPr>
          <p:nvPr/>
        </p:nvGrpSpPr>
        <p:grpSpPr bwMode="auto">
          <a:xfrm>
            <a:off x="1524000" y="114336"/>
            <a:ext cx="7589838" cy="5057195"/>
            <a:chOff x="0" y="0"/>
            <a:chExt cx="11953" cy="10615"/>
          </a:xfrm>
        </p:grpSpPr>
        <p:sp>
          <p:nvSpPr>
            <p:cNvPr id="30730" name="Text Box 4"/>
            <p:cNvSpPr txBox="1">
              <a:spLocks noChangeArrowheads="1"/>
            </p:cNvSpPr>
            <p:nvPr/>
          </p:nvSpPr>
          <p:spPr bwMode="auto">
            <a:xfrm>
              <a:off x="7800" y="0"/>
              <a:ext cx="4153" cy="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endParaRPr lang="zh-CN" altLang="en-US" sz="1800" b="0">
                <a:solidFill>
                  <a:srgbClr val="00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charset="0"/>
              </a:endParaRPr>
            </a:p>
          </p:txBody>
        </p:sp>
        <p:sp>
          <p:nvSpPr>
            <p:cNvPr id="30731" name="Text Box 5"/>
            <p:cNvSpPr txBox="1">
              <a:spLocks noChangeArrowheads="1"/>
            </p:cNvSpPr>
            <p:nvPr/>
          </p:nvSpPr>
          <p:spPr bwMode="auto">
            <a:xfrm>
              <a:off x="0" y="9840"/>
              <a:ext cx="291" cy="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endParaRPr lang="zh-CN" altLang="zh-CN" sz="1800" b="0">
                <a:solidFill>
                  <a:srgbClr val="00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charset="0"/>
              </a:endParaRPr>
            </a:p>
          </p:txBody>
        </p:sp>
      </p:grpSp>
      <p:sp>
        <p:nvSpPr>
          <p:cNvPr id="30726" name="矩形 1"/>
          <p:cNvSpPr>
            <a:spLocks noChangeArrowheads="1"/>
          </p:cNvSpPr>
          <p:nvPr/>
        </p:nvSpPr>
        <p:spPr bwMode="auto">
          <a:xfrm>
            <a:off x="519124" y="591396"/>
            <a:ext cx="8077200" cy="383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读图，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4-5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．该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地建筑物为平顶，</a:t>
            </a:r>
            <a:endParaRPr lang="en-US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造成这种特点的主要原因是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)</a:t>
            </a:r>
          </a:p>
          <a:p>
            <a:pPr>
              <a:lnSpc>
                <a:spcPct val="150000"/>
              </a:lnSpc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A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．风力大  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．气温高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C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．日照强  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．降水少</a:t>
            </a:r>
            <a:endParaRPr lang="en-US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．这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类传统民居最可能出现在为了提高空气的质量，我们日常生活中能够做到的是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)</a:t>
            </a:r>
          </a:p>
          <a:p>
            <a:pPr>
              <a:lnSpc>
                <a:spcPct val="150000"/>
              </a:lnSpc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A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．华东地区　       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．珠江三角洲地区    </a:t>
            </a:r>
            <a:endParaRPr lang="en-US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C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．南方地区　       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．西北地区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3429030" y="1559010"/>
            <a:ext cx="4299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1800" b="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800" b="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1309037" y="3182128"/>
            <a:ext cx="4299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1800" b="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800" b="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pic>
        <p:nvPicPr>
          <p:cNvPr id="30729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1215222"/>
            <a:ext cx="2857520" cy="1236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流程图: 可选过程 11"/>
          <p:cNvSpPr/>
          <p:nvPr/>
        </p:nvSpPr>
        <p:spPr>
          <a:xfrm>
            <a:off x="683570" y="195486"/>
            <a:ext cx="1342581" cy="431392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924" tIns="22462" rIns="44924" bIns="22462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随堂检测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utoUpdateAnimBg="0"/>
      <p:bldP spid="15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本节目标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r="66919" b="68166"/>
          <a:stretch>
            <a:fillRect/>
          </a:stretch>
        </p:blipFill>
        <p:spPr bwMode="auto">
          <a:xfrm>
            <a:off x="488263" y="1170344"/>
            <a:ext cx="487362" cy="321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1028013" y="1059582"/>
            <a:ext cx="7516812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能够运用图片描述城市景观和乡村景观的差别。</a:t>
            </a:r>
            <a:endParaRPr lang="zh-CN" altLang="en-US" sz="1800" b="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50" r="32243" b="67683"/>
          <a:stretch>
            <a:fillRect/>
          </a:stretch>
        </p:blipFill>
        <p:spPr bwMode="auto">
          <a:xfrm>
            <a:off x="481914" y="2029050"/>
            <a:ext cx="509587" cy="341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786713" y="2366100"/>
            <a:ext cx="7662862" cy="0"/>
          </a:xfrm>
          <a:prstGeom prst="line">
            <a:avLst/>
          </a:prstGeom>
          <a:noFill/>
          <a:ln w="9525" cap="flat" cmpd="sng" algn="ctr">
            <a:solidFill>
              <a:srgbClr val="0093DD"/>
            </a:solidFill>
            <a:prstDash val="sysDot"/>
          </a:ln>
          <a:effectLst/>
        </p:spPr>
      </p:cxnSp>
      <p:sp>
        <p:nvSpPr>
          <p:cNvPr id="7" name="矩形 10"/>
          <p:cNvSpPr>
            <a:spLocks noChangeArrowheads="1"/>
          </p:cNvSpPr>
          <p:nvPr/>
        </p:nvSpPr>
        <p:spPr bwMode="auto">
          <a:xfrm>
            <a:off x="1024839" y="2834161"/>
            <a:ext cx="7539037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懂得保护世界文化遗产的意义。</a:t>
            </a:r>
          </a:p>
        </p:txBody>
      </p:sp>
      <p:pic>
        <p:nvPicPr>
          <p:cNvPr id="8" name="图片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31" b="66238"/>
          <a:stretch>
            <a:fillRect/>
          </a:stretch>
        </p:blipFill>
        <p:spPr bwMode="auto">
          <a:xfrm>
            <a:off x="469213" y="2933013"/>
            <a:ext cx="506412" cy="34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/>
          <p:nvPr/>
        </p:nvCxnSpPr>
        <p:spPr>
          <a:xfrm>
            <a:off x="808939" y="3256963"/>
            <a:ext cx="7799387" cy="0"/>
          </a:xfrm>
          <a:prstGeom prst="line">
            <a:avLst/>
          </a:prstGeom>
          <a:noFill/>
          <a:ln w="9525" cap="flat" cmpd="sng" algn="ctr">
            <a:solidFill>
              <a:srgbClr val="0093DD"/>
            </a:solidFill>
            <a:prstDash val="sysDot"/>
          </a:ln>
          <a:effectLst/>
        </p:spPr>
      </p:cxn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1035950" y="1933771"/>
            <a:ext cx="7500938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举例说出聚落与自然环境的关系，学会分析影响聚落的形成与发展的因素。</a:t>
            </a:r>
            <a:endParaRPr lang="zh-CN" altLang="en-US" sz="1800" b="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86713" y="1483575"/>
            <a:ext cx="7662862" cy="8337"/>
          </a:xfrm>
          <a:prstGeom prst="line">
            <a:avLst/>
          </a:prstGeom>
          <a:noFill/>
          <a:ln w="9525" cap="flat" cmpd="sng" algn="ctr">
            <a:solidFill>
              <a:srgbClr val="0093DD"/>
            </a:solidFill>
            <a:prstDash val="sysDot"/>
          </a:ln>
          <a:effectLst/>
        </p:spPr>
      </p:cxnSp>
      <p:pic>
        <p:nvPicPr>
          <p:cNvPr id="1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355" y="2715766"/>
            <a:ext cx="2363971" cy="183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125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25221" y="1419621"/>
            <a:ext cx="637706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1800" b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 b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</a:t>
            </a: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图片描述城市景观和乡村景观的</a:t>
            </a:r>
            <a:r>
              <a:rPr lang="zh-CN" altLang="en-US" sz="1800" b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差别，即聚落的分类。</a:t>
            </a:r>
            <a:endParaRPr lang="zh-CN" altLang="en-US" sz="1800" b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5852" y="2112673"/>
            <a:ext cx="59046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举例说出聚落与自然环境的关系，学会分析影响聚落的形成与发展的</a:t>
            </a:r>
            <a:r>
              <a:rPr lang="zh-CN" altLang="en-US" sz="1800" b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因素。</a:t>
            </a:r>
            <a:endParaRPr lang="zh-CN" altLang="en-US" sz="1800" b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642910" y="195487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自主</a:t>
            </a: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学习</a:t>
            </a:r>
          </a:p>
        </p:txBody>
      </p:sp>
      <p:pic>
        <p:nvPicPr>
          <p:cNvPr id="5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899" y="2787774"/>
            <a:ext cx="2363971" cy="183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750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圆角矩形 9"/>
          <p:cNvSpPr>
            <a:spLocks noChangeArrowheads="1"/>
          </p:cNvSpPr>
          <p:nvPr/>
        </p:nvSpPr>
        <p:spPr bwMode="auto">
          <a:xfrm>
            <a:off x="500034" y="2034581"/>
            <a:ext cx="7956550" cy="1188611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3D3FF"/>
              </a:gs>
              <a:gs pos="50000">
                <a:srgbClr val="B5E2FF"/>
              </a:gs>
              <a:gs pos="100000">
                <a:srgbClr val="DBF0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0" name="矩形 3"/>
          <p:cNvSpPr>
            <a:spLocks noChangeArrowheads="1"/>
          </p:cNvSpPr>
          <p:nvPr/>
        </p:nvSpPr>
        <p:spPr bwMode="auto">
          <a:xfrm>
            <a:off x="500034" y="2178691"/>
            <a:ext cx="79565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    聚落是人们集中居住的地方，主要形式包括城市和乡村。他们具有不同的景观特色。</a:t>
            </a:r>
          </a:p>
        </p:txBody>
      </p:sp>
      <p:sp>
        <p:nvSpPr>
          <p:cNvPr id="11268" name="圆角矩形 1"/>
          <p:cNvSpPr>
            <a:spLocks noChangeArrowheads="1"/>
          </p:cNvSpPr>
          <p:nvPr/>
        </p:nvSpPr>
        <p:spPr bwMode="auto">
          <a:xfrm>
            <a:off x="803246" y="1358098"/>
            <a:ext cx="4997442" cy="387072"/>
          </a:xfrm>
          <a:prstGeom prst="roundRect">
            <a:avLst>
              <a:gd name="adj" fmla="val 33222"/>
            </a:avLst>
          </a:prstGeom>
          <a:solidFill>
            <a:schemeClr val="bg1"/>
          </a:solidFill>
          <a:ln w="28575">
            <a:solidFill>
              <a:srgbClr val="00B0F0"/>
            </a:solidFill>
            <a:prstDash val="sysDot"/>
            <a:round/>
            <a:headEnd/>
            <a:tailEnd/>
          </a:ln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0" name="矩形 9"/>
          <p:cNvSpPr>
            <a:spLocks noChangeArrowheads="1"/>
          </p:cNvSpPr>
          <p:nvPr/>
        </p:nvSpPr>
        <p:spPr bwMode="auto">
          <a:xfrm>
            <a:off x="931835" y="1362861"/>
            <a:ext cx="364016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1"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1"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思考：什么是聚落？</a:t>
            </a:r>
          </a:p>
        </p:txBody>
      </p:sp>
      <p:sp>
        <p:nvSpPr>
          <p:cNvPr id="8" name="流程图: 可选过程 7"/>
          <p:cNvSpPr/>
          <p:nvPr/>
        </p:nvSpPr>
        <p:spPr>
          <a:xfrm>
            <a:off x="642910" y="195487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自主反馈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/>
      <p:bldP spid="194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3"/>
          <p:cNvSpPr>
            <a:spLocks noChangeArrowheads="1"/>
          </p:cNvSpPr>
          <p:nvPr/>
        </p:nvSpPr>
        <p:spPr bwMode="auto">
          <a:xfrm>
            <a:off x="696916" y="929470"/>
            <a:ext cx="4303712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乡村和城市有哪些差别呢？</a:t>
            </a:r>
          </a:p>
        </p:txBody>
      </p:sp>
      <p:pic>
        <p:nvPicPr>
          <p:cNvPr id="12291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89" y="1536735"/>
            <a:ext cx="3415984" cy="18216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427" y="1536735"/>
            <a:ext cx="3432349" cy="18216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矩形 3"/>
          <p:cNvSpPr>
            <a:spLocks noChangeArrowheads="1"/>
          </p:cNvSpPr>
          <p:nvPr/>
        </p:nvSpPr>
        <p:spPr bwMode="auto">
          <a:xfrm>
            <a:off x="642910" y="3572676"/>
            <a:ext cx="5562600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这两幅图中的道路情况有什么区别？</a:t>
            </a:r>
          </a:p>
        </p:txBody>
      </p:sp>
      <p:sp>
        <p:nvSpPr>
          <p:cNvPr id="7" name="流程图: 可选过程 6"/>
          <p:cNvSpPr/>
          <p:nvPr/>
        </p:nvSpPr>
        <p:spPr>
          <a:xfrm>
            <a:off x="642910" y="195487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自主反馈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3"/>
          <p:cNvSpPr>
            <a:spLocks noChangeArrowheads="1"/>
          </p:cNvSpPr>
          <p:nvPr/>
        </p:nvSpPr>
        <p:spPr bwMode="auto">
          <a:xfrm>
            <a:off x="990694" y="3486920"/>
            <a:ext cx="5562600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这两幅图中的房屋建筑有什么区别？</a:t>
            </a:r>
          </a:p>
        </p:txBody>
      </p:sp>
      <p:pic>
        <p:nvPicPr>
          <p:cNvPr id="13315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6" y="1336754"/>
            <a:ext cx="3789726" cy="19480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4" y="1362957"/>
            <a:ext cx="3830664" cy="19239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流程图: 可选过程 5"/>
          <p:cNvSpPr/>
          <p:nvPr/>
        </p:nvSpPr>
        <p:spPr>
          <a:xfrm>
            <a:off x="642910" y="195487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自主反馈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3"/>
          <p:cNvSpPr>
            <a:spLocks noChangeArrowheads="1"/>
          </p:cNvSpPr>
          <p:nvPr/>
        </p:nvSpPr>
        <p:spPr bwMode="auto">
          <a:xfrm>
            <a:off x="896586" y="3563118"/>
            <a:ext cx="5562600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这两幅图中的生产活动有什么区别？</a:t>
            </a:r>
          </a:p>
        </p:txBody>
      </p:sp>
      <p:pic>
        <p:nvPicPr>
          <p:cNvPr id="14339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32" y="1329126"/>
            <a:ext cx="3558965" cy="20292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"/>
          <a:stretch>
            <a:fillRect/>
          </a:stretch>
        </p:blipFill>
        <p:spPr bwMode="auto">
          <a:xfrm>
            <a:off x="4372432" y="1329126"/>
            <a:ext cx="4057220" cy="20292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流程图: 可选过程 5"/>
          <p:cNvSpPr/>
          <p:nvPr/>
        </p:nvSpPr>
        <p:spPr>
          <a:xfrm>
            <a:off x="642910" y="195487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自主反馈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702297"/>
              </p:ext>
            </p:extLst>
          </p:nvPr>
        </p:nvGraphicFramePr>
        <p:xfrm>
          <a:off x="762000" y="1486359"/>
          <a:ext cx="7543800" cy="15780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5935"/>
                <a:gridCol w="2279265"/>
                <a:gridCol w="2152650"/>
                <a:gridCol w="1885950"/>
              </a:tblGrid>
              <a:tr h="343058">
                <a:tc>
                  <a:txBody>
                    <a:bodyPr/>
                    <a:lstStyle/>
                    <a:p>
                      <a:endParaRPr lang="zh-CN" altLang="en-US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6" marB="34306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道路交通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2" marR="91442" marT="34306" marB="34306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房屋建筑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2" marR="91442" marT="34306" marB="34306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生产活动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2" marR="91442" marT="34306" marB="34306"/>
                </a:tc>
              </a:tr>
              <a:tr h="617504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乡村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6" marB="34306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条件差、交通不便利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2" marR="91442" marT="34306" marB="34306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分布稀疏，建筑较矮小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2" marR="91442" marT="34306" marB="34306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农业活动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2" marR="91442" marT="34306" marB="34306"/>
                </a:tc>
              </a:tr>
              <a:tr h="617504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城市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6" marB="34306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宽阔，交通便利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2" marR="91442" marT="34306" marB="34306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密集，建筑高度较高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2" marR="91442" marT="34306" marB="34306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非农业活动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2" marR="91442" marT="34306" marB="34306"/>
                </a:tc>
              </a:tr>
            </a:tbl>
          </a:graphicData>
        </a:graphic>
      </p:graphicFrame>
      <p:sp>
        <p:nvSpPr>
          <p:cNvPr id="7" name="流程图: 可选过程 6"/>
          <p:cNvSpPr/>
          <p:nvPr/>
        </p:nvSpPr>
        <p:spPr>
          <a:xfrm>
            <a:off x="642910" y="195487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自主反馈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2d1b837d39353f07cf11b63ce133ac3877ab1f2"/>
</p:tagLst>
</file>

<file path=ppt/theme/theme1.xml><?xml version="1.0" encoding="utf-8"?>
<a:theme xmlns:a="http://schemas.openxmlformats.org/drawingml/2006/main" name="默认设计模板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默认设计模板">
      <a:majorFont>
        <a:latin typeface="Arial"/>
        <a:ea typeface="宋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1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1763</TotalTime>
  <Pages>0</Pages>
  <Words>987</Words>
  <Characters>0</Characters>
  <Application>Microsoft Office PowerPoint</Application>
  <DocSecurity>0</DocSecurity>
  <PresentationFormat>自定义</PresentationFormat>
  <Lines>0</Lines>
  <Paragraphs>118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黑体</vt:lpstr>
      <vt:lpstr>楷体_GB2312</vt:lpstr>
      <vt:lpstr>宋体</vt:lpstr>
      <vt:lpstr>微软雅黑</vt:lpstr>
      <vt:lpstr>Arial</vt:lpstr>
      <vt:lpstr>Calibri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sqlidan12</cp:lastModifiedBy>
  <cp:revision>380</cp:revision>
  <dcterms:created xsi:type="dcterms:W3CDTF">2014-07-16T06:42:01Z</dcterms:created>
  <dcterms:modified xsi:type="dcterms:W3CDTF">2018-01-07T03:04:07Z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2052-9.1.0.4885</vt:lpwstr>
  </property>
</Properties>
</file>