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7" r:id="rId3"/>
    <p:sldId id="258" r:id="rId4"/>
    <p:sldId id="260" r:id="rId5"/>
    <p:sldId id="259" r:id="rId6"/>
    <p:sldId id="261" r:id="rId7"/>
    <p:sldId id="263" r:id="rId8"/>
    <p:sldId id="262" r:id="rId9"/>
    <p:sldId id="264" r:id="rId11"/>
    <p:sldId id="265" r:id="rId12"/>
    <p:sldId id="266" r:id="rId13"/>
    <p:sldId id="267" r:id="rId14"/>
    <p:sldId id="269" r:id="rId15"/>
    <p:sldId id="276" r:id="rId16"/>
    <p:sldId id="277" r:id="rId17"/>
    <p:sldId id="278" r:id="rId18"/>
    <p:sldId id="279" r:id="rId19"/>
    <p:sldId id="274" r:id="rId2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3314" name="Rectangle 7"/>
          <p:cNvSpPr txBox="1">
            <a:spLocks noGrp="1"/>
          </p:cNvSpPr>
          <p:nvPr/>
        </p:nvSpPr>
        <p:spPr>
          <a:xfrm>
            <a:off x="3884613" y="8685213"/>
            <a:ext cx="2971800" cy="457200"/>
          </a:xfrm>
          <a:prstGeom prst="rect">
            <a:avLst/>
          </a:prstGeom>
          <a:noFill/>
          <a:ln w="9525">
            <a:noFill/>
          </a:ln>
        </p:spPr>
        <p:txBody>
          <a:bodyPr anchor="b"/>
          <a:p>
            <a:pPr lvl="0" algn="r"/>
            <a:fld id="{9A0DB2DC-4C9A-4742-B13C-FB6460FD3503}" type="slidenum">
              <a:rPr lang="zh-CN" sz="1200"/>
            </a:fld>
            <a:endParaRPr lang="zh-CN" sz="1200"/>
          </a:p>
        </p:txBody>
      </p:sp>
      <p:sp>
        <p:nvSpPr>
          <p:cNvPr id="13315" name="Rectangle 2"/>
          <p:cNvSpPr>
            <a:spLocks noRot="1" noTextEdit="1"/>
          </p:cNvSpPr>
          <p:nvPr>
            <p:ph type="sldImg"/>
          </p:nvPr>
        </p:nvSpPr>
        <p:spPr/>
      </p:sp>
      <p:sp>
        <p:nvSpPr>
          <p:cNvPr id="13316" name="Rectangle 3"/>
          <p:cNvSpPr>
            <a:spLocks noGrp="1"/>
          </p:cNvSpPr>
          <p:nvPr>
            <p:ph type="body" idx="1"/>
          </p:nvPr>
        </p:nvSpPr>
        <p:spPr/>
        <p:txBody>
          <a:bodyPr vert="horz" wrap="square" anchor="t"/>
          <a:p>
            <a:pPr lvl="0">
              <a:lnSpc>
                <a:spcPct val="80000"/>
              </a:lnSpc>
            </a:pPr>
            <a:r>
              <a:rPr lang="zh-CN" altLang="en-US" sz="800" b="1"/>
              <a:t>世界贸易组织</a:t>
            </a:r>
            <a:r>
              <a:rPr lang="en-US" altLang="zh-CN" sz="800" b="1"/>
              <a:t>(WTO)</a:t>
            </a:r>
            <a:r>
              <a:rPr lang="zh-CN" altLang="en-US" sz="800" b="1"/>
              <a:t>简介</a:t>
            </a:r>
            <a:endParaRPr lang="zh-CN" altLang="en-US" sz="800" b="1"/>
          </a:p>
          <a:p>
            <a:pPr lvl="0">
              <a:lnSpc>
                <a:spcPct val="80000"/>
              </a:lnSpc>
            </a:pPr>
            <a:r>
              <a:rPr lang="zh-CN" altLang="en-US" sz="800"/>
              <a:t>　　世界贸易组织</a:t>
            </a:r>
            <a:r>
              <a:rPr lang="en-US" altLang="zh-CN" sz="800"/>
              <a:t>(World Trade Organization , </a:t>
            </a:r>
            <a:r>
              <a:rPr lang="zh-CN" altLang="en-US" sz="800"/>
              <a:t>英文缩写为</a:t>
            </a:r>
            <a:r>
              <a:rPr lang="en-US" altLang="zh-CN" sz="800"/>
              <a:t>WTO)</a:t>
            </a:r>
            <a:r>
              <a:rPr lang="zh-CN" altLang="en-US" sz="800"/>
              <a:t>成立于</a:t>
            </a:r>
            <a:r>
              <a:rPr lang="en-US" altLang="zh-CN" sz="800"/>
              <a:t>1995</a:t>
            </a:r>
            <a:r>
              <a:rPr lang="zh-CN" altLang="en-US" sz="800"/>
              <a:t>年</a:t>
            </a:r>
            <a:r>
              <a:rPr lang="en-US" altLang="zh-CN" sz="800"/>
              <a:t>1</a:t>
            </a:r>
            <a:r>
              <a:rPr lang="zh-CN" altLang="en-US" sz="800"/>
              <a:t>月</a:t>
            </a:r>
            <a:r>
              <a:rPr lang="en-US" altLang="zh-CN" sz="800"/>
              <a:t>1</a:t>
            </a:r>
            <a:r>
              <a:rPr lang="zh-CN" altLang="en-US" sz="800"/>
              <a:t>日，其前身是关税和贸易总协定</a:t>
            </a:r>
            <a:r>
              <a:rPr lang="en-US" altLang="zh-CN" sz="800"/>
              <a:t>(GATT)</a:t>
            </a:r>
            <a:r>
              <a:rPr lang="zh-CN" altLang="en-US" sz="800"/>
              <a:t>。其总部在瑞士日内瓦。</a:t>
            </a:r>
            <a:r>
              <a:rPr lang="en-US" altLang="zh-CN" sz="800"/>
              <a:t>WTO</a:t>
            </a:r>
            <a:r>
              <a:rPr lang="zh-CN" altLang="en-US" sz="800"/>
              <a:t>是世界上最大的多边贸易组织，目前已经 拥有</a:t>
            </a:r>
            <a:r>
              <a:rPr lang="en-US" altLang="zh-CN" sz="800"/>
              <a:t>137</a:t>
            </a:r>
            <a:r>
              <a:rPr lang="zh-CN" altLang="en-US" sz="800"/>
              <a:t>个成员，成员的贸易量占世界贸易的</a:t>
            </a:r>
            <a:r>
              <a:rPr lang="en-US" altLang="zh-CN" sz="800"/>
              <a:t>95%</a:t>
            </a:r>
            <a:r>
              <a:rPr lang="zh-CN" altLang="en-US" sz="800"/>
              <a:t>以上。</a:t>
            </a:r>
            <a:r>
              <a:rPr lang="en-US" altLang="zh-CN" sz="800"/>
              <a:t>WTO</a:t>
            </a:r>
            <a:r>
              <a:rPr lang="zh-CN" altLang="en-US" sz="800"/>
              <a:t>与世界银行、国际货币基金组织被并称为当今世界经济体制的</a:t>
            </a:r>
            <a:r>
              <a:rPr lang="en-US" altLang="zh-CN" sz="800"/>
              <a:t>"</a:t>
            </a:r>
            <a:r>
              <a:rPr lang="zh-CN" altLang="en-US" sz="800"/>
              <a:t>三大支柱</a:t>
            </a:r>
            <a:r>
              <a:rPr lang="en-US" altLang="zh-CN" sz="800"/>
              <a:t>"</a:t>
            </a:r>
            <a:r>
              <a:rPr lang="zh-CN" altLang="en-US" sz="800"/>
              <a:t>。 </a:t>
            </a:r>
            <a:r>
              <a:rPr lang="en-US" altLang="zh-CN" sz="800"/>
              <a:t>GATT</a:t>
            </a:r>
            <a:r>
              <a:rPr lang="zh-CN" altLang="en-US" sz="800"/>
              <a:t>共主持了八个回合得多边贸易谈判，最近、持续时间最长的一轮叫乌拉圭回合谈判，该回合从</a:t>
            </a:r>
            <a:r>
              <a:rPr lang="en-US" altLang="zh-CN" sz="800"/>
              <a:t>1986</a:t>
            </a:r>
            <a:r>
              <a:rPr lang="zh-CN" altLang="en-US" sz="800"/>
              <a:t>年开始，前后长达</a:t>
            </a:r>
            <a:r>
              <a:rPr lang="en-US" altLang="zh-CN" sz="800"/>
              <a:t>7</a:t>
            </a:r>
            <a:r>
              <a:rPr lang="zh-CN" altLang="en-US" sz="800"/>
              <a:t>年半之久，其重要成果之一就是 创立了</a:t>
            </a:r>
            <a:r>
              <a:rPr lang="en-US" altLang="zh-CN" sz="800"/>
              <a:t>WTO</a:t>
            </a:r>
            <a:r>
              <a:rPr lang="zh-CN" altLang="en-US" sz="800"/>
              <a:t>。 </a:t>
            </a:r>
            <a:endParaRPr lang="zh-CN" altLang="en-US" sz="800"/>
          </a:p>
          <a:p>
            <a:pPr lvl="0">
              <a:lnSpc>
                <a:spcPct val="80000"/>
              </a:lnSpc>
            </a:pPr>
            <a:r>
              <a:rPr lang="zh-CN" altLang="en-US" sz="800"/>
              <a:t>　　</a:t>
            </a:r>
            <a:r>
              <a:rPr lang="en-US" altLang="zh-CN" sz="800"/>
              <a:t>WTO</a:t>
            </a:r>
            <a:r>
              <a:rPr lang="zh-CN" altLang="en-US" sz="800"/>
              <a:t>的基本职能，制订和规范国际多边贸易规则，组织多边贸易谈判，解决成员之间的贸易争端 </a:t>
            </a:r>
            <a:endParaRPr lang="zh-CN" altLang="en-US" sz="800"/>
          </a:p>
          <a:p>
            <a:pPr lvl="0">
              <a:lnSpc>
                <a:spcPct val="80000"/>
              </a:lnSpc>
            </a:pPr>
            <a:r>
              <a:rPr lang="zh-CN" altLang="en-US" sz="800"/>
              <a:t>　　</a:t>
            </a:r>
            <a:r>
              <a:rPr lang="en-US" altLang="zh-CN" sz="800"/>
              <a:t>WTO</a:t>
            </a:r>
            <a:r>
              <a:rPr lang="zh-CN" altLang="en-US" sz="800"/>
              <a:t>的宗旨是：提高生活水平，保证充分就业，大幅度和稳定地增加实际收入和有效需求，扩大货物和服务的生产与贸易，按照可持续发展的目的， 最优运用世界资源，保护环境，并以不同经济发展水平下各自需要的方式，加强采取各种相应的措施；积极努力，确保发展中国家，尤其是最不发达国家在国际贸易 增长中获得与其经济发展需要相称的份额。 </a:t>
            </a:r>
            <a:endParaRPr lang="zh-CN" altLang="en-US" sz="800"/>
          </a:p>
          <a:p>
            <a:pPr lvl="0">
              <a:lnSpc>
                <a:spcPct val="80000"/>
              </a:lnSpc>
            </a:pPr>
            <a:r>
              <a:rPr lang="zh-CN" altLang="en-US" sz="800"/>
              <a:t>　　</a:t>
            </a:r>
            <a:r>
              <a:rPr lang="en-US" altLang="zh-CN" sz="800"/>
              <a:t>WTO</a:t>
            </a:r>
            <a:r>
              <a:rPr lang="zh-CN" altLang="en-US" sz="800"/>
              <a:t>的具体目标是：建立一个完整的、更具活力和永久性的多边贸易体制，以巩固原来的关贸总协定为贸易自由化所作的努力和乌拉圭回合多边贸易谈判的所有成果。为实现这些目标，各成员应通过互惠互利的安排，切实降低关税和其它贸易壁垒，在国际贸易中消除歧视性待遇。 </a:t>
            </a:r>
            <a:endParaRPr lang="zh-CN" altLang="en-US" sz="800"/>
          </a:p>
          <a:p>
            <a:pPr lvl="0">
              <a:lnSpc>
                <a:spcPct val="80000"/>
              </a:lnSpc>
            </a:pPr>
            <a:r>
              <a:rPr lang="zh-CN" altLang="en-US" sz="800"/>
              <a:t>　　</a:t>
            </a:r>
            <a:r>
              <a:rPr lang="en-US" altLang="zh-CN" sz="800"/>
              <a:t>WTO</a:t>
            </a:r>
            <a:r>
              <a:rPr lang="zh-CN" altLang="en-US" sz="800"/>
              <a:t>的地位是：</a:t>
            </a:r>
            <a:r>
              <a:rPr lang="en-US" altLang="zh-CN" sz="800"/>
              <a:t>WTO</a:t>
            </a:r>
            <a:r>
              <a:rPr lang="zh-CN" altLang="en-US" sz="800"/>
              <a:t>是具有法人地位的国际组织，与其前身关贸总协定相比，</a:t>
            </a:r>
            <a:r>
              <a:rPr lang="en-US" altLang="zh-CN" sz="800"/>
              <a:t>WTO</a:t>
            </a:r>
            <a:r>
              <a:rPr lang="zh-CN" altLang="en-US" sz="800"/>
              <a:t>在调解成员间争端方面具有更高的权威性和有效性。 </a:t>
            </a:r>
            <a:endParaRPr lang="zh-CN" altLang="en-US" sz="800"/>
          </a:p>
          <a:p>
            <a:pPr lvl="0">
              <a:lnSpc>
                <a:spcPct val="80000"/>
              </a:lnSpc>
            </a:pPr>
            <a:r>
              <a:rPr lang="zh-CN" altLang="en-US" sz="800"/>
              <a:t>　　</a:t>
            </a:r>
            <a:r>
              <a:rPr lang="en-US" altLang="zh-CN" sz="800"/>
              <a:t>WTO</a:t>
            </a:r>
            <a:r>
              <a:rPr lang="zh-CN" altLang="en-US" sz="800"/>
              <a:t>的最高决策权力机构是部长大会，至少每两年召开一次会议，可对多边贸易协议的所有事务作出决定。部长大会下设总理事会和秘书处，负责 </a:t>
            </a:r>
            <a:r>
              <a:rPr lang="en-US" altLang="zh-CN" sz="800"/>
              <a:t>WTO</a:t>
            </a:r>
            <a:r>
              <a:rPr lang="zh-CN" altLang="en-US" sz="800"/>
              <a:t>日常会议和工作。总理事会设有货物贸易、服务贸易、知识产权三个理事会和贸易与发展、国际收支、行政预算三个委员会。秘书处设总干事一人。 </a:t>
            </a:r>
            <a:endParaRPr lang="zh-CN" altLang="en-US" sz="800"/>
          </a:p>
          <a:p>
            <a:pPr lvl="0">
              <a:lnSpc>
                <a:spcPct val="80000"/>
              </a:lnSpc>
            </a:pPr>
            <a:r>
              <a:rPr lang="zh-CN" altLang="en-US" sz="800" b="1"/>
              <a:t>　　</a:t>
            </a:r>
            <a:r>
              <a:rPr lang="en-US" altLang="zh-CN" sz="800"/>
              <a:t>WTO</a:t>
            </a:r>
            <a:r>
              <a:rPr lang="zh-CN" altLang="en-US" sz="800"/>
              <a:t>成立以来所取得的成果</a:t>
            </a:r>
            <a:r>
              <a:rPr lang="zh-CN" altLang="en-US" sz="800" b="1"/>
              <a:t>：</a:t>
            </a:r>
            <a:endParaRPr lang="zh-CN" altLang="en-US" sz="800" b="1"/>
          </a:p>
          <a:p>
            <a:pPr lvl="0">
              <a:lnSpc>
                <a:spcPct val="80000"/>
              </a:lnSpc>
            </a:pPr>
            <a:r>
              <a:rPr lang="zh-CN" altLang="en-US" sz="800" b="1"/>
              <a:t>    </a:t>
            </a:r>
            <a:r>
              <a:rPr lang="en-US" altLang="zh-CN" sz="800"/>
              <a:t>1)</a:t>
            </a:r>
            <a:r>
              <a:rPr lang="zh-CN" altLang="en-US" sz="800"/>
              <a:t>、落实乌拉圭回合协议内容，继续谈判框架协定 </a:t>
            </a:r>
            <a:br>
              <a:rPr lang="zh-CN" altLang="en-US" sz="800"/>
            </a:br>
            <a:r>
              <a:rPr lang="zh-CN" altLang="en-US" sz="800"/>
              <a:t>　　</a:t>
            </a:r>
            <a:r>
              <a:rPr lang="en-US" altLang="zh-CN" sz="800"/>
              <a:t>WTO</a:t>
            </a:r>
            <a:r>
              <a:rPr lang="zh-CN" altLang="en-US" sz="800"/>
              <a:t>成员除按照已达成的关税减让表减让关税外，还有</a:t>
            </a:r>
            <a:r>
              <a:rPr lang="en-US" altLang="zh-CN" sz="800"/>
              <a:t>43</a:t>
            </a:r>
            <a:r>
              <a:rPr lang="zh-CN" altLang="en-US" sz="800"/>
              <a:t>个成员方在</a:t>
            </a:r>
            <a:r>
              <a:rPr lang="en-US" altLang="zh-CN" sz="800"/>
              <a:t>1997</a:t>
            </a:r>
            <a:r>
              <a:rPr lang="zh-CN" altLang="en-US" sz="800"/>
              <a:t>年</a:t>
            </a:r>
            <a:r>
              <a:rPr lang="en-US" altLang="zh-CN" sz="800"/>
              <a:t>3</a:t>
            </a:r>
            <a:r>
              <a:rPr lang="zh-CN" altLang="en-US" sz="800"/>
              <a:t>月</a:t>
            </a:r>
            <a:r>
              <a:rPr lang="en-US" altLang="zh-CN" sz="800"/>
              <a:t>26</a:t>
            </a:r>
            <a:r>
              <a:rPr lang="zh-CN" altLang="en-US" sz="800"/>
              <a:t>日同意从</a:t>
            </a:r>
            <a:r>
              <a:rPr lang="en-US" altLang="zh-CN" sz="800"/>
              <a:t>1997</a:t>
            </a:r>
            <a:r>
              <a:rPr lang="zh-CN" altLang="en-US" sz="800"/>
              <a:t>年</a:t>
            </a:r>
            <a:r>
              <a:rPr lang="en-US" altLang="zh-CN" sz="800"/>
              <a:t>7</a:t>
            </a:r>
            <a:r>
              <a:rPr lang="zh-CN" altLang="en-US" sz="800"/>
              <a:t>月</a:t>
            </a:r>
            <a:r>
              <a:rPr lang="en-US" altLang="zh-CN" sz="800"/>
              <a:t>1</a:t>
            </a:r>
            <a:r>
              <a:rPr lang="zh-CN" altLang="en-US" sz="800"/>
              <a:t>日开始到</a:t>
            </a:r>
            <a:r>
              <a:rPr lang="en-US" altLang="zh-CN" sz="800"/>
              <a:t>2000</a:t>
            </a:r>
            <a:r>
              <a:rPr lang="zh-CN" altLang="en-US" sz="800"/>
              <a:t>年逐步取消信息技术产品的关税，它们涉及的贸易额约为</a:t>
            </a:r>
            <a:r>
              <a:rPr lang="en-US" altLang="zh-CN" sz="800"/>
              <a:t>6000</a:t>
            </a:r>
            <a:r>
              <a:rPr lang="zh-CN" altLang="en-US" sz="800"/>
              <a:t>亿美元。</a:t>
            </a:r>
            <a:r>
              <a:rPr lang="en-US" altLang="zh-CN" sz="800"/>
              <a:t>7</a:t>
            </a:r>
            <a:r>
              <a:rPr lang="zh-CN" altLang="en-US" sz="800"/>
              <a:t>国集团和欧盟同意对</a:t>
            </a:r>
            <a:r>
              <a:rPr lang="en-US" altLang="zh-CN" sz="800"/>
              <a:t>465</a:t>
            </a:r>
            <a:r>
              <a:rPr lang="zh-CN" altLang="en-US" sz="800"/>
              <a:t>种药品实施零关税待遇。 </a:t>
            </a:r>
            <a:endParaRPr lang="zh-CN" altLang="en-US" sz="800"/>
          </a:p>
          <a:p>
            <a:pPr lvl="0">
              <a:lnSpc>
                <a:spcPct val="80000"/>
              </a:lnSpc>
            </a:pPr>
            <a:r>
              <a:rPr lang="zh-CN" altLang="en-US" sz="800"/>
              <a:t>　　同时，</a:t>
            </a:r>
            <a:r>
              <a:rPr lang="en-US" altLang="zh-CN" sz="800"/>
              <a:t>WTO</a:t>
            </a:r>
            <a:r>
              <a:rPr lang="zh-CN" altLang="en-US" sz="800"/>
              <a:t>确定在</a:t>
            </a:r>
            <a:r>
              <a:rPr lang="en-US" altLang="zh-CN" sz="800"/>
              <a:t>2000</a:t>
            </a:r>
            <a:r>
              <a:rPr lang="zh-CN" altLang="en-US" sz="800"/>
              <a:t>年</a:t>
            </a:r>
            <a:r>
              <a:rPr lang="en-US" altLang="zh-CN" sz="800"/>
              <a:t>1</a:t>
            </a:r>
            <a:r>
              <a:rPr lang="zh-CN" altLang="en-US" sz="800"/>
              <a:t>月</a:t>
            </a:r>
            <a:r>
              <a:rPr lang="en-US" altLang="zh-CN" sz="800"/>
              <a:t>1</a:t>
            </a:r>
            <a:r>
              <a:rPr lang="zh-CN" altLang="en-US" sz="800"/>
              <a:t>日前，就农产品、服务贸易两个关键领域进行谈判。迄今为止，通过谈判已达成</a:t>
            </a:r>
            <a:r>
              <a:rPr lang="en-US" altLang="zh-CN" sz="800"/>
              <a:t>4</a:t>
            </a:r>
            <a:r>
              <a:rPr lang="zh-CN" altLang="en-US" sz="800"/>
              <a:t>个重要的协议： </a:t>
            </a:r>
            <a:r>
              <a:rPr lang="en-US" altLang="zh-CN" sz="800"/>
              <a:t>①1995</a:t>
            </a:r>
            <a:r>
              <a:rPr lang="zh-CN" altLang="en-US" sz="800"/>
              <a:t>年</a:t>
            </a:r>
            <a:r>
              <a:rPr lang="en-US" altLang="zh-CN" sz="800"/>
              <a:t>7</a:t>
            </a:r>
            <a:r>
              <a:rPr lang="zh-CN" altLang="en-US" sz="800"/>
              <a:t>月</a:t>
            </a:r>
            <a:r>
              <a:rPr lang="en-US" altLang="zh-CN" sz="800"/>
              <a:t>28</a:t>
            </a:r>
            <a:r>
              <a:rPr lang="zh-CN" altLang="en-US" sz="800"/>
              <a:t>日自然人流动协议；</a:t>
            </a:r>
            <a:r>
              <a:rPr lang="en-US" altLang="zh-CN" sz="800"/>
              <a:t>②1997</a:t>
            </a:r>
            <a:r>
              <a:rPr lang="zh-CN" altLang="en-US" sz="800"/>
              <a:t>年</a:t>
            </a:r>
            <a:r>
              <a:rPr lang="en-US" altLang="zh-CN" sz="800"/>
              <a:t>2</a:t>
            </a:r>
            <a:r>
              <a:rPr lang="zh-CN" altLang="en-US" sz="800"/>
              <a:t>月</a:t>
            </a:r>
            <a:r>
              <a:rPr lang="en-US" altLang="zh-CN" sz="800"/>
              <a:t>15</a:t>
            </a:r>
            <a:r>
              <a:rPr lang="zh-CN" altLang="en-US" sz="800"/>
              <a:t>日</a:t>
            </a:r>
            <a:r>
              <a:rPr lang="en-US" altLang="zh-CN" sz="800"/>
              <a:t>69</a:t>
            </a:r>
            <a:r>
              <a:rPr lang="zh-CN" altLang="en-US" sz="800"/>
              <a:t>国达成基础电信服务协议，并于</a:t>
            </a:r>
            <a:r>
              <a:rPr lang="en-US" altLang="zh-CN" sz="800"/>
              <a:t>1998</a:t>
            </a:r>
            <a:r>
              <a:rPr lang="zh-CN" altLang="en-US" sz="800"/>
              <a:t>年</a:t>
            </a:r>
            <a:r>
              <a:rPr lang="en-US" altLang="zh-CN" sz="800"/>
              <a:t>2</a:t>
            </a:r>
            <a:r>
              <a:rPr lang="zh-CN" altLang="en-US" sz="800"/>
              <a:t>月</a:t>
            </a:r>
            <a:r>
              <a:rPr lang="en-US" altLang="zh-CN" sz="800"/>
              <a:t>15</a:t>
            </a:r>
            <a:r>
              <a:rPr lang="zh-CN" altLang="en-US" sz="800"/>
              <a:t>日生效；</a:t>
            </a:r>
            <a:r>
              <a:rPr lang="en-US" altLang="zh-CN" sz="800"/>
              <a:t>③1997</a:t>
            </a:r>
            <a:r>
              <a:rPr lang="zh-CN" altLang="en-US" sz="800"/>
              <a:t>年</a:t>
            </a:r>
            <a:r>
              <a:rPr lang="en-US" altLang="zh-CN" sz="800"/>
              <a:t>3</a:t>
            </a:r>
            <a:r>
              <a:rPr lang="zh-CN" altLang="en-US" sz="800"/>
              <a:t>月</a:t>
            </a:r>
            <a:r>
              <a:rPr lang="en-US" altLang="zh-CN" sz="800"/>
              <a:t>26</a:t>
            </a:r>
            <a:r>
              <a:rPr lang="zh-CN" altLang="en-US" sz="800"/>
              <a:t>日</a:t>
            </a:r>
            <a:r>
              <a:rPr lang="en-US" altLang="zh-CN" sz="800"/>
              <a:t>43 </a:t>
            </a:r>
            <a:r>
              <a:rPr lang="zh-CN" altLang="en-US" sz="800"/>
              <a:t>个国家达成减让信息技术产品关税协议；</a:t>
            </a:r>
            <a:r>
              <a:rPr lang="en-US" altLang="zh-CN" sz="800"/>
              <a:t>④1997</a:t>
            </a:r>
            <a:r>
              <a:rPr lang="zh-CN" altLang="en-US" sz="800"/>
              <a:t>年</a:t>
            </a:r>
            <a:r>
              <a:rPr lang="en-US" altLang="zh-CN" sz="800"/>
              <a:t>12</a:t>
            </a:r>
            <a:r>
              <a:rPr lang="zh-CN" altLang="en-US" sz="800"/>
              <a:t>月</a:t>
            </a:r>
            <a:r>
              <a:rPr lang="en-US" altLang="zh-CN" sz="800"/>
              <a:t>12</a:t>
            </a:r>
            <a:r>
              <a:rPr lang="zh-CN" altLang="en-US" sz="800"/>
              <a:t>日，</a:t>
            </a:r>
            <a:r>
              <a:rPr lang="en-US" altLang="zh-CN" sz="800"/>
              <a:t>70</a:t>
            </a:r>
            <a:r>
              <a:rPr lang="zh-CN" altLang="en-US" sz="800"/>
              <a:t>个国家达成一项多边金融协议，同意开放各自的金融服务业，它包括</a:t>
            </a:r>
            <a:r>
              <a:rPr lang="en-US" altLang="zh-CN" sz="800"/>
              <a:t>95</a:t>
            </a:r>
            <a:r>
              <a:rPr lang="zh-CN" altLang="en-US" sz="800"/>
              <a:t>％以上的有关银 行、保险、证券和金融信息等方面的贸易，该协议将于</a:t>
            </a:r>
            <a:r>
              <a:rPr lang="en-US" altLang="zh-CN" sz="800"/>
              <a:t>1999</a:t>
            </a:r>
            <a:r>
              <a:rPr lang="zh-CN" altLang="en-US" sz="800"/>
              <a:t>年</a:t>
            </a:r>
            <a:r>
              <a:rPr lang="en-US" altLang="zh-CN" sz="800"/>
              <a:t>3</a:t>
            </a:r>
            <a:r>
              <a:rPr lang="zh-CN" altLang="en-US" sz="800"/>
              <a:t>月</a:t>
            </a:r>
            <a:r>
              <a:rPr lang="en-US" altLang="zh-CN" sz="800"/>
              <a:t>1</a:t>
            </a:r>
            <a:r>
              <a:rPr lang="zh-CN" altLang="en-US" sz="800"/>
              <a:t>日生效。 </a:t>
            </a:r>
            <a:endParaRPr lang="zh-CN" altLang="en-US" sz="800"/>
          </a:p>
          <a:p>
            <a:pPr lvl="0">
              <a:lnSpc>
                <a:spcPct val="80000"/>
              </a:lnSpc>
            </a:pPr>
            <a:r>
              <a:rPr lang="zh-CN" altLang="en-US" sz="800"/>
              <a:t>　　</a:t>
            </a:r>
            <a:r>
              <a:rPr lang="en-US" altLang="zh-CN" sz="800"/>
              <a:t>2)</a:t>
            </a:r>
            <a:r>
              <a:rPr lang="zh-CN" altLang="en-US" sz="800"/>
              <a:t>、解决成员之间贸易争端 </a:t>
            </a:r>
            <a:endParaRPr lang="zh-CN" altLang="en-US" sz="800"/>
          </a:p>
          <a:p>
            <a:pPr lvl="0">
              <a:lnSpc>
                <a:spcPct val="80000"/>
              </a:lnSpc>
            </a:pPr>
            <a:r>
              <a:rPr lang="zh-CN" altLang="en-US" sz="800"/>
              <a:t>　　到</a:t>
            </a:r>
            <a:r>
              <a:rPr lang="en-US" altLang="zh-CN" sz="800"/>
              <a:t>1996</a:t>
            </a:r>
            <a:r>
              <a:rPr lang="zh-CN" altLang="en-US" sz="800"/>
              <a:t>年</a:t>
            </a:r>
            <a:r>
              <a:rPr lang="en-US" altLang="zh-CN" sz="800"/>
              <a:t>11</a:t>
            </a:r>
            <a:r>
              <a:rPr lang="zh-CN" altLang="en-US" sz="800"/>
              <a:t>月，</a:t>
            </a:r>
            <a:r>
              <a:rPr lang="en-US" altLang="zh-CN" sz="800"/>
              <a:t>WTO</a:t>
            </a:r>
            <a:r>
              <a:rPr lang="zh-CN" altLang="en-US" sz="800"/>
              <a:t>受理的贸易争端已达</a:t>
            </a:r>
            <a:r>
              <a:rPr lang="en-US" altLang="zh-CN" sz="800"/>
              <a:t>62</a:t>
            </a:r>
            <a:r>
              <a:rPr lang="zh-CN" altLang="en-US" sz="800"/>
              <a:t>起，两年内受理的贸易争端就相当于原关贸总协定</a:t>
            </a:r>
            <a:r>
              <a:rPr lang="en-US" altLang="zh-CN" sz="800"/>
              <a:t>50</a:t>
            </a:r>
            <a:r>
              <a:rPr lang="zh-CN" altLang="en-US" sz="800"/>
              <a:t>年受理的贸易争端的</a:t>
            </a:r>
            <a:r>
              <a:rPr lang="en-US" altLang="zh-CN" sz="800"/>
              <a:t>1/4</a:t>
            </a:r>
            <a:r>
              <a:rPr lang="zh-CN" altLang="en-US" sz="800"/>
              <a:t>以上； 而且，在</a:t>
            </a:r>
            <a:r>
              <a:rPr lang="en-US" altLang="zh-CN" sz="800"/>
              <a:t>62</a:t>
            </a:r>
            <a:r>
              <a:rPr lang="zh-CN" altLang="en-US" sz="800"/>
              <a:t>起贸易争端中，发展中成员方作为申诉方的有</a:t>
            </a:r>
            <a:r>
              <a:rPr lang="en-US" altLang="zh-CN" sz="800"/>
              <a:t>20</a:t>
            </a:r>
            <a:r>
              <a:rPr lang="zh-CN" altLang="en-US" sz="800"/>
              <a:t>起，占</a:t>
            </a:r>
            <a:r>
              <a:rPr lang="en-US" altLang="zh-CN" sz="800"/>
              <a:t>32.29</a:t>
            </a:r>
            <a:r>
              <a:rPr lang="zh-CN" altLang="en-US" sz="800"/>
              <a:t>％，作为被控方的有</a:t>
            </a:r>
            <a:r>
              <a:rPr lang="en-US" altLang="zh-CN" sz="800"/>
              <a:t>24</a:t>
            </a:r>
            <a:r>
              <a:rPr lang="zh-CN" altLang="en-US" sz="800"/>
              <a:t>起，占</a:t>
            </a:r>
            <a:r>
              <a:rPr lang="en-US" altLang="zh-CN" sz="800"/>
              <a:t>38.7</a:t>
            </a:r>
            <a:r>
              <a:rPr lang="zh-CN" altLang="en-US" sz="800"/>
              <a:t>％。而在原关贸总协定受理的</a:t>
            </a:r>
            <a:r>
              <a:rPr lang="en-US" altLang="zh-CN" sz="800"/>
              <a:t>238</a:t>
            </a:r>
            <a:r>
              <a:rPr lang="zh-CN" altLang="en-US" sz="800"/>
              <a:t>起贸 易争端中，发展中缔约方作为申诉方和被控方总共才占</a:t>
            </a:r>
            <a:r>
              <a:rPr lang="en-US" altLang="zh-CN" sz="800"/>
              <a:t>25.6</a:t>
            </a:r>
            <a:r>
              <a:rPr lang="zh-CN" altLang="en-US" sz="800"/>
              <a:t>％。 </a:t>
            </a:r>
            <a:endParaRPr lang="zh-CN" altLang="en-US" sz="800"/>
          </a:p>
          <a:p>
            <a:pPr lvl="0">
              <a:lnSpc>
                <a:spcPct val="80000"/>
              </a:lnSpc>
            </a:pPr>
            <a:r>
              <a:rPr lang="zh-CN" altLang="en-US" sz="800"/>
              <a:t>　　</a:t>
            </a:r>
            <a:r>
              <a:rPr lang="en-US" altLang="zh-CN" sz="800"/>
              <a:t>3)</a:t>
            </a:r>
            <a:r>
              <a:rPr lang="zh-CN" altLang="en-US" sz="800"/>
              <a:t>、举行高层会议，帮助最不发达国家成员解决贸易发展问题 </a:t>
            </a:r>
            <a:br>
              <a:rPr lang="zh-CN" altLang="en-US" sz="800"/>
            </a:br>
            <a:r>
              <a:rPr lang="zh-CN" altLang="en-US" sz="800"/>
              <a:t>　　</a:t>
            </a:r>
            <a:r>
              <a:rPr lang="en-US" altLang="zh-CN" sz="800"/>
              <a:t>1997</a:t>
            </a:r>
            <a:r>
              <a:rPr lang="zh-CN" altLang="en-US" sz="800"/>
              <a:t>年</a:t>
            </a:r>
            <a:r>
              <a:rPr lang="en-US" altLang="zh-CN" sz="800"/>
              <a:t>10</a:t>
            </a:r>
            <a:r>
              <a:rPr lang="zh-CN" altLang="en-US" sz="800"/>
              <a:t>月，</a:t>
            </a:r>
            <a:r>
              <a:rPr lang="en-US" altLang="zh-CN" sz="800"/>
              <a:t>WTO</a:t>
            </a:r>
            <a:r>
              <a:rPr lang="zh-CN" altLang="en-US" sz="800"/>
              <a:t>、联合国贸易与发展会议、国际货币基金组织、联合国开发计划署和世界银行就最不发达国家的贸易发展举行高层会议、探 讨帮助解决最不发达国家的市场准入、与贸易有关的技术援助、训练和智力建设等问题。</a:t>
            </a:r>
            <a:r>
              <a:rPr lang="en-US" altLang="zh-CN" sz="800"/>
              <a:t>9</a:t>
            </a:r>
            <a:r>
              <a:rPr lang="zh-CN" altLang="en-US" sz="800"/>
              <a:t>个</a:t>
            </a:r>
            <a:r>
              <a:rPr lang="en-US" altLang="zh-CN" sz="800"/>
              <a:t>WTO</a:t>
            </a:r>
            <a:r>
              <a:rPr lang="zh-CN" altLang="en-US" sz="800"/>
              <a:t>成员宣布主动改进从最不发达国家进口的市场准入措施，如削减 产品进口限制、拓展已有的关税减让表，重点放在纺织品和农产品领域，要大量简化附加条件等等。</a:t>
            </a:r>
            <a:r>
              <a:rPr lang="en-US" altLang="zh-CN" sz="800"/>
              <a:t>WTO</a:t>
            </a:r>
            <a:r>
              <a:rPr lang="zh-CN" altLang="en-US" sz="800"/>
              <a:t>其他成员也表示要采取相应的行动。 </a:t>
            </a:r>
            <a:endParaRPr lang="zh-CN" altLang="en-US" sz="800"/>
          </a:p>
          <a:p>
            <a:pPr lvl="0">
              <a:lnSpc>
                <a:spcPct val="80000"/>
              </a:lnSpc>
            </a:pPr>
            <a:r>
              <a:rPr lang="zh-CN" altLang="en-US" sz="800"/>
              <a:t>　　</a:t>
            </a:r>
            <a:r>
              <a:rPr lang="en-US" altLang="zh-CN" sz="800"/>
              <a:t>4)</a:t>
            </a:r>
            <a:r>
              <a:rPr lang="zh-CN" altLang="en-US" sz="800"/>
              <a:t>、举行部长级会议，解决多边贸易体制发展中的问题 </a:t>
            </a:r>
            <a:br>
              <a:rPr lang="zh-CN" altLang="en-US" sz="800"/>
            </a:br>
            <a:r>
              <a:rPr lang="zh-CN" altLang="en-US" sz="800"/>
              <a:t>　　</a:t>
            </a:r>
            <a:r>
              <a:rPr lang="en-US" altLang="zh-CN" sz="800"/>
              <a:t>1996</a:t>
            </a:r>
            <a:r>
              <a:rPr lang="zh-CN" altLang="en-US" sz="800"/>
              <a:t>年</a:t>
            </a:r>
            <a:r>
              <a:rPr lang="en-US" altLang="zh-CN" sz="800"/>
              <a:t>12</a:t>
            </a:r>
            <a:r>
              <a:rPr lang="zh-CN" altLang="en-US" sz="800"/>
              <a:t>月</a:t>
            </a:r>
            <a:r>
              <a:rPr lang="en-US" altLang="zh-CN" sz="800"/>
              <a:t>9</a:t>
            </a:r>
            <a:r>
              <a:rPr lang="zh-CN" altLang="en-US" sz="800"/>
              <a:t>日至</a:t>
            </a:r>
            <a:r>
              <a:rPr lang="en-US" altLang="zh-CN" sz="800"/>
              <a:t>13</a:t>
            </a:r>
            <a:r>
              <a:rPr lang="zh-CN" altLang="en-US" sz="800"/>
              <a:t>日，在新加坡召开</a:t>
            </a:r>
            <a:r>
              <a:rPr lang="en-US" altLang="zh-CN" sz="800"/>
              <a:t>WTO</a:t>
            </a:r>
            <a:r>
              <a:rPr lang="zh-CN" altLang="en-US" sz="800"/>
              <a:t>首届部长级会议。会议成立</a:t>
            </a:r>
            <a:r>
              <a:rPr lang="en-US" altLang="zh-CN" sz="800"/>
              <a:t>3</a:t>
            </a:r>
            <a:r>
              <a:rPr lang="zh-CN" altLang="en-US" sz="800"/>
              <a:t>个工作组（贸易与投资，贸易与竞争政策，政府采购透明度），发表了针对信息技术产品贸易自由化的</a:t>
            </a:r>
            <a:r>
              <a:rPr lang="en-US" altLang="zh-CN" sz="800"/>
              <a:t>"</a:t>
            </a:r>
            <a:r>
              <a:rPr lang="zh-CN" altLang="en-US" sz="800"/>
              <a:t>新加坡部长宣言</a:t>
            </a:r>
            <a:r>
              <a:rPr lang="en-US" altLang="zh-CN" sz="800"/>
              <a:t>"</a:t>
            </a:r>
            <a:r>
              <a:rPr lang="zh-CN" altLang="en-US" sz="800"/>
              <a:t>。 </a:t>
            </a:r>
            <a:endParaRPr lang="zh-CN" altLang="en-US" sz="800"/>
          </a:p>
          <a:p>
            <a:pPr lvl="0">
              <a:lnSpc>
                <a:spcPct val="80000"/>
              </a:lnSpc>
            </a:pPr>
            <a:r>
              <a:rPr lang="zh-CN" altLang="en-US" sz="800"/>
              <a:t>　　</a:t>
            </a:r>
            <a:r>
              <a:rPr lang="en-US" altLang="zh-CN" sz="800"/>
              <a:t>WTO</a:t>
            </a:r>
            <a:r>
              <a:rPr lang="zh-CN" altLang="en-US" sz="800"/>
              <a:t>于</a:t>
            </a:r>
            <a:r>
              <a:rPr lang="en-US" altLang="zh-CN" sz="800"/>
              <a:t>1998</a:t>
            </a:r>
            <a:r>
              <a:rPr lang="zh-CN" altLang="en-US" sz="800"/>
              <a:t>年</a:t>
            </a:r>
            <a:r>
              <a:rPr lang="en-US" altLang="zh-CN" sz="800"/>
              <a:t>5</a:t>
            </a:r>
            <a:r>
              <a:rPr lang="zh-CN" altLang="en-US" sz="800"/>
              <a:t>月</a:t>
            </a:r>
            <a:r>
              <a:rPr lang="en-US" altLang="zh-CN" sz="800"/>
              <a:t>18</a:t>
            </a:r>
            <a:r>
              <a:rPr lang="zh-CN" altLang="en-US" sz="800"/>
              <a:t>日－</a:t>
            </a:r>
            <a:r>
              <a:rPr lang="en-US" altLang="zh-CN" sz="800"/>
              <a:t>20</a:t>
            </a:r>
            <a:r>
              <a:rPr lang="zh-CN" altLang="en-US" sz="800"/>
              <a:t>日在日内瓦举行第二次部长级会议和多边贸易体制</a:t>
            </a:r>
            <a:r>
              <a:rPr lang="en-US" altLang="zh-CN" sz="800"/>
              <a:t>50</a:t>
            </a:r>
            <a:r>
              <a:rPr lang="zh-CN" altLang="en-US" sz="800"/>
              <a:t>周年大庆，会议主要围绕乌拉圭回合各项协议的执 行情况、下届部长会议议程以及发动新一轮多边贸易谈判的准备工作等展开讨论。本届部长会议通过的</a:t>
            </a:r>
            <a:r>
              <a:rPr lang="en-US" altLang="zh-CN" sz="800"/>
              <a:t>《</a:t>
            </a:r>
            <a:r>
              <a:rPr lang="zh-CN" altLang="en-US" sz="800"/>
              <a:t>部长宣言</a:t>
            </a:r>
            <a:r>
              <a:rPr lang="en-US" altLang="zh-CN" sz="800"/>
              <a:t>》</a:t>
            </a:r>
            <a:r>
              <a:rPr lang="zh-CN" altLang="en-US" sz="800"/>
              <a:t>，除总结多边贸易体制在过去半个世纪中所发挥 的作用之外，还就新一轮多边贸易谈判的有关事宜作出安排，欢迎申请加入方尽早加入</a:t>
            </a:r>
            <a:r>
              <a:rPr lang="en-US" altLang="zh-CN" sz="800"/>
              <a:t>WTO</a:t>
            </a:r>
            <a:r>
              <a:rPr lang="zh-CN" altLang="en-US" sz="800"/>
              <a:t>。会议决定在</a:t>
            </a:r>
            <a:r>
              <a:rPr lang="en-US" altLang="zh-CN" sz="800"/>
              <a:t>1999</a:t>
            </a:r>
            <a:r>
              <a:rPr lang="zh-CN" altLang="en-US" sz="800"/>
              <a:t>年底在美国召开第三届部长级会议，选举美国贸 易代表巴舍夫斯基为下届会议主席。</a:t>
            </a:r>
            <a:r>
              <a:rPr lang="en-US" altLang="zh-CN" sz="800"/>
              <a:t>《</a:t>
            </a:r>
            <a:r>
              <a:rPr lang="zh-CN" altLang="en-US" sz="800"/>
              <a:t>部长宣言</a:t>
            </a:r>
            <a:r>
              <a:rPr lang="en-US" altLang="zh-CN" sz="800"/>
              <a:t>》</a:t>
            </a:r>
            <a:r>
              <a:rPr lang="zh-CN" altLang="en-US" sz="800"/>
              <a:t>强调指出，解决</a:t>
            </a:r>
            <a:r>
              <a:rPr lang="en-US" altLang="zh-CN" sz="800"/>
              <a:t>1997</a:t>
            </a:r>
            <a:r>
              <a:rPr lang="zh-CN" altLang="en-US" sz="800"/>
              <a:t>年发生的亚洲金融危机等混乱问题的关键，是按照</a:t>
            </a:r>
            <a:r>
              <a:rPr lang="en-US" altLang="zh-CN" sz="800"/>
              <a:t>WTO</a:t>
            </a:r>
            <a:r>
              <a:rPr lang="zh-CN" altLang="en-US" sz="800"/>
              <a:t>的章程实施贸易自由化，坚决反 对贸易保护主义的倾向。在这次会议上，还产生了一个具体协议－所有</a:t>
            </a:r>
            <a:r>
              <a:rPr lang="en-US" altLang="zh-CN" sz="800"/>
              <a:t>WTO</a:t>
            </a:r>
            <a:r>
              <a:rPr lang="zh-CN" altLang="en-US" sz="800"/>
              <a:t>成员都对因特网上的电子商务免税至少一年。 </a:t>
            </a:r>
            <a:endParaRPr lang="zh-CN" altLang="en-US" sz="800"/>
          </a:p>
          <a:p>
            <a:pPr lvl="0">
              <a:lnSpc>
                <a:spcPct val="80000"/>
              </a:lnSpc>
            </a:pPr>
            <a:r>
              <a:rPr lang="zh-CN" altLang="en-US" sz="800"/>
              <a:t>　　</a:t>
            </a:r>
            <a:r>
              <a:rPr lang="en-US" altLang="zh-CN" sz="800"/>
              <a:t>1999</a:t>
            </a:r>
            <a:r>
              <a:rPr lang="zh-CN" altLang="en-US" sz="800"/>
              <a:t>年</a:t>
            </a:r>
            <a:r>
              <a:rPr lang="en-US" altLang="zh-CN" sz="800"/>
              <a:t>11</a:t>
            </a:r>
            <a:r>
              <a:rPr lang="zh-CN" altLang="en-US" sz="800"/>
              <a:t>月</a:t>
            </a:r>
            <a:r>
              <a:rPr lang="en-US" altLang="zh-CN" sz="800"/>
              <a:t>30</a:t>
            </a:r>
            <a:r>
              <a:rPr lang="zh-CN" altLang="en-US" sz="800"/>
              <a:t>日至</a:t>
            </a:r>
            <a:r>
              <a:rPr lang="en-US" altLang="zh-CN" sz="800"/>
              <a:t>12</a:t>
            </a:r>
            <a:r>
              <a:rPr lang="zh-CN" altLang="en-US" sz="800"/>
              <a:t>月</a:t>
            </a:r>
            <a:r>
              <a:rPr lang="en-US" altLang="zh-CN" sz="800"/>
              <a:t>3</a:t>
            </a:r>
            <a:r>
              <a:rPr lang="zh-CN" altLang="en-US" sz="800"/>
              <a:t>日，在美国西雅图举行了</a:t>
            </a:r>
            <a:r>
              <a:rPr lang="en-US" altLang="zh-CN" sz="800"/>
              <a:t>WTO</a:t>
            </a:r>
            <a:r>
              <a:rPr lang="zh-CN" altLang="en-US" sz="800"/>
              <a:t>第三届部长级会议。根据乌拉圭回合协议以及各方在部长级会议前所达成 的共识，新一轮多边贸易谈判的议程包括</a:t>
            </a:r>
            <a:r>
              <a:rPr lang="en-US" altLang="zh-CN" sz="800"/>
              <a:t>"</a:t>
            </a:r>
            <a:r>
              <a:rPr lang="zh-CN" altLang="en-US" sz="800"/>
              <a:t>既定议程</a:t>
            </a:r>
            <a:r>
              <a:rPr lang="en-US" altLang="zh-CN" sz="800"/>
              <a:t>"</a:t>
            </a:r>
            <a:r>
              <a:rPr lang="zh-CN" altLang="en-US" sz="800"/>
              <a:t>和</a:t>
            </a:r>
            <a:r>
              <a:rPr lang="en-US" altLang="zh-CN" sz="800"/>
              <a:t>"</a:t>
            </a:r>
            <a:r>
              <a:rPr lang="zh-CN" altLang="en-US" sz="800"/>
              <a:t>新议题</a:t>
            </a:r>
            <a:r>
              <a:rPr lang="en-US" altLang="zh-CN" sz="800"/>
              <a:t>"</a:t>
            </a:r>
            <a:r>
              <a:rPr lang="zh-CN" altLang="en-US" sz="800"/>
              <a:t>。</a:t>
            </a:r>
            <a:r>
              <a:rPr lang="en-US" altLang="zh-CN" sz="800"/>
              <a:t>"</a:t>
            </a:r>
            <a:r>
              <a:rPr lang="zh-CN" altLang="en-US" sz="800"/>
              <a:t>既定议程</a:t>
            </a:r>
            <a:r>
              <a:rPr lang="en-US" altLang="zh-CN" sz="800"/>
              <a:t>"</a:t>
            </a:r>
            <a:r>
              <a:rPr lang="zh-CN" altLang="en-US" sz="800"/>
              <a:t>主要指农产品和服务贸易的进一步开放，</a:t>
            </a:r>
            <a:r>
              <a:rPr lang="en-US" altLang="zh-CN" sz="800"/>
              <a:t>"</a:t>
            </a:r>
            <a:r>
              <a:rPr lang="zh-CN" altLang="en-US" sz="800"/>
              <a:t>新议题</a:t>
            </a:r>
            <a:r>
              <a:rPr lang="en-US" altLang="zh-CN" sz="800"/>
              <a:t>"</a:t>
            </a:r>
            <a:r>
              <a:rPr lang="zh-CN" altLang="en-US" sz="800"/>
              <a:t>中目前各方有一定共识的议 题包括竞争政策、贸易便利、电子商务、政府采购透明度等。但美国等少数西方国家却竭力企图将劳工标准等问题纳入新一轮谈判，受到了广大发展中国家的坚决抵 制，会议因此未能达成协议，启动新一轮多边贸易谈判的努力失败。 　 </a:t>
            </a:r>
            <a:endParaRPr lang="zh-CN" altLang="en-US" sz="80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0242" name="Rectangle 16"/>
          <p:cNvSpPr/>
          <p:nvPr/>
        </p:nvSpPr>
        <p:spPr>
          <a:xfrm>
            <a:off x="0" y="0"/>
            <a:ext cx="4842933" cy="6858000"/>
          </a:xfrm>
          <a:prstGeom prst="rect">
            <a:avLst/>
          </a:prstGeom>
          <a:gradFill rotWithShape="1">
            <a:gsLst>
              <a:gs pos="0">
                <a:srgbClr val="FFFFFF"/>
              </a:gs>
              <a:gs pos="100000">
                <a:srgbClr val="FFFFFF">
                  <a:alpha val="20000"/>
                </a:srgbClr>
              </a:gs>
            </a:gsLst>
            <a:lin ang="5400000" scaled="1"/>
            <a:tileRect/>
          </a:gradFill>
          <a:ln w="9525">
            <a:noFill/>
          </a:ln>
        </p:spPr>
        <p:txBody>
          <a:bodyPr wrap="none" anchor="ctr"/>
          <a:p>
            <a:pPr lvl="0" indent="0"/>
            <a:endParaRPr lang="zh-CN" altLang="en-US" dirty="0">
              <a:ea typeface="宋体" panose="02010600030101010101" pitchFamily="2" charset="-122"/>
            </a:endParaRPr>
          </a:p>
        </p:txBody>
      </p:sp>
      <p:grpSp>
        <p:nvGrpSpPr>
          <p:cNvPr id="10243" name="Group 17"/>
          <p:cNvGrpSpPr/>
          <p:nvPr/>
        </p:nvGrpSpPr>
        <p:grpSpPr>
          <a:xfrm>
            <a:off x="0" y="2141538"/>
            <a:ext cx="12192000" cy="2438400"/>
            <a:chOff x="0" y="1344"/>
            <a:chExt cx="5760" cy="1536"/>
          </a:xfrm>
        </p:grpSpPr>
        <p:sp>
          <p:nvSpPr>
            <p:cNvPr id="10244" name="Rectangle 18"/>
            <p:cNvSpPr/>
            <p:nvPr/>
          </p:nvSpPr>
          <p:spPr>
            <a:xfrm>
              <a:off x="0" y="1344"/>
              <a:ext cx="1014" cy="1536"/>
            </a:xfrm>
            <a:prstGeom prst="rect">
              <a:avLst/>
            </a:prstGeom>
            <a:gradFill rotWithShape="1">
              <a:gsLst>
                <a:gs pos="0">
                  <a:srgbClr val="D9241F">
                    <a:alpha val="20000"/>
                  </a:srgbClr>
                </a:gs>
                <a:gs pos="100000">
                  <a:srgbClr val="D9241F"/>
                </a:gs>
              </a:gsLst>
              <a:lin ang="0" scaled="1"/>
              <a:tileRect/>
            </a:gradFill>
            <a:ln w="9525">
              <a:noFill/>
            </a:ln>
          </p:spPr>
          <p:txBody>
            <a:bodyPr wrap="none" anchor="ctr"/>
            <a:p>
              <a:pPr lvl="0" indent="0"/>
              <a:endParaRPr lang="zh-CN" altLang="en-US" dirty="0">
                <a:ea typeface="宋体" panose="02010600030101010101" pitchFamily="2" charset="-122"/>
              </a:endParaRPr>
            </a:p>
          </p:txBody>
        </p:sp>
        <p:sp>
          <p:nvSpPr>
            <p:cNvPr id="10245" name="Rectangle 19"/>
            <p:cNvSpPr/>
            <p:nvPr/>
          </p:nvSpPr>
          <p:spPr>
            <a:xfrm>
              <a:off x="4804" y="1344"/>
              <a:ext cx="956" cy="1536"/>
            </a:xfrm>
            <a:prstGeom prst="rect">
              <a:avLst/>
            </a:prstGeom>
            <a:gradFill rotWithShape="1">
              <a:gsLst>
                <a:gs pos="0">
                  <a:srgbClr val="D9241F"/>
                </a:gs>
                <a:gs pos="100000">
                  <a:srgbClr val="D9241F">
                    <a:alpha val="20000"/>
                  </a:srgbClr>
                </a:gs>
              </a:gsLst>
              <a:lin ang="0" scaled="1"/>
              <a:tileRect/>
            </a:gradFill>
            <a:ln w="9525">
              <a:noFill/>
            </a:ln>
          </p:spPr>
          <p:txBody>
            <a:bodyPr wrap="none" lIns="64296" tIns="32147" rIns="64296" bIns="32147" anchor="ctr"/>
            <a:p>
              <a:pPr lvl="0" indent="0" algn="ctr"/>
              <a:endParaRPr lang="zh-CN" altLang="zh-CN" dirty="0">
                <a:ea typeface="宋体" panose="02010600030101010101" pitchFamily="2" charset="-122"/>
              </a:endParaRPr>
            </a:p>
          </p:txBody>
        </p:sp>
        <p:sp>
          <p:nvSpPr>
            <p:cNvPr id="10246" name="Rectangle 20"/>
            <p:cNvSpPr/>
            <p:nvPr/>
          </p:nvSpPr>
          <p:spPr>
            <a:xfrm>
              <a:off x="1002" y="1344"/>
              <a:ext cx="3818" cy="1536"/>
            </a:xfrm>
            <a:prstGeom prst="rect">
              <a:avLst/>
            </a:prstGeom>
            <a:solidFill>
              <a:srgbClr val="D9241F"/>
            </a:solidFill>
            <a:ln w="9525">
              <a:noFill/>
            </a:ln>
          </p:spPr>
          <p:txBody>
            <a:bodyPr wrap="none" anchor="ctr"/>
            <a:p>
              <a:pPr lvl="0" indent="0"/>
              <a:endParaRPr lang="zh-CN" altLang="en-US" dirty="0">
                <a:ea typeface="宋体" panose="02010600030101010101" pitchFamily="2" charset="-122"/>
              </a:endParaRPr>
            </a:p>
          </p:txBody>
        </p:sp>
      </p:grpSp>
      <p:sp>
        <p:nvSpPr>
          <p:cNvPr id="10247" name="Freeform 21"/>
          <p:cNvSpPr/>
          <p:nvPr/>
        </p:nvSpPr>
        <p:spPr>
          <a:xfrm>
            <a:off x="-27516" y="-9525"/>
            <a:ext cx="5808133" cy="5824538"/>
          </a:xfrm>
          <a:custGeom>
            <a:avLst/>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0" y="0"/>
              </a:cxn>
              <a:cxn ang="0">
                <a:pos x="2147483647" y="2147483647"/>
              </a:cxn>
            </a:cxnLst>
            <a:pathLst>
              <a:path w="2744" h="3669">
                <a:moveTo>
                  <a:pt x="7" y="453"/>
                </a:moveTo>
                <a:lnTo>
                  <a:pt x="828" y="0"/>
                </a:lnTo>
                <a:lnTo>
                  <a:pt x="2298" y="847"/>
                </a:lnTo>
                <a:lnTo>
                  <a:pt x="2311" y="2316"/>
                </a:lnTo>
                <a:lnTo>
                  <a:pt x="835" y="3216"/>
                </a:lnTo>
                <a:lnTo>
                  <a:pt x="7" y="2750"/>
                </a:lnTo>
                <a:lnTo>
                  <a:pt x="7" y="3197"/>
                </a:lnTo>
                <a:lnTo>
                  <a:pt x="828" y="3669"/>
                </a:lnTo>
                <a:lnTo>
                  <a:pt x="2744" y="2537"/>
                </a:lnTo>
                <a:lnTo>
                  <a:pt x="2738" y="634"/>
                </a:lnTo>
                <a:lnTo>
                  <a:pt x="1625" y="0"/>
                </a:lnTo>
                <a:lnTo>
                  <a:pt x="0" y="0"/>
                </a:lnTo>
                <a:lnTo>
                  <a:pt x="7" y="453"/>
                </a:lnTo>
                <a:close/>
              </a:path>
            </a:pathLst>
          </a:custGeom>
          <a:solidFill>
            <a:srgbClr val="FFFFFF">
              <a:alpha val="23137"/>
            </a:srgbClr>
          </a:solidFill>
          <a:ln w="9525">
            <a:noFill/>
          </a:ln>
        </p:spPr>
        <p:txBody>
          <a:bodyPr/>
          <a:p>
            <a:endParaRPr lang="zh-CN" altLang="en-US"/>
          </a:p>
        </p:txBody>
      </p:sp>
      <p:pic>
        <p:nvPicPr>
          <p:cNvPr id="10248" name="Picture 22" descr="SixDisciplines Lg Logo 1"/>
          <p:cNvPicPr>
            <a:picLocks noChangeAspect="1"/>
          </p:cNvPicPr>
          <p:nvPr/>
        </p:nvPicPr>
        <p:blipFill>
          <a:blip r:embed="rId3"/>
          <a:stretch>
            <a:fillRect/>
          </a:stretch>
        </p:blipFill>
        <p:spPr>
          <a:xfrm>
            <a:off x="239184" y="587375"/>
            <a:ext cx="4428067" cy="725488"/>
          </a:xfrm>
          <a:prstGeom prst="rect">
            <a:avLst/>
          </a:prstGeom>
          <a:noFill/>
          <a:ln w="9525">
            <a:noFill/>
          </a:ln>
        </p:spPr>
      </p:pic>
      <p:sp>
        <p:nvSpPr>
          <p:cNvPr id="10249" name="Rectangle 23"/>
          <p:cNvSpPr/>
          <p:nvPr/>
        </p:nvSpPr>
        <p:spPr>
          <a:xfrm>
            <a:off x="0" y="4572000"/>
            <a:ext cx="12192000" cy="381000"/>
          </a:xfrm>
          <a:prstGeom prst="rect">
            <a:avLst/>
          </a:prstGeom>
          <a:gradFill rotWithShape="1">
            <a:gsLst>
              <a:gs pos="0">
                <a:srgbClr val="000000"/>
              </a:gs>
              <a:gs pos="100000">
                <a:srgbClr val="000000">
                  <a:alpha val="0"/>
                </a:srgbClr>
              </a:gs>
            </a:gsLst>
            <a:lin ang="5400000" scaled="1"/>
            <a:tileRect/>
          </a:gradFill>
          <a:ln w="9525">
            <a:noFill/>
          </a:ln>
        </p:spPr>
        <p:txBody>
          <a:bodyPr wrap="none" anchor="ctr"/>
          <a:p>
            <a:pPr lvl="0" indent="0"/>
            <a:endParaRPr lang="zh-CN" altLang="en-US" dirty="0">
              <a:ea typeface="宋体" panose="02010600030101010101" pitchFamily="2" charset="-122"/>
            </a:endParaRPr>
          </a:p>
        </p:txBody>
      </p:sp>
      <p:sp>
        <p:nvSpPr>
          <p:cNvPr id="10250" name="Line 35"/>
          <p:cNvSpPr/>
          <p:nvPr/>
        </p:nvSpPr>
        <p:spPr>
          <a:xfrm>
            <a:off x="0" y="2133600"/>
            <a:ext cx="12192000" cy="0"/>
          </a:xfrm>
          <a:prstGeom prst="line">
            <a:avLst/>
          </a:prstGeom>
          <a:ln w="28575" cap="flat" cmpd="sng">
            <a:solidFill>
              <a:srgbClr val="FFFFFF"/>
            </a:solidFill>
            <a:prstDash val="solid"/>
            <a:round/>
            <a:headEnd type="none" w="med" len="med"/>
            <a:tailEnd type="none" w="med" len="med"/>
          </a:ln>
        </p:spPr>
      </p:sp>
      <p:sp>
        <p:nvSpPr>
          <p:cNvPr id="10251" name="AutoShape 3"/>
          <p:cNvSpPr>
            <a:spLocks noChangeAspect="1"/>
          </p:cNvSpPr>
          <p:nvPr/>
        </p:nvSpPr>
        <p:spPr>
          <a:xfrm rot="1800000">
            <a:off x="9347200" y="5029200"/>
            <a:ext cx="1731433" cy="1123950"/>
          </a:xfrm>
          <a:prstGeom prst="hexagon">
            <a:avLst>
              <a:gd name="adj" fmla="val 28884"/>
              <a:gd name="vf" fmla="val 115470"/>
            </a:avLst>
          </a:prstGeom>
          <a:noFill/>
          <a:ln w="152400" cap="flat" cmpd="sng">
            <a:solidFill>
              <a:srgbClr val="FFFFFF">
                <a:alpha val="20000"/>
              </a:srgbClr>
            </a:solidFill>
            <a:prstDash val="solid"/>
            <a:miter/>
            <a:headEnd type="none" w="med" len="med"/>
            <a:tailEnd type="none" w="med" len="med"/>
          </a:ln>
        </p:spPr>
        <p:txBody>
          <a:bodyPr wrap="none" anchor="ctr"/>
          <a:p>
            <a:pPr lvl="0" indent="0"/>
            <a:endParaRPr lang="zh-CN" altLang="en-US" dirty="0">
              <a:ea typeface="宋体" panose="02010600030101010101" pitchFamily="2" charset="-122"/>
            </a:endParaRPr>
          </a:p>
        </p:txBody>
      </p:sp>
      <p:sp>
        <p:nvSpPr>
          <p:cNvPr id="10252" name="Freeform 6"/>
          <p:cNvSpPr/>
          <p:nvPr/>
        </p:nvSpPr>
        <p:spPr>
          <a:xfrm>
            <a:off x="8331200" y="6199188"/>
            <a:ext cx="1524000" cy="658812"/>
          </a:xfrm>
          <a:custGeom>
            <a:avLst/>
            <a:gdLst/>
            <a:ahLst/>
            <a:cxnLst>
              <a:cxn ang="0">
                <a:pos x="0" y="2147483647"/>
              </a:cxn>
              <a:cxn ang="0">
                <a:pos x="0" y="2147483647"/>
              </a:cxn>
              <a:cxn ang="0">
                <a:pos x="2147483647" y="0"/>
              </a:cxn>
              <a:cxn ang="0">
                <a:pos x="2147483647" y="2147483647"/>
              </a:cxn>
              <a:cxn ang="0">
                <a:pos x="2147483647" y="2147483647"/>
              </a:cxn>
            </a:cxnLst>
            <a:pathLst>
              <a:path w="720" h="415">
                <a:moveTo>
                  <a:pt x="0" y="415"/>
                </a:moveTo>
                <a:lnTo>
                  <a:pt x="0" y="223"/>
                </a:lnTo>
                <a:lnTo>
                  <a:pt x="357" y="0"/>
                </a:lnTo>
                <a:lnTo>
                  <a:pt x="720" y="223"/>
                </a:lnTo>
                <a:lnTo>
                  <a:pt x="720" y="415"/>
                </a:lnTo>
              </a:path>
            </a:pathLst>
          </a:custGeom>
          <a:noFill/>
          <a:ln w="152400" cap="flat" cmpd="sng">
            <a:solidFill>
              <a:srgbClr val="FFFFFF">
                <a:alpha val="20000"/>
              </a:srgbClr>
            </a:solidFill>
            <a:prstDash val="solid"/>
            <a:round/>
            <a:headEnd type="none" w="med" len="med"/>
            <a:tailEnd type="none" w="med" len="med"/>
          </a:ln>
        </p:spPr>
        <p:txBody>
          <a:bodyPr/>
          <a:p>
            <a:endParaRPr lang="zh-CN" altLang="en-US"/>
          </a:p>
        </p:txBody>
      </p:sp>
      <p:sp>
        <p:nvSpPr>
          <p:cNvPr id="10253" name="Freeform 7"/>
          <p:cNvSpPr/>
          <p:nvPr/>
        </p:nvSpPr>
        <p:spPr>
          <a:xfrm>
            <a:off x="11480800" y="4953000"/>
            <a:ext cx="711200" cy="1295400"/>
          </a:xfrm>
          <a:custGeom>
            <a:avLst/>
            <a:gdLst/>
            <a:ahLst/>
            <a:cxnLst>
              <a:cxn ang="0">
                <a:pos x="2147483647" y="0"/>
              </a:cxn>
              <a:cxn ang="0">
                <a:pos x="0" y="2147483647"/>
              </a:cxn>
              <a:cxn ang="0">
                <a:pos x="0" y="2147483647"/>
              </a:cxn>
              <a:cxn ang="0">
                <a:pos x="2147483647" y="2147483647"/>
              </a:cxn>
            </a:cxnLst>
            <a:pathLst>
              <a:path w="336" h="816">
                <a:moveTo>
                  <a:pt x="336" y="0"/>
                </a:moveTo>
                <a:lnTo>
                  <a:pt x="0" y="192"/>
                </a:lnTo>
                <a:lnTo>
                  <a:pt x="0" y="624"/>
                </a:lnTo>
                <a:lnTo>
                  <a:pt x="336" y="816"/>
                </a:lnTo>
              </a:path>
            </a:pathLst>
          </a:custGeom>
          <a:noFill/>
          <a:ln w="152400" cap="flat" cmpd="sng">
            <a:solidFill>
              <a:srgbClr val="FFFFFF">
                <a:alpha val="20000"/>
              </a:srgbClr>
            </a:solidFill>
            <a:prstDash val="solid"/>
            <a:round/>
            <a:headEnd type="none" w="med" len="med"/>
            <a:tailEnd type="none" w="med" len="med"/>
          </a:ln>
        </p:spPr>
        <p:txBody>
          <a:bodyPr/>
          <a:p>
            <a:endParaRPr lang="zh-CN" altLang="en-US"/>
          </a:p>
        </p:txBody>
      </p:sp>
      <p:sp>
        <p:nvSpPr>
          <p:cNvPr id="6148" name="Rectangle 4"/>
          <p:cNvSpPr>
            <a:spLocks noGrp="1" noChangeArrowheads="1"/>
          </p:cNvSpPr>
          <p:nvPr>
            <p:ph type="subTitle" idx="1"/>
          </p:nvPr>
        </p:nvSpPr>
        <p:spPr>
          <a:xfrm>
            <a:off x="1238251" y="3816350"/>
            <a:ext cx="9707033" cy="374650"/>
          </a:xfrm>
        </p:spPr>
        <p:txBody>
          <a:bodyPr/>
          <a:lstStyle>
            <a:lvl1pPr marL="0" indent="0" algn="ctr">
              <a:buFont typeface="Wingdings" panose="05000000000000000000" pitchFamily="2" charset="2"/>
              <a:buNone/>
              <a:defRPr sz="2800"/>
            </a:lvl1pPr>
          </a:lstStyle>
          <a:p>
            <a:pPr lvl="0" fontAlgn="base"/>
            <a:r>
              <a:rPr lang="en-US" altLang="zh-CN" strike="noStrike" noProof="0" smtClean="0"/>
              <a:t>Click to edit Master subtitle style</a:t>
            </a:r>
            <a:endParaRPr lang="en-US" altLang="zh-CN" strike="noStrike" noProof="0" smtClean="0"/>
          </a:p>
        </p:txBody>
      </p:sp>
      <p:sp>
        <p:nvSpPr>
          <p:cNvPr id="6153" name="Rectangle 9"/>
          <p:cNvSpPr>
            <a:spLocks noGrp="1" noChangeArrowheads="1"/>
          </p:cNvSpPr>
          <p:nvPr>
            <p:ph type="ctrTitle"/>
          </p:nvPr>
        </p:nvSpPr>
        <p:spPr>
          <a:xfrm>
            <a:off x="1229784" y="2517775"/>
            <a:ext cx="9726083" cy="1030288"/>
          </a:xfrm>
          <a:effectLst>
            <a:outerShdw dist="53882" dir="2700000" algn="ctr" rotWithShape="0">
              <a:srgbClr val="A50021"/>
            </a:outerShdw>
          </a:effectLst>
        </p:spPr>
        <p:txBody>
          <a:bodyPr anchor="ctr"/>
          <a:lstStyle>
            <a:lvl1pPr algn="ctr">
              <a:lnSpc>
                <a:spcPct val="95000"/>
              </a:lnSpc>
              <a:defRPr sz="3200">
                <a:solidFill>
                  <a:srgbClr val="FFFFFF"/>
                </a:solidFill>
              </a:defRPr>
            </a:lvl1pPr>
          </a:lstStyle>
          <a:p>
            <a:pPr lvl="0" fontAlgn="base"/>
            <a:r>
              <a:rPr lang="en-US" altLang="zh-CN" strike="noStrike" noProof="0" smtClean="0"/>
              <a:t>Click to edit Master title style</a:t>
            </a:r>
            <a:endParaRPr lang="en-US" altLang="zh-CN" strike="noStrike" noProof="0" smtClean="0"/>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58300" y="520700"/>
            <a:ext cx="2624667" cy="56959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382184" y="520700"/>
            <a:ext cx="7672916" cy="56959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402167" y="6019800"/>
            <a:ext cx="3052233" cy="476250"/>
          </a:xfrm>
        </p:spPr>
        <p:txBody>
          <a:bodyPr/>
          <a:lstStyle/>
          <a:p>
            <a:pPr lvl="0" fontAlgn="base">
              <a:buClr>
                <a:srgbClr val="000000"/>
              </a:buClr>
            </a:pPr>
            <a:endParaRPr lang="zh-CN" altLang="en-US" strike="noStrike" noProof="1"/>
          </a:p>
        </p:txBody>
      </p:sp>
      <p:sp>
        <p:nvSpPr>
          <p:cNvPr id="7" name="页脚占位符 6"/>
          <p:cNvSpPr>
            <a:spLocks noGrp="1"/>
          </p:cNvSpPr>
          <p:nvPr>
            <p:ph type="ftr" sz="quarter" idx="11"/>
          </p:nvPr>
        </p:nvSpPr>
        <p:spPr>
          <a:xfrm>
            <a:off x="1382184" y="6484938"/>
            <a:ext cx="3858684" cy="177800"/>
          </a:xfrm>
          <a:prstGeom prst="rect">
            <a:avLst/>
          </a:prstGeom>
          <a:noFill/>
          <a:ln>
            <a:noFill/>
          </a:ln>
          <a:effectLst/>
        </p:spPr>
        <p:txBody>
          <a:bodyPr vert="horz" wrap="square" lIns="0" tIns="0" rIns="0" bIns="0" numCol="1" anchor="b" anchorCtr="0" compatLnSpc="1"/>
          <a:lstStyle/>
          <a:p>
            <a:pPr fontAlgn="base">
              <a:buClr>
                <a:srgbClr val="000000"/>
              </a:buClr>
            </a:pPr>
            <a:endParaRPr lang="zh-CN" noProof="1"/>
          </a:p>
        </p:txBody>
      </p:sp>
      <p:sp>
        <p:nvSpPr>
          <p:cNvPr id="8" name="灯片编号占位符 7"/>
          <p:cNvSpPr>
            <a:spLocks noGrp="1"/>
          </p:cNvSpPr>
          <p:nvPr>
            <p:ph type="sldNum" sz="quarter" idx="12"/>
          </p:nvPr>
        </p:nvSpPr>
        <p:spPr>
          <a:xfrm>
            <a:off x="8737600" y="6019800"/>
            <a:ext cx="3052233" cy="476250"/>
          </a:xfrm>
        </p:spPr>
        <p:txBody>
          <a:bodyPr/>
          <a:lstStyle/>
          <a:p>
            <a:pPr lvl="0" fontAlgn="base">
              <a:buClr>
                <a:srgbClr val="000000"/>
              </a:buClr>
            </a:pPr>
            <a:fld id="{9A0DB2DC-4C9A-4742-B13C-FB6460FD3503}" type="slidenum">
              <a:rPr lang="zh-CN" strike="noStrike" noProof="1">
                <a:latin typeface="Arial" panose="020B0604020202020204" pitchFamily="34" charset="0"/>
                <a:ea typeface="Arial" panose="020B0604020202020204" pitchFamily="34" charset="0"/>
                <a:cs typeface="+mn-ea"/>
              </a:rPr>
            </a:fld>
            <a:endParaRPr lang="zh-CN" strike="noStrike" noProof="1"/>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a:xfrm>
            <a:off x="609600" y="6245225"/>
            <a:ext cx="2844800" cy="476250"/>
          </a:xfrm>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1382184" y="6484938"/>
            <a:ext cx="3858684" cy="177800"/>
          </a:xfrm>
          <a:prstGeom prst="rect">
            <a:avLst/>
          </a:prstGeom>
          <a:noFill/>
          <a:ln>
            <a:noFill/>
          </a:ln>
          <a:effectLst/>
        </p:spPr>
        <p:txBody>
          <a:bodyPr vert="horz" wrap="square" lIns="0" tIns="0" rIns="0" bIns="0" numCol="1" anchor="b" anchorCtr="0" compatLnSpc="1"/>
          <a:p>
            <a:pPr marL="0" marR="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kern="1200" cap="none" spc="0" normalizeH="0" baseline="0" noProof="0" smtClean="0">
              <a:solidFill>
                <a:schemeClr val="tx1"/>
              </a:solidFill>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8737600" y="6245225"/>
            <a:ext cx="2844800" cy="476250"/>
          </a:xfrm>
        </p:spPr>
        <p:txBody>
          <a:bodyPr/>
          <a:p>
            <a:pPr lvl="0" algn="r" eaLnBrk="1" fontAlgn="base" hangingPunct="1"/>
            <a:fld id="{9A0DB2DC-4C9A-4742-B13C-FB6460FD3503}" type="slidenum">
              <a:rPr lang="en-US" altLang="zh-CN" sz="1400" b="0" strike="noStrike" noProof="1">
                <a:latin typeface="Arial" panose="020B0604020202020204" pitchFamily="34" charset="0"/>
                <a:ea typeface="Arial" panose="020B0604020202020204" pitchFamily="34" charset="0"/>
                <a:cs typeface="+mn-ea"/>
              </a:rPr>
            </a:fld>
            <a:endParaRPr lang="en-US" altLang="zh-CN" sz="1400" b="0" strike="noStrike" noProof="1"/>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382184" y="1230313"/>
            <a:ext cx="4612216" cy="4986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230313"/>
            <a:ext cx="4614333" cy="4986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0" tIns="0" rIns="0" bIns="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ct val="90000"/>
              </a:spcBef>
              <a:spcAft>
                <a:spcPct val="0"/>
              </a:spcAft>
              <a:buClr>
                <a:schemeClr val="tx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emf"/><Relationship Id="rId14" Type="http://schemas.openxmlformats.org/officeDocument/2006/relationships/image" Target="../media/image2.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Freeform 33"/>
          <p:cNvSpPr/>
          <p:nvPr/>
        </p:nvSpPr>
        <p:spPr>
          <a:xfrm>
            <a:off x="9463617" y="4930775"/>
            <a:ext cx="1562100" cy="1339850"/>
          </a:xfrm>
          <a:custGeom>
            <a:avLst/>
            <a:gdLst/>
            <a:ahLst/>
            <a:cxnLst>
              <a:cxn ang="0">
                <a:pos x="0" y="2147483647"/>
              </a:cxn>
              <a:cxn ang="0">
                <a:pos x="2147483647" y="0"/>
              </a:cxn>
              <a:cxn ang="0">
                <a:pos x="2147483647" y="2147483647"/>
              </a:cxn>
              <a:cxn ang="0">
                <a:pos x="2147483647" y="2147483647"/>
              </a:cxn>
              <a:cxn ang="0">
                <a:pos x="2147483647" y="2147483647"/>
              </a:cxn>
              <a:cxn ang="0">
                <a:pos x="0" y="2147483647"/>
              </a:cxn>
              <a:cxn ang="0">
                <a:pos x="0" y="2147483647"/>
              </a:cxn>
            </a:cxnLst>
            <a:pathLst>
              <a:path w="1344" h="1536">
                <a:moveTo>
                  <a:pt x="0" y="384"/>
                </a:moveTo>
                <a:lnTo>
                  <a:pt x="672" y="0"/>
                </a:lnTo>
                <a:lnTo>
                  <a:pt x="1344" y="384"/>
                </a:lnTo>
                <a:lnTo>
                  <a:pt x="1344" y="1152"/>
                </a:lnTo>
                <a:lnTo>
                  <a:pt x="672" y="1536"/>
                </a:lnTo>
                <a:lnTo>
                  <a:pt x="0" y="1152"/>
                </a:lnTo>
                <a:lnTo>
                  <a:pt x="0" y="384"/>
                </a:lnTo>
                <a:close/>
              </a:path>
            </a:pathLst>
          </a:custGeom>
          <a:noFill/>
          <a:ln w="152400" cap="flat" cmpd="sng">
            <a:solidFill>
              <a:srgbClr val="BDB6B0">
                <a:alpha val="30196"/>
              </a:srgbClr>
            </a:solidFill>
            <a:prstDash val="solid"/>
            <a:round/>
            <a:headEnd type="none" w="med" len="med"/>
            <a:tailEnd type="none" w="med" len="med"/>
          </a:ln>
        </p:spPr>
        <p:txBody>
          <a:bodyPr/>
          <a:p>
            <a:endParaRPr lang="zh-CN" altLang="en-US"/>
          </a:p>
        </p:txBody>
      </p:sp>
      <p:sp>
        <p:nvSpPr>
          <p:cNvPr id="1027" name="Rectangle 31"/>
          <p:cNvSpPr/>
          <p:nvPr/>
        </p:nvSpPr>
        <p:spPr>
          <a:xfrm>
            <a:off x="6739467" y="0"/>
            <a:ext cx="5452533" cy="457200"/>
          </a:xfrm>
          <a:prstGeom prst="rect">
            <a:avLst/>
          </a:prstGeom>
          <a:solidFill>
            <a:srgbClr val="000000"/>
          </a:solidFill>
          <a:ln w="9525">
            <a:noFill/>
          </a:ln>
        </p:spPr>
        <p:txBody>
          <a:bodyPr wrap="none" anchor="ctr"/>
          <a:p>
            <a:pPr lvl="0" indent="0"/>
            <a:endParaRPr lang="zh-CN" altLang="en-US" dirty="0">
              <a:latin typeface="Arial" panose="020B0604020202020204" pitchFamily="34" charset="0"/>
              <a:ea typeface="宋体" panose="02010600030101010101" pitchFamily="2" charset="-122"/>
            </a:endParaRPr>
          </a:p>
        </p:txBody>
      </p:sp>
      <p:sp>
        <p:nvSpPr>
          <p:cNvPr id="1028" name="Rectangle 3"/>
          <p:cNvSpPr>
            <a:spLocks noGrp="1"/>
          </p:cNvSpPr>
          <p:nvPr>
            <p:ph type="body"/>
          </p:nvPr>
        </p:nvSpPr>
        <p:spPr>
          <a:xfrm>
            <a:off x="1382184" y="1230313"/>
            <a:ext cx="9429749" cy="4986337"/>
          </a:xfrm>
          <a:prstGeom prst="rect">
            <a:avLst/>
          </a:prstGeom>
          <a:noFill/>
          <a:ln w="9525">
            <a:noFill/>
          </a:ln>
        </p:spPr>
        <p:txBody>
          <a:bodyPr lIns="0" tIns="0" rIns="0" bIns="0" anchor="t"/>
          <a:p>
            <a:pPr lvl="0" indent="-243205"/>
            <a:r>
              <a:rPr lang="en-US" altLang="zh-CN" dirty="0"/>
              <a:t>Click to edit Master text styles</a:t>
            </a:r>
            <a:endParaRPr lang="en-US" altLang="zh-CN" dirty="0"/>
          </a:p>
          <a:p>
            <a:pPr lvl="1" indent="-204470"/>
            <a:r>
              <a:rPr lang="en-US" altLang="zh-CN" dirty="0"/>
              <a:t>Second level</a:t>
            </a:r>
            <a:endParaRPr lang="en-US" altLang="zh-CN" dirty="0"/>
          </a:p>
          <a:p>
            <a:pPr lvl="2" indent="-200025"/>
            <a:r>
              <a:rPr lang="en-US" altLang="zh-CN" dirty="0"/>
              <a:t>Third level</a:t>
            </a:r>
            <a:endParaRPr lang="en-US" altLang="zh-CN" dirty="0"/>
          </a:p>
        </p:txBody>
      </p:sp>
      <p:sp>
        <p:nvSpPr>
          <p:cNvPr id="1029" name="Rectangle 5"/>
          <p:cNvSpPr>
            <a:spLocks noGrp="1" noChangeArrowheads="1"/>
          </p:cNvSpPr>
          <p:nvPr>
            <p:ph type="ftr" sz="quarter" idx="3"/>
          </p:nvPr>
        </p:nvSpPr>
        <p:spPr bwMode="auto">
          <a:xfrm>
            <a:off x="1382184" y="6484938"/>
            <a:ext cx="3858684" cy="17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lstStyle>
            <a:lvl1pPr>
              <a:defRPr sz="7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2004 Six Disciplines Leadership Center.  All Rights Reserved.</a:t>
            </a: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Freeform 18"/>
          <p:cNvSpPr/>
          <p:nvPr/>
        </p:nvSpPr>
        <p:spPr>
          <a:xfrm>
            <a:off x="8331200" y="6199188"/>
            <a:ext cx="1524000" cy="658812"/>
          </a:xfrm>
          <a:custGeom>
            <a:avLst/>
            <a:gdLst/>
            <a:ahLst/>
            <a:cxnLst>
              <a:cxn ang="0">
                <a:pos x="0" y="2147483647"/>
              </a:cxn>
              <a:cxn ang="0">
                <a:pos x="0" y="2147483647"/>
              </a:cxn>
              <a:cxn ang="0">
                <a:pos x="2147483647" y="0"/>
              </a:cxn>
              <a:cxn ang="0">
                <a:pos x="2147483647" y="2147483647"/>
              </a:cxn>
              <a:cxn ang="0">
                <a:pos x="2147483647" y="2147483647"/>
              </a:cxn>
            </a:cxnLst>
            <a:pathLst>
              <a:path w="720" h="415">
                <a:moveTo>
                  <a:pt x="0" y="415"/>
                </a:moveTo>
                <a:lnTo>
                  <a:pt x="0" y="223"/>
                </a:lnTo>
                <a:lnTo>
                  <a:pt x="357" y="0"/>
                </a:lnTo>
                <a:lnTo>
                  <a:pt x="720" y="223"/>
                </a:lnTo>
                <a:lnTo>
                  <a:pt x="720" y="415"/>
                </a:lnTo>
              </a:path>
            </a:pathLst>
          </a:custGeom>
          <a:noFill/>
          <a:ln w="152400" cap="flat" cmpd="sng">
            <a:solidFill>
              <a:srgbClr val="BDB6B0">
                <a:alpha val="30196"/>
              </a:srgbClr>
            </a:solidFill>
            <a:prstDash val="solid"/>
            <a:round/>
            <a:headEnd type="none" w="med" len="med"/>
            <a:tailEnd type="none" w="med" len="med"/>
          </a:ln>
        </p:spPr>
        <p:txBody>
          <a:bodyPr/>
          <a:p>
            <a:endParaRPr lang="zh-CN" altLang="en-US"/>
          </a:p>
        </p:txBody>
      </p:sp>
      <p:sp>
        <p:nvSpPr>
          <p:cNvPr id="1031" name="Freeform 20"/>
          <p:cNvSpPr/>
          <p:nvPr/>
        </p:nvSpPr>
        <p:spPr>
          <a:xfrm>
            <a:off x="11480800" y="4953000"/>
            <a:ext cx="711200" cy="1295400"/>
          </a:xfrm>
          <a:custGeom>
            <a:avLst/>
            <a:gdLst/>
            <a:ahLst/>
            <a:cxnLst>
              <a:cxn ang="0">
                <a:pos x="2147483647" y="0"/>
              </a:cxn>
              <a:cxn ang="0">
                <a:pos x="0" y="2147483647"/>
              </a:cxn>
              <a:cxn ang="0">
                <a:pos x="0" y="2147483647"/>
              </a:cxn>
              <a:cxn ang="0">
                <a:pos x="2147483647" y="2147483647"/>
              </a:cxn>
            </a:cxnLst>
            <a:pathLst>
              <a:path w="336" h="816">
                <a:moveTo>
                  <a:pt x="336" y="0"/>
                </a:moveTo>
                <a:lnTo>
                  <a:pt x="0" y="192"/>
                </a:lnTo>
                <a:lnTo>
                  <a:pt x="0" y="624"/>
                </a:lnTo>
                <a:lnTo>
                  <a:pt x="336" y="816"/>
                </a:lnTo>
              </a:path>
            </a:pathLst>
          </a:custGeom>
          <a:noFill/>
          <a:ln w="152400" cap="flat" cmpd="sng">
            <a:solidFill>
              <a:srgbClr val="BDB6B0">
                <a:alpha val="30196"/>
              </a:srgbClr>
            </a:solidFill>
            <a:prstDash val="solid"/>
            <a:round/>
            <a:headEnd type="none" w="med" len="med"/>
            <a:tailEnd type="none" w="med" len="med"/>
          </a:ln>
        </p:spPr>
        <p:txBody>
          <a:bodyPr/>
          <a:p>
            <a:endParaRPr lang="zh-CN" altLang="en-US"/>
          </a:p>
        </p:txBody>
      </p:sp>
      <p:sp>
        <p:nvSpPr>
          <p:cNvPr id="1032" name="Rectangle 2"/>
          <p:cNvSpPr>
            <a:spLocks noGrp="1"/>
          </p:cNvSpPr>
          <p:nvPr>
            <p:ph type="title"/>
          </p:nvPr>
        </p:nvSpPr>
        <p:spPr>
          <a:xfrm>
            <a:off x="1382184" y="520700"/>
            <a:ext cx="10500783" cy="509588"/>
          </a:xfrm>
          <a:prstGeom prst="rect">
            <a:avLst/>
          </a:prstGeom>
          <a:noFill/>
          <a:ln w="9525">
            <a:noFill/>
          </a:ln>
        </p:spPr>
        <p:txBody>
          <a:bodyPr lIns="0" tIns="0" rIns="0" bIns="0" anchor="t"/>
          <a:p>
            <a:pPr lvl="0"/>
            <a:r>
              <a:rPr lang="en-US" altLang="zh-CN" dirty="0"/>
              <a:t>Click to edit Master title style</a:t>
            </a:r>
            <a:endParaRPr lang="en-US" altLang="zh-CN" dirty="0"/>
          </a:p>
        </p:txBody>
      </p:sp>
      <p:pic>
        <p:nvPicPr>
          <p:cNvPr id="1033" name="Picture 30" descr="SixDisciplines Lg Logo 1"/>
          <p:cNvPicPr>
            <a:picLocks noChangeAspect="1"/>
          </p:cNvPicPr>
          <p:nvPr/>
        </p:nvPicPr>
        <p:blipFill>
          <a:blip r:embed="rId14"/>
          <a:srcRect r="79665"/>
          <a:stretch>
            <a:fillRect/>
          </a:stretch>
        </p:blipFill>
        <p:spPr>
          <a:xfrm>
            <a:off x="304800" y="265113"/>
            <a:ext cx="833967" cy="673100"/>
          </a:xfrm>
          <a:prstGeom prst="rect">
            <a:avLst/>
          </a:prstGeom>
          <a:noFill/>
          <a:ln w="9525">
            <a:noFill/>
          </a:ln>
        </p:spPr>
      </p:pic>
      <p:sp>
        <p:nvSpPr>
          <p:cNvPr id="1034" name="Rectangle 32"/>
          <p:cNvSpPr/>
          <p:nvPr/>
        </p:nvSpPr>
        <p:spPr>
          <a:xfrm>
            <a:off x="1382184" y="0"/>
            <a:ext cx="5380567" cy="457200"/>
          </a:xfrm>
          <a:prstGeom prst="rect">
            <a:avLst/>
          </a:prstGeom>
          <a:gradFill rotWithShape="1">
            <a:gsLst>
              <a:gs pos="0">
                <a:schemeClr val="bg1"/>
              </a:gs>
              <a:gs pos="100000">
                <a:srgbClr val="000000"/>
              </a:gs>
            </a:gsLst>
            <a:lin ang="0" scaled="1"/>
            <a:tileRect/>
          </a:gradFill>
          <a:ln w="9525">
            <a:noFill/>
          </a:ln>
        </p:spPr>
        <p:txBody>
          <a:bodyPr wrap="none" anchor="ctr"/>
          <a:p>
            <a:pPr lvl="0" indent="0"/>
            <a:endParaRPr lang="zh-CN" altLang="en-US" dirty="0">
              <a:latin typeface="Arial" panose="020B0604020202020204" pitchFamily="34" charset="0"/>
              <a:ea typeface="宋体" panose="02010600030101010101" pitchFamily="2" charset="-122"/>
            </a:endParaRPr>
          </a:p>
        </p:txBody>
      </p:sp>
      <p:sp>
        <p:nvSpPr>
          <p:cNvPr id="1035" name="Rectangle 28"/>
          <p:cNvSpPr/>
          <p:nvPr/>
        </p:nvSpPr>
        <p:spPr>
          <a:xfrm>
            <a:off x="1382184" y="6699250"/>
            <a:ext cx="10809816" cy="158750"/>
          </a:xfrm>
          <a:prstGeom prst="rect">
            <a:avLst/>
          </a:prstGeom>
          <a:gradFill rotWithShape="1">
            <a:gsLst>
              <a:gs pos="0">
                <a:srgbClr val="D9241F"/>
              </a:gs>
              <a:gs pos="100000">
                <a:srgbClr val="D9241F">
                  <a:alpha val="0"/>
                </a:srgbClr>
              </a:gs>
            </a:gsLst>
            <a:lin ang="0" scaled="1"/>
            <a:tileRect/>
          </a:gradFill>
          <a:ln w="9525">
            <a:noFill/>
          </a:ln>
        </p:spPr>
        <p:txBody>
          <a:bodyPr wrap="none" anchor="ctr"/>
          <a:p>
            <a:pPr lvl="0" indent="0"/>
            <a:endParaRPr lang="zh-CN" altLang="en-US"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p:hf sldNum="0" hdr="0" ftr="0" dt="0"/>
  <p:txStyles>
    <p:titleStyle>
      <a:lvl1pPr algn="l" rtl="0" eaLnBrk="0" fontAlgn="base" hangingPunct="0">
        <a:spcBef>
          <a:spcPct val="0"/>
        </a:spcBef>
        <a:spcAft>
          <a:spcPct val="0"/>
        </a:spcAft>
        <a:defRPr sz="2300">
          <a:solidFill>
            <a:schemeClr val="tx2"/>
          </a:solidFill>
          <a:latin typeface="+mj-lt"/>
          <a:ea typeface="+mj-ea"/>
          <a:cs typeface="+mj-cs"/>
        </a:defRPr>
      </a:lvl1pPr>
      <a:lvl2pPr algn="l" rtl="0" eaLnBrk="0" fontAlgn="base" hangingPunct="0">
        <a:spcBef>
          <a:spcPct val="0"/>
        </a:spcBef>
        <a:spcAft>
          <a:spcPct val="0"/>
        </a:spcAft>
        <a:defRPr sz="2300">
          <a:solidFill>
            <a:schemeClr val="tx2"/>
          </a:solidFill>
          <a:latin typeface="Arial Black" panose="020B0A04020102020204" pitchFamily="34" charset="0"/>
        </a:defRPr>
      </a:lvl2pPr>
      <a:lvl3pPr algn="l" rtl="0" eaLnBrk="0" fontAlgn="base" hangingPunct="0">
        <a:spcBef>
          <a:spcPct val="0"/>
        </a:spcBef>
        <a:spcAft>
          <a:spcPct val="0"/>
        </a:spcAft>
        <a:defRPr sz="2300">
          <a:solidFill>
            <a:schemeClr val="tx2"/>
          </a:solidFill>
          <a:latin typeface="Arial Black" panose="020B0A04020102020204" pitchFamily="34" charset="0"/>
        </a:defRPr>
      </a:lvl3pPr>
      <a:lvl4pPr algn="l" rtl="0" eaLnBrk="0" fontAlgn="base" hangingPunct="0">
        <a:spcBef>
          <a:spcPct val="0"/>
        </a:spcBef>
        <a:spcAft>
          <a:spcPct val="0"/>
        </a:spcAft>
        <a:defRPr sz="2300">
          <a:solidFill>
            <a:schemeClr val="tx2"/>
          </a:solidFill>
          <a:latin typeface="Arial Black" panose="020B0A04020102020204" pitchFamily="34" charset="0"/>
        </a:defRPr>
      </a:lvl4pPr>
      <a:lvl5pPr algn="l" rtl="0" eaLnBrk="0" fontAlgn="base" hangingPunct="0">
        <a:spcBef>
          <a:spcPct val="0"/>
        </a:spcBef>
        <a:spcAft>
          <a:spcPct val="0"/>
        </a:spcAft>
        <a:defRPr sz="2300">
          <a:solidFill>
            <a:schemeClr val="tx2"/>
          </a:solidFill>
          <a:latin typeface="Arial Black" panose="020B0A04020102020204" pitchFamily="34" charset="0"/>
        </a:defRPr>
      </a:lvl5pPr>
      <a:lvl6pPr marL="457200" algn="l" rtl="0" fontAlgn="base">
        <a:spcBef>
          <a:spcPct val="0"/>
        </a:spcBef>
        <a:spcAft>
          <a:spcPct val="0"/>
        </a:spcAft>
        <a:defRPr sz="2300">
          <a:solidFill>
            <a:schemeClr val="tx2"/>
          </a:solidFill>
          <a:latin typeface="Arial Black" panose="020B0A04020102020204" pitchFamily="34" charset="0"/>
        </a:defRPr>
      </a:lvl6pPr>
      <a:lvl7pPr marL="914400" algn="l" rtl="0" fontAlgn="base">
        <a:spcBef>
          <a:spcPct val="0"/>
        </a:spcBef>
        <a:spcAft>
          <a:spcPct val="0"/>
        </a:spcAft>
        <a:defRPr sz="2300">
          <a:solidFill>
            <a:schemeClr val="tx2"/>
          </a:solidFill>
          <a:latin typeface="Arial Black" panose="020B0A04020102020204" pitchFamily="34" charset="0"/>
        </a:defRPr>
      </a:lvl7pPr>
      <a:lvl8pPr marL="1371600" algn="l" rtl="0" fontAlgn="base">
        <a:spcBef>
          <a:spcPct val="0"/>
        </a:spcBef>
        <a:spcAft>
          <a:spcPct val="0"/>
        </a:spcAft>
        <a:defRPr sz="2300">
          <a:solidFill>
            <a:schemeClr val="tx2"/>
          </a:solidFill>
          <a:latin typeface="Arial Black" panose="020B0A04020102020204" pitchFamily="34" charset="0"/>
        </a:defRPr>
      </a:lvl8pPr>
      <a:lvl9pPr marL="1828800" algn="l" rtl="0" fontAlgn="base">
        <a:spcBef>
          <a:spcPct val="0"/>
        </a:spcBef>
        <a:spcAft>
          <a:spcPct val="0"/>
        </a:spcAft>
        <a:defRPr sz="2300">
          <a:solidFill>
            <a:schemeClr val="tx2"/>
          </a:solidFill>
          <a:latin typeface="Arial Black" panose="020B0A04020102020204" pitchFamily="34" charset="0"/>
        </a:defRPr>
      </a:lvl9pPr>
    </p:titleStyle>
    <p:bodyStyle>
      <a:lvl1pPr marL="243205" indent="-243205" algn="l" rtl="0" eaLnBrk="0" fontAlgn="base" hangingPunct="0">
        <a:lnSpc>
          <a:spcPct val="90000"/>
        </a:lnSpc>
        <a:spcBef>
          <a:spcPct val="90000"/>
        </a:spcBef>
        <a:spcAft>
          <a:spcPct val="0"/>
        </a:spcAft>
        <a:buClr>
          <a:schemeClr val="tx2"/>
        </a:buClr>
        <a:buFont typeface="Wingdings" panose="05000000000000000000" pitchFamily="2" charset="2"/>
        <a:buChar char="§"/>
        <a:defRPr sz="2300">
          <a:solidFill>
            <a:schemeClr val="tx1"/>
          </a:solidFill>
          <a:latin typeface="+mn-lt"/>
          <a:ea typeface="+mn-ea"/>
          <a:cs typeface="+mn-cs"/>
        </a:defRPr>
      </a:lvl1pPr>
      <a:lvl2pPr marL="527050" indent="-205105" algn="l" rtl="0" eaLnBrk="0" fontAlgn="base" hangingPunct="0">
        <a:lnSpc>
          <a:spcPct val="90000"/>
        </a:lnSpc>
        <a:spcBef>
          <a:spcPct val="50000"/>
        </a:spcBef>
        <a:spcAft>
          <a:spcPct val="0"/>
        </a:spcAft>
        <a:buChar char="–"/>
        <a:defRPr sz="2000">
          <a:solidFill>
            <a:schemeClr val="tx1"/>
          </a:solidFill>
          <a:latin typeface="+mn-lt"/>
        </a:defRPr>
      </a:lvl2pPr>
      <a:lvl3pPr marL="885825" indent="-200025" algn="l" rtl="0" eaLnBrk="0" fontAlgn="base" hangingPunct="0">
        <a:lnSpc>
          <a:spcPct val="90000"/>
        </a:lnSpc>
        <a:spcBef>
          <a:spcPct val="50000"/>
        </a:spcBef>
        <a:spcAft>
          <a:spcPct val="0"/>
        </a:spcAft>
        <a:buClr>
          <a:schemeClr val="tx2"/>
        </a:buClr>
        <a:buFont typeface="Wingdings" panose="05000000000000000000" pitchFamily="2" charset="2"/>
        <a:buChar char="§"/>
        <a:defRPr>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Blip>
          <a:blip r:embed="rId15"/>
        </a:buBlip>
        <a:defRPr sz="2400">
          <a:solidFill>
            <a:schemeClr val="tx1"/>
          </a:solidFill>
          <a:latin typeface="+mn-lt"/>
        </a:defRPr>
      </a:lvl5pPr>
      <a:lvl6pPr marL="2514600" indent="-228600" algn="l" rtl="0" fontAlgn="base">
        <a:spcBef>
          <a:spcPct val="20000"/>
        </a:spcBef>
        <a:spcAft>
          <a:spcPct val="0"/>
        </a:spcAft>
        <a:buBlip>
          <a:blip r:embed="rId15"/>
        </a:buBlip>
        <a:defRPr sz="2400">
          <a:solidFill>
            <a:schemeClr val="tx1"/>
          </a:solidFill>
          <a:latin typeface="+mn-lt"/>
        </a:defRPr>
      </a:lvl6pPr>
      <a:lvl7pPr marL="2971800" indent="-228600" algn="l" rtl="0" fontAlgn="base">
        <a:spcBef>
          <a:spcPct val="20000"/>
        </a:spcBef>
        <a:spcAft>
          <a:spcPct val="0"/>
        </a:spcAft>
        <a:buBlip>
          <a:blip r:embed="rId15"/>
        </a:buBlip>
        <a:defRPr sz="2400">
          <a:solidFill>
            <a:schemeClr val="tx1"/>
          </a:solidFill>
          <a:latin typeface="+mn-lt"/>
        </a:defRPr>
      </a:lvl7pPr>
      <a:lvl8pPr marL="3429000" indent="-228600" algn="l" rtl="0" fontAlgn="base">
        <a:spcBef>
          <a:spcPct val="20000"/>
        </a:spcBef>
        <a:spcAft>
          <a:spcPct val="0"/>
        </a:spcAft>
        <a:buBlip>
          <a:blip r:embed="rId15"/>
        </a:buBlip>
        <a:defRPr sz="2400">
          <a:solidFill>
            <a:schemeClr val="tx1"/>
          </a:solidFill>
          <a:latin typeface="+mn-lt"/>
        </a:defRPr>
      </a:lvl8pPr>
      <a:lvl9pPr marL="3886200" indent="-228600" algn="l" rtl="0" fontAlgn="base">
        <a:spcBef>
          <a:spcPct val="20000"/>
        </a:spcBef>
        <a:spcAft>
          <a:spcPct val="0"/>
        </a:spcAft>
        <a:buBlip>
          <a:blip r:embed="rId15"/>
        </a:buBlip>
        <a:defRPr sz="24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jpeg"/><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microsoft.com/office/2007/relationships/media" Target="file:///F:\Youku%20Files\transcode\&#32463;&#27982;&#20840;&#29699;&#21270;%20&#26631;&#28165;_&#26631;&#28165;.mp4" TargetMode="External"/><Relationship Id="rId1" Type="http://schemas.openxmlformats.org/officeDocument/2006/relationships/video" Target="file:///F:\Youku%20Files\transcode\&#32463;&#27982;&#20840;&#29699;&#21270;%20&#26631;&#28165;_&#26631;&#28165;.mp4"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091" name="Freeform 43"/>
          <p:cNvSpPr/>
          <p:nvPr/>
        </p:nvSpPr>
        <p:spPr>
          <a:xfrm>
            <a:off x="8621713" y="4930775"/>
            <a:ext cx="1171575" cy="1339850"/>
          </a:xfrm>
          <a:custGeom>
            <a:avLst/>
            <a:gdLst/>
            <a:ahLst/>
            <a:cxnLst>
              <a:cxn ang="0">
                <a:pos x="0" y="2147483647"/>
              </a:cxn>
              <a:cxn ang="0">
                <a:pos x="2147483647" y="0"/>
              </a:cxn>
              <a:cxn ang="0">
                <a:pos x="2147483647" y="2147483647"/>
              </a:cxn>
              <a:cxn ang="0">
                <a:pos x="2147483647" y="2147483647"/>
              </a:cxn>
              <a:cxn ang="0">
                <a:pos x="2147483647" y="2147483647"/>
              </a:cxn>
              <a:cxn ang="0">
                <a:pos x="0" y="2147483647"/>
              </a:cxn>
              <a:cxn ang="0">
                <a:pos x="0" y="2147483647"/>
              </a:cxn>
            </a:cxnLst>
            <a:pathLst>
              <a:path w="1344" h="1536">
                <a:moveTo>
                  <a:pt x="0" y="384"/>
                </a:moveTo>
                <a:lnTo>
                  <a:pt x="672" y="0"/>
                </a:lnTo>
                <a:lnTo>
                  <a:pt x="1344" y="384"/>
                </a:lnTo>
                <a:lnTo>
                  <a:pt x="1344" y="1152"/>
                </a:lnTo>
                <a:lnTo>
                  <a:pt x="672" y="1536"/>
                </a:lnTo>
                <a:lnTo>
                  <a:pt x="0" y="1152"/>
                </a:lnTo>
                <a:lnTo>
                  <a:pt x="0" y="384"/>
                </a:lnTo>
                <a:close/>
              </a:path>
            </a:pathLst>
          </a:custGeom>
          <a:noFill/>
          <a:ln w="152400" cap="flat" cmpd="sng">
            <a:solidFill>
              <a:srgbClr val="FFFFFF">
                <a:alpha val="20000"/>
              </a:srgbClr>
            </a:solidFill>
            <a:prstDash val="solid"/>
            <a:round/>
            <a:headEnd type="none" w="med" len="med"/>
            <a:tailEnd type="none" w="med" len="med"/>
          </a:ln>
        </p:spPr>
        <p:txBody>
          <a:bodyPr/>
          <a:p>
            <a:endParaRPr lang="zh-CN" altLang="en-US"/>
          </a:p>
        </p:txBody>
      </p:sp>
      <p:sp>
        <p:nvSpPr>
          <p:cNvPr id="2076" name="Freeform 28"/>
          <p:cNvSpPr/>
          <p:nvPr/>
        </p:nvSpPr>
        <p:spPr bwMode="auto">
          <a:xfrm>
            <a:off x="8969374"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2"/>
            <a:srcRect/>
            <a:stretch>
              <a:fillRect b="-13750"/>
            </a:stretch>
          </a:blipFill>
          <a:ln w="12700" cmpd="sng">
            <a:solidFill>
              <a:srgbClr val="000000">
                <a:alpha val="35001"/>
              </a:srgb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Rectangle 4"/>
          <p:cNvSpPr/>
          <p:nvPr/>
        </p:nvSpPr>
        <p:spPr>
          <a:xfrm>
            <a:off x="1524000" y="0"/>
            <a:ext cx="3632200" cy="6858000"/>
          </a:xfrm>
          <a:prstGeom prst="rect">
            <a:avLst/>
          </a:prstGeom>
          <a:gradFill rotWithShape="1">
            <a:gsLst>
              <a:gs pos="0">
                <a:srgbClr val="D9241F"/>
              </a:gs>
              <a:gs pos="100000">
                <a:srgbClr val="D9241F">
                  <a:alpha val="20000"/>
                </a:srgbClr>
              </a:gs>
            </a:gsLst>
            <a:lin ang="5400000" scaled="1"/>
            <a:tileRect/>
          </a:gradFill>
          <a:ln w="9525">
            <a:noFill/>
          </a:ln>
        </p:spPr>
        <p:txBody>
          <a:bodyPr wrap="none" anchor="ctr"/>
          <a:p>
            <a:pPr lvl="0" indent="0"/>
            <a:endParaRPr lang="zh-CN" altLang="en-US" dirty="0">
              <a:latin typeface="Arial" panose="020B0604020202020204" pitchFamily="34" charset="0"/>
              <a:ea typeface="宋体" panose="02010600030101010101" pitchFamily="2" charset="-122"/>
            </a:endParaRPr>
          </a:p>
        </p:txBody>
      </p:sp>
      <p:sp>
        <p:nvSpPr>
          <p:cNvPr id="2055" name="Freeform 7"/>
          <p:cNvSpPr/>
          <p:nvPr/>
        </p:nvSpPr>
        <p:spPr>
          <a:xfrm>
            <a:off x="1503363" y="-9525"/>
            <a:ext cx="4356100" cy="5824538"/>
          </a:xfrm>
          <a:custGeom>
            <a:avLst/>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0" y="0"/>
              </a:cxn>
              <a:cxn ang="0">
                <a:pos x="2147483647" y="2147483647"/>
              </a:cxn>
            </a:cxnLst>
            <a:pathLst>
              <a:path w="2744" h="3669">
                <a:moveTo>
                  <a:pt x="7" y="453"/>
                </a:moveTo>
                <a:lnTo>
                  <a:pt x="828" y="0"/>
                </a:lnTo>
                <a:lnTo>
                  <a:pt x="2298" y="847"/>
                </a:lnTo>
                <a:lnTo>
                  <a:pt x="2311" y="2316"/>
                </a:lnTo>
                <a:lnTo>
                  <a:pt x="835" y="3216"/>
                </a:lnTo>
                <a:lnTo>
                  <a:pt x="7" y="2750"/>
                </a:lnTo>
                <a:lnTo>
                  <a:pt x="7" y="3197"/>
                </a:lnTo>
                <a:lnTo>
                  <a:pt x="828" y="3669"/>
                </a:lnTo>
                <a:lnTo>
                  <a:pt x="2744" y="2537"/>
                </a:lnTo>
                <a:lnTo>
                  <a:pt x="2738" y="634"/>
                </a:lnTo>
                <a:lnTo>
                  <a:pt x="1625" y="0"/>
                </a:lnTo>
                <a:lnTo>
                  <a:pt x="0" y="0"/>
                </a:lnTo>
                <a:lnTo>
                  <a:pt x="7" y="453"/>
                </a:lnTo>
                <a:close/>
              </a:path>
            </a:pathLst>
          </a:custGeom>
          <a:solidFill>
            <a:srgbClr val="FFFFFF">
              <a:alpha val="23137"/>
            </a:srgbClr>
          </a:solidFill>
          <a:ln w="9525">
            <a:noFill/>
          </a:ln>
        </p:spPr>
        <p:txBody>
          <a:bodyPr/>
          <a:p>
            <a:endParaRPr lang="zh-CN" altLang="en-US"/>
          </a:p>
        </p:txBody>
      </p:sp>
      <p:sp>
        <p:nvSpPr>
          <p:cNvPr id="2080" name="Freeform 32"/>
          <p:cNvSpPr/>
          <p:nvPr/>
        </p:nvSpPr>
        <p:spPr>
          <a:xfrm>
            <a:off x="7327900" y="641350"/>
            <a:ext cx="2339975" cy="1500188"/>
          </a:xfrm>
          <a:custGeom>
            <a:avLst/>
            <a:gdLst/>
            <a:ahLst/>
            <a:cxnLst>
              <a:cxn ang="0">
                <a:pos x="2147483647" y="0"/>
              </a:cxn>
              <a:cxn ang="0">
                <a:pos x="2147483647" y="2147483647"/>
              </a:cxn>
              <a:cxn ang="0">
                <a:pos x="2147483647" y="2147483647"/>
              </a:cxn>
              <a:cxn ang="0">
                <a:pos x="2147483647" y="2147483647"/>
              </a:cxn>
              <a:cxn ang="0">
                <a:pos x="0" y="2147483647"/>
              </a:cxn>
              <a:cxn ang="0">
                <a:pos x="0" y="0"/>
              </a:cxn>
              <a:cxn ang="0">
                <a:pos x="2147483647" y="0"/>
              </a:cxn>
            </a:cxnLst>
            <a:pathLst>
              <a:path w="2096" h="1344">
                <a:moveTo>
                  <a:pt x="1513" y="0"/>
                </a:moveTo>
                <a:lnTo>
                  <a:pt x="2096" y="329"/>
                </a:lnTo>
                <a:lnTo>
                  <a:pt x="2096" y="1015"/>
                </a:lnTo>
                <a:lnTo>
                  <a:pt x="1513" y="1344"/>
                </a:lnTo>
                <a:lnTo>
                  <a:pt x="0" y="1341"/>
                </a:lnTo>
                <a:lnTo>
                  <a:pt x="0" y="0"/>
                </a:lnTo>
                <a:lnTo>
                  <a:pt x="1513" y="0"/>
                </a:lnTo>
                <a:close/>
              </a:path>
            </a:pathLst>
          </a:custGeom>
          <a:blipFill rotWithShape="1">
            <a:blip r:embed="rId3"/>
            <a:stretch>
              <a:fillRect/>
            </a:stretch>
          </a:blipFill>
          <a:ln w="12700" cap="flat" cmpd="sng">
            <a:solidFill>
              <a:srgbClr val="000000">
                <a:alpha val="34901"/>
              </a:srgbClr>
            </a:solidFill>
            <a:prstDash val="solid"/>
            <a:round/>
            <a:headEnd type="none" w="med" len="med"/>
            <a:tailEnd type="none" w="med" len="med"/>
          </a:ln>
        </p:spPr>
        <p:txBody>
          <a:bodyPr/>
          <a:p>
            <a:endParaRPr lang="zh-CN" altLang="en-US"/>
          </a:p>
        </p:txBody>
      </p:sp>
      <p:sp>
        <p:nvSpPr>
          <p:cNvPr id="2078" name="Freeform 30"/>
          <p:cNvSpPr/>
          <p:nvPr/>
        </p:nvSpPr>
        <p:spPr bwMode="auto">
          <a:xfrm>
            <a:off x="6273800"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4"/>
            <a:srcRect/>
            <a:stretch>
              <a:fillRect b="-2946"/>
            </a:stretch>
          </a:blipFill>
          <a:ln w="12700" cmpd="sng">
            <a:solidFill>
              <a:srgbClr val="000000">
                <a:alpha val="35001"/>
              </a:srgb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2" name="Freeform 34"/>
          <p:cNvSpPr/>
          <p:nvPr/>
        </p:nvSpPr>
        <p:spPr bwMode="auto">
          <a:xfrm>
            <a:off x="4592638" y="641350"/>
            <a:ext cx="2341562"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5"/>
            <a:srcRect/>
            <a:stretch>
              <a:fillRect b="-9674"/>
            </a:stretch>
          </a:blipFill>
          <a:ln w="12700" cmpd="sng">
            <a:solidFill>
              <a:srgbClr val="000000">
                <a:alpha val="35001"/>
              </a:srgb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4" name="Freeform 36"/>
          <p:cNvSpPr/>
          <p:nvPr/>
        </p:nvSpPr>
        <p:spPr bwMode="auto">
          <a:xfrm>
            <a:off x="3214675"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6"/>
            <a:srcRect/>
            <a:stretch>
              <a:fillRect b="-2770"/>
            </a:stretch>
          </a:blipFill>
          <a:ln w="12700" cap="flat" cmpd="sng">
            <a:solidFill>
              <a:srgbClr val="000000">
                <a:alpha val="35001"/>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6" name="Freeform 38"/>
          <p:cNvSpPr/>
          <p:nvPr/>
        </p:nvSpPr>
        <p:spPr bwMode="auto">
          <a:xfrm>
            <a:off x="1524000" y="641350"/>
            <a:ext cx="2339975" cy="1500188"/>
          </a:xfrm>
          <a:custGeom>
            <a:avLst/>
            <a:gdLst>
              <a:gd name="T0" fmla="*/ 1513 w 2096"/>
              <a:gd name="T1" fmla="*/ 0 h 1344"/>
              <a:gd name="T2" fmla="*/ 2096 w 2096"/>
              <a:gd name="T3" fmla="*/ 329 h 1344"/>
              <a:gd name="T4" fmla="*/ 2096 w 2096"/>
              <a:gd name="T5" fmla="*/ 1015 h 1344"/>
              <a:gd name="T6" fmla="*/ 1513 w 2096"/>
              <a:gd name="T7" fmla="*/ 1344 h 1344"/>
              <a:gd name="T8" fmla="*/ 0 w 2096"/>
              <a:gd name="T9" fmla="*/ 1341 h 1344"/>
              <a:gd name="T10" fmla="*/ 0 w 2096"/>
              <a:gd name="T11" fmla="*/ 0 h 1344"/>
              <a:gd name="T12" fmla="*/ 1513 w 2096"/>
              <a:gd name="T13" fmla="*/ 0 h 1344"/>
            </a:gdLst>
            <a:ahLst/>
            <a:cxnLst>
              <a:cxn ang="0">
                <a:pos x="T0" y="T1"/>
              </a:cxn>
              <a:cxn ang="0">
                <a:pos x="T2" y="T3"/>
              </a:cxn>
              <a:cxn ang="0">
                <a:pos x="T4" y="T5"/>
              </a:cxn>
              <a:cxn ang="0">
                <a:pos x="T6" y="T7"/>
              </a:cxn>
              <a:cxn ang="0">
                <a:pos x="T8" y="T9"/>
              </a:cxn>
              <a:cxn ang="0">
                <a:pos x="T10" y="T11"/>
              </a:cxn>
              <a:cxn ang="0">
                <a:pos x="T12" y="T13"/>
              </a:cxn>
            </a:cxnLst>
            <a:rect l="0" t="0" r="r" b="b"/>
            <a:pathLst>
              <a:path w="2096" h="1344">
                <a:moveTo>
                  <a:pt x="1513" y="0"/>
                </a:moveTo>
                <a:lnTo>
                  <a:pt x="2096" y="329"/>
                </a:lnTo>
                <a:lnTo>
                  <a:pt x="2096" y="1015"/>
                </a:lnTo>
                <a:lnTo>
                  <a:pt x="1513" y="1344"/>
                </a:lnTo>
                <a:lnTo>
                  <a:pt x="0" y="1341"/>
                </a:lnTo>
                <a:lnTo>
                  <a:pt x="0" y="0"/>
                </a:lnTo>
                <a:lnTo>
                  <a:pt x="1513" y="0"/>
                </a:lnTo>
                <a:close/>
              </a:path>
            </a:pathLst>
          </a:custGeom>
          <a:blipFill dpi="0" rotWithShape="1">
            <a:blip r:embed="rId7"/>
            <a:srcRect/>
            <a:stretch>
              <a:fillRect b="-4775"/>
            </a:stretch>
          </a:blipFill>
          <a:ln w="12700" cmpd="sng">
            <a:solidFill>
              <a:srgbClr val="000000">
                <a:alpha val="35001"/>
              </a:srgb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092" name="Group 44"/>
          <p:cNvGrpSpPr/>
          <p:nvPr/>
        </p:nvGrpSpPr>
        <p:grpSpPr>
          <a:xfrm>
            <a:off x="1524000" y="2133600"/>
            <a:ext cx="9144000" cy="2819400"/>
            <a:chOff x="0" y="1910"/>
            <a:chExt cx="8191" cy="2524"/>
          </a:xfrm>
        </p:grpSpPr>
        <p:grpSp>
          <p:nvGrpSpPr>
            <p:cNvPr id="21516" name="Group 16"/>
            <p:cNvGrpSpPr/>
            <p:nvPr/>
          </p:nvGrpSpPr>
          <p:grpSpPr>
            <a:xfrm>
              <a:off x="0" y="1910"/>
              <a:ext cx="8191" cy="2183"/>
              <a:chOff x="0" y="1344"/>
              <a:chExt cx="5760" cy="1536"/>
            </a:xfrm>
          </p:grpSpPr>
          <p:sp>
            <p:nvSpPr>
              <p:cNvPr id="21517" name="Rectangle 8"/>
              <p:cNvSpPr/>
              <p:nvPr/>
            </p:nvSpPr>
            <p:spPr>
              <a:xfrm>
                <a:off x="0" y="1344"/>
                <a:ext cx="1014" cy="1536"/>
              </a:xfrm>
              <a:prstGeom prst="rect">
                <a:avLst/>
              </a:prstGeom>
              <a:gradFill rotWithShape="1">
                <a:gsLst>
                  <a:gs pos="0">
                    <a:srgbClr val="FFFFFF">
                      <a:alpha val="20000"/>
                    </a:srgbClr>
                  </a:gs>
                  <a:gs pos="100000">
                    <a:schemeClr val="bg1"/>
                  </a:gs>
                </a:gsLst>
                <a:lin ang="0" scaled="1"/>
                <a:tileRect/>
              </a:gradFill>
              <a:ln w="9525">
                <a:noFill/>
              </a:ln>
            </p:spPr>
            <p:txBody>
              <a:bodyPr wrap="none" anchor="ctr"/>
              <a:p>
                <a:pPr lvl="0" indent="0"/>
                <a:endParaRPr lang="zh-CN" altLang="en-US" dirty="0">
                  <a:latin typeface="Arial" panose="020B0604020202020204" pitchFamily="34" charset="0"/>
                  <a:ea typeface="宋体" panose="02010600030101010101" pitchFamily="2" charset="-122"/>
                </a:endParaRPr>
              </a:p>
            </p:txBody>
          </p:sp>
          <p:sp>
            <p:nvSpPr>
              <p:cNvPr id="21518" name="Rectangle 9"/>
              <p:cNvSpPr/>
              <p:nvPr/>
            </p:nvSpPr>
            <p:spPr>
              <a:xfrm>
                <a:off x="4804" y="1344"/>
                <a:ext cx="956" cy="1536"/>
              </a:xfrm>
              <a:prstGeom prst="rect">
                <a:avLst/>
              </a:prstGeom>
              <a:gradFill rotWithShape="1">
                <a:gsLst>
                  <a:gs pos="0">
                    <a:schemeClr val="bg1"/>
                  </a:gs>
                  <a:gs pos="100000">
                    <a:srgbClr val="FFFFFF">
                      <a:alpha val="20000"/>
                    </a:srgbClr>
                  </a:gs>
                </a:gsLst>
                <a:lin ang="0" scaled="1"/>
                <a:tileRect/>
              </a:gradFill>
              <a:ln w="9525">
                <a:noFill/>
              </a:ln>
            </p:spPr>
            <p:txBody>
              <a:bodyPr wrap="none" anchor="ctr"/>
              <a:p>
                <a:pPr lvl="0" indent="0"/>
                <a:endParaRPr lang="zh-CN" altLang="en-US" dirty="0">
                  <a:latin typeface="Arial" panose="020B0604020202020204" pitchFamily="34" charset="0"/>
                  <a:ea typeface="宋体" panose="02010600030101010101" pitchFamily="2" charset="-122"/>
                </a:endParaRPr>
              </a:p>
            </p:txBody>
          </p:sp>
          <p:sp>
            <p:nvSpPr>
              <p:cNvPr id="21519" name="Rectangle 10"/>
              <p:cNvSpPr/>
              <p:nvPr/>
            </p:nvSpPr>
            <p:spPr>
              <a:xfrm>
                <a:off x="1002" y="1344"/>
                <a:ext cx="3818" cy="1536"/>
              </a:xfrm>
              <a:prstGeom prst="rect">
                <a:avLst/>
              </a:prstGeom>
              <a:gradFill rotWithShape="1">
                <a:gsLst>
                  <a:gs pos="0">
                    <a:schemeClr val="bg1"/>
                  </a:gs>
                  <a:gs pos="100000">
                    <a:srgbClr val="FFFFFF"/>
                  </a:gs>
                </a:gsLst>
                <a:lin ang="0" scaled="1"/>
                <a:tileRect/>
              </a:gradFill>
              <a:ln w="9525">
                <a:noFill/>
              </a:ln>
            </p:spPr>
            <p:txBody>
              <a:bodyPr wrap="none" anchor="ctr"/>
              <a:p>
                <a:pPr lvl="0" indent="0"/>
                <a:endParaRPr lang="zh-CN" altLang="en-US" dirty="0">
                  <a:latin typeface="Arial" panose="020B0604020202020204" pitchFamily="34" charset="0"/>
                  <a:ea typeface="宋体" panose="02010600030101010101" pitchFamily="2" charset="-122"/>
                </a:endParaRPr>
              </a:p>
            </p:txBody>
          </p:sp>
        </p:grpSp>
        <p:sp>
          <p:nvSpPr>
            <p:cNvPr id="21520" name="Rectangle 25"/>
            <p:cNvSpPr/>
            <p:nvPr/>
          </p:nvSpPr>
          <p:spPr>
            <a:xfrm>
              <a:off x="0" y="4093"/>
              <a:ext cx="8191" cy="341"/>
            </a:xfrm>
            <a:prstGeom prst="rect">
              <a:avLst/>
            </a:prstGeom>
            <a:gradFill rotWithShape="1">
              <a:gsLst>
                <a:gs pos="0">
                  <a:srgbClr val="000000"/>
                </a:gs>
                <a:gs pos="100000">
                  <a:srgbClr val="000000">
                    <a:alpha val="0"/>
                  </a:srgbClr>
                </a:gs>
              </a:gsLst>
              <a:lin ang="5400000" scaled="1"/>
              <a:tileRect/>
            </a:gradFill>
            <a:ln w="9525">
              <a:noFill/>
            </a:ln>
          </p:spPr>
          <p:txBody>
            <a:bodyPr wrap="none" anchor="ctr"/>
            <a:p>
              <a:pPr lvl="0" indent="0"/>
              <a:endParaRPr lang="zh-CN" altLang="en-US" dirty="0">
                <a:latin typeface="Arial" panose="020B0604020202020204" pitchFamily="34" charset="0"/>
                <a:ea typeface="宋体" panose="02010600030101010101" pitchFamily="2" charset="-122"/>
              </a:endParaRPr>
            </a:p>
          </p:txBody>
        </p:sp>
        <p:sp>
          <p:nvSpPr>
            <p:cNvPr id="21521" name="Line 26"/>
            <p:cNvSpPr/>
            <p:nvPr/>
          </p:nvSpPr>
          <p:spPr>
            <a:xfrm>
              <a:off x="0" y="1910"/>
              <a:ext cx="8191" cy="0"/>
            </a:xfrm>
            <a:prstGeom prst="line">
              <a:avLst/>
            </a:prstGeom>
            <a:ln w="28575" cap="flat" cmpd="sng">
              <a:solidFill>
                <a:srgbClr val="FFFFFF"/>
              </a:solidFill>
              <a:prstDash val="solid"/>
              <a:round/>
              <a:headEnd type="none" w="med" len="med"/>
              <a:tailEnd type="none" w="med" len="med"/>
            </a:ln>
          </p:spPr>
        </p:sp>
      </p:grpSp>
      <p:sp>
        <p:nvSpPr>
          <p:cNvPr id="2089" name="Freeform 41"/>
          <p:cNvSpPr/>
          <p:nvPr/>
        </p:nvSpPr>
        <p:spPr>
          <a:xfrm>
            <a:off x="7772400" y="6199188"/>
            <a:ext cx="1143000" cy="658812"/>
          </a:xfrm>
          <a:custGeom>
            <a:avLst/>
            <a:gdLst/>
            <a:ahLst/>
            <a:cxnLst>
              <a:cxn ang="0">
                <a:pos x="0" y="2147483647"/>
              </a:cxn>
              <a:cxn ang="0">
                <a:pos x="0" y="2147483647"/>
              </a:cxn>
              <a:cxn ang="0">
                <a:pos x="2147483647" y="0"/>
              </a:cxn>
              <a:cxn ang="0">
                <a:pos x="2147483647" y="2147483647"/>
              </a:cxn>
              <a:cxn ang="0">
                <a:pos x="2147483647" y="2147483647"/>
              </a:cxn>
            </a:cxnLst>
            <a:pathLst>
              <a:path w="720" h="415">
                <a:moveTo>
                  <a:pt x="0" y="415"/>
                </a:moveTo>
                <a:lnTo>
                  <a:pt x="0" y="223"/>
                </a:lnTo>
                <a:lnTo>
                  <a:pt x="357" y="0"/>
                </a:lnTo>
                <a:lnTo>
                  <a:pt x="720" y="223"/>
                </a:lnTo>
                <a:lnTo>
                  <a:pt x="720" y="415"/>
                </a:lnTo>
              </a:path>
            </a:pathLst>
          </a:custGeom>
          <a:noFill/>
          <a:ln w="152400" cap="flat" cmpd="sng">
            <a:solidFill>
              <a:srgbClr val="FFFFFF">
                <a:alpha val="20000"/>
              </a:srgbClr>
            </a:solidFill>
            <a:prstDash val="solid"/>
            <a:round/>
            <a:headEnd type="none" w="med" len="med"/>
            <a:tailEnd type="none" w="med" len="med"/>
          </a:ln>
        </p:spPr>
        <p:txBody>
          <a:bodyPr/>
          <a:p>
            <a:endParaRPr lang="zh-CN" altLang="en-US"/>
          </a:p>
        </p:txBody>
      </p:sp>
      <p:sp>
        <p:nvSpPr>
          <p:cNvPr id="2090" name="Freeform 42"/>
          <p:cNvSpPr/>
          <p:nvPr/>
        </p:nvSpPr>
        <p:spPr>
          <a:xfrm>
            <a:off x="10134600" y="4962525"/>
            <a:ext cx="533400" cy="1295400"/>
          </a:xfrm>
          <a:custGeom>
            <a:avLst/>
            <a:gdLst/>
            <a:ahLst/>
            <a:cxnLst>
              <a:cxn ang="0">
                <a:pos x="2147483647" y="0"/>
              </a:cxn>
              <a:cxn ang="0">
                <a:pos x="0" y="2147483647"/>
              </a:cxn>
              <a:cxn ang="0">
                <a:pos x="0" y="2147483647"/>
              </a:cxn>
              <a:cxn ang="0">
                <a:pos x="2147483647" y="2147483647"/>
              </a:cxn>
            </a:cxnLst>
            <a:pathLst>
              <a:path w="336" h="816">
                <a:moveTo>
                  <a:pt x="336" y="0"/>
                </a:moveTo>
                <a:lnTo>
                  <a:pt x="0" y="192"/>
                </a:lnTo>
                <a:lnTo>
                  <a:pt x="0" y="624"/>
                </a:lnTo>
                <a:lnTo>
                  <a:pt x="336" y="816"/>
                </a:lnTo>
              </a:path>
            </a:pathLst>
          </a:custGeom>
          <a:noFill/>
          <a:ln w="152400" cap="flat" cmpd="sng">
            <a:solidFill>
              <a:srgbClr val="FFFFFF">
                <a:alpha val="20000"/>
              </a:srgbClr>
            </a:solidFill>
            <a:prstDash val="solid"/>
            <a:round/>
            <a:headEnd type="none" w="med" len="med"/>
            <a:tailEnd type="none" w="med" len="med"/>
          </a:ln>
        </p:spPr>
        <p:txBody>
          <a:bodyPr/>
          <a:p>
            <a:endParaRPr lang="zh-CN" altLang="en-US"/>
          </a:p>
        </p:txBody>
      </p:sp>
      <p:sp>
        <p:nvSpPr>
          <p:cNvPr id="21524" name="文本框 1"/>
          <p:cNvSpPr txBox="1"/>
          <p:nvPr/>
        </p:nvSpPr>
        <p:spPr>
          <a:xfrm>
            <a:off x="3816985" y="2773680"/>
            <a:ext cx="6193790" cy="1188720"/>
          </a:xfrm>
          <a:prstGeom prst="rect">
            <a:avLst/>
          </a:prstGeom>
          <a:noFill/>
          <a:ln w="9525">
            <a:noFill/>
          </a:ln>
        </p:spPr>
        <p:txBody>
          <a:bodyPr wrap="square" anchor="t">
            <a:spAutoFit/>
          </a:bodyPr>
          <a:p>
            <a:pPr lvl="0" indent="0"/>
            <a:r>
              <a:rPr lang="zh-CN" altLang="zh-CN" sz="7200" b="1">
                <a:solidFill>
                  <a:srgbClr val="0070C0"/>
                </a:solidFill>
                <a:latin typeface="Arial" panose="020B0604020202020204" pitchFamily="34" charset="0"/>
                <a:ea typeface="宋体" panose="02010600030101010101" pitchFamily="2" charset="-122"/>
              </a:rPr>
              <a:t>国际经济组织</a:t>
            </a:r>
            <a:endParaRPr lang="zh-CN" altLang="zh-CN" sz="7200" b="1">
              <a:solidFill>
                <a:srgbClr val="0070C0"/>
              </a:solidFill>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xit" presetSubtype="0" accel="100000" fill="hold" grpId="0" nodeType="clickEffect">
                                  <p:stCondLst>
                                    <p:cond delay="0"/>
                                  </p:stCondLst>
                                  <p:childTnLst>
                                    <p:anim calcmode="lin" valueType="num">
                                      <p:cBhvr>
                                        <p:cTn id="6" dur="1500"/>
                                        <p:tgtEl>
                                          <p:spTgt spid="2052"/>
                                        </p:tgtEl>
                                        <p:attrNameLst>
                                          <p:attrName>ppt_w</p:attrName>
                                        </p:attrNameLst>
                                      </p:cBhvr>
                                      <p:tavLst>
                                        <p:tav tm="0">
                                          <p:val>
                                            <p:strVal val="ppt_w"/>
                                          </p:val>
                                        </p:tav>
                                        <p:tav tm="100000">
                                          <p:val>
                                            <p:strVal val="ppt_w+.3"/>
                                          </p:val>
                                        </p:tav>
                                      </p:tavLst>
                                    </p:anim>
                                    <p:anim calcmode="lin" valueType="num">
                                      <p:cBhvr>
                                        <p:cTn id="7" dur="1500"/>
                                        <p:tgtEl>
                                          <p:spTgt spid="2052"/>
                                        </p:tgtEl>
                                        <p:attrNameLst>
                                          <p:attrName>ppt_h</p:attrName>
                                        </p:attrNameLst>
                                      </p:cBhvr>
                                      <p:tavLst>
                                        <p:tav tm="0">
                                          <p:val>
                                            <p:strVal val="ppt_h"/>
                                          </p:val>
                                        </p:tav>
                                        <p:tav tm="100000">
                                          <p:val>
                                            <p:strVal val="ppt_h"/>
                                          </p:val>
                                        </p:tav>
                                      </p:tavLst>
                                    </p:anim>
                                    <p:animEffect transition="out" filter="fade">
                                      <p:cBhvr>
                                        <p:cTn id="8" dur="1500"/>
                                        <p:tgtEl>
                                          <p:spTgt spid="2052"/>
                                        </p:tgtEl>
                                      </p:cBhvr>
                                    </p:animEffect>
                                    <p:set>
                                      <p:cBhvr>
                                        <p:cTn id="9" dur="1" fill="hold">
                                          <p:stCondLst>
                                            <p:cond delay="1499"/>
                                          </p:stCondLst>
                                        </p:cTn>
                                        <p:tgtEl>
                                          <p:spTgt spid="2052"/>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1000"/>
                                        <p:tgtEl>
                                          <p:spTgt spid="2055"/>
                                        </p:tgtEl>
                                      </p:cBhvr>
                                    </p:animEffect>
                                    <p:set>
                                      <p:cBhvr>
                                        <p:cTn id="12" dur="1" fill="hold">
                                          <p:stCondLst>
                                            <p:cond delay="999"/>
                                          </p:stCondLst>
                                        </p:cTn>
                                        <p:tgtEl>
                                          <p:spTgt spid="2055"/>
                                        </p:tgtEl>
                                        <p:attrNameLst>
                                          <p:attrName>style.visibility</p:attrName>
                                        </p:attrNameLst>
                                      </p:cBhvr>
                                      <p:to>
                                        <p:strVal val="hidden"/>
                                      </p:to>
                                    </p:set>
                                  </p:childTnLst>
                                </p:cTn>
                              </p:par>
                              <p:par>
                                <p:cTn id="13" presetID="10" presetClass="exit" presetSubtype="0" fill="hold" nodeType="withEffect">
                                  <p:stCondLst>
                                    <p:cond delay="500"/>
                                  </p:stCondLst>
                                  <p:childTnLst>
                                    <p:animEffect transition="out" filter="fade">
                                      <p:cBhvr>
                                        <p:cTn id="14" dur="500"/>
                                        <p:tgtEl>
                                          <p:spTgt spid="2089"/>
                                        </p:tgtEl>
                                      </p:cBhvr>
                                    </p:animEffect>
                                    <p:set>
                                      <p:cBhvr>
                                        <p:cTn id="15" dur="1" fill="hold">
                                          <p:stCondLst>
                                            <p:cond delay="499"/>
                                          </p:stCondLst>
                                        </p:cTn>
                                        <p:tgtEl>
                                          <p:spTgt spid="2089"/>
                                        </p:tgtEl>
                                        <p:attrNameLst>
                                          <p:attrName>style.visibility</p:attrName>
                                        </p:attrNameLst>
                                      </p:cBhvr>
                                      <p:to>
                                        <p:strVal val="hidden"/>
                                      </p:to>
                                    </p:set>
                                  </p:childTnLst>
                                </p:cTn>
                              </p:par>
                              <p:par>
                                <p:cTn id="16" presetID="10" presetClass="exit" presetSubtype="0" fill="hold" nodeType="withEffect">
                                  <p:stCondLst>
                                    <p:cond delay="500"/>
                                  </p:stCondLst>
                                  <p:childTnLst>
                                    <p:animEffect transition="out" filter="fade">
                                      <p:cBhvr>
                                        <p:cTn id="17" dur="500"/>
                                        <p:tgtEl>
                                          <p:spTgt spid="2091"/>
                                        </p:tgtEl>
                                      </p:cBhvr>
                                    </p:animEffect>
                                    <p:set>
                                      <p:cBhvr>
                                        <p:cTn id="18" dur="1" fill="hold">
                                          <p:stCondLst>
                                            <p:cond delay="499"/>
                                          </p:stCondLst>
                                        </p:cTn>
                                        <p:tgtEl>
                                          <p:spTgt spid="2091"/>
                                        </p:tgtEl>
                                        <p:attrNameLst>
                                          <p:attrName>style.visibility</p:attrName>
                                        </p:attrNameLst>
                                      </p:cBhvr>
                                      <p:to>
                                        <p:strVal val="hidden"/>
                                      </p:to>
                                    </p:set>
                                  </p:childTnLst>
                                </p:cTn>
                              </p:par>
                              <p:par>
                                <p:cTn id="19" presetID="10" presetClass="exit" presetSubtype="0" fill="hold" nodeType="withEffect">
                                  <p:stCondLst>
                                    <p:cond delay="500"/>
                                  </p:stCondLst>
                                  <p:childTnLst>
                                    <p:animEffect transition="out" filter="fade">
                                      <p:cBhvr>
                                        <p:cTn id="20" dur="500"/>
                                        <p:tgtEl>
                                          <p:spTgt spid="2090"/>
                                        </p:tgtEl>
                                      </p:cBhvr>
                                    </p:animEffect>
                                    <p:set>
                                      <p:cBhvr>
                                        <p:cTn id="21" dur="1" fill="hold">
                                          <p:stCondLst>
                                            <p:cond delay="499"/>
                                          </p:stCondLst>
                                        </p:cTn>
                                        <p:tgtEl>
                                          <p:spTgt spid="2090"/>
                                        </p:tgtEl>
                                        <p:attrNameLst>
                                          <p:attrName>style.visibility</p:attrName>
                                        </p:attrNameLst>
                                      </p:cBhvr>
                                      <p:to>
                                        <p:strVal val="hidden"/>
                                      </p:to>
                                    </p:set>
                                  </p:childTnLst>
                                </p:cTn>
                              </p:par>
                              <p:par>
                                <p:cTn id="22" presetID="50" presetClass="exit" presetSubtype="0" accel="100000" fill="hold" nodeType="withEffect">
                                  <p:stCondLst>
                                    <p:cond delay="500"/>
                                  </p:stCondLst>
                                  <p:childTnLst>
                                    <p:anim calcmode="lin" valueType="num">
                                      <p:cBhvr>
                                        <p:cTn id="23" dur="1000"/>
                                        <p:tgtEl>
                                          <p:spTgt spid="2092"/>
                                        </p:tgtEl>
                                        <p:attrNameLst>
                                          <p:attrName>ppt_w</p:attrName>
                                        </p:attrNameLst>
                                      </p:cBhvr>
                                      <p:tavLst>
                                        <p:tav tm="0">
                                          <p:val>
                                            <p:strVal val="ppt_w"/>
                                          </p:val>
                                        </p:tav>
                                        <p:tav tm="100000">
                                          <p:val>
                                            <p:strVal val="ppt_w+.3"/>
                                          </p:val>
                                        </p:tav>
                                      </p:tavLst>
                                    </p:anim>
                                    <p:anim calcmode="lin" valueType="num">
                                      <p:cBhvr>
                                        <p:cTn id="24" dur="1000"/>
                                        <p:tgtEl>
                                          <p:spTgt spid="2092"/>
                                        </p:tgtEl>
                                        <p:attrNameLst>
                                          <p:attrName>ppt_h</p:attrName>
                                        </p:attrNameLst>
                                      </p:cBhvr>
                                      <p:tavLst>
                                        <p:tav tm="0">
                                          <p:val>
                                            <p:strVal val="ppt_h"/>
                                          </p:val>
                                        </p:tav>
                                        <p:tav tm="100000">
                                          <p:val>
                                            <p:strVal val="ppt_h"/>
                                          </p:val>
                                        </p:tav>
                                      </p:tavLst>
                                    </p:anim>
                                    <p:animEffect transition="out" filter="fade">
                                      <p:cBhvr>
                                        <p:cTn id="25" dur="1000"/>
                                        <p:tgtEl>
                                          <p:spTgt spid="2092"/>
                                        </p:tgtEl>
                                      </p:cBhvr>
                                    </p:animEffect>
                                    <p:set>
                                      <p:cBhvr>
                                        <p:cTn id="26" dur="1" fill="hold">
                                          <p:stCondLst>
                                            <p:cond delay="999"/>
                                          </p:stCondLst>
                                        </p:cTn>
                                        <p:tgtEl>
                                          <p:spTgt spid="2092"/>
                                        </p:tgtEl>
                                        <p:attrNameLst>
                                          <p:attrName>style.visibility</p:attrName>
                                        </p:attrNameLst>
                                      </p:cBhvr>
                                      <p:to>
                                        <p:strVal val="hidden"/>
                                      </p:to>
                                    </p:set>
                                  </p:childTnLst>
                                </p:cTn>
                              </p:par>
                              <p:par>
                                <p:cTn id="27" presetID="29" presetClass="exit" presetSubtype="0" fill="hold" nodeType="withEffect">
                                  <p:stCondLst>
                                    <p:cond delay="200"/>
                                  </p:stCondLst>
                                  <p:childTnLst>
                                    <p:anim calcmode="lin" valueType="num">
                                      <p:cBhvr>
                                        <p:cTn id="28" dur="500"/>
                                        <p:tgtEl>
                                          <p:spTgt spid="2076"/>
                                        </p:tgtEl>
                                        <p:attrNameLst>
                                          <p:attrName>ppt_x</p:attrName>
                                        </p:attrNameLst>
                                      </p:cBhvr>
                                      <p:tavLst>
                                        <p:tav tm="0">
                                          <p:val>
                                            <p:strVal val="ppt_x"/>
                                          </p:val>
                                        </p:tav>
                                        <p:tav tm="100000">
                                          <p:val>
                                            <p:strVal val="ppt_x-.2"/>
                                          </p:val>
                                        </p:tav>
                                      </p:tavLst>
                                    </p:anim>
                                    <p:anim calcmode="lin" valueType="num">
                                      <p:cBhvr>
                                        <p:cTn id="29" dur="500"/>
                                        <p:tgtEl>
                                          <p:spTgt spid="2076"/>
                                        </p:tgtEl>
                                        <p:attrNameLst>
                                          <p:attrName>ppt_y</p:attrName>
                                        </p:attrNameLst>
                                      </p:cBhvr>
                                      <p:tavLst>
                                        <p:tav tm="0">
                                          <p:val>
                                            <p:strVal val="ppt_y"/>
                                          </p:val>
                                        </p:tav>
                                        <p:tav tm="100000">
                                          <p:val>
                                            <p:strVal val="ppt_y"/>
                                          </p:val>
                                        </p:tav>
                                      </p:tavLst>
                                    </p:anim>
                                    <p:animEffect transition="out" filter="fade">
                                      <p:cBhvr>
                                        <p:cTn id="30" dur="500"/>
                                        <p:tgtEl>
                                          <p:spTgt spid="2076"/>
                                        </p:tgtEl>
                                      </p:cBhvr>
                                    </p:animEffect>
                                    <p:set>
                                      <p:cBhvr>
                                        <p:cTn id="31" dur="1" fill="hold">
                                          <p:stCondLst>
                                            <p:cond delay="499"/>
                                          </p:stCondLst>
                                        </p:cTn>
                                        <p:tgtEl>
                                          <p:spTgt spid="2076"/>
                                        </p:tgtEl>
                                        <p:attrNameLst>
                                          <p:attrName>style.visibility</p:attrName>
                                        </p:attrNameLst>
                                      </p:cBhvr>
                                      <p:to>
                                        <p:strVal val="hidden"/>
                                      </p:to>
                                    </p:set>
                                  </p:childTnLst>
                                </p:cTn>
                              </p:par>
                              <p:par>
                                <p:cTn id="32" presetID="29" presetClass="exit" presetSubtype="0" fill="hold" nodeType="withEffect">
                                  <p:stCondLst>
                                    <p:cond delay="300"/>
                                  </p:stCondLst>
                                  <p:childTnLst>
                                    <p:anim calcmode="lin" valueType="num">
                                      <p:cBhvr>
                                        <p:cTn id="33" dur="500"/>
                                        <p:tgtEl>
                                          <p:spTgt spid="2080"/>
                                        </p:tgtEl>
                                        <p:attrNameLst>
                                          <p:attrName>ppt_x</p:attrName>
                                        </p:attrNameLst>
                                      </p:cBhvr>
                                      <p:tavLst>
                                        <p:tav tm="0">
                                          <p:val>
                                            <p:strVal val="ppt_x"/>
                                          </p:val>
                                        </p:tav>
                                        <p:tav tm="100000">
                                          <p:val>
                                            <p:strVal val="ppt_x-.2"/>
                                          </p:val>
                                        </p:tav>
                                      </p:tavLst>
                                    </p:anim>
                                    <p:anim calcmode="lin" valueType="num">
                                      <p:cBhvr>
                                        <p:cTn id="34" dur="500"/>
                                        <p:tgtEl>
                                          <p:spTgt spid="2080"/>
                                        </p:tgtEl>
                                        <p:attrNameLst>
                                          <p:attrName>ppt_y</p:attrName>
                                        </p:attrNameLst>
                                      </p:cBhvr>
                                      <p:tavLst>
                                        <p:tav tm="0">
                                          <p:val>
                                            <p:strVal val="ppt_y"/>
                                          </p:val>
                                        </p:tav>
                                        <p:tav tm="100000">
                                          <p:val>
                                            <p:strVal val="ppt_y"/>
                                          </p:val>
                                        </p:tav>
                                      </p:tavLst>
                                    </p:anim>
                                    <p:animEffect transition="out" filter="fade">
                                      <p:cBhvr>
                                        <p:cTn id="35" dur="500"/>
                                        <p:tgtEl>
                                          <p:spTgt spid="2080"/>
                                        </p:tgtEl>
                                      </p:cBhvr>
                                    </p:animEffect>
                                    <p:set>
                                      <p:cBhvr>
                                        <p:cTn id="36" dur="1" fill="hold">
                                          <p:stCondLst>
                                            <p:cond delay="499"/>
                                          </p:stCondLst>
                                        </p:cTn>
                                        <p:tgtEl>
                                          <p:spTgt spid="2080"/>
                                        </p:tgtEl>
                                        <p:attrNameLst>
                                          <p:attrName>style.visibility</p:attrName>
                                        </p:attrNameLst>
                                      </p:cBhvr>
                                      <p:to>
                                        <p:strVal val="hidden"/>
                                      </p:to>
                                    </p:set>
                                  </p:childTnLst>
                                </p:cTn>
                              </p:par>
                              <p:par>
                                <p:cTn id="37" presetID="29" presetClass="exit" presetSubtype="0" fill="hold" nodeType="withEffect">
                                  <p:stCondLst>
                                    <p:cond delay="400"/>
                                  </p:stCondLst>
                                  <p:childTnLst>
                                    <p:anim calcmode="lin" valueType="num">
                                      <p:cBhvr>
                                        <p:cTn id="38" dur="500"/>
                                        <p:tgtEl>
                                          <p:spTgt spid="2078"/>
                                        </p:tgtEl>
                                        <p:attrNameLst>
                                          <p:attrName>ppt_x</p:attrName>
                                        </p:attrNameLst>
                                      </p:cBhvr>
                                      <p:tavLst>
                                        <p:tav tm="0">
                                          <p:val>
                                            <p:strVal val="ppt_x"/>
                                          </p:val>
                                        </p:tav>
                                        <p:tav tm="100000">
                                          <p:val>
                                            <p:strVal val="ppt_x-.2"/>
                                          </p:val>
                                        </p:tav>
                                      </p:tavLst>
                                    </p:anim>
                                    <p:anim calcmode="lin" valueType="num">
                                      <p:cBhvr>
                                        <p:cTn id="39" dur="500"/>
                                        <p:tgtEl>
                                          <p:spTgt spid="2078"/>
                                        </p:tgtEl>
                                        <p:attrNameLst>
                                          <p:attrName>ppt_y</p:attrName>
                                        </p:attrNameLst>
                                      </p:cBhvr>
                                      <p:tavLst>
                                        <p:tav tm="0">
                                          <p:val>
                                            <p:strVal val="ppt_y"/>
                                          </p:val>
                                        </p:tav>
                                        <p:tav tm="100000">
                                          <p:val>
                                            <p:strVal val="ppt_y"/>
                                          </p:val>
                                        </p:tav>
                                      </p:tavLst>
                                    </p:anim>
                                    <p:animEffect transition="out" filter="fade">
                                      <p:cBhvr>
                                        <p:cTn id="40" dur="500"/>
                                        <p:tgtEl>
                                          <p:spTgt spid="2078"/>
                                        </p:tgtEl>
                                      </p:cBhvr>
                                    </p:animEffect>
                                    <p:set>
                                      <p:cBhvr>
                                        <p:cTn id="41" dur="1" fill="hold">
                                          <p:stCondLst>
                                            <p:cond delay="499"/>
                                          </p:stCondLst>
                                        </p:cTn>
                                        <p:tgtEl>
                                          <p:spTgt spid="2078"/>
                                        </p:tgtEl>
                                        <p:attrNameLst>
                                          <p:attrName>style.visibility</p:attrName>
                                        </p:attrNameLst>
                                      </p:cBhvr>
                                      <p:to>
                                        <p:strVal val="hidden"/>
                                      </p:to>
                                    </p:set>
                                  </p:childTnLst>
                                </p:cTn>
                              </p:par>
                              <p:par>
                                <p:cTn id="42" presetID="29" presetClass="exit" presetSubtype="0" fill="hold" nodeType="withEffect">
                                  <p:stCondLst>
                                    <p:cond delay="500"/>
                                  </p:stCondLst>
                                  <p:childTnLst>
                                    <p:anim calcmode="lin" valueType="num">
                                      <p:cBhvr>
                                        <p:cTn id="43" dur="500"/>
                                        <p:tgtEl>
                                          <p:spTgt spid="2082"/>
                                        </p:tgtEl>
                                        <p:attrNameLst>
                                          <p:attrName>ppt_x</p:attrName>
                                        </p:attrNameLst>
                                      </p:cBhvr>
                                      <p:tavLst>
                                        <p:tav tm="0">
                                          <p:val>
                                            <p:strVal val="ppt_x"/>
                                          </p:val>
                                        </p:tav>
                                        <p:tav tm="100000">
                                          <p:val>
                                            <p:strVal val="ppt_x-.2"/>
                                          </p:val>
                                        </p:tav>
                                      </p:tavLst>
                                    </p:anim>
                                    <p:anim calcmode="lin" valueType="num">
                                      <p:cBhvr>
                                        <p:cTn id="44" dur="500"/>
                                        <p:tgtEl>
                                          <p:spTgt spid="2082"/>
                                        </p:tgtEl>
                                        <p:attrNameLst>
                                          <p:attrName>ppt_y</p:attrName>
                                        </p:attrNameLst>
                                      </p:cBhvr>
                                      <p:tavLst>
                                        <p:tav tm="0">
                                          <p:val>
                                            <p:strVal val="ppt_y"/>
                                          </p:val>
                                        </p:tav>
                                        <p:tav tm="100000">
                                          <p:val>
                                            <p:strVal val="ppt_y"/>
                                          </p:val>
                                        </p:tav>
                                      </p:tavLst>
                                    </p:anim>
                                    <p:animEffect transition="out" filter="fade">
                                      <p:cBhvr>
                                        <p:cTn id="45" dur="500"/>
                                        <p:tgtEl>
                                          <p:spTgt spid="2082"/>
                                        </p:tgtEl>
                                      </p:cBhvr>
                                    </p:animEffect>
                                    <p:set>
                                      <p:cBhvr>
                                        <p:cTn id="46" dur="1" fill="hold">
                                          <p:stCondLst>
                                            <p:cond delay="499"/>
                                          </p:stCondLst>
                                        </p:cTn>
                                        <p:tgtEl>
                                          <p:spTgt spid="2082"/>
                                        </p:tgtEl>
                                        <p:attrNameLst>
                                          <p:attrName>style.visibility</p:attrName>
                                        </p:attrNameLst>
                                      </p:cBhvr>
                                      <p:to>
                                        <p:strVal val="hidden"/>
                                      </p:to>
                                    </p:set>
                                  </p:childTnLst>
                                </p:cTn>
                              </p:par>
                              <p:par>
                                <p:cTn id="47" presetID="29" presetClass="exit" presetSubtype="0" fill="hold" nodeType="withEffect">
                                  <p:stCondLst>
                                    <p:cond delay="600"/>
                                  </p:stCondLst>
                                  <p:childTnLst>
                                    <p:anim calcmode="lin" valueType="num">
                                      <p:cBhvr>
                                        <p:cTn id="48" dur="500"/>
                                        <p:tgtEl>
                                          <p:spTgt spid="2084"/>
                                        </p:tgtEl>
                                        <p:attrNameLst>
                                          <p:attrName>ppt_x</p:attrName>
                                        </p:attrNameLst>
                                      </p:cBhvr>
                                      <p:tavLst>
                                        <p:tav tm="0">
                                          <p:val>
                                            <p:strVal val="ppt_x"/>
                                          </p:val>
                                        </p:tav>
                                        <p:tav tm="100000">
                                          <p:val>
                                            <p:strVal val="ppt_x-.2"/>
                                          </p:val>
                                        </p:tav>
                                      </p:tavLst>
                                    </p:anim>
                                    <p:anim calcmode="lin" valueType="num">
                                      <p:cBhvr>
                                        <p:cTn id="49" dur="500"/>
                                        <p:tgtEl>
                                          <p:spTgt spid="2084"/>
                                        </p:tgtEl>
                                        <p:attrNameLst>
                                          <p:attrName>ppt_y</p:attrName>
                                        </p:attrNameLst>
                                      </p:cBhvr>
                                      <p:tavLst>
                                        <p:tav tm="0">
                                          <p:val>
                                            <p:strVal val="ppt_y"/>
                                          </p:val>
                                        </p:tav>
                                        <p:tav tm="100000">
                                          <p:val>
                                            <p:strVal val="ppt_y"/>
                                          </p:val>
                                        </p:tav>
                                      </p:tavLst>
                                    </p:anim>
                                    <p:animEffect transition="out" filter="fade">
                                      <p:cBhvr>
                                        <p:cTn id="50" dur="500"/>
                                        <p:tgtEl>
                                          <p:spTgt spid="2084"/>
                                        </p:tgtEl>
                                      </p:cBhvr>
                                    </p:animEffect>
                                    <p:set>
                                      <p:cBhvr>
                                        <p:cTn id="51" dur="1" fill="hold">
                                          <p:stCondLst>
                                            <p:cond delay="499"/>
                                          </p:stCondLst>
                                        </p:cTn>
                                        <p:tgtEl>
                                          <p:spTgt spid="2084"/>
                                        </p:tgtEl>
                                        <p:attrNameLst>
                                          <p:attrName>style.visibility</p:attrName>
                                        </p:attrNameLst>
                                      </p:cBhvr>
                                      <p:to>
                                        <p:strVal val="hidden"/>
                                      </p:to>
                                    </p:set>
                                  </p:childTnLst>
                                </p:cTn>
                              </p:par>
                              <p:par>
                                <p:cTn id="52" presetID="29" presetClass="exit" presetSubtype="0" fill="hold" nodeType="withEffect">
                                  <p:stCondLst>
                                    <p:cond delay="700"/>
                                  </p:stCondLst>
                                  <p:childTnLst>
                                    <p:anim calcmode="lin" valueType="num">
                                      <p:cBhvr>
                                        <p:cTn id="53" dur="500"/>
                                        <p:tgtEl>
                                          <p:spTgt spid="2086"/>
                                        </p:tgtEl>
                                        <p:attrNameLst>
                                          <p:attrName>ppt_x</p:attrName>
                                        </p:attrNameLst>
                                      </p:cBhvr>
                                      <p:tavLst>
                                        <p:tav tm="0">
                                          <p:val>
                                            <p:strVal val="ppt_x"/>
                                          </p:val>
                                        </p:tav>
                                        <p:tav tm="100000">
                                          <p:val>
                                            <p:strVal val="ppt_x-.2"/>
                                          </p:val>
                                        </p:tav>
                                      </p:tavLst>
                                    </p:anim>
                                    <p:anim calcmode="lin" valueType="num">
                                      <p:cBhvr>
                                        <p:cTn id="54" dur="500"/>
                                        <p:tgtEl>
                                          <p:spTgt spid="2086"/>
                                        </p:tgtEl>
                                        <p:attrNameLst>
                                          <p:attrName>ppt_y</p:attrName>
                                        </p:attrNameLst>
                                      </p:cBhvr>
                                      <p:tavLst>
                                        <p:tav tm="0">
                                          <p:val>
                                            <p:strVal val="ppt_y"/>
                                          </p:val>
                                        </p:tav>
                                        <p:tav tm="100000">
                                          <p:val>
                                            <p:strVal val="ppt_y"/>
                                          </p:val>
                                        </p:tav>
                                      </p:tavLst>
                                    </p:anim>
                                    <p:animEffect transition="out" filter="fade">
                                      <p:cBhvr>
                                        <p:cTn id="55" dur="500"/>
                                        <p:tgtEl>
                                          <p:spTgt spid="2086"/>
                                        </p:tgtEl>
                                      </p:cBhvr>
                                    </p:animEffect>
                                    <p:set>
                                      <p:cBhvr>
                                        <p:cTn id="56" dur="1" fill="hold">
                                          <p:stCondLst>
                                            <p:cond delay="499"/>
                                          </p:stCondLst>
                                        </p:cTn>
                                        <p:tgtEl>
                                          <p:spTgt spid="20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7409"/>
          <p:cNvSpPr txBox="1"/>
          <p:nvPr/>
        </p:nvSpPr>
        <p:spPr>
          <a:xfrm>
            <a:off x="4479925" y="2001838"/>
            <a:ext cx="309880" cy="457200"/>
          </a:xfrm>
          <a:prstGeom prst="rect">
            <a:avLst/>
          </a:prstGeom>
          <a:noFill/>
          <a:ln w="9525">
            <a:noFill/>
          </a:ln>
        </p:spPr>
        <p:txBody>
          <a:bodyPr wrap="none" anchor="t">
            <a:spAutoFit/>
          </a:bodyPr>
          <a:p>
            <a:pPr lvl="0"/>
            <a:endParaRPr sz="2400">
              <a:latin typeface="Times New Roman" panose="02020603050405020304" pitchFamily="2" charset="0"/>
              <a:ea typeface="宋体" panose="02010600030101010101" pitchFamily="2" charset="-122"/>
            </a:endParaRPr>
          </a:p>
        </p:txBody>
      </p:sp>
      <p:sp>
        <p:nvSpPr>
          <p:cNvPr id="17411" name="矩形 17410"/>
          <p:cNvSpPr/>
          <p:nvPr/>
        </p:nvSpPr>
        <p:spPr>
          <a:xfrm>
            <a:off x="2209800" y="609600"/>
            <a:ext cx="7772400" cy="1143000"/>
          </a:xfrm>
          <a:prstGeom prst="rect">
            <a:avLst/>
          </a:prstGeom>
          <a:noFill/>
          <a:ln w="9525">
            <a:noFill/>
          </a:ln>
          <a:effectLst>
            <a:outerShdw dist="107763" dir="18900000" algn="ctr" rotWithShape="0">
              <a:schemeClr val="bg2"/>
            </a:outerShdw>
          </a:effectLst>
        </p:spPr>
        <p:txBody>
          <a:bodyPr anchor="ctr"/>
          <a:p>
            <a:pPr lvl="0" algn="ctr"/>
            <a:r>
              <a:rPr lang="en-US" altLang="zh-CN" sz="4400">
                <a:solidFill>
                  <a:schemeClr val="tx2"/>
                </a:solidFill>
                <a:latin typeface="Times New Roman" panose="02020603050405020304" pitchFamily="2" charset="0"/>
                <a:ea typeface="宋体" panose="02010600030101010101" pitchFamily="2" charset="-122"/>
              </a:rPr>
              <a:t>                                                                         </a:t>
            </a:r>
            <a:endParaRPr lang="en-US" altLang="zh-CN" sz="4400">
              <a:solidFill>
                <a:schemeClr val="tx2"/>
              </a:solidFill>
              <a:latin typeface="Times New Roman" panose="02020603050405020304" pitchFamily="2" charset="0"/>
              <a:ea typeface="宋体" panose="02010600030101010101" pitchFamily="2" charset="-122"/>
            </a:endParaRPr>
          </a:p>
        </p:txBody>
      </p:sp>
      <p:sp>
        <p:nvSpPr>
          <p:cNvPr id="17412" name="矩形 17411"/>
          <p:cNvSpPr/>
          <p:nvPr/>
        </p:nvSpPr>
        <p:spPr>
          <a:xfrm>
            <a:off x="2362200" y="762000"/>
            <a:ext cx="7772400" cy="1143000"/>
          </a:xfrm>
          <a:prstGeom prst="rect">
            <a:avLst/>
          </a:prstGeom>
          <a:noFill/>
          <a:ln w="9525">
            <a:noFill/>
          </a:ln>
          <a:effectLst>
            <a:outerShdw dist="107763" dir="18900000" algn="ctr" rotWithShape="0">
              <a:schemeClr val="bg2"/>
            </a:outerShdw>
          </a:effectLst>
        </p:spPr>
        <p:txBody>
          <a:bodyPr anchor="ctr"/>
          <a:p>
            <a:pPr lvl="0" algn="ctr"/>
            <a:r>
              <a:rPr lang="en-US" altLang="zh-CN" sz="4400">
                <a:solidFill>
                  <a:schemeClr val="tx2"/>
                </a:solidFill>
                <a:latin typeface="Times New Roman" panose="02020603050405020304" pitchFamily="2" charset="0"/>
                <a:ea typeface="宋体" panose="02010600030101010101" pitchFamily="2" charset="-122"/>
              </a:rPr>
              <a:t>                                                                         </a:t>
            </a:r>
            <a:endParaRPr lang="en-US" altLang="zh-CN" sz="4400">
              <a:solidFill>
                <a:schemeClr val="tx2"/>
              </a:solidFill>
              <a:latin typeface="Times New Roman" panose="02020603050405020304" pitchFamily="2" charset="0"/>
              <a:ea typeface="宋体" panose="02010600030101010101" pitchFamily="2" charset="-122"/>
            </a:endParaRPr>
          </a:p>
        </p:txBody>
      </p:sp>
      <p:sp>
        <p:nvSpPr>
          <p:cNvPr id="17413" name="文本框 17412"/>
          <p:cNvSpPr txBox="1"/>
          <p:nvPr/>
        </p:nvSpPr>
        <p:spPr>
          <a:xfrm>
            <a:off x="3946525" y="2306638"/>
            <a:ext cx="309880" cy="457200"/>
          </a:xfrm>
          <a:prstGeom prst="rect">
            <a:avLst/>
          </a:prstGeom>
          <a:noFill/>
          <a:ln w="9525">
            <a:noFill/>
          </a:ln>
        </p:spPr>
        <p:txBody>
          <a:bodyPr wrap="none" anchor="t">
            <a:spAutoFit/>
          </a:bodyPr>
          <a:p>
            <a:pPr lvl="0"/>
            <a:endParaRPr sz="2400">
              <a:latin typeface="Times New Roman" panose="02020603050405020304" pitchFamily="2" charset="0"/>
              <a:ea typeface="宋体" panose="02010600030101010101" pitchFamily="2" charset="-122"/>
            </a:endParaRPr>
          </a:p>
        </p:txBody>
      </p:sp>
      <p:sp>
        <p:nvSpPr>
          <p:cNvPr id="17414" name="矩形 17413"/>
          <p:cNvSpPr/>
          <p:nvPr/>
        </p:nvSpPr>
        <p:spPr>
          <a:xfrm>
            <a:off x="2514600" y="914400"/>
            <a:ext cx="7772400" cy="1143000"/>
          </a:xfrm>
          <a:prstGeom prst="rect">
            <a:avLst/>
          </a:prstGeom>
          <a:noFill/>
          <a:ln w="9525">
            <a:noFill/>
          </a:ln>
        </p:spPr>
        <p:txBody>
          <a:bodyPr anchor="ctr"/>
          <a:p>
            <a:pPr lvl="0" algn="ctr"/>
            <a:r>
              <a:rPr lang="en-US" altLang="zh-CN" sz="4400">
                <a:solidFill>
                  <a:schemeClr val="tx2"/>
                </a:solidFill>
                <a:latin typeface="Times New Roman" panose="02020603050405020304" pitchFamily="2" charset="0"/>
                <a:ea typeface="宋体" panose="02010600030101010101" pitchFamily="2" charset="-122"/>
              </a:rPr>
              <a:t>                                                                         </a:t>
            </a:r>
            <a:endParaRPr lang="en-US" altLang="zh-CN" sz="4400">
              <a:solidFill>
                <a:schemeClr val="tx2"/>
              </a:solidFill>
              <a:latin typeface="Times New Roman" panose="02020603050405020304" pitchFamily="2" charset="0"/>
              <a:ea typeface="宋体" panose="02010600030101010101" pitchFamily="2" charset="-122"/>
            </a:endParaRPr>
          </a:p>
        </p:txBody>
      </p:sp>
      <p:sp>
        <p:nvSpPr>
          <p:cNvPr id="17415" name="矩形 17414"/>
          <p:cNvSpPr/>
          <p:nvPr/>
        </p:nvSpPr>
        <p:spPr>
          <a:xfrm>
            <a:off x="2667000" y="1066800"/>
            <a:ext cx="7772400" cy="1143000"/>
          </a:xfrm>
          <a:prstGeom prst="rect">
            <a:avLst/>
          </a:prstGeom>
          <a:noFill/>
          <a:ln w="9525">
            <a:noFill/>
          </a:ln>
        </p:spPr>
        <p:txBody>
          <a:bodyPr anchor="ctr"/>
          <a:p>
            <a:pPr lvl="0" algn="ctr"/>
            <a:r>
              <a:rPr lang="en-US" altLang="zh-CN" sz="4400">
                <a:solidFill>
                  <a:schemeClr val="tx2"/>
                </a:solidFill>
                <a:latin typeface="Times New Roman" panose="02020603050405020304" pitchFamily="2" charset="0"/>
                <a:ea typeface="宋体" panose="02010600030101010101" pitchFamily="2" charset="-122"/>
              </a:rPr>
              <a:t>                                                                         </a:t>
            </a:r>
            <a:endParaRPr lang="en-US" altLang="zh-CN" sz="4400">
              <a:solidFill>
                <a:schemeClr val="tx2"/>
              </a:solidFill>
              <a:latin typeface="Times New Roman" panose="02020603050405020304" pitchFamily="2" charset="0"/>
              <a:ea typeface="宋体" panose="02010600030101010101" pitchFamily="2" charset="-122"/>
            </a:endParaRPr>
          </a:p>
        </p:txBody>
      </p:sp>
      <p:sp>
        <p:nvSpPr>
          <p:cNvPr id="17416" name="矩形 17415"/>
          <p:cNvSpPr/>
          <p:nvPr/>
        </p:nvSpPr>
        <p:spPr>
          <a:xfrm>
            <a:off x="2895600" y="1371600"/>
            <a:ext cx="7772400" cy="1143000"/>
          </a:xfrm>
          <a:prstGeom prst="rect">
            <a:avLst/>
          </a:prstGeom>
          <a:noFill/>
          <a:ln w="9525">
            <a:noFill/>
          </a:ln>
        </p:spPr>
        <p:txBody>
          <a:bodyPr anchor="ctr"/>
          <a:p>
            <a:pPr lvl="0" algn="ctr"/>
            <a:r>
              <a:rPr lang="en-US" altLang="zh-CN" sz="4400">
                <a:solidFill>
                  <a:schemeClr val="tx2"/>
                </a:solidFill>
                <a:latin typeface="Times New Roman" panose="02020603050405020304" pitchFamily="2" charset="0"/>
                <a:ea typeface="宋体" panose="02010600030101010101" pitchFamily="2" charset="-122"/>
              </a:rPr>
              <a:t>                                                                         </a:t>
            </a:r>
            <a:endParaRPr lang="en-US" altLang="zh-CN" sz="4400">
              <a:solidFill>
                <a:schemeClr val="tx2"/>
              </a:solidFill>
              <a:latin typeface="Times New Roman" panose="02020603050405020304" pitchFamily="2" charset="0"/>
              <a:ea typeface="宋体" panose="02010600030101010101" pitchFamily="2" charset="-122"/>
            </a:endParaRPr>
          </a:p>
        </p:txBody>
      </p:sp>
      <p:sp>
        <p:nvSpPr>
          <p:cNvPr id="17417" name="矩形 17416"/>
          <p:cNvSpPr/>
          <p:nvPr/>
        </p:nvSpPr>
        <p:spPr>
          <a:xfrm>
            <a:off x="2895600" y="1371600"/>
            <a:ext cx="7772400" cy="1143000"/>
          </a:xfrm>
          <a:prstGeom prst="rect">
            <a:avLst/>
          </a:prstGeom>
          <a:noFill/>
          <a:ln w="9525">
            <a:noFill/>
          </a:ln>
        </p:spPr>
        <p:txBody>
          <a:bodyPr anchor="ctr"/>
          <a:p>
            <a:pPr lvl="0" algn="ctr"/>
            <a:r>
              <a:rPr lang="en-US" altLang="zh-CN" sz="4400">
                <a:solidFill>
                  <a:schemeClr val="tx2"/>
                </a:solidFill>
                <a:latin typeface="Times New Roman" panose="02020603050405020304" pitchFamily="2" charset="0"/>
                <a:ea typeface="宋体" panose="02010600030101010101" pitchFamily="2" charset="-122"/>
              </a:rPr>
              <a:t>                                                                       </a:t>
            </a:r>
            <a:endParaRPr lang="en-US" altLang="zh-CN" sz="4400">
              <a:solidFill>
                <a:schemeClr val="tx2"/>
              </a:solidFill>
              <a:latin typeface="Times New Roman" panose="02020603050405020304" pitchFamily="2" charset="0"/>
              <a:ea typeface="宋体" panose="02010600030101010101" pitchFamily="2" charset="-122"/>
            </a:endParaRPr>
          </a:p>
        </p:txBody>
      </p:sp>
      <p:sp>
        <p:nvSpPr>
          <p:cNvPr id="17418" name="文本框 17417"/>
          <p:cNvSpPr txBox="1"/>
          <p:nvPr/>
        </p:nvSpPr>
        <p:spPr>
          <a:xfrm>
            <a:off x="2803525" y="3297238"/>
            <a:ext cx="309880" cy="457200"/>
          </a:xfrm>
          <a:prstGeom prst="rect">
            <a:avLst/>
          </a:prstGeom>
          <a:noFill/>
          <a:ln w="9525">
            <a:noFill/>
          </a:ln>
        </p:spPr>
        <p:txBody>
          <a:bodyPr wrap="none" anchor="t">
            <a:spAutoFit/>
          </a:bodyPr>
          <a:p>
            <a:pPr lvl="0"/>
            <a:endParaRPr sz="2400">
              <a:latin typeface="Times New Roman" panose="02020603050405020304" pitchFamily="2" charset="0"/>
              <a:ea typeface="宋体" panose="02010600030101010101" pitchFamily="2" charset="-122"/>
            </a:endParaRPr>
          </a:p>
        </p:txBody>
      </p:sp>
      <p:sp>
        <p:nvSpPr>
          <p:cNvPr id="17420" name="文本框 17419"/>
          <p:cNvSpPr txBox="1"/>
          <p:nvPr/>
        </p:nvSpPr>
        <p:spPr>
          <a:xfrm>
            <a:off x="1597025" y="1095375"/>
            <a:ext cx="8841740" cy="4785360"/>
          </a:xfrm>
          <a:prstGeom prst="rect">
            <a:avLst/>
          </a:prstGeom>
          <a:noFill/>
          <a:ln w="9525">
            <a:noFill/>
          </a:ln>
        </p:spPr>
        <p:txBody>
          <a:bodyPr wrap="square">
            <a:spAutoFit/>
          </a:bodyPr>
          <a:p>
            <a:pPr lvl="0"/>
            <a:r>
              <a:rPr lang="zh-CN" altLang="en-US" sz="5400" b="1">
                <a:solidFill>
                  <a:srgbClr val="FF3300"/>
                </a:solidFill>
                <a:latin typeface="Times New Roman" panose="02020603050405020304" pitchFamily="2" charset="0"/>
                <a:ea typeface="宋体" panose="02010600030101010101" pitchFamily="2" charset="-122"/>
              </a:rPr>
              <a:t>读教材</a:t>
            </a:r>
            <a:r>
              <a:rPr lang="en-US" altLang="zh-CN" sz="5400" b="1">
                <a:solidFill>
                  <a:srgbClr val="FF3300"/>
                </a:solidFill>
                <a:latin typeface="Times New Roman" panose="02020603050405020304" pitchFamily="2" charset="0"/>
                <a:ea typeface="宋体" panose="02010600030101010101" pitchFamily="2" charset="-122"/>
              </a:rPr>
              <a:t>108</a:t>
            </a:r>
            <a:r>
              <a:rPr lang="zh-CN" altLang="en-US" sz="5400" b="1">
                <a:solidFill>
                  <a:srgbClr val="FF3300"/>
                </a:solidFill>
                <a:latin typeface="Times New Roman" panose="02020603050405020304" pitchFamily="2" charset="0"/>
                <a:ea typeface="宋体" panose="02010600030101010101" pitchFamily="2" charset="-122"/>
              </a:rPr>
              <a:t>页阅读材料“联合国”回答：</a:t>
            </a:r>
            <a:endParaRPr lang="zh-CN" altLang="en-US" sz="5400" b="1">
              <a:solidFill>
                <a:srgbClr val="FF3300"/>
              </a:solidFill>
              <a:latin typeface="Times New Roman" panose="02020603050405020304" pitchFamily="2" charset="0"/>
              <a:ea typeface="宋体" panose="02010600030101010101" pitchFamily="2" charset="-122"/>
            </a:endParaRPr>
          </a:p>
          <a:p>
            <a:pPr lvl="0"/>
            <a:r>
              <a:rPr lang="en-US" altLang="zh-CN" sz="4000" b="1">
                <a:solidFill>
                  <a:srgbClr val="0000FF"/>
                </a:solidFill>
                <a:latin typeface="Times New Roman" panose="02020603050405020304" pitchFamily="2" charset="0"/>
                <a:ea typeface="宋体" panose="02010600030101010101" pitchFamily="2" charset="-122"/>
              </a:rPr>
              <a:t>1.</a:t>
            </a:r>
            <a:r>
              <a:rPr lang="zh-CN" altLang="en-US" sz="4000" b="1">
                <a:solidFill>
                  <a:srgbClr val="0000FF"/>
                </a:solidFill>
                <a:latin typeface="Times New Roman" panose="02020603050405020304" pitchFamily="2" charset="0"/>
                <a:ea typeface="宋体" panose="02010600030101010101" pitchFamily="2" charset="-122"/>
              </a:rPr>
              <a:t>联合国的地位及成员国个数</a:t>
            </a:r>
            <a:endParaRPr lang="zh-CN" altLang="en-US" sz="4000" b="1">
              <a:solidFill>
                <a:srgbClr val="0000FF"/>
              </a:solidFill>
              <a:latin typeface="Times New Roman" panose="02020603050405020304" pitchFamily="2" charset="0"/>
              <a:ea typeface="宋体" panose="02010600030101010101" pitchFamily="2" charset="-122"/>
            </a:endParaRPr>
          </a:p>
          <a:p>
            <a:pPr lvl="0"/>
            <a:r>
              <a:rPr lang="en-US" altLang="zh-CN" sz="4000" b="1">
                <a:solidFill>
                  <a:srgbClr val="0000FF"/>
                </a:solidFill>
                <a:latin typeface="Times New Roman" panose="02020603050405020304" pitchFamily="2" charset="0"/>
                <a:ea typeface="宋体" panose="02010600030101010101" pitchFamily="2" charset="-122"/>
              </a:rPr>
              <a:t>2.</a:t>
            </a:r>
            <a:r>
              <a:rPr lang="zh-CN" altLang="en-US" sz="4000" b="1">
                <a:solidFill>
                  <a:srgbClr val="0000FF"/>
                </a:solidFill>
                <a:latin typeface="Times New Roman" panose="02020603050405020304" pitchFamily="2" charset="0"/>
                <a:ea typeface="宋体" panose="02010600030101010101" pitchFamily="2" charset="-122"/>
              </a:rPr>
              <a:t>联合国总部设在哪里</a:t>
            </a:r>
            <a:endParaRPr lang="zh-CN" altLang="en-US" sz="4000" b="1">
              <a:solidFill>
                <a:srgbClr val="0000FF"/>
              </a:solidFill>
              <a:latin typeface="Times New Roman" panose="02020603050405020304" pitchFamily="2" charset="0"/>
              <a:ea typeface="宋体" panose="02010600030101010101" pitchFamily="2" charset="-122"/>
            </a:endParaRPr>
          </a:p>
          <a:p>
            <a:pPr lvl="0"/>
            <a:r>
              <a:rPr lang="en-US" altLang="zh-CN" sz="4000" b="1">
                <a:solidFill>
                  <a:srgbClr val="0000FF"/>
                </a:solidFill>
                <a:latin typeface="Times New Roman" panose="02020603050405020304" pitchFamily="2" charset="0"/>
                <a:ea typeface="宋体" panose="02010600030101010101" pitchFamily="2" charset="-122"/>
              </a:rPr>
              <a:t>3.</a:t>
            </a:r>
            <a:r>
              <a:rPr lang="zh-CN" altLang="en-US" sz="4000" b="1">
                <a:solidFill>
                  <a:srgbClr val="0000FF"/>
                </a:solidFill>
                <a:latin typeface="Times New Roman" panose="02020603050405020304" pitchFamily="2" charset="0"/>
                <a:ea typeface="宋体" panose="02010600030101010101" pitchFamily="2" charset="-122"/>
              </a:rPr>
              <a:t>联合国有哪些机构</a:t>
            </a:r>
            <a:endParaRPr lang="zh-CN" altLang="en-US" sz="4000" b="1">
              <a:solidFill>
                <a:srgbClr val="0000FF"/>
              </a:solidFill>
              <a:latin typeface="Times New Roman" panose="02020603050405020304" pitchFamily="2" charset="0"/>
              <a:ea typeface="宋体" panose="02010600030101010101" pitchFamily="2" charset="-122"/>
            </a:endParaRPr>
          </a:p>
          <a:p>
            <a:pPr lvl="0"/>
            <a:r>
              <a:rPr lang="en-US" altLang="zh-CN" sz="4000" b="1">
                <a:solidFill>
                  <a:srgbClr val="0000FF"/>
                </a:solidFill>
                <a:latin typeface="Times New Roman" panose="02020603050405020304" pitchFamily="2" charset="0"/>
                <a:ea typeface="宋体" panose="02010600030101010101" pitchFamily="2" charset="-122"/>
              </a:rPr>
              <a:t>4.</a:t>
            </a:r>
            <a:r>
              <a:rPr lang="zh-CN" altLang="en-US" sz="4000" b="1">
                <a:solidFill>
                  <a:srgbClr val="0000FF"/>
                </a:solidFill>
                <a:latin typeface="Times New Roman" panose="02020603050405020304" pitchFamily="2" charset="0"/>
                <a:ea typeface="宋体" panose="02010600030101010101" pitchFamily="2" charset="-122"/>
              </a:rPr>
              <a:t>安全理事会的主要职能</a:t>
            </a:r>
            <a:endParaRPr lang="zh-CN" altLang="en-US" sz="4000" b="1">
              <a:solidFill>
                <a:srgbClr val="0000FF"/>
              </a:solidFill>
              <a:latin typeface="Times New Roman" panose="02020603050405020304" pitchFamily="2" charset="0"/>
              <a:ea typeface="宋体" panose="02010600030101010101" pitchFamily="2" charset="-122"/>
            </a:endParaRPr>
          </a:p>
          <a:p>
            <a:pPr lvl="0"/>
            <a:r>
              <a:rPr lang="en-US" altLang="zh-CN" sz="4000" b="1">
                <a:solidFill>
                  <a:srgbClr val="0000FF"/>
                </a:solidFill>
                <a:latin typeface="Times New Roman" panose="02020603050405020304" pitchFamily="2" charset="0"/>
                <a:ea typeface="宋体" panose="02010600030101010101" pitchFamily="2" charset="-122"/>
              </a:rPr>
              <a:t>5.</a:t>
            </a:r>
            <a:r>
              <a:rPr lang="zh-CN" altLang="en-US" sz="4000" b="1">
                <a:solidFill>
                  <a:srgbClr val="0000FF"/>
                </a:solidFill>
                <a:latin typeface="Times New Roman" panose="02020603050405020304" pitchFamily="2" charset="0"/>
                <a:ea typeface="宋体" panose="02010600030101010101" pitchFamily="2" charset="-122"/>
              </a:rPr>
              <a:t>经济及社会理事会的主要任务</a:t>
            </a:r>
            <a:endParaRPr lang="zh-CN" altLang="en-US" sz="4000" b="1">
              <a:solidFill>
                <a:srgbClr val="0000FF"/>
              </a:solidFill>
              <a:latin typeface="Times New Roman" panose="02020603050405020304" pitchFamily="2"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18433"/>
          <p:cNvSpPr txBox="1"/>
          <p:nvPr/>
        </p:nvSpPr>
        <p:spPr>
          <a:xfrm>
            <a:off x="3794125" y="401638"/>
            <a:ext cx="309880" cy="457200"/>
          </a:xfrm>
          <a:prstGeom prst="rect">
            <a:avLst/>
          </a:prstGeom>
          <a:noFill/>
          <a:ln w="9525">
            <a:noFill/>
          </a:ln>
        </p:spPr>
        <p:txBody>
          <a:bodyPr wrap="none" anchor="t">
            <a:spAutoFit/>
          </a:bodyPr>
          <a:p>
            <a:pPr lvl="0"/>
            <a:endParaRPr sz="2400">
              <a:latin typeface="Times New Roman" panose="02020603050405020304" pitchFamily="2" charset="0"/>
              <a:ea typeface="宋体" panose="02010600030101010101" pitchFamily="2" charset="-122"/>
            </a:endParaRPr>
          </a:p>
        </p:txBody>
      </p:sp>
      <p:sp>
        <p:nvSpPr>
          <p:cNvPr id="18436" name="文本框 18435"/>
          <p:cNvSpPr txBox="1"/>
          <p:nvPr/>
        </p:nvSpPr>
        <p:spPr>
          <a:xfrm>
            <a:off x="5551805" y="1605598"/>
            <a:ext cx="591185" cy="579120"/>
          </a:xfrm>
          <a:prstGeom prst="rect">
            <a:avLst/>
          </a:prstGeom>
          <a:noFill/>
          <a:ln w="9525">
            <a:noFill/>
          </a:ln>
        </p:spPr>
        <p:txBody>
          <a:bodyPr wrap="none" anchor="t">
            <a:spAutoFit/>
          </a:bodyPr>
          <a:p>
            <a:pPr lvl="0"/>
            <a:r>
              <a:rPr lang="zh-CN" altLang="en-US" sz="3200" b="1">
                <a:solidFill>
                  <a:schemeClr val="bg2"/>
                </a:solidFill>
                <a:latin typeface="Times New Roman" panose="02020603050405020304" pitchFamily="2" charset="0"/>
                <a:ea typeface="宋体" panose="02010600030101010101" pitchFamily="2" charset="-122"/>
              </a:rPr>
              <a:t>　</a:t>
            </a:r>
            <a:endParaRPr lang="zh-CN" altLang="en-US" sz="3200" b="1" i="1">
              <a:solidFill>
                <a:schemeClr val="bg2"/>
              </a:solidFill>
              <a:latin typeface="Times New Roman" panose="02020603050405020304" pitchFamily="2" charset="0"/>
              <a:ea typeface="宋体" panose="02010600030101010101" pitchFamily="2" charset="-122"/>
            </a:endParaRPr>
          </a:p>
        </p:txBody>
      </p:sp>
      <p:sp>
        <p:nvSpPr>
          <p:cNvPr id="18437" name="文本框 18436"/>
          <p:cNvSpPr txBox="1"/>
          <p:nvPr/>
        </p:nvSpPr>
        <p:spPr>
          <a:xfrm>
            <a:off x="8850630" y="5583873"/>
            <a:ext cx="184150" cy="457200"/>
          </a:xfrm>
          <a:prstGeom prst="rect">
            <a:avLst/>
          </a:prstGeom>
          <a:noFill/>
          <a:ln w="9525">
            <a:noFill/>
          </a:ln>
        </p:spPr>
        <p:txBody>
          <a:bodyPr>
            <a:spAutoFit/>
          </a:bodyPr>
          <a:p>
            <a:pPr lvl="0">
              <a:spcBef>
                <a:spcPct val="50000"/>
              </a:spcBef>
            </a:pPr>
            <a:endParaRPr sz="2400">
              <a:latin typeface="Times New Roman" panose="02020603050405020304" pitchFamily="2" charset="0"/>
              <a:ea typeface="宋体" panose="02010600030101010101" pitchFamily="2" charset="-122"/>
            </a:endParaRPr>
          </a:p>
        </p:txBody>
      </p:sp>
      <p:sp>
        <p:nvSpPr>
          <p:cNvPr id="18438" name="文本框 18437"/>
          <p:cNvSpPr txBox="1"/>
          <p:nvPr/>
        </p:nvSpPr>
        <p:spPr>
          <a:xfrm>
            <a:off x="2106930" y="3021648"/>
            <a:ext cx="309880" cy="579120"/>
          </a:xfrm>
          <a:prstGeom prst="rect">
            <a:avLst/>
          </a:prstGeom>
          <a:noFill/>
          <a:ln w="9525">
            <a:noFill/>
          </a:ln>
        </p:spPr>
        <p:txBody>
          <a:bodyPr wrap="none" anchor="t">
            <a:spAutoFit/>
          </a:bodyPr>
          <a:p>
            <a:pPr lvl="0"/>
            <a:endParaRPr sz="3200" b="1">
              <a:solidFill>
                <a:schemeClr val="bg2"/>
              </a:solidFill>
              <a:latin typeface="Times New Roman" panose="02020603050405020304" pitchFamily="2" charset="0"/>
              <a:ea typeface="宋体" panose="02010600030101010101" pitchFamily="2" charset="-122"/>
            </a:endParaRPr>
          </a:p>
        </p:txBody>
      </p:sp>
      <p:sp>
        <p:nvSpPr>
          <p:cNvPr id="18439" name="椭圆 18438"/>
          <p:cNvSpPr/>
          <p:nvPr/>
        </p:nvSpPr>
        <p:spPr>
          <a:xfrm>
            <a:off x="2122805" y="2010410"/>
            <a:ext cx="1371600" cy="21336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lvl="0" algn="ctr"/>
            <a:r>
              <a:rPr lang="zh-CN" altLang="en-US" sz="3200" b="1">
                <a:solidFill>
                  <a:schemeClr val="bg2"/>
                </a:solidFill>
                <a:latin typeface="Times New Roman" panose="02020603050405020304" pitchFamily="2" charset="0"/>
                <a:ea typeface="宋体" panose="02010600030101010101" pitchFamily="2" charset="-122"/>
              </a:rPr>
              <a:t>联合国</a:t>
            </a:r>
            <a:endParaRPr lang="zh-CN" altLang="en-US" sz="3200" b="1">
              <a:solidFill>
                <a:schemeClr val="bg2"/>
              </a:solidFill>
              <a:latin typeface="Times New Roman" panose="02020603050405020304" pitchFamily="2" charset="0"/>
              <a:ea typeface="宋体" panose="02010600030101010101" pitchFamily="2" charset="-122"/>
            </a:endParaRPr>
          </a:p>
          <a:p>
            <a:pPr lvl="0" algn="ctr"/>
            <a:r>
              <a:rPr lang="zh-CN" altLang="en-US" sz="3200" b="1">
                <a:solidFill>
                  <a:schemeClr val="bg2"/>
                </a:solidFill>
                <a:latin typeface="Times New Roman" panose="02020603050405020304" pitchFamily="2" charset="0"/>
                <a:ea typeface="宋体" panose="02010600030101010101" pitchFamily="2" charset="-122"/>
              </a:rPr>
              <a:t>机构</a:t>
            </a:r>
            <a:endParaRPr lang="zh-CN" altLang="en-US" sz="3200" b="1">
              <a:solidFill>
                <a:schemeClr val="bg2"/>
              </a:solidFill>
              <a:latin typeface="Times New Roman" panose="02020603050405020304" pitchFamily="2" charset="0"/>
              <a:ea typeface="宋体" panose="02010600030101010101" pitchFamily="2" charset="-122"/>
            </a:endParaRPr>
          </a:p>
        </p:txBody>
      </p:sp>
      <p:sp>
        <p:nvSpPr>
          <p:cNvPr id="18440" name="矩形 18439"/>
          <p:cNvSpPr/>
          <p:nvPr/>
        </p:nvSpPr>
        <p:spPr>
          <a:xfrm>
            <a:off x="4104005" y="1172210"/>
            <a:ext cx="3505200" cy="4572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r>
              <a:rPr lang="zh-CN" altLang="en-US" sz="3200" b="1">
                <a:solidFill>
                  <a:schemeClr val="bg2"/>
                </a:solidFill>
                <a:latin typeface="Times New Roman" panose="02020603050405020304" pitchFamily="2" charset="0"/>
                <a:ea typeface="宋体" panose="02010600030101010101" pitchFamily="2" charset="-122"/>
              </a:rPr>
              <a:t>安全理事会</a:t>
            </a:r>
            <a:endParaRPr lang="zh-CN" altLang="en-US" sz="3200" b="1">
              <a:solidFill>
                <a:schemeClr val="bg2"/>
              </a:solidFill>
              <a:latin typeface="Times New Roman" panose="02020603050405020304" pitchFamily="2" charset="0"/>
              <a:ea typeface="宋体" panose="02010600030101010101" pitchFamily="2" charset="-122"/>
            </a:endParaRPr>
          </a:p>
        </p:txBody>
      </p:sp>
      <p:sp>
        <p:nvSpPr>
          <p:cNvPr id="18441" name="矩形 18440"/>
          <p:cNvSpPr/>
          <p:nvPr/>
        </p:nvSpPr>
        <p:spPr>
          <a:xfrm>
            <a:off x="4104005" y="1781810"/>
            <a:ext cx="3505200" cy="4572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r>
              <a:rPr lang="zh-CN" altLang="en-US" sz="3200" b="1">
                <a:solidFill>
                  <a:schemeClr val="bg2"/>
                </a:solidFill>
                <a:latin typeface="Times New Roman" panose="02020603050405020304" pitchFamily="2" charset="0"/>
                <a:ea typeface="宋体" panose="02010600030101010101" pitchFamily="2" charset="-122"/>
              </a:rPr>
              <a:t>大会</a:t>
            </a:r>
            <a:endParaRPr lang="zh-CN" altLang="en-US" sz="3200" b="1">
              <a:solidFill>
                <a:schemeClr val="bg2"/>
              </a:solidFill>
              <a:latin typeface="Times New Roman" panose="02020603050405020304" pitchFamily="2" charset="0"/>
              <a:ea typeface="宋体" panose="02010600030101010101" pitchFamily="2" charset="-122"/>
            </a:endParaRPr>
          </a:p>
        </p:txBody>
      </p:sp>
      <p:sp>
        <p:nvSpPr>
          <p:cNvPr id="18442" name="矩形 18441"/>
          <p:cNvSpPr/>
          <p:nvPr/>
        </p:nvSpPr>
        <p:spPr>
          <a:xfrm>
            <a:off x="4104005" y="2315210"/>
            <a:ext cx="3505200" cy="4572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endParaRPr lang="en-US" altLang="zh-CN" sz="3200" b="1">
              <a:solidFill>
                <a:schemeClr val="bg2"/>
              </a:solidFill>
              <a:latin typeface="Times New Roman" panose="02020603050405020304" pitchFamily="2" charset="0"/>
              <a:ea typeface="宋体" panose="02010600030101010101" pitchFamily="2" charset="-122"/>
            </a:endParaRPr>
          </a:p>
          <a:p>
            <a:pPr lvl="0" algn="ctr"/>
            <a:endParaRPr lang="en-US" altLang="zh-CN" sz="3200" b="1">
              <a:solidFill>
                <a:schemeClr val="bg2"/>
              </a:solidFill>
              <a:latin typeface="Times New Roman" panose="02020603050405020304" pitchFamily="2" charset="0"/>
              <a:ea typeface="宋体" panose="02010600030101010101" pitchFamily="2" charset="-122"/>
            </a:endParaRPr>
          </a:p>
        </p:txBody>
      </p:sp>
      <p:sp>
        <p:nvSpPr>
          <p:cNvPr id="18443" name="矩形 18442"/>
          <p:cNvSpPr/>
          <p:nvPr/>
        </p:nvSpPr>
        <p:spPr>
          <a:xfrm>
            <a:off x="4104005" y="2924810"/>
            <a:ext cx="3505200" cy="4572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endParaRPr sz="3200" b="1">
              <a:solidFill>
                <a:schemeClr val="bg2"/>
              </a:solidFill>
              <a:latin typeface="Times New Roman" panose="02020603050405020304" pitchFamily="2" charset="0"/>
              <a:ea typeface="宋体" panose="02010600030101010101" pitchFamily="2" charset="-122"/>
            </a:endParaRPr>
          </a:p>
        </p:txBody>
      </p:sp>
      <p:sp>
        <p:nvSpPr>
          <p:cNvPr id="18444" name="矩形 18443"/>
          <p:cNvSpPr/>
          <p:nvPr/>
        </p:nvSpPr>
        <p:spPr>
          <a:xfrm>
            <a:off x="4119245" y="3458210"/>
            <a:ext cx="3505200" cy="4572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r>
              <a:rPr lang="zh-CN" altLang="en-US" sz="3200" b="1">
                <a:solidFill>
                  <a:schemeClr val="bg2"/>
                </a:solidFill>
                <a:latin typeface="Times New Roman" panose="02020603050405020304" pitchFamily="2" charset="0"/>
                <a:ea typeface="宋体" panose="02010600030101010101" pitchFamily="2" charset="-122"/>
              </a:rPr>
              <a:t>经济及社会理事会　</a:t>
            </a:r>
            <a:endParaRPr lang="zh-CN" altLang="en-US" sz="3200" b="1">
              <a:solidFill>
                <a:schemeClr val="bg2"/>
              </a:solidFill>
              <a:latin typeface="Times New Roman" panose="02020603050405020304" pitchFamily="2" charset="0"/>
              <a:ea typeface="宋体" panose="02010600030101010101" pitchFamily="2" charset="-122"/>
            </a:endParaRPr>
          </a:p>
        </p:txBody>
      </p:sp>
      <p:sp>
        <p:nvSpPr>
          <p:cNvPr id="18445" name="矩形 18444"/>
          <p:cNvSpPr/>
          <p:nvPr/>
        </p:nvSpPr>
        <p:spPr>
          <a:xfrm>
            <a:off x="4104005" y="3991610"/>
            <a:ext cx="3505200" cy="4572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r>
              <a:rPr lang="zh-CN" altLang="en-US" sz="3200" b="1">
                <a:solidFill>
                  <a:schemeClr val="bg2"/>
                </a:solidFill>
                <a:latin typeface="Times New Roman" panose="02020603050405020304" pitchFamily="2" charset="0"/>
                <a:ea typeface="宋体" panose="02010600030101010101" pitchFamily="2" charset="-122"/>
              </a:rPr>
              <a:t>国际法院</a:t>
            </a:r>
            <a:endParaRPr lang="zh-CN" altLang="en-US" sz="3200" b="1">
              <a:solidFill>
                <a:schemeClr val="bg2"/>
              </a:solidFill>
              <a:latin typeface="Times New Roman" panose="02020603050405020304" pitchFamily="2" charset="0"/>
              <a:ea typeface="宋体" panose="02010600030101010101" pitchFamily="2" charset="-122"/>
            </a:endParaRPr>
          </a:p>
        </p:txBody>
      </p:sp>
      <p:sp>
        <p:nvSpPr>
          <p:cNvPr id="18446" name="文本框 18445"/>
          <p:cNvSpPr txBox="1"/>
          <p:nvPr/>
        </p:nvSpPr>
        <p:spPr>
          <a:xfrm>
            <a:off x="5018405" y="2315210"/>
            <a:ext cx="1407795" cy="579120"/>
          </a:xfrm>
          <a:prstGeom prst="rect">
            <a:avLst/>
          </a:prstGeom>
          <a:noFill/>
          <a:ln w="9525">
            <a:noFill/>
          </a:ln>
        </p:spPr>
        <p:txBody>
          <a:bodyPr wrap="none" anchor="t">
            <a:spAutoFit/>
          </a:bodyPr>
          <a:p>
            <a:pPr lvl="0"/>
            <a:r>
              <a:rPr lang="zh-CN" altLang="en-US" sz="3200" b="1">
                <a:solidFill>
                  <a:schemeClr val="bg2"/>
                </a:solidFill>
                <a:latin typeface="Times New Roman" panose="02020603050405020304" pitchFamily="2" charset="0"/>
                <a:ea typeface="宋体" panose="02010600030101010101" pitchFamily="2" charset="-122"/>
              </a:rPr>
              <a:t>秘书处</a:t>
            </a:r>
            <a:endParaRPr lang="zh-CN" altLang="en-US" sz="3200" b="1">
              <a:solidFill>
                <a:schemeClr val="bg2"/>
              </a:solidFill>
              <a:latin typeface="Times New Roman" panose="02020603050405020304" pitchFamily="2" charset="0"/>
              <a:ea typeface="宋体" panose="02010600030101010101" pitchFamily="2" charset="-122"/>
            </a:endParaRPr>
          </a:p>
        </p:txBody>
      </p:sp>
      <p:sp>
        <p:nvSpPr>
          <p:cNvPr id="18447" name="文本框 18446"/>
          <p:cNvSpPr txBox="1"/>
          <p:nvPr/>
        </p:nvSpPr>
        <p:spPr>
          <a:xfrm>
            <a:off x="4713605" y="2924810"/>
            <a:ext cx="2895600" cy="579120"/>
          </a:xfrm>
          <a:prstGeom prst="rect">
            <a:avLst/>
          </a:prstGeom>
          <a:noFill/>
          <a:ln w="9525">
            <a:noFill/>
          </a:ln>
        </p:spPr>
        <p:txBody>
          <a:bodyPr>
            <a:spAutoFit/>
          </a:bodyPr>
          <a:p>
            <a:pPr lvl="0"/>
            <a:r>
              <a:rPr lang="zh-CN" altLang="en-US" sz="3200" b="1">
                <a:solidFill>
                  <a:schemeClr val="bg2"/>
                </a:solidFill>
                <a:latin typeface="Times New Roman" panose="02020603050405020304" pitchFamily="2" charset="0"/>
                <a:ea typeface="宋体" panose="02010600030101010101" pitchFamily="2" charset="-122"/>
              </a:rPr>
              <a:t>托管理事会</a:t>
            </a:r>
            <a:endParaRPr lang="zh-CN" altLang="en-US" sz="3200" b="1">
              <a:solidFill>
                <a:schemeClr val="bg2"/>
              </a:solidFill>
              <a:latin typeface="Times New Roman" panose="02020603050405020304" pitchFamily="2" charset="0"/>
              <a:ea typeface="宋体" panose="02010600030101010101" pitchFamily="2" charset="-122"/>
            </a:endParaRPr>
          </a:p>
        </p:txBody>
      </p:sp>
      <p:sp>
        <p:nvSpPr>
          <p:cNvPr id="18448" name="矩形 18447"/>
          <p:cNvSpPr/>
          <p:nvPr/>
        </p:nvSpPr>
        <p:spPr>
          <a:xfrm>
            <a:off x="1970405" y="4753610"/>
            <a:ext cx="1905000" cy="6096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r>
              <a:rPr lang="zh-CN" altLang="en-US" sz="3200" b="1" i="1">
                <a:solidFill>
                  <a:schemeClr val="bg2"/>
                </a:solidFill>
                <a:latin typeface="Times New Roman" panose="02020603050405020304" pitchFamily="2" charset="0"/>
                <a:ea typeface="宋体" panose="02010600030101010101" pitchFamily="2" charset="-122"/>
              </a:rPr>
              <a:t>总部：纽约</a:t>
            </a:r>
            <a:endParaRPr lang="zh-CN" altLang="en-US" sz="3200" b="1" i="1">
              <a:solidFill>
                <a:schemeClr val="bg2"/>
              </a:solidFill>
              <a:latin typeface="Times New Roman" panose="02020603050405020304" pitchFamily="2" charset="0"/>
              <a:ea typeface="宋体" panose="02010600030101010101" pitchFamily="2" charset="-122"/>
            </a:endParaRPr>
          </a:p>
        </p:txBody>
      </p:sp>
      <p:sp>
        <p:nvSpPr>
          <p:cNvPr id="18449" name="矩形 18448"/>
          <p:cNvSpPr/>
          <p:nvPr/>
        </p:nvSpPr>
        <p:spPr>
          <a:xfrm>
            <a:off x="8066405" y="2315210"/>
            <a:ext cx="1219200" cy="4572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endParaRPr sz="3200" b="1">
              <a:solidFill>
                <a:schemeClr val="bg2"/>
              </a:solidFill>
              <a:latin typeface="Times New Roman" panose="02020603050405020304" pitchFamily="2" charset="0"/>
              <a:ea typeface="宋体" panose="02010600030101010101" pitchFamily="2" charset="-122"/>
            </a:endParaRPr>
          </a:p>
        </p:txBody>
      </p:sp>
      <p:sp>
        <p:nvSpPr>
          <p:cNvPr id="18450" name="文本框 18449"/>
          <p:cNvSpPr txBox="1"/>
          <p:nvPr/>
        </p:nvSpPr>
        <p:spPr>
          <a:xfrm>
            <a:off x="8066405" y="2239010"/>
            <a:ext cx="1255713" cy="1554480"/>
          </a:xfrm>
          <a:prstGeom prst="rect">
            <a:avLst/>
          </a:prstGeom>
          <a:noFill/>
          <a:ln w="9525">
            <a:noFill/>
          </a:ln>
        </p:spPr>
        <p:txBody>
          <a:bodyPr>
            <a:spAutoFit/>
          </a:bodyPr>
          <a:p>
            <a:pPr lvl="0"/>
            <a:r>
              <a:rPr lang="zh-CN" altLang="en-US" sz="3200" b="1">
                <a:solidFill>
                  <a:schemeClr val="bg2"/>
                </a:solidFill>
                <a:latin typeface="Times New Roman" panose="02020603050405020304" pitchFamily="2" charset="0"/>
                <a:ea typeface="宋体" panose="02010600030101010101" pitchFamily="2" charset="-122"/>
              </a:rPr>
              <a:t>秘书长</a:t>
            </a:r>
            <a:endParaRPr lang="zh-CN" altLang="en-US" sz="3200" b="1">
              <a:solidFill>
                <a:schemeClr val="bg2"/>
              </a:solidFill>
              <a:latin typeface="Times New Roman" panose="02020603050405020304" pitchFamily="2" charset="0"/>
              <a:ea typeface="宋体" panose="02010600030101010101" pitchFamily="2" charset="-122"/>
            </a:endParaRPr>
          </a:p>
          <a:p>
            <a:pPr lvl="0"/>
            <a:endParaRPr lang="zh-CN" altLang="en-US" sz="3200" b="1">
              <a:solidFill>
                <a:schemeClr val="bg2"/>
              </a:solidFill>
              <a:latin typeface="Times New Roman" panose="02020603050405020304" pitchFamily="2" charset="0"/>
              <a:ea typeface="宋体" panose="02010600030101010101" pitchFamily="2" charset="-122"/>
            </a:endParaRPr>
          </a:p>
        </p:txBody>
      </p:sp>
      <p:sp>
        <p:nvSpPr>
          <p:cNvPr id="18451" name="直接连接符 18450"/>
          <p:cNvSpPr/>
          <p:nvPr/>
        </p:nvSpPr>
        <p:spPr>
          <a:xfrm>
            <a:off x="7685405" y="2543810"/>
            <a:ext cx="304800" cy="0"/>
          </a:xfrm>
          <a:prstGeom prst="line">
            <a:avLst/>
          </a:prstGeom>
          <a:ln w="9525" cap="flat" cmpd="sng">
            <a:solidFill>
              <a:srgbClr val="FF3300"/>
            </a:solidFill>
            <a:prstDash val="solid"/>
            <a:headEnd type="none" w="med" len="med"/>
            <a:tailEnd type="triangle" w="med" len="med"/>
          </a:ln>
        </p:spPr>
      </p:sp>
      <p:sp>
        <p:nvSpPr>
          <p:cNvPr id="18452" name="直接连接符 18451"/>
          <p:cNvSpPr/>
          <p:nvPr/>
        </p:nvSpPr>
        <p:spPr>
          <a:xfrm flipV="1">
            <a:off x="3494405" y="1400810"/>
            <a:ext cx="609600" cy="1371600"/>
          </a:xfrm>
          <a:prstGeom prst="line">
            <a:avLst/>
          </a:prstGeom>
          <a:ln w="9525" cap="flat" cmpd="sng">
            <a:solidFill>
              <a:srgbClr val="FF3300"/>
            </a:solidFill>
            <a:prstDash val="solid"/>
            <a:headEnd type="none" w="med" len="med"/>
            <a:tailEnd type="triangle" w="med" len="med"/>
          </a:ln>
        </p:spPr>
      </p:sp>
      <p:sp>
        <p:nvSpPr>
          <p:cNvPr id="18453" name="直接连接符 18452"/>
          <p:cNvSpPr/>
          <p:nvPr/>
        </p:nvSpPr>
        <p:spPr>
          <a:xfrm flipV="1">
            <a:off x="3494405" y="2010410"/>
            <a:ext cx="609600" cy="914400"/>
          </a:xfrm>
          <a:prstGeom prst="line">
            <a:avLst/>
          </a:prstGeom>
          <a:ln w="9525" cap="flat" cmpd="sng">
            <a:solidFill>
              <a:srgbClr val="FF3300"/>
            </a:solidFill>
            <a:prstDash val="solid"/>
            <a:headEnd type="none" w="med" len="med"/>
            <a:tailEnd type="triangle" w="med" len="med"/>
          </a:ln>
        </p:spPr>
      </p:sp>
      <p:sp>
        <p:nvSpPr>
          <p:cNvPr id="18454" name="直接连接符 18453"/>
          <p:cNvSpPr/>
          <p:nvPr/>
        </p:nvSpPr>
        <p:spPr>
          <a:xfrm>
            <a:off x="3494405" y="3382010"/>
            <a:ext cx="609600" cy="304800"/>
          </a:xfrm>
          <a:prstGeom prst="line">
            <a:avLst/>
          </a:prstGeom>
          <a:ln w="9525" cap="flat" cmpd="sng">
            <a:solidFill>
              <a:srgbClr val="FF3300"/>
            </a:solidFill>
            <a:prstDash val="solid"/>
            <a:headEnd type="none" w="med" len="med"/>
            <a:tailEnd type="triangle" w="med" len="med"/>
          </a:ln>
        </p:spPr>
      </p:sp>
      <p:sp>
        <p:nvSpPr>
          <p:cNvPr id="18455" name="直接连接符 18454"/>
          <p:cNvSpPr/>
          <p:nvPr/>
        </p:nvSpPr>
        <p:spPr>
          <a:xfrm>
            <a:off x="3418205" y="3610610"/>
            <a:ext cx="685800" cy="609600"/>
          </a:xfrm>
          <a:prstGeom prst="line">
            <a:avLst/>
          </a:prstGeom>
          <a:ln w="9525" cap="flat" cmpd="sng">
            <a:solidFill>
              <a:srgbClr val="FF3300"/>
            </a:solidFill>
            <a:prstDash val="solid"/>
            <a:headEnd type="none" w="med" len="med"/>
            <a:tailEnd type="triangle" w="med" len="med"/>
          </a:ln>
        </p:spPr>
      </p:sp>
      <p:sp>
        <p:nvSpPr>
          <p:cNvPr id="18456" name="直接连接符 18455"/>
          <p:cNvSpPr/>
          <p:nvPr/>
        </p:nvSpPr>
        <p:spPr>
          <a:xfrm>
            <a:off x="3494405" y="3153410"/>
            <a:ext cx="609600" cy="0"/>
          </a:xfrm>
          <a:prstGeom prst="line">
            <a:avLst/>
          </a:prstGeom>
          <a:ln w="9525" cap="flat" cmpd="sng">
            <a:solidFill>
              <a:srgbClr val="FF3300"/>
            </a:solidFill>
            <a:prstDash val="solid"/>
            <a:headEnd type="none" w="med" len="med"/>
            <a:tailEnd type="triangle" w="med" len="med"/>
          </a:ln>
        </p:spPr>
      </p:sp>
      <p:sp>
        <p:nvSpPr>
          <p:cNvPr id="18457" name="直接连接符 18456"/>
          <p:cNvSpPr/>
          <p:nvPr/>
        </p:nvSpPr>
        <p:spPr>
          <a:xfrm flipV="1">
            <a:off x="3494405" y="2543810"/>
            <a:ext cx="609600" cy="533400"/>
          </a:xfrm>
          <a:prstGeom prst="line">
            <a:avLst/>
          </a:prstGeom>
          <a:ln w="9525" cap="flat" cmpd="sng">
            <a:solidFill>
              <a:srgbClr val="FF3300"/>
            </a:solidFill>
            <a:prstDash val="solid"/>
            <a:headEnd type="none" w="med" len="med"/>
            <a:tailEnd type="triangle" w="med" len="med"/>
          </a:ln>
        </p:spPr>
      </p:sp>
      <p:sp>
        <p:nvSpPr>
          <p:cNvPr id="18458" name="直接连接符 18457"/>
          <p:cNvSpPr/>
          <p:nvPr/>
        </p:nvSpPr>
        <p:spPr>
          <a:xfrm>
            <a:off x="2808605" y="4144010"/>
            <a:ext cx="0" cy="609600"/>
          </a:xfrm>
          <a:prstGeom prst="line">
            <a:avLst/>
          </a:prstGeom>
          <a:ln w="9525" cap="flat" cmpd="sng">
            <a:solidFill>
              <a:srgbClr val="FF3300"/>
            </a:solidFill>
            <a:prstDash val="solid"/>
            <a:headEnd type="none" w="med" len="med"/>
            <a:tailEnd type="triangle" w="med" len="med"/>
          </a:ln>
        </p:spPr>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20481" descr="20041013091052"/>
          <p:cNvPicPr>
            <a:picLocks noChangeAspect="1"/>
          </p:cNvPicPr>
          <p:nvPr/>
        </p:nvPicPr>
        <p:blipFill>
          <a:blip r:embed="rId1"/>
          <a:stretch>
            <a:fillRect/>
          </a:stretch>
        </p:blipFill>
        <p:spPr>
          <a:xfrm>
            <a:off x="6417945" y="441960"/>
            <a:ext cx="5015865" cy="3317875"/>
          </a:xfrm>
          <a:prstGeom prst="rect">
            <a:avLst/>
          </a:prstGeom>
          <a:noFill/>
          <a:ln w="9525">
            <a:noFill/>
          </a:ln>
        </p:spPr>
      </p:pic>
      <p:sp>
        <p:nvSpPr>
          <p:cNvPr id="20484" name="文本框 20483"/>
          <p:cNvSpPr txBox="1"/>
          <p:nvPr/>
        </p:nvSpPr>
        <p:spPr>
          <a:xfrm>
            <a:off x="1847850" y="3652838"/>
            <a:ext cx="8281988" cy="2773680"/>
          </a:xfrm>
          <a:prstGeom prst="rect">
            <a:avLst/>
          </a:prstGeom>
          <a:noFill/>
          <a:ln w="9525">
            <a:noFill/>
          </a:ln>
        </p:spPr>
        <p:txBody>
          <a:bodyPr>
            <a:spAutoFit/>
          </a:bodyPr>
          <a:p>
            <a:pPr lvl="0"/>
            <a:r>
              <a:rPr lang="zh-CN" altLang="en-US" sz="3600" b="1" i="1">
                <a:solidFill>
                  <a:srgbClr val="FF33CC"/>
                </a:solidFill>
                <a:latin typeface="Times New Roman" panose="02020603050405020304" pitchFamily="2" charset="0"/>
                <a:ea typeface="宋体" panose="02010600030101010101" pitchFamily="2" charset="-122"/>
              </a:rPr>
              <a:t>　　</a:t>
            </a:r>
            <a:r>
              <a:rPr lang="zh-CN" altLang="en-US" sz="4400" b="1" i="1">
                <a:solidFill>
                  <a:srgbClr val="0070C0"/>
                </a:solidFill>
                <a:latin typeface="Times New Roman" panose="02020603050405020304" pitchFamily="2" charset="0"/>
                <a:ea typeface="宋体" panose="02010600030101010101" pitchFamily="2" charset="-122"/>
              </a:rPr>
              <a:t>中国是联合国五大常任理事国（</a:t>
            </a:r>
            <a:r>
              <a:rPr lang="zh-CN" altLang="en-US" sz="4400" b="1" i="1">
                <a:solidFill>
                  <a:srgbClr val="FF0000"/>
                </a:solidFill>
                <a:latin typeface="Times New Roman" panose="02020603050405020304" pitchFamily="2" charset="0"/>
                <a:ea typeface="宋体" panose="02010600030101010101" pitchFamily="2" charset="-122"/>
              </a:rPr>
              <a:t>中国、美国、英国、法国、俄罗斯</a:t>
            </a:r>
            <a:r>
              <a:rPr lang="zh-CN" altLang="en-US" sz="4400" b="1" i="1">
                <a:solidFill>
                  <a:srgbClr val="0070C0"/>
                </a:solidFill>
                <a:latin typeface="Times New Roman" panose="02020603050405020304" pitchFamily="2" charset="0"/>
                <a:ea typeface="宋体" panose="02010600030101010101" pitchFamily="2" charset="-122"/>
              </a:rPr>
              <a:t>）之一，在世界的和平与发展中起着举足轻重的作用。</a:t>
            </a:r>
            <a:endParaRPr lang="zh-CN" altLang="en-US" sz="4400" b="1" i="1">
              <a:solidFill>
                <a:srgbClr val="0070C0"/>
              </a:solidFill>
              <a:latin typeface="Times New Roman" panose="02020603050405020304" pitchFamily="2" charset="0"/>
              <a:ea typeface="宋体" panose="02010600030101010101" pitchFamily="2" charset="-122"/>
            </a:endParaRPr>
          </a:p>
        </p:txBody>
      </p:sp>
      <p:sp>
        <p:nvSpPr>
          <p:cNvPr id="2" name="文本框 1"/>
          <p:cNvSpPr txBox="1"/>
          <p:nvPr/>
        </p:nvSpPr>
        <p:spPr>
          <a:xfrm>
            <a:off x="1599565" y="726440"/>
            <a:ext cx="3977640" cy="1432560"/>
          </a:xfrm>
          <a:prstGeom prst="rect">
            <a:avLst/>
          </a:prstGeom>
          <a:noFill/>
        </p:spPr>
        <p:txBody>
          <a:bodyPr wrap="square" rtlCol="0">
            <a:spAutoFit/>
          </a:bodyPr>
          <a:p>
            <a:r>
              <a:rPr lang="zh-CN" altLang="en-US" sz="4400" b="1">
                <a:solidFill>
                  <a:srgbClr val="0070C0"/>
                </a:solidFill>
              </a:rPr>
              <a:t>中国与联合国的关系</a:t>
            </a:r>
            <a:endParaRPr lang="zh-CN" altLang="en-US" sz="4400" b="1">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4" name="文本框 22533"/>
          <p:cNvSpPr txBox="1"/>
          <p:nvPr/>
        </p:nvSpPr>
        <p:spPr>
          <a:xfrm>
            <a:off x="3681095" y="633730"/>
            <a:ext cx="5367655" cy="1188720"/>
          </a:xfrm>
          <a:prstGeom prst="rect">
            <a:avLst/>
          </a:prstGeom>
          <a:noFill/>
          <a:ln w="9525">
            <a:noFill/>
          </a:ln>
        </p:spPr>
        <p:txBody>
          <a:bodyPr wrap="square">
            <a:spAutoFit/>
          </a:bodyPr>
          <a:p>
            <a:pPr lvl="0"/>
            <a:r>
              <a:rPr lang="zh-CN" altLang="en-US" sz="7200" b="1">
                <a:solidFill>
                  <a:srgbClr val="FF0000"/>
                </a:solidFill>
                <a:latin typeface="Times New Roman" panose="02020603050405020304" pitchFamily="2" charset="0"/>
                <a:ea typeface="宋体" panose="02010600030101010101" pitchFamily="2" charset="-122"/>
              </a:rPr>
              <a:t>全球性组织</a:t>
            </a:r>
            <a:endParaRPr lang="zh-CN" altLang="en-US" sz="7200" b="1">
              <a:solidFill>
                <a:srgbClr val="FF0000"/>
              </a:solidFill>
              <a:latin typeface="Times New Roman" panose="02020603050405020304" pitchFamily="2" charset="0"/>
              <a:ea typeface="宋体" panose="02010600030101010101" pitchFamily="2" charset="-122"/>
            </a:endParaRPr>
          </a:p>
        </p:txBody>
      </p:sp>
      <p:sp>
        <p:nvSpPr>
          <p:cNvPr id="22535" name="矩形 22534"/>
          <p:cNvSpPr/>
          <p:nvPr/>
        </p:nvSpPr>
        <p:spPr>
          <a:xfrm>
            <a:off x="3805555" y="1931353"/>
            <a:ext cx="5400675" cy="822960"/>
          </a:xfrm>
          <a:prstGeom prst="rect">
            <a:avLst/>
          </a:prstGeom>
          <a:noFill/>
          <a:ln w="9525">
            <a:noFill/>
          </a:ln>
        </p:spPr>
        <p:txBody>
          <a:bodyPr>
            <a:spAutoFit/>
          </a:bodyPr>
          <a:p>
            <a:pPr lvl="0"/>
            <a:r>
              <a:rPr lang="zh-CN" altLang="en-US" sz="4800" b="1">
                <a:solidFill>
                  <a:srgbClr val="0070C0"/>
                </a:solidFill>
                <a:latin typeface="Times New Roman" panose="02020603050405020304" pitchFamily="2" charset="0"/>
                <a:ea typeface="宋体" panose="02010600030101010101" pitchFamily="2" charset="-122"/>
              </a:rPr>
              <a:t>世界银行（</a:t>
            </a:r>
            <a:r>
              <a:rPr lang="en-US" altLang="zh-CN" sz="4800" b="1">
                <a:solidFill>
                  <a:srgbClr val="0070C0"/>
                </a:solidFill>
                <a:latin typeface="Times New Roman" panose="02020603050405020304" pitchFamily="2" charset="0"/>
                <a:ea typeface="宋体" panose="02010600030101010101" pitchFamily="2" charset="-122"/>
              </a:rPr>
              <a:t>WBG)</a:t>
            </a:r>
            <a:endParaRPr lang="en-US" altLang="zh-CN" sz="4800" b="1">
              <a:solidFill>
                <a:srgbClr val="0070C0"/>
              </a:solidFill>
              <a:latin typeface="Times New Roman" panose="02020603050405020304" pitchFamily="2" charset="0"/>
              <a:ea typeface="宋体" panose="02010600030101010101" pitchFamily="2" charset="-122"/>
            </a:endParaRPr>
          </a:p>
        </p:txBody>
      </p:sp>
      <p:sp>
        <p:nvSpPr>
          <p:cNvPr id="22536" name="文本框 22535"/>
          <p:cNvSpPr txBox="1"/>
          <p:nvPr/>
        </p:nvSpPr>
        <p:spPr>
          <a:xfrm>
            <a:off x="993140" y="2943225"/>
            <a:ext cx="10421620" cy="822960"/>
          </a:xfrm>
          <a:prstGeom prst="rect">
            <a:avLst/>
          </a:prstGeom>
          <a:noFill/>
          <a:ln w="9525">
            <a:noFill/>
          </a:ln>
        </p:spPr>
        <p:txBody>
          <a:bodyPr wrap="square">
            <a:spAutoFit/>
          </a:bodyPr>
          <a:p>
            <a:pPr lvl="0">
              <a:spcBef>
                <a:spcPct val="50000"/>
              </a:spcBef>
            </a:pPr>
            <a:r>
              <a:rPr lang="zh-CN" altLang="en-US" sz="4800" b="1">
                <a:solidFill>
                  <a:srgbClr val="0070C0"/>
                </a:solidFill>
                <a:latin typeface="Arial" panose="020B0604020202020204" pitchFamily="34" charset="0"/>
                <a:ea typeface="宋体" panose="02010600030101010101" pitchFamily="2" charset="-122"/>
              </a:rPr>
              <a:t>联合国经济及社会理事会（</a:t>
            </a:r>
            <a:r>
              <a:rPr lang="en-US" altLang="zh-CN" sz="4800" b="1">
                <a:solidFill>
                  <a:srgbClr val="0070C0"/>
                </a:solidFill>
                <a:latin typeface="Arial" panose="020B0604020202020204" pitchFamily="34" charset="0"/>
                <a:ea typeface="宋体" panose="02010600030101010101" pitchFamily="2" charset="-122"/>
              </a:rPr>
              <a:t>ECOSOC</a:t>
            </a:r>
            <a:r>
              <a:rPr lang="zh-CN" altLang="en-US" sz="4800" b="1">
                <a:solidFill>
                  <a:srgbClr val="0070C0"/>
                </a:solidFill>
                <a:latin typeface="Arial" panose="020B0604020202020204" pitchFamily="34" charset="0"/>
                <a:ea typeface="宋体" panose="02010600030101010101" pitchFamily="2" charset="-122"/>
              </a:rPr>
              <a:t>）</a:t>
            </a:r>
            <a:endParaRPr lang="zh-CN" altLang="en-US" sz="4800" b="1">
              <a:solidFill>
                <a:srgbClr val="0070C0"/>
              </a:solidFill>
              <a:latin typeface="Arial" panose="020B0604020202020204" pitchFamily="34" charset="0"/>
              <a:ea typeface="宋体" panose="02010600030101010101" pitchFamily="2" charset="-122"/>
            </a:endParaRPr>
          </a:p>
        </p:txBody>
      </p:sp>
      <p:sp>
        <p:nvSpPr>
          <p:cNvPr id="22537" name="文本框 22536"/>
          <p:cNvSpPr txBox="1"/>
          <p:nvPr/>
        </p:nvSpPr>
        <p:spPr>
          <a:xfrm>
            <a:off x="2357755" y="4167505"/>
            <a:ext cx="7571105" cy="822960"/>
          </a:xfrm>
          <a:prstGeom prst="rect">
            <a:avLst/>
          </a:prstGeom>
          <a:noFill/>
          <a:ln w="9525">
            <a:noFill/>
          </a:ln>
        </p:spPr>
        <p:txBody>
          <a:bodyPr wrap="square">
            <a:spAutoFit/>
          </a:bodyPr>
          <a:p>
            <a:pPr lvl="0">
              <a:spcBef>
                <a:spcPct val="50000"/>
              </a:spcBef>
            </a:pPr>
            <a:r>
              <a:rPr lang="zh-CN" altLang="en-US" sz="4800" b="1">
                <a:solidFill>
                  <a:srgbClr val="0070C0"/>
                </a:solidFill>
                <a:latin typeface="Arial" panose="020B0604020202020204" pitchFamily="34" charset="0"/>
                <a:ea typeface="宋体" panose="02010600030101010101" pitchFamily="2" charset="-122"/>
              </a:rPr>
              <a:t>国际货币基金组织（</a:t>
            </a:r>
            <a:r>
              <a:rPr lang="en-US" altLang="zh-CN" sz="4800" b="1">
                <a:solidFill>
                  <a:srgbClr val="0070C0"/>
                </a:solidFill>
                <a:latin typeface="Arial" panose="020B0604020202020204" pitchFamily="34" charset="0"/>
                <a:ea typeface="宋体" panose="02010600030101010101" pitchFamily="2" charset="-122"/>
              </a:rPr>
              <a:t>LMF)</a:t>
            </a:r>
            <a:endParaRPr lang="en-US" altLang="zh-CN" sz="4800" b="1">
              <a:solidFill>
                <a:srgbClr val="0070C0"/>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文本框 23554"/>
          <p:cNvSpPr txBox="1"/>
          <p:nvPr/>
        </p:nvSpPr>
        <p:spPr>
          <a:xfrm>
            <a:off x="3627120" y="1164273"/>
            <a:ext cx="5692140" cy="1188720"/>
          </a:xfrm>
          <a:prstGeom prst="rect">
            <a:avLst/>
          </a:prstGeom>
          <a:noFill/>
          <a:ln w="9525">
            <a:noFill/>
          </a:ln>
        </p:spPr>
        <p:txBody>
          <a:bodyPr wrap="none" anchor="t">
            <a:spAutoFit/>
          </a:bodyPr>
          <a:p>
            <a:pPr lvl="0"/>
            <a:r>
              <a:rPr lang="zh-CN" altLang="en-US" sz="7200" b="1">
                <a:solidFill>
                  <a:srgbClr val="FF0000"/>
                </a:solidFill>
                <a:latin typeface="Times New Roman" panose="02020603050405020304" pitchFamily="2" charset="0"/>
                <a:ea typeface="宋体" panose="02010600030101010101" pitchFamily="2" charset="-122"/>
              </a:rPr>
              <a:t>区域性的组织</a:t>
            </a:r>
            <a:endParaRPr lang="zh-CN" altLang="en-US" sz="7200" b="1">
              <a:solidFill>
                <a:srgbClr val="FF0000"/>
              </a:solidFill>
              <a:latin typeface="Times New Roman" panose="02020603050405020304" pitchFamily="2" charset="0"/>
              <a:ea typeface="宋体" panose="02010600030101010101" pitchFamily="2" charset="-122"/>
            </a:endParaRPr>
          </a:p>
        </p:txBody>
      </p:sp>
      <p:sp>
        <p:nvSpPr>
          <p:cNvPr id="23556" name="文本框 23555"/>
          <p:cNvSpPr txBox="1"/>
          <p:nvPr/>
        </p:nvSpPr>
        <p:spPr>
          <a:xfrm>
            <a:off x="4169093" y="2730500"/>
            <a:ext cx="4905375" cy="822960"/>
          </a:xfrm>
          <a:prstGeom prst="rect">
            <a:avLst/>
          </a:prstGeom>
          <a:noFill/>
          <a:ln w="9525">
            <a:noFill/>
          </a:ln>
        </p:spPr>
        <p:txBody>
          <a:bodyPr wrap="none" anchor="t">
            <a:spAutoFit/>
          </a:bodyPr>
          <a:p>
            <a:pPr lvl="0"/>
            <a:r>
              <a:rPr lang="zh-CN" altLang="en-US" sz="4800" b="1">
                <a:solidFill>
                  <a:srgbClr val="0070C0"/>
                </a:solidFill>
                <a:latin typeface="Times New Roman" panose="02020603050405020304" pitchFamily="2" charset="0"/>
                <a:ea typeface="宋体" panose="02010600030101010101" pitchFamily="2" charset="-122"/>
              </a:rPr>
              <a:t>欧洲来联盟（</a:t>
            </a:r>
            <a:r>
              <a:rPr lang="en-US" altLang="zh-CN" sz="4800" b="1">
                <a:solidFill>
                  <a:srgbClr val="0070C0"/>
                </a:solidFill>
                <a:latin typeface="Times New Roman" panose="02020603050405020304" pitchFamily="2" charset="0"/>
                <a:ea typeface="宋体" panose="02010600030101010101" pitchFamily="2" charset="-122"/>
              </a:rPr>
              <a:t>EU)</a:t>
            </a:r>
            <a:endParaRPr lang="en-US" altLang="zh-CN" sz="4800" b="1">
              <a:solidFill>
                <a:srgbClr val="0070C0"/>
              </a:solidFill>
              <a:latin typeface="Times New Roman" panose="02020603050405020304" pitchFamily="2" charset="0"/>
              <a:ea typeface="宋体" panose="02010600030101010101" pitchFamily="2" charset="-122"/>
            </a:endParaRPr>
          </a:p>
        </p:txBody>
      </p:sp>
      <p:sp>
        <p:nvSpPr>
          <p:cNvPr id="23557" name="文本框 23556"/>
          <p:cNvSpPr txBox="1"/>
          <p:nvPr/>
        </p:nvSpPr>
        <p:spPr>
          <a:xfrm>
            <a:off x="3376613" y="3789363"/>
            <a:ext cx="7348855" cy="822960"/>
          </a:xfrm>
          <a:prstGeom prst="rect">
            <a:avLst/>
          </a:prstGeom>
          <a:noFill/>
          <a:ln w="9525">
            <a:noFill/>
          </a:ln>
        </p:spPr>
        <p:txBody>
          <a:bodyPr wrap="none" anchor="t">
            <a:spAutoFit/>
          </a:bodyPr>
          <a:p>
            <a:pPr lvl="0"/>
            <a:r>
              <a:rPr lang="zh-CN" altLang="en-US" sz="4800" b="1">
                <a:solidFill>
                  <a:srgbClr val="0070C0"/>
                </a:solidFill>
                <a:latin typeface="Times New Roman" panose="02020603050405020304" pitchFamily="2" charset="0"/>
                <a:ea typeface="宋体" panose="02010600030101010101" pitchFamily="2" charset="-122"/>
              </a:rPr>
              <a:t>东南亚国家联盟（</a:t>
            </a:r>
            <a:r>
              <a:rPr lang="en-US" altLang="zh-CN" sz="4800" b="1">
                <a:solidFill>
                  <a:srgbClr val="0070C0"/>
                </a:solidFill>
                <a:latin typeface="Times New Roman" panose="02020603050405020304" pitchFamily="2" charset="0"/>
                <a:ea typeface="宋体" panose="02010600030101010101" pitchFamily="2" charset="-122"/>
              </a:rPr>
              <a:t>ASEAN)</a:t>
            </a:r>
            <a:endParaRPr lang="en-US" altLang="zh-CN" sz="4800" b="1">
              <a:solidFill>
                <a:srgbClr val="0070C0"/>
              </a:solidFill>
              <a:latin typeface="Times New Roman" panose="02020603050405020304" pitchFamily="2"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文本框 24578"/>
          <p:cNvSpPr txBox="1"/>
          <p:nvPr/>
        </p:nvSpPr>
        <p:spPr>
          <a:xfrm>
            <a:off x="3897313" y="994093"/>
            <a:ext cx="5692140" cy="1188720"/>
          </a:xfrm>
          <a:prstGeom prst="rect">
            <a:avLst/>
          </a:prstGeom>
          <a:noFill/>
          <a:ln w="9525">
            <a:noFill/>
          </a:ln>
        </p:spPr>
        <p:txBody>
          <a:bodyPr wrap="none" anchor="t">
            <a:spAutoFit/>
          </a:bodyPr>
          <a:p>
            <a:pPr lvl="0"/>
            <a:r>
              <a:rPr lang="zh-CN" altLang="en-US" sz="7200" b="1">
                <a:solidFill>
                  <a:srgbClr val="FF0000"/>
                </a:solidFill>
                <a:latin typeface="Times New Roman" panose="02020603050405020304" pitchFamily="2" charset="0"/>
                <a:ea typeface="宋体" panose="02010600030101010101" pitchFamily="2" charset="-122"/>
              </a:rPr>
              <a:t>政府间的组织</a:t>
            </a:r>
            <a:endParaRPr lang="zh-CN" altLang="en-US" sz="7200" b="1">
              <a:solidFill>
                <a:srgbClr val="FF0000"/>
              </a:solidFill>
              <a:latin typeface="Times New Roman" panose="02020603050405020304" pitchFamily="2" charset="0"/>
              <a:ea typeface="宋体" panose="02010600030101010101" pitchFamily="2" charset="-122"/>
            </a:endParaRPr>
          </a:p>
        </p:txBody>
      </p:sp>
      <p:sp>
        <p:nvSpPr>
          <p:cNvPr id="24581" name="文本框 24580"/>
          <p:cNvSpPr txBox="1"/>
          <p:nvPr/>
        </p:nvSpPr>
        <p:spPr>
          <a:xfrm>
            <a:off x="4105275" y="2541588"/>
            <a:ext cx="5551805" cy="822960"/>
          </a:xfrm>
          <a:prstGeom prst="rect">
            <a:avLst/>
          </a:prstGeom>
          <a:noFill/>
          <a:ln w="9525">
            <a:noFill/>
          </a:ln>
        </p:spPr>
        <p:txBody>
          <a:bodyPr wrap="none" anchor="t">
            <a:spAutoFit/>
          </a:bodyPr>
          <a:p>
            <a:pPr lvl="0"/>
            <a:r>
              <a:rPr lang="zh-CN" altLang="en-US" sz="4800" b="1">
                <a:solidFill>
                  <a:srgbClr val="0070C0"/>
                </a:solidFill>
                <a:latin typeface="Times New Roman" panose="02020603050405020304" pitchFamily="2" charset="0"/>
                <a:ea typeface="宋体" panose="02010600030101010101" pitchFamily="2" charset="-122"/>
              </a:rPr>
              <a:t>二十国组织（</a:t>
            </a:r>
            <a:r>
              <a:rPr lang="en-US" altLang="zh-CN" sz="4800" b="1">
                <a:solidFill>
                  <a:srgbClr val="0070C0"/>
                </a:solidFill>
                <a:latin typeface="Times New Roman" panose="02020603050405020304" pitchFamily="2" charset="0"/>
                <a:ea typeface="宋体" panose="02010600030101010101" pitchFamily="2" charset="-122"/>
              </a:rPr>
              <a:t>G20</a:t>
            </a:r>
            <a:r>
              <a:rPr lang="zh-CN" altLang="en-US" sz="4800" b="1">
                <a:solidFill>
                  <a:srgbClr val="0070C0"/>
                </a:solidFill>
                <a:latin typeface="Times New Roman" panose="02020603050405020304" pitchFamily="2" charset="0"/>
                <a:ea typeface="宋体" panose="02010600030101010101" pitchFamily="2" charset="-122"/>
              </a:rPr>
              <a:t>）</a:t>
            </a:r>
            <a:endParaRPr lang="zh-CN" altLang="en-US" sz="4800" b="1">
              <a:solidFill>
                <a:srgbClr val="0070C0"/>
              </a:solidFill>
              <a:latin typeface="Times New Roman" panose="02020603050405020304" pitchFamily="2" charset="0"/>
              <a:ea typeface="宋体" panose="02010600030101010101" pitchFamily="2" charset="-122"/>
            </a:endParaRPr>
          </a:p>
        </p:txBody>
      </p:sp>
      <p:sp>
        <p:nvSpPr>
          <p:cNvPr id="24582" name="文本框 24581"/>
          <p:cNvSpPr txBox="1"/>
          <p:nvPr/>
        </p:nvSpPr>
        <p:spPr>
          <a:xfrm>
            <a:off x="3072130" y="3573780"/>
            <a:ext cx="7832090" cy="822960"/>
          </a:xfrm>
          <a:prstGeom prst="rect">
            <a:avLst/>
          </a:prstGeom>
          <a:noFill/>
          <a:ln w="9525">
            <a:noFill/>
          </a:ln>
        </p:spPr>
        <p:txBody>
          <a:bodyPr wrap="square">
            <a:spAutoFit/>
          </a:bodyPr>
          <a:p>
            <a:pPr lvl="0">
              <a:spcBef>
                <a:spcPct val="50000"/>
              </a:spcBef>
            </a:pPr>
            <a:r>
              <a:rPr lang="zh-CN" altLang="en-US" sz="4800" b="1">
                <a:solidFill>
                  <a:srgbClr val="0070C0"/>
                </a:solidFill>
                <a:latin typeface="Arial" panose="020B0604020202020204" pitchFamily="34" charset="0"/>
                <a:ea typeface="宋体" panose="02010600030101010101" pitchFamily="2" charset="-122"/>
              </a:rPr>
              <a:t>亚太经济合作组织（</a:t>
            </a:r>
            <a:r>
              <a:rPr lang="en-US" altLang="zh-CN" sz="4800" b="1">
                <a:solidFill>
                  <a:srgbClr val="0070C0"/>
                </a:solidFill>
                <a:latin typeface="Arial" panose="020B0604020202020204" pitchFamily="34" charset="0"/>
                <a:ea typeface="宋体" panose="02010600030101010101" pitchFamily="2" charset="-122"/>
              </a:rPr>
              <a:t>APEC)</a:t>
            </a:r>
            <a:endParaRPr lang="en-US" altLang="zh-CN" sz="4800" b="1">
              <a:solidFill>
                <a:srgbClr val="0070C0"/>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框 25602"/>
          <p:cNvSpPr txBox="1"/>
          <p:nvPr/>
        </p:nvSpPr>
        <p:spPr>
          <a:xfrm>
            <a:off x="2934653" y="1341438"/>
            <a:ext cx="6610350" cy="1188720"/>
          </a:xfrm>
          <a:prstGeom prst="rect">
            <a:avLst/>
          </a:prstGeom>
          <a:noFill/>
          <a:ln w="9525">
            <a:noFill/>
          </a:ln>
        </p:spPr>
        <p:txBody>
          <a:bodyPr wrap="none" anchor="t">
            <a:spAutoFit/>
          </a:bodyPr>
          <a:p>
            <a:pPr lvl="0" algn="ctr"/>
            <a:r>
              <a:rPr lang="zh-CN" altLang="en-US" sz="7200" b="1">
                <a:solidFill>
                  <a:srgbClr val="FF0000"/>
                </a:solidFill>
                <a:latin typeface="Times New Roman" panose="02020603050405020304" pitchFamily="2" charset="0"/>
                <a:ea typeface="宋体" panose="02010600030101010101" pitchFamily="2" charset="-122"/>
              </a:rPr>
              <a:t>非政府间的组织</a:t>
            </a:r>
            <a:endParaRPr lang="zh-CN" altLang="en-US" sz="7200" b="1">
              <a:solidFill>
                <a:srgbClr val="FF0000"/>
              </a:solidFill>
              <a:latin typeface="Times New Roman" panose="02020603050405020304" pitchFamily="2" charset="0"/>
              <a:ea typeface="宋体" panose="02010600030101010101" pitchFamily="2" charset="-122"/>
            </a:endParaRPr>
          </a:p>
        </p:txBody>
      </p:sp>
      <p:sp>
        <p:nvSpPr>
          <p:cNvPr id="25604" name="文本框 25603"/>
          <p:cNvSpPr txBox="1"/>
          <p:nvPr/>
        </p:nvSpPr>
        <p:spPr>
          <a:xfrm>
            <a:off x="4123690" y="3141980"/>
            <a:ext cx="5624830" cy="822960"/>
          </a:xfrm>
          <a:prstGeom prst="rect">
            <a:avLst/>
          </a:prstGeom>
          <a:noFill/>
          <a:ln w="9525">
            <a:noFill/>
          </a:ln>
        </p:spPr>
        <p:txBody>
          <a:bodyPr wrap="square">
            <a:spAutoFit/>
          </a:bodyPr>
          <a:p>
            <a:pPr lvl="0">
              <a:spcBef>
                <a:spcPct val="50000"/>
              </a:spcBef>
            </a:pPr>
            <a:r>
              <a:rPr lang="zh-CN" altLang="en-US" sz="4800" b="1">
                <a:solidFill>
                  <a:srgbClr val="0070C0"/>
                </a:solidFill>
                <a:latin typeface="Arial" panose="020B0604020202020204" pitchFamily="34" charset="0"/>
                <a:ea typeface="宋体" panose="02010600030101010101" pitchFamily="2" charset="-122"/>
              </a:rPr>
              <a:t>国际商会（</a:t>
            </a:r>
            <a:r>
              <a:rPr lang="en-US" altLang="zh-CN" sz="4800" b="1">
                <a:solidFill>
                  <a:srgbClr val="0070C0"/>
                </a:solidFill>
                <a:latin typeface="Arial" panose="020B0604020202020204" pitchFamily="34" charset="0"/>
                <a:ea typeface="宋体" panose="02010600030101010101" pitchFamily="2" charset="-122"/>
              </a:rPr>
              <a:t>ICC</a:t>
            </a:r>
            <a:r>
              <a:rPr lang="zh-CN" altLang="en-US" sz="4800" b="1">
                <a:solidFill>
                  <a:srgbClr val="0070C0"/>
                </a:solidFill>
                <a:latin typeface="Arial" panose="020B0604020202020204" pitchFamily="34" charset="0"/>
                <a:ea typeface="宋体" panose="02010600030101010101" pitchFamily="2" charset="-122"/>
              </a:rPr>
              <a:t>）</a:t>
            </a:r>
            <a:endParaRPr lang="zh-CN" altLang="en-US" sz="4800" b="1">
              <a:solidFill>
                <a:srgbClr val="0070C0"/>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图片 27649" descr="u=928006382,2658831973&amp;fm=23&amp;gp=0"/>
          <p:cNvPicPr>
            <a:picLocks noChangeAspect="1"/>
          </p:cNvPicPr>
          <p:nvPr/>
        </p:nvPicPr>
        <p:blipFill>
          <a:blip r:embed="rId1"/>
          <a:stretch>
            <a:fillRect/>
          </a:stretch>
        </p:blipFill>
        <p:spPr>
          <a:xfrm>
            <a:off x="1774825" y="1700213"/>
            <a:ext cx="2305050" cy="1773237"/>
          </a:xfrm>
          <a:prstGeom prst="rect">
            <a:avLst/>
          </a:prstGeom>
          <a:noFill/>
          <a:ln w="9525">
            <a:noFill/>
          </a:ln>
        </p:spPr>
      </p:pic>
      <p:pic>
        <p:nvPicPr>
          <p:cNvPr id="27651" name="图片 27650" descr="u=3469034062,3865759525&amp;fm=52&amp;gp=0"/>
          <p:cNvPicPr>
            <a:picLocks noChangeAspect="1"/>
          </p:cNvPicPr>
          <p:nvPr/>
        </p:nvPicPr>
        <p:blipFill>
          <a:blip r:embed="rId2"/>
          <a:stretch>
            <a:fillRect/>
          </a:stretch>
        </p:blipFill>
        <p:spPr>
          <a:xfrm>
            <a:off x="4224338" y="1700213"/>
            <a:ext cx="2095500" cy="1800225"/>
          </a:xfrm>
          <a:prstGeom prst="rect">
            <a:avLst/>
          </a:prstGeom>
          <a:noFill/>
          <a:ln w="9525">
            <a:noFill/>
          </a:ln>
        </p:spPr>
      </p:pic>
      <p:pic>
        <p:nvPicPr>
          <p:cNvPr id="27652" name="图片 27651" descr="u=3346971024,910128084&amp;fm=23&amp;gp=0"/>
          <p:cNvPicPr>
            <a:picLocks noChangeAspect="1"/>
          </p:cNvPicPr>
          <p:nvPr/>
        </p:nvPicPr>
        <p:blipFill>
          <a:blip r:embed="rId3"/>
          <a:stretch>
            <a:fillRect/>
          </a:stretch>
        </p:blipFill>
        <p:spPr>
          <a:xfrm>
            <a:off x="6456363" y="1700213"/>
            <a:ext cx="2016125" cy="1774825"/>
          </a:xfrm>
          <a:prstGeom prst="rect">
            <a:avLst/>
          </a:prstGeom>
          <a:noFill/>
          <a:ln w="9525">
            <a:noFill/>
          </a:ln>
        </p:spPr>
      </p:pic>
      <p:pic>
        <p:nvPicPr>
          <p:cNvPr id="27653" name="图片 27652" descr="u=1457854004,5601211&amp;fm=23&amp;gp=0"/>
          <p:cNvPicPr>
            <a:picLocks noChangeAspect="1"/>
          </p:cNvPicPr>
          <p:nvPr/>
        </p:nvPicPr>
        <p:blipFill>
          <a:blip r:embed="rId4"/>
          <a:stretch>
            <a:fillRect/>
          </a:stretch>
        </p:blipFill>
        <p:spPr>
          <a:xfrm>
            <a:off x="8543925" y="1700213"/>
            <a:ext cx="2124075" cy="1800225"/>
          </a:xfrm>
          <a:prstGeom prst="rect">
            <a:avLst/>
          </a:prstGeom>
          <a:noFill/>
          <a:ln w="9525">
            <a:noFill/>
          </a:ln>
        </p:spPr>
      </p:pic>
      <p:sp>
        <p:nvSpPr>
          <p:cNvPr id="27654" name="文本框 27653"/>
          <p:cNvSpPr txBox="1"/>
          <p:nvPr/>
        </p:nvSpPr>
        <p:spPr>
          <a:xfrm>
            <a:off x="1524000" y="476250"/>
            <a:ext cx="9036050" cy="1188720"/>
          </a:xfrm>
          <a:prstGeom prst="rect">
            <a:avLst/>
          </a:prstGeom>
          <a:noFill/>
          <a:ln w="9525">
            <a:noFill/>
          </a:ln>
        </p:spPr>
        <p:txBody>
          <a:bodyPr>
            <a:spAutoFit/>
          </a:bodyPr>
          <a:p>
            <a:pPr lvl="0">
              <a:spcBef>
                <a:spcPct val="50000"/>
              </a:spcBef>
            </a:pPr>
            <a:r>
              <a:rPr lang="zh-CN" altLang="en-US" sz="3600" b="1">
                <a:solidFill>
                  <a:srgbClr val="0070C0"/>
                </a:solidFill>
                <a:latin typeface="Arial" panose="020B0604020202020204" pitchFamily="34" charset="0"/>
                <a:ea typeface="宋体" panose="02010600030101010101" pitchFamily="2" charset="-122"/>
              </a:rPr>
              <a:t>请把下面这些世界性或区域性合作组织的标志，与其相应组织名称用线连接起来</a:t>
            </a:r>
            <a:endParaRPr lang="zh-CN" altLang="en-US" sz="3600" b="1">
              <a:solidFill>
                <a:srgbClr val="0070C0"/>
              </a:solidFill>
              <a:latin typeface="Arial" panose="020B0604020202020204" pitchFamily="34" charset="0"/>
              <a:ea typeface="宋体" panose="02010600030101010101" pitchFamily="2" charset="-122"/>
            </a:endParaRPr>
          </a:p>
        </p:txBody>
      </p:sp>
      <p:sp>
        <p:nvSpPr>
          <p:cNvPr id="27655" name="文本框 27654"/>
          <p:cNvSpPr txBox="1"/>
          <p:nvPr/>
        </p:nvSpPr>
        <p:spPr>
          <a:xfrm>
            <a:off x="1774825" y="5805488"/>
            <a:ext cx="1368425" cy="579120"/>
          </a:xfrm>
          <a:prstGeom prst="rect">
            <a:avLst/>
          </a:prstGeom>
          <a:noFill/>
          <a:ln w="9525">
            <a:noFill/>
          </a:ln>
        </p:spPr>
        <p:txBody>
          <a:bodyPr>
            <a:spAutoFit/>
          </a:bodyPr>
          <a:p>
            <a:pPr lvl="0">
              <a:spcBef>
                <a:spcPct val="50000"/>
              </a:spcBef>
            </a:pPr>
            <a:r>
              <a:rPr lang="zh-CN" altLang="en-US" sz="3200" b="1">
                <a:solidFill>
                  <a:srgbClr val="FF0000"/>
                </a:solidFill>
                <a:latin typeface="Arial" panose="020B0604020202020204" pitchFamily="34" charset="0"/>
                <a:ea typeface="宋体" panose="02010600030101010101" pitchFamily="2" charset="-122"/>
              </a:rPr>
              <a:t>东盟</a:t>
            </a:r>
            <a:endParaRPr lang="zh-CN" altLang="en-US" sz="3200" b="1">
              <a:solidFill>
                <a:srgbClr val="FF0000"/>
              </a:solidFill>
              <a:latin typeface="Arial" panose="020B0604020202020204" pitchFamily="34" charset="0"/>
              <a:ea typeface="宋体" panose="02010600030101010101" pitchFamily="2" charset="-122"/>
            </a:endParaRPr>
          </a:p>
        </p:txBody>
      </p:sp>
      <p:sp>
        <p:nvSpPr>
          <p:cNvPr id="27656" name="文本框 27655"/>
          <p:cNvSpPr txBox="1"/>
          <p:nvPr/>
        </p:nvSpPr>
        <p:spPr>
          <a:xfrm>
            <a:off x="3000375" y="5805488"/>
            <a:ext cx="2952750" cy="1066800"/>
          </a:xfrm>
          <a:prstGeom prst="rect">
            <a:avLst/>
          </a:prstGeom>
          <a:noFill/>
          <a:ln w="9525">
            <a:noFill/>
          </a:ln>
        </p:spPr>
        <p:txBody>
          <a:bodyPr>
            <a:spAutoFit/>
          </a:bodyPr>
          <a:p>
            <a:pPr lvl="0">
              <a:spcBef>
                <a:spcPct val="50000"/>
              </a:spcBef>
            </a:pPr>
            <a:r>
              <a:rPr lang="zh-CN" altLang="en-US" sz="3200" b="1">
                <a:solidFill>
                  <a:srgbClr val="FF0000"/>
                </a:solidFill>
                <a:latin typeface="Arial" panose="020B0604020202020204" pitchFamily="34" charset="0"/>
                <a:ea typeface="宋体" panose="02010600030101010101" pitchFamily="2" charset="-122"/>
              </a:rPr>
              <a:t>国际货币基金组织</a:t>
            </a:r>
            <a:endParaRPr lang="zh-CN" altLang="en-US" sz="3200" b="1">
              <a:solidFill>
                <a:srgbClr val="FF0000"/>
              </a:solidFill>
              <a:latin typeface="Arial" panose="020B0604020202020204" pitchFamily="34" charset="0"/>
              <a:ea typeface="宋体" panose="02010600030101010101" pitchFamily="2" charset="-122"/>
            </a:endParaRPr>
          </a:p>
        </p:txBody>
      </p:sp>
      <p:sp>
        <p:nvSpPr>
          <p:cNvPr id="27657" name="文本框 27656"/>
          <p:cNvSpPr txBox="1"/>
          <p:nvPr/>
        </p:nvSpPr>
        <p:spPr>
          <a:xfrm>
            <a:off x="6024563" y="5805488"/>
            <a:ext cx="1008062" cy="579120"/>
          </a:xfrm>
          <a:prstGeom prst="rect">
            <a:avLst/>
          </a:prstGeom>
          <a:noFill/>
          <a:ln w="9525">
            <a:noFill/>
          </a:ln>
        </p:spPr>
        <p:txBody>
          <a:bodyPr>
            <a:spAutoFit/>
          </a:bodyPr>
          <a:p>
            <a:pPr lvl="0">
              <a:spcBef>
                <a:spcPct val="50000"/>
              </a:spcBef>
            </a:pPr>
            <a:r>
              <a:rPr lang="zh-CN" altLang="en-US" sz="3200" b="1">
                <a:solidFill>
                  <a:srgbClr val="FF0000"/>
                </a:solidFill>
                <a:latin typeface="Arial" panose="020B0604020202020204" pitchFamily="34" charset="0"/>
                <a:ea typeface="宋体" panose="02010600030101010101" pitchFamily="2" charset="-122"/>
              </a:rPr>
              <a:t>欧盟</a:t>
            </a:r>
            <a:endParaRPr lang="zh-CN" altLang="en-US" sz="3200" b="1">
              <a:solidFill>
                <a:srgbClr val="FF0000"/>
              </a:solidFill>
              <a:latin typeface="Arial" panose="020B0604020202020204" pitchFamily="34" charset="0"/>
              <a:ea typeface="宋体" panose="02010600030101010101" pitchFamily="2" charset="-122"/>
            </a:endParaRPr>
          </a:p>
        </p:txBody>
      </p:sp>
      <p:sp>
        <p:nvSpPr>
          <p:cNvPr id="27658" name="文本框 27657"/>
          <p:cNvSpPr txBox="1"/>
          <p:nvPr/>
        </p:nvSpPr>
        <p:spPr>
          <a:xfrm>
            <a:off x="7319963" y="5805488"/>
            <a:ext cx="3348037" cy="1066800"/>
          </a:xfrm>
          <a:prstGeom prst="rect">
            <a:avLst/>
          </a:prstGeom>
          <a:noFill/>
          <a:ln w="9525">
            <a:noFill/>
          </a:ln>
        </p:spPr>
        <p:txBody>
          <a:bodyPr>
            <a:spAutoFit/>
          </a:bodyPr>
          <a:p>
            <a:pPr lvl="0">
              <a:spcBef>
                <a:spcPct val="50000"/>
              </a:spcBef>
            </a:pPr>
            <a:r>
              <a:rPr lang="zh-CN" altLang="en-US" sz="3200" b="1">
                <a:solidFill>
                  <a:srgbClr val="FF0000"/>
                </a:solidFill>
                <a:latin typeface="Arial" panose="020B0604020202020204" pitchFamily="34" charset="0"/>
                <a:ea typeface="宋体" panose="02010600030101010101" pitchFamily="2" charset="-122"/>
              </a:rPr>
              <a:t>亚太经济合作组织</a:t>
            </a:r>
            <a:endParaRPr lang="zh-CN" altLang="en-US" sz="3200" b="1">
              <a:solidFill>
                <a:srgbClr val="FF0000"/>
              </a:solidFill>
              <a:latin typeface="Arial" panose="020B0604020202020204" pitchFamily="34" charset="0"/>
              <a:ea typeface="宋体" panose="02010600030101010101" pitchFamily="2" charset="-122"/>
            </a:endParaRPr>
          </a:p>
        </p:txBody>
      </p:sp>
      <p:sp>
        <p:nvSpPr>
          <p:cNvPr id="27659" name="直接连接符 27658"/>
          <p:cNvSpPr/>
          <p:nvPr/>
        </p:nvSpPr>
        <p:spPr>
          <a:xfrm>
            <a:off x="2292985" y="3500755"/>
            <a:ext cx="2147570" cy="2376805"/>
          </a:xfrm>
          <a:prstGeom prst="line">
            <a:avLst/>
          </a:prstGeom>
          <a:ln w="9525" cap="flat" cmpd="sng">
            <a:solidFill>
              <a:schemeClr val="tx1"/>
            </a:solidFill>
            <a:prstDash val="solid"/>
            <a:headEnd type="none" w="med" len="med"/>
            <a:tailEnd type="none" w="med" len="med"/>
          </a:ln>
        </p:spPr>
      </p:sp>
      <p:sp>
        <p:nvSpPr>
          <p:cNvPr id="27660" name="直接连接符 27659"/>
          <p:cNvSpPr/>
          <p:nvPr/>
        </p:nvSpPr>
        <p:spPr>
          <a:xfrm>
            <a:off x="5087938" y="3573463"/>
            <a:ext cx="3816350" cy="2303462"/>
          </a:xfrm>
          <a:prstGeom prst="line">
            <a:avLst/>
          </a:prstGeom>
          <a:ln w="9525" cap="flat" cmpd="sng">
            <a:solidFill>
              <a:schemeClr val="tx1"/>
            </a:solidFill>
            <a:prstDash val="solid"/>
            <a:headEnd type="none" w="med" len="med"/>
            <a:tailEnd type="none" w="med" len="med"/>
          </a:ln>
        </p:spPr>
      </p:sp>
      <p:sp>
        <p:nvSpPr>
          <p:cNvPr id="27661" name="直接连接符 27660"/>
          <p:cNvSpPr/>
          <p:nvPr/>
        </p:nvSpPr>
        <p:spPr>
          <a:xfrm flipH="1">
            <a:off x="2135188" y="3573463"/>
            <a:ext cx="5400675" cy="2376487"/>
          </a:xfrm>
          <a:prstGeom prst="line">
            <a:avLst/>
          </a:prstGeom>
          <a:ln w="9525" cap="flat" cmpd="sng">
            <a:solidFill>
              <a:schemeClr val="tx1"/>
            </a:solidFill>
            <a:prstDash val="solid"/>
            <a:headEnd type="none" w="med" len="med"/>
            <a:tailEnd type="none" w="med" len="med"/>
          </a:ln>
        </p:spPr>
      </p:sp>
      <p:sp>
        <p:nvSpPr>
          <p:cNvPr id="27662" name="直接连接符 27661"/>
          <p:cNvSpPr/>
          <p:nvPr/>
        </p:nvSpPr>
        <p:spPr>
          <a:xfrm flipH="1">
            <a:off x="6383338" y="3573463"/>
            <a:ext cx="3025775" cy="2303462"/>
          </a:xfrm>
          <a:prstGeom prst="line">
            <a:avLst/>
          </a:prstGeom>
          <a:ln w="9525" cap="flat" cmpd="sng">
            <a:solidFill>
              <a:schemeClr val="tx1"/>
            </a:solidFill>
            <a:prstDash val="solid"/>
            <a:headEnd type="none" w="med" len="med"/>
            <a:tailEnd type="none" w="med" len="med"/>
          </a:ln>
        </p:spPr>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 calcmode="lin" valueType="num">
                                      <p:cBhvr additive="base">
                                        <p:cTn id="7" dur="500" fill="hold"/>
                                        <p:tgtEl>
                                          <p:spTgt spid="27659"/>
                                        </p:tgtEl>
                                        <p:attrNameLst>
                                          <p:attrName>ppt_x</p:attrName>
                                        </p:attrNameLst>
                                      </p:cBhvr>
                                      <p:tavLst>
                                        <p:tav tm="0">
                                          <p:val>
                                            <p:strVal val="#ppt_x"/>
                                          </p:val>
                                        </p:tav>
                                        <p:tav tm="100000">
                                          <p:val>
                                            <p:strVal val="#ppt_x"/>
                                          </p:val>
                                        </p:tav>
                                      </p:tavLst>
                                    </p:anim>
                                    <p:anim calcmode="lin" valueType="num">
                                      <p:cBhvr additive="base">
                                        <p:cTn id="8" dur="500" fill="hold"/>
                                        <p:tgtEl>
                                          <p:spTgt spid="276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60"/>
                                        </p:tgtEl>
                                        <p:attrNameLst>
                                          <p:attrName>style.visibility</p:attrName>
                                        </p:attrNameLst>
                                      </p:cBhvr>
                                      <p:to>
                                        <p:strVal val="visible"/>
                                      </p:to>
                                    </p:set>
                                    <p:anim calcmode="lin" valueType="num">
                                      <p:cBhvr additive="base">
                                        <p:cTn id="13" dur="500" fill="hold"/>
                                        <p:tgtEl>
                                          <p:spTgt spid="27660"/>
                                        </p:tgtEl>
                                        <p:attrNameLst>
                                          <p:attrName>ppt_x</p:attrName>
                                        </p:attrNameLst>
                                      </p:cBhvr>
                                      <p:tavLst>
                                        <p:tav tm="0">
                                          <p:val>
                                            <p:strVal val="#ppt_x"/>
                                          </p:val>
                                        </p:tav>
                                        <p:tav tm="100000">
                                          <p:val>
                                            <p:strVal val="#ppt_x"/>
                                          </p:val>
                                        </p:tav>
                                      </p:tavLst>
                                    </p:anim>
                                    <p:anim calcmode="lin" valueType="num">
                                      <p:cBhvr additive="base">
                                        <p:cTn id="14" dur="500" fill="hold"/>
                                        <p:tgtEl>
                                          <p:spTgt spid="2766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61"/>
                                        </p:tgtEl>
                                        <p:attrNameLst>
                                          <p:attrName>style.visibility</p:attrName>
                                        </p:attrNameLst>
                                      </p:cBhvr>
                                      <p:to>
                                        <p:strVal val="visible"/>
                                      </p:to>
                                    </p:set>
                                    <p:anim calcmode="lin" valueType="num">
                                      <p:cBhvr additive="base">
                                        <p:cTn id="19" dur="500" fill="hold"/>
                                        <p:tgtEl>
                                          <p:spTgt spid="27661"/>
                                        </p:tgtEl>
                                        <p:attrNameLst>
                                          <p:attrName>ppt_x</p:attrName>
                                        </p:attrNameLst>
                                      </p:cBhvr>
                                      <p:tavLst>
                                        <p:tav tm="0">
                                          <p:val>
                                            <p:strVal val="#ppt_x"/>
                                          </p:val>
                                        </p:tav>
                                        <p:tav tm="100000">
                                          <p:val>
                                            <p:strVal val="#ppt_x"/>
                                          </p:val>
                                        </p:tav>
                                      </p:tavLst>
                                    </p:anim>
                                    <p:anim calcmode="lin" valueType="num">
                                      <p:cBhvr additive="base">
                                        <p:cTn id="20" dur="500" fill="hold"/>
                                        <p:tgtEl>
                                          <p:spTgt spid="2766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662"/>
                                        </p:tgtEl>
                                        <p:attrNameLst>
                                          <p:attrName>style.visibility</p:attrName>
                                        </p:attrNameLst>
                                      </p:cBhvr>
                                      <p:to>
                                        <p:strVal val="visible"/>
                                      </p:to>
                                    </p:set>
                                    <p:anim calcmode="lin" valueType="num">
                                      <p:cBhvr additive="base">
                                        <p:cTn id="25" dur="500" fill="hold"/>
                                        <p:tgtEl>
                                          <p:spTgt spid="27662"/>
                                        </p:tgtEl>
                                        <p:attrNameLst>
                                          <p:attrName>ppt_x</p:attrName>
                                        </p:attrNameLst>
                                      </p:cBhvr>
                                      <p:tavLst>
                                        <p:tav tm="0">
                                          <p:val>
                                            <p:strVal val="#ppt_x"/>
                                          </p:val>
                                        </p:tav>
                                        <p:tav tm="100000">
                                          <p:val>
                                            <p:strVal val="#ppt_x"/>
                                          </p:val>
                                        </p:tav>
                                      </p:tavLst>
                                    </p:anim>
                                    <p:anim calcmode="lin" valueType="num">
                                      <p:cBhvr additive="base">
                                        <p:cTn id="26" dur="500" fill="hold"/>
                                        <p:tgtEl>
                                          <p:spTgt spid="276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经济全球化 标清_标清">
            <a:hlinkClick r:id="" action="ppaction://media"/>
          </p:cNvPr>
          <p:cNvPicPr/>
          <p:nvPr>
            <p:ph idx="1"/>
            <a:videoFile r:link="rId1"/>
            <p:extLst>
              <p:ext uri="{DAA4B4D4-6D71-4841-9C94-3DE7FCFB9230}">
                <p14:media xmlns:p14="http://schemas.microsoft.com/office/powerpoint/2010/main" r:link="rId2"/>
              </p:ext>
            </p:extLst>
          </p:nvPr>
        </p:nvPicPr>
        <p:blipFill>
          <a:blip r:embed="rId3"/>
          <a:stretch>
            <a:fillRect/>
          </a:stretch>
        </p:blipFill>
        <p:spPr>
          <a:xfrm>
            <a:off x="-33655" y="31750"/>
            <a:ext cx="12187555" cy="6824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文本占位符 9217" descr="汽车"/>
          <p:cNvPicPr>
            <a:picLocks noChangeAspect="1"/>
          </p:cNvPicPr>
          <p:nvPr>
            <p:ph type="body" idx="1"/>
          </p:nvPr>
        </p:nvPicPr>
        <p:blipFill>
          <a:blip r:embed="rId1"/>
          <a:stretch>
            <a:fillRect/>
          </a:stretch>
        </p:blipFill>
        <p:spPr>
          <a:xfrm>
            <a:off x="3432175" y="1484313"/>
            <a:ext cx="5486400" cy="4114800"/>
          </a:xfrm>
        </p:spPr>
      </p:pic>
      <p:sp>
        <p:nvSpPr>
          <p:cNvPr id="9219" name="文本框 9218"/>
          <p:cNvSpPr txBox="1"/>
          <p:nvPr/>
        </p:nvSpPr>
        <p:spPr>
          <a:xfrm>
            <a:off x="7045960" y="5524500"/>
            <a:ext cx="4853940" cy="762000"/>
          </a:xfrm>
          <a:prstGeom prst="rect">
            <a:avLst/>
          </a:prstGeom>
          <a:noFill/>
          <a:ln w="9525">
            <a:noFill/>
          </a:ln>
        </p:spPr>
        <p:txBody>
          <a:bodyPr wrap="square">
            <a:spAutoFit/>
          </a:bodyPr>
          <a:p>
            <a:pPr lvl="0"/>
            <a:r>
              <a:rPr lang="zh-CN" altLang="en-US" sz="4400" b="1">
                <a:solidFill>
                  <a:srgbClr val="FF3300"/>
                </a:solidFill>
                <a:latin typeface="Times New Roman" panose="02020603050405020304" pitchFamily="2" charset="0"/>
                <a:ea typeface="宋体" panose="02010600030101010101" pitchFamily="2" charset="-122"/>
              </a:rPr>
              <a:t>售价：</a:t>
            </a:r>
            <a:r>
              <a:rPr lang="en-US" altLang="zh-CN" sz="4400" b="1">
                <a:solidFill>
                  <a:srgbClr val="FF3300"/>
                </a:solidFill>
                <a:latin typeface="Times New Roman" panose="02020603050405020304" pitchFamily="2" charset="0"/>
                <a:ea typeface="宋体" panose="02010600030101010101" pitchFamily="2" charset="-122"/>
              </a:rPr>
              <a:t>10000</a:t>
            </a:r>
            <a:r>
              <a:rPr lang="zh-CN" altLang="en-US" sz="4400" b="1">
                <a:solidFill>
                  <a:srgbClr val="FF3300"/>
                </a:solidFill>
                <a:latin typeface="Times New Roman" panose="02020603050405020304" pitchFamily="2" charset="0"/>
                <a:ea typeface="宋体" panose="02010600030101010101" pitchFamily="2" charset="-122"/>
              </a:rPr>
              <a:t>美元</a:t>
            </a:r>
            <a:endParaRPr lang="zh-CN" altLang="en-US" sz="4400" b="1">
              <a:solidFill>
                <a:srgbClr val="FF3300"/>
              </a:solidFill>
              <a:latin typeface="Times New Roman" panose="02020603050405020304" pitchFamily="2" charset="0"/>
              <a:ea typeface="宋体" panose="02010600030101010101" pitchFamily="2" charset="-122"/>
            </a:endParaRPr>
          </a:p>
        </p:txBody>
      </p:sp>
      <p:sp>
        <p:nvSpPr>
          <p:cNvPr id="9220" name="云形标注 9219"/>
          <p:cNvSpPr/>
          <p:nvPr/>
        </p:nvSpPr>
        <p:spPr>
          <a:xfrm>
            <a:off x="1249045" y="0"/>
            <a:ext cx="4465955" cy="1951355"/>
          </a:xfrm>
          <a:prstGeom prst="cloudCallout">
            <a:avLst>
              <a:gd name="adj1" fmla="val 55227"/>
              <a:gd name="adj2" fmla="val 54333"/>
            </a:avLst>
          </a:prstGeom>
          <a:solidFill>
            <a:schemeClr val="accent1"/>
          </a:solidFill>
          <a:ln w="38100" cap="flat" cmpd="sng">
            <a:solidFill>
              <a:schemeClr val="tx1"/>
            </a:solidFill>
            <a:prstDash val="solid"/>
            <a:headEnd type="none" w="med" len="med"/>
            <a:tailEnd type="none" w="med" len="med"/>
          </a:ln>
        </p:spPr>
        <p:txBody>
          <a:bodyPr/>
          <a:p>
            <a:pPr lvl="0" algn="ctr"/>
            <a:endParaRPr sz="2400">
              <a:latin typeface="Times New Roman" panose="02020603050405020304" pitchFamily="2" charset="0"/>
              <a:ea typeface="宋体" panose="02010600030101010101" pitchFamily="2" charset="-122"/>
            </a:endParaRPr>
          </a:p>
        </p:txBody>
      </p:sp>
      <p:sp>
        <p:nvSpPr>
          <p:cNvPr id="9221" name="云形标注 9220"/>
          <p:cNvSpPr/>
          <p:nvPr/>
        </p:nvSpPr>
        <p:spPr>
          <a:xfrm>
            <a:off x="1847850" y="5445125"/>
            <a:ext cx="5184775" cy="1412875"/>
          </a:xfrm>
          <a:prstGeom prst="cloudCallout">
            <a:avLst>
              <a:gd name="adj1" fmla="val 21676"/>
              <a:gd name="adj2" fmla="val -165616"/>
            </a:avLst>
          </a:prstGeom>
          <a:solidFill>
            <a:schemeClr val="accent1"/>
          </a:solidFill>
          <a:ln w="38100" cap="flat" cmpd="sng">
            <a:solidFill>
              <a:schemeClr val="tx1"/>
            </a:solidFill>
            <a:prstDash val="solid"/>
            <a:headEnd type="none" w="med" len="med"/>
            <a:tailEnd type="none" w="med" len="med"/>
          </a:ln>
        </p:spPr>
        <p:txBody>
          <a:bodyPr/>
          <a:p>
            <a:pPr lvl="0" algn="ctr"/>
            <a:endParaRPr sz="2400">
              <a:latin typeface="Times New Roman" panose="02020603050405020304" pitchFamily="2" charset="0"/>
              <a:ea typeface="宋体" panose="02010600030101010101" pitchFamily="2" charset="-122"/>
            </a:endParaRPr>
          </a:p>
        </p:txBody>
      </p:sp>
      <p:sp>
        <p:nvSpPr>
          <p:cNvPr id="9222" name="云形标注 9221"/>
          <p:cNvSpPr/>
          <p:nvPr/>
        </p:nvSpPr>
        <p:spPr>
          <a:xfrm>
            <a:off x="7368540" y="3342958"/>
            <a:ext cx="3924300" cy="1905000"/>
          </a:xfrm>
          <a:prstGeom prst="cloudCallout">
            <a:avLst>
              <a:gd name="adj1" fmla="val -53398"/>
              <a:gd name="adj2" fmla="val -82833"/>
            </a:avLst>
          </a:prstGeom>
          <a:solidFill>
            <a:schemeClr val="accent1"/>
          </a:solidFill>
          <a:ln w="38100" cap="flat" cmpd="sng">
            <a:solidFill>
              <a:schemeClr val="tx1"/>
            </a:solidFill>
            <a:prstDash val="solid"/>
            <a:headEnd type="none" w="med" len="med"/>
            <a:tailEnd type="none" w="med" len="med"/>
          </a:ln>
        </p:spPr>
        <p:txBody>
          <a:bodyPr/>
          <a:p>
            <a:pPr lvl="0" algn="ctr"/>
            <a:endParaRPr sz="2400">
              <a:latin typeface="Times New Roman" panose="02020603050405020304" pitchFamily="2" charset="0"/>
              <a:ea typeface="宋体" panose="02010600030101010101" pitchFamily="2" charset="-122"/>
            </a:endParaRPr>
          </a:p>
        </p:txBody>
      </p:sp>
      <p:sp>
        <p:nvSpPr>
          <p:cNvPr id="9223" name="云形标注 9222"/>
          <p:cNvSpPr/>
          <p:nvPr/>
        </p:nvSpPr>
        <p:spPr>
          <a:xfrm>
            <a:off x="1524000" y="2565400"/>
            <a:ext cx="2987675" cy="2089150"/>
          </a:xfrm>
          <a:prstGeom prst="cloudCallout">
            <a:avLst>
              <a:gd name="adj1" fmla="val 82093"/>
              <a:gd name="adj2" fmla="val -33968"/>
            </a:avLst>
          </a:prstGeom>
          <a:solidFill>
            <a:schemeClr val="accent1"/>
          </a:solidFill>
          <a:ln w="38100" cap="flat" cmpd="sng">
            <a:solidFill>
              <a:schemeClr val="tx1"/>
            </a:solidFill>
            <a:prstDash val="solid"/>
            <a:headEnd type="none" w="med" len="med"/>
            <a:tailEnd type="none" w="med" len="med"/>
          </a:ln>
        </p:spPr>
        <p:txBody>
          <a:bodyPr/>
          <a:p>
            <a:pPr lvl="0" algn="ctr"/>
            <a:endParaRPr sz="2400">
              <a:latin typeface="Times New Roman" panose="02020603050405020304" pitchFamily="2" charset="0"/>
              <a:ea typeface="宋体" panose="02010600030101010101" pitchFamily="2" charset="-122"/>
            </a:endParaRPr>
          </a:p>
        </p:txBody>
      </p:sp>
      <p:sp>
        <p:nvSpPr>
          <p:cNvPr id="9224" name="云形标注 9223"/>
          <p:cNvSpPr/>
          <p:nvPr/>
        </p:nvSpPr>
        <p:spPr>
          <a:xfrm>
            <a:off x="6477000" y="0"/>
            <a:ext cx="3722688" cy="1412875"/>
          </a:xfrm>
          <a:prstGeom prst="cloudCallout">
            <a:avLst>
              <a:gd name="adj1" fmla="val -43051"/>
              <a:gd name="adj2" fmla="val 94833"/>
            </a:avLst>
          </a:prstGeom>
          <a:solidFill>
            <a:schemeClr val="accent1"/>
          </a:solidFill>
          <a:ln w="38100" cap="flat" cmpd="sng">
            <a:solidFill>
              <a:schemeClr val="tx1"/>
            </a:solidFill>
            <a:prstDash val="solid"/>
            <a:headEnd type="none" w="med" len="med"/>
            <a:tailEnd type="none" w="med" len="med"/>
          </a:ln>
        </p:spPr>
        <p:txBody>
          <a:bodyPr/>
          <a:p>
            <a:pPr lvl="0" algn="ctr"/>
            <a:endParaRPr sz="2400">
              <a:latin typeface="Times New Roman" panose="02020603050405020304" pitchFamily="2" charset="0"/>
              <a:ea typeface="宋体" panose="02010600030101010101" pitchFamily="2" charset="-122"/>
            </a:endParaRPr>
          </a:p>
        </p:txBody>
      </p:sp>
      <p:sp>
        <p:nvSpPr>
          <p:cNvPr id="9225" name="文本框 9224"/>
          <p:cNvSpPr txBox="1"/>
          <p:nvPr/>
        </p:nvSpPr>
        <p:spPr>
          <a:xfrm>
            <a:off x="2855913" y="5765800"/>
            <a:ext cx="3039110" cy="944880"/>
          </a:xfrm>
          <a:prstGeom prst="rect">
            <a:avLst/>
          </a:prstGeom>
          <a:noFill/>
          <a:ln w="9525">
            <a:noFill/>
          </a:ln>
        </p:spPr>
        <p:txBody>
          <a:bodyPr wrap="none" anchor="t">
            <a:spAutoFit/>
          </a:bodyPr>
          <a:p>
            <a:pPr lvl="0"/>
            <a:r>
              <a:rPr lang="en-US" altLang="zh-CN" sz="2800" b="1">
                <a:solidFill>
                  <a:srgbClr val="0070C0"/>
                </a:solidFill>
                <a:latin typeface="Times New Roman" panose="02020603050405020304" pitchFamily="2" charset="0"/>
                <a:ea typeface="宋体" panose="02010600030101010101" pitchFamily="2" charset="-122"/>
              </a:rPr>
              <a:t>1750</a:t>
            </a:r>
            <a:r>
              <a:rPr lang="zh-CN" altLang="en-US" sz="2800" b="1">
                <a:solidFill>
                  <a:srgbClr val="0070C0"/>
                </a:solidFill>
                <a:latin typeface="Times New Roman" panose="02020603050405020304" pitchFamily="2" charset="0"/>
                <a:ea typeface="宋体" panose="02010600030101010101" pitchFamily="2" charset="-122"/>
              </a:rPr>
              <a:t>美元付给美国</a:t>
            </a:r>
            <a:endParaRPr lang="zh-CN" altLang="en-US" sz="2800" b="1">
              <a:solidFill>
                <a:srgbClr val="0070C0"/>
              </a:solidFill>
              <a:latin typeface="Times New Roman" panose="02020603050405020304" pitchFamily="2" charset="0"/>
              <a:ea typeface="宋体" panose="02010600030101010101" pitchFamily="2" charset="-122"/>
            </a:endParaRPr>
          </a:p>
          <a:p>
            <a:pPr lvl="0"/>
            <a:r>
              <a:rPr lang="zh-CN" altLang="en-US" sz="2800" b="1">
                <a:solidFill>
                  <a:srgbClr val="0070C0"/>
                </a:solidFill>
                <a:latin typeface="Times New Roman" panose="02020603050405020304" pitchFamily="2" charset="0"/>
                <a:ea typeface="宋体" panose="02010600030101010101" pitchFamily="2" charset="-122"/>
              </a:rPr>
              <a:t>广告商、经销商</a:t>
            </a:r>
            <a:endParaRPr lang="zh-CN" altLang="en-US" sz="2800" b="1">
              <a:solidFill>
                <a:srgbClr val="0070C0"/>
              </a:solidFill>
              <a:latin typeface="Times New Roman" panose="02020603050405020304" pitchFamily="2" charset="0"/>
              <a:ea typeface="宋体" panose="02010600030101010101" pitchFamily="2" charset="-122"/>
            </a:endParaRPr>
          </a:p>
        </p:txBody>
      </p:sp>
      <p:sp>
        <p:nvSpPr>
          <p:cNvPr id="9226" name="文本框 9225"/>
          <p:cNvSpPr txBox="1"/>
          <p:nvPr/>
        </p:nvSpPr>
        <p:spPr>
          <a:xfrm>
            <a:off x="7777163" y="3771265"/>
            <a:ext cx="5538787" cy="944880"/>
          </a:xfrm>
          <a:prstGeom prst="rect">
            <a:avLst/>
          </a:prstGeom>
          <a:noFill/>
          <a:ln w="9525">
            <a:noFill/>
          </a:ln>
        </p:spPr>
        <p:txBody>
          <a:bodyPr anchor="t">
            <a:spAutoFit/>
          </a:bodyPr>
          <a:p>
            <a:pPr lvl="0"/>
            <a:r>
              <a:rPr lang="en-US" altLang="zh-CN" sz="2800" b="1">
                <a:solidFill>
                  <a:srgbClr val="0070C0"/>
                </a:solidFill>
                <a:latin typeface="Times New Roman" panose="02020603050405020304" pitchFamily="2" charset="0"/>
                <a:ea typeface="宋体" panose="02010600030101010101" pitchFamily="2" charset="-122"/>
              </a:rPr>
              <a:t>1500</a:t>
            </a:r>
            <a:r>
              <a:rPr lang="zh-CN" altLang="en-US" sz="2800" b="1">
                <a:solidFill>
                  <a:srgbClr val="0070C0"/>
                </a:solidFill>
                <a:latin typeface="Times New Roman" panose="02020603050405020304" pitchFamily="2" charset="0"/>
                <a:ea typeface="宋体" panose="02010600030101010101" pitchFamily="2" charset="-122"/>
              </a:rPr>
              <a:t>美元付给韩</a:t>
            </a:r>
            <a:endParaRPr lang="zh-CN" altLang="en-US" sz="2800" b="1">
              <a:solidFill>
                <a:srgbClr val="0070C0"/>
              </a:solidFill>
              <a:latin typeface="Times New Roman" panose="02020603050405020304" pitchFamily="2" charset="0"/>
              <a:ea typeface="宋体" panose="02010600030101010101" pitchFamily="2" charset="-122"/>
            </a:endParaRPr>
          </a:p>
          <a:p>
            <a:pPr lvl="0"/>
            <a:r>
              <a:rPr lang="zh-CN" altLang="en-US" sz="2800" b="1">
                <a:solidFill>
                  <a:srgbClr val="0070C0"/>
                </a:solidFill>
                <a:latin typeface="Times New Roman" panose="02020603050405020304" pitchFamily="2" charset="0"/>
                <a:ea typeface="宋体" panose="02010600030101010101" pitchFamily="2" charset="-122"/>
              </a:rPr>
              <a:t>国汽车零部件厂家</a:t>
            </a:r>
            <a:endParaRPr lang="zh-CN" altLang="en-US" sz="2800" b="1">
              <a:solidFill>
                <a:srgbClr val="0070C0"/>
              </a:solidFill>
              <a:latin typeface="Times New Roman" panose="02020603050405020304" pitchFamily="2" charset="0"/>
              <a:ea typeface="宋体" panose="02010600030101010101" pitchFamily="2" charset="-122"/>
            </a:endParaRPr>
          </a:p>
        </p:txBody>
      </p:sp>
      <p:sp>
        <p:nvSpPr>
          <p:cNvPr id="9227" name="文本框 9226"/>
          <p:cNvSpPr txBox="1"/>
          <p:nvPr/>
        </p:nvSpPr>
        <p:spPr>
          <a:xfrm>
            <a:off x="2208213" y="260350"/>
            <a:ext cx="2685415" cy="1371600"/>
          </a:xfrm>
          <a:prstGeom prst="rect">
            <a:avLst/>
          </a:prstGeom>
          <a:noFill/>
          <a:ln w="9525">
            <a:noFill/>
          </a:ln>
        </p:spPr>
        <p:txBody>
          <a:bodyPr wrap="none" anchor="t">
            <a:spAutoFit/>
          </a:bodyPr>
          <a:p>
            <a:pPr lvl="0"/>
            <a:r>
              <a:rPr lang="en-US" altLang="zh-CN" sz="2800" b="1">
                <a:solidFill>
                  <a:srgbClr val="0070C0"/>
                </a:solidFill>
                <a:latin typeface="Times New Roman" panose="02020603050405020304" pitchFamily="2" charset="0"/>
                <a:ea typeface="宋体" panose="02010600030101010101" pitchFamily="2" charset="-122"/>
              </a:rPr>
              <a:t>3900</a:t>
            </a:r>
            <a:r>
              <a:rPr lang="zh-CN" altLang="en-US" sz="2800" b="1">
                <a:solidFill>
                  <a:srgbClr val="0070C0"/>
                </a:solidFill>
                <a:latin typeface="Times New Roman" panose="02020603050405020304" pitchFamily="2" charset="0"/>
                <a:ea typeface="宋体" panose="02010600030101010101" pitchFamily="2" charset="-122"/>
              </a:rPr>
              <a:t>美元付给</a:t>
            </a:r>
            <a:endParaRPr lang="zh-CN" altLang="en-US" sz="2800" b="1">
              <a:solidFill>
                <a:srgbClr val="0070C0"/>
              </a:solidFill>
              <a:latin typeface="Times New Roman" panose="02020603050405020304" pitchFamily="2" charset="0"/>
              <a:ea typeface="宋体" panose="02010600030101010101" pitchFamily="2" charset="-122"/>
            </a:endParaRPr>
          </a:p>
          <a:p>
            <a:pPr lvl="0"/>
            <a:r>
              <a:rPr lang="zh-CN" altLang="en-US" sz="2800" b="1">
                <a:solidFill>
                  <a:srgbClr val="0070C0"/>
                </a:solidFill>
                <a:latin typeface="Times New Roman" panose="02020603050405020304" pitchFamily="2" charset="0"/>
                <a:ea typeface="宋体" panose="02010600030101010101" pitchFamily="2" charset="-122"/>
              </a:rPr>
              <a:t>美国生产产家、</a:t>
            </a:r>
            <a:endParaRPr lang="zh-CN" altLang="en-US" sz="2800" b="1">
              <a:solidFill>
                <a:srgbClr val="0070C0"/>
              </a:solidFill>
              <a:latin typeface="Times New Roman" panose="02020603050405020304" pitchFamily="2" charset="0"/>
              <a:ea typeface="宋体" panose="02010600030101010101" pitchFamily="2" charset="-122"/>
            </a:endParaRPr>
          </a:p>
          <a:p>
            <a:pPr lvl="0"/>
            <a:r>
              <a:rPr lang="zh-CN" altLang="en-US" sz="2800" b="1">
                <a:solidFill>
                  <a:srgbClr val="0070C0"/>
                </a:solidFill>
                <a:latin typeface="Times New Roman" panose="02020603050405020304" pitchFamily="2" charset="0"/>
                <a:ea typeface="宋体" panose="02010600030101010101" pitchFamily="2" charset="-122"/>
              </a:rPr>
              <a:t>银行与保险公司</a:t>
            </a:r>
            <a:endParaRPr lang="zh-CN" altLang="en-US" sz="2800" b="1">
              <a:solidFill>
                <a:srgbClr val="0070C0"/>
              </a:solidFill>
              <a:latin typeface="Times New Roman" panose="02020603050405020304" pitchFamily="2" charset="0"/>
              <a:ea typeface="宋体" panose="02010600030101010101" pitchFamily="2" charset="-122"/>
            </a:endParaRPr>
          </a:p>
        </p:txBody>
      </p:sp>
      <p:sp>
        <p:nvSpPr>
          <p:cNvPr id="9228" name="文本框 9227"/>
          <p:cNvSpPr txBox="1"/>
          <p:nvPr/>
        </p:nvSpPr>
        <p:spPr>
          <a:xfrm>
            <a:off x="7272338" y="234315"/>
            <a:ext cx="2327910" cy="944880"/>
          </a:xfrm>
          <a:prstGeom prst="rect">
            <a:avLst/>
          </a:prstGeom>
          <a:noFill/>
          <a:ln w="9525">
            <a:noFill/>
          </a:ln>
        </p:spPr>
        <p:txBody>
          <a:bodyPr wrap="none" anchor="t">
            <a:spAutoFit/>
          </a:bodyPr>
          <a:p>
            <a:pPr lvl="0"/>
            <a:r>
              <a:rPr lang="en-US" altLang="zh-CN" sz="2800" b="1">
                <a:solidFill>
                  <a:srgbClr val="0070C0"/>
                </a:solidFill>
                <a:latin typeface="Times New Roman" panose="02020603050405020304" pitchFamily="2" charset="0"/>
                <a:ea typeface="宋体" panose="02010600030101010101" pitchFamily="2" charset="-122"/>
              </a:rPr>
              <a:t>1750</a:t>
            </a:r>
            <a:r>
              <a:rPr lang="zh-CN" altLang="en-US" sz="2800" b="1">
                <a:solidFill>
                  <a:srgbClr val="0070C0"/>
                </a:solidFill>
                <a:latin typeface="Times New Roman" panose="02020603050405020304" pitchFamily="2" charset="0"/>
                <a:ea typeface="宋体" panose="02010600030101010101" pitchFamily="2" charset="-122"/>
              </a:rPr>
              <a:t>美元付给</a:t>
            </a:r>
            <a:endParaRPr lang="zh-CN" altLang="en-US" sz="2800" b="1">
              <a:solidFill>
                <a:srgbClr val="0070C0"/>
              </a:solidFill>
              <a:latin typeface="Times New Roman" panose="02020603050405020304" pitchFamily="2" charset="0"/>
              <a:ea typeface="宋体" panose="02010600030101010101" pitchFamily="2" charset="-122"/>
            </a:endParaRPr>
          </a:p>
          <a:p>
            <a:pPr lvl="0"/>
            <a:r>
              <a:rPr lang="zh-CN" altLang="en-US" sz="2800" b="1">
                <a:solidFill>
                  <a:srgbClr val="0070C0"/>
                </a:solidFill>
                <a:latin typeface="Times New Roman" panose="02020603050405020304" pitchFamily="2" charset="0"/>
                <a:ea typeface="宋体" panose="02010600030101010101" pitchFamily="2" charset="-122"/>
              </a:rPr>
              <a:t>日本零件厂商</a:t>
            </a:r>
            <a:endParaRPr lang="zh-CN" altLang="en-US" sz="2800" b="1">
              <a:solidFill>
                <a:srgbClr val="0070C0"/>
              </a:solidFill>
              <a:latin typeface="Times New Roman" panose="02020603050405020304" pitchFamily="2" charset="0"/>
              <a:ea typeface="宋体" panose="02010600030101010101" pitchFamily="2" charset="-122"/>
            </a:endParaRPr>
          </a:p>
        </p:txBody>
      </p:sp>
      <p:sp>
        <p:nvSpPr>
          <p:cNvPr id="9229" name="云形标注 9228"/>
          <p:cNvSpPr/>
          <p:nvPr/>
        </p:nvSpPr>
        <p:spPr>
          <a:xfrm>
            <a:off x="7032625" y="1628775"/>
            <a:ext cx="3924300" cy="1295400"/>
          </a:xfrm>
          <a:prstGeom prst="cloudCallout">
            <a:avLst>
              <a:gd name="adj1" fmla="val -67838"/>
              <a:gd name="adj2" fmla="val 76472"/>
            </a:avLst>
          </a:prstGeom>
          <a:solidFill>
            <a:schemeClr val="accent1"/>
          </a:solidFill>
          <a:ln w="38100" cap="flat" cmpd="sng">
            <a:solidFill>
              <a:schemeClr val="tx1"/>
            </a:solidFill>
            <a:prstDash val="solid"/>
            <a:headEnd type="none" w="med" len="med"/>
            <a:tailEnd type="none" w="med" len="med"/>
          </a:ln>
        </p:spPr>
        <p:txBody>
          <a:bodyPr/>
          <a:p>
            <a:pPr lvl="0" algn="ctr"/>
            <a:endParaRPr sz="2400">
              <a:latin typeface="Times New Roman" panose="02020603050405020304" pitchFamily="2" charset="0"/>
              <a:ea typeface="宋体" panose="02010600030101010101" pitchFamily="2" charset="-122"/>
            </a:endParaRPr>
          </a:p>
        </p:txBody>
      </p:sp>
      <p:sp>
        <p:nvSpPr>
          <p:cNvPr id="9230" name="文本框 9229"/>
          <p:cNvSpPr txBox="1"/>
          <p:nvPr/>
        </p:nvSpPr>
        <p:spPr>
          <a:xfrm>
            <a:off x="7391400" y="1844675"/>
            <a:ext cx="3276600" cy="944880"/>
          </a:xfrm>
          <a:prstGeom prst="rect">
            <a:avLst/>
          </a:prstGeom>
          <a:noFill/>
          <a:ln w="9525">
            <a:noFill/>
          </a:ln>
        </p:spPr>
        <p:txBody>
          <a:bodyPr>
            <a:spAutoFit/>
          </a:bodyPr>
          <a:p>
            <a:pPr lvl="0"/>
            <a:r>
              <a:rPr lang="en-US" altLang="zh-CN" sz="2800" b="1">
                <a:solidFill>
                  <a:srgbClr val="0070C0"/>
                </a:solidFill>
                <a:latin typeface="Times New Roman" panose="02020603050405020304" pitchFamily="2" charset="0"/>
                <a:ea typeface="宋体" panose="02010600030101010101" pitchFamily="2" charset="-122"/>
              </a:rPr>
              <a:t>400</a:t>
            </a:r>
            <a:r>
              <a:rPr lang="zh-CN" altLang="en-US" sz="2800" b="1">
                <a:solidFill>
                  <a:srgbClr val="0070C0"/>
                </a:solidFill>
                <a:latin typeface="Times New Roman" panose="02020603050405020304" pitchFamily="2" charset="0"/>
                <a:ea typeface="宋体" panose="02010600030101010101" pitchFamily="2" charset="-122"/>
              </a:rPr>
              <a:t>美元用来购买新加坡生产的零件</a:t>
            </a:r>
            <a:endParaRPr lang="zh-CN" altLang="en-US" sz="2800" b="1">
              <a:solidFill>
                <a:srgbClr val="0070C0"/>
              </a:solidFill>
              <a:latin typeface="Times New Roman" panose="02020603050405020304" pitchFamily="2" charset="0"/>
              <a:ea typeface="宋体" panose="02010600030101010101" pitchFamily="2" charset="-122"/>
            </a:endParaRPr>
          </a:p>
        </p:txBody>
      </p:sp>
      <p:sp>
        <p:nvSpPr>
          <p:cNvPr id="9231" name="文本框 9230"/>
          <p:cNvSpPr txBox="1"/>
          <p:nvPr/>
        </p:nvSpPr>
        <p:spPr>
          <a:xfrm>
            <a:off x="1992313" y="3141663"/>
            <a:ext cx="2146300" cy="944880"/>
          </a:xfrm>
          <a:prstGeom prst="rect">
            <a:avLst/>
          </a:prstGeom>
          <a:noFill/>
          <a:ln w="9525">
            <a:noFill/>
          </a:ln>
        </p:spPr>
        <p:txBody>
          <a:bodyPr wrap="none" anchor="t">
            <a:spAutoFit/>
          </a:bodyPr>
          <a:p>
            <a:pPr lvl="0"/>
            <a:r>
              <a:rPr lang="en-US" altLang="zh-CN" sz="2800" b="1">
                <a:solidFill>
                  <a:srgbClr val="0070C0"/>
                </a:solidFill>
                <a:latin typeface="Times New Roman" panose="02020603050405020304" pitchFamily="2" charset="0"/>
                <a:ea typeface="宋体" panose="02010600030101010101" pitchFamily="2" charset="-122"/>
              </a:rPr>
              <a:t>700</a:t>
            </a:r>
            <a:r>
              <a:rPr lang="zh-CN" altLang="en-US" sz="2800" b="1">
                <a:solidFill>
                  <a:srgbClr val="0070C0"/>
                </a:solidFill>
                <a:latin typeface="Times New Roman" panose="02020603050405020304" pitchFamily="2" charset="0"/>
                <a:ea typeface="宋体" panose="02010600030101010101" pitchFamily="2" charset="-122"/>
              </a:rPr>
              <a:t>美元付给</a:t>
            </a:r>
            <a:endParaRPr lang="zh-CN" altLang="en-US" sz="2800" b="1">
              <a:solidFill>
                <a:srgbClr val="0070C0"/>
              </a:solidFill>
              <a:latin typeface="Times New Roman" panose="02020603050405020304" pitchFamily="2" charset="0"/>
              <a:ea typeface="宋体" panose="02010600030101010101" pitchFamily="2" charset="-122"/>
            </a:endParaRPr>
          </a:p>
          <a:p>
            <a:pPr lvl="0"/>
            <a:r>
              <a:rPr lang="zh-CN" altLang="en-US" sz="2800" b="1">
                <a:solidFill>
                  <a:srgbClr val="0070C0"/>
                </a:solidFill>
                <a:latin typeface="Times New Roman" panose="02020603050405020304" pitchFamily="2" charset="0"/>
                <a:ea typeface="宋体" panose="02010600030101010101" pitchFamily="2" charset="-122"/>
              </a:rPr>
              <a:t>德国设计师</a:t>
            </a:r>
            <a:endParaRPr lang="zh-CN" altLang="en-US" sz="2800" b="1">
              <a:solidFill>
                <a:srgbClr val="0070C0"/>
              </a:solidFill>
              <a:latin typeface="Times New Roman" panose="02020603050405020304" pitchFamily="2"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2000" fill="hold"/>
                                        <p:tgtEl>
                                          <p:spTgt spid="9220"/>
                                        </p:tgtEl>
                                        <p:attrNameLst>
                                          <p:attrName>ppt_x</p:attrName>
                                        </p:attrNameLst>
                                      </p:cBhvr>
                                      <p:tavLst>
                                        <p:tav tm="0">
                                          <p:val>
                                            <p:strVal val="1+#ppt_w/2"/>
                                          </p:val>
                                        </p:tav>
                                        <p:tav tm="100000">
                                          <p:val>
                                            <p:strVal val="#ppt_x"/>
                                          </p:val>
                                        </p:tav>
                                      </p:tavLst>
                                    </p:anim>
                                    <p:anim calcmode="lin" valueType="num">
                                      <p:cBhvr additive="base">
                                        <p:cTn id="8" dur="2000" fill="hold"/>
                                        <p:tgtEl>
                                          <p:spTgt spid="92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27"/>
                                        </p:tgtEl>
                                        <p:attrNameLst>
                                          <p:attrName>style.visibility</p:attrName>
                                        </p:attrNameLst>
                                      </p:cBhvr>
                                      <p:to>
                                        <p:strVal val="visible"/>
                                      </p:to>
                                    </p:set>
                                    <p:anim calcmode="lin" valueType="num">
                                      <p:cBhvr additive="base">
                                        <p:cTn id="13" dur="1000" fill="hold"/>
                                        <p:tgtEl>
                                          <p:spTgt spid="9227"/>
                                        </p:tgtEl>
                                        <p:attrNameLst>
                                          <p:attrName>ppt_x</p:attrName>
                                        </p:attrNameLst>
                                      </p:cBhvr>
                                      <p:tavLst>
                                        <p:tav tm="0">
                                          <p:val>
                                            <p:strVal val="0-#ppt_w/2"/>
                                          </p:val>
                                        </p:tav>
                                        <p:tav tm="100000">
                                          <p:val>
                                            <p:strVal val="#ppt_x"/>
                                          </p:val>
                                        </p:tav>
                                      </p:tavLst>
                                    </p:anim>
                                    <p:anim calcmode="lin" valueType="num">
                                      <p:cBhvr additive="base">
                                        <p:cTn id="14" dur="1000" fill="hold"/>
                                        <p:tgtEl>
                                          <p:spTgt spid="92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2" fill="hold" grpId="0" nodeType="clickEffect">
                                  <p:stCondLst>
                                    <p:cond delay="0"/>
                                  </p:stCondLst>
                                  <p:childTnLst>
                                    <p:set>
                                      <p:cBhvr>
                                        <p:cTn id="18" dur="1" fill="hold">
                                          <p:stCondLst>
                                            <p:cond delay="0"/>
                                          </p:stCondLst>
                                        </p:cTn>
                                        <p:tgtEl>
                                          <p:spTgt spid="9223"/>
                                        </p:tgtEl>
                                        <p:attrNameLst>
                                          <p:attrName>style.visibility</p:attrName>
                                        </p:attrNameLst>
                                      </p:cBhvr>
                                      <p:to>
                                        <p:strVal val="visible"/>
                                      </p:to>
                                    </p:set>
                                    <p:anim calcmode="lin" valueType="num">
                                      <p:cBhvr additive="base">
                                        <p:cTn id="19" dur="2000" fill="hold"/>
                                        <p:tgtEl>
                                          <p:spTgt spid="9223"/>
                                        </p:tgtEl>
                                        <p:attrNameLst>
                                          <p:attrName>ppt_x</p:attrName>
                                        </p:attrNameLst>
                                      </p:cBhvr>
                                      <p:tavLst>
                                        <p:tav tm="0">
                                          <p:val>
                                            <p:strVal val="1+#ppt_w/2"/>
                                          </p:val>
                                        </p:tav>
                                        <p:tav tm="100000">
                                          <p:val>
                                            <p:strVal val="#ppt_x"/>
                                          </p:val>
                                        </p:tav>
                                      </p:tavLst>
                                    </p:anim>
                                    <p:anim calcmode="lin" valueType="num">
                                      <p:cBhvr additive="base">
                                        <p:cTn id="20" dur="2000" fill="hold"/>
                                        <p:tgtEl>
                                          <p:spTgt spid="922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31"/>
                                        </p:tgtEl>
                                        <p:attrNameLst>
                                          <p:attrName>style.visibility</p:attrName>
                                        </p:attrNameLst>
                                      </p:cBhvr>
                                      <p:to>
                                        <p:strVal val="visible"/>
                                      </p:to>
                                    </p:set>
                                    <p:anim calcmode="lin" valueType="num">
                                      <p:cBhvr additive="base">
                                        <p:cTn id="25" dur="2000" fill="hold"/>
                                        <p:tgtEl>
                                          <p:spTgt spid="9231"/>
                                        </p:tgtEl>
                                        <p:attrNameLst>
                                          <p:attrName>ppt_x</p:attrName>
                                        </p:attrNameLst>
                                      </p:cBhvr>
                                      <p:tavLst>
                                        <p:tav tm="0">
                                          <p:val>
                                            <p:strVal val="#ppt_x"/>
                                          </p:val>
                                        </p:tav>
                                        <p:tav tm="100000">
                                          <p:val>
                                            <p:strVal val="#ppt_x"/>
                                          </p:val>
                                        </p:tav>
                                      </p:tavLst>
                                    </p:anim>
                                    <p:anim calcmode="lin" valueType="num">
                                      <p:cBhvr additive="base">
                                        <p:cTn id="26" dur="2000" fill="hold"/>
                                        <p:tgtEl>
                                          <p:spTgt spid="923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2" fill="hold" grpId="0" nodeType="clickEffect">
                                  <p:stCondLst>
                                    <p:cond delay="0"/>
                                  </p:stCondLst>
                                  <p:childTnLst>
                                    <p:set>
                                      <p:cBhvr>
                                        <p:cTn id="30" dur="1" fill="hold">
                                          <p:stCondLst>
                                            <p:cond delay="0"/>
                                          </p:stCondLst>
                                        </p:cTn>
                                        <p:tgtEl>
                                          <p:spTgt spid="9221"/>
                                        </p:tgtEl>
                                        <p:attrNameLst>
                                          <p:attrName>style.visibility</p:attrName>
                                        </p:attrNameLst>
                                      </p:cBhvr>
                                      <p:to>
                                        <p:strVal val="visible"/>
                                      </p:to>
                                    </p:set>
                                    <p:anim calcmode="lin" valueType="num">
                                      <p:cBhvr additive="base">
                                        <p:cTn id="31" dur="2000" fill="hold"/>
                                        <p:tgtEl>
                                          <p:spTgt spid="9221"/>
                                        </p:tgtEl>
                                        <p:attrNameLst>
                                          <p:attrName>ppt_x</p:attrName>
                                        </p:attrNameLst>
                                      </p:cBhvr>
                                      <p:tavLst>
                                        <p:tav tm="0">
                                          <p:val>
                                            <p:strVal val="1+#ppt_w/2"/>
                                          </p:val>
                                        </p:tav>
                                        <p:tav tm="100000">
                                          <p:val>
                                            <p:strVal val="#ppt_x"/>
                                          </p:val>
                                        </p:tav>
                                      </p:tavLst>
                                    </p:anim>
                                    <p:anim calcmode="lin" valueType="num">
                                      <p:cBhvr additive="base">
                                        <p:cTn id="32" dur="2000" fill="hold"/>
                                        <p:tgtEl>
                                          <p:spTgt spid="922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225"/>
                                        </p:tgtEl>
                                        <p:attrNameLst>
                                          <p:attrName>style.visibility</p:attrName>
                                        </p:attrNameLst>
                                      </p:cBhvr>
                                      <p:to>
                                        <p:strVal val="visible"/>
                                      </p:to>
                                    </p:set>
                                    <p:anim calcmode="lin" valueType="num">
                                      <p:cBhvr additive="base">
                                        <p:cTn id="37" dur="1000" fill="hold"/>
                                        <p:tgtEl>
                                          <p:spTgt spid="9225"/>
                                        </p:tgtEl>
                                        <p:attrNameLst>
                                          <p:attrName>ppt_x</p:attrName>
                                        </p:attrNameLst>
                                      </p:cBhvr>
                                      <p:tavLst>
                                        <p:tav tm="0">
                                          <p:val>
                                            <p:strVal val="0-#ppt_w/2"/>
                                          </p:val>
                                        </p:tav>
                                        <p:tav tm="100000">
                                          <p:val>
                                            <p:strVal val="#ppt_x"/>
                                          </p:val>
                                        </p:tav>
                                      </p:tavLst>
                                    </p:anim>
                                    <p:anim calcmode="lin" valueType="num">
                                      <p:cBhvr additive="base">
                                        <p:cTn id="38" dur="1000" fill="hold"/>
                                        <p:tgtEl>
                                          <p:spTgt spid="922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7" presetClass="entr" presetSubtype="2" fill="hold" grpId="0" nodeType="clickEffect">
                                  <p:stCondLst>
                                    <p:cond delay="0"/>
                                  </p:stCondLst>
                                  <p:childTnLst>
                                    <p:set>
                                      <p:cBhvr>
                                        <p:cTn id="42" dur="1" fill="hold">
                                          <p:stCondLst>
                                            <p:cond delay="0"/>
                                          </p:stCondLst>
                                        </p:cTn>
                                        <p:tgtEl>
                                          <p:spTgt spid="9224"/>
                                        </p:tgtEl>
                                        <p:attrNameLst>
                                          <p:attrName>style.visibility</p:attrName>
                                        </p:attrNameLst>
                                      </p:cBhvr>
                                      <p:to>
                                        <p:strVal val="visible"/>
                                      </p:to>
                                    </p:set>
                                    <p:anim calcmode="lin" valueType="num">
                                      <p:cBhvr additive="base">
                                        <p:cTn id="43" dur="2000" fill="hold"/>
                                        <p:tgtEl>
                                          <p:spTgt spid="9224"/>
                                        </p:tgtEl>
                                        <p:attrNameLst>
                                          <p:attrName>ppt_x</p:attrName>
                                        </p:attrNameLst>
                                      </p:cBhvr>
                                      <p:tavLst>
                                        <p:tav tm="0">
                                          <p:val>
                                            <p:strVal val="1+#ppt_w/2"/>
                                          </p:val>
                                        </p:tav>
                                        <p:tav tm="100000">
                                          <p:val>
                                            <p:strVal val="#ppt_x"/>
                                          </p:val>
                                        </p:tav>
                                      </p:tavLst>
                                    </p:anim>
                                    <p:anim calcmode="lin" valueType="num">
                                      <p:cBhvr additive="base">
                                        <p:cTn id="44" dur="2000" fill="hold"/>
                                        <p:tgtEl>
                                          <p:spTgt spid="922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9228"/>
                                        </p:tgtEl>
                                        <p:attrNameLst>
                                          <p:attrName>style.visibility</p:attrName>
                                        </p:attrNameLst>
                                      </p:cBhvr>
                                      <p:to>
                                        <p:strVal val="visible"/>
                                      </p:to>
                                    </p:set>
                                    <p:anim calcmode="lin" valueType="num">
                                      <p:cBhvr additive="base">
                                        <p:cTn id="49" dur="1000" fill="hold"/>
                                        <p:tgtEl>
                                          <p:spTgt spid="9228"/>
                                        </p:tgtEl>
                                        <p:attrNameLst>
                                          <p:attrName>ppt_x</p:attrName>
                                        </p:attrNameLst>
                                      </p:cBhvr>
                                      <p:tavLst>
                                        <p:tav tm="0">
                                          <p:val>
                                            <p:strVal val="1+#ppt_w/2"/>
                                          </p:val>
                                        </p:tav>
                                        <p:tav tm="100000">
                                          <p:val>
                                            <p:strVal val="#ppt_x"/>
                                          </p:val>
                                        </p:tav>
                                      </p:tavLst>
                                    </p:anim>
                                    <p:anim calcmode="lin" valueType="num">
                                      <p:cBhvr additive="base">
                                        <p:cTn id="50" dur="1000" fill="hold"/>
                                        <p:tgtEl>
                                          <p:spTgt spid="922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7" presetClass="entr" presetSubtype="2" fill="hold" grpId="0" nodeType="clickEffect">
                                  <p:stCondLst>
                                    <p:cond delay="0"/>
                                  </p:stCondLst>
                                  <p:childTnLst>
                                    <p:set>
                                      <p:cBhvr>
                                        <p:cTn id="54" dur="1" fill="hold">
                                          <p:stCondLst>
                                            <p:cond delay="0"/>
                                          </p:stCondLst>
                                        </p:cTn>
                                        <p:tgtEl>
                                          <p:spTgt spid="9229"/>
                                        </p:tgtEl>
                                        <p:attrNameLst>
                                          <p:attrName>style.visibility</p:attrName>
                                        </p:attrNameLst>
                                      </p:cBhvr>
                                      <p:to>
                                        <p:strVal val="visible"/>
                                      </p:to>
                                    </p:set>
                                    <p:anim calcmode="lin" valueType="num">
                                      <p:cBhvr additive="base">
                                        <p:cTn id="55" dur="2000" fill="hold"/>
                                        <p:tgtEl>
                                          <p:spTgt spid="9229"/>
                                        </p:tgtEl>
                                        <p:attrNameLst>
                                          <p:attrName>ppt_x</p:attrName>
                                        </p:attrNameLst>
                                      </p:cBhvr>
                                      <p:tavLst>
                                        <p:tav tm="0">
                                          <p:val>
                                            <p:strVal val="1+#ppt_w/2"/>
                                          </p:val>
                                        </p:tav>
                                        <p:tav tm="100000">
                                          <p:val>
                                            <p:strVal val="#ppt_x"/>
                                          </p:val>
                                        </p:tav>
                                      </p:tavLst>
                                    </p:anim>
                                    <p:anim calcmode="lin" valueType="num">
                                      <p:cBhvr additive="base">
                                        <p:cTn id="56" dur="2000" fill="hold"/>
                                        <p:tgtEl>
                                          <p:spTgt spid="922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230"/>
                                        </p:tgtEl>
                                        <p:attrNameLst>
                                          <p:attrName>style.visibility</p:attrName>
                                        </p:attrNameLst>
                                      </p:cBhvr>
                                      <p:to>
                                        <p:strVal val="visible"/>
                                      </p:to>
                                    </p:set>
                                    <p:anim calcmode="lin" valueType="num">
                                      <p:cBhvr additive="base">
                                        <p:cTn id="61" dur="1000" fill="hold"/>
                                        <p:tgtEl>
                                          <p:spTgt spid="9230"/>
                                        </p:tgtEl>
                                        <p:attrNameLst>
                                          <p:attrName>ppt_x</p:attrName>
                                        </p:attrNameLst>
                                      </p:cBhvr>
                                      <p:tavLst>
                                        <p:tav tm="0">
                                          <p:val>
                                            <p:strVal val="#ppt_x"/>
                                          </p:val>
                                        </p:tav>
                                        <p:tav tm="100000">
                                          <p:val>
                                            <p:strVal val="#ppt_x"/>
                                          </p:val>
                                        </p:tav>
                                      </p:tavLst>
                                    </p:anim>
                                    <p:anim calcmode="lin" valueType="num">
                                      <p:cBhvr additive="base">
                                        <p:cTn id="62" dur="1000" fill="hold"/>
                                        <p:tgtEl>
                                          <p:spTgt spid="923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7" presetClass="entr" presetSubtype="2" fill="hold" grpId="0" nodeType="clickEffect">
                                  <p:stCondLst>
                                    <p:cond delay="0"/>
                                  </p:stCondLst>
                                  <p:childTnLst>
                                    <p:set>
                                      <p:cBhvr>
                                        <p:cTn id="66" dur="1" fill="hold">
                                          <p:stCondLst>
                                            <p:cond delay="0"/>
                                          </p:stCondLst>
                                        </p:cTn>
                                        <p:tgtEl>
                                          <p:spTgt spid="9222"/>
                                        </p:tgtEl>
                                        <p:attrNameLst>
                                          <p:attrName>style.visibility</p:attrName>
                                        </p:attrNameLst>
                                      </p:cBhvr>
                                      <p:to>
                                        <p:strVal val="visible"/>
                                      </p:to>
                                    </p:set>
                                    <p:anim calcmode="lin" valueType="num">
                                      <p:cBhvr additive="base">
                                        <p:cTn id="67" dur="2000" fill="hold"/>
                                        <p:tgtEl>
                                          <p:spTgt spid="9222"/>
                                        </p:tgtEl>
                                        <p:attrNameLst>
                                          <p:attrName>ppt_x</p:attrName>
                                        </p:attrNameLst>
                                      </p:cBhvr>
                                      <p:tavLst>
                                        <p:tav tm="0">
                                          <p:val>
                                            <p:strVal val="1+#ppt_w/2"/>
                                          </p:val>
                                        </p:tav>
                                        <p:tav tm="100000">
                                          <p:val>
                                            <p:strVal val="#ppt_x"/>
                                          </p:val>
                                        </p:tav>
                                      </p:tavLst>
                                    </p:anim>
                                    <p:anim calcmode="lin" valueType="num">
                                      <p:cBhvr additive="base">
                                        <p:cTn id="68" dur="2000" fill="hold"/>
                                        <p:tgtEl>
                                          <p:spTgt spid="922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9226"/>
                                        </p:tgtEl>
                                        <p:attrNameLst>
                                          <p:attrName>style.visibility</p:attrName>
                                        </p:attrNameLst>
                                      </p:cBhvr>
                                      <p:to>
                                        <p:strVal val="visible"/>
                                      </p:to>
                                    </p:set>
                                    <p:anim calcmode="lin" valueType="num">
                                      <p:cBhvr additive="base">
                                        <p:cTn id="73" dur="1000" fill="hold"/>
                                        <p:tgtEl>
                                          <p:spTgt spid="9226"/>
                                        </p:tgtEl>
                                        <p:attrNameLst>
                                          <p:attrName>ppt_x</p:attrName>
                                        </p:attrNameLst>
                                      </p:cBhvr>
                                      <p:tavLst>
                                        <p:tav tm="0">
                                          <p:val>
                                            <p:strVal val="1+#ppt_w/2"/>
                                          </p:val>
                                        </p:tav>
                                        <p:tav tm="100000">
                                          <p:val>
                                            <p:strVal val="#ppt_x"/>
                                          </p:val>
                                        </p:tav>
                                      </p:tavLst>
                                    </p:anim>
                                    <p:anim calcmode="lin" valueType="num">
                                      <p:cBhvr additive="base">
                                        <p:cTn id="74" dur="1000" fill="hold"/>
                                        <p:tgtEl>
                                          <p:spTgt spid="9226"/>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8" presetClass="entr" presetSubtype="0" accel="50000" fill="hold" grpId="0" nodeType="clickEffect">
                                  <p:stCondLst>
                                    <p:cond delay="0"/>
                                  </p:stCondLst>
                                  <p:iterate type="lt">
                                    <p:tmPct val="50000"/>
                                  </p:iterate>
                                  <p:childTnLst>
                                    <p:set>
                                      <p:cBhvr>
                                        <p:cTn id="78" dur="1" fill="hold">
                                          <p:stCondLst>
                                            <p:cond delay="0"/>
                                          </p:stCondLst>
                                        </p:cTn>
                                        <p:tgtEl>
                                          <p:spTgt spid="9219"/>
                                        </p:tgtEl>
                                        <p:attrNameLst>
                                          <p:attrName>style.visibility</p:attrName>
                                        </p:attrNameLst>
                                      </p:cBhvr>
                                      <p:to>
                                        <p:strVal val="visible"/>
                                      </p:to>
                                    </p:set>
                                    <p:set>
                                      <p:cBhvr>
                                        <p:cTn id="79" dur="455" fill="hold">
                                          <p:stCondLst>
                                            <p:cond delay="0"/>
                                          </p:stCondLst>
                                        </p:cTn>
                                        <p:tgtEl>
                                          <p:spTgt spid="9219"/>
                                        </p:tgtEl>
                                        <p:attrNameLst>
                                          <p:attrName>style.rotation</p:attrName>
                                        </p:attrNameLst>
                                      </p:cBhvr>
                                      <p:to>
                                        <p:strVal val="-45.0"/>
                                      </p:to>
                                    </p:set>
                                    <p:anim calcmode="lin" valueType="num">
                                      <p:cBhvr>
                                        <p:cTn id="80" dur="455" fill="hold">
                                          <p:stCondLst>
                                            <p:cond delay="455"/>
                                          </p:stCondLst>
                                        </p:cTn>
                                        <p:tgtEl>
                                          <p:spTgt spid="9219"/>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81" dur="455" fill="hold">
                                          <p:stCondLst>
                                            <p:cond delay="0"/>
                                          </p:stCondLst>
                                        </p:cTn>
                                        <p:tgtEl>
                                          <p:spTgt spid="9219"/>
                                        </p:tgtEl>
                                        <p:attrNameLst>
                                          <p:attrName>ppt_y</p:attrName>
                                        </p:attrNameLst>
                                      </p:cBhvr>
                                      <p:tavLst>
                                        <p:tav tm="0">
                                          <p:val>
                                            <p:strVal val="#ppt_y-1"/>
                                          </p:val>
                                        </p:tav>
                                        <p:tav tm="100000">
                                          <p:val>
                                            <p:strVal val="#ppt_y-(0.354*#ppt_w-0.172*#ppt_h)"/>
                                          </p:val>
                                        </p:tav>
                                      </p:tavLst>
                                    </p:anim>
                                    <p:anim calcmode="lin" valueType="num">
                                      <p:cBhvr>
                                        <p:cTn id="82" dur="156" decel="50000" autoRev="1" fill="hold">
                                          <p:stCondLst>
                                            <p:cond delay="455"/>
                                          </p:stCondLst>
                                        </p:cTn>
                                        <p:tgtEl>
                                          <p:spTgt spid="9219"/>
                                        </p:tgtEl>
                                        <p:attrNameLst>
                                          <p:attrName>ppt_y</p:attrName>
                                        </p:attrNameLst>
                                      </p:cBhvr>
                                      <p:tavLst>
                                        <p:tav tm="0">
                                          <p:val>
                                            <p:strVal val="#ppt_y-(0.354*#ppt_w-0.172*#ppt_h)"/>
                                          </p:val>
                                        </p:tav>
                                        <p:tav tm="100000">
                                          <p:val>
                                            <p:strVal val="#ppt_y-(0.354*#ppt_w-0.172*#ppt_h)-#ppt_h/2"/>
                                          </p:val>
                                        </p:tav>
                                      </p:tavLst>
                                    </p:anim>
                                    <p:anim calcmode="lin" valueType="num">
                                      <p:cBhvr>
                                        <p:cTn id="83" dur="136" fill="hold">
                                          <p:stCondLst>
                                            <p:cond delay="864"/>
                                          </p:stCondLst>
                                        </p:cTn>
                                        <p:tgtEl>
                                          <p:spTgt spid="921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bldLvl="0" animBg="1"/>
      <p:bldP spid="9221" grpId="0" bldLvl="0" animBg="1"/>
      <p:bldP spid="9222" grpId="0" bldLvl="0" animBg="1"/>
      <p:bldP spid="9223" grpId="0" bldLvl="0" animBg="1"/>
      <p:bldP spid="9224" grpId="0" bldLvl="0" animBg="1"/>
      <p:bldP spid="9225" grpId="0"/>
      <p:bldP spid="9226" grpId="0"/>
      <p:bldP spid="9227" grpId="0"/>
      <p:bldP spid="9228" grpId="0"/>
      <p:bldP spid="9229" grpId="0" bldLvl="0" animBg="1"/>
      <p:bldP spid="9230" grpId="0"/>
      <p:bldP spid="92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1" name="图片 7170" descr="u=1813208452,1093338711&amp;fm=23&amp;gp=0"/>
          <p:cNvPicPr>
            <a:picLocks noChangeAspect="1"/>
          </p:cNvPicPr>
          <p:nvPr/>
        </p:nvPicPr>
        <p:blipFill>
          <a:blip r:embed="rId1"/>
          <a:stretch>
            <a:fillRect/>
          </a:stretch>
        </p:blipFill>
        <p:spPr>
          <a:xfrm>
            <a:off x="-5715" y="14605"/>
            <a:ext cx="5899150" cy="4163060"/>
          </a:xfrm>
          <a:prstGeom prst="rect">
            <a:avLst/>
          </a:prstGeom>
          <a:noFill/>
          <a:ln w="9525">
            <a:noFill/>
          </a:ln>
        </p:spPr>
      </p:pic>
      <p:pic>
        <p:nvPicPr>
          <p:cNvPr id="7172" name="图片 7171" descr="u=1598251149,24334489&amp;fm=52&amp;gp=0"/>
          <p:cNvPicPr>
            <a:picLocks noChangeAspect="1"/>
          </p:cNvPicPr>
          <p:nvPr/>
        </p:nvPicPr>
        <p:blipFill>
          <a:blip r:embed="rId2"/>
          <a:stretch>
            <a:fillRect/>
          </a:stretch>
        </p:blipFill>
        <p:spPr>
          <a:xfrm>
            <a:off x="9602470" y="961708"/>
            <a:ext cx="2592388" cy="1584325"/>
          </a:xfrm>
          <a:prstGeom prst="rect">
            <a:avLst/>
          </a:prstGeom>
          <a:noFill/>
          <a:ln w="9525">
            <a:noFill/>
          </a:ln>
        </p:spPr>
      </p:pic>
      <p:pic>
        <p:nvPicPr>
          <p:cNvPr id="7173" name="图片 7172" descr="u=3462193483,3087930369&amp;fm=52&amp;gp=0"/>
          <p:cNvPicPr>
            <a:picLocks noChangeAspect="1"/>
          </p:cNvPicPr>
          <p:nvPr/>
        </p:nvPicPr>
        <p:blipFill>
          <a:blip r:embed="rId3"/>
          <a:stretch>
            <a:fillRect/>
          </a:stretch>
        </p:blipFill>
        <p:spPr>
          <a:xfrm>
            <a:off x="6268085" y="617855"/>
            <a:ext cx="2663825" cy="2271713"/>
          </a:xfrm>
          <a:prstGeom prst="rect">
            <a:avLst/>
          </a:prstGeom>
          <a:noFill/>
          <a:ln w="9525">
            <a:noFill/>
          </a:ln>
        </p:spPr>
      </p:pic>
      <p:sp>
        <p:nvSpPr>
          <p:cNvPr id="7174" name="文本框 7173"/>
          <p:cNvSpPr txBox="1"/>
          <p:nvPr/>
        </p:nvSpPr>
        <p:spPr>
          <a:xfrm>
            <a:off x="1755775" y="4946650"/>
            <a:ext cx="309880" cy="365760"/>
          </a:xfrm>
          <a:prstGeom prst="rect">
            <a:avLst/>
          </a:prstGeom>
          <a:noFill/>
          <a:ln w="9525">
            <a:noFill/>
          </a:ln>
        </p:spPr>
        <p:txBody>
          <a:bodyPr wrap="none" anchor="t">
            <a:spAutoFit/>
          </a:bodyPr>
          <a:p>
            <a:pPr lvl="0"/>
            <a:endParaRPr>
              <a:latin typeface="Arial" panose="020B0604020202020204" pitchFamily="34" charset="0"/>
              <a:ea typeface="宋体" panose="02010600030101010101" pitchFamily="2" charset="-122"/>
            </a:endParaRPr>
          </a:p>
        </p:txBody>
      </p:sp>
      <p:sp>
        <p:nvSpPr>
          <p:cNvPr id="7175" name="文本框 7174"/>
          <p:cNvSpPr txBox="1"/>
          <p:nvPr/>
        </p:nvSpPr>
        <p:spPr>
          <a:xfrm>
            <a:off x="210185" y="4187825"/>
            <a:ext cx="5255895" cy="2651760"/>
          </a:xfrm>
          <a:prstGeom prst="rect">
            <a:avLst/>
          </a:prstGeom>
          <a:noFill/>
          <a:ln w="9525">
            <a:noFill/>
          </a:ln>
        </p:spPr>
        <p:txBody>
          <a:bodyPr wrap="square">
            <a:spAutoFit/>
          </a:bodyPr>
          <a:p>
            <a:pPr lvl="0">
              <a:spcBef>
                <a:spcPct val="50000"/>
              </a:spcBef>
            </a:pPr>
            <a:r>
              <a:rPr lang="zh-CN" altLang="en-US" sz="2800" b="1">
                <a:solidFill>
                  <a:srgbClr val="0000FF"/>
                </a:solidFill>
                <a:latin typeface="Arial" panose="020B0604020202020204" pitchFamily="34" charset="0"/>
                <a:ea typeface="宋体" panose="02010600030101010101" pitchFamily="2" charset="-122"/>
              </a:rPr>
              <a:t>肯德基在全球大约有</a:t>
            </a:r>
            <a:r>
              <a:rPr lang="en-US" altLang="zh-CN" sz="2800" b="1">
                <a:solidFill>
                  <a:srgbClr val="0000FF"/>
                </a:solidFill>
                <a:latin typeface="Arial" panose="020B0604020202020204" pitchFamily="34" charset="0"/>
                <a:ea typeface="宋体" panose="02010600030101010101" pitchFamily="2" charset="-122"/>
              </a:rPr>
              <a:t>18000</a:t>
            </a:r>
            <a:r>
              <a:rPr lang="zh-CN" altLang="en-US" sz="2800" b="1">
                <a:solidFill>
                  <a:srgbClr val="0000FF"/>
                </a:solidFill>
                <a:latin typeface="Arial" panose="020B0604020202020204" pitchFamily="34" charset="0"/>
                <a:ea typeface="宋体" panose="02010600030101010101" pitchFamily="2" charset="-122"/>
              </a:rPr>
              <a:t>多家分店，在中国约有</a:t>
            </a:r>
            <a:r>
              <a:rPr lang="en-US" altLang="zh-CN" sz="2800" b="1">
                <a:solidFill>
                  <a:srgbClr val="0000FF"/>
                </a:solidFill>
                <a:latin typeface="Arial" panose="020B0604020202020204" pitchFamily="34" charset="0"/>
                <a:ea typeface="宋体" panose="02010600030101010101" pitchFamily="2" charset="-122"/>
              </a:rPr>
              <a:t>3000</a:t>
            </a:r>
            <a:r>
              <a:rPr lang="zh-CN" altLang="en-US" sz="2800" b="1">
                <a:solidFill>
                  <a:srgbClr val="0000FF"/>
                </a:solidFill>
                <a:latin typeface="Arial" panose="020B0604020202020204" pitchFamily="34" charset="0"/>
                <a:ea typeface="宋体" panose="02010600030101010101" pitchFamily="2" charset="-122"/>
              </a:rPr>
              <a:t>家。为什么要将这些工厂餐厅开到其他国家？将工厂、商店等开到许多国家，这一种什么经济现象呢？它又有什么影响呢？</a:t>
            </a:r>
            <a:endParaRPr lang="zh-CN" altLang="en-US" sz="2800" b="1">
              <a:solidFill>
                <a:srgbClr val="0000FF"/>
              </a:solidFill>
              <a:latin typeface="Arial" panose="020B0604020202020204" pitchFamily="34" charset="0"/>
              <a:ea typeface="宋体" panose="02010600030101010101" pitchFamily="2" charset="-122"/>
            </a:endParaRPr>
          </a:p>
        </p:txBody>
      </p:sp>
      <p:sp>
        <p:nvSpPr>
          <p:cNvPr id="7176" name="文本框 7175"/>
          <p:cNvSpPr txBox="1"/>
          <p:nvPr/>
        </p:nvSpPr>
        <p:spPr>
          <a:xfrm>
            <a:off x="5768340" y="4425950"/>
            <a:ext cx="6213475" cy="1310640"/>
          </a:xfrm>
          <a:prstGeom prst="rect">
            <a:avLst/>
          </a:prstGeom>
          <a:noFill/>
          <a:ln w="9525">
            <a:noFill/>
          </a:ln>
        </p:spPr>
        <p:txBody>
          <a:bodyPr wrap="square">
            <a:spAutoFit/>
          </a:bodyPr>
          <a:p>
            <a:pPr lvl="0">
              <a:spcBef>
                <a:spcPct val="50000"/>
              </a:spcBef>
            </a:pPr>
            <a:r>
              <a:rPr lang="zh-CN" altLang="en-US" sz="4000" b="1">
                <a:solidFill>
                  <a:srgbClr val="FF0000"/>
                </a:solidFill>
                <a:latin typeface="Arial" panose="020B0604020202020204" pitchFamily="34" charset="0"/>
                <a:ea typeface="宋体" panose="02010600030101010101" pitchFamily="2" charset="-122"/>
              </a:rPr>
              <a:t>经济全球化</a:t>
            </a:r>
            <a:r>
              <a:rPr lang="zh-CN" altLang="en-US" sz="4000" b="1">
                <a:solidFill>
                  <a:srgbClr val="0070C0"/>
                </a:solidFill>
                <a:latin typeface="Arial" panose="020B0604020202020204" pitchFamily="34" charset="0"/>
                <a:ea typeface="宋体" panose="02010600030101010101" pitchFamily="2" charset="-122"/>
              </a:rPr>
              <a:t>成为当今世界经济发展的</a:t>
            </a:r>
            <a:r>
              <a:rPr lang="zh-CN" altLang="en-US" sz="4000" b="1">
                <a:solidFill>
                  <a:srgbClr val="FF0000"/>
                </a:solidFill>
                <a:latin typeface="Arial" panose="020B0604020202020204" pitchFamily="34" charset="0"/>
                <a:ea typeface="宋体" panose="02010600030101010101" pitchFamily="2" charset="-122"/>
              </a:rPr>
              <a:t>重要特征。</a:t>
            </a:r>
            <a:endParaRPr lang="zh-CN" altLang="en-US" sz="4000" b="1">
              <a:solidFill>
                <a:srgbClr val="FF0000"/>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3"/>
                                        </p:tgtEl>
                                        <p:attrNameLst>
                                          <p:attrName>style.visibility</p:attrName>
                                        </p:attrNameLst>
                                      </p:cBhvr>
                                      <p:to>
                                        <p:strVal val="visible"/>
                                      </p:to>
                                    </p:set>
                                    <p:anim calcmode="lin" valueType="num">
                                      <p:cBhvr additive="base">
                                        <p:cTn id="7" dur="500" fill="hold"/>
                                        <p:tgtEl>
                                          <p:spTgt spid="7173"/>
                                        </p:tgtEl>
                                        <p:attrNameLst>
                                          <p:attrName>ppt_x</p:attrName>
                                        </p:attrNameLst>
                                      </p:cBhvr>
                                      <p:tavLst>
                                        <p:tav tm="0">
                                          <p:val>
                                            <p:strVal val="#ppt_x"/>
                                          </p:val>
                                        </p:tav>
                                        <p:tav tm="100000">
                                          <p:val>
                                            <p:strVal val="#ppt_x"/>
                                          </p:val>
                                        </p:tav>
                                      </p:tavLst>
                                    </p:anim>
                                    <p:anim calcmode="lin" valueType="num">
                                      <p:cBhvr additive="base">
                                        <p:cTn id="8"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checkerboard(across)">
                                      <p:cBhvr>
                                        <p:cTn id="13" dur="500"/>
                                        <p:tgtEl>
                                          <p:spTgt spid="717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7171"/>
                                        </p:tgtEl>
                                        <p:attrNameLst>
                                          <p:attrName>style.visibility</p:attrName>
                                        </p:attrNameLst>
                                      </p:cBhvr>
                                      <p:to>
                                        <p:strVal val="visible"/>
                                      </p:to>
                                    </p:set>
                                    <p:animEffect transition="in" filter="circle(in)">
                                      <p:cBhvr>
                                        <p:cTn id="18" dur="2000"/>
                                        <p:tgtEl>
                                          <p:spTgt spid="717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7175"/>
                                        </p:tgtEl>
                                        <p:attrNameLst>
                                          <p:attrName>style.visibility</p:attrName>
                                        </p:attrNameLst>
                                      </p:cBhvr>
                                      <p:to>
                                        <p:strVal val="visible"/>
                                      </p:to>
                                    </p:set>
                                    <p:animEffect transition="in" filter="barn(inHorizontal)">
                                      <p:cBhvr>
                                        <p:cTn id="23" dur="500"/>
                                        <p:tgtEl>
                                          <p:spTgt spid="717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176">
                                            <p:txEl>
                                              <p:charRg st="0" end="22"/>
                                            </p:txEl>
                                          </p:spTgt>
                                        </p:tgtEl>
                                        <p:attrNameLst>
                                          <p:attrName>style.visibility</p:attrName>
                                        </p:attrNameLst>
                                      </p:cBhvr>
                                      <p:to>
                                        <p:strVal val="visible"/>
                                      </p:to>
                                    </p:set>
                                    <p:anim calcmode="lin" valueType="num">
                                      <p:cBhvr additive="base">
                                        <p:cTn id="28" dur="500" fill="hold"/>
                                        <p:tgtEl>
                                          <p:spTgt spid="7176">
                                            <p:txEl>
                                              <p:charRg st="0" end="2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176">
                                            <p:txEl>
                                              <p:charRg st="0" end="2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矩形 11266"/>
          <p:cNvSpPr/>
          <p:nvPr/>
        </p:nvSpPr>
        <p:spPr>
          <a:xfrm>
            <a:off x="1487805" y="1303020"/>
            <a:ext cx="9428480" cy="4832350"/>
          </a:xfrm>
          <a:prstGeom prst="rect">
            <a:avLst/>
          </a:prstGeom>
          <a:noFill/>
          <a:ln w="9525">
            <a:noFill/>
          </a:ln>
        </p:spPr>
        <p:txBody>
          <a:bodyPr wrap="square">
            <a:spAutoFit/>
          </a:bodyPr>
          <a:p>
            <a:pPr lvl="0"/>
            <a:r>
              <a:rPr lang="en-US" altLang="zh-CN" sz="4400" b="1">
                <a:solidFill>
                  <a:srgbClr val="FF0000"/>
                </a:solidFill>
                <a:latin typeface="Arial" panose="020B0604020202020204" pitchFamily="34" charset="0"/>
                <a:ea typeface="隶书" pitchFamily="1" charset="-122"/>
              </a:rPr>
              <a:t>1.</a:t>
            </a:r>
            <a:r>
              <a:rPr lang="zh-CN" altLang="zh-CN" sz="4400" b="1">
                <a:solidFill>
                  <a:srgbClr val="FF0000"/>
                </a:solidFill>
                <a:latin typeface="Arial" panose="020B0604020202020204" pitchFamily="34" charset="0"/>
                <a:ea typeface="隶书" pitchFamily="1" charset="-122"/>
              </a:rPr>
              <a:t>资</a:t>
            </a:r>
            <a:r>
              <a:rPr lang="zh-CN" altLang="en-US" sz="4400" b="1">
                <a:solidFill>
                  <a:srgbClr val="FF0000"/>
                </a:solidFill>
                <a:latin typeface="Arial" panose="020B0604020202020204" pitchFamily="34" charset="0"/>
                <a:ea typeface="隶书" pitchFamily="1" charset="-122"/>
              </a:rPr>
              <a:t>源、技术、人才、信息等逐渐全球共享的财富</a:t>
            </a:r>
            <a:endParaRPr lang="zh-CN" altLang="en-US" sz="4400" b="1">
              <a:solidFill>
                <a:srgbClr val="FF0000"/>
              </a:solidFill>
              <a:latin typeface="Arial" panose="020B0604020202020204" pitchFamily="34" charset="0"/>
              <a:ea typeface="隶书" pitchFamily="1" charset="-122"/>
            </a:endParaRPr>
          </a:p>
          <a:p>
            <a:pPr lvl="0"/>
            <a:r>
              <a:rPr lang="en-US" altLang="zh-CN" sz="4400" b="1">
                <a:solidFill>
                  <a:srgbClr val="FF0000"/>
                </a:solidFill>
                <a:latin typeface="Arial" panose="020B0604020202020204" pitchFamily="34" charset="0"/>
                <a:ea typeface="隶书" pitchFamily="1" charset="-122"/>
              </a:rPr>
              <a:t>2.</a:t>
            </a:r>
            <a:r>
              <a:rPr lang="zh-CN" altLang="en-US" sz="4400" b="1">
                <a:solidFill>
                  <a:srgbClr val="FF0000"/>
                </a:solidFill>
                <a:latin typeface="Arial" panose="020B0604020202020204" pitchFamily="34" charset="0"/>
                <a:ea typeface="隶书" pitchFamily="1" charset="-122"/>
              </a:rPr>
              <a:t>各国各地区的经济联系越来越紧密，</a:t>
            </a:r>
            <a:r>
              <a:rPr lang="en-US" altLang="zh-CN" sz="4400" b="1">
                <a:solidFill>
                  <a:srgbClr val="FF0000"/>
                </a:solidFill>
                <a:latin typeface="Arial" panose="020B0604020202020204" pitchFamily="34" charset="0"/>
                <a:ea typeface="隶书" pitchFamily="1" charset="-122"/>
              </a:rPr>
              <a:t>3.</a:t>
            </a:r>
            <a:r>
              <a:rPr lang="zh-CN" altLang="en-US" sz="4400" b="1">
                <a:solidFill>
                  <a:srgbClr val="FF0000"/>
                </a:solidFill>
                <a:latin typeface="Arial" panose="020B0604020202020204" pitchFamily="34" charset="0"/>
                <a:ea typeface="隶书" pitchFamily="1" charset="-122"/>
              </a:rPr>
              <a:t>产品生产的分工和协作越来越显著，</a:t>
            </a:r>
            <a:r>
              <a:rPr lang="en-US" altLang="zh-CN" sz="4400" b="1">
                <a:solidFill>
                  <a:srgbClr val="FF0000"/>
                </a:solidFill>
                <a:latin typeface="Arial" panose="020B0604020202020204" pitchFamily="34" charset="0"/>
                <a:ea typeface="隶书" pitchFamily="1" charset="-122"/>
              </a:rPr>
              <a:t>4.</a:t>
            </a:r>
            <a:r>
              <a:rPr lang="zh-CN" altLang="en-US" sz="4400" b="1">
                <a:solidFill>
                  <a:srgbClr val="FF0000"/>
                </a:solidFill>
                <a:latin typeface="Arial" panose="020B0604020202020204" pitchFamily="34" charset="0"/>
                <a:ea typeface="隶书" pitchFamily="1" charset="-122"/>
              </a:rPr>
              <a:t>也使各国之间的竞争更加激烈。</a:t>
            </a:r>
            <a:endParaRPr lang="zh-CN" altLang="en-US" sz="4400" b="1">
              <a:solidFill>
                <a:srgbClr val="FF0000"/>
              </a:solidFill>
              <a:latin typeface="Arial" panose="020B0604020202020204" pitchFamily="34" charset="0"/>
              <a:ea typeface="隶书" pitchFamily="1" charset="-122"/>
            </a:endParaRPr>
          </a:p>
          <a:p>
            <a:pPr lvl="0"/>
            <a:r>
              <a:rPr lang="zh-CN" altLang="en-US" sz="4400" b="1">
                <a:solidFill>
                  <a:srgbClr val="0070C0"/>
                </a:solidFill>
                <a:latin typeface="Arial" panose="020B0604020202020204" pitchFamily="34" charset="0"/>
                <a:ea typeface="隶书" pitchFamily="1" charset="-122"/>
              </a:rPr>
              <a:t>因此，需要在合作交往中建立必要的国际规则和经济秩序。</a:t>
            </a:r>
            <a:endParaRPr lang="zh-CN" altLang="en-US" sz="4400" b="1">
              <a:solidFill>
                <a:srgbClr val="0070C0"/>
              </a:solidFill>
              <a:latin typeface="Arial" panose="020B0604020202020204" pitchFamily="34" charset="0"/>
              <a:ea typeface="隶书" pitchFamily="1" charset="-122"/>
            </a:endParaRPr>
          </a:p>
        </p:txBody>
      </p:sp>
      <p:sp>
        <p:nvSpPr>
          <p:cNvPr id="11268" name="动作按钮: 开始 11267">
            <a:hlinkClick r:id="rId1" action="ppaction://hlinksldjump"/>
          </p:cNvPr>
          <p:cNvSpPr/>
          <p:nvPr/>
        </p:nvSpPr>
        <p:spPr>
          <a:xfrm>
            <a:off x="10055225" y="6524625"/>
            <a:ext cx="504825" cy="287338"/>
          </a:xfrm>
          <a:prstGeom prst="actionButtonBeginning">
            <a:avLst/>
          </a:prstGeom>
          <a:solidFill>
            <a:schemeClr val="accent1"/>
          </a:solidFill>
          <a:ln w="9525">
            <a:noFill/>
          </a:ln>
        </p:spPr>
        <p:txBody>
          <a:bodyPr/>
          <a:p>
            <a:endParaRPr lang="zh-CN" altLang="en-US"/>
          </a:p>
        </p:txBody>
      </p:sp>
      <p:sp>
        <p:nvSpPr>
          <p:cNvPr id="2" name="文本框 1"/>
          <p:cNvSpPr txBox="1"/>
          <p:nvPr/>
        </p:nvSpPr>
        <p:spPr>
          <a:xfrm>
            <a:off x="1560830" y="467360"/>
            <a:ext cx="6393180" cy="762000"/>
          </a:xfrm>
          <a:prstGeom prst="rect">
            <a:avLst/>
          </a:prstGeom>
          <a:noFill/>
        </p:spPr>
        <p:txBody>
          <a:bodyPr wrap="square" rtlCol="0">
            <a:spAutoFit/>
          </a:bodyPr>
          <a:p>
            <a:r>
              <a:rPr lang="zh-CN" altLang="en-US" sz="4400" b="1">
                <a:solidFill>
                  <a:srgbClr val="0070C0"/>
                </a:solidFill>
              </a:rPr>
              <a:t>经济全球化的具体表现</a:t>
            </a:r>
            <a:r>
              <a:rPr lang="en-US" altLang="zh-CN" sz="4400" b="1">
                <a:solidFill>
                  <a:srgbClr val="0070C0"/>
                </a:solidFill>
              </a:rPr>
              <a:t>:</a:t>
            </a:r>
            <a:endParaRPr lang="en-US" altLang="zh-CN" sz="4400" b="1">
              <a:solidFill>
                <a:srgbClr val="0070C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14337"/>
          <p:cNvSpPr txBox="1"/>
          <p:nvPr/>
        </p:nvSpPr>
        <p:spPr>
          <a:xfrm>
            <a:off x="4251325" y="6497638"/>
            <a:ext cx="309880" cy="457200"/>
          </a:xfrm>
          <a:prstGeom prst="rect">
            <a:avLst/>
          </a:prstGeom>
          <a:noFill/>
          <a:ln w="9525">
            <a:noFill/>
          </a:ln>
        </p:spPr>
        <p:txBody>
          <a:bodyPr wrap="none" anchor="t">
            <a:spAutoFit/>
          </a:bodyPr>
          <a:p>
            <a:pPr lvl="0"/>
            <a:endParaRPr sz="2400">
              <a:latin typeface="Times New Roman" panose="02020603050405020304" pitchFamily="2" charset="0"/>
              <a:ea typeface="宋体" panose="02010600030101010101" pitchFamily="2" charset="-122"/>
            </a:endParaRPr>
          </a:p>
        </p:txBody>
      </p:sp>
      <p:sp>
        <p:nvSpPr>
          <p:cNvPr id="14339" name="文本框 14338"/>
          <p:cNvSpPr txBox="1"/>
          <p:nvPr/>
        </p:nvSpPr>
        <p:spPr>
          <a:xfrm>
            <a:off x="8975725" y="6040438"/>
            <a:ext cx="309880" cy="457200"/>
          </a:xfrm>
          <a:prstGeom prst="rect">
            <a:avLst/>
          </a:prstGeom>
          <a:noFill/>
          <a:ln w="9525">
            <a:noFill/>
          </a:ln>
        </p:spPr>
        <p:txBody>
          <a:bodyPr wrap="none" anchor="t">
            <a:spAutoFit/>
          </a:bodyPr>
          <a:p>
            <a:pPr lvl="0"/>
            <a:endParaRPr sz="2400">
              <a:latin typeface="Times New Roman" panose="02020603050405020304" pitchFamily="2" charset="0"/>
              <a:ea typeface="宋体" panose="02010600030101010101" pitchFamily="2" charset="-122"/>
            </a:endParaRPr>
          </a:p>
        </p:txBody>
      </p:sp>
      <p:sp>
        <p:nvSpPr>
          <p:cNvPr id="14340" name="动作按钮: 后退或前一项 14339">
            <a:hlinkClick r:id="" action="ppaction://hlinkshowjump?jump=previousslide"/>
          </p:cNvPr>
          <p:cNvSpPr/>
          <p:nvPr/>
        </p:nvSpPr>
        <p:spPr>
          <a:xfrm>
            <a:off x="10210800" y="6324600"/>
            <a:ext cx="457200" cy="533400"/>
          </a:xfrm>
          <a:prstGeom prst="actionButtonBackPrevious">
            <a:avLst/>
          </a:prstGeom>
          <a:solidFill>
            <a:schemeClr val="bg1"/>
          </a:solidFill>
          <a:ln w="9525" cap="flat" cmpd="sng">
            <a:solidFill>
              <a:schemeClr val="tx1"/>
            </a:solidFill>
            <a:prstDash val="solid"/>
            <a:miter/>
            <a:headEnd type="none" w="med" len="med"/>
            <a:tailEnd type="none" w="med" len="med"/>
          </a:ln>
        </p:spPr>
        <p:txBody>
          <a:bodyPr/>
          <a:p>
            <a:endParaRPr lang="zh-CN" altLang="en-US"/>
          </a:p>
        </p:txBody>
      </p:sp>
      <p:pic>
        <p:nvPicPr>
          <p:cNvPr id="14341" name="图片 14340" descr="xinsrc_47040115095353077246"/>
          <p:cNvPicPr>
            <a:picLocks noChangeAspect="1"/>
          </p:cNvPicPr>
          <p:nvPr/>
        </p:nvPicPr>
        <p:blipFill>
          <a:blip r:embed="rId1"/>
          <a:stretch>
            <a:fillRect/>
          </a:stretch>
        </p:blipFill>
        <p:spPr>
          <a:xfrm>
            <a:off x="26035" y="0"/>
            <a:ext cx="12171045" cy="6858000"/>
          </a:xfrm>
          <a:prstGeom prst="rect">
            <a:avLst/>
          </a:prstGeom>
          <a:noFill/>
          <a:ln w="9525">
            <a:noFill/>
          </a:ln>
        </p:spPr>
      </p:pic>
      <p:sp>
        <p:nvSpPr>
          <p:cNvPr id="14342" name="文本框 14341"/>
          <p:cNvSpPr txBox="1"/>
          <p:nvPr/>
        </p:nvSpPr>
        <p:spPr>
          <a:xfrm>
            <a:off x="1919288" y="0"/>
            <a:ext cx="6918960" cy="1097280"/>
          </a:xfrm>
          <a:prstGeom prst="rect">
            <a:avLst/>
          </a:prstGeom>
          <a:noFill/>
          <a:ln w="9525">
            <a:noFill/>
          </a:ln>
        </p:spPr>
        <p:txBody>
          <a:bodyPr wrap="none" anchor="t">
            <a:spAutoFit/>
          </a:bodyPr>
          <a:p>
            <a:pPr lvl="0"/>
            <a:r>
              <a:rPr lang="zh-CN" altLang="en-US" sz="6600" b="1">
                <a:solidFill>
                  <a:srgbClr val="FF0000"/>
                </a:solidFill>
                <a:effectLst>
                  <a:outerShdw blurRad="38100" dist="38100" dir="2700000">
                    <a:srgbClr val="000000"/>
                  </a:outerShdw>
                </a:effectLst>
                <a:latin typeface="Times New Roman" panose="02020603050405020304" pitchFamily="2" charset="0"/>
                <a:ea typeface="宋体" panose="02010600030101010101" pitchFamily="2" charset="-122"/>
              </a:rPr>
              <a:t>世界贸易组织</a:t>
            </a:r>
            <a:r>
              <a:rPr lang="zh-CN" altLang="en-US" sz="6600" b="1">
                <a:solidFill>
                  <a:srgbClr val="FF0000"/>
                </a:solidFill>
                <a:latin typeface="Times New Roman" panose="02020603050405020304" pitchFamily="2" charset="0"/>
                <a:ea typeface="宋体" panose="02010600030101010101" pitchFamily="2" charset="-122"/>
              </a:rPr>
              <a:t>总部</a:t>
            </a:r>
            <a:endParaRPr lang="zh-CN" altLang="en-US" sz="6600" b="1">
              <a:solidFill>
                <a:srgbClr val="FF0000"/>
              </a:solidFill>
              <a:latin typeface="Times New Roman" panose="02020603050405020304" pitchFamily="2" charset="0"/>
              <a:ea typeface="宋体" panose="02010600030101010101" pitchFamily="2" charset="-122"/>
            </a:endParaRPr>
          </a:p>
        </p:txBody>
      </p:sp>
      <p:sp>
        <p:nvSpPr>
          <p:cNvPr id="14343" name="文本框 14342"/>
          <p:cNvSpPr txBox="1"/>
          <p:nvPr/>
        </p:nvSpPr>
        <p:spPr>
          <a:xfrm>
            <a:off x="217170" y="1628775"/>
            <a:ext cx="3827780" cy="762000"/>
          </a:xfrm>
          <a:prstGeom prst="rect">
            <a:avLst/>
          </a:prstGeom>
          <a:noFill/>
          <a:ln w="9525">
            <a:noFill/>
          </a:ln>
        </p:spPr>
        <p:txBody>
          <a:bodyPr wrap="none" anchor="t">
            <a:spAutoFit/>
          </a:bodyPr>
          <a:p>
            <a:pPr lvl="0"/>
            <a:r>
              <a:rPr lang="zh-CN" altLang="en-US" sz="4400" b="1">
                <a:solidFill>
                  <a:srgbClr val="0070C0"/>
                </a:solidFill>
                <a:latin typeface="Times New Roman" panose="02020603050405020304" pitchFamily="2" charset="0"/>
                <a:ea typeface="宋体" panose="02010600030101010101" pitchFamily="2" charset="-122"/>
              </a:rPr>
              <a:t>瑞士      日内瓦</a:t>
            </a:r>
            <a:endParaRPr lang="zh-CN" altLang="en-US" sz="4400" b="1">
              <a:solidFill>
                <a:srgbClr val="0070C0"/>
              </a:solidFill>
              <a:latin typeface="Times New Roman" panose="02020603050405020304" pitchFamily="2"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 Box 6"/>
          <p:cNvSpPr txBox="1"/>
          <p:nvPr/>
        </p:nvSpPr>
        <p:spPr>
          <a:xfrm>
            <a:off x="1898650" y="332740"/>
            <a:ext cx="10269855" cy="6126480"/>
          </a:xfrm>
          <a:prstGeom prst="rect">
            <a:avLst/>
          </a:prstGeom>
          <a:noFill/>
          <a:ln w="9525">
            <a:noFill/>
          </a:ln>
        </p:spPr>
        <p:txBody>
          <a:bodyPr wrap="square">
            <a:spAutoFit/>
          </a:bodyPr>
          <a:p>
            <a:pPr lvl="0">
              <a:spcBef>
                <a:spcPct val="50000"/>
              </a:spcBef>
            </a:pPr>
            <a:r>
              <a:rPr lang="en-US" altLang="zh-CN" sz="2800" b="1">
                <a:solidFill>
                  <a:srgbClr val="FF0000"/>
                </a:solidFill>
                <a:latin typeface="Times New Roman" panose="02020603050405020304" pitchFamily="2" charset="0"/>
                <a:ea typeface="宋体" panose="02010600030101010101" pitchFamily="2" charset="-122"/>
              </a:rPr>
              <a:t>        </a:t>
            </a:r>
            <a:r>
              <a:rPr lang="zh-CN" altLang="en-US" sz="3600" b="1">
                <a:solidFill>
                  <a:srgbClr val="0070C0"/>
                </a:solidFill>
                <a:latin typeface="Times New Roman" panose="02020603050405020304" pitchFamily="2" charset="0"/>
                <a:ea typeface="宋体" panose="02010600030101010101" pitchFamily="2" charset="-122"/>
              </a:rPr>
              <a:t>世界贸易组织</a:t>
            </a:r>
            <a:r>
              <a:rPr lang="en-US" altLang="zh-CN" sz="3600" b="1">
                <a:solidFill>
                  <a:srgbClr val="0070C0"/>
                </a:solidFill>
                <a:latin typeface="Times New Roman" panose="02020603050405020304" pitchFamily="2" charset="0"/>
                <a:ea typeface="宋体" panose="02010600030101010101" pitchFamily="2" charset="-122"/>
              </a:rPr>
              <a:t>(WTO)</a:t>
            </a:r>
            <a:r>
              <a:rPr lang="zh-CN" altLang="en-US" sz="3600" b="1">
                <a:solidFill>
                  <a:srgbClr val="0070C0"/>
                </a:solidFill>
                <a:latin typeface="Times New Roman" panose="02020603050405020304" pitchFamily="2" charset="0"/>
                <a:ea typeface="宋体" panose="02010600030101010101" pitchFamily="2" charset="-122"/>
              </a:rPr>
              <a:t>是重要的国际性经济贸易组织。 </a:t>
            </a:r>
            <a:endParaRPr lang="zh-CN" altLang="en-US" sz="3600" b="1">
              <a:solidFill>
                <a:srgbClr val="0070C0"/>
              </a:solidFill>
              <a:latin typeface="Times New Roman" panose="02020603050405020304" pitchFamily="2" charset="0"/>
              <a:ea typeface="宋体" panose="02010600030101010101" pitchFamily="2" charset="-122"/>
            </a:endParaRPr>
          </a:p>
          <a:p>
            <a:pPr lvl="0">
              <a:spcBef>
                <a:spcPct val="50000"/>
              </a:spcBef>
            </a:pPr>
            <a:r>
              <a:rPr lang="zh-CN" altLang="en-US" sz="3600" b="1">
                <a:solidFill>
                  <a:srgbClr val="0070C0"/>
                </a:solidFill>
                <a:latin typeface="Times New Roman" panose="02020603050405020304" pitchFamily="2" charset="0"/>
                <a:ea typeface="宋体" panose="02010600030101010101" pitchFamily="2" charset="-122"/>
              </a:rPr>
              <a:t>          </a:t>
            </a:r>
            <a:r>
              <a:rPr lang="en-US" altLang="zh-CN" sz="3600" b="1">
                <a:solidFill>
                  <a:srgbClr val="FF0000"/>
                </a:solidFill>
                <a:latin typeface="Times New Roman" panose="02020603050405020304" pitchFamily="2" charset="0"/>
                <a:ea typeface="宋体" panose="02010600030101010101" pitchFamily="2" charset="-122"/>
              </a:rPr>
              <a:t>1995</a:t>
            </a:r>
            <a:r>
              <a:rPr lang="zh-CN" altLang="en-US" sz="3600" b="1">
                <a:solidFill>
                  <a:srgbClr val="FF0000"/>
                </a:solidFill>
                <a:latin typeface="Times New Roman" panose="02020603050405020304" pitchFamily="2" charset="0"/>
                <a:ea typeface="宋体" panose="02010600030101010101" pitchFamily="2" charset="-122"/>
              </a:rPr>
              <a:t>年</a:t>
            </a:r>
            <a:r>
              <a:rPr lang="en-US" altLang="zh-CN" sz="3600" b="1">
                <a:solidFill>
                  <a:srgbClr val="FF0000"/>
                </a:solidFill>
                <a:latin typeface="Times New Roman" panose="02020603050405020304" pitchFamily="2" charset="0"/>
                <a:ea typeface="宋体" panose="02010600030101010101" pitchFamily="2" charset="-122"/>
              </a:rPr>
              <a:t>1</a:t>
            </a:r>
            <a:r>
              <a:rPr lang="zh-CN" altLang="en-US" sz="3600" b="1">
                <a:solidFill>
                  <a:srgbClr val="FF0000"/>
                </a:solidFill>
                <a:latin typeface="Times New Roman" panose="02020603050405020304" pitchFamily="2" charset="0"/>
                <a:ea typeface="宋体" panose="02010600030101010101" pitchFamily="2" charset="-122"/>
              </a:rPr>
              <a:t>月</a:t>
            </a:r>
            <a:r>
              <a:rPr lang="en-US" altLang="zh-CN" sz="3600" b="1">
                <a:solidFill>
                  <a:srgbClr val="FF0000"/>
                </a:solidFill>
                <a:latin typeface="Times New Roman" panose="02020603050405020304" pitchFamily="2" charset="0"/>
                <a:ea typeface="宋体" panose="02010600030101010101" pitchFamily="2" charset="-122"/>
              </a:rPr>
              <a:t>1</a:t>
            </a:r>
            <a:r>
              <a:rPr lang="zh-CN" altLang="en-US" sz="3600" b="1">
                <a:solidFill>
                  <a:srgbClr val="FF0000"/>
                </a:solidFill>
                <a:latin typeface="Times New Roman" panose="02020603050405020304" pitchFamily="2" charset="0"/>
                <a:ea typeface="宋体" panose="02010600030101010101" pitchFamily="2" charset="-122"/>
              </a:rPr>
              <a:t>日</a:t>
            </a:r>
            <a:r>
              <a:rPr lang="zh-CN" altLang="en-US" sz="3600" b="1">
                <a:solidFill>
                  <a:srgbClr val="0070C0"/>
                </a:solidFill>
                <a:latin typeface="Times New Roman" panose="02020603050405020304" pitchFamily="2" charset="0"/>
                <a:ea typeface="宋体" panose="02010600030101010101" pitchFamily="2" charset="-122"/>
              </a:rPr>
              <a:t>正式开始运作，现有</a:t>
            </a:r>
            <a:r>
              <a:rPr lang="zh-CN" altLang="en-US" sz="3600" b="1">
                <a:solidFill>
                  <a:srgbClr val="FF0000"/>
                </a:solidFill>
                <a:latin typeface="Times New Roman" panose="02020603050405020304" pitchFamily="2" charset="0"/>
                <a:ea typeface="宋体" panose="02010600030101010101" pitchFamily="2" charset="-122"/>
              </a:rPr>
              <a:t>成员</a:t>
            </a:r>
            <a:r>
              <a:rPr lang="en-US" altLang="zh-CN" sz="3600" b="1">
                <a:solidFill>
                  <a:srgbClr val="FF0000"/>
                </a:solidFill>
                <a:latin typeface="Times New Roman" panose="02020603050405020304" pitchFamily="2" charset="0"/>
                <a:ea typeface="宋体" panose="02010600030101010101" pitchFamily="2" charset="-122"/>
              </a:rPr>
              <a:t>142</a:t>
            </a:r>
            <a:r>
              <a:rPr lang="zh-CN" altLang="en-US" sz="3600" b="1">
                <a:solidFill>
                  <a:srgbClr val="0070C0"/>
                </a:solidFill>
                <a:latin typeface="Times New Roman" panose="02020603050405020304" pitchFamily="2" charset="0"/>
                <a:ea typeface="宋体" panose="02010600030101010101" pitchFamily="2" charset="-122"/>
              </a:rPr>
              <a:t>个，总         总部设在</a:t>
            </a:r>
            <a:r>
              <a:rPr lang="zh-CN" altLang="en-US" sz="3600" b="1">
                <a:solidFill>
                  <a:srgbClr val="FF0000"/>
                </a:solidFill>
                <a:latin typeface="Times New Roman" panose="02020603050405020304" pitchFamily="2" charset="0"/>
                <a:ea typeface="宋体" panose="02010600030101010101" pitchFamily="2" charset="-122"/>
              </a:rPr>
              <a:t>瑞士日内瓦</a:t>
            </a:r>
            <a:r>
              <a:rPr lang="zh-CN" altLang="en-US" sz="3600" b="1">
                <a:solidFill>
                  <a:srgbClr val="0070C0"/>
                </a:solidFill>
                <a:latin typeface="Times New Roman" panose="02020603050405020304" pitchFamily="2" charset="0"/>
                <a:ea typeface="宋体" panose="02010600030101010101" pitchFamily="2" charset="-122"/>
              </a:rPr>
              <a:t>。</a:t>
            </a:r>
            <a:endParaRPr lang="zh-CN" altLang="en-US" sz="3600" b="1">
              <a:solidFill>
                <a:srgbClr val="0070C0"/>
              </a:solidFill>
              <a:latin typeface="Times New Roman" panose="02020603050405020304" pitchFamily="2" charset="0"/>
              <a:ea typeface="宋体" panose="02010600030101010101" pitchFamily="2" charset="-122"/>
            </a:endParaRPr>
          </a:p>
          <a:p>
            <a:pPr lvl="0">
              <a:spcBef>
                <a:spcPct val="50000"/>
              </a:spcBef>
            </a:pPr>
            <a:r>
              <a:rPr lang="zh-CN" altLang="en-US" sz="3600" b="1">
                <a:solidFill>
                  <a:srgbClr val="FF0000"/>
                </a:solidFill>
                <a:latin typeface="Times New Roman" panose="02020603050405020304" pitchFamily="2" charset="0"/>
                <a:ea typeface="宋体" panose="02010600030101010101" pitchFamily="2" charset="-122"/>
              </a:rPr>
              <a:t>       宗旨是</a:t>
            </a:r>
            <a:r>
              <a:rPr lang="zh-CN" altLang="en-US" sz="3600" b="1">
                <a:solidFill>
                  <a:srgbClr val="0070C0"/>
                </a:solidFill>
                <a:latin typeface="Times New Roman" panose="02020603050405020304" pitchFamily="2" charset="0"/>
                <a:ea typeface="宋体" panose="02010600030101010101" pitchFamily="2" charset="-122"/>
              </a:rPr>
              <a:t>促进世界经济发展和福利进步，主张贸易自由与公平。</a:t>
            </a:r>
            <a:endParaRPr lang="zh-CN" altLang="en-US" sz="3600" b="1">
              <a:solidFill>
                <a:srgbClr val="0070C0"/>
              </a:solidFill>
              <a:latin typeface="Times New Roman" panose="02020603050405020304" pitchFamily="2" charset="0"/>
              <a:ea typeface="宋体" panose="02010600030101010101" pitchFamily="2" charset="-122"/>
            </a:endParaRPr>
          </a:p>
          <a:p>
            <a:pPr lvl="0">
              <a:spcBef>
                <a:spcPct val="50000"/>
              </a:spcBef>
            </a:pPr>
            <a:r>
              <a:rPr lang="zh-CN" altLang="en-US" sz="3600" b="1">
                <a:solidFill>
                  <a:srgbClr val="FF0000"/>
                </a:solidFill>
                <a:latin typeface="Times New Roman" panose="02020603050405020304" pitchFamily="2" charset="0"/>
                <a:ea typeface="宋体" panose="02010600030101010101" pitchFamily="2" charset="-122"/>
              </a:rPr>
              <a:t>主要职能</a:t>
            </a:r>
            <a:r>
              <a:rPr lang="zh-CN" altLang="en-US" sz="3600" b="1">
                <a:solidFill>
                  <a:srgbClr val="0070C0"/>
                </a:solidFill>
                <a:latin typeface="Times New Roman" panose="02020603050405020304" pitchFamily="2" charset="0"/>
                <a:ea typeface="宋体" panose="02010600030101010101" pitchFamily="2" charset="-122"/>
              </a:rPr>
              <a:t>是减少各个国家和地区之间的贸易限制，控制和减免关税，以促进国际贸易的发展。</a:t>
            </a:r>
            <a:endParaRPr lang="zh-CN" altLang="en-US" sz="3600" b="1">
              <a:solidFill>
                <a:srgbClr val="0070C0"/>
              </a:solidFill>
              <a:latin typeface="Times New Roman" panose="02020603050405020304" pitchFamily="2" charset="0"/>
              <a:ea typeface="宋体" panose="02010600030101010101" pitchFamily="2" charset="-122"/>
            </a:endParaRPr>
          </a:p>
          <a:p>
            <a:pPr lvl="0">
              <a:spcBef>
                <a:spcPct val="50000"/>
              </a:spcBef>
            </a:pPr>
            <a:r>
              <a:rPr lang="zh-CN" altLang="en-US" sz="3600" b="1">
                <a:solidFill>
                  <a:srgbClr val="0070C0"/>
                </a:solidFill>
                <a:latin typeface="Times New Roman" panose="02020603050405020304" pitchFamily="2" charset="0"/>
                <a:ea typeface="宋体" panose="02010600030101010101" pitchFamily="2" charset="-122"/>
              </a:rPr>
              <a:t>中国于</a:t>
            </a:r>
            <a:r>
              <a:rPr lang="en-US" altLang="zh-CN" sz="3600" b="1">
                <a:solidFill>
                  <a:srgbClr val="FF0000"/>
                </a:solidFill>
                <a:latin typeface="Times New Roman" panose="02020603050405020304" pitchFamily="2" charset="0"/>
                <a:ea typeface="宋体" panose="02010600030101010101" pitchFamily="2" charset="-122"/>
              </a:rPr>
              <a:t>2001</a:t>
            </a:r>
            <a:r>
              <a:rPr lang="zh-CN" altLang="en-US" sz="3600" b="1">
                <a:solidFill>
                  <a:srgbClr val="FF0000"/>
                </a:solidFill>
                <a:latin typeface="Times New Roman" panose="02020603050405020304" pitchFamily="2" charset="0"/>
                <a:ea typeface="宋体" panose="02010600030101010101" pitchFamily="2" charset="-122"/>
              </a:rPr>
              <a:t>年</a:t>
            </a:r>
            <a:r>
              <a:rPr lang="en-US" altLang="zh-CN" sz="3600" b="1">
                <a:solidFill>
                  <a:srgbClr val="FF0000"/>
                </a:solidFill>
                <a:latin typeface="Times New Roman" panose="02020603050405020304" pitchFamily="2" charset="0"/>
                <a:ea typeface="宋体" panose="02010600030101010101" pitchFamily="2" charset="-122"/>
              </a:rPr>
              <a:t>12</a:t>
            </a:r>
            <a:r>
              <a:rPr lang="zh-CN" altLang="en-US" sz="3600" b="1">
                <a:solidFill>
                  <a:srgbClr val="FF0000"/>
                </a:solidFill>
                <a:latin typeface="Times New Roman" panose="02020603050405020304" pitchFamily="2" charset="0"/>
                <a:ea typeface="宋体" panose="02010600030101010101" pitchFamily="2" charset="-122"/>
              </a:rPr>
              <a:t>月</a:t>
            </a:r>
            <a:r>
              <a:rPr lang="en-US" altLang="zh-CN" sz="3600" b="1">
                <a:solidFill>
                  <a:srgbClr val="FF0000"/>
                </a:solidFill>
                <a:latin typeface="Times New Roman" panose="02020603050405020304" pitchFamily="2" charset="0"/>
                <a:ea typeface="宋体" panose="02010600030101010101" pitchFamily="2" charset="-122"/>
              </a:rPr>
              <a:t>11</a:t>
            </a:r>
            <a:r>
              <a:rPr lang="zh-CN" altLang="en-US" sz="3600" b="1">
                <a:solidFill>
                  <a:srgbClr val="FF0000"/>
                </a:solidFill>
                <a:latin typeface="Times New Roman" panose="02020603050405020304" pitchFamily="2" charset="0"/>
                <a:ea typeface="宋体" panose="02010600030101010101" pitchFamily="2" charset="-122"/>
              </a:rPr>
              <a:t>日</a:t>
            </a:r>
            <a:r>
              <a:rPr lang="zh-CN" altLang="en-US" sz="3600" b="1">
                <a:solidFill>
                  <a:srgbClr val="0070C0"/>
                </a:solidFill>
                <a:latin typeface="Times New Roman" panose="02020603050405020304" pitchFamily="2" charset="0"/>
                <a:ea typeface="宋体" panose="02010600030101010101" pitchFamily="2" charset="-122"/>
              </a:rPr>
              <a:t>正式加入世界贸易组织。</a:t>
            </a:r>
            <a:endParaRPr lang="zh-CN" altLang="en-US" sz="3600" b="1">
              <a:solidFill>
                <a:srgbClr val="0070C0"/>
              </a:solidFill>
              <a:latin typeface="Times New Roman" panose="02020603050405020304" pitchFamily="2" charset="0"/>
              <a:ea typeface="宋体" panose="02010600030101010101" pitchFamily="2" charset="-122"/>
            </a:endParaRPr>
          </a:p>
        </p:txBody>
      </p:sp>
      <p:pic>
        <p:nvPicPr>
          <p:cNvPr id="12292" name="Picture 12" descr="wto"/>
          <p:cNvPicPr>
            <a:picLocks noChangeAspect="1"/>
          </p:cNvPicPr>
          <p:nvPr/>
        </p:nvPicPr>
        <p:blipFill>
          <a:blip r:embed="rId1"/>
          <a:stretch>
            <a:fillRect/>
          </a:stretch>
        </p:blipFill>
        <p:spPr>
          <a:xfrm>
            <a:off x="537845" y="1623060"/>
            <a:ext cx="2153285" cy="1966595"/>
          </a:xfrm>
          <a:prstGeom prst="rect">
            <a:avLst/>
          </a:prstGeom>
          <a:noFill/>
          <a:ln w="9525">
            <a:noFill/>
          </a:ln>
        </p:spPr>
      </p:pic>
      <p:sp>
        <p:nvSpPr>
          <p:cNvPr id="2" name="文本框 1"/>
          <p:cNvSpPr txBox="1"/>
          <p:nvPr/>
        </p:nvSpPr>
        <p:spPr>
          <a:xfrm>
            <a:off x="-60960" y="1485900"/>
            <a:ext cx="599440" cy="3505200"/>
          </a:xfrm>
          <a:prstGeom prst="rect">
            <a:avLst/>
          </a:prstGeom>
          <a:noFill/>
        </p:spPr>
        <p:txBody>
          <a:bodyPr wrap="square" rtlCol="0">
            <a:spAutoFit/>
          </a:bodyPr>
          <a:p>
            <a:r>
              <a:rPr lang="zh-CN" altLang="en-US" sz="2800" b="1">
                <a:solidFill>
                  <a:srgbClr val="0070C0"/>
                </a:solidFill>
              </a:rPr>
              <a:t>世界贸易组织标志</a:t>
            </a:r>
            <a:endParaRPr lang="zh-CN" altLang="en-US" sz="2800" b="1">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占位符 15361"/>
          <p:cNvSpPr>
            <a:spLocks noGrp="1"/>
          </p:cNvSpPr>
          <p:nvPr>
            <p:ph type="body" idx="1"/>
          </p:nvPr>
        </p:nvSpPr>
        <p:spPr>
          <a:xfrm>
            <a:off x="2208213" y="765175"/>
            <a:ext cx="7772400" cy="863600"/>
          </a:xfrm>
        </p:spPr>
        <p:txBody>
          <a:bodyPr/>
          <a:p/>
        </p:txBody>
      </p:sp>
      <p:pic>
        <p:nvPicPr>
          <p:cNvPr id="15363" name="图片 15362" descr="xinsrc_422120312102092130461"/>
          <p:cNvPicPr>
            <a:picLocks noChangeAspect="1"/>
          </p:cNvPicPr>
          <p:nvPr/>
        </p:nvPicPr>
        <p:blipFill>
          <a:blip r:embed="rId1"/>
          <a:stretch>
            <a:fillRect/>
          </a:stretch>
        </p:blipFill>
        <p:spPr>
          <a:xfrm>
            <a:off x="-4445" y="0"/>
            <a:ext cx="12217400" cy="6858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文本框 16386"/>
          <p:cNvSpPr txBox="1"/>
          <p:nvPr/>
        </p:nvSpPr>
        <p:spPr>
          <a:xfrm>
            <a:off x="3108325" y="3068638"/>
            <a:ext cx="309880" cy="457200"/>
          </a:xfrm>
          <a:prstGeom prst="rect">
            <a:avLst/>
          </a:prstGeom>
          <a:noFill/>
          <a:ln w="9525">
            <a:noFill/>
          </a:ln>
        </p:spPr>
        <p:txBody>
          <a:bodyPr wrap="none" anchor="t">
            <a:spAutoFit/>
          </a:bodyPr>
          <a:p>
            <a:pPr lvl="0"/>
            <a:endParaRPr sz="2400">
              <a:latin typeface="Times New Roman" panose="02020603050405020304" pitchFamily="2" charset="0"/>
              <a:ea typeface="宋体" panose="02010600030101010101" pitchFamily="2" charset="-122"/>
            </a:endParaRPr>
          </a:p>
        </p:txBody>
      </p:sp>
      <p:pic>
        <p:nvPicPr>
          <p:cNvPr id="16389" name="图片 16388" descr="biglogo%5B1%5D"/>
          <p:cNvPicPr>
            <a:picLocks noChangeAspect="1"/>
          </p:cNvPicPr>
          <p:nvPr/>
        </p:nvPicPr>
        <p:blipFill>
          <a:blip r:embed="rId1"/>
          <a:stretch>
            <a:fillRect/>
          </a:stretch>
        </p:blipFill>
        <p:spPr>
          <a:xfrm>
            <a:off x="369570" y="1557655"/>
            <a:ext cx="2397125" cy="2028190"/>
          </a:xfrm>
          <a:prstGeom prst="rect">
            <a:avLst/>
          </a:prstGeom>
          <a:noFill/>
          <a:ln w="9525">
            <a:noFill/>
          </a:ln>
        </p:spPr>
      </p:pic>
      <p:sp>
        <p:nvSpPr>
          <p:cNvPr id="16390" name="矩形 16389"/>
          <p:cNvSpPr/>
          <p:nvPr/>
        </p:nvSpPr>
        <p:spPr>
          <a:xfrm>
            <a:off x="6003925" y="3048000"/>
            <a:ext cx="309880" cy="762000"/>
          </a:xfrm>
          <a:prstGeom prst="rect">
            <a:avLst/>
          </a:prstGeom>
          <a:noFill/>
          <a:ln w="9525">
            <a:noFill/>
          </a:ln>
        </p:spPr>
        <p:txBody>
          <a:bodyPr wrap="none" anchor="t">
            <a:spAutoFit/>
          </a:bodyPr>
          <a:p>
            <a:pPr lvl="0"/>
            <a:endParaRPr sz="4400">
              <a:solidFill>
                <a:schemeClr val="tx2"/>
              </a:solidFill>
              <a:latin typeface="Times New Roman" panose="02020603050405020304" pitchFamily="2" charset="0"/>
              <a:ea typeface="宋体" panose="02010600030101010101" pitchFamily="2" charset="-122"/>
            </a:endParaRPr>
          </a:p>
        </p:txBody>
      </p:sp>
      <p:sp>
        <p:nvSpPr>
          <p:cNvPr id="16391" name="矩形 16390"/>
          <p:cNvSpPr/>
          <p:nvPr/>
        </p:nvSpPr>
        <p:spPr>
          <a:xfrm>
            <a:off x="10644505" y="2286000"/>
            <a:ext cx="535305" cy="3444240"/>
          </a:xfrm>
          <a:prstGeom prst="rect">
            <a:avLst/>
          </a:prstGeom>
          <a:noFill/>
          <a:ln w="9525">
            <a:noFill/>
          </a:ln>
        </p:spPr>
        <p:txBody>
          <a:bodyPr wrap="square" anchor="t">
            <a:spAutoFit/>
          </a:bodyPr>
          <a:p>
            <a:pPr lvl="0"/>
            <a:r>
              <a:rPr lang="zh-CN" altLang="en-US" sz="4400" b="1">
                <a:solidFill>
                  <a:srgbClr val="0000FF"/>
                </a:solidFill>
                <a:latin typeface="Times New Roman" panose="02020603050405020304" pitchFamily="2" charset="0"/>
                <a:ea typeface="宋体" panose="02010600030101010101" pitchFamily="2" charset="-122"/>
              </a:rPr>
              <a:t>联合国大厦</a:t>
            </a:r>
            <a:endParaRPr lang="zh-CN" altLang="en-US" sz="4400" b="1">
              <a:solidFill>
                <a:srgbClr val="0000FF"/>
              </a:solidFill>
              <a:latin typeface="Times New Roman" panose="02020603050405020304" pitchFamily="2" charset="0"/>
              <a:ea typeface="宋体" panose="02010600030101010101" pitchFamily="2" charset="-122"/>
            </a:endParaRPr>
          </a:p>
        </p:txBody>
      </p:sp>
      <p:pic>
        <p:nvPicPr>
          <p:cNvPr id="16392" name="图片 16391" descr="u=3171815793,3383943017&amp;fm=23&amp;gp=0"/>
          <p:cNvPicPr>
            <a:picLocks noChangeAspect="1"/>
          </p:cNvPicPr>
          <p:nvPr/>
        </p:nvPicPr>
        <p:blipFill>
          <a:blip r:embed="rId2"/>
          <a:stretch>
            <a:fillRect/>
          </a:stretch>
        </p:blipFill>
        <p:spPr>
          <a:xfrm>
            <a:off x="3418205" y="1557655"/>
            <a:ext cx="6854825" cy="4895850"/>
          </a:xfrm>
          <a:prstGeom prst="rect">
            <a:avLst/>
          </a:prstGeom>
          <a:noFill/>
          <a:ln w="9525">
            <a:noFill/>
          </a:ln>
        </p:spPr>
      </p:pic>
      <p:sp>
        <p:nvSpPr>
          <p:cNvPr id="2" name="文本框 1"/>
          <p:cNvSpPr txBox="1"/>
          <p:nvPr/>
        </p:nvSpPr>
        <p:spPr>
          <a:xfrm>
            <a:off x="4551045" y="512445"/>
            <a:ext cx="3303905" cy="1005840"/>
          </a:xfrm>
          <a:prstGeom prst="rect">
            <a:avLst/>
          </a:prstGeom>
          <a:noFill/>
        </p:spPr>
        <p:txBody>
          <a:bodyPr wrap="square" rtlCol="0">
            <a:spAutoFit/>
          </a:bodyPr>
          <a:p>
            <a:r>
              <a:rPr lang="zh-CN" altLang="en-US" sz="6000" b="1">
                <a:solidFill>
                  <a:srgbClr val="FF0000"/>
                </a:solidFill>
              </a:rPr>
              <a:t>联合国</a:t>
            </a:r>
            <a:endParaRPr lang="zh-CN" altLang="en-US" sz="6000" b="1">
              <a:solidFill>
                <a:srgbClr val="FF0000"/>
              </a:solidFill>
            </a:endParaRPr>
          </a:p>
        </p:txBody>
      </p:sp>
      <p:sp>
        <p:nvSpPr>
          <p:cNvPr id="3" name="文本框 2"/>
          <p:cNvSpPr txBox="1"/>
          <p:nvPr/>
        </p:nvSpPr>
        <p:spPr>
          <a:xfrm>
            <a:off x="208915" y="3894455"/>
            <a:ext cx="2899410" cy="640080"/>
          </a:xfrm>
          <a:prstGeom prst="rect">
            <a:avLst/>
          </a:prstGeom>
          <a:noFill/>
        </p:spPr>
        <p:txBody>
          <a:bodyPr wrap="square" rtlCol="0">
            <a:spAutoFit/>
          </a:bodyPr>
          <a:p>
            <a:r>
              <a:rPr lang="zh-CN" altLang="en-US" sz="3600" b="1">
                <a:solidFill>
                  <a:srgbClr val="FF0000"/>
                </a:solidFill>
              </a:rPr>
              <a:t>联合国标志</a:t>
            </a:r>
            <a:endParaRPr lang="zh-CN" altLang="en-US" sz="36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theme/theme1.xml><?xml version="1.0" encoding="utf-8"?>
<a:theme xmlns:a="http://schemas.openxmlformats.org/drawingml/2006/main" name="Six Disciplines">
  <a:themeElements>
    <a:clrScheme name="Six Disciplines 14">
      <a:dk1>
        <a:srgbClr val="000000"/>
      </a:dk1>
      <a:lt1>
        <a:srgbClr val="FFFFFF"/>
      </a:lt1>
      <a:dk2>
        <a:srgbClr val="DC241F"/>
      </a:dk2>
      <a:lt2>
        <a:srgbClr val="000000"/>
      </a:lt2>
      <a:accent1>
        <a:srgbClr val="BDB6B0"/>
      </a:accent1>
      <a:accent2>
        <a:srgbClr val="E0D4BB"/>
      </a:accent2>
      <a:accent3>
        <a:srgbClr val="FFFFFF"/>
      </a:accent3>
      <a:accent4>
        <a:srgbClr val="000000"/>
      </a:accent4>
      <a:accent5>
        <a:srgbClr val="DBD7D4"/>
      </a:accent5>
      <a:accent6>
        <a:srgbClr val="CBC0A9"/>
      </a:accent6>
      <a:hlink>
        <a:srgbClr val="0077D4"/>
      </a:hlink>
      <a:folHlink>
        <a:srgbClr val="ADB291"/>
      </a:folHlink>
    </a:clrScheme>
    <a:fontScheme name="Six Disciplines">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ix Disciplin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ix Disciplin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ix Disciplin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ix Disciplin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ix Disciplin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ix Disciplin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ix Disciplin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ix Disciplin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ix Disciplin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ix Disciplin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ix Disciplin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ix Disciplin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ix Disciplines 13">
        <a:dk1>
          <a:srgbClr val="000000"/>
        </a:dk1>
        <a:lt1>
          <a:srgbClr val="FFFFFF"/>
        </a:lt1>
        <a:dk2>
          <a:srgbClr val="DC241F"/>
        </a:dk2>
        <a:lt2>
          <a:srgbClr val="000000"/>
        </a:lt2>
        <a:accent1>
          <a:srgbClr val="B2B2B2"/>
        </a:accent1>
        <a:accent2>
          <a:srgbClr val="333399"/>
        </a:accent2>
        <a:accent3>
          <a:srgbClr val="FFFFFF"/>
        </a:accent3>
        <a:accent4>
          <a:srgbClr val="000000"/>
        </a:accent4>
        <a:accent5>
          <a:srgbClr val="D5D5D5"/>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ix Disciplines 14">
        <a:dk1>
          <a:srgbClr val="000000"/>
        </a:dk1>
        <a:lt1>
          <a:srgbClr val="FFFFFF"/>
        </a:lt1>
        <a:dk2>
          <a:srgbClr val="DC241F"/>
        </a:dk2>
        <a:lt2>
          <a:srgbClr val="000000"/>
        </a:lt2>
        <a:accent1>
          <a:srgbClr val="BDB6B0"/>
        </a:accent1>
        <a:accent2>
          <a:srgbClr val="E0D4BB"/>
        </a:accent2>
        <a:accent3>
          <a:srgbClr val="FFFFFF"/>
        </a:accent3>
        <a:accent4>
          <a:srgbClr val="000000"/>
        </a:accent4>
        <a:accent5>
          <a:srgbClr val="DBD7D4"/>
        </a:accent5>
        <a:accent6>
          <a:srgbClr val="CBC0A9"/>
        </a:accent6>
        <a:hlink>
          <a:srgbClr val="0077D4"/>
        </a:hlink>
        <a:folHlink>
          <a:srgbClr val="ADB29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1359</Words>
  <Application>WPS 演示</Application>
  <PresentationFormat>宽屏</PresentationFormat>
  <Paragraphs>131</Paragraphs>
  <Slides>17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Arial</vt:lpstr>
      <vt:lpstr>宋体</vt:lpstr>
      <vt:lpstr>Wingdings</vt:lpstr>
      <vt:lpstr>Arial Black</vt:lpstr>
      <vt:lpstr>Times New Roman</vt:lpstr>
      <vt:lpstr>隶书</vt:lpstr>
      <vt:lpstr>微软雅黑</vt:lpstr>
      <vt:lpstr>Calibri</vt:lpstr>
      <vt:lpstr>Six Disciplines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cp:revision>
  <dcterms:created xsi:type="dcterms:W3CDTF">2016-12-08T08:07:00Z</dcterms:created>
  <dcterms:modified xsi:type="dcterms:W3CDTF">2016-12-09T09:50:50Z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