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83" r:id="rId6"/>
    <p:sldId id="258" r:id="rId7"/>
    <p:sldId id="259" r:id="rId8"/>
    <p:sldId id="261" r:id="rId9"/>
    <p:sldId id="262" r:id="rId10"/>
    <p:sldId id="263" r:id="rId11"/>
    <p:sldId id="264" r:id="rId12"/>
    <p:sldId id="268" r:id="rId13"/>
    <p:sldId id="265" r:id="rId14"/>
    <p:sldId id="284" r:id="rId15"/>
    <p:sldId id="285" r:id="rId16"/>
    <p:sldId id="286" r:id="rId17"/>
    <p:sldId id="288" r:id="rId18"/>
    <p:sldId id="287" r:id="rId19"/>
    <p:sldId id="320" r:id="rId20"/>
    <p:sldId id="289" r:id="rId21"/>
    <p:sldId id="290" r:id="rId22"/>
    <p:sldId id="291" r:id="rId23"/>
    <p:sldId id="269" r:id="rId24"/>
    <p:sldId id="270" r:id="rId25"/>
    <p:sldId id="317" r:id="rId26"/>
    <p:sldId id="318" r:id="rId27"/>
    <p:sldId id="319" r:id="rId28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7" d="100"/>
          <a:sy n="67" d="100"/>
        </p:scale>
        <p:origin x="-145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  <p:sp>
        <p:nvSpPr>
          <p:cNvPr id="28675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8676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en-US" altLang="zh-CN" sz="1200" dirty="0">
                <a:latin typeface="Times New Roman" panose="02020603050405020304" pitchFamily="18" charset="0"/>
              </a:rPr>
            </a:fld>
            <a:endParaRPr lang="en-US" altLang="zh-CN" sz="1200" dirty="0">
              <a:latin typeface="Times New Roman" panose="02020603050405020304" pitchFamily="18" charset="0"/>
            </a:endParaRPr>
          </a:p>
        </p:txBody>
      </p:sp>
      <p:sp>
        <p:nvSpPr>
          <p:cNvPr id="29699" name="Rectangle 2"/>
          <p:cNvSpPr>
            <a:spLocks noRo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700" name="Rectangle 3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>
              <a:spcBef>
                <a:spcPct val="0"/>
              </a:spcBef>
            </a:pPr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249363" y="1279525"/>
            <a:ext cx="4605337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2B3AD1-FCB7-43D8-924A-C182C0F1EA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037983" y="2149475"/>
            <a:ext cx="7068035" cy="1881188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037982" y="4054651"/>
            <a:ext cx="7068036" cy="10033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29068"/>
            <a:ext cx="78867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/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7243"/>
            <a:ext cx="7886699" cy="4673600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7517868" y="0"/>
            <a:ext cx="463375" cy="3775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7517868" y="5211762"/>
            <a:ext cx="463375" cy="16462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628650" y="3721629"/>
            <a:ext cx="6355111" cy="1572859"/>
          </a:xfrm>
          <a:solidFill>
            <a:schemeClr val="accent1"/>
          </a:solidFill>
        </p:spPr>
        <p:txBody>
          <a:bodyPr>
            <a:no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16959" y="1273445"/>
            <a:ext cx="7898391" cy="232325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8650" y="3894667"/>
            <a:ext cx="7898391" cy="2323253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82155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106067"/>
            <a:ext cx="3868340" cy="4028726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82155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106067"/>
            <a:ext cx="3887391" cy="402872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-18000" y="3238500"/>
            <a:ext cx="9180000" cy="381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 fontScale="32500" lnSpcReduction="20000"/>
          </a:bodyPr>
          <a:lstStyle/>
          <a:p>
            <a:pPr algn="ctr"/>
            <a:endParaRPr lang="zh-CN" altLang="en-US" sz="6600" b="1">
              <a:solidFill>
                <a:srgbClr val="FFFFFF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 wrap="square">
            <a:normAutofit/>
          </a:bodyPr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 wrap="square">
            <a:normAutofit/>
          </a:bodyPr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 wrap="square">
            <a:normAutofit/>
          </a:bodyPr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026356" y="2400300"/>
            <a:ext cx="5091289" cy="2057400"/>
          </a:xfrm>
          <a:solidFill>
            <a:schemeClr val="accent1"/>
          </a:solidFill>
        </p:spPr>
        <p:txBody>
          <a:bodyPr wrap="square">
            <a:normAutofit/>
          </a:bodyPr>
          <a:lstStyle>
            <a:lvl1pPr algn="ctr">
              <a:defRPr sz="6600"/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936980"/>
            <a:ext cx="3196800" cy="1600200"/>
          </a:xfrm>
        </p:spPr>
        <p:txBody>
          <a:bodyPr anchor="t" anchorCtr="0">
            <a:noAutofit/>
          </a:bodyPr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959205"/>
            <a:ext cx="44784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53718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36994" y="365125"/>
            <a:ext cx="1278356" cy="5811838"/>
          </a:xfrm>
        </p:spPr>
        <p:txBody>
          <a:bodyPr vert="eaVert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427871" cy="5811838"/>
          </a:xfrm>
        </p:spPr>
        <p:txBody>
          <a:bodyPr vert="eaVert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4.xml"/><Relationship Id="rId13" Type="http://schemas.openxmlformats.org/officeDocument/2006/relationships/tags" Target="../tags/tag3.xml"/><Relationship Id="rId12" Type="http://schemas.openxmlformats.org/officeDocument/2006/relationships/image" Target="../media/image3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0" y="1"/>
            <a:ext cx="5204178" cy="82408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28650" y="1095023"/>
            <a:ext cx="7886700" cy="5170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69DF5-CE6F-460D-85D3-AC9F3B21A05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F28AF-5BE0-4465-9148-1AC3FCF059D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71450" indent="-171450" algn="just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143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just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4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47.xml"/><Relationship Id="rId3" Type="http://schemas.openxmlformats.org/officeDocument/2006/relationships/image" Target="../media/image6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oleObject" Target="../embeddings/oleObject4.bin"/><Relationship Id="rId7" Type="http://schemas.openxmlformats.org/officeDocument/2006/relationships/image" Target="../media/image33.png"/><Relationship Id="rId6" Type="http://schemas.openxmlformats.org/officeDocument/2006/relationships/oleObject" Target="../embeddings/oleObject3.bin"/><Relationship Id="rId5" Type="http://schemas.openxmlformats.org/officeDocument/2006/relationships/image" Target="../media/image32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31.png"/><Relationship Id="rId2" Type="http://schemas.openxmlformats.org/officeDocument/2006/relationships/oleObject" Target="../embeddings/oleObject1.bin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5.png"/><Relationship Id="rId10" Type="http://schemas.openxmlformats.org/officeDocument/2006/relationships/oleObject" Target="../embeddings/oleObject5.bin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1.wav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7.xml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3.wav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slide" Target="slide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oleObject" Target="../embeddings/oleObject6.bin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48.xml"/><Relationship Id="rId7" Type="http://schemas.openxmlformats.org/officeDocument/2006/relationships/image" Target="../media/image49.png"/><Relationship Id="rId6" Type="http://schemas.openxmlformats.org/officeDocument/2006/relationships/hyperlink" Target="&#21160;&#29289;&#23545;&#26893;&#29289;&#30340;&#20260;&#23475;.MPG" TargetMode="External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0" Type="http://schemas.openxmlformats.org/officeDocument/2006/relationships/notesSlide" Target="../notesSlides/notesSlide11.xml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9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hyperlink" Target="&#21160;&#29289;&#23545;&#26893;&#29289;&#30340;&#20260;&#23475;.MPG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4.xml"/><Relationship Id="rId6" Type="http://schemas.openxmlformats.org/officeDocument/2006/relationships/tags" Target="../tags/tag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tags" Target="../tags/tag14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jpeg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22.xml"/><Relationship Id="rId10" Type="http://schemas.openxmlformats.org/officeDocument/2006/relationships/image" Target="../media/image15.jpeg"/><Relationship Id="rId1" Type="http://schemas.openxmlformats.org/officeDocument/2006/relationships/tags" Target="../tags/tag1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jpeg"/><Relationship Id="rId7" Type="http://schemas.openxmlformats.org/officeDocument/2006/relationships/image" Target="../media/image16.jpeg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29.xml"/><Relationship Id="rId11" Type="http://schemas.openxmlformats.org/officeDocument/2006/relationships/image" Target="../media/image20.png"/><Relationship Id="rId10" Type="http://schemas.openxmlformats.org/officeDocument/2006/relationships/image" Target="../media/image19.png"/><Relationship Id="rId1" Type="http://schemas.openxmlformats.org/officeDocument/2006/relationships/tags" Target="../tags/tag2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jpeg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2" Type="http://schemas.openxmlformats.org/officeDocument/2006/relationships/notesSlide" Target="../notesSlides/notesSlide7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6.xml"/><Relationship Id="rId1" Type="http://schemas.openxmlformats.org/officeDocument/2006/relationships/tags" Target="../tags/tag3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image" Target="../media/image25.jpeg"/><Relationship Id="rId7" Type="http://schemas.openxmlformats.org/officeDocument/2006/relationships/image" Target="../media/image24.jpeg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43.xml"/><Relationship Id="rId10" Type="http://schemas.openxmlformats.org/officeDocument/2006/relationships/image" Target="../media/image27.jpeg"/><Relationship Id="rId1" Type="http://schemas.openxmlformats.org/officeDocument/2006/relationships/tags" Target="../tags/tag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196340" y="1438275"/>
            <a:ext cx="7068185" cy="934085"/>
          </a:xfrm>
        </p:spPr>
        <p:txBody>
          <a:bodyPr/>
          <a:lstStyle/>
          <a:p>
            <a:r>
              <a:rPr lang="zh-CN" altLang="zh-CN" dirty="0">
                <a:solidFill>
                  <a:schemeClr val="tx1"/>
                </a:solidFill>
              </a:rPr>
              <a:t>第</a:t>
            </a:r>
            <a:r>
              <a:rPr lang="en-US" altLang="zh-CN" dirty="0">
                <a:solidFill>
                  <a:schemeClr val="tx1"/>
                </a:solidFill>
              </a:rPr>
              <a:t>17</a:t>
            </a:r>
            <a:r>
              <a:rPr lang="zh-CN" altLang="en-US" dirty="0">
                <a:solidFill>
                  <a:schemeClr val="tx1"/>
                </a:solidFill>
              </a:rPr>
              <a:t>章 动物圈中的动物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1" name="副标题 20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196097" y="2927526"/>
            <a:ext cx="7068036" cy="1003300"/>
          </a:xfrm>
        </p:spPr>
        <p:txBody>
          <a:bodyPr/>
          <a:lstStyle/>
          <a:p>
            <a:r>
              <a:rPr lang="zh-CN" altLang="en-US" sz="32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第一节 动物在生物圈中的作用</a:t>
            </a:r>
            <a:endParaRPr lang="zh-CN" altLang="en-US" sz="32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630" y="3765550"/>
            <a:ext cx="3868420" cy="27101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125085" y="3765550"/>
            <a:ext cx="3851275" cy="2709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4b58PICeTS_102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6455" y="118110"/>
            <a:ext cx="3455670" cy="3032125"/>
          </a:xfrm>
          <a:prstGeom prst="rect">
            <a:avLst/>
          </a:prstGeom>
        </p:spPr>
      </p:pic>
      <p:pic>
        <p:nvPicPr>
          <p:cNvPr id="4" name="图片 3" descr="13248088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865" y="118110"/>
            <a:ext cx="2211705" cy="3032125"/>
          </a:xfrm>
          <a:prstGeom prst="rect">
            <a:avLst/>
          </a:prstGeom>
        </p:spPr>
      </p:pic>
      <p:pic>
        <p:nvPicPr>
          <p:cNvPr id="5" name="图片 4" descr="c0a215ef2bc8491155c89e8a8ec0887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" y="118110"/>
            <a:ext cx="3348355" cy="3032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rot="10800000" flipV="1">
            <a:off x="971550" y="3463925"/>
            <a:ext cx="720153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</a:pPr>
            <a:r>
              <a:rPr kumimoji="1" lang="en-US" altLang="zh-CN" sz="3200" smtClean="0">
                <a:latin typeface="+mn-ea"/>
                <a:sym typeface="+mn-ea"/>
              </a:rPr>
              <a:t>        </a:t>
            </a:r>
            <a:r>
              <a:rPr kumimoji="1" lang="zh-CN" altLang="en-US" sz="3200" smtClean="0">
                <a:latin typeface="+mn-ea"/>
                <a:sym typeface="+mn-ea"/>
              </a:rPr>
              <a:t>能把动植物的尸体、排泄物和残落物等所含有的复杂的有机物，分解成简单的无机物，归还到无机环境中去，如</a:t>
            </a:r>
            <a:r>
              <a:rPr kumimoji="1" lang="zh-CN" altLang="en-US" sz="3200" smtClean="0">
                <a:solidFill>
                  <a:srgbClr val="FF0000"/>
                </a:solidFill>
                <a:latin typeface="+mn-ea"/>
                <a:sym typeface="+mn-ea"/>
              </a:rPr>
              <a:t>细菌、真菌</a:t>
            </a:r>
            <a:r>
              <a:rPr kumimoji="1" lang="zh-CN" altLang="en-US" sz="3200" smtClean="0">
                <a:latin typeface="+mn-ea"/>
                <a:sym typeface="+mn-ea"/>
              </a:rPr>
              <a:t>等</a:t>
            </a:r>
            <a:endParaRPr lang="zh-CN" altLang="en-US" sz="3200"/>
          </a:p>
        </p:txBody>
      </p:sp>
      <p:sp>
        <p:nvSpPr>
          <p:cNvPr id="15" name="文本框 14"/>
          <p:cNvSpPr txBox="1"/>
          <p:nvPr/>
        </p:nvSpPr>
        <p:spPr>
          <a:xfrm>
            <a:off x="892175" y="3653155"/>
            <a:ext cx="1854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600" smtClean="0">
                <a:solidFill>
                  <a:srgbClr val="FF0000"/>
                </a:solidFill>
                <a:latin typeface="+mn-ea"/>
                <a:sym typeface="+mn-ea"/>
              </a:rPr>
              <a:t>分解者：</a:t>
            </a:r>
            <a:endParaRPr kumimoji="1" lang="zh-CN" altLang="en-US" sz="3600" smtClean="0">
              <a:solidFill>
                <a:srgbClr val="FF0000"/>
              </a:solidFill>
              <a:latin typeface="+mn-ea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1"/>
            </p:custDataLst>
          </p:nvPr>
        </p:nvSpPr>
        <p:spPr bwMode="auto">
          <a:xfrm>
            <a:off x="8025875" y="2220914"/>
            <a:ext cx="485951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8025875" y="0"/>
            <a:ext cx="485951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"/>
          <p:cNvGrpSpPr/>
          <p:nvPr/>
        </p:nvGrpSpPr>
        <p:grpSpPr>
          <a:xfrm>
            <a:off x="1" y="0"/>
            <a:ext cx="5600700" cy="1005080"/>
            <a:chOff x="827088" y="0"/>
            <a:chExt cx="6653029" cy="996950"/>
          </a:xfrm>
        </p:grpSpPr>
        <p:grpSp>
          <p:nvGrpSpPr>
            <p:cNvPr id="29" name="组合 8"/>
            <p:cNvGrpSpPr/>
            <p:nvPr/>
          </p:nvGrpSpPr>
          <p:grpSpPr>
            <a:xfrm>
              <a:off x="958850" y="127000"/>
              <a:ext cx="6521267" cy="744538"/>
              <a:chOff x="2627817" y="1017207"/>
              <a:chExt cx="8516921" cy="1044308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9"/>
              <p:cNvSpPr txBox="1"/>
              <p:nvPr/>
            </p:nvSpPr>
            <p:spPr>
              <a:xfrm>
                <a:off x="4074042" y="1148165"/>
                <a:ext cx="7070696" cy="779334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txBody>
              <a:bodyPr lIns="0" tIns="0" rIns="0" bIns="0" anchor="ctr"/>
              <a:lstStyle/>
              <a:p>
                <a:pPr marR="0" algn="l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200" b="1" dirty="0" smtClean="0"/>
                  <a:t>建立食物链和食物网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40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4" name="矩形 3"/>
          <p:cNvSpPr>
            <a:spLocks noChangeArrowheads="1"/>
          </p:cNvSpPr>
          <p:nvPr/>
        </p:nvSpPr>
        <p:spPr bwMode="auto">
          <a:xfrm>
            <a:off x="228600" y="1203053"/>
            <a:ext cx="7643813" cy="24904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Calibri" panose="020F0502020204030204" pitchFamily="34" charset="0"/>
              </a:rPr>
              <a:t>在一定的自然区域内，各种生物之间存在复杂的</a:t>
            </a:r>
            <a:r>
              <a:rPr lang="zh-CN" altLang="en-US" sz="3600" dirty="0">
                <a:solidFill>
                  <a:srgbClr val="FF0000"/>
                </a:solidFill>
                <a:latin typeface="Calibri" panose="020F0502020204030204" pitchFamily="34" charset="0"/>
              </a:rPr>
              <a:t>捕食与被捕食的关系</a:t>
            </a:r>
            <a:r>
              <a:rPr lang="zh-CN" altLang="en-US" sz="3600" dirty="0" smtClean="0">
                <a:latin typeface="Calibri" panose="020F0502020204030204" pitchFamily="34" charset="0"/>
              </a:rPr>
              <a:t>，这种营养联系就形成了</a:t>
            </a:r>
            <a:r>
              <a:rPr lang="zh-CN" altLang="en-US" sz="36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食物链</a:t>
            </a:r>
            <a:r>
              <a:rPr lang="zh-CN" altLang="en-US" sz="3600" dirty="0" smtClean="0">
                <a:latin typeface="Calibri" panose="020F0502020204030204" pitchFamily="34" charset="0"/>
              </a:rPr>
              <a:t>。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14313" y="4300539"/>
            <a:ext cx="77152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002060"/>
                </a:solidFill>
              </a:rPr>
              <a:t>那如何构建食物链，打开书本</a:t>
            </a:r>
            <a:r>
              <a:rPr lang="en-US" altLang="zh-CN" sz="4000" dirty="0" smtClean="0">
                <a:solidFill>
                  <a:srgbClr val="002060"/>
                </a:solidFill>
              </a:rPr>
              <a:t>39</a:t>
            </a:r>
            <a:r>
              <a:rPr lang="zh-CN" altLang="en-US" sz="4000" dirty="0" smtClean="0">
                <a:solidFill>
                  <a:srgbClr val="002060"/>
                </a:solidFill>
              </a:rPr>
              <a:t>页，阅读并完成活动内容。</a:t>
            </a:r>
            <a:endParaRPr lang="zh-CN" altLang="en-US" sz="4000" dirty="0">
              <a:solidFill>
                <a:srgbClr val="002060"/>
              </a:solidFill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9" name="WordArt 19"/>
          <p:cNvSpPr>
            <a:spLocks noChangeArrowheads="1" noChangeShapeType="1" noTextEdit="1"/>
          </p:cNvSpPr>
          <p:nvPr/>
        </p:nvSpPr>
        <p:spPr bwMode="auto">
          <a:xfrm>
            <a:off x="587376" y="1066800"/>
            <a:ext cx="4200525" cy="1028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C99FF"/>
                  </a:solidFill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ea typeface="隶书"/>
              </a:rPr>
              <a:t>请同学们给它们排队</a:t>
            </a:r>
            <a:endParaRPr lang="zh-CN" altLang="en-US" sz="3600" b="1" kern="10" dirty="0">
              <a:ln w="9525">
                <a:solidFill>
                  <a:srgbClr val="CC99FF"/>
                </a:solidFill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ea typeface="隶书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10922" y="128036"/>
            <a:ext cx="3046993" cy="0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1"/>
          <p:cNvGrpSpPr/>
          <p:nvPr/>
        </p:nvGrpSpPr>
        <p:grpSpPr>
          <a:xfrm>
            <a:off x="-257175" y="0"/>
            <a:ext cx="5600700" cy="1005080"/>
            <a:chOff x="827088" y="0"/>
            <a:chExt cx="6653029" cy="996950"/>
          </a:xfrm>
        </p:grpSpPr>
        <p:grpSp>
          <p:nvGrpSpPr>
            <p:cNvPr id="25" name="组合 8"/>
            <p:cNvGrpSpPr/>
            <p:nvPr/>
          </p:nvGrpSpPr>
          <p:grpSpPr>
            <a:xfrm>
              <a:off x="958850" y="127000"/>
              <a:ext cx="6521267" cy="744538"/>
              <a:chOff x="2627817" y="1017207"/>
              <a:chExt cx="8516921" cy="1044308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文本框 9"/>
              <p:cNvSpPr txBox="1"/>
              <p:nvPr/>
            </p:nvSpPr>
            <p:spPr>
              <a:xfrm>
                <a:off x="4074042" y="1148165"/>
                <a:ext cx="7070696" cy="779334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txBody>
              <a:bodyPr lIns="0" tIns="0" rIns="0" bIns="0" anchor="ctr"/>
              <a:lstStyle/>
              <a:p>
                <a:pPr marR="0" algn="l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sz="3200" b="1" dirty="0" smtClean="0"/>
                  <a:t>建立食物链和食物网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26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31" name="Object 10"/>
          <p:cNvGraphicFramePr>
            <a:graphicFrameLocks noChangeAspect="1"/>
          </p:cNvGraphicFramePr>
          <p:nvPr/>
        </p:nvGraphicFramePr>
        <p:xfrm>
          <a:off x="4348480" y="2491105"/>
          <a:ext cx="873125" cy="121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028700" imgH="914400" progId="Photoshop.Image.7">
                  <p:embed/>
                </p:oleObj>
              </mc:Choice>
              <mc:Fallback>
                <p:oleObj name="" r:id="rId2" imgW="1028700" imgH="914400" progId="Photoshop.Image.7">
                  <p:embed/>
                  <p:pic>
                    <p:nvPicPr>
                      <p:cNvPr id="0" name="Object 10"/>
                      <p:cNvPicPr>
                        <a:picLocks noChangeAspect="1"/>
                      </p:cNvPicPr>
                      <p:nvPr/>
                    </p:nvPicPr>
                    <p:blipFill>
                      <a:blip r:embed="rId3">
                        <a:clrChange>
                          <a:clrFrom>
                            <a:srgbClr val="F7FFFF"/>
                          </a:clrFrom>
                          <a:clrTo>
                            <a:srgbClr val="F7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4348480" y="2491105"/>
                        <a:ext cx="873125" cy="1212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11"/>
          <p:cNvGraphicFramePr>
            <a:graphicFrameLocks noChangeAspect="1"/>
          </p:cNvGraphicFramePr>
          <p:nvPr/>
        </p:nvGraphicFramePr>
        <p:xfrm>
          <a:off x="2524125" y="2414905"/>
          <a:ext cx="1117600" cy="12884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" r:id="rId4" imgW="1498600" imgH="825500" progId="Photoshop.Image.7">
                  <p:embed/>
                </p:oleObj>
              </mc:Choice>
              <mc:Fallback>
                <p:oleObj name="" r:id="rId4" imgW="1498600" imgH="825500" progId="Photoshop.Image.7">
                  <p:embed/>
                  <p:pic>
                    <p:nvPicPr>
                      <p:cNvPr id="0" name="Object 11"/>
                      <p:cNvPicPr>
                        <a:picLocks noChangeAspect="1"/>
                      </p:cNvPicPr>
                      <p:nvPr/>
                    </p:nvPicPr>
                    <p:blipFill>
                      <a:blip r:embed="rId5">
                        <a:clrChange>
                          <a:clrFrom>
                            <a:srgbClr val="F7FFFF"/>
                          </a:clrFrom>
                          <a:clrTo>
                            <a:srgbClr val="F7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524125" y="2414905"/>
                        <a:ext cx="1117600" cy="128841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Object 12"/>
          <p:cNvGraphicFramePr>
            <a:graphicFrameLocks noChangeAspect="1"/>
          </p:cNvGraphicFramePr>
          <p:nvPr/>
        </p:nvGraphicFramePr>
        <p:xfrm>
          <a:off x="688975" y="2491105"/>
          <a:ext cx="1167765" cy="1085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" r:id="rId6" imgW="1092200" imgH="965200" progId="Photoshop.Image.7">
                  <p:embed/>
                </p:oleObj>
              </mc:Choice>
              <mc:Fallback>
                <p:oleObj name="" r:id="rId6" imgW="1092200" imgH="965200" progId="Photoshop.Image.7">
                  <p:embed/>
                  <p:pic>
                    <p:nvPicPr>
                      <p:cNvPr id="0" name="Object 12"/>
                      <p:cNvPicPr>
                        <a:picLocks noChangeAspect="1"/>
                      </p:cNvPicPr>
                      <p:nvPr/>
                    </p:nvPicPr>
                    <p:blipFill>
                      <a:blip r:embed="rId7">
                        <a:clrChange>
                          <a:clrFrom>
                            <a:srgbClr val="EFFFFF"/>
                          </a:clrFrom>
                          <a:clrTo>
                            <a:srgbClr val="E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688975" y="2491105"/>
                        <a:ext cx="1167765" cy="1085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Object 13"/>
          <p:cNvGraphicFramePr>
            <a:graphicFrameLocks noChangeAspect="1"/>
          </p:cNvGraphicFramePr>
          <p:nvPr/>
        </p:nvGraphicFramePr>
        <p:xfrm>
          <a:off x="5774055" y="2414905"/>
          <a:ext cx="1219200" cy="911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" r:id="rId8" imgW="1917700" imgH="1016000" progId="Photoshop.Image.7">
                  <p:embed/>
                </p:oleObj>
              </mc:Choice>
              <mc:Fallback>
                <p:oleObj name="" r:id="rId8" imgW="1917700" imgH="1016000" progId="Photoshop.Image.7">
                  <p:embed/>
                  <p:pic>
                    <p:nvPicPr>
                      <p:cNvPr id="0" name="Object 13"/>
                      <p:cNvPicPr>
                        <a:picLocks noChangeAspect="1"/>
                      </p:cNvPicPr>
                      <p:nvPr/>
                    </p:nvPicPr>
                    <p:blipFill>
                      <a:blip r:embed="rId9">
                        <a:clrChange>
                          <a:clrFrom>
                            <a:srgbClr val="F7FFFF"/>
                          </a:clrFrom>
                          <a:clrTo>
                            <a:srgbClr val="F7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774055" y="2414905"/>
                        <a:ext cx="1219200" cy="911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5" name="Object 14"/>
          <p:cNvGraphicFramePr>
            <a:graphicFrameLocks noChangeAspect="1"/>
          </p:cNvGraphicFramePr>
          <p:nvPr/>
        </p:nvGraphicFramePr>
        <p:xfrm>
          <a:off x="7381875" y="2491105"/>
          <a:ext cx="1386205" cy="11798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" r:id="rId10" imgW="2146300" imgH="2768600" progId="Photoshop.Image.7">
                  <p:embed/>
                </p:oleObj>
              </mc:Choice>
              <mc:Fallback>
                <p:oleObj name="" r:id="rId10" imgW="2146300" imgH="2768600" progId="Photoshop.Image.7">
                  <p:embed/>
                  <p:pic>
                    <p:nvPicPr>
                      <p:cNvPr id="0" name="Object 14"/>
                      <p:cNvPicPr>
                        <a:picLocks noChangeAspect="1"/>
                      </p:cNvPicPr>
                      <p:nvPr/>
                    </p:nvPicPr>
                    <p:blipFill>
                      <a:blip r:embed="rId11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381875" y="2491105"/>
                        <a:ext cx="1386205" cy="117983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AutoShape 16"/>
          <p:cNvSpPr>
            <a:spLocks noChangeArrowheads="1"/>
          </p:cNvSpPr>
          <p:nvPr/>
        </p:nvSpPr>
        <p:spPr bwMode="auto">
          <a:xfrm>
            <a:off x="1597025" y="4754881"/>
            <a:ext cx="457200" cy="139700"/>
          </a:xfrm>
          <a:prstGeom prst="rightArrow">
            <a:avLst>
              <a:gd name="adj1" fmla="val 50000"/>
              <a:gd name="adj2" fmla="val 818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7" name="AutoShape 17"/>
          <p:cNvSpPr>
            <a:spLocks noChangeArrowheads="1"/>
          </p:cNvSpPr>
          <p:nvPr/>
        </p:nvSpPr>
        <p:spPr bwMode="auto">
          <a:xfrm>
            <a:off x="3641725" y="4754881"/>
            <a:ext cx="457200" cy="139700"/>
          </a:xfrm>
          <a:prstGeom prst="rightArrow">
            <a:avLst>
              <a:gd name="adj1" fmla="val 50000"/>
              <a:gd name="adj2" fmla="val 8181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8" name="AutoShape 20"/>
          <p:cNvSpPr>
            <a:spLocks noChangeArrowheads="1"/>
          </p:cNvSpPr>
          <p:nvPr/>
        </p:nvSpPr>
        <p:spPr bwMode="auto">
          <a:xfrm>
            <a:off x="5343525" y="4759326"/>
            <a:ext cx="457200" cy="149225"/>
          </a:xfrm>
          <a:prstGeom prst="rightArrow">
            <a:avLst>
              <a:gd name="adj1" fmla="val 50000"/>
              <a:gd name="adj2" fmla="val 765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39" name="AutoShape 21"/>
          <p:cNvSpPr>
            <a:spLocks noChangeArrowheads="1"/>
          </p:cNvSpPr>
          <p:nvPr/>
        </p:nvSpPr>
        <p:spPr bwMode="auto">
          <a:xfrm>
            <a:off x="7381875" y="4759325"/>
            <a:ext cx="457200" cy="149225"/>
          </a:xfrm>
          <a:prstGeom prst="rightArrow">
            <a:avLst>
              <a:gd name="adj1" fmla="val 50000"/>
              <a:gd name="adj2" fmla="val 7659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pPr eaLnBrk="1" hangingPunct="1"/>
            <a:endParaRPr lang="zh-CN" altLang="en-US"/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2438083" y="5796281"/>
            <a:ext cx="42672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草      虫       蛙      蛇      鹰</a:t>
            </a:r>
            <a:endParaRPr lang="zh-CN" altLang="en-US" sz="2800" b="1">
              <a:solidFill>
                <a:srgbClr val="0066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41" name="Group 23"/>
          <p:cNvGrpSpPr/>
          <p:nvPr/>
        </p:nvGrpSpPr>
        <p:grpSpPr bwMode="auto">
          <a:xfrm>
            <a:off x="2895283" y="5979796"/>
            <a:ext cx="3352800" cy="152400"/>
            <a:chOff x="0" y="0"/>
            <a:chExt cx="2112" cy="96"/>
          </a:xfrm>
        </p:grpSpPr>
        <p:sp>
          <p:nvSpPr>
            <p:cNvPr id="42" name="AutoShape 24"/>
            <p:cNvSpPr>
              <a:spLocks noChangeArrowheads="1"/>
            </p:cNvSpPr>
            <p:nvPr/>
          </p:nvSpPr>
          <p:spPr bwMode="auto">
            <a:xfrm>
              <a:off x="0" y="0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00FF"/>
            </a:solidFill>
            <a:ln w="9525">
              <a:solidFill>
                <a:srgbClr val="FF9933"/>
              </a:solidFill>
              <a:miter lim="800000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3" name="AutoShape 25"/>
            <p:cNvSpPr>
              <a:spLocks noChangeArrowheads="1"/>
            </p:cNvSpPr>
            <p:nvPr/>
          </p:nvSpPr>
          <p:spPr bwMode="auto">
            <a:xfrm>
              <a:off x="528" y="0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00FF"/>
            </a:solidFill>
            <a:ln w="9525">
              <a:solidFill>
                <a:srgbClr val="FF9933"/>
              </a:solidFill>
              <a:miter lim="800000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4" name="AutoShape 26"/>
            <p:cNvSpPr>
              <a:spLocks noChangeArrowheads="1"/>
            </p:cNvSpPr>
            <p:nvPr/>
          </p:nvSpPr>
          <p:spPr bwMode="auto">
            <a:xfrm>
              <a:off x="1152" y="0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00FF"/>
            </a:solidFill>
            <a:ln w="9525">
              <a:solidFill>
                <a:srgbClr val="FF9933"/>
              </a:solidFill>
              <a:miter lim="800000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  <p:sp>
          <p:nvSpPr>
            <p:cNvPr id="45" name="AutoShape 27"/>
            <p:cNvSpPr>
              <a:spLocks noChangeArrowheads="1"/>
            </p:cNvSpPr>
            <p:nvPr/>
          </p:nvSpPr>
          <p:spPr bwMode="auto">
            <a:xfrm>
              <a:off x="1728" y="0"/>
              <a:ext cx="384" cy="96"/>
            </a:xfrm>
            <a:prstGeom prst="rightArrow">
              <a:avLst>
                <a:gd name="adj1" fmla="val 50000"/>
                <a:gd name="adj2" fmla="val 100000"/>
              </a:avLst>
            </a:prstGeom>
            <a:solidFill>
              <a:srgbClr val="0000FF"/>
            </a:solidFill>
            <a:ln w="9525">
              <a:solidFill>
                <a:srgbClr val="FF9933"/>
              </a:solidFill>
              <a:miter lim="800000"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958 0.013148 L -0.405903 0.248241 " pathEditMode="relative" rAng="0" ptsTypes="">
                                      <p:cBhvr>
                                        <p:cTn id="1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" y="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069 0.000000 L -0.009514 0.265000 " pathEditMode="relative" rAng="0" ptsTypes="">
                                      <p:cBhvr>
                                        <p:cTn id="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" y="1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83333 0.263889 " pathEditMode="relative" rAng="0" ptsTypes="">
                                      <p:cBhvr>
                                        <p:cTn id="1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" y="1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89 0.019074 L 0.019583 0.281574 " pathEditMode="relative" rAng="0" ptsTypes="">
                                      <p:cBhvr>
                                        <p:cTn id="2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-0.000185 L 0.048750 0.268611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1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9" grpId="0" animBg="1"/>
      <p:bldP spid="40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55" name="Line 15"/>
          <p:cNvSpPr>
            <a:spLocks noChangeShapeType="1"/>
          </p:cNvSpPr>
          <p:nvPr/>
        </p:nvSpPr>
        <p:spPr bwMode="auto">
          <a:xfrm>
            <a:off x="2401888" y="3765550"/>
            <a:ext cx="1212850" cy="64928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</p:spPr>
        <p:txBody>
          <a:bodyPr anchor="b"/>
          <a:lstStyle/>
          <a:p>
            <a:endParaRPr lang="zh-CN" altLang="en-US"/>
          </a:p>
        </p:txBody>
      </p:sp>
      <p:grpSp>
        <p:nvGrpSpPr>
          <p:cNvPr id="2" name="Group 23"/>
          <p:cNvGrpSpPr/>
          <p:nvPr/>
        </p:nvGrpSpPr>
        <p:grpSpPr bwMode="auto">
          <a:xfrm>
            <a:off x="1728963" y="601714"/>
            <a:ext cx="4933950" cy="4170362"/>
            <a:chOff x="1481" y="1147"/>
            <a:chExt cx="2640" cy="2193"/>
          </a:xfrm>
        </p:grpSpPr>
        <p:pic>
          <p:nvPicPr>
            <p:cNvPr id="189447" name="Picture 2" descr="sy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81" y="1147"/>
              <a:ext cx="2640" cy="2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9452" name="Line 12"/>
            <p:cNvSpPr>
              <a:spLocks noChangeShapeType="1"/>
            </p:cNvSpPr>
            <p:nvPr/>
          </p:nvSpPr>
          <p:spPr bwMode="auto">
            <a:xfrm flipV="1">
              <a:off x="1791" y="1752"/>
              <a:ext cx="144" cy="72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3" name="Line 13"/>
            <p:cNvSpPr>
              <a:spLocks noChangeShapeType="1"/>
            </p:cNvSpPr>
            <p:nvPr/>
          </p:nvSpPr>
          <p:spPr bwMode="auto">
            <a:xfrm flipV="1">
              <a:off x="2336" y="1570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4" name="Line 14"/>
            <p:cNvSpPr>
              <a:spLocks noChangeShapeType="1"/>
            </p:cNvSpPr>
            <p:nvPr/>
          </p:nvSpPr>
          <p:spPr bwMode="auto">
            <a:xfrm>
              <a:off x="2109" y="1661"/>
              <a:ext cx="499" cy="5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6" name="Line 16"/>
            <p:cNvSpPr>
              <a:spLocks noChangeShapeType="1"/>
            </p:cNvSpPr>
            <p:nvPr/>
          </p:nvSpPr>
          <p:spPr bwMode="auto">
            <a:xfrm flipV="1">
              <a:off x="2835" y="2387"/>
              <a:ext cx="0" cy="5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7" name="Line 17"/>
            <p:cNvSpPr>
              <a:spLocks noChangeShapeType="1"/>
            </p:cNvSpPr>
            <p:nvPr/>
          </p:nvSpPr>
          <p:spPr bwMode="auto">
            <a:xfrm flipH="1" flipV="1">
              <a:off x="3787" y="1752"/>
              <a:ext cx="136" cy="6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8" name="Line 18"/>
            <p:cNvSpPr>
              <a:spLocks noChangeShapeType="1"/>
            </p:cNvSpPr>
            <p:nvPr/>
          </p:nvSpPr>
          <p:spPr bwMode="auto">
            <a:xfrm flipV="1">
              <a:off x="2880" y="2795"/>
              <a:ext cx="907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89459" name="Line 19"/>
            <p:cNvSpPr>
              <a:spLocks noChangeShapeType="1"/>
            </p:cNvSpPr>
            <p:nvPr/>
          </p:nvSpPr>
          <p:spPr bwMode="auto">
            <a:xfrm flipV="1">
              <a:off x="2880" y="1933"/>
              <a:ext cx="544" cy="104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</p:grpSp>
      <p:sp>
        <p:nvSpPr>
          <p:cNvPr id="189460" name="Text Box 20"/>
          <p:cNvSpPr txBox="1">
            <a:spLocks noChangeArrowheads="1"/>
          </p:cNvSpPr>
          <p:nvPr/>
        </p:nvSpPr>
        <p:spPr bwMode="auto">
          <a:xfrm>
            <a:off x="511175" y="5199063"/>
            <a:ext cx="8280400" cy="1458912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800" dirty="0"/>
              <a:t>一个生态系统中，往往有很多条食物链，</a:t>
            </a:r>
            <a:endParaRPr lang="zh-CN" altLang="en-US" sz="2800" dirty="0"/>
          </a:p>
          <a:p>
            <a:pPr>
              <a:spcBef>
                <a:spcPct val="20000"/>
              </a:spcBef>
            </a:pPr>
            <a:r>
              <a:rPr lang="zh-CN" altLang="en-US" sz="2800" dirty="0"/>
              <a:t>它们彼此交错连接，形成了食物网。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189461" name="Text Box 21"/>
          <p:cNvSpPr txBox="1">
            <a:spLocks noChangeArrowheads="1"/>
          </p:cNvSpPr>
          <p:nvPr/>
        </p:nvSpPr>
        <p:spPr bwMode="auto">
          <a:xfrm>
            <a:off x="417513" y="4378325"/>
            <a:ext cx="1809750" cy="579438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CC"/>
                </a:solidFill>
              </a:rPr>
              <a:t>食物网：</a:t>
            </a:r>
            <a:endParaRPr lang="zh-CN" altLang="en-US" sz="3200" dirty="0">
              <a:solidFill>
                <a:srgbClr val="0000CC"/>
              </a:solidFill>
            </a:endParaRPr>
          </a:p>
        </p:txBody>
      </p:sp>
      <p:sp>
        <p:nvSpPr>
          <p:cNvPr id="189464" name="Text Box 24"/>
          <p:cNvSpPr txBox="1">
            <a:spLocks noChangeArrowheads="1"/>
          </p:cNvSpPr>
          <p:nvPr/>
        </p:nvSpPr>
        <p:spPr bwMode="auto">
          <a:xfrm>
            <a:off x="6877050" y="3573463"/>
            <a:ext cx="2012950" cy="4572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400"/>
              <a:t>草原生态系统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96520" y="3475057"/>
            <a:ext cx="8847138" cy="15081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b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dirty="0" smtClean="0">
                <a:latin typeface="Times New Roman" panose="02020603050405020304" pitchFamily="18" charset="0"/>
              </a:rPr>
              <a:t>1</a:t>
            </a:r>
            <a:r>
              <a:rPr kumimoji="1" lang="zh-CN" altLang="en-US" sz="2800" dirty="0" smtClean="0">
                <a:latin typeface="Times New Roman" panose="02020603050405020304" pitchFamily="18" charset="0"/>
              </a:rPr>
              <a:t>、图中总共有多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少</a:t>
            </a:r>
            <a:r>
              <a:rPr kumimoji="1" lang="zh-CN" altLang="en-US" sz="2800" dirty="0" smtClean="0">
                <a:latin typeface="Times New Roman" panose="02020603050405020304" pitchFamily="18" charset="0"/>
              </a:rPr>
              <a:t>条食物链</a:t>
            </a:r>
            <a:r>
              <a:rPr kumimoji="1" lang="en-US" altLang="zh-CN" sz="2800" dirty="0" smtClean="0">
                <a:latin typeface="Times New Roman" panose="02020603050405020304" pitchFamily="18" charset="0"/>
              </a:rPr>
              <a:t>?</a:t>
            </a:r>
            <a:r>
              <a:rPr kumimoji="1" lang="zh-CN" altLang="en-US" sz="2800" dirty="0" smtClean="0">
                <a:latin typeface="Times New Roman" panose="02020603050405020304" pitchFamily="18" charset="0"/>
              </a:rPr>
              <a:t>请把他们书写出来。他</a:t>
            </a:r>
            <a:r>
              <a:rPr kumimoji="1" lang="zh-CN" altLang="en-US" sz="2800" dirty="0">
                <a:latin typeface="Times New Roman" panose="02020603050405020304" pitchFamily="18" charset="0"/>
              </a:rPr>
              <a:t>们是互不相关的吗</a:t>
            </a:r>
            <a:r>
              <a:rPr kumimoji="1" lang="en-US" altLang="zh-CN" sz="2800" dirty="0">
                <a:latin typeface="Times New Roman" panose="02020603050405020304" pitchFamily="18" charset="0"/>
              </a:rPr>
              <a:t>?</a:t>
            </a:r>
            <a:endParaRPr kumimoji="1" lang="en-US" altLang="zh-CN" sz="28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3164205" y="3964642"/>
            <a:ext cx="1821332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</a:rPr>
              <a:t>5</a:t>
            </a:r>
            <a:r>
              <a:rPr lang="zh-CN" altLang="en-US" sz="2800" dirty="0">
                <a:solidFill>
                  <a:srgbClr val="FF0000"/>
                </a:solidFill>
              </a:rPr>
              <a:t>条食物</a:t>
            </a:r>
            <a:r>
              <a:rPr lang="zh-CN" altLang="en-US" sz="2800" dirty="0" smtClean="0">
                <a:solidFill>
                  <a:srgbClr val="FF0000"/>
                </a:solidFill>
              </a:rPr>
              <a:t>链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1774190" y="292735"/>
            <a:ext cx="6030595" cy="3152775"/>
            <a:chOff x="1565" y="1162"/>
            <a:chExt cx="2640" cy="2193"/>
          </a:xfrm>
        </p:grpSpPr>
        <p:pic>
          <p:nvPicPr>
            <p:cNvPr id="192529" name="Picture 2" descr="sy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1162"/>
              <a:ext cx="2640" cy="2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2530" name="Line 18"/>
            <p:cNvSpPr>
              <a:spLocks noChangeShapeType="1"/>
            </p:cNvSpPr>
            <p:nvPr/>
          </p:nvSpPr>
          <p:spPr bwMode="auto">
            <a:xfrm flipV="1">
              <a:off x="1791" y="1752"/>
              <a:ext cx="144" cy="72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1" name="Line 19"/>
            <p:cNvSpPr>
              <a:spLocks noChangeShapeType="1"/>
            </p:cNvSpPr>
            <p:nvPr/>
          </p:nvSpPr>
          <p:spPr bwMode="auto">
            <a:xfrm flipV="1">
              <a:off x="2336" y="1570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2" name="Line 20"/>
            <p:cNvSpPr>
              <a:spLocks noChangeShapeType="1"/>
            </p:cNvSpPr>
            <p:nvPr/>
          </p:nvSpPr>
          <p:spPr bwMode="auto">
            <a:xfrm>
              <a:off x="2109" y="1661"/>
              <a:ext cx="499" cy="5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3" name="Line 21"/>
            <p:cNvSpPr>
              <a:spLocks noChangeShapeType="1"/>
            </p:cNvSpPr>
            <p:nvPr/>
          </p:nvSpPr>
          <p:spPr bwMode="auto">
            <a:xfrm flipV="1">
              <a:off x="2835" y="2387"/>
              <a:ext cx="0" cy="5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4" name="Line 22"/>
            <p:cNvSpPr>
              <a:spLocks noChangeShapeType="1"/>
            </p:cNvSpPr>
            <p:nvPr/>
          </p:nvSpPr>
          <p:spPr bwMode="auto">
            <a:xfrm flipH="1" flipV="1">
              <a:off x="3787" y="1752"/>
              <a:ext cx="136" cy="6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5" name="Line 23"/>
            <p:cNvSpPr>
              <a:spLocks noChangeShapeType="1"/>
            </p:cNvSpPr>
            <p:nvPr/>
          </p:nvSpPr>
          <p:spPr bwMode="auto">
            <a:xfrm flipV="1">
              <a:off x="2880" y="2795"/>
              <a:ext cx="907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6" name="Line 24"/>
            <p:cNvSpPr>
              <a:spLocks noChangeShapeType="1"/>
            </p:cNvSpPr>
            <p:nvPr/>
          </p:nvSpPr>
          <p:spPr bwMode="auto">
            <a:xfrm flipV="1">
              <a:off x="2880" y="1933"/>
              <a:ext cx="544" cy="104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</p:grpSp>
      <p:sp>
        <p:nvSpPr>
          <p:cNvPr id="192538" name="Line 26"/>
          <p:cNvSpPr>
            <a:spLocks noChangeShapeType="1"/>
          </p:cNvSpPr>
          <p:nvPr/>
        </p:nvSpPr>
        <p:spPr bwMode="auto">
          <a:xfrm rot="720000">
            <a:off x="2470785" y="2825115"/>
            <a:ext cx="1804035" cy="236855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</p:spPr>
        <p:txBody>
          <a:bodyPr anchor="b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4795" y="4488180"/>
            <a:ext cx="777875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zh-CN" sz="2800"/>
              <a:t>草      兔        鹰                        草     兔     狐狸</a:t>
            </a:r>
            <a:endParaRPr lang="zh-CN" altLang="zh-CN" sz="2800"/>
          </a:p>
          <a:p>
            <a:pPr fontAlgn="auto">
              <a:lnSpc>
                <a:spcPct val="150000"/>
              </a:lnSpc>
            </a:pPr>
            <a:r>
              <a:rPr lang="zh-CN" altLang="zh-CN" sz="2800"/>
              <a:t>草     老鼠     狐狸                      草     老鼠     鹰</a:t>
            </a:r>
            <a:endParaRPr lang="zh-CN" altLang="zh-CN" sz="2800"/>
          </a:p>
          <a:p>
            <a:pPr fontAlgn="auto">
              <a:lnSpc>
                <a:spcPct val="150000"/>
              </a:lnSpc>
            </a:pPr>
            <a:r>
              <a:rPr lang="zh-CN" altLang="en-US" sz="2800"/>
              <a:t>草     老鼠     蛇      鹰</a:t>
            </a:r>
            <a:endParaRPr lang="zh-CN" altLang="en-US" sz="2800"/>
          </a:p>
        </p:txBody>
      </p:sp>
      <p:sp>
        <p:nvSpPr>
          <p:cNvPr id="4" name="右箭头 3"/>
          <p:cNvSpPr/>
          <p:nvPr/>
        </p:nvSpPr>
        <p:spPr>
          <a:xfrm>
            <a:off x="812165" y="4856480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右箭头 4"/>
          <p:cNvSpPr/>
          <p:nvPr/>
        </p:nvSpPr>
        <p:spPr>
          <a:xfrm>
            <a:off x="5570855" y="486473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1807210" y="486473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右箭头 6"/>
          <p:cNvSpPr/>
          <p:nvPr/>
        </p:nvSpPr>
        <p:spPr>
          <a:xfrm>
            <a:off x="6445885" y="486473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812165" y="5491480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723265" y="6126480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5688965" y="5491480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6849745" y="544385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1955165" y="5491480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1978660" y="611822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右箭头 18"/>
          <p:cNvSpPr/>
          <p:nvPr/>
        </p:nvSpPr>
        <p:spPr>
          <a:xfrm>
            <a:off x="2888615" y="6118225"/>
            <a:ext cx="487045" cy="11874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wipe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5" grpId="0" bldLvl="0" animBg="1"/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bldLvl="0" animBg="1"/>
      <p:bldP spid="11" grpId="0" bldLvl="0" animBg="1"/>
      <p:bldP spid="12" grpId="0" animBg="1"/>
      <p:bldP spid="13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180975" y="3865245"/>
            <a:ext cx="878141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b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kumimoji="1" lang="en-US" altLang="zh-CN" sz="2400" dirty="0">
                <a:latin typeface="Times New Roman" panose="02020603050405020304" pitchFamily="18" charset="0"/>
              </a:rPr>
              <a:t>2.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假如蛇的数量大量减少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,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那些生物的数量可能发生变化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?</a:t>
            </a:r>
            <a:r>
              <a:rPr kumimoji="1" lang="zh-CN" altLang="en-US" sz="2400" dirty="0">
                <a:latin typeface="Times New Roman" panose="02020603050405020304" pitchFamily="18" charset="0"/>
              </a:rPr>
              <a:t>发生怎样的变化</a:t>
            </a:r>
            <a:r>
              <a:rPr kumimoji="1" lang="en-US" altLang="zh-CN" sz="2400" dirty="0">
                <a:latin typeface="Times New Roman" panose="02020603050405020304" pitchFamily="18" charset="0"/>
              </a:rPr>
              <a:t>?</a:t>
            </a:r>
            <a:endParaRPr kumimoji="1"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213043" y="5165725"/>
            <a:ext cx="871728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pPr fontAlgn="auto">
              <a:lnSpc>
                <a:spcPct val="150000"/>
              </a:lnSpc>
            </a:pPr>
            <a:r>
              <a:rPr kumimoji="1" lang="zh-CN" altLang="en-US" sz="2800">
                <a:solidFill>
                  <a:srgbClr val="FF0000"/>
                </a:solidFill>
              </a:rPr>
              <a:t>假如蛇的数量大量减少，猫头鹰的数量减少，鼠的数量</a:t>
            </a:r>
            <a:endParaRPr kumimoji="1" lang="zh-CN" altLang="en-US" sz="2800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kumimoji="1" lang="zh-CN" altLang="en-US" sz="2800">
                <a:solidFill>
                  <a:srgbClr val="FF0000"/>
                </a:solidFill>
              </a:rPr>
              <a:t>增加，各种生物数量都会发生相应变化。</a:t>
            </a:r>
            <a:endParaRPr kumimoji="1" lang="zh-CN" altLang="en-US" sz="2800">
              <a:solidFill>
                <a:srgbClr val="FF0000"/>
              </a:solidFill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2475548" y="631825"/>
            <a:ext cx="4191000" cy="3481388"/>
            <a:chOff x="1565" y="1162"/>
            <a:chExt cx="2640" cy="2193"/>
          </a:xfrm>
        </p:grpSpPr>
        <p:pic>
          <p:nvPicPr>
            <p:cNvPr id="192529" name="Picture 2" descr="sy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1162"/>
              <a:ext cx="2640" cy="2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2530" name="Line 18"/>
            <p:cNvSpPr>
              <a:spLocks noChangeShapeType="1"/>
            </p:cNvSpPr>
            <p:nvPr/>
          </p:nvSpPr>
          <p:spPr bwMode="auto">
            <a:xfrm flipV="1">
              <a:off x="1791" y="1752"/>
              <a:ext cx="144" cy="72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1" name="Line 19"/>
            <p:cNvSpPr>
              <a:spLocks noChangeShapeType="1"/>
            </p:cNvSpPr>
            <p:nvPr/>
          </p:nvSpPr>
          <p:spPr bwMode="auto">
            <a:xfrm flipV="1">
              <a:off x="2336" y="1570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2" name="Line 20"/>
            <p:cNvSpPr>
              <a:spLocks noChangeShapeType="1"/>
            </p:cNvSpPr>
            <p:nvPr/>
          </p:nvSpPr>
          <p:spPr bwMode="auto">
            <a:xfrm>
              <a:off x="2109" y="1661"/>
              <a:ext cx="499" cy="5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3" name="Line 21"/>
            <p:cNvSpPr>
              <a:spLocks noChangeShapeType="1"/>
            </p:cNvSpPr>
            <p:nvPr/>
          </p:nvSpPr>
          <p:spPr bwMode="auto">
            <a:xfrm flipV="1">
              <a:off x="2835" y="2387"/>
              <a:ext cx="0" cy="5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4" name="Line 22"/>
            <p:cNvSpPr>
              <a:spLocks noChangeShapeType="1"/>
            </p:cNvSpPr>
            <p:nvPr/>
          </p:nvSpPr>
          <p:spPr bwMode="auto">
            <a:xfrm flipH="1" flipV="1">
              <a:off x="3787" y="1752"/>
              <a:ext cx="136" cy="6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5" name="Line 23"/>
            <p:cNvSpPr>
              <a:spLocks noChangeShapeType="1"/>
            </p:cNvSpPr>
            <p:nvPr/>
          </p:nvSpPr>
          <p:spPr bwMode="auto">
            <a:xfrm flipV="1">
              <a:off x="2880" y="2795"/>
              <a:ext cx="907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  <p:sp>
          <p:nvSpPr>
            <p:cNvPr id="192536" name="Line 24"/>
            <p:cNvSpPr>
              <a:spLocks noChangeShapeType="1"/>
            </p:cNvSpPr>
            <p:nvPr/>
          </p:nvSpPr>
          <p:spPr bwMode="auto">
            <a:xfrm flipV="1">
              <a:off x="2880" y="1933"/>
              <a:ext cx="544" cy="104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lstStyle/>
            <a:p>
              <a:endParaRPr lang="zh-CN" altLang="en-US"/>
            </a:p>
          </p:txBody>
        </p:sp>
      </p:grpSp>
      <p:sp>
        <p:nvSpPr>
          <p:cNvPr id="192538" name="Line 26"/>
          <p:cNvSpPr>
            <a:spLocks noChangeShapeType="1"/>
          </p:cNvSpPr>
          <p:nvPr/>
        </p:nvSpPr>
        <p:spPr bwMode="auto">
          <a:xfrm>
            <a:off x="2700338" y="2636838"/>
            <a:ext cx="1079500" cy="2159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tailEnd type="triangle" w="med" len="med"/>
          </a:ln>
          <a:effectLst/>
        </p:spPr>
        <p:txBody>
          <a:bodyPr anchor="b"/>
          <a:lstStyle/>
          <a:p>
            <a:endParaRPr lang="zh-CN" altLang="en-US"/>
          </a:p>
        </p:txBody>
      </p:sp>
    </p:spTree>
  </p:cSld>
  <p:clrMapOvr>
    <a:masterClrMapping/>
  </p:clrMapOvr>
  <p:transition spd="med">
    <p:wipe dir="u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2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9" name="Text Box 3"/>
          <p:cNvSpPr txBox="1">
            <a:spLocks noChangeArrowheads="1"/>
          </p:cNvSpPr>
          <p:nvPr/>
        </p:nvSpPr>
        <p:spPr bwMode="auto">
          <a:xfrm>
            <a:off x="4921250" y="1752600"/>
            <a:ext cx="5384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3540" name="Text Box 4"/>
          <p:cNvSpPr txBox="1">
            <a:spLocks noChangeArrowheads="1"/>
          </p:cNvSpPr>
          <p:nvPr/>
        </p:nvSpPr>
        <p:spPr bwMode="auto">
          <a:xfrm>
            <a:off x="1669098" y="2375853"/>
            <a:ext cx="48056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兔、鼠、蛇、狐狸、猫头鹰等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3541" name="Text Box 5"/>
          <p:cNvSpPr txBox="1">
            <a:spLocks noChangeArrowheads="1"/>
          </p:cNvSpPr>
          <p:nvPr/>
        </p:nvSpPr>
        <p:spPr bwMode="auto">
          <a:xfrm>
            <a:off x="1698625" y="3019108"/>
            <a:ext cx="231775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细菌、真菌等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3542" name="Text Box 6"/>
          <p:cNvSpPr txBox="1">
            <a:spLocks noChangeArrowheads="1"/>
          </p:cNvSpPr>
          <p:nvPr/>
        </p:nvSpPr>
        <p:spPr bwMode="auto">
          <a:xfrm>
            <a:off x="3462338" y="5664200"/>
            <a:ext cx="8953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竞争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3543" name="Text Box 7"/>
          <p:cNvSpPr txBox="1">
            <a:spLocks noChangeArrowheads="1"/>
          </p:cNvSpPr>
          <p:nvPr/>
        </p:nvSpPr>
        <p:spPr bwMode="auto">
          <a:xfrm>
            <a:off x="6601778" y="5525770"/>
            <a:ext cx="89535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b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捕食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193547" name="Text Box 11"/>
          <p:cNvSpPr txBox="1">
            <a:spLocks noChangeArrowheads="1"/>
          </p:cNvSpPr>
          <p:nvPr/>
        </p:nvSpPr>
        <p:spPr bwMode="auto">
          <a:xfrm>
            <a:off x="3785870" y="3720783"/>
            <a:ext cx="488950" cy="4572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草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3548" name="Text Box 12"/>
          <p:cNvSpPr txBox="1">
            <a:spLocks noChangeArrowheads="1"/>
          </p:cNvSpPr>
          <p:nvPr/>
        </p:nvSpPr>
        <p:spPr bwMode="auto">
          <a:xfrm>
            <a:off x="4525645" y="3722370"/>
            <a:ext cx="488950" cy="4572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鼠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3549" name="Text Box 13"/>
          <p:cNvSpPr txBox="1">
            <a:spLocks noChangeArrowheads="1"/>
          </p:cNvSpPr>
          <p:nvPr/>
        </p:nvSpPr>
        <p:spPr bwMode="auto">
          <a:xfrm>
            <a:off x="5533708" y="3716020"/>
            <a:ext cx="488950" cy="4572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蛇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3550" name="Text Box 14"/>
          <p:cNvSpPr txBox="1">
            <a:spLocks noChangeArrowheads="1"/>
          </p:cNvSpPr>
          <p:nvPr/>
        </p:nvSpPr>
        <p:spPr bwMode="auto">
          <a:xfrm>
            <a:off x="6398895" y="3722370"/>
            <a:ext cx="1098550" cy="4572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猫头鹰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193551" name="Line 15"/>
          <p:cNvSpPr>
            <a:spLocks noChangeShapeType="1"/>
          </p:cNvSpPr>
          <p:nvPr/>
        </p:nvSpPr>
        <p:spPr bwMode="auto">
          <a:xfrm>
            <a:off x="4238308" y="3938270"/>
            <a:ext cx="360362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tailEnd type="triangle" w="med" len="med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3552" name="Line 16"/>
          <p:cNvSpPr>
            <a:spLocks noChangeShapeType="1"/>
          </p:cNvSpPr>
          <p:nvPr/>
        </p:nvSpPr>
        <p:spPr bwMode="auto">
          <a:xfrm>
            <a:off x="5030470" y="3938270"/>
            <a:ext cx="360363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tailEnd type="triangle" w="med" len="med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193553" name="Line 17"/>
          <p:cNvSpPr>
            <a:spLocks noChangeShapeType="1"/>
          </p:cNvSpPr>
          <p:nvPr/>
        </p:nvSpPr>
        <p:spPr bwMode="auto">
          <a:xfrm>
            <a:off x="6038533" y="3938270"/>
            <a:ext cx="360362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tailEnd type="triangle" w="med" len="med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16"/>
          <p:cNvGrpSpPr/>
          <p:nvPr/>
        </p:nvGrpSpPr>
        <p:grpSpPr bwMode="auto">
          <a:xfrm>
            <a:off x="5447030" y="-65405"/>
            <a:ext cx="3519805" cy="2441575"/>
            <a:chOff x="1565" y="1162"/>
            <a:chExt cx="2640" cy="2193"/>
          </a:xfrm>
        </p:grpSpPr>
        <p:pic>
          <p:nvPicPr>
            <p:cNvPr id="192529" name="Picture 2" descr="sy1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65" y="1162"/>
              <a:ext cx="2640" cy="2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2530" name="Line 18"/>
            <p:cNvSpPr>
              <a:spLocks noChangeShapeType="1"/>
            </p:cNvSpPr>
            <p:nvPr/>
          </p:nvSpPr>
          <p:spPr bwMode="auto">
            <a:xfrm flipV="1">
              <a:off x="1791" y="1752"/>
              <a:ext cx="144" cy="72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1" name="Line 19"/>
            <p:cNvSpPr>
              <a:spLocks noChangeShapeType="1"/>
            </p:cNvSpPr>
            <p:nvPr/>
          </p:nvSpPr>
          <p:spPr bwMode="auto">
            <a:xfrm flipV="1">
              <a:off x="2336" y="1570"/>
              <a:ext cx="86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2" name="Line 20"/>
            <p:cNvSpPr>
              <a:spLocks noChangeShapeType="1"/>
            </p:cNvSpPr>
            <p:nvPr/>
          </p:nvSpPr>
          <p:spPr bwMode="auto">
            <a:xfrm>
              <a:off x="2109" y="1661"/>
              <a:ext cx="499" cy="59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3" name="Line 21"/>
            <p:cNvSpPr>
              <a:spLocks noChangeShapeType="1"/>
            </p:cNvSpPr>
            <p:nvPr/>
          </p:nvSpPr>
          <p:spPr bwMode="auto">
            <a:xfrm flipV="1">
              <a:off x="2835" y="2387"/>
              <a:ext cx="0" cy="544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4" name="Line 22"/>
            <p:cNvSpPr>
              <a:spLocks noChangeShapeType="1"/>
            </p:cNvSpPr>
            <p:nvPr/>
          </p:nvSpPr>
          <p:spPr bwMode="auto">
            <a:xfrm flipH="1" flipV="1">
              <a:off x="3787" y="1752"/>
              <a:ext cx="136" cy="635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5" name="Line 23"/>
            <p:cNvSpPr>
              <a:spLocks noChangeShapeType="1"/>
            </p:cNvSpPr>
            <p:nvPr/>
          </p:nvSpPr>
          <p:spPr bwMode="auto">
            <a:xfrm flipV="1">
              <a:off x="2880" y="2795"/>
              <a:ext cx="907" cy="2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  <p:sp>
          <p:nvSpPr>
            <p:cNvPr id="192536" name="Line 24"/>
            <p:cNvSpPr>
              <a:spLocks noChangeShapeType="1"/>
            </p:cNvSpPr>
            <p:nvPr/>
          </p:nvSpPr>
          <p:spPr bwMode="auto">
            <a:xfrm flipV="1">
              <a:off x="2880" y="1933"/>
              <a:ext cx="544" cy="104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tailEnd type="triangle" w="med" len="med"/>
            </a:ln>
            <a:effectLst/>
          </p:spPr>
          <p:txBody>
            <a:bodyPr anchor="b"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5880" y="1649095"/>
            <a:ext cx="86328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1.</a:t>
            </a:r>
            <a:r>
              <a:rPr lang="zh-CN" altLang="en-US" sz="2800">
                <a:sym typeface="+mn-ea"/>
              </a:rPr>
              <a:t>这个草原生态系统的生产者</a:t>
            </a:r>
            <a:r>
              <a:rPr lang="en-US" altLang="zh-CN" sz="2800">
                <a:sym typeface="+mn-ea"/>
              </a:rPr>
              <a:t>:____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消费者是</a:t>
            </a:r>
            <a:r>
              <a:rPr lang="en-US" altLang="zh-CN" sz="2800">
                <a:sym typeface="+mn-ea"/>
              </a:rPr>
              <a:t>:________________________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zh-CN" altLang="en-US" sz="2800">
                <a:sym typeface="+mn-ea"/>
              </a:rPr>
              <a:t>分解者是</a:t>
            </a:r>
            <a:r>
              <a:rPr lang="en-US" altLang="zh-CN" sz="2800">
                <a:sym typeface="+mn-ea"/>
              </a:rPr>
              <a:t>:________________________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3</a:t>
            </a:r>
            <a:r>
              <a:rPr lang="zh-CN" altLang="en-US" sz="2800">
                <a:sym typeface="+mn-ea"/>
              </a:rPr>
              <a:t>、写出最长的食物链</a:t>
            </a:r>
            <a:r>
              <a:rPr lang="en-US" altLang="zh-CN" sz="2800">
                <a:sym typeface="+mn-ea"/>
              </a:rPr>
              <a:t>________________________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4</a:t>
            </a:r>
            <a:r>
              <a:rPr lang="zh-CN" altLang="en-US" sz="2800">
                <a:sym typeface="+mn-ea"/>
              </a:rPr>
              <a:t>、如果此生态系统被喷洒过农药，则此生态系统中各种生物体内农药含量最高的是 </a:t>
            </a:r>
            <a:r>
              <a:rPr lang="en-US" altLang="zh-CN" sz="2800">
                <a:sym typeface="+mn-ea"/>
              </a:rPr>
              <a:t>____</a:t>
            </a:r>
            <a:r>
              <a:rPr lang="zh-CN" altLang="en-US" sz="2800" u="sng">
                <a:sym typeface="+mn-ea"/>
              </a:rPr>
              <a:t>            </a:t>
            </a:r>
            <a:endParaRPr lang="zh-CN" altLang="en-US" sz="2800" u="sng">
              <a:sym typeface="+mn-ea"/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5</a:t>
            </a:r>
            <a:r>
              <a:rPr lang="zh-CN" altLang="en-US" sz="2800">
                <a:sym typeface="+mn-ea"/>
              </a:rPr>
              <a:t>、兔和鼠两者之间是</a:t>
            </a:r>
            <a:r>
              <a:rPr lang="en-US" altLang="zh-CN" sz="2800">
                <a:sym typeface="+mn-ea"/>
              </a:rPr>
              <a:t>____</a:t>
            </a:r>
            <a:r>
              <a:rPr lang="zh-CN" altLang="en-US" sz="2800">
                <a:sym typeface="+mn-ea"/>
              </a:rPr>
              <a:t>关系</a:t>
            </a:r>
            <a:r>
              <a:rPr lang="en-US" altLang="zh-CN" sz="2800">
                <a:sym typeface="+mn-ea"/>
              </a:rPr>
              <a:t>,</a:t>
            </a:r>
            <a:r>
              <a:rPr lang="zh-CN" altLang="en-US" sz="2800">
                <a:sym typeface="+mn-ea"/>
              </a:rPr>
              <a:t>狐和兔是</a:t>
            </a:r>
            <a:r>
              <a:rPr lang="en-US" altLang="zh-CN" sz="2800">
                <a:sym typeface="+mn-ea"/>
              </a:rPr>
              <a:t>_____</a:t>
            </a:r>
            <a:r>
              <a:rPr lang="zh-CN" altLang="en-US" sz="2800">
                <a:sym typeface="+mn-ea"/>
              </a:rPr>
              <a:t>关系</a:t>
            </a:r>
            <a:r>
              <a:rPr lang="en-US" altLang="zh-CN" sz="2800">
                <a:sym typeface="+mn-ea"/>
              </a:rPr>
              <a:t>.</a:t>
            </a:r>
            <a:endParaRPr lang="en-US" altLang="zh-CN" sz="2800">
              <a:solidFill>
                <a:schemeClr val="tx1"/>
              </a:solidFill>
            </a:endParaRPr>
          </a:p>
          <a:p>
            <a:pPr marL="0" indent="0" algn="l" fontAlgn="auto">
              <a:lnSpc>
                <a:spcPct val="150000"/>
              </a:lnSpc>
              <a:buNone/>
            </a:pPr>
            <a:r>
              <a:rPr lang="en-US" altLang="zh-CN" sz="2800">
                <a:sym typeface="+mn-ea"/>
              </a:rPr>
              <a:t>6</a:t>
            </a:r>
            <a:r>
              <a:rPr lang="zh-CN" altLang="en-US" sz="2800">
                <a:sym typeface="+mn-ea"/>
              </a:rPr>
              <a:t>、各种生物的数量</a:t>
            </a:r>
            <a:r>
              <a:rPr lang="en-US" altLang="zh-CN" sz="2800">
                <a:sym typeface="+mn-ea"/>
              </a:rPr>
              <a:t>:</a:t>
            </a:r>
            <a:endParaRPr lang="en-US" altLang="zh-CN" sz="2800">
              <a:solidFill>
                <a:schemeClr val="tx1"/>
              </a:solidFill>
            </a:endParaRPr>
          </a:p>
        </p:txBody>
      </p:sp>
      <p:sp>
        <p:nvSpPr>
          <p:cNvPr id="4" name="右箭头 3"/>
          <p:cNvSpPr/>
          <p:nvPr/>
        </p:nvSpPr>
        <p:spPr>
          <a:xfrm rot="1200000">
            <a:off x="5727700" y="1856740"/>
            <a:ext cx="1229360" cy="95250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921250" y="5003800"/>
            <a:ext cx="12109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鹰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050" name=" 2050">
            <a:hlinkClick r:id="rId2" tooltip="" action="ppaction://hlinksldjump"/>
          </p:cNvPr>
          <p:cNvSpPr/>
          <p:nvPr/>
        </p:nvSpPr>
        <p:spPr bwMode="auto">
          <a:xfrm>
            <a:off x="5940425" y="4986020"/>
            <a:ext cx="829310" cy="539750"/>
          </a:xfrm>
          <a:custGeom>
            <a:avLst/>
            <a:gdLst>
              <a:gd name="T0" fmla="*/ 942322 w 3841"/>
              <a:gd name="T1" fmla="*/ 1696878 h 3861"/>
              <a:gd name="T2" fmla="*/ 612206 w 3841"/>
              <a:gd name="T3" fmla="*/ 1630196 h 3861"/>
              <a:gd name="T4" fmla="*/ 0 w 3841"/>
              <a:gd name="T5" fmla="*/ 1797599 h 3861"/>
              <a:gd name="T6" fmla="*/ 282090 w 3841"/>
              <a:gd name="T7" fmla="*/ 1380724 h 3861"/>
              <a:gd name="T8" fmla="*/ 93719 w 3841"/>
              <a:gd name="T9" fmla="*/ 848206 h 3861"/>
              <a:gd name="T10" fmla="*/ 942322 w 3841"/>
              <a:gd name="T11" fmla="*/ 0 h 3861"/>
              <a:gd name="T12" fmla="*/ 1790924 w 3841"/>
              <a:gd name="T13" fmla="*/ 848206 h 3861"/>
              <a:gd name="T14" fmla="*/ 942322 w 3841"/>
              <a:gd name="T15" fmla="*/ 1696878 h 3861"/>
              <a:gd name="T16" fmla="*/ 682146 w 3841"/>
              <a:gd name="T17" fmla="*/ 1245496 h 3861"/>
              <a:gd name="T18" fmla="*/ 803375 w 3841"/>
              <a:gd name="T19" fmla="*/ 1371398 h 3861"/>
              <a:gd name="T20" fmla="*/ 956776 w 3841"/>
              <a:gd name="T21" fmla="*/ 1221248 h 3861"/>
              <a:gd name="T22" fmla="*/ 830884 w 3841"/>
              <a:gd name="T23" fmla="*/ 1092082 h 3861"/>
              <a:gd name="T24" fmla="*/ 682146 w 3841"/>
              <a:gd name="T25" fmla="*/ 1245496 h 3861"/>
              <a:gd name="T26" fmla="*/ 988948 w 3841"/>
              <a:gd name="T27" fmla="*/ 301698 h 3861"/>
              <a:gd name="T28" fmla="*/ 729705 w 3841"/>
              <a:gd name="T29" fmla="*/ 367913 h 3861"/>
              <a:gd name="T30" fmla="*/ 758613 w 3841"/>
              <a:gd name="T31" fmla="*/ 522726 h 3861"/>
              <a:gd name="T32" fmla="*/ 926002 w 3841"/>
              <a:gd name="T33" fmla="*/ 479826 h 3861"/>
              <a:gd name="T34" fmla="*/ 1015059 w 3841"/>
              <a:gd name="T35" fmla="*/ 553502 h 3861"/>
              <a:gd name="T36" fmla="*/ 892431 w 3841"/>
              <a:gd name="T37" fmla="*/ 723703 h 3861"/>
              <a:gd name="T38" fmla="*/ 752552 w 3841"/>
              <a:gd name="T39" fmla="*/ 978771 h 3861"/>
              <a:gd name="T40" fmla="*/ 747889 w 3841"/>
              <a:gd name="T41" fmla="*/ 1018406 h 3861"/>
              <a:gd name="T42" fmla="*/ 962837 w 3841"/>
              <a:gd name="T43" fmla="*/ 1018406 h 3861"/>
              <a:gd name="T44" fmla="*/ 970298 w 3841"/>
              <a:gd name="T45" fmla="*/ 981568 h 3861"/>
              <a:gd name="T46" fmla="*/ 1074741 w 3841"/>
              <a:gd name="T47" fmla="*/ 800643 h 3861"/>
              <a:gd name="T48" fmla="*/ 1242130 w 3841"/>
              <a:gd name="T49" fmla="*/ 510602 h 3861"/>
              <a:gd name="T50" fmla="*/ 988948 w 3841"/>
              <a:gd name="T51" fmla="*/ 301698 h 3861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3841" h="3861">
                <a:moveTo>
                  <a:pt x="2021" y="3639"/>
                </a:moveTo>
                <a:cubicBezTo>
                  <a:pt x="1770" y="3639"/>
                  <a:pt x="1531" y="3588"/>
                  <a:pt x="1313" y="3496"/>
                </a:cubicBezTo>
                <a:cubicBezTo>
                  <a:pt x="830" y="3861"/>
                  <a:pt x="0" y="3855"/>
                  <a:pt x="0" y="3855"/>
                </a:cubicBezTo>
                <a:cubicBezTo>
                  <a:pt x="0" y="3855"/>
                  <a:pt x="417" y="3566"/>
                  <a:pt x="605" y="2961"/>
                </a:cubicBezTo>
                <a:cubicBezTo>
                  <a:pt x="352" y="2648"/>
                  <a:pt x="201" y="2252"/>
                  <a:pt x="201" y="1819"/>
                </a:cubicBezTo>
                <a:cubicBezTo>
                  <a:pt x="201" y="814"/>
                  <a:pt x="1016" y="0"/>
                  <a:pt x="2021" y="0"/>
                </a:cubicBezTo>
                <a:cubicBezTo>
                  <a:pt x="3026" y="0"/>
                  <a:pt x="3841" y="814"/>
                  <a:pt x="3841" y="1819"/>
                </a:cubicBezTo>
                <a:cubicBezTo>
                  <a:pt x="3841" y="2824"/>
                  <a:pt x="3026" y="3639"/>
                  <a:pt x="2021" y="3639"/>
                </a:cubicBezTo>
                <a:close/>
                <a:moveTo>
                  <a:pt x="1463" y="2671"/>
                </a:moveTo>
                <a:cubicBezTo>
                  <a:pt x="1463" y="2826"/>
                  <a:pt x="1568" y="2941"/>
                  <a:pt x="1723" y="2941"/>
                </a:cubicBezTo>
                <a:cubicBezTo>
                  <a:pt x="1917" y="2941"/>
                  <a:pt x="2052" y="2806"/>
                  <a:pt x="2052" y="2619"/>
                </a:cubicBezTo>
                <a:cubicBezTo>
                  <a:pt x="2052" y="2457"/>
                  <a:pt x="1940" y="2342"/>
                  <a:pt x="1782" y="2342"/>
                </a:cubicBezTo>
                <a:cubicBezTo>
                  <a:pt x="1595" y="2342"/>
                  <a:pt x="1463" y="2497"/>
                  <a:pt x="1463" y="2671"/>
                </a:cubicBezTo>
                <a:close/>
                <a:moveTo>
                  <a:pt x="2121" y="647"/>
                </a:moveTo>
                <a:cubicBezTo>
                  <a:pt x="1874" y="647"/>
                  <a:pt x="1687" y="716"/>
                  <a:pt x="1565" y="789"/>
                </a:cubicBezTo>
                <a:cubicBezTo>
                  <a:pt x="1627" y="1121"/>
                  <a:pt x="1627" y="1121"/>
                  <a:pt x="1627" y="1121"/>
                </a:cubicBezTo>
                <a:cubicBezTo>
                  <a:pt x="1720" y="1065"/>
                  <a:pt x="1838" y="1029"/>
                  <a:pt x="1986" y="1029"/>
                </a:cubicBezTo>
                <a:cubicBezTo>
                  <a:pt x="2134" y="1032"/>
                  <a:pt x="2177" y="1101"/>
                  <a:pt x="2177" y="1187"/>
                </a:cubicBezTo>
                <a:cubicBezTo>
                  <a:pt x="2177" y="1302"/>
                  <a:pt x="2042" y="1414"/>
                  <a:pt x="1914" y="1552"/>
                </a:cubicBezTo>
                <a:cubicBezTo>
                  <a:pt x="1729" y="1747"/>
                  <a:pt x="1641" y="1921"/>
                  <a:pt x="1614" y="2099"/>
                </a:cubicBezTo>
                <a:cubicBezTo>
                  <a:pt x="1611" y="2125"/>
                  <a:pt x="1608" y="2155"/>
                  <a:pt x="1604" y="2184"/>
                </a:cubicBezTo>
                <a:cubicBezTo>
                  <a:pt x="2065" y="2184"/>
                  <a:pt x="2065" y="2184"/>
                  <a:pt x="2065" y="2184"/>
                </a:cubicBezTo>
                <a:cubicBezTo>
                  <a:pt x="2072" y="2155"/>
                  <a:pt x="2075" y="2128"/>
                  <a:pt x="2081" y="2105"/>
                </a:cubicBezTo>
                <a:cubicBezTo>
                  <a:pt x="2111" y="1957"/>
                  <a:pt x="2177" y="1845"/>
                  <a:pt x="2305" y="1717"/>
                </a:cubicBezTo>
                <a:cubicBezTo>
                  <a:pt x="2490" y="1526"/>
                  <a:pt x="2664" y="1358"/>
                  <a:pt x="2664" y="1095"/>
                </a:cubicBezTo>
                <a:cubicBezTo>
                  <a:pt x="2664" y="825"/>
                  <a:pt x="2437" y="647"/>
                  <a:pt x="2121" y="6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3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35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35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3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3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3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3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93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935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47" grpId="0" bldLvl="0" animBg="1"/>
      <p:bldP spid="193548" grpId="0" bldLvl="0" animBg="1"/>
      <p:bldP spid="193549" grpId="0" bldLvl="0" animBg="1"/>
      <p:bldP spid="193550" grpId="0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0721"/>
          <p:cNvSpPr/>
          <p:nvPr/>
        </p:nvSpPr>
        <p:spPr>
          <a:xfrm>
            <a:off x="527368" y="120333"/>
            <a:ext cx="3396615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生物的富集作用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0723" name="图片 30722" descr="pic_659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780" y="879475"/>
            <a:ext cx="5048250" cy="58940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文本框 30723"/>
          <p:cNvSpPr txBox="1"/>
          <p:nvPr/>
        </p:nvSpPr>
        <p:spPr>
          <a:xfrm>
            <a:off x="227965" y="1167765"/>
            <a:ext cx="33680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50000"/>
              </a:lnSpc>
              <a:spcBef>
                <a:spcPts val="0"/>
              </a:spcBef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 环境中的一些污染物（如重金属、化学农药），通过食物链在生物体内大量积聚的过程</a:t>
            </a:r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307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7" name="Picture 3" descr="未命名3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8300" y="987425"/>
            <a:ext cx="8153400" cy="221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1428" name="Picture 4" descr="未命名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00" y="3467100"/>
            <a:ext cx="82296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1429" name="Text Box 5"/>
          <p:cNvSpPr txBox="1">
            <a:spLocks noChangeArrowheads="1"/>
          </p:cNvSpPr>
          <p:nvPr/>
        </p:nvSpPr>
        <p:spPr bwMode="auto">
          <a:xfrm>
            <a:off x="3146425" y="5976303"/>
            <a:ext cx="2673350" cy="51911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ea typeface="华文中宋" pitchFamily="2" charset="-122"/>
              </a:rPr>
              <a:t>生态平衡示意图</a:t>
            </a:r>
            <a:endParaRPr lang="zh-CN" altLang="en-US" sz="2800">
              <a:ea typeface="华文中宋" pitchFamily="2" charset="-122"/>
            </a:endParaRPr>
          </a:p>
        </p:txBody>
      </p:sp>
      <p:sp>
        <p:nvSpPr>
          <p:cNvPr id="231430" name="Text Box 6"/>
          <p:cNvSpPr txBox="1">
            <a:spLocks noChangeArrowheads="1"/>
          </p:cNvSpPr>
          <p:nvPr/>
        </p:nvSpPr>
        <p:spPr bwMode="auto">
          <a:xfrm>
            <a:off x="1619250" y="260350"/>
            <a:ext cx="62484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动物对维持生态平衡有重要作用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1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1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30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23190" y="3428365"/>
            <a:ext cx="8897620" cy="2133600"/>
          </a:xfrm>
        </p:spPr>
        <p:txBody>
          <a:bodyPr>
            <a:normAutofit fontScale="25000"/>
          </a:bodyPr>
          <a:lstStyle/>
          <a:p>
            <a:pPr>
              <a:buFontTx/>
              <a:buNone/>
            </a:pPr>
            <a:endParaRPr lang="zh-CN" altLang="en-US" sz="2800" b="1"/>
          </a:p>
          <a:p>
            <a:pPr fontAlgn="auto">
              <a:lnSpc>
                <a:spcPct val="150000"/>
              </a:lnSpc>
              <a:spcBef>
                <a:spcPts val="700"/>
              </a:spcBef>
              <a:buFontTx/>
              <a:buNone/>
            </a:pPr>
            <a:r>
              <a:rPr 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某种动物它总是食物链或食物网中的某一环节,</a:t>
            </a:r>
            <a:r>
              <a:rPr lang="zh-CN" alt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如果任意捕杀它们</a:t>
            </a:r>
            <a:r>
              <a:rPr 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就会导致它们的数量过少</a:t>
            </a:r>
            <a:r>
              <a:rPr 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也会使另一些动物的数量过多或过少</a:t>
            </a:r>
            <a:r>
              <a:rPr 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115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就会影响整个生态系统。</a:t>
            </a:r>
            <a:endParaRPr lang="zh-CN" altLang="en-US" sz="115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spcBef>
                <a:spcPts val="700"/>
              </a:spcBef>
              <a:buFontTx/>
              <a:buNone/>
            </a:pPr>
            <a:r>
              <a:rPr lang="zh-CN" altLang="en-US" sz="8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9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食物网就不稳定，生态平衡就容易受到破坏。</a:t>
            </a:r>
            <a:endParaRPr lang="zh-CN" altLang="en-US" sz="96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3779" name="Picture 3" descr="pic_4315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790700" y="222885"/>
            <a:ext cx="5562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3780" name="Text Box 4"/>
          <p:cNvSpPr txBox="1">
            <a:spLocks noChangeArrowheads="1"/>
          </p:cNvSpPr>
          <p:nvPr/>
        </p:nvSpPr>
        <p:spPr bwMode="auto">
          <a:xfrm>
            <a:off x="-13335" y="1559878"/>
            <a:ext cx="2216150" cy="106680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生态平衡：</a:t>
            </a:r>
            <a:endParaRPr lang="en-US" sz="3200" b="1">
              <a:solidFill>
                <a:srgbClr val="0000FF"/>
              </a:solidFill>
            </a:endParaRPr>
          </a:p>
          <a:p>
            <a:endParaRPr lang="zh-CN" altLang="en-US" sz="3200">
              <a:solidFill>
                <a:srgbClr val="0000FF"/>
              </a:solidFill>
            </a:endParaRPr>
          </a:p>
        </p:txBody>
      </p:sp>
      <p:sp>
        <p:nvSpPr>
          <p:cNvPr id="203781" name="Text Box 5"/>
          <p:cNvSpPr txBox="1">
            <a:spLocks noChangeArrowheads="1"/>
          </p:cNvSpPr>
          <p:nvPr/>
        </p:nvSpPr>
        <p:spPr bwMode="auto">
          <a:xfrm>
            <a:off x="415608" y="2271395"/>
            <a:ext cx="8007350" cy="946150"/>
          </a:xfrm>
          <a:prstGeom prst="rect">
            <a:avLst/>
          </a:prstGeom>
          <a:noFill/>
          <a:ln w="15875" algn="ctr">
            <a:noFill/>
            <a:miter lim="800000"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/>
          <a:p>
            <a:r>
              <a:rPr lang="zh-CN" altLang="en-US" sz="2800" b="1"/>
              <a:t>在生态系统中的各种生物的数量和所占的比例总是</a:t>
            </a:r>
            <a:endParaRPr lang="zh-CN" altLang="en-US" sz="2800" b="1"/>
          </a:p>
          <a:p>
            <a:r>
              <a:rPr lang="zh-CN" altLang="en-US" sz="2800" b="1"/>
              <a:t>维持在</a:t>
            </a:r>
            <a:r>
              <a:rPr lang="zh-CN" altLang="en-US" sz="2800" b="1">
                <a:solidFill>
                  <a:srgbClr val="FF0000"/>
                </a:solidFill>
              </a:rPr>
              <a:t>相对稳定</a:t>
            </a:r>
            <a:r>
              <a:rPr lang="zh-CN" altLang="en-US" sz="2800" b="1"/>
              <a:t>的状态。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3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03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03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78" grpId="0" autoUpdateAnimBg="0" build="p"/>
      <p:bldP spid="20378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 形 5"/>
          <p:cNvSpPr/>
          <p:nvPr>
            <p:custDataLst>
              <p:tags r:id="rId1"/>
            </p:custDataLst>
          </p:nvPr>
        </p:nvSpPr>
        <p:spPr>
          <a:xfrm rot="5400000">
            <a:off x="451299" y="1204028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L 形 8"/>
          <p:cNvSpPr/>
          <p:nvPr>
            <p:custDataLst>
              <p:tags r:id="rId2"/>
            </p:custDataLst>
          </p:nvPr>
        </p:nvSpPr>
        <p:spPr>
          <a:xfrm rot="16200000">
            <a:off x="8006901" y="5672489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72490" y="103505"/>
            <a:ext cx="2341245" cy="661035"/>
          </a:xfrm>
          <a:prstGeom prst="rect">
            <a:avLst/>
          </a:prstGeom>
          <a:noFill/>
        </p:spPr>
        <p:txBody>
          <a:bodyPr lIns="0" tIns="0" rIns="0" bIns="0" anchor="ctr">
            <a:scene3d>
              <a:camera prst="orthographicFront"/>
              <a:lightRig rig="threePt" dir="t"/>
            </a:scene3d>
          </a:bodyPr>
          <a:lstStyle/>
          <a:p>
            <a:pPr marR="0" algn="r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kern="1200" cap="none" spc="0" normalizeH="0" baseline="0" noProof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rPr>
              <a:t>情景导入</a:t>
            </a:r>
            <a:endParaRPr kumimoji="0" lang="zh-CN" altLang="en-US" sz="3600" b="1" kern="1200" cap="none" spc="0" normalizeH="0" baseline="0" noProof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5125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8" y="-64770"/>
            <a:ext cx="1122836" cy="996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WordArt 4"/>
          <p:cNvSpPr/>
          <p:nvPr/>
        </p:nvSpPr>
        <p:spPr>
          <a:xfrm>
            <a:off x="251778" y="2110740"/>
            <a:ext cx="647700" cy="198755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  <a:normAutofit fontScale="77500" lnSpcReduction="10000"/>
          </a:bodyPr>
          <a:lstStyle/>
          <a:p>
            <a:pPr algn="ctr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舒体" charset="0"/>
                <a:ea typeface="方正舒体" charset="0"/>
              </a:rPr>
              <a:t>资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舒体" charset="0"/>
              <a:ea typeface="方正舒体" charset="0"/>
            </a:endParaRPr>
          </a:p>
          <a:p>
            <a:pPr algn="ctr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舒体" charset="0"/>
                <a:ea typeface="方正舒体" charset="0"/>
              </a:rPr>
              <a:t>料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舒体" charset="0"/>
              <a:ea typeface="方正舒体" charset="0"/>
            </a:endParaRPr>
          </a:p>
          <a:p>
            <a:pPr algn="ctr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舒体" charset="0"/>
                <a:ea typeface="方正舒体" charset="0"/>
              </a:rPr>
              <a:t>分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舒体" charset="0"/>
              <a:ea typeface="方正舒体" charset="0"/>
            </a:endParaRPr>
          </a:p>
          <a:p>
            <a:pPr algn="ctr"/>
            <a:r>
              <a:rPr lang="zh-CN" altLang="en-US" sz="4400" b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方正舒体" charset="0"/>
                <a:ea typeface="方正舒体" charset="0"/>
              </a:rPr>
              <a:t>析</a:t>
            </a:r>
            <a:endParaRPr lang="zh-CN" altLang="en-US" sz="4400" b="1">
              <a:ln w="10160">
                <a:solidFill>
                  <a:schemeClr val="accent5"/>
                </a:solidFill>
                <a:prstDash val="solid"/>
              </a:ln>
              <a:solidFill>
                <a:schemeClr val="tx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方正舒体" charset="0"/>
              <a:ea typeface="方正舒体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2490" y="1297305"/>
            <a:ext cx="801687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 dirty="0">
                <a:solidFill>
                  <a:schemeClr val="accent2"/>
                </a:solidFill>
                <a:latin typeface="隶书" pitchFamily="49" charset="-122"/>
                <a:ea typeface="隶书" pitchFamily="49" charset="-122"/>
                <a:sym typeface="+mn-ea"/>
              </a:rPr>
              <a:t>呼伦贝尔草原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  <a:sym typeface="+mn-ea"/>
              </a:rPr>
              <a:t>是我国最大的畜牧业基地。过去那里有许多狼，对牧业的发展构成严重的威胁。为了保护人畜的安全，当地牧民曾经组织过大规模的猎捕狼的活动。但随后野兔却以惊人的速度发展起来。野兔和牛羊争食牧草，加速了草场的退化。</a:t>
            </a:r>
            <a:endParaRPr lang="zh-CN" altLang="en-US" sz="2800"/>
          </a:p>
        </p:txBody>
      </p:sp>
      <p:sp>
        <p:nvSpPr>
          <p:cNvPr id="10" name="文本框 9"/>
          <p:cNvSpPr txBox="1"/>
          <p:nvPr/>
        </p:nvSpPr>
        <p:spPr>
          <a:xfrm>
            <a:off x="544830" y="5488940"/>
            <a:ext cx="77920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66"/>
                </a:solidFill>
                <a:latin typeface="隶书" pitchFamily="49" charset="-122"/>
                <a:ea typeface="隶书" pitchFamily="49" charset="-122"/>
                <a:sym typeface="+mn-ea"/>
              </a:rPr>
              <a:t>想一想，野兔数量增加的主要原因是什么？</a:t>
            </a:r>
            <a:endParaRPr lang="zh-CN" altLang="en-US" sz="3200"/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WordArt 2"/>
          <p:cNvSpPr>
            <a:spLocks noChangeArrowheads="1" noChangeShapeType="1" noTextEdit="1"/>
          </p:cNvSpPr>
          <p:nvPr/>
        </p:nvSpPr>
        <p:spPr bwMode="auto">
          <a:xfrm>
            <a:off x="611188" y="260350"/>
            <a:ext cx="18002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b="1" kern="10">
                <a:ln w="12700">
                  <a:solidFill>
                    <a:srgbClr val="333300"/>
                  </a:solidFill>
                  <a:round/>
                </a:ln>
                <a:solidFill>
                  <a:srgbClr val="336600"/>
                </a:solidFill>
                <a:effectLst>
                  <a:prstShdw prst="shdw12">
                    <a:srgbClr val="875B0D">
                      <a:alpha val="50000"/>
                    </a:srgbClr>
                  </a:prstShdw>
                </a:effectLst>
                <a:latin typeface="楷体_GB2312"/>
              </a:rPr>
              <a:t>结 论</a:t>
            </a:r>
            <a:endParaRPr lang="zh-CN" altLang="en-US" sz="6000" b="1" kern="10">
              <a:ln w="12700">
                <a:solidFill>
                  <a:srgbClr val="333300"/>
                </a:solidFill>
                <a:round/>
              </a:ln>
              <a:solidFill>
                <a:srgbClr val="336600"/>
              </a:solidFill>
              <a:effectLst>
                <a:prstShdw prst="shdw12">
                  <a:srgbClr val="875B0D">
                    <a:alpha val="50000"/>
                  </a:srgbClr>
                </a:prstShdw>
              </a:effectLst>
              <a:latin typeface="楷体_GB2312"/>
            </a:endParaRPr>
          </a:p>
        </p:txBody>
      </p:sp>
      <p:sp>
        <p:nvSpPr>
          <p:cNvPr id="201731" name="Text Box 3"/>
          <p:cNvSpPr txBox="1">
            <a:spLocks noChangeArrowheads="1"/>
          </p:cNvSpPr>
          <p:nvPr/>
        </p:nvSpPr>
        <p:spPr bwMode="auto">
          <a:xfrm>
            <a:off x="581660" y="2853055"/>
            <a:ext cx="7720330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kumimoji="1"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食物网中任何一个环节的消失，都会影响其他生物的生活，并且破坏生物之间的协调与平衡。</a:t>
            </a:r>
            <a:endParaRPr kumimoji="1"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sp>
        <p:nvSpPr>
          <p:cNvPr id="201732" name="Text Box 4"/>
          <p:cNvSpPr txBox="1">
            <a:spLocks noChangeArrowheads="1"/>
          </p:cNvSpPr>
          <p:nvPr/>
        </p:nvSpPr>
        <p:spPr bwMode="auto">
          <a:xfrm>
            <a:off x="466725" y="4715510"/>
            <a:ext cx="843788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植物和动物</a:t>
            </a:r>
            <a:r>
              <a:rPr kumimoji="1"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都是食物链和食物网中不可缺少的成员。</a:t>
            </a:r>
            <a:endParaRPr kumimoji="1"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graphicFrame>
        <p:nvGraphicFramePr>
          <p:cNvPr id="201733" name="Object 5"/>
          <p:cNvGraphicFramePr>
            <a:graphicFrameLocks noChangeAspect="1"/>
          </p:cNvGraphicFramePr>
          <p:nvPr/>
        </p:nvGraphicFramePr>
        <p:xfrm>
          <a:off x="7620000" y="0"/>
          <a:ext cx="1524000" cy="1150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Image" r:id="rId1" imgW="2755900" imgH="2082800" progId="Photoshop.Image.7">
                  <p:embed/>
                </p:oleObj>
              </mc:Choice>
              <mc:Fallback>
                <p:oleObj name="Image" r:id="rId1" imgW="2755900" imgH="2082800" progId="Photoshop.Image.7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620000" y="0"/>
                        <a:ext cx="1524000" cy="11509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1734" name="Picture 6" descr="2004471257285914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38838"/>
            <a:ext cx="1143000" cy="919162"/>
          </a:xfrm>
          <a:prstGeom prst="rect">
            <a:avLst/>
          </a:prstGeom>
          <a:noFill/>
        </p:spPr>
      </p:pic>
      <p:pic>
        <p:nvPicPr>
          <p:cNvPr id="201735" name="Picture 7" descr="l_gre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83088" y="6524625"/>
            <a:ext cx="4760912" cy="333375"/>
          </a:xfrm>
          <a:prstGeom prst="rect">
            <a:avLst/>
          </a:prstGeom>
          <a:noFill/>
        </p:spPr>
      </p:pic>
      <p:pic>
        <p:nvPicPr>
          <p:cNvPr id="201736" name="Picture 8" descr="l_gree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6524625"/>
            <a:ext cx="4760913" cy="333375"/>
          </a:xfrm>
          <a:prstGeom prst="rect">
            <a:avLst/>
          </a:prstGeom>
          <a:noFill/>
        </p:spPr>
      </p:pic>
      <p:sp>
        <p:nvSpPr>
          <p:cNvPr id="201737" name="Text Box 9"/>
          <p:cNvSpPr txBox="1">
            <a:spLocks noChangeArrowheads="1"/>
          </p:cNvSpPr>
          <p:nvPr/>
        </p:nvSpPr>
        <p:spPr bwMode="auto">
          <a:xfrm>
            <a:off x="581660" y="1253490"/>
            <a:ext cx="764984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0" fontAlgn="auto" hangingPunct="0">
              <a:lnSpc>
                <a:spcPct val="150000"/>
              </a:lnSpc>
              <a:spcBef>
                <a:spcPts val="0"/>
              </a:spcBef>
            </a:pPr>
            <a:r>
              <a:rPr lang="zh-CN" altLang="en-US" sz="2800">
                <a:solidFill>
                  <a:schemeClr val="tx1"/>
                </a:solidFill>
                <a:ea typeface="黑体" panose="02010609060101010101" charset="-122"/>
              </a:rPr>
              <a:t>食物链和食物网中，</a:t>
            </a:r>
            <a:r>
              <a:rPr kumimoji="1"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生物间相互依赖、相互制约，使各种生物种群数量趋于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平衡</a:t>
            </a:r>
            <a:r>
              <a:rPr kumimoji="1"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kumimoji="1" lang="zh-CN" altLang="en-US" sz="2800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17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17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17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1731" grpId="0" bldLvl="0" animBg="1" autoUpdateAnimBg="0"/>
      <p:bldP spid="201732" grpId="0" bldLvl="0" animBg="1" autoUpdateAnimBg="0"/>
      <p:bldP spid="201737" grpId="0" bldLvl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"/>
          <p:cNvGrpSpPr/>
          <p:nvPr/>
        </p:nvGrpSpPr>
        <p:grpSpPr>
          <a:xfrm>
            <a:off x="-78739" y="-144780"/>
            <a:ext cx="5600700" cy="1005080"/>
            <a:chOff x="827088" y="0"/>
            <a:chExt cx="6653029" cy="996950"/>
          </a:xfrm>
        </p:grpSpPr>
        <p:grpSp>
          <p:nvGrpSpPr>
            <p:cNvPr id="29" name="组合 8"/>
            <p:cNvGrpSpPr/>
            <p:nvPr/>
          </p:nvGrpSpPr>
          <p:grpSpPr>
            <a:xfrm>
              <a:off x="958850" y="127000"/>
              <a:ext cx="6521267" cy="744538"/>
              <a:chOff x="2627817" y="1017207"/>
              <a:chExt cx="8516921" cy="1044308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文本框 9"/>
              <p:cNvSpPr txBox="1"/>
              <p:nvPr/>
            </p:nvSpPr>
            <p:spPr>
              <a:xfrm>
                <a:off x="4074042" y="1148165"/>
                <a:ext cx="7070696" cy="779334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txBody>
              <a:bodyPr lIns="0" tIns="0" rIns="0" bIns="0" anchor="ctr"/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zh-CN" altLang="en-US" sz="3200" dirty="0">
                    <a:latin typeface="黑体" panose="02010609060101010101" charset="-122"/>
                    <a:ea typeface="黑体" panose="02010609060101010101" charset="-122"/>
                    <a:sym typeface="+mn-ea"/>
                  </a:rPr>
                  <a:t>动物能影响和改变环境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40" name="图片 1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4828" name="WordArt 12"/>
          <p:cNvSpPr>
            <a:spLocks noChangeArrowheads="1" noChangeShapeType="1"/>
          </p:cNvSpPr>
          <p:nvPr/>
        </p:nvSpPr>
        <p:spPr bwMode="auto">
          <a:xfrm>
            <a:off x="1043305" y="1005205"/>
            <a:ext cx="6496685" cy="431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(</a:t>
            </a:r>
            <a:r>
              <a:rPr kumimoji="0" lang="zh-CN" altLang="en-US" sz="3600" b="0" i="0" u="none" strike="noStrike" kern="1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一</a:t>
            </a:r>
            <a:r>
              <a:rPr kumimoji="0" lang="en-US" altLang="zh-CN" sz="3600" b="0" i="0" u="none" strike="noStrike" kern="1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)</a:t>
            </a:r>
            <a:r>
              <a:rPr kumimoji="0" lang="zh-CN" altLang="en-US" sz="3600" b="0" i="0" u="none" strike="noStrike" kern="10" cap="none" spc="0" normalizeH="0" baseline="0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、动物对植物生活产生积极的作用</a:t>
            </a:r>
            <a:endParaRPr kumimoji="0" lang="zh-CN" altLang="en-US" sz="3600" b="0" i="0" u="none" strike="noStrike" kern="10" cap="none" spc="0" normalizeH="0" baseline="0" noProof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pic>
        <p:nvPicPr>
          <p:cNvPr id="2" name="Picture 14" descr="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" y="4283075"/>
            <a:ext cx="3740150" cy="2660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2" descr="蜜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670" y="1555750"/>
            <a:ext cx="3740150" cy="272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7" descr="030710_B14"/>
          <p:cNvPicPr>
            <a:picLocks noChangeAspect="1"/>
          </p:cNvPicPr>
          <p:nvPr/>
        </p:nvPicPr>
        <p:blipFill>
          <a:blip r:embed="rId4"/>
          <a:srcRect l="5258" t="5544" r="7005" b="14804"/>
          <a:stretch>
            <a:fillRect/>
          </a:stretch>
        </p:blipFill>
        <p:spPr>
          <a:xfrm>
            <a:off x="4903470" y="1555750"/>
            <a:ext cx="3587750" cy="272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11" descr="dd76accaa59a285ff21fe7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03470" y="4506913"/>
            <a:ext cx="3587750" cy="2414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12"/>
          <p:cNvSpPr/>
          <p:nvPr/>
        </p:nvSpPr>
        <p:spPr>
          <a:xfrm>
            <a:off x="788670" y="3922713"/>
            <a:ext cx="7686675" cy="720725"/>
          </a:xfrm>
          <a:prstGeom prst="rect">
            <a:avLst/>
          </a:prstGeom>
          <a:solidFill>
            <a:srgbClr val="FF00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r>
              <a:rPr lang="zh-CN" altLang="en-US" sz="3200" b="1" dirty="0">
                <a:latin typeface="楷体_GB2312"/>
                <a:ea typeface="楷体_GB2312"/>
              </a:rPr>
              <a:t>动物促进植物的繁殖与分布。</a:t>
            </a:r>
            <a:endParaRPr lang="zh-CN" altLang="en-US" sz="3200" b="1" dirty="0">
              <a:latin typeface="楷体_GB2312"/>
              <a:ea typeface="楷体_GB2312"/>
            </a:endParaRPr>
          </a:p>
        </p:txBody>
      </p:sp>
      <p:pic>
        <p:nvPicPr>
          <p:cNvPr id="19463" name="图片 16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1945" y="696913"/>
            <a:ext cx="858838" cy="858837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32560" y="881380"/>
            <a:ext cx="62788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charset="0"/>
                <a:ea typeface="隶书" charset="0"/>
              </a:rPr>
              <a:t>（二）、动物对植物产生不良影响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隶书" charset="0"/>
              <a:ea typeface="隶书" charset="0"/>
            </a:endParaRPr>
          </a:p>
        </p:txBody>
      </p:sp>
      <p:pic>
        <p:nvPicPr>
          <p:cNvPr id="19463" name="图片 16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8615" y="743903"/>
            <a:ext cx="858838" cy="858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8" name="Picture 4" descr="蝗灾2"/>
          <p:cNvPicPr>
            <a:picLocks noChangeAspect="1"/>
          </p:cNvPicPr>
          <p:nvPr>
            <p:ph sz="quarter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40030" y="1776095"/>
            <a:ext cx="4104005" cy="4745355"/>
          </a:xfrm>
        </p:spPr>
      </p:pic>
      <p:pic>
        <p:nvPicPr>
          <p:cNvPr id="19459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9130" y="1791970"/>
            <a:ext cx="2270125" cy="14681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030" y="1746250"/>
            <a:ext cx="2352675" cy="15087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Picture 4"/>
          <p:cNvPicPr>
            <a:picLocks noChangeAspect="1"/>
          </p:cNvPicPr>
          <p:nvPr/>
        </p:nvPicPr>
        <p:blipFill>
          <a:blip r:embed="rId6"/>
          <a:srcRect l="12503"/>
          <a:stretch>
            <a:fillRect/>
          </a:stretch>
        </p:blipFill>
        <p:spPr>
          <a:xfrm>
            <a:off x="4510405" y="3503295"/>
            <a:ext cx="4667250" cy="3186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8" name="Text Box 8"/>
          <p:cNvSpPr txBox="1"/>
          <p:nvPr/>
        </p:nvSpPr>
        <p:spPr>
          <a:xfrm>
            <a:off x="610235" y="3606800"/>
            <a:ext cx="7924165" cy="583565"/>
          </a:xfrm>
          <a:prstGeom prst="rect">
            <a:avLst/>
          </a:prstGeom>
          <a:solidFill>
            <a:srgbClr val="FF5050"/>
          </a:solidFill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Times New Roman" panose="02020603050405020304" pitchFamily="18" charset="0"/>
                <a:ea typeface="隶书" pitchFamily="49" charset="-122"/>
              </a:rPr>
              <a:t>有害昆虫破坏植物生长，造成蝗灾、鼠灾等</a:t>
            </a:r>
            <a:endParaRPr lang="zh-CN" altLang="en-US" sz="3200" b="1" dirty="0">
              <a:solidFill>
                <a:schemeClr val="tx1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组合 1"/>
          <p:cNvGrpSpPr/>
          <p:nvPr/>
        </p:nvGrpSpPr>
        <p:grpSpPr>
          <a:xfrm>
            <a:off x="208598" y="-105410"/>
            <a:ext cx="3751262" cy="996950"/>
            <a:chOff x="827088" y="0"/>
            <a:chExt cx="3751262" cy="996950"/>
          </a:xfrm>
        </p:grpSpPr>
        <p:grpSp>
          <p:nvGrpSpPr>
            <p:cNvPr id="20485" name="组合 15"/>
            <p:cNvGrpSpPr/>
            <p:nvPr/>
          </p:nvGrpSpPr>
          <p:grpSpPr>
            <a:xfrm>
              <a:off x="958850" y="127000"/>
              <a:ext cx="3619500" cy="744538"/>
              <a:chOff x="2627817" y="1017207"/>
              <a:chExt cx="4727148" cy="1044308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直接连接符 5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文本框 6"/>
              <p:cNvSpPr txBox="1"/>
              <p:nvPr/>
            </p:nvSpPr>
            <p:spPr>
              <a:xfrm>
                <a:off x="3782652" y="1150807"/>
                <a:ext cx="2405040" cy="779334"/>
              </a:xfrm>
              <a:prstGeom prst="rect">
                <a:avLst/>
              </a:prstGeom>
              <a:noFill/>
            </p:spPr>
            <p:txBody>
              <a:bodyPr lIns="0" tIns="0" rIns="0" bIns="0" anchor="ctr">
                <a:scene3d>
                  <a:camera prst="orthographicFront"/>
                  <a:lightRig rig="threePt" dir="t"/>
                </a:scene3d>
              </a:bodyPr>
              <a:lstStyle/>
              <a:p>
                <a:pPr marR="0"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kern="1200" cap="none" spc="0" normalizeH="0" baseline="0" noProof="0">
                    <a:solidFill>
                      <a:schemeClr val="tx1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  <a:latin typeface="+mn-lt"/>
                    <a:ea typeface="+mn-ea"/>
                    <a:cs typeface="+mn-cs"/>
                  </a:rPr>
                  <a:t>总结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20486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3" name="矩形 1"/>
          <p:cNvSpPr/>
          <p:nvPr/>
        </p:nvSpPr>
        <p:spPr>
          <a:xfrm>
            <a:off x="553720" y="2195195"/>
            <a:ext cx="7559675" cy="3322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一、动物是生物圈中的消费者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二、动物是食物链的结构成分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三、动物对环境的影响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1. 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动物对植物生活的积极作用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       </a:t>
            </a:r>
            <a:r>
              <a:rPr lang="en-US" altLang="zh-CN" sz="2800" b="1" dirty="0">
                <a:latin typeface="Calibri" panose="020F0502020204030204" pitchFamily="34" charset="0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latin typeface="Calibri" panose="020F0502020204030204" pitchFamily="34" charset="0"/>
                <a:ea typeface="宋体" panose="02010600030101010101" pitchFamily="2" charset="-122"/>
              </a:rPr>
              <a:t>动物对植物生活的不良影响</a:t>
            </a:r>
            <a:endParaRPr lang="zh-CN" altLang="en-US" sz="28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84" name="矩形 2"/>
          <p:cNvSpPr/>
          <p:nvPr/>
        </p:nvSpPr>
        <p:spPr>
          <a:xfrm>
            <a:off x="2559368" y="1219835"/>
            <a:ext cx="426593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Calibri" panose="020F0502020204030204" pitchFamily="34" charset="0"/>
                <a:ea typeface="宋体" panose="02010600030101010101" pitchFamily="2" charset="-122"/>
              </a:rPr>
              <a:t>动物在生物圈中的作用</a:t>
            </a:r>
            <a:endParaRPr lang="zh-CN" altLang="en-US" sz="3200" b="1" dirty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5"/>
          <p:cNvSpPr>
            <a:spLocks noRot="1"/>
          </p:cNvSpPr>
          <p:nvPr/>
        </p:nvSpPr>
        <p:spPr>
          <a:xfrm>
            <a:off x="58420" y="871855"/>
            <a:ext cx="8993505" cy="5908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1.</a:t>
            </a:r>
            <a:r>
              <a:rPr lang="zh-CN" altLang="en-US" sz="2800" b="1" dirty="0">
                <a:latin typeface="楷体_GB2312"/>
                <a:ea typeface="楷体_GB2312"/>
              </a:rPr>
              <a:t>假定草原是由鹿和狼组成的相对封闭的生态系统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若把狼杀绝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鹿群的数量将会</a:t>
            </a:r>
            <a:r>
              <a:rPr lang="en-US" altLang="zh-CN" sz="2800" b="1" dirty="0">
                <a:latin typeface="楷体_GB2312"/>
                <a:ea typeface="楷体_GB2312"/>
              </a:rPr>
              <a:t>(      )</a:t>
            </a:r>
            <a:endParaRPr lang="en-US" altLang="zh-CN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A.</a:t>
            </a:r>
            <a:r>
              <a:rPr lang="zh-CN" altLang="en-US" sz="2800" b="1" dirty="0">
                <a:latin typeface="楷体_GB2312"/>
                <a:ea typeface="楷体_GB2312"/>
              </a:rPr>
              <a:t>迅速上升           </a:t>
            </a:r>
            <a:r>
              <a:rPr lang="en-US" altLang="zh-CN" sz="2800" b="1" dirty="0">
                <a:latin typeface="楷体_GB2312"/>
                <a:ea typeface="楷体_GB2312"/>
              </a:rPr>
              <a:t>B.</a:t>
            </a:r>
            <a:r>
              <a:rPr lang="zh-CN" altLang="en-US" sz="2800" b="1" dirty="0">
                <a:latin typeface="楷体_GB2312"/>
                <a:ea typeface="楷体_GB2312"/>
              </a:rPr>
              <a:t>缓慢上升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C.</a:t>
            </a:r>
            <a:r>
              <a:rPr lang="zh-CN" altLang="en-US" sz="2800" b="1" dirty="0">
                <a:latin typeface="楷体_GB2312"/>
                <a:ea typeface="楷体_GB2312"/>
              </a:rPr>
              <a:t>保持相对稳定       </a:t>
            </a:r>
            <a:r>
              <a:rPr lang="en-US" altLang="zh-CN" sz="2800" b="1" dirty="0">
                <a:latin typeface="楷体_GB2312"/>
                <a:ea typeface="楷体_GB2312"/>
              </a:rPr>
              <a:t>D.</a:t>
            </a:r>
            <a:r>
              <a:rPr lang="zh-CN" altLang="en-US" sz="2800" b="1" dirty="0">
                <a:latin typeface="楷体_GB2312"/>
                <a:ea typeface="楷体_GB2312"/>
              </a:rPr>
              <a:t>上升后又下降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2.</a:t>
            </a:r>
            <a:r>
              <a:rPr lang="zh-CN" altLang="en-US" sz="2800" b="1" dirty="0">
                <a:latin typeface="楷体_GB2312"/>
                <a:ea typeface="楷体_GB2312"/>
              </a:rPr>
              <a:t>在森林生态系统中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兔和鼠吃草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兔常被狐和蛇吃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蛇有时也被鹰捕食</a:t>
            </a:r>
            <a:r>
              <a:rPr lang="en-US" altLang="zh-CN" sz="2800" b="1" dirty="0">
                <a:latin typeface="楷体_GB2312"/>
                <a:ea typeface="楷体_GB2312"/>
              </a:rPr>
              <a:t>,</a:t>
            </a:r>
            <a:r>
              <a:rPr lang="zh-CN" altLang="en-US" sz="2800" b="1" dirty="0">
                <a:latin typeface="楷体_GB2312"/>
                <a:ea typeface="楷体_GB2312"/>
              </a:rPr>
              <a:t>这种现象可以说明自然界中的生物是</a:t>
            </a:r>
            <a:r>
              <a:rPr lang="en-US" altLang="zh-CN" sz="2800" b="1" dirty="0">
                <a:latin typeface="楷体_GB2312"/>
                <a:ea typeface="楷体_GB2312"/>
              </a:rPr>
              <a:t>(    )</a:t>
            </a:r>
            <a:endParaRPr lang="en-US" altLang="zh-CN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A.</a:t>
            </a:r>
            <a:r>
              <a:rPr lang="zh-CN" altLang="en-US" sz="2800" b="1" dirty="0">
                <a:latin typeface="楷体_GB2312"/>
                <a:ea typeface="楷体_GB2312"/>
              </a:rPr>
              <a:t>相互制约      　　 </a:t>
            </a:r>
            <a:r>
              <a:rPr lang="en-US" altLang="zh-CN" sz="2800" b="1" dirty="0">
                <a:latin typeface="楷体_GB2312"/>
                <a:ea typeface="楷体_GB2312"/>
              </a:rPr>
              <a:t>B.</a:t>
            </a:r>
            <a:r>
              <a:rPr lang="zh-CN" altLang="en-US" sz="2800" b="1" dirty="0">
                <a:latin typeface="楷体_GB2312"/>
                <a:ea typeface="楷体_GB2312"/>
              </a:rPr>
              <a:t>多种多样  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C.</a:t>
            </a:r>
            <a:r>
              <a:rPr lang="zh-CN" altLang="en-US" sz="2800" b="1" dirty="0">
                <a:latin typeface="楷体_GB2312"/>
                <a:ea typeface="楷体_GB2312"/>
              </a:rPr>
              <a:t>不断进化     　　  </a:t>
            </a:r>
            <a:r>
              <a:rPr lang="en-US" altLang="zh-CN" sz="2800" b="1" dirty="0">
                <a:latin typeface="楷体_GB2312"/>
                <a:ea typeface="楷体_GB2312"/>
              </a:rPr>
              <a:t>D.</a:t>
            </a:r>
            <a:r>
              <a:rPr lang="zh-CN" altLang="en-US" sz="2800" b="1" dirty="0">
                <a:latin typeface="楷体_GB2312"/>
                <a:ea typeface="楷体_GB2312"/>
              </a:rPr>
              <a:t>谁也离不开谁</a:t>
            </a:r>
            <a:endParaRPr lang="zh-CN" altLang="en-US" sz="2800" b="1" dirty="0">
              <a:latin typeface="楷体_GB2312"/>
              <a:ea typeface="楷体_GB2312"/>
            </a:endParaRPr>
          </a:p>
        </p:txBody>
      </p:sp>
      <p:sp>
        <p:nvSpPr>
          <p:cNvPr id="28691" name="Text Box 19"/>
          <p:cNvSpPr txBox="1"/>
          <p:nvPr/>
        </p:nvSpPr>
        <p:spPr>
          <a:xfrm>
            <a:off x="4336098" y="1655763"/>
            <a:ext cx="88741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/>
                <a:ea typeface="楷体_GB231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8693" name="Text Box 21"/>
          <p:cNvSpPr txBox="1"/>
          <p:nvPr/>
        </p:nvSpPr>
        <p:spPr>
          <a:xfrm>
            <a:off x="453708" y="4801553"/>
            <a:ext cx="126365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/>
                <a:ea typeface="楷体_GB231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grpSp>
        <p:nvGrpSpPr>
          <p:cNvPr id="21509" name="组合 1"/>
          <p:cNvGrpSpPr/>
          <p:nvPr/>
        </p:nvGrpSpPr>
        <p:grpSpPr>
          <a:xfrm>
            <a:off x="827088" y="0"/>
            <a:ext cx="3751262" cy="996950"/>
            <a:chOff x="827088" y="0"/>
            <a:chExt cx="3751262" cy="996950"/>
          </a:xfrm>
        </p:grpSpPr>
        <p:grpSp>
          <p:nvGrpSpPr>
            <p:cNvPr id="21510" name="组合 15"/>
            <p:cNvGrpSpPr/>
            <p:nvPr/>
          </p:nvGrpSpPr>
          <p:grpSpPr>
            <a:xfrm>
              <a:off x="958850" y="127000"/>
              <a:ext cx="3619500" cy="744538"/>
              <a:chOff x="2627817" y="1017207"/>
              <a:chExt cx="4727148" cy="1044308"/>
            </a:xfrm>
          </p:grpSpPr>
          <p:cxnSp>
            <p:nvCxnSpPr>
              <p:cNvPr id="9" name="直接连接符 8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3782652" y="1150807"/>
                <a:ext cx="2405040" cy="77933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marR="0" algn="ct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kern="1200" cap="none" spc="0" normalizeH="0" baseline="0" noProof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学习检测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21511" name="图片 1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3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8"/>
          <p:cNvSpPr/>
          <p:nvPr/>
        </p:nvSpPr>
        <p:spPr>
          <a:xfrm>
            <a:off x="677863" y="434658"/>
            <a:ext cx="7750175" cy="33229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3</a:t>
            </a:r>
            <a:r>
              <a:rPr lang="zh-CN" altLang="en-US" sz="2800" b="1" dirty="0">
                <a:latin typeface="楷体_GB2312"/>
                <a:ea typeface="楷体_GB2312"/>
              </a:rPr>
              <a:t>．下列哪项不是动物在自然界中的作用（     ）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A.</a:t>
            </a:r>
            <a:r>
              <a:rPr lang="zh-CN" altLang="en-US" sz="2800" b="1" dirty="0">
                <a:latin typeface="楷体_GB2312"/>
                <a:ea typeface="楷体_GB2312"/>
              </a:rPr>
              <a:t>帮助植物传播花粉和种子   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B.</a:t>
            </a:r>
            <a:r>
              <a:rPr lang="zh-CN" altLang="en-US" sz="2800" b="1" dirty="0">
                <a:latin typeface="楷体_GB2312"/>
                <a:ea typeface="楷体_GB2312"/>
              </a:rPr>
              <a:t>促进生态系统中的物质循环 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C.</a:t>
            </a:r>
            <a:r>
              <a:rPr lang="zh-CN" altLang="en-US" sz="2800" b="1" dirty="0">
                <a:latin typeface="楷体_GB2312"/>
                <a:ea typeface="楷体_GB2312"/>
              </a:rPr>
              <a:t>维持生态平衡        </a:t>
            </a:r>
            <a:endParaRPr lang="zh-CN" altLang="en-US" sz="2800" b="1" dirty="0">
              <a:latin typeface="楷体_GB2312"/>
              <a:ea typeface="楷体_GB231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D.</a:t>
            </a:r>
            <a:r>
              <a:rPr lang="zh-CN" altLang="en-US" sz="2800" b="1" dirty="0">
                <a:latin typeface="楷体_GB2312"/>
                <a:ea typeface="楷体_GB2312"/>
              </a:rPr>
              <a:t>制造有机物</a:t>
            </a:r>
            <a:r>
              <a:rPr lang="zh-CN" altLang="en-US" sz="2400" b="1" dirty="0">
                <a:latin typeface="楷体_GB2312"/>
                <a:ea typeface="楷体_GB2312"/>
              </a:rPr>
              <a:t> </a:t>
            </a:r>
            <a:endParaRPr lang="zh-CN" altLang="en-US" sz="2400" b="1" dirty="0">
              <a:latin typeface="楷体_GB2312"/>
              <a:ea typeface="楷体_GB2312"/>
            </a:endParaRPr>
          </a:p>
        </p:txBody>
      </p:sp>
      <p:sp>
        <p:nvSpPr>
          <p:cNvPr id="94216" name="Rectangle 8"/>
          <p:cNvSpPr/>
          <p:nvPr/>
        </p:nvSpPr>
        <p:spPr>
          <a:xfrm>
            <a:off x="7538720" y="606425"/>
            <a:ext cx="11576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/>
                <a:ea typeface="楷体_GB2312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  <p:sp>
        <p:nvSpPr>
          <p:cNvPr id="22532" name="矩形 8"/>
          <p:cNvSpPr/>
          <p:nvPr/>
        </p:nvSpPr>
        <p:spPr>
          <a:xfrm>
            <a:off x="593408" y="3548381"/>
            <a:ext cx="8286750" cy="371030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800" b="1" dirty="0">
                <a:latin typeface="楷体_GB2312"/>
                <a:ea typeface="楷体_GB2312"/>
              </a:rPr>
              <a:t>4.</a:t>
            </a:r>
            <a:r>
              <a:rPr lang="zh-CN" altLang="en-US" sz="2800" dirty="0">
                <a:sym typeface="+mn-ea"/>
              </a:rPr>
              <a:t>下列四条食物链中正确的是（  ）</a:t>
            </a:r>
            <a:endParaRPr lang="zh-CN" altLang="en-US" sz="2800" dirty="0"/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sym typeface="+mn-ea"/>
              </a:rPr>
              <a:t>A</a:t>
            </a:r>
            <a:r>
              <a:rPr lang="zh-CN" altLang="en-US" sz="2800" dirty="0">
                <a:sym typeface="+mn-ea"/>
              </a:rPr>
              <a:t>．草→昆虫→青蛙→蛇→鹰    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sym typeface="+mn-ea"/>
              </a:rPr>
              <a:t>B</a:t>
            </a:r>
            <a:r>
              <a:rPr lang="zh-CN" altLang="en-US" sz="2800" dirty="0">
                <a:sym typeface="+mn-ea"/>
              </a:rPr>
              <a:t>．阳光→草→羊→狼</a:t>
            </a:r>
            <a:endParaRPr lang="zh-CN" altLang="en-US" sz="2800" dirty="0"/>
          </a:p>
          <a:p>
            <a:pPr fontAlgn="auto">
              <a:lnSpc>
                <a:spcPct val="150000"/>
              </a:lnSpc>
            </a:pPr>
            <a:r>
              <a:rPr lang="en-US" altLang="zh-CN" sz="2800">
                <a:sym typeface="+mn-ea"/>
              </a:rPr>
              <a:t>C</a:t>
            </a:r>
            <a:r>
              <a:rPr lang="zh-CN" altLang="en-US" sz="2800" dirty="0">
                <a:sym typeface="+mn-ea"/>
              </a:rPr>
              <a:t>．狐→兔→草  </a:t>
            </a:r>
            <a:endParaRPr lang="zh-CN" altLang="en-US" sz="2800" dirty="0"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sym typeface="+mn-ea"/>
              </a:rPr>
              <a:t> </a:t>
            </a:r>
            <a:r>
              <a:rPr lang="en-US" altLang="zh-CN" sz="2800">
                <a:sym typeface="+mn-ea"/>
              </a:rPr>
              <a:t>D</a:t>
            </a:r>
            <a:r>
              <a:rPr lang="zh-CN" altLang="en-US" sz="2800" dirty="0">
                <a:sym typeface="+mn-ea"/>
              </a:rPr>
              <a:t>．鹰→蛇→鼠</a:t>
            </a:r>
            <a:endParaRPr lang="zh-CN" altLang="en-US" sz="2800" dirty="0"/>
          </a:p>
          <a:p>
            <a:pPr>
              <a:lnSpc>
                <a:spcPct val="90000"/>
              </a:lnSpc>
            </a:pPr>
            <a:endParaRPr lang="zh-CN" altLang="en-US" sz="2800" b="1" dirty="0">
              <a:latin typeface="楷体_GB2312"/>
              <a:ea typeface="楷体_GB2312"/>
            </a:endParaRPr>
          </a:p>
        </p:txBody>
      </p:sp>
      <p:sp>
        <p:nvSpPr>
          <p:cNvPr id="22533" name="AutoShape 3"/>
          <p:cNvSpPr/>
          <p:nvPr/>
        </p:nvSpPr>
        <p:spPr>
          <a:xfrm>
            <a:off x="757238" y="5456238"/>
            <a:ext cx="914400" cy="609600"/>
          </a:xfrm>
          <a:prstGeom prst="flowChartAlternateProcess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67668" y="3757930"/>
            <a:ext cx="12652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/>
                <a:ea typeface="楷体_GB2312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楷体_GB2312"/>
              <a:ea typeface="楷体_GB231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6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8440" y="1223963"/>
            <a:ext cx="1976438" cy="19383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1" name="组合 1"/>
          <p:cNvGrpSpPr/>
          <p:nvPr/>
        </p:nvGrpSpPr>
        <p:grpSpPr>
          <a:xfrm>
            <a:off x="0" y="0"/>
            <a:ext cx="3751262" cy="996950"/>
            <a:chOff x="827088" y="0"/>
            <a:chExt cx="3751262" cy="996950"/>
          </a:xfrm>
        </p:grpSpPr>
        <p:grpSp>
          <p:nvGrpSpPr>
            <p:cNvPr id="7174" name="组合 8"/>
            <p:cNvGrpSpPr/>
            <p:nvPr/>
          </p:nvGrpSpPr>
          <p:grpSpPr>
            <a:xfrm>
              <a:off x="958850" y="127000"/>
              <a:ext cx="3619500" cy="744538"/>
              <a:chOff x="2627817" y="1017207"/>
              <a:chExt cx="4727148" cy="1044308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3782652" y="1150807"/>
                <a:ext cx="2405040" cy="77933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marR="0" algn="r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kern="1200" cap="none" spc="0" normalizeH="0" baseline="0" noProof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学习目标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7175" name="图片 1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7172" name="Rectangle 3"/>
          <p:cNvSpPr/>
          <p:nvPr/>
        </p:nvSpPr>
        <p:spPr>
          <a:xfrm>
            <a:off x="152718" y="3490278"/>
            <a:ext cx="8837612" cy="2122805"/>
          </a:xfrm>
          <a:prstGeom prst="rect">
            <a:avLst/>
          </a:prstGeom>
          <a:noFill/>
          <a:ln w="2857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alibri" panose="020F0502020204030204" pitchFamily="34" charset="0"/>
                <a:ea typeface="楷体_GB2312"/>
              </a:rPr>
              <a:t>1. </a:t>
            </a:r>
            <a:r>
              <a:rPr lang="zh-CN" altLang="en-US" sz="2400" b="1" dirty="0">
                <a:latin typeface="Calibri" panose="020F0502020204030204" pitchFamily="34" charset="0"/>
                <a:ea typeface="楷体_GB2312"/>
              </a:rPr>
              <a:t>概括动物在生物圈中的作用</a:t>
            </a:r>
            <a:r>
              <a:rPr lang="en-US" altLang="zh-CN" sz="2400" b="1" dirty="0">
                <a:latin typeface="Calibri" panose="020F0502020204030204" pitchFamily="34" charset="0"/>
                <a:ea typeface="楷体_GB2312"/>
              </a:rPr>
              <a:t>(</a:t>
            </a:r>
            <a:r>
              <a: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楷体_GB2312"/>
              </a:rPr>
              <a:t>重点</a:t>
            </a:r>
            <a:r>
              <a:rPr lang="en-US" altLang="zh-CN" sz="2400" b="1" dirty="0">
                <a:latin typeface="Calibri" panose="020F0502020204030204" pitchFamily="34" charset="0"/>
                <a:ea typeface="楷体_GB2312"/>
              </a:rPr>
              <a:t>)</a:t>
            </a:r>
            <a:endParaRPr lang="en-US" altLang="zh-CN" sz="2400" b="1" dirty="0">
              <a:latin typeface="Calibri" panose="020F0502020204030204" pitchFamily="34" charset="0"/>
              <a:ea typeface="楷体_GB231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alibri" panose="020F0502020204030204" pitchFamily="34" charset="0"/>
                <a:ea typeface="楷体_GB2312"/>
              </a:rPr>
              <a:t>2. </a:t>
            </a:r>
            <a:r>
              <a:rPr lang="zh-CN" altLang="en-US" sz="2400" b="1" dirty="0">
                <a:latin typeface="Calibri" panose="020F0502020204030204" pitchFamily="34" charset="0"/>
                <a:ea typeface="楷体_GB2312"/>
              </a:rPr>
              <a:t>认识动物和植物都是食物链和食物网中不可缺少的成员（</a:t>
            </a:r>
            <a:r>
              <a: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楷体_GB2312"/>
              </a:rPr>
              <a:t>重点</a:t>
            </a:r>
            <a:r>
              <a:rPr lang="zh-CN" altLang="en-US" sz="2400" b="1" dirty="0">
                <a:latin typeface="Calibri" panose="020F0502020204030204" pitchFamily="34" charset="0"/>
                <a:ea typeface="楷体_GB2312"/>
              </a:rPr>
              <a:t>）</a:t>
            </a:r>
            <a:endParaRPr lang="zh-CN" altLang="en-US" sz="2400" b="1" dirty="0">
              <a:latin typeface="Calibri" panose="020F0502020204030204" pitchFamily="34" charset="0"/>
              <a:ea typeface="楷体_GB231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buFont typeface="Wingdings" panose="05000000000000000000" pitchFamily="2" charset="2"/>
              <a:buNone/>
            </a:pPr>
            <a:r>
              <a:rPr lang="en-US" altLang="zh-CN" sz="2400" b="1" dirty="0">
                <a:latin typeface="Calibri" panose="020F0502020204030204" pitchFamily="34" charset="0"/>
                <a:ea typeface="楷体_GB2312"/>
              </a:rPr>
              <a:t>3.</a:t>
            </a:r>
            <a:r>
              <a:rPr lang="zh-CN" altLang="en-US" sz="2400" b="1" dirty="0">
                <a:latin typeface="Calibri" panose="020F0502020204030204" pitchFamily="34" charset="0"/>
                <a:ea typeface="楷体_GB2312"/>
              </a:rPr>
              <a:t> 探究动物对植物生活的积极作用（</a:t>
            </a:r>
            <a:r>
              <a:rPr lang="zh-CN" altLang="en-US" sz="2400" b="1" dirty="0">
                <a:solidFill>
                  <a:srgbClr val="C00000"/>
                </a:solidFill>
                <a:latin typeface="Calibri" panose="020F0502020204030204" pitchFamily="34" charset="0"/>
                <a:ea typeface="楷体_GB2312"/>
              </a:rPr>
              <a:t>难点</a:t>
            </a:r>
            <a:r>
              <a:rPr lang="zh-CN" altLang="en-US" sz="2400" b="1" dirty="0">
                <a:latin typeface="Calibri" panose="020F0502020204030204" pitchFamily="34" charset="0"/>
                <a:ea typeface="楷体_GB2312"/>
              </a:rPr>
              <a:t>）</a:t>
            </a:r>
            <a:endParaRPr lang="zh-CN" altLang="en-US" sz="2400" b="1" dirty="0">
              <a:latin typeface="Calibri" panose="020F0502020204030204" pitchFamily="34" charset="0"/>
              <a:ea typeface="楷体_GB2312"/>
            </a:endParaRPr>
          </a:p>
        </p:txBody>
      </p:sp>
      <p:pic>
        <p:nvPicPr>
          <p:cNvPr id="717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61610" y="777875"/>
            <a:ext cx="3461385" cy="33312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 形 6"/>
          <p:cNvSpPr/>
          <p:nvPr>
            <p:custDataLst>
              <p:tags r:id="rId1"/>
            </p:custDataLst>
          </p:nvPr>
        </p:nvSpPr>
        <p:spPr>
          <a:xfrm rot="5400000">
            <a:off x="456897" y="1110857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8" name="L 形 7"/>
          <p:cNvSpPr/>
          <p:nvPr>
            <p:custDataLst>
              <p:tags r:id="rId2"/>
            </p:custDataLst>
          </p:nvPr>
        </p:nvSpPr>
        <p:spPr>
          <a:xfrm rot="5400000">
            <a:off x="456897" y="3745988"/>
            <a:ext cx="685800" cy="685800"/>
          </a:xfrm>
          <a:prstGeom prst="corner">
            <a:avLst>
              <a:gd name="adj1" fmla="val 16667"/>
              <a:gd name="adj2" fmla="val 1388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/>
          </a:p>
        </p:txBody>
      </p:sp>
      <p:grpSp>
        <p:nvGrpSpPr>
          <p:cNvPr id="7171" name="组合 1"/>
          <p:cNvGrpSpPr/>
          <p:nvPr/>
        </p:nvGrpSpPr>
        <p:grpSpPr>
          <a:xfrm>
            <a:off x="-61595" y="-65405"/>
            <a:ext cx="6466839" cy="1005080"/>
            <a:chOff x="827088" y="0"/>
            <a:chExt cx="6653029" cy="996950"/>
          </a:xfrm>
        </p:grpSpPr>
        <p:grpSp>
          <p:nvGrpSpPr>
            <p:cNvPr id="7174" name="组合 8"/>
            <p:cNvGrpSpPr/>
            <p:nvPr/>
          </p:nvGrpSpPr>
          <p:grpSpPr>
            <a:xfrm>
              <a:off x="958850" y="127000"/>
              <a:ext cx="6521267" cy="744538"/>
              <a:chOff x="2627817" y="1017207"/>
              <a:chExt cx="8516921" cy="1044308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2627817" y="1017207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627817" y="2061515"/>
                <a:ext cx="4727148" cy="0"/>
              </a:xfrm>
              <a:prstGeom prst="line">
                <a:avLst/>
              </a:prstGeom>
              <a:ln w="127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文本框 9"/>
              <p:cNvSpPr txBox="1"/>
              <p:nvPr/>
            </p:nvSpPr>
            <p:spPr>
              <a:xfrm>
                <a:off x="4074042" y="1148165"/>
                <a:ext cx="7070696" cy="779334"/>
              </a:xfrm>
              <a:prstGeom prst="rect">
                <a:avLst/>
              </a:prstGeom>
              <a:noFill/>
            </p:spPr>
            <p:txBody>
              <a:bodyPr lIns="0" tIns="0" rIns="0" bIns="0" anchor="ctr"/>
              <a:lstStyle/>
              <a:p>
                <a:pPr marR="0" algn="l" defTabSz="914400" fontAlgn="auto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kern="1200" cap="none" spc="0" normalizeH="0" baseline="0" noProof="0" dirty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rPr>
                  <a:t>生物圈中的生物</a:t>
                </a:r>
                <a:endParaRPr kumimoji="0" lang="zh-CN" altLang="en-US" sz="3200" b="1" kern="1200" cap="none" spc="0" normalizeH="0" baseline="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pic>
          <p:nvPicPr>
            <p:cNvPr id="7175" name="图片 1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27088" y="0"/>
              <a:ext cx="1123950" cy="996950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18437" name="Picture 21" descr="01200000011727117102464745856"/>
          <p:cNvPicPr>
            <a:picLocks noChangeAspect="1"/>
          </p:cNvPicPr>
          <p:nvPr/>
        </p:nvPicPr>
        <p:blipFill>
          <a:blip r:embed="rId4" cstate="print"/>
          <a:srcRect r="10304"/>
          <a:stretch>
            <a:fillRect/>
          </a:stretch>
        </p:blipFill>
        <p:spPr>
          <a:xfrm>
            <a:off x="5111750" y="553085"/>
            <a:ext cx="3902710" cy="3442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00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" y="1110615"/>
            <a:ext cx="4252595" cy="32594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709795" y="3877310"/>
            <a:ext cx="1854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kumimoji="1" lang="zh-CN" altLang="en-US" sz="3600" smtClean="0">
                <a:solidFill>
                  <a:srgbClr val="FF0000"/>
                </a:solidFill>
                <a:latin typeface="+mn-ea"/>
                <a:sym typeface="+mn-ea"/>
              </a:rPr>
              <a:t>生产者：</a:t>
            </a:r>
            <a:endParaRPr kumimoji="1" lang="zh-CN" altLang="en-US" sz="3600" smtClean="0">
              <a:solidFill>
                <a:srgbClr val="FF0000"/>
              </a:solidFill>
              <a:latin typeface="+mn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00025" y="4785360"/>
            <a:ext cx="8006080" cy="1695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zh-CN" altLang="en-US" sz="2800" dirty="0" smtClean="0">
                <a:latin typeface="+mn-ea"/>
                <a:sym typeface="+mn-ea"/>
              </a:rPr>
              <a:t>绿色植物是生物圈的主要成分，</a:t>
            </a:r>
            <a:endParaRPr kumimoji="1" lang="zh-CN" altLang="en-US" sz="2800" dirty="0" smtClean="0">
              <a:latin typeface="+mn-ea"/>
              <a:sym typeface="+mn-ea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zh-CN" altLang="en-US" sz="2800" dirty="0" smtClean="0">
                <a:latin typeface="+mn-ea"/>
                <a:sym typeface="+mn-ea"/>
              </a:rPr>
              <a:t>它们通过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叶绿体</a:t>
            </a:r>
            <a:r>
              <a:rPr kumimoji="1" lang="zh-CN" altLang="en-US" sz="2800" dirty="0" smtClean="0">
                <a:latin typeface="+mn-ea"/>
                <a:sym typeface="+mn-ea"/>
              </a:rPr>
              <a:t>利用光能把无机物转化为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有机物</a:t>
            </a:r>
            <a:r>
              <a:rPr kumimoji="1" lang="zh-CN" altLang="en-US" sz="2800" dirty="0" smtClean="0">
                <a:latin typeface="+mn-ea"/>
                <a:sym typeface="+mn-ea"/>
              </a:rPr>
              <a:t>，</a:t>
            </a:r>
            <a:endParaRPr kumimoji="1" lang="zh-CN" altLang="en-US" sz="2800" dirty="0" smtClean="0">
              <a:latin typeface="+mn-ea"/>
              <a:sym typeface="+mn-ea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zh-CN" altLang="en-US" sz="2800" dirty="0" smtClean="0">
                <a:latin typeface="+mn-ea"/>
                <a:sym typeface="+mn-ea"/>
              </a:rPr>
              <a:t>因此绿色植物是生物圈中的</a:t>
            </a:r>
            <a:r>
              <a:rPr kumimoji="1" lang="zh-CN" altLang="en-US" sz="2800" dirty="0" smtClean="0">
                <a:solidFill>
                  <a:srgbClr val="FF0000"/>
                </a:solidFill>
                <a:latin typeface="+mn-ea"/>
                <a:sym typeface="+mn-ea"/>
              </a:rPr>
              <a:t>生产者</a:t>
            </a:r>
            <a:r>
              <a:rPr kumimoji="1" lang="zh-CN" altLang="en-US" sz="2800" dirty="0" smtClean="0">
                <a:latin typeface="+mn-ea"/>
                <a:sym typeface="+mn-ea"/>
              </a:rPr>
              <a:t>。</a:t>
            </a:r>
            <a:endParaRPr lang="zh-CN" altLang="en-US" sz="2800" dirty="0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7" name="Picture 3" descr="羊"/>
          <p:cNvPicPr>
            <a:picLocks noGrp="1" noChangeAspect="1"/>
          </p:cNvPicPr>
          <p:nvPr>
            <p:ph sz="quarter" idx="1"/>
          </p:nvPr>
        </p:nvPicPr>
        <p:blipFill>
          <a:blip r:embed="rId1" cstate="print"/>
          <a:stretch>
            <a:fillRect/>
          </a:stretch>
        </p:blipFill>
        <p:spPr>
          <a:xfrm>
            <a:off x="343852" y="343218"/>
            <a:ext cx="4079875" cy="2950845"/>
          </a:xfrm>
        </p:spPr>
      </p:pic>
      <p:pic>
        <p:nvPicPr>
          <p:cNvPr id="185351" name="Picture 7" descr="狗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9815" y="357505"/>
            <a:ext cx="4006215" cy="2950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5"/>
          <p:cNvSpPr txBox="1"/>
          <p:nvPr/>
        </p:nvSpPr>
        <p:spPr>
          <a:xfrm>
            <a:off x="114300" y="4164443"/>
            <a:ext cx="8915400" cy="24006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kumimoji="1" lang="zh-CN" altLang="en-US" sz="3200" dirty="0" smtClean="0">
                <a:latin typeface="+mn-ea"/>
              </a:rPr>
              <a:t>生物圈中的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+mn-ea"/>
              </a:rPr>
              <a:t>动物必须直接或间接以绿色植物为食</a:t>
            </a:r>
            <a:r>
              <a:rPr kumimoji="1" lang="zh-CN" altLang="en-US" sz="3200" dirty="0" smtClean="0">
                <a:latin typeface="+mn-ea"/>
              </a:rPr>
              <a:t>，通过消耗绿色植物合成的有机物来维持生活，</a:t>
            </a:r>
            <a:endParaRPr kumimoji="1" lang="en-US" altLang="zh-CN" sz="3200" dirty="0" smtClean="0">
              <a:latin typeface="+mn-ea"/>
            </a:endParaRPr>
          </a:p>
          <a:p>
            <a:pPr lvl="0">
              <a:lnSpc>
                <a:spcPct val="150000"/>
              </a:lnSpc>
            </a:pPr>
            <a:r>
              <a:rPr kumimoji="1" lang="zh-CN" altLang="en-US" sz="3200" dirty="0" smtClean="0">
                <a:latin typeface="+mn-ea"/>
              </a:rPr>
              <a:t>所以动物是生物圈的</a:t>
            </a:r>
            <a:r>
              <a:rPr kumimoji="1" lang="zh-CN" altLang="en-US" sz="3200" dirty="0" smtClean="0">
                <a:solidFill>
                  <a:srgbClr val="FF0000"/>
                </a:solidFill>
                <a:latin typeface="+mn-ea"/>
              </a:rPr>
              <a:t>消费者</a:t>
            </a:r>
            <a:r>
              <a:rPr kumimoji="1" lang="zh-CN" altLang="en-US" sz="3600" dirty="0" smtClean="0">
                <a:latin typeface="+mn-ea"/>
              </a:rPr>
              <a:t>。</a:t>
            </a:r>
            <a:endParaRPr lang="zh-CN" altLang="en-US" sz="36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44900" y="3440430"/>
            <a:ext cx="18542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kumimoji="1" lang="zh-CN" altLang="en-US" sz="3600" smtClean="0">
                <a:solidFill>
                  <a:srgbClr val="FF0000"/>
                </a:solidFill>
                <a:latin typeface="+mn-ea"/>
                <a:sym typeface="+mn-ea"/>
              </a:rPr>
              <a:t>消费者：</a:t>
            </a:r>
            <a:endParaRPr kumimoji="1" lang="zh-CN" altLang="en-US" sz="3600" smtClean="0">
              <a:solidFill>
                <a:srgbClr val="FF0000"/>
              </a:solidFill>
              <a:latin typeface="+mn-ea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>
            <p:custDataLst>
              <p:tags r:id="rId1"/>
            </p:custDataLst>
          </p:nvPr>
        </p:nvSpPr>
        <p:spPr bwMode="auto">
          <a:xfrm>
            <a:off x="8025875" y="2220914"/>
            <a:ext cx="485951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 bwMode="auto">
          <a:xfrm>
            <a:off x="8025875" y="0"/>
            <a:ext cx="485951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01272" y="198438"/>
            <a:ext cx="2313341" cy="701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defPPr>
              <a:defRPr lang="zh-CN"/>
            </a:defPPr>
            <a:lvl1pPr algn="ctr">
              <a:defRPr sz="2800">
                <a:solidFill>
                  <a:prstClr val="white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r>
              <a:rPr lang="zh-CN" altLang="en-US" sz="3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动物的种类</a:t>
            </a:r>
            <a:endParaRPr lang="en-US" altLang="zh-CN" sz="32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1" name="组合 10"/>
          <p:cNvGrpSpPr/>
          <p:nvPr>
            <p:custDataLst>
              <p:tags r:id="rId4"/>
            </p:custDataLst>
          </p:nvPr>
        </p:nvGrpSpPr>
        <p:grpSpPr>
          <a:xfrm>
            <a:off x="2717543" y="333449"/>
            <a:ext cx="4797682" cy="523875"/>
            <a:chOff x="2669385" y="2018416"/>
            <a:chExt cx="5024438" cy="523875"/>
          </a:xfrm>
        </p:grpSpPr>
        <p:sp>
          <p:nvSpPr>
            <p:cNvPr id="12" name="文本框 99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223423" y="2018416"/>
              <a:ext cx="4470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latin typeface="+mn-lt"/>
                  <a:ea typeface="+mn-ea"/>
                </a:rPr>
                <a:t>植食动物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13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2669385" y="2051753"/>
              <a:ext cx="400050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>
                  <a:solidFill>
                    <a:schemeClr val="bg1"/>
                  </a:solidFill>
                  <a:latin typeface="+mn-lt"/>
                  <a:ea typeface="+mn-ea"/>
                </a:rPr>
                <a:t>01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KSO_Shape"/>
            <p:cNvSpPr/>
            <p:nvPr>
              <p:custDataLst>
                <p:tags r:id="rId7"/>
              </p:custDataLst>
            </p:nvPr>
          </p:nvSpPr>
          <p:spPr bwMode="auto">
            <a:xfrm>
              <a:off x="3069435" y="2447041"/>
              <a:ext cx="96838" cy="952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lIns="0" tIns="0" rIns="0" bIns="0" anchor="ctr">
              <a:normAutofit fontScale="40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15" name="标题 1"/>
          <p:cNvSpPr txBox="1"/>
          <p:nvPr/>
        </p:nvSpPr>
        <p:spPr bwMode="auto">
          <a:xfrm>
            <a:off x="2581274" y="874714"/>
            <a:ext cx="6562726" cy="60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200" b="1" dirty="0">
                <a:solidFill>
                  <a:srgbClr val="007373"/>
                </a:solidFill>
                <a:latin typeface="Calibri" panose="020F0502020204030204" pitchFamily="34" charset="0"/>
              </a:rPr>
              <a:t>直接以绿色植物为食的消费者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pitchFamily="34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4024" y="1600562"/>
            <a:ext cx="4132264" cy="275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0377" y="4141734"/>
            <a:ext cx="4097336" cy="2716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69123" y="1616075"/>
            <a:ext cx="4031951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>
            <p:custDataLst>
              <p:tags r:id="rId1"/>
            </p:custDataLst>
          </p:nvPr>
        </p:nvSpPr>
        <p:spPr bwMode="auto">
          <a:xfrm>
            <a:off x="8025875" y="2220914"/>
            <a:ext cx="485951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 bwMode="auto">
          <a:xfrm>
            <a:off x="8025875" y="0"/>
            <a:ext cx="485951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85750" y="206455"/>
            <a:ext cx="5024438" cy="523875"/>
            <a:chOff x="2669385" y="3813005"/>
            <a:chExt cx="5024438" cy="523875"/>
          </a:xfrm>
        </p:grpSpPr>
        <p:sp>
          <p:nvSpPr>
            <p:cNvPr id="20" name="文本框 9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223423" y="3813005"/>
              <a:ext cx="4470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latin typeface="+mn-lt"/>
                  <a:ea typeface="+mn-ea"/>
                </a:rPr>
                <a:t>肉食动物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21" name="KSO_Shape"/>
            <p:cNvSpPr/>
            <p:nvPr>
              <p:custDataLst>
                <p:tags r:id="rId5"/>
              </p:custDataLst>
            </p:nvPr>
          </p:nvSpPr>
          <p:spPr bwMode="auto">
            <a:xfrm>
              <a:off x="2669385" y="3846342"/>
              <a:ext cx="400050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mtClean="0">
                  <a:solidFill>
                    <a:schemeClr val="bg1"/>
                  </a:solidFill>
                  <a:latin typeface="+mn-lt"/>
                  <a:ea typeface="+mn-ea"/>
                </a:rPr>
                <a:t>02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3069435" y="4241630"/>
              <a:ext cx="96838" cy="952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lIns="0" tIns="0" rIns="0" bIns="0" anchor="ctr">
              <a:normAutofit fontScale="40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" name="标题 1"/>
          <p:cNvSpPr txBox="1"/>
          <p:nvPr/>
        </p:nvSpPr>
        <p:spPr bwMode="auto">
          <a:xfrm>
            <a:off x="2266949" y="703262"/>
            <a:ext cx="6534151" cy="60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2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以</a:t>
            </a:r>
            <a:r>
              <a:rPr lang="zh-CN" altLang="en-US" sz="3200" b="1" dirty="0">
                <a:solidFill>
                  <a:srgbClr val="007373"/>
                </a:solidFill>
                <a:latin typeface="Calibri" panose="020F0502020204030204" pitchFamily="34" charset="0"/>
              </a:rPr>
              <a:t>其它动物为食物的消费者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pitchFamily="34" charset="0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7150" y="1325562"/>
            <a:ext cx="273685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567112" y="3363912"/>
            <a:ext cx="5565775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1712" y="1314450"/>
            <a:ext cx="2808288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30187" y="5087937"/>
            <a:ext cx="3300413" cy="157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0187" y="1314450"/>
            <a:ext cx="3255963" cy="374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>
            <p:custDataLst>
              <p:tags r:id="rId1"/>
            </p:custDataLst>
          </p:nvPr>
        </p:nvSpPr>
        <p:spPr bwMode="auto">
          <a:xfrm>
            <a:off x="8025875" y="2220914"/>
            <a:ext cx="485951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8025875" y="0"/>
            <a:ext cx="485951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>
            <p:custDataLst>
              <p:tags r:id="rId3"/>
            </p:custDataLst>
          </p:nvPr>
        </p:nvGrpSpPr>
        <p:grpSpPr>
          <a:xfrm>
            <a:off x="269085" y="281688"/>
            <a:ext cx="5024438" cy="523875"/>
            <a:chOff x="2669385" y="4580299"/>
            <a:chExt cx="5024438" cy="523875"/>
          </a:xfrm>
        </p:grpSpPr>
        <p:sp>
          <p:nvSpPr>
            <p:cNvPr id="27" name="文本框 9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223423" y="4580299"/>
              <a:ext cx="4470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latin typeface="+mn-lt"/>
                  <a:ea typeface="+mn-ea"/>
                </a:rPr>
                <a:t>杂食动物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28" name="KSO_Shape"/>
            <p:cNvSpPr/>
            <p:nvPr>
              <p:custDataLst>
                <p:tags r:id="rId5"/>
              </p:custDataLst>
            </p:nvPr>
          </p:nvSpPr>
          <p:spPr bwMode="auto">
            <a:xfrm>
              <a:off x="2669385" y="4613636"/>
              <a:ext cx="400050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mtClean="0">
                  <a:solidFill>
                    <a:schemeClr val="bg1"/>
                  </a:solidFill>
                  <a:latin typeface="+mn-lt"/>
                  <a:ea typeface="+mn-ea"/>
                </a:rPr>
                <a:t>03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3069435" y="5008924"/>
              <a:ext cx="96838" cy="952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lIns="0" tIns="0" rIns="0" bIns="0" anchor="ctr">
              <a:normAutofit fontScale="40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8" name="标题 1"/>
          <p:cNvSpPr txBox="1"/>
          <p:nvPr/>
        </p:nvSpPr>
        <p:spPr bwMode="auto">
          <a:xfrm>
            <a:off x="2095501" y="746126"/>
            <a:ext cx="6791325" cy="60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32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2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既</a:t>
            </a:r>
            <a:r>
              <a:rPr lang="zh-CN" altLang="en-US" sz="3200" b="1" dirty="0">
                <a:solidFill>
                  <a:srgbClr val="007373"/>
                </a:solidFill>
                <a:latin typeface="Calibri" panose="020F0502020204030204" pitchFamily="34" charset="0"/>
              </a:rPr>
              <a:t>能吃植物也能吃动物的消费者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pitchFamily="34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7950" y="1357612"/>
            <a:ext cx="3743325" cy="5300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981450" y="3903339"/>
            <a:ext cx="5162550" cy="2768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923928" y="1313385"/>
            <a:ext cx="5220072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>
            <p:custDataLst>
              <p:tags r:id="rId1"/>
            </p:custDataLst>
          </p:nvPr>
        </p:nvSpPr>
        <p:spPr bwMode="auto">
          <a:xfrm>
            <a:off x="8025875" y="2220914"/>
            <a:ext cx="485951" cy="4651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>
            <p:custDataLst>
              <p:tags r:id="rId2"/>
            </p:custDataLst>
          </p:nvPr>
        </p:nvSpPr>
        <p:spPr bwMode="auto">
          <a:xfrm>
            <a:off x="8025875" y="0"/>
            <a:ext cx="485951" cy="769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>
            <p:custDataLst>
              <p:tags r:id="rId3"/>
            </p:custDataLst>
          </p:nvPr>
        </p:nvGrpSpPr>
        <p:grpSpPr>
          <a:xfrm>
            <a:off x="254797" y="285236"/>
            <a:ext cx="5024438" cy="523875"/>
            <a:chOff x="2669385" y="5031505"/>
            <a:chExt cx="5024438" cy="523875"/>
          </a:xfrm>
        </p:grpSpPr>
        <p:sp>
          <p:nvSpPr>
            <p:cNvPr id="35" name="文本框 9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223423" y="5031505"/>
              <a:ext cx="4470400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 smtClean="0">
                  <a:latin typeface="+mn-lt"/>
                  <a:ea typeface="+mn-ea"/>
                </a:rPr>
                <a:t>食腐动物</a:t>
              </a:r>
              <a:endParaRPr lang="zh-CN" altLang="en-US" sz="3200" dirty="0">
                <a:latin typeface="+mn-lt"/>
                <a:ea typeface="+mn-ea"/>
              </a:endParaRPr>
            </a:p>
          </p:txBody>
        </p:sp>
        <p:sp>
          <p:nvSpPr>
            <p:cNvPr id="36" name="KSO_Shape"/>
            <p:cNvSpPr/>
            <p:nvPr>
              <p:custDataLst>
                <p:tags r:id="rId5"/>
              </p:custDataLst>
            </p:nvPr>
          </p:nvSpPr>
          <p:spPr bwMode="auto">
            <a:xfrm>
              <a:off x="2669385" y="5064842"/>
              <a:ext cx="400050" cy="3952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mtClean="0">
                  <a:solidFill>
                    <a:schemeClr val="bg1"/>
                  </a:solidFill>
                  <a:latin typeface="+mn-lt"/>
                  <a:ea typeface="+mn-ea"/>
                </a:rPr>
                <a:t>04</a:t>
              </a:r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3069435" y="5460130"/>
              <a:ext cx="96838" cy="9525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txBody>
            <a:bodyPr lIns="0" tIns="0" rIns="0" bIns="0" anchor="ctr">
              <a:normAutofit fontScale="40000" lnSpcReduction="20000"/>
            </a:bodyPr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312" y="1514476"/>
            <a:ext cx="464343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43463" y="1485901"/>
            <a:ext cx="4071938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1" y="4264025"/>
            <a:ext cx="46863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29175" y="4264025"/>
            <a:ext cx="41275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标题 1"/>
          <p:cNvSpPr txBox="1"/>
          <p:nvPr/>
        </p:nvSpPr>
        <p:spPr bwMode="auto">
          <a:xfrm>
            <a:off x="879476" y="846138"/>
            <a:ext cx="7878763" cy="601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altLang="zh-CN" sz="30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——</a:t>
            </a:r>
            <a:r>
              <a:rPr lang="zh-CN" altLang="en-US" sz="3000" b="1" dirty="0" smtClean="0">
                <a:solidFill>
                  <a:srgbClr val="007373"/>
                </a:solidFill>
                <a:latin typeface="Calibri" panose="020F0502020204030204" pitchFamily="34" charset="0"/>
              </a:rPr>
              <a:t>以</a:t>
            </a:r>
            <a:r>
              <a:rPr lang="zh-CN" altLang="en-US" sz="3000" b="1" dirty="0">
                <a:solidFill>
                  <a:srgbClr val="007373"/>
                </a:solidFill>
                <a:latin typeface="Calibri" panose="020F0502020204030204" pitchFamily="34" charset="0"/>
              </a:rPr>
              <a:t>植物的枯枝败叶、动物遗体或粪便为食</a:t>
            </a:r>
            <a:endParaRPr lang="zh-CN" altLang="en-US" sz="3000" b="1" dirty="0">
              <a:solidFill>
                <a:srgbClr val="007373"/>
              </a:solidFill>
              <a:latin typeface="Calibri" panose="020F0502020204030204" pitchFamily="34" charset="0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1210175510"/>
  <p:tag name="MH_LIBRARY" val="GRAPHIC"/>
  <p:tag name="MH_ORDER" val="Rectangle 28"/>
</p:tagLst>
</file>

<file path=ppt/tags/tag10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08"/>
  <p:tag name="KSO_WM_SLIDE_SIZE" val="621*368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3*i*0"/>
  <p:tag name="KSO_WM_TEMPLATE_CATEGORY" val="custom"/>
  <p:tag name="KSO_WM_TEMPLATE_INDEX" val="277"/>
  <p:tag name="KSO_WM_UNIT_INDEX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3*i*1"/>
  <p:tag name="KSO_WM_TEMPLATE_CATEGORY" val="custom"/>
  <p:tag name="KSO_WM_TEMPLATE_INDEX" val="277"/>
  <p:tag name="KSO_WM_UNIT_INDEX" val="1"/>
</p:tagLst>
</file>

<file path=ppt/tags/tag13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49*100"/>
  <p:tag name="KSO_WM_SLIDE_SIZE" val="623*390"/>
</p:tagLst>
</file>

<file path=ppt/tags/tag14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4"/>
  <p:tag name="KSO_WM_SLIDE_INDEX" val="4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50*76"/>
  <p:tag name="KSO_WM_SLIDE_SIZE" val="619*425"/>
</p:tagLst>
</file>

<file path=ppt/tags/tag15.xml><?xml version="1.0" encoding="utf-8"?>
<p:tagLst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277_6*i*0"/>
  <p:tag name="KSO_WM_TEMPLATE_CATEGORY" val="custom"/>
  <p:tag name="KSO_WM_TEMPLATE_INDEX" val="277"/>
  <p:tag name="KSO_WM_UNIT_INDEX" val="0"/>
</p:tagLst>
</file>

<file path=ppt/tags/tag16.xml><?xml version="1.0" encoding="utf-8"?>
<p:tagLst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277_6*i*1"/>
  <p:tag name="KSO_WM_TEMPLATE_CATEGORY" val="custom"/>
  <p:tag name="KSO_WM_TEMPLATE_INDEX" val="277"/>
  <p:tag name="KSO_WM_UNIT_INDEX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Rectangle 33"/>
  <p:tag name="KSO_WM_UNIT_TYPE" val="a"/>
  <p:tag name="KSO_WM_UNIT_INDEX" val="1"/>
  <p:tag name="KSO_WM_UNIT_ID" val="custom501_6*a*1"/>
  <p:tag name="KSO_WM_UNIT_CLEAR" val="1"/>
  <p:tag name="KSO_WM_UNIT_LAYERLEVEL" val="1"/>
  <p:tag name="KSO_WM_UNIT_ISCONTENTSTITLE" val="1"/>
  <p:tag name="KSO_WM_UNIT_VALUE" val="12"/>
  <p:tag name="KSO_WM_UNIT_HIGHLIGHT" val="0"/>
  <p:tag name="KSO_WM_UNIT_COMPATIBLE" val="0"/>
  <p:tag name="KSO_WM_UNIT_PRESET_TEXT" val="CONTENTS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6*i*3"/>
  <p:tag name="KSO_WM_TEMPLATE_CATEGORY" val="custom"/>
  <p:tag name="KSO_WM_TEMPLATE_INDEX" val="277"/>
  <p:tag name="KSO_WM_UNIT_INDEX" val="3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文本框 99"/>
  <p:tag name="KSO_WM_UNIT_TYPE" val="l_h_f"/>
  <p:tag name="KSO_WM_UNIT_INDEX" val="1_1_1"/>
  <p:tag name="KSO_WM_UNIT_ID" val="custom501_6*l_h_f*1_1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MH" val="20151210175510"/>
  <p:tag name="MH_LIBRARY" val="GRAPHIC"/>
  <p:tag name="MH_ORDER" val="Rectangle 117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1"/>
  <p:tag name="KSO_WM_UNIT_ID" val="custom501_6*l_i*1_1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2"/>
  <p:tag name="KSO_WM_UNIT_ID" val="custom501_6*l_i*1_2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USESOURCEFORMAT_APPLY" val="1"/>
</p:tagLst>
</file>

<file path=ppt/tags/tag22.xml><?xml version="1.0" encoding="utf-8"?>
<p:tagLst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277"/>
  <p:tag name="KSO_WM_TAG_VERSION" val="1.0"/>
  <p:tag name="KSO_WM_SLIDE_ID" val="custom277_6"/>
  <p:tag name="KSO_WM_SLIDE_INDEX" val="6"/>
  <p:tag name="KSO_WM_SLIDE_ITEM_CNT" val="1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277_7*i*0"/>
  <p:tag name="KSO_WM_TEMPLATE_CATEGORY" val="custom"/>
  <p:tag name="KSO_WM_TEMPLATE_INDEX" val="277"/>
  <p:tag name="KSO_WM_UNIT_INDEX" val="0"/>
</p:tagLst>
</file>

<file path=ppt/tags/tag24.xml><?xml version="1.0" encoding="utf-8"?>
<p:tagLst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277_7*i*1"/>
  <p:tag name="KSO_WM_TEMPLATE_CATEGORY" val="custom"/>
  <p:tag name="KSO_WM_TEMPLATE_INDEX" val="277"/>
  <p:tag name="KSO_WM_UNIT_INDEX" val="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7*i*10"/>
  <p:tag name="KSO_WM_TEMPLATE_CATEGORY" val="custom"/>
  <p:tag name="KSO_WM_TEMPLATE_INDEX" val="277"/>
  <p:tag name="KSO_WM_UNIT_INDEX" val="10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文本框 99"/>
  <p:tag name="KSO_WM_UNIT_TYPE" val="l_h_f"/>
  <p:tag name="KSO_WM_UNIT_INDEX" val="1_2_1"/>
  <p:tag name="KSO_WM_UNIT_ID" val="custom501_7*l_h_f*1_2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3"/>
  <p:tag name="KSO_WM_UNIT_ID" val="custom501_7*l_i*1_3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4"/>
  <p:tag name="KSO_WM_UNIT_ID" val="custom501_7*l_i*1_4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277"/>
  <p:tag name="KSO_WM_TAG_VERSION" val="1.0"/>
  <p:tag name="KSO_WM_SLIDE_ID" val="custom277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277"/>
</p:tagLst>
</file>

<file path=ppt/tags/tag30.xml><?xml version="1.0" encoding="utf-8"?>
<p:tagLst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277_8*i*0"/>
  <p:tag name="KSO_WM_TEMPLATE_CATEGORY" val="custom"/>
  <p:tag name="KSO_WM_TEMPLATE_INDEX" val="277"/>
  <p:tag name="KSO_WM_UNIT_INDEX" val="0"/>
</p:tagLst>
</file>

<file path=ppt/tags/tag31.xml><?xml version="1.0" encoding="utf-8"?>
<p:tagLst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277_8*i*1"/>
  <p:tag name="KSO_WM_TEMPLATE_CATEGORY" val="custom"/>
  <p:tag name="KSO_WM_TEMPLATE_INDEX" val="277"/>
  <p:tag name="KSO_WM_UNIT_INDEX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8*i*17"/>
  <p:tag name="KSO_WM_TEMPLATE_CATEGORY" val="custom"/>
  <p:tag name="KSO_WM_TEMPLATE_INDEX" val="277"/>
  <p:tag name="KSO_WM_UNIT_INDEX" val="17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文本框 99"/>
  <p:tag name="KSO_WM_UNIT_TYPE" val="l_h_f"/>
  <p:tag name="KSO_WM_UNIT_INDEX" val="1_3_1"/>
  <p:tag name="KSO_WM_UNIT_ID" val="custom501_8*l_h_f*1_3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5"/>
  <p:tag name="KSO_WM_UNIT_ID" val="custom501_8*l_i*1_5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6"/>
  <p:tag name="KSO_WM_UNIT_ID" val="custom501_8*l_i*1_6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277"/>
  <p:tag name="KSO_WM_TAG_VERSION" val="1.0"/>
  <p:tag name="KSO_WM_SLIDE_ID" val="custom277_8"/>
  <p:tag name="KSO_WM_SLIDE_INDEX" val="8"/>
  <p:tag name="KSO_WM_SLIDE_ITEM_CNT" val="3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37.xml><?xml version="1.0" encoding="utf-8"?>
<p:tagLst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277_9*i*0"/>
  <p:tag name="KSO_WM_TEMPLATE_CATEGORY" val="custom"/>
  <p:tag name="KSO_WM_TEMPLATE_INDEX" val="277"/>
  <p:tag name="KSO_WM_UNIT_INDEX" val="0"/>
</p:tagLst>
</file>

<file path=ppt/tags/tag38.xml><?xml version="1.0" encoding="utf-8"?>
<p:tagLst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277_9*i*1"/>
  <p:tag name="KSO_WM_TEMPLATE_CATEGORY" val="custom"/>
  <p:tag name="KSO_WM_TEMPLATE_INDEX" val="277"/>
  <p:tag name="KSO_WM_UNIT_INDEX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9*i*24"/>
  <p:tag name="KSO_WM_TEMPLATE_CATEGORY" val="custom"/>
  <p:tag name="KSO_WM_TEMPLATE_INDEX" val="277"/>
  <p:tag name="KSO_WM_UNIT_INDEX" val="24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277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文本框 99"/>
  <p:tag name="KSO_WM_UNIT_TYPE" val="l_h_f"/>
  <p:tag name="KSO_WM_UNIT_INDEX" val="1_4_1"/>
  <p:tag name="KSO_WM_UNIT_ID" val="custom501_9*l_h_f*1_4_1"/>
  <p:tag name="KSO_WM_UNIT_CLEAR" val="1"/>
  <p:tag name="KSO_WM_UNIT_LAYERLEVEL" val="1_1_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DIAGRAM_GROUP_CODE" val="l1-1"/>
  <p:tag name="KSO_WM_UNIT_TEXT_FILL_FORE_SCHEMECOLOR_INDEX" val="13"/>
  <p:tag name="KSO_WM_UNIT_TEXT_FILL_TYPE" val="1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7"/>
  <p:tag name="KSO_WM_UNIT_ID" val="custom501_9*l_i*1_7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MH" val="20151210175510"/>
  <p:tag name="MH_LIBRARY" val="GRAPHIC"/>
  <p:tag name="MH_ORDER" val="Shape"/>
  <p:tag name="KSO_WM_UNIT_TYPE" val="l_i"/>
  <p:tag name="KSO_WM_UNIT_INDEX" val="1_8"/>
  <p:tag name="KSO_WM_UNIT_ID" val="custom501_9*l_i*1_8"/>
  <p:tag name="KSO_WM_UNIT_CLEAR" val="1"/>
  <p:tag name="KSO_WM_UNIT_LAYERLEVEL" val="1_1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277"/>
  <p:tag name="KSO_WM_TAG_VERSION" val="1.0"/>
  <p:tag name="KSO_WM_SLIDE_ID" val="custom277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4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13"/>
  <p:tag name="KSO_WM_SLIDE_INDEX" val="13"/>
  <p:tag name="KSO_WM_SLIDE_ITEM_CNT" val="1"/>
  <p:tag name="KSO_WM_SLIDE_LAYOUT" val="a_l"/>
  <p:tag name="KSO_WM_SLIDE_LAYOUT_CNT" val="1_1"/>
  <p:tag name="KSO_WM_SLIDE_TYPE" val="text"/>
  <p:tag name="KSO_WM_BEAUTIFY_FLAG" val="#wm#"/>
  <p:tag name="KSO_WM_SLIDE_POSITION" val="262*235"/>
  <p:tag name="KSO_WM_SLIDE_SIZE" val="197*149"/>
  <p:tag name="KSO_WM_DIAGRAM_GROUP_CODE" val="l1-2"/>
</p:tagLst>
</file>

<file path=ppt/tags/tag45.xml><?xml version="1.0" encoding="utf-8"?>
<p:tagLst xmlns:p="http://schemas.openxmlformats.org/presentationml/2006/main">
  <p:tag name="MH" val="20151210175510"/>
  <p:tag name="MH_LIBRARY" val="GRAPHIC"/>
  <p:tag name="MH_ORDER" val="Rectangle 28"/>
  <p:tag name="KSO_WM_TAG_VERSION" val="1.0"/>
  <p:tag name="KSO_WM_BEAUTIFY_FLAG" val="#wm#"/>
  <p:tag name="KSO_WM_UNIT_TYPE" val="i"/>
  <p:tag name="KSO_WM_UNIT_ID" val="custom277_10*i*0"/>
  <p:tag name="KSO_WM_TEMPLATE_CATEGORY" val="custom"/>
  <p:tag name="KSO_WM_TEMPLATE_INDEX" val="277"/>
  <p:tag name="KSO_WM_UNIT_INDEX" val="0"/>
</p:tagLst>
</file>

<file path=ppt/tags/tag46.xml><?xml version="1.0" encoding="utf-8"?>
<p:tagLst xmlns:p="http://schemas.openxmlformats.org/presentationml/2006/main">
  <p:tag name="MH" val="20151210175510"/>
  <p:tag name="MH_LIBRARY" val="GRAPHIC"/>
  <p:tag name="MH_ORDER" val="Rectangle 117"/>
  <p:tag name="KSO_WM_TAG_VERSION" val="1.0"/>
  <p:tag name="KSO_WM_BEAUTIFY_FLAG" val="#wm#"/>
  <p:tag name="KSO_WM_UNIT_TYPE" val="i"/>
  <p:tag name="KSO_WM_UNIT_ID" val="custom277_10*i*1"/>
  <p:tag name="KSO_WM_TEMPLATE_CATEGORY" val="custom"/>
  <p:tag name="KSO_WM_TEMPLATE_INDEX" val="277"/>
  <p:tag name="KSO_WM_UNIT_INDEX" val="1"/>
</p:tagLst>
</file>

<file path=ppt/tags/tag47.xml><?xml version="1.0" encoding="utf-8"?>
<p:tagLst xmlns:p="http://schemas.openxmlformats.org/presentationml/2006/main">
  <p:tag name="MH_TYPE" val="#NeiR#"/>
  <p:tag name="MH_NUMBER" val="5"/>
  <p:tag name="MH" val="20151210175510"/>
  <p:tag name="MH_LIBRARY" val="GRAPHIC"/>
  <p:tag name="KSO_WM_TEMPLATE_CATEGORY" val="custom"/>
  <p:tag name="KSO_WM_TEMPLATE_INDEX" val="277"/>
  <p:tag name="KSO_WM_TAG_VERSION" val="1.0"/>
  <p:tag name="KSO_WM_SLIDE_ID" val="custom277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48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14"/>
  <p:tag name="KSO_WM_SLIDE_INDEX" val="14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137*235"/>
  <p:tag name="KSO_WM_SLIDE_SIZE" val="447*149"/>
  <p:tag name="KSO_WM_DIAGRAM_GROUP_CODE" val="l1-2"/>
</p:tagLst>
</file>

<file path=ppt/tags/tag49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15"/>
  <p:tag name="KSO_WM_SLIDE_INDEX" val="15"/>
  <p:tag name="KSO_WM_SLIDE_ITEM_CNT" val="3"/>
  <p:tag name="KSO_WM_SLIDE_LAYOUT" val="a_l"/>
  <p:tag name="KSO_WM_SLIDE_LAYOUT_CNT" val="1_1"/>
  <p:tag name="KSO_WM_SLIDE_TYPE" val="text"/>
  <p:tag name="KSO_WM_BEAUTIFY_FLAG" val="#wm#"/>
  <p:tag name="KSO_WM_SLIDE_POSITION" val="40*235"/>
  <p:tag name="KSO_WM_SLIDE_SIZE" val="641*149"/>
  <p:tag name="KSO_WM_DIAGRAM_GROUP_CODE" val="l1-2"/>
</p:tagLst>
</file>

<file path=ppt/tags/tag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KSO_WM_UNIT_TYPE" val="a"/>
  <p:tag name="KSO_WM_UNIT_INDEX" val="1"/>
  <p:tag name="KSO_WM_UNIT_ID" val="custom501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77"/>
  <p:tag name="KSO_WM_UNIT_TYPE" val="b"/>
  <p:tag name="KSO_WM_UNIT_INDEX" val="1"/>
  <p:tag name="KSO_WM_UNIT_ID" val="custom501_1*b*1"/>
  <p:tag name="KSO_WM_UNIT_CLEAR" val="1"/>
  <p:tag name="KSO_WM_UNIT_LAYERLEVEL" val="1"/>
  <p:tag name="KSO_WM_UNIT_VALUE" val="54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TEMPLATE_CATEGORY" val="custom"/>
  <p:tag name="KSO_WM_TEMPLATE_INDEX" val="277"/>
  <p:tag name="KSO_WM_TAG_VERSION" val="1.0"/>
  <p:tag name="KSO_WM_SLIDE_ID" val="custom277_1"/>
  <p:tag name="KSO_WM_SLIDE_INDEX" val="1"/>
  <p:tag name="KSO_WM_SLIDE_ITEM_CNT" val="2"/>
  <p:tag name="KSO_WM_SLIDE_LAYOUT" val="a_b"/>
  <p:tag name="KSO_WM_SLIDE_LAYOUT_CNT" val="1_1"/>
  <p:tag name="KSO_WM_SLIDE_TYPE" val="title"/>
  <p:tag name="KSO_WM_TEMPLATE_THUMBS_INDEX" val="1、10、12、18、24、25、26、27"/>
  <p:tag name="KSO_WM_BEAUTIFY_FLAG" val="#wm#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2*i*0"/>
  <p:tag name="KSO_WM_TEMPLATE_CATEGORY" val="custom"/>
  <p:tag name="KSO_WM_TEMPLATE_INDEX" val="277"/>
  <p:tag name="KSO_WM_UNIT_INDEX" val="0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277_2*i*1"/>
  <p:tag name="KSO_WM_TEMPLATE_CATEGORY" val="custom"/>
  <p:tag name="KSO_WM_TEMPLATE_INDEX" val="277"/>
  <p:tag name="KSO_WM_UNIT_INDEX" val="1"/>
</p:tagLst>
</file>

<file path=ppt/theme/theme1.xml><?xml version="1.0" encoding="utf-8"?>
<a:theme xmlns:a="http://schemas.openxmlformats.org/drawingml/2006/main" name="1_Office 主题">
  <a:themeElements>
    <a:clrScheme name="自定义 22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AC1F"/>
      </a:accent1>
      <a:accent2>
        <a:srgbClr val="2C91C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7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92D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1981</Words>
  <Application>WPS 演示</Application>
  <PresentationFormat>全屏显示(4:3)</PresentationFormat>
  <Paragraphs>201</Paragraphs>
  <Slides>25</Slides>
  <Notes>25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</vt:i4>
      </vt:variant>
      <vt:variant>
        <vt:lpstr>幻灯片标题</vt:lpstr>
      </vt:variant>
      <vt:variant>
        <vt:i4>25</vt:i4>
      </vt:variant>
    </vt:vector>
  </HeadingPairs>
  <TitlesOfParts>
    <vt:vector size="49" baseType="lpstr">
      <vt:lpstr>Arial</vt:lpstr>
      <vt:lpstr>宋体</vt:lpstr>
      <vt:lpstr>Wingdings</vt:lpstr>
      <vt:lpstr>方正舒体</vt:lpstr>
      <vt:lpstr>隶书</vt:lpstr>
      <vt:lpstr>Calibri</vt:lpstr>
      <vt:lpstr>楷体_GB2312</vt:lpstr>
      <vt:lpstr>黑体</vt:lpstr>
      <vt:lpstr>微软雅黑</vt:lpstr>
      <vt:lpstr>Arial Unicode MS</vt:lpstr>
      <vt:lpstr>隶书</vt:lpstr>
      <vt:lpstr>Times New Roman</vt:lpstr>
      <vt:lpstr>楷体_GB2312</vt:lpstr>
      <vt:lpstr>华文中宋</vt:lpstr>
      <vt:lpstr>隶书</vt:lpstr>
      <vt:lpstr>Segoe Print</vt:lpstr>
      <vt:lpstr>新宋体</vt:lpstr>
      <vt:lpstr>1_Office 主题</vt:lpstr>
      <vt:lpstr>Photoshop.Image.7</vt:lpstr>
      <vt:lpstr>Photoshop.Image.7</vt:lpstr>
      <vt:lpstr>Photoshop.Image.7</vt:lpstr>
      <vt:lpstr>Photoshop.Image.7</vt:lpstr>
      <vt:lpstr>Photoshop.Image.7</vt:lpstr>
      <vt:lpstr>Photoshop.Image.7</vt:lpstr>
      <vt:lpstr>第17章 动物圈中的动物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2017-09-28T13:14:00Z</dcterms:created>
  <dcterms:modified xsi:type="dcterms:W3CDTF">2017-10-08T11:14:39Z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