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553" r:id="rId2"/>
    <p:sldId id="408" r:id="rId3"/>
    <p:sldId id="704" r:id="rId4"/>
    <p:sldId id="442" r:id="rId5"/>
    <p:sldId id="676" r:id="rId6"/>
    <p:sldId id="677" r:id="rId7"/>
    <p:sldId id="678" r:id="rId8"/>
    <p:sldId id="618" r:id="rId9"/>
    <p:sldId id="619" r:id="rId10"/>
    <p:sldId id="620" r:id="rId11"/>
    <p:sldId id="589" r:id="rId12"/>
    <p:sldId id="730" r:id="rId13"/>
    <p:sldId id="590" r:id="rId14"/>
    <p:sldId id="420" r:id="rId15"/>
    <p:sldId id="457" r:id="rId16"/>
    <p:sldId id="740" r:id="rId17"/>
    <p:sldId id="703" r:id="rId18"/>
    <p:sldId id="727" r:id="rId19"/>
    <p:sldId id="728" r:id="rId20"/>
    <p:sldId id="729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0"/>
    <a:srgbClr val="FF0000"/>
    <a:srgbClr val="003300"/>
    <a:srgbClr val="0000CC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1434" y="-324"/>
      </p:cViewPr>
      <p:guideLst>
        <p:guide orient="horz" pos="2161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501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6" name="文本占位符 50178"/>
          <p:cNvSpPr>
            <a:spLocks noGrp="1"/>
          </p:cNvSpPr>
          <p:nvPr>
            <p:ph type="body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6387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dirty="0"/>
              <a:pPr lvl="0" indent="0" algn="r"/>
              <a:t>12</a:t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eaLnBrk="0" hangingPunct="0">
              <a:spcBef>
                <a:spcPct val="20000"/>
              </a:spcBef>
              <a:buChar char="•"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742950" lvl="1" indent="-285750" algn="l" eaLnBrk="0" fontAlgn="base" hangingPunct="0">
              <a:spcBef>
                <a:spcPct val="20000"/>
              </a:spcBef>
              <a:spcAft>
                <a:spcPct val="0"/>
              </a:spcAft>
              <a:buChar char="–"/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1143000" lvl="2" indent="-2286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600200" lvl="3" indent="-228600" algn="l" eaLnBrk="0" fontAlgn="base" hangingPunct="0">
              <a:spcBef>
                <a:spcPct val="20000"/>
              </a:spcBef>
              <a:spcAft>
                <a:spcPct val="0"/>
              </a:spcAft>
              <a:buChar char="–"/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2057400" lvl="4" indent="-228600" algn="l" eaLnBrk="0" fontAlgn="base" hangingPunct="0">
              <a:spcBef>
                <a:spcPct val="20000"/>
              </a:spcBef>
              <a:spcAft>
                <a:spcPct val="0"/>
              </a:spcAft>
              <a:buChar char="»"/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slide" Target="slide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2.gif"/><Relationship Id="rId5" Type="http://schemas.openxmlformats.org/officeDocument/2006/relationships/image" Target="../media/image4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20154;&#29289;&#29468;&#19968;&#29468;.mp3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/>
          </p:cNvSpPr>
          <p:nvPr>
            <p:ph type="ctrTitle"/>
          </p:nvPr>
        </p:nvSpPr>
        <p:spPr>
          <a:xfrm>
            <a:off x="468313" y="1268413"/>
            <a:ext cx="8137525" cy="1379537"/>
          </a:xfrm>
          <a:ln/>
        </p:spPr>
        <p:txBody>
          <a:bodyPr wrap="square" lIns="91440" tIns="45720" rIns="91440" bIns="45720" anchor="b"/>
          <a:lstStyle/>
          <a:p>
            <a:r>
              <a:rPr lang="zh-CN" altLang="en-US" sz="8000" b="1" kern="1200" dirty="0">
                <a:solidFill>
                  <a:srgbClr val="FF0000"/>
                </a:solidFill>
                <a:latin typeface="+mj-lt"/>
                <a:ea typeface="华文行楷" pitchFamily="2" charset="-122"/>
                <a:cs typeface="+mj-cs"/>
              </a:rPr>
              <a:t>你准备好了吗？</a:t>
            </a: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1116013" y="3141663"/>
            <a:ext cx="6858000" cy="1655762"/>
          </a:xfrm>
          <a:prstGeom prst="rect">
            <a:avLst/>
          </a:prstGeom>
          <a:noFill/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3600" kern="1200" dirty="0">
                <a:solidFill>
                  <a:srgbClr val="0000CC"/>
                </a:solidFill>
                <a:latin typeface="+mn-lt"/>
                <a:ea typeface="方正粗宋简体" pitchFamily="65" charset="-122"/>
                <a:cs typeface="+mn-cs"/>
              </a:rPr>
              <a:t>书本、笔、自读设计，</a:t>
            </a:r>
          </a:p>
          <a:p>
            <a:pPr>
              <a:buNone/>
            </a:pPr>
            <a:r>
              <a:rPr lang="zh-CN" altLang="en-US" sz="3600" kern="1200" dirty="0" smtClean="0">
                <a:solidFill>
                  <a:srgbClr val="0000CC"/>
                </a:solidFill>
                <a:latin typeface="+mn-lt"/>
                <a:ea typeface="方正粗宋简体" pitchFamily="65" charset="-122"/>
                <a:cs typeface="+mn-cs"/>
              </a:rPr>
              <a:t>带上你</a:t>
            </a:r>
            <a:r>
              <a:rPr lang="zh-CN" altLang="en-US" sz="3600" kern="1200" dirty="0">
                <a:solidFill>
                  <a:srgbClr val="0000CC"/>
                </a:solidFill>
                <a:latin typeface="+mn-lt"/>
                <a:ea typeface="方正粗宋简体" pitchFamily="65" charset="-122"/>
                <a:cs typeface="+mn-cs"/>
              </a:rPr>
              <a:t>的激情！！！</a:t>
            </a:r>
            <a:endParaRPr lang="en-US" altLang="zh-CN" sz="3600" kern="1200" dirty="0">
              <a:solidFill>
                <a:srgbClr val="0000CC"/>
              </a:solidFill>
              <a:latin typeface="+mn-lt"/>
              <a:ea typeface="方正粗宋简体" pitchFamily="65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4"/>
          <p:cNvSpPr txBox="1"/>
          <p:nvPr/>
        </p:nvSpPr>
        <p:spPr>
          <a:xfrm>
            <a:off x="1900238" y="4751388"/>
            <a:ext cx="2317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无耳垂</a:t>
            </a:r>
          </a:p>
        </p:txBody>
      </p:sp>
      <p:sp>
        <p:nvSpPr>
          <p:cNvPr id="7" name="Text Box 3"/>
          <p:cNvSpPr txBox="1"/>
          <p:nvPr/>
        </p:nvSpPr>
        <p:spPr>
          <a:xfrm>
            <a:off x="4035425" y="733425"/>
            <a:ext cx="1239838" cy="676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耳垂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318" name="文本框 4"/>
          <p:cNvSpPr txBox="1"/>
          <p:nvPr/>
        </p:nvSpPr>
        <p:spPr>
          <a:xfrm>
            <a:off x="6256338" y="4737100"/>
            <a:ext cx="21748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有耳垂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49438" y="5364163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耳垂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无耳垂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有耳垂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grpSp>
        <p:nvGrpSpPr>
          <p:cNvPr id="13320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3321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322" name="图片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23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pic>
        <p:nvPicPr>
          <p:cNvPr id="7169" name="Picture 1" descr="C:\Users\Administrator\Desktop\1115\赛课\IMG_20161114_164945.jpg"/>
          <p:cNvPicPr>
            <a:picLocks noChangeAspect="1" noChangeArrowheads="1"/>
          </p:cNvPicPr>
          <p:nvPr/>
        </p:nvPicPr>
        <p:blipFill>
          <a:blip r:embed="rId3" cstate="print"/>
          <a:srcRect l="2381" t="7737" r="4762" b="4763"/>
          <a:stretch>
            <a:fillRect/>
          </a:stretch>
        </p:blipFill>
        <p:spPr bwMode="auto">
          <a:xfrm>
            <a:off x="5429256" y="1214422"/>
            <a:ext cx="2786082" cy="3500462"/>
          </a:xfrm>
          <a:prstGeom prst="rect">
            <a:avLst/>
          </a:prstGeom>
          <a:noFill/>
        </p:spPr>
      </p:pic>
      <p:pic>
        <p:nvPicPr>
          <p:cNvPr id="7170" name="Picture 2" descr="C:\Users\Administrator\Desktop\1115\赛课\IMG_20161114_165444.jpg"/>
          <p:cNvPicPr>
            <a:picLocks noChangeAspect="1" noChangeArrowheads="1"/>
          </p:cNvPicPr>
          <p:nvPr/>
        </p:nvPicPr>
        <p:blipFill>
          <a:blip r:embed="rId4" cstate="print"/>
          <a:srcRect l="11111" r="1389" b="15625"/>
          <a:stretch>
            <a:fillRect/>
          </a:stretch>
        </p:blipFill>
        <p:spPr bwMode="auto">
          <a:xfrm>
            <a:off x="1301729" y="1285860"/>
            <a:ext cx="2770205" cy="3561677"/>
          </a:xfrm>
          <a:prstGeom prst="rect">
            <a:avLst/>
          </a:prstGeom>
          <a:noFill/>
        </p:spPr>
      </p:pic>
      <p:sp>
        <p:nvSpPr>
          <p:cNvPr id="13314" name="椭圆 2"/>
          <p:cNvSpPr/>
          <p:nvPr/>
        </p:nvSpPr>
        <p:spPr>
          <a:xfrm>
            <a:off x="2500298" y="3135317"/>
            <a:ext cx="1225549" cy="865187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椭圆 3"/>
          <p:cNvSpPr/>
          <p:nvPr/>
        </p:nvSpPr>
        <p:spPr>
          <a:xfrm>
            <a:off x="7000892" y="2786058"/>
            <a:ext cx="1071569" cy="857256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9" grpId="1" build="p"/>
      <p:bldP spid="9" grpId="2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4813" y="1454150"/>
            <a:ext cx="8496300" cy="2530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做好自我检查结果记录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钟）</a:t>
            </a:r>
          </a:p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全班同学起立，自愿者逐项报告自检结果</a:t>
            </a:r>
          </a:p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报告者逐项报告结果时，每报告一项，和报告者本项特征不一样的同学坐下</a:t>
            </a:r>
          </a:p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最后统计和报告者一起站立的同学有多少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557213" y="593725"/>
            <a:ext cx="6607175" cy="747713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en-US" sz="3200" b="1" dirty="0">
                <a:solidFill>
                  <a:srgbClr val="0000CC"/>
                </a:solidFill>
              </a:rPr>
              <a:t>活动：个体间性状的比较（</a:t>
            </a:r>
            <a:r>
              <a:rPr lang="en-US" altLang="zh-CN" sz="3200" b="1">
                <a:solidFill>
                  <a:srgbClr val="0000CC"/>
                </a:solidFill>
              </a:rPr>
              <a:t>96</a:t>
            </a:r>
            <a:r>
              <a:rPr lang="zh-CN" altLang="en-US" sz="3200" b="1" dirty="0">
                <a:solidFill>
                  <a:srgbClr val="0000CC"/>
                </a:solidFill>
              </a:rPr>
              <a:t>页）</a:t>
            </a:r>
          </a:p>
        </p:txBody>
      </p:sp>
      <p:graphicFrame>
        <p:nvGraphicFramePr>
          <p:cNvPr id="14391" name="表格 14390"/>
          <p:cNvGraphicFramePr/>
          <p:nvPr/>
        </p:nvGraphicFramePr>
        <p:xfrm>
          <a:off x="539750" y="1341438"/>
          <a:ext cx="8135938" cy="5297488"/>
        </p:xfrm>
        <a:graphic>
          <a:graphicData uri="http://schemas.openxmlformats.org/drawingml/2006/table">
            <a:tbl>
              <a:tblPr/>
              <a:tblGrid>
                <a:gridCol w="1998663"/>
                <a:gridCol w="2984500"/>
                <a:gridCol w="3152775"/>
              </a:tblGrid>
              <a:tr h="522288">
                <a:tc grid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性状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自我检查结果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53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卷舌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能卷舌或不能卷舌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6096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前额发际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字形或一字形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531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耳垂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有耳垂或无耳垂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3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" action="ppaction://hlinksldjump"/>
                        </a:rPr>
                        <a:t>眼睑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双眼皮或单眼皮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53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 action="ppaction://hlinksldjump"/>
                        </a:rPr>
                        <a:t>眼色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茶色或黑色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69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 action="ppaction://hlinksldjump"/>
                        </a:rPr>
                        <a:t>酒窝</a:t>
                      </a: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有或无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3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中指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有毛或无毛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  <a:tr h="59531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惯用手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右手或左手</a:t>
                      </a: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95373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CFDFE">
                            <a:alpha val="100000"/>
                          </a:srgbClr>
                        </a:gs>
                        <a:gs pos="74001">
                          <a:srgbClr val="E0F1F2">
                            <a:alpha val="100000"/>
                          </a:srgbClr>
                        </a:gs>
                        <a:gs pos="83000">
                          <a:srgbClr val="E0F1F2">
                            <a:alpha val="100000"/>
                          </a:srgbClr>
                        </a:gs>
                        <a:gs pos="100000">
                          <a:srgbClr val="EBF6F7">
                            <a:alpha val="100000"/>
                          </a:srgbClr>
                        </a:gs>
                      </a:gsLst>
                      <a:lin ang="5400000"/>
                      <a:tileRect/>
                    </a:gradFill>
                  </a:tcPr>
                </a:tc>
              </a:tr>
            </a:tbl>
          </a:graphicData>
        </a:graphic>
      </p:graphicFrame>
      <p:grpSp>
        <p:nvGrpSpPr>
          <p:cNvPr id="14380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4381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82" name="图片 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83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istrator\Desktop\1115\白羊黑羊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8737" y="1142984"/>
            <a:ext cx="5349345" cy="2643206"/>
          </a:xfrm>
          <a:prstGeom prst="rect">
            <a:avLst/>
          </a:prstGeom>
          <a:noFill/>
        </p:spPr>
      </p:pic>
      <p:sp>
        <p:nvSpPr>
          <p:cNvPr id="15363" name="标题 1"/>
          <p:cNvSpPr>
            <a:spLocks noGrp="1"/>
          </p:cNvSpPr>
          <p:nvPr/>
        </p:nvSpPr>
        <p:spPr>
          <a:xfrm>
            <a:off x="-34925" y="490538"/>
            <a:ext cx="8121650" cy="7477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 eaLnBrk="0" hangingPunct="0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（二）遗传和变异现象在生物界中普遍存在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43636" y="4572008"/>
            <a:ext cx="1498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遗传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43702" y="4143380"/>
            <a:ext cx="11414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性状</a:t>
            </a:r>
          </a:p>
        </p:txBody>
      </p:sp>
      <p:sp>
        <p:nvSpPr>
          <p:cNvPr id="15369" name="文本框 9"/>
          <p:cNvSpPr txBox="1"/>
          <p:nvPr/>
        </p:nvSpPr>
        <p:spPr>
          <a:xfrm>
            <a:off x="833468" y="3643314"/>
            <a:ext cx="8096250" cy="206210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lang="zh-CN" altLang="en-US" sz="3200" b="1" dirty="0" smtClean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头白羊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生下一头小白羊和一头小黑羊。</a:t>
            </a:r>
          </a:p>
          <a:p>
            <a:pPr lvl="0" indent="0"/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）羊的毛色在遗传学上称为</a:t>
            </a:r>
            <a:r>
              <a:rPr lang="zh-CN" altLang="en-US" sz="3200" b="1" u="sng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lvl="0" indent="0"/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）羊的后代全是羊，这是</a:t>
            </a:r>
            <a:r>
              <a:rPr lang="zh-CN" altLang="en-US" sz="3200" b="1" u="sng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现象。</a:t>
            </a:r>
          </a:p>
          <a:p>
            <a:pPr lvl="0" indent="0"/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羊的毛色不同，这是</a:t>
            </a:r>
            <a:r>
              <a:rPr lang="zh-CN" altLang="en-US" sz="3200" b="1" u="sng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0808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现象。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15008" y="5072074"/>
            <a:ext cx="15001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变异</a:t>
            </a:r>
          </a:p>
        </p:txBody>
      </p:sp>
      <p:grpSp>
        <p:nvGrpSpPr>
          <p:cNvPr id="15371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5372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73" name="图片 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74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学习目标：认识遗传和变异现象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835836" y="3724351"/>
            <a:ext cx="8093882" cy="206210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9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一娘生九子，九子都像娘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（     ）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0808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79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一母生九子，连母十个样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808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（  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080800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279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080800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279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080800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85813" y="4933974"/>
            <a:ext cx="8858219" cy="1566860"/>
          </a:xfrm>
          <a:prstGeom prst="rect">
            <a:avLst/>
          </a:prstGeom>
          <a:solidFill>
            <a:schemeClr val="bg1"/>
          </a:solidFill>
          <a:ln w="3810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 eaLnBrk="1" fontAlgn="base" hangingPunct="1"/>
            <a:r>
              <a:rPr lang="en-US" altLang="zh-CN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小结论：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遗传强调性状的</a:t>
            </a:r>
            <a:r>
              <a:rPr lang="en-US" altLang="zh-CN" sz="3200" b="1" u="sng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性，比较范围是</a:t>
            </a:r>
            <a:r>
              <a:rPr lang="en-US" altLang="zh-CN" sz="3200" b="1" u="sng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间；变异现象强调性状的</a:t>
            </a:r>
            <a:r>
              <a:rPr lang="en-US" altLang="zh-CN" sz="3200" b="1" u="sng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性，比较范围是</a:t>
            </a:r>
            <a:r>
              <a:rPr lang="en-US" altLang="zh-CN" sz="3200" b="1" u="sng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    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间。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Times New Roman" panose="02020603050405020304" pitchFamily="18" charset="0"/>
              </a:rPr>
              <a:t>      </a:t>
            </a:r>
            <a:r>
              <a:rPr lang="en-US" altLang="zh-CN" sz="3200" b="1" u="sng" strike="noStrike" noProof="1">
                <a:solidFill>
                  <a:srgbClr val="000000"/>
                </a:solidFill>
                <a:latin typeface="宋体" panose="02010600030101010101" pitchFamily="2" charset="-122"/>
                <a:sym typeface="Times New Roman" panose="02020603050405020304" pitchFamily="18" charset="0"/>
              </a:rPr>
              <a:t>           </a:t>
            </a:r>
            <a:endParaRPr lang="en-US" altLang="zh-CN" sz="3200" b="1" strike="noStrike" noProof="1">
              <a:solidFill>
                <a:srgbClr val="000000"/>
              </a:solidFill>
              <a:latin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7370790" y="3706819"/>
            <a:ext cx="120173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遗传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7370790" y="4214818"/>
            <a:ext cx="120173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变异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Picture 18" descr="4book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40" y="4091315"/>
            <a:ext cx="1200150" cy="766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00628" y="4929198"/>
            <a:ext cx="120173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1371" y="5421331"/>
            <a:ext cx="120173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亲子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57998" y="5421331"/>
            <a:ext cx="120015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差异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71736" y="5921397"/>
            <a:ext cx="2671762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亲子间和子代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5122" grpId="0" animBg="1"/>
      <p:bldP spid="10" grpId="0" bldLvl="0" animBg="1"/>
      <p:bldP spid="27" grpId="0"/>
      <p:bldP spid="28" grpId="0"/>
      <p:bldP spid="2" grpId="0"/>
      <p:bldP spid="3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对象 2" descr="image47"/>
          <p:cNvGraphicFramePr>
            <a:graphicFrameLocks/>
          </p:cNvGraphicFramePr>
          <p:nvPr/>
        </p:nvGraphicFramePr>
        <p:xfrm>
          <a:off x="506413" y="1825625"/>
          <a:ext cx="8313737" cy="4843463"/>
        </p:xfrm>
        <a:graphic>
          <a:graphicData uri="http://schemas.openxmlformats.org/presentationml/2006/ole">
            <p:oleObj spid="_x0000_s3076" r:id="rId3" imgW="14104762" imgH="5439534" progId="">
              <p:embed/>
            </p:oleObj>
          </a:graphicData>
        </a:graphic>
      </p:graphicFrame>
      <p:sp>
        <p:nvSpPr>
          <p:cNvPr id="17410" name="矩形 1"/>
          <p:cNvSpPr/>
          <p:nvPr/>
        </p:nvSpPr>
        <p:spPr>
          <a:xfrm>
            <a:off x="93663" y="647700"/>
            <a:ext cx="9018587" cy="1187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活动:欣赏和评价有关性状遗传的漫画（97页）</a:t>
            </a:r>
          </a:p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（观察、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独立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考</a:t>
            </a:r>
            <a:r>
              <a:rPr lang="en-US" altLang="zh-CN" sz="3200" b="1" dirty="0" smtClean="0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钟）</a:t>
            </a:r>
          </a:p>
        </p:txBody>
      </p:sp>
      <p:grpSp>
        <p:nvGrpSpPr>
          <p:cNvPr id="17411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7412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3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4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学习目标：认识遗传和变异现象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/>
          <p:nvPr/>
        </p:nvSpPr>
        <p:spPr>
          <a:xfrm>
            <a:off x="498475" y="1174750"/>
            <a:ext cx="8172450" cy="2038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/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新鼻子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旧砖上剥落的碎片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两幅漫画中，新生儿的情况有可能发生的是</a:t>
            </a:r>
            <a:r>
              <a:rPr lang="zh-CN" altLang="en-US" sz="32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vl="0" indent="0"/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新鼻子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表达了什么生物学现象？</a:t>
            </a:r>
          </a:p>
        </p:txBody>
      </p:sp>
      <p:graphicFrame>
        <p:nvGraphicFramePr>
          <p:cNvPr id="18434" name="对象 2" descr="image47"/>
          <p:cNvGraphicFramePr>
            <a:graphicFrameLocks/>
          </p:cNvGraphicFramePr>
          <p:nvPr/>
        </p:nvGraphicFramePr>
        <p:xfrm>
          <a:off x="323850" y="4365625"/>
          <a:ext cx="8458200" cy="2492375"/>
        </p:xfrm>
        <a:graphic>
          <a:graphicData uri="http://schemas.openxmlformats.org/presentationml/2006/ole">
            <p:oleObj spid="_x0000_s31745" r:id="rId3" imgW="14104762" imgH="5439534" progId="">
              <p:embed/>
            </p:oleObj>
          </a:graphicData>
        </a:graphic>
      </p:graphicFrame>
      <p:sp>
        <p:nvSpPr>
          <p:cNvPr id="18435" name="矩形 3"/>
          <p:cNvSpPr/>
          <p:nvPr/>
        </p:nvSpPr>
        <p:spPr>
          <a:xfrm>
            <a:off x="1371600" y="6491288"/>
            <a:ext cx="28194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漫画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新鼻子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18436" name="矩形 4"/>
          <p:cNvSpPr/>
          <p:nvPr/>
        </p:nvSpPr>
        <p:spPr>
          <a:xfrm>
            <a:off x="5105400" y="6491288"/>
            <a:ext cx="2927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漫画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旧砖上剥落的碎片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22388" y="2189163"/>
            <a:ext cx="43180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《新鼻子》中的钩鼻子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2625" y="3122613"/>
            <a:ext cx="8423275" cy="12430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ts val="3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父亲钩鼻子，孩子钩鼻子是遗传现象；</a:t>
            </a:r>
          </a:p>
          <a:p>
            <a:pPr lvl="0" indent="0">
              <a:lnSpc>
                <a:spcPts val="3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父亲的鼻子短、粗，孩子的鼻子长、细是变异现象；</a:t>
            </a:r>
          </a:p>
          <a:p>
            <a:pPr lvl="0" indent="0">
              <a:lnSpc>
                <a:spcPts val="3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</p:txBody>
      </p:sp>
      <p:sp>
        <p:nvSpPr>
          <p:cNvPr id="18439" name="文本框 2"/>
          <p:cNvSpPr txBox="1"/>
          <p:nvPr/>
        </p:nvSpPr>
        <p:spPr>
          <a:xfrm>
            <a:off x="952500" y="546100"/>
            <a:ext cx="383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小组讨论</a:t>
            </a:r>
            <a:r>
              <a:rPr lang="en-US" altLang="zh-CN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(2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分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钟）</a:t>
            </a:r>
          </a:p>
        </p:txBody>
      </p:sp>
      <p:grpSp>
        <p:nvGrpSpPr>
          <p:cNvPr id="18440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8441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42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43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学习目标：认识遗传和变异现象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/>
          <p:nvPr/>
        </p:nvSpPr>
        <p:spPr>
          <a:xfrm>
            <a:off x="357158" y="551202"/>
            <a:ext cx="8786842" cy="60016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 smtClean="0">
                <a:solidFill>
                  <a:schemeClr val="accent2"/>
                </a:solidFill>
              </a:rPr>
              <a:t>1.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下列不属于桔子的性状是（     ）</a:t>
            </a:r>
          </a:p>
          <a:p>
            <a:r>
              <a:rPr lang="zh-CN" altLang="en-US" sz="3200" b="1" dirty="0" smtClean="0"/>
              <a:t>    </a:t>
            </a:r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桔皮的颜色             </a:t>
            </a:r>
            <a:r>
              <a:rPr lang="en-US" altLang="zh-CN" sz="3200" b="1" dirty="0" smtClean="0"/>
              <a:t>B.</a:t>
            </a:r>
            <a:r>
              <a:rPr lang="zh-CN" altLang="en-US" sz="3200" b="1" dirty="0" smtClean="0"/>
              <a:t>桔肉的味道 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C.</a:t>
            </a:r>
            <a:r>
              <a:rPr lang="zh-CN" altLang="en-US" sz="3200" b="1" dirty="0" smtClean="0"/>
              <a:t>桔子个体的大小      </a:t>
            </a:r>
            <a:r>
              <a:rPr lang="en-US" altLang="zh-CN" sz="3200" b="1" dirty="0" smtClean="0"/>
              <a:t>D.</a:t>
            </a:r>
            <a:r>
              <a:rPr lang="zh-CN" altLang="en-US" sz="3200" b="1" dirty="0" smtClean="0"/>
              <a:t>桔子的价格</a:t>
            </a:r>
            <a:endParaRPr lang="en-US" altLang="zh-CN" sz="3200" b="1" dirty="0" smtClean="0"/>
          </a:p>
          <a:p>
            <a:endParaRPr lang="zh-CN" altLang="en-US" sz="3200" b="1" dirty="0" smtClean="0"/>
          </a:p>
          <a:p>
            <a:pPr lvl="0"/>
            <a:r>
              <a:rPr lang="en-US" altLang="zh-CN" sz="3200" b="1" dirty="0" smtClean="0">
                <a:solidFill>
                  <a:schemeClr val="accent2"/>
                </a:solidFill>
              </a:rPr>
              <a:t>2.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判断哪些是桔子的相对性状？</a:t>
            </a:r>
          </a:p>
          <a:p>
            <a:r>
              <a:rPr lang="zh-CN" altLang="en-US" sz="3200" b="1" dirty="0" smtClean="0"/>
              <a:t>    （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）桔子的青色和厚皮（     ）</a:t>
            </a:r>
          </a:p>
          <a:p>
            <a:pPr lvl="0"/>
            <a:r>
              <a:rPr lang="zh-CN" altLang="en-US" sz="3200" b="1" dirty="0" smtClean="0"/>
              <a:t>    （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）桔子的个小和酸味（     ）</a:t>
            </a:r>
          </a:p>
          <a:p>
            <a:r>
              <a:rPr lang="zh-CN" altLang="en-US" sz="3200" b="1" dirty="0" smtClean="0"/>
              <a:t>    （</a:t>
            </a: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）桔子的酸味和甜味（     ）</a:t>
            </a:r>
          </a:p>
          <a:p>
            <a:r>
              <a:rPr lang="zh-CN" altLang="en-US" sz="3200" b="1" dirty="0" smtClean="0"/>
              <a:t>    （</a:t>
            </a:r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）桔子的薄皮和厚皮（     ）</a:t>
            </a:r>
            <a:endParaRPr lang="en-US" altLang="zh-CN" sz="3200" b="1" dirty="0" smtClean="0"/>
          </a:p>
          <a:p>
            <a:endParaRPr lang="zh-CN" altLang="en-US" sz="3200" b="1" dirty="0" smtClean="0"/>
          </a:p>
          <a:p>
            <a:r>
              <a:rPr lang="en-US" altLang="zh-CN" sz="3200" b="1" dirty="0" smtClean="0">
                <a:solidFill>
                  <a:schemeClr val="accent2"/>
                </a:solidFill>
              </a:rPr>
              <a:t>3.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桔子是通过种子萌发长成桔树结果而来，请分别列举能体现遗传现象和变异现象的例子：</a:t>
            </a:r>
          </a:p>
        </p:txBody>
      </p:sp>
      <p:sp>
        <p:nvSpPr>
          <p:cNvPr id="6" name="矩形 5"/>
          <p:cNvSpPr/>
          <p:nvPr/>
        </p:nvSpPr>
        <p:spPr>
          <a:xfrm>
            <a:off x="1595425" y="588946"/>
            <a:ext cx="1262063" cy="482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5008" y="428604"/>
            <a:ext cx="1489075" cy="70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32463" y="3881446"/>
            <a:ext cx="93980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</a:p>
        </p:txBody>
      </p:sp>
      <p:grpSp>
        <p:nvGrpSpPr>
          <p:cNvPr id="19462" name="Group 7"/>
          <p:cNvGrpSpPr/>
          <p:nvPr/>
        </p:nvGrpSpPr>
        <p:grpSpPr>
          <a:xfrm>
            <a:off x="-36512" y="0"/>
            <a:ext cx="3048000" cy="609600"/>
            <a:chOff x="0" y="269"/>
            <a:chExt cx="2112" cy="634"/>
          </a:xfrm>
        </p:grpSpPr>
        <p:sp>
          <p:nvSpPr>
            <p:cNvPr id="1946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检测巩固</a:t>
              </a:r>
              <a:endPara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64" name="图片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文本框 9"/>
          <p:cNvSpPr txBox="1"/>
          <p:nvPr/>
        </p:nvSpPr>
        <p:spPr>
          <a:xfrm>
            <a:off x="5632463" y="4455391"/>
            <a:ext cx="939801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</a:p>
        </p:txBody>
      </p:sp>
      <p:sp>
        <p:nvSpPr>
          <p:cNvPr id="14" name="文本框 11"/>
          <p:cNvSpPr txBox="1"/>
          <p:nvPr/>
        </p:nvSpPr>
        <p:spPr>
          <a:xfrm>
            <a:off x="5551500" y="2714620"/>
            <a:ext cx="735012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×</a:t>
            </a:r>
          </a:p>
        </p:txBody>
      </p:sp>
      <p:sp>
        <p:nvSpPr>
          <p:cNvPr id="15" name="文本框 11"/>
          <p:cNvSpPr txBox="1"/>
          <p:nvPr/>
        </p:nvSpPr>
        <p:spPr>
          <a:xfrm>
            <a:off x="5572132" y="3279781"/>
            <a:ext cx="735012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10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4"/>
          <p:cNvSpPr txBox="1"/>
          <p:nvPr/>
        </p:nvSpPr>
        <p:spPr>
          <a:xfrm>
            <a:off x="214282" y="2573338"/>
            <a:ext cx="877252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谈谈你这节课的收获</a:t>
            </a:r>
            <a:r>
              <a:rPr lang="en-US" altLang="zh-CN" sz="5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4"/>
          <p:cNvSpPr txBox="1"/>
          <p:nvPr/>
        </p:nvSpPr>
        <p:spPr>
          <a:xfrm>
            <a:off x="3151235" y="71414"/>
            <a:ext cx="5921359" cy="137268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利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用性状调查表，对家庭成员的性状进行调查统计。</a:t>
            </a:r>
          </a:p>
        </p:txBody>
      </p:sp>
      <p:grpSp>
        <p:nvGrpSpPr>
          <p:cNvPr id="23554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23555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556" name="图片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71471" y="1428732"/>
          <a:ext cx="8215371" cy="5212080"/>
        </p:xfrm>
        <a:graphic>
          <a:graphicData uri="http://schemas.openxmlformats.org/drawingml/2006/table">
            <a:tbl>
              <a:tblPr/>
              <a:tblGrid>
                <a:gridCol w="1166142"/>
                <a:gridCol w="1425284"/>
                <a:gridCol w="1201061"/>
                <a:gridCol w="1369229"/>
                <a:gridCol w="3053655"/>
              </a:tblGrid>
              <a:tr h="563567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性状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   子代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本人 兄妹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   父辈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父亲   母亲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         祖辈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祖父  祖母  外祖父  外祖母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卷舌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能卷舌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不能卷舌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前额发际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>
                          <a:latin typeface="宋体"/>
                          <a:ea typeface="宋体"/>
                          <a:cs typeface="Times New Roman"/>
                        </a:rPr>
                        <a:t>“V”</a:t>
                      </a: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字形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“一”字形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耳垂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有耳垂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无耳垂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眼睑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双眼皮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单眼皮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眼色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茶色或其他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黑色或蓝色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酒窝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有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无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中指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有毛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无毛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惯用手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右手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latin typeface="宋体"/>
                          <a:ea typeface="宋体"/>
                          <a:cs typeface="Times New Roman"/>
                        </a:rPr>
                        <a:t>左手</a:t>
                      </a:r>
                      <a:endParaRPr lang="zh-CN" altLang="en-US" sz="1400" b="1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b="1" kern="100" dirty="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yp"/>
          <p:cNvPicPr>
            <a:picLocks noChangeAspect="1"/>
          </p:cNvPicPr>
          <p:nvPr/>
        </p:nvPicPr>
        <p:blipFill>
          <a:blip r:embed="rId2" cstate="print"/>
          <a:srcRect r="2032" b="40256"/>
          <a:stretch>
            <a:fillRect/>
          </a:stretch>
        </p:blipFill>
        <p:spPr>
          <a:xfrm>
            <a:off x="58738" y="1533525"/>
            <a:ext cx="8918575" cy="297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9"/>
          <p:cNvSpPr/>
          <p:nvPr/>
        </p:nvSpPr>
        <p:spPr>
          <a:xfrm>
            <a:off x="1689100" y="4435475"/>
            <a:ext cx="2600325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单眼皮</a:t>
            </a:r>
          </a:p>
        </p:txBody>
      </p:sp>
      <p:sp>
        <p:nvSpPr>
          <p:cNvPr id="8" name="Text Box 3"/>
          <p:cNvSpPr txBox="1"/>
          <p:nvPr/>
        </p:nvSpPr>
        <p:spPr>
          <a:xfrm>
            <a:off x="4076700" y="858838"/>
            <a:ext cx="1239838" cy="676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眼睑</a:t>
            </a:r>
          </a:p>
        </p:txBody>
      </p:sp>
      <p:sp>
        <p:nvSpPr>
          <p:cNvPr id="24580" name="矩形 8"/>
          <p:cNvSpPr/>
          <p:nvPr/>
        </p:nvSpPr>
        <p:spPr>
          <a:xfrm>
            <a:off x="6202363" y="4578350"/>
            <a:ext cx="2600325" cy="571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双眼皮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49438" y="5364163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眼睑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单眼皮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双眼皮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sp>
        <p:nvSpPr>
          <p:cNvPr id="4" name="饼形 3">
            <a:hlinkClick r:id="rId3" action="ppaction://hlinksldjump"/>
          </p:cNvPr>
          <p:cNvSpPr/>
          <p:nvPr/>
        </p:nvSpPr>
        <p:spPr>
          <a:xfrm>
            <a:off x="8243888" y="6092825"/>
            <a:ext cx="792163" cy="6477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3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grpSp>
        <p:nvGrpSpPr>
          <p:cNvPr id="11272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127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4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3"/>
          <p:cNvSpPr txBox="1"/>
          <p:nvPr/>
        </p:nvSpPr>
        <p:spPr>
          <a:xfrm>
            <a:off x="3646488" y="1004888"/>
            <a:ext cx="18415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 dirty="0">
                <a:latin typeface="Constantia" panose="02030602050306030303" pitchFamily="18" charset="0"/>
                <a:ea typeface="宋体" panose="02010600030101010101" pitchFamily="2" charset="-122"/>
              </a:rPr>
              <a:t>眼色</a:t>
            </a:r>
          </a:p>
        </p:txBody>
      </p:sp>
      <p:sp>
        <p:nvSpPr>
          <p:cNvPr id="25602" name="Text Box 5"/>
          <p:cNvSpPr txBox="1"/>
          <p:nvPr/>
        </p:nvSpPr>
        <p:spPr>
          <a:xfrm>
            <a:off x="1947863" y="4249738"/>
            <a:ext cx="9985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Constantia" panose="02030602050306030303" pitchFamily="18" charset="0"/>
                <a:ea typeface="宋体" panose="02010600030101010101" pitchFamily="2" charset="-122"/>
              </a:rPr>
              <a:t>蓝色</a:t>
            </a:r>
          </a:p>
        </p:txBody>
      </p:sp>
      <p:sp>
        <p:nvSpPr>
          <p:cNvPr id="25603" name="Text Box 6"/>
          <p:cNvSpPr txBox="1"/>
          <p:nvPr/>
        </p:nvSpPr>
        <p:spPr>
          <a:xfrm>
            <a:off x="6557963" y="42513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Constantia" panose="02030602050306030303" pitchFamily="18" charset="0"/>
                <a:ea typeface="宋体" panose="02010600030101010101" pitchFamily="2" charset="-122"/>
              </a:rPr>
              <a:t>黑色</a:t>
            </a:r>
          </a:p>
        </p:txBody>
      </p:sp>
      <p:pic>
        <p:nvPicPr>
          <p:cNvPr id="25604" name="Picture 2" descr="眼色：蓝黑棕"/>
          <p:cNvPicPr>
            <a:picLocks noChangeAspect="1"/>
          </p:cNvPicPr>
          <p:nvPr/>
        </p:nvPicPr>
        <p:blipFill>
          <a:blip r:embed="rId2" cstate="print"/>
          <a:srcRect t="31393" b="32561"/>
          <a:stretch>
            <a:fillRect/>
          </a:stretch>
        </p:blipFill>
        <p:spPr>
          <a:xfrm>
            <a:off x="223838" y="1536700"/>
            <a:ext cx="4303712" cy="276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2" descr="眼色：蓝黑棕"/>
          <p:cNvPicPr>
            <a:picLocks noChangeAspect="1"/>
          </p:cNvPicPr>
          <p:nvPr/>
        </p:nvPicPr>
        <p:blipFill>
          <a:blip r:embed="rId2" cstate="print"/>
          <a:srcRect t="67439"/>
          <a:stretch>
            <a:fillRect/>
          </a:stretch>
        </p:blipFill>
        <p:spPr>
          <a:xfrm>
            <a:off x="4672013" y="1536700"/>
            <a:ext cx="4435475" cy="276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993900" y="5076825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眼色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蓝色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黑色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sp>
        <p:nvSpPr>
          <p:cNvPr id="4" name="饼形 3">
            <a:hlinkClick r:id="rId3" action="ppaction://hlinksldjump"/>
          </p:cNvPr>
          <p:cNvSpPr/>
          <p:nvPr/>
        </p:nvSpPr>
        <p:spPr>
          <a:xfrm>
            <a:off x="8243888" y="6092825"/>
            <a:ext cx="792163" cy="6477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8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grpSp>
        <p:nvGrpSpPr>
          <p:cNvPr id="11272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127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4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  <p:bldLst>
      <p:bldP spid="9" grpId="0" build="p"/>
      <p:bldP spid="9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副标题 2"/>
          <p:cNvSpPr>
            <a:spLocks noGrp="1"/>
          </p:cNvSpPr>
          <p:nvPr>
            <p:ph type="subTitle" idx="1"/>
          </p:nvPr>
        </p:nvSpPr>
        <p:spPr>
          <a:xfrm>
            <a:off x="357188" y="1490663"/>
            <a:ext cx="8215312" cy="3667125"/>
          </a:xfrm>
          <a:prstGeom prst="rect">
            <a:avLst/>
          </a:prstGeom>
          <a:noFill/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6600" b="1" kern="1200" dirty="0">
                <a:solidFill>
                  <a:srgbClr val="0000CC"/>
                </a:solidFill>
                <a:latin typeface="微软简隶书" pitchFamily="2" charset="-122"/>
                <a:ea typeface="微软简隶书" pitchFamily="2" charset="-122"/>
                <a:cs typeface="+mn-cs"/>
              </a:rPr>
              <a:t>遗传和变异现象</a:t>
            </a:r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3200" b="1" kern="1200" dirty="0">
              <a:solidFill>
                <a:srgbClr val="0000CC"/>
              </a:solidFill>
              <a:latin typeface="微软简隶书" pitchFamily="2" charset="-122"/>
              <a:ea typeface="微软简隶书" pitchFamily="2" charset="-122"/>
              <a:cs typeface="+mn-cs"/>
            </a:endParaRPr>
          </a:p>
          <a:p>
            <a:pPr eaLnBrk="1" hangingPunct="1">
              <a:lnSpc>
                <a:spcPct val="120000"/>
              </a:lnSpc>
              <a:buNone/>
            </a:pPr>
            <a:endParaRPr lang="zh-CN" altLang="en-US" sz="3200" b="1" kern="1200" dirty="0">
              <a:solidFill>
                <a:srgbClr val="0000CC"/>
              </a:solidFill>
              <a:latin typeface="微软简隶书" pitchFamily="2" charset="-122"/>
              <a:ea typeface="微软简隶书" pitchFamily="2" charset="-122"/>
              <a:cs typeface="+mn-cs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3600" b="1" kern="1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湛江二中港城中学  陈霞芬</a:t>
            </a:r>
          </a:p>
        </p:txBody>
      </p:sp>
      <p:pic>
        <p:nvPicPr>
          <p:cNvPr id="4098" name="图片 3" descr="9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2400" y="4651375"/>
            <a:ext cx="2641600" cy="220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文本框 8"/>
          <p:cNvSpPr txBox="1"/>
          <p:nvPr/>
        </p:nvSpPr>
        <p:spPr>
          <a:xfrm>
            <a:off x="1404938" y="4762500"/>
            <a:ext cx="17700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有酒窝</a:t>
            </a:r>
          </a:p>
        </p:txBody>
      </p:sp>
      <p:sp>
        <p:nvSpPr>
          <p:cNvPr id="26630" name="文本框 9"/>
          <p:cNvSpPr txBox="1"/>
          <p:nvPr/>
        </p:nvSpPr>
        <p:spPr>
          <a:xfrm>
            <a:off x="6373813" y="4727575"/>
            <a:ext cx="180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无酒窝</a:t>
            </a:r>
          </a:p>
        </p:txBody>
      </p:sp>
      <p:sp>
        <p:nvSpPr>
          <p:cNvPr id="9" name="Text Box 3"/>
          <p:cNvSpPr txBox="1"/>
          <p:nvPr/>
        </p:nvSpPr>
        <p:spPr>
          <a:xfrm>
            <a:off x="4121150" y="749300"/>
            <a:ext cx="1112838" cy="676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酒窝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93900" y="5507038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酒窝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有酒窝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无酒窝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sp>
        <p:nvSpPr>
          <p:cNvPr id="4" name="饼形 3">
            <a:hlinkClick r:id="rId2" action="ppaction://hlinksldjump"/>
          </p:cNvPr>
          <p:cNvSpPr/>
          <p:nvPr/>
        </p:nvSpPr>
        <p:spPr>
          <a:xfrm>
            <a:off x="8243888" y="6092825"/>
            <a:ext cx="792163" cy="6477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34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grpSp>
        <p:nvGrpSpPr>
          <p:cNvPr id="11272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127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4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2770" name="Picture 2" descr="C:\Users\Administrator\Desktop\1115\赛课\IMG_20161114_165007.jpg"/>
          <p:cNvPicPr>
            <a:picLocks noChangeAspect="1" noChangeArrowheads="1"/>
          </p:cNvPicPr>
          <p:nvPr/>
        </p:nvPicPr>
        <p:blipFill>
          <a:blip r:embed="rId4" cstate="print"/>
          <a:srcRect r="5882" b="17647"/>
          <a:stretch>
            <a:fillRect/>
          </a:stretch>
        </p:blipFill>
        <p:spPr bwMode="auto">
          <a:xfrm>
            <a:off x="1122565" y="1428736"/>
            <a:ext cx="2877931" cy="3357586"/>
          </a:xfrm>
          <a:prstGeom prst="rect">
            <a:avLst/>
          </a:prstGeom>
          <a:noFill/>
        </p:spPr>
      </p:pic>
      <p:pic>
        <p:nvPicPr>
          <p:cNvPr id="32771" name="Picture 3" descr="C:\Users\Administrator\Desktop\1115\赛课\IMG_20161114_1652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357299"/>
            <a:ext cx="3000396" cy="3429024"/>
          </a:xfrm>
          <a:prstGeom prst="rect">
            <a:avLst/>
          </a:prstGeom>
          <a:noFill/>
        </p:spPr>
      </p:pic>
      <p:sp>
        <p:nvSpPr>
          <p:cNvPr id="26628" name="椭圆 7"/>
          <p:cNvSpPr/>
          <p:nvPr/>
        </p:nvSpPr>
        <p:spPr>
          <a:xfrm>
            <a:off x="7072330" y="3049592"/>
            <a:ext cx="927100" cy="1022350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椭圆 4"/>
          <p:cNvSpPr/>
          <p:nvPr/>
        </p:nvSpPr>
        <p:spPr>
          <a:xfrm>
            <a:off x="1857356" y="2906716"/>
            <a:ext cx="925512" cy="1022350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4572000" y="979488"/>
            <a:ext cx="3168650" cy="501675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血型：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A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型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性别：男性</a:t>
            </a: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肤色：黄色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32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下颌：方正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眉毛：浓黑</a:t>
            </a: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 smtClean="0">
                <a:latin typeface="宋体" panose="02010600030101010101" pitchFamily="2" charset="-122"/>
                <a:hlinkClick r:id="rId2" action="ppaction://hlinkfile"/>
              </a:rPr>
              <a:t>声音：低沉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身高：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2.26m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图片 15" descr="姚明"/>
          <p:cNvPicPr>
            <a:picLocks noChangeAspect="1"/>
          </p:cNvPicPr>
          <p:nvPr/>
        </p:nvPicPr>
        <p:blipFill>
          <a:blip r:embed="rId3" cstate="print"/>
          <a:srcRect l="17197" t="668" r="19275" b="-1270"/>
          <a:stretch>
            <a:fillRect/>
          </a:stretch>
        </p:blipFill>
        <p:spPr>
          <a:xfrm>
            <a:off x="755650" y="906463"/>
            <a:ext cx="3341688" cy="554672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3" name="文本框 3"/>
          <p:cNvSpPr txBox="1"/>
          <p:nvPr/>
        </p:nvSpPr>
        <p:spPr>
          <a:xfrm>
            <a:off x="676275" y="112713"/>
            <a:ext cx="22399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人物猜一猜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661988" y="333375"/>
            <a:ext cx="2973387" cy="1079500"/>
          </a:xfrm>
          <a:ln/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6146" name="文本框 2"/>
          <p:cNvSpPr txBox="1"/>
          <p:nvPr/>
        </p:nvSpPr>
        <p:spPr>
          <a:xfrm>
            <a:off x="684213" y="2393950"/>
            <a:ext cx="7991475" cy="2043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1.表述性状、相对性状、遗传、变异概念；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2.列举并描述生物不同性状和相对性状；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3.观察并分析生物的遗传和变异现象。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4943475" y="2187575"/>
            <a:ext cx="21304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形态特征</a:t>
            </a:r>
          </a:p>
        </p:txBody>
      </p:sp>
      <p:sp>
        <p:nvSpPr>
          <p:cNvPr id="4" name="文本框 11"/>
          <p:cNvSpPr txBox="1"/>
          <p:nvPr/>
        </p:nvSpPr>
        <p:spPr>
          <a:xfrm>
            <a:off x="1577975" y="3651250"/>
            <a:ext cx="50609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每一种性状都有多种表现</a:t>
            </a:r>
          </a:p>
        </p:txBody>
      </p:sp>
      <p:sp>
        <p:nvSpPr>
          <p:cNvPr id="7172" name="文本框 6"/>
          <p:cNvSpPr txBox="1"/>
          <p:nvPr/>
        </p:nvSpPr>
        <p:spPr>
          <a:xfrm>
            <a:off x="217488" y="620713"/>
            <a:ext cx="6802437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（一）每一种性状都有多种表现</a:t>
            </a:r>
          </a:p>
        </p:txBody>
      </p:sp>
      <p:sp>
        <p:nvSpPr>
          <p:cNvPr id="7173" name="文本框 99"/>
          <p:cNvSpPr txBox="1"/>
          <p:nvPr/>
        </p:nvSpPr>
        <p:spPr>
          <a:xfrm>
            <a:off x="441357" y="1268418"/>
            <a:ext cx="8702675" cy="50167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精读课本95-9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页，完成1-3题。</a:t>
            </a:r>
          </a:p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一个人的声音、血型、性别等属于</a:t>
            </a:r>
            <a:r>
              <a:rPr lang="zh-CN" altLang="en-US" sz="3200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，身高、肤色、眼色等属于</a:t>
            </a:r>
            <a:r>
              <a:rPr lang="zh-CN" altLang="en-US" sz="3200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，以上统称为生物的</a:t>
            </a:r>
            <a:r>
              <a:rPr lang="zh-CN" altLang="en-US" sz="32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vl="0" indent="0"/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黄菊、白菊、红菊比较的性状是</a:t>
            </a:r>
            <a:r>
              <a:rPr lang="zh-CN" altLang="en-US" sz="3200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，体现了</a:t>
            </a:r>
            <a:r>
              <a:rPr lang="zh-CN" altLang="en-US" sz="3200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判断对错：</a:t>
            </a:r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）兔的白毛和狗的白毛是相对性状。（      ）</a:t>
            </a:r>
          </a:p>
          <a:p>
            <a:r>
              <a:rPr lang="zh-CN" altLang="en-US" sz="3200" dirty="0" smtClean="0"/>
              <a:t>（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）狗的长毛和狗的白毛是相对性状。（      ）</a:t>
            </a:r>
          </a:p>
          <a:p>
            <a:pPr lvl="0" indent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965980" y="1706563"/>
            <a:ext cx="18923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生理特性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2236788" y="2706686"/>
            <a:ext cx="10144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性状</a:t>
            </a:r>
          </a:p>
        </p:txBody>
      </p:sp>
      <p:sp>
        <p:nvSpPr>
          <p:cNvPr id="11" name="文本框 4"/>
          <p:cNvSpPr txBox="1"/>
          <p:nvPr/>
        </p:nvSpPr>
        <p:spPr>
          <a:xfrm>
            <a:off x="6643702" y="3206752"/>
            <a:ext cx="235742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花的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</a:p>
        </p:txBody>
      </p:sp>
      <p:sp>
        <p:nvSpPr>
          <p:cNvPr id="7179" name="文本框 4"/>
          <p:cNvSpPr txBox="1"/>
          <p:nvPr/>
        </p:nvSpPr>
        <p:spPr>
          <a:xfrm>
            <a:off x="442753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grpSp>
        <p:nvGrpSpPr>
          <p:cNvPr id="7180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7181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182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3308381" y="1230311"/>
            <a:ext cx="5692775" cy="2055813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base"/>
            <a:r>
              <a:rPr lang="zh-CN" altLang="en-US" sz="3200" strike="noStrike" noProof="1">
                <a:solidFill>
                  <a:schemeClr val="tx1"/>
                </a:solidFill>
                <a:latin typeface="+mn-ea"/>
              </a:rPr>
              <a:t>问题：</a:t>
            </a:r>
          </a:p>
          <a:p>
            <a:pPr algn="l" fontAlgn="base"/>
            <a:r>
              <a:rPr lang="en-US" altLang="zh-CN" sz="3200" strike="noStrike" noProof="1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3200" strike="noStrike" noProof="1">
                <a:solidFill>
                  <a:schemeClr val="tx1"/>
                </a:solidFill>
                <a:latin typeface="+mn-ea"/>
              </a:rPr>
              <a:t>性状都是直观可见的吗？</a:t>
            </a:r>
          </a:p>
          <a:p>
            <a:pPr algn="l" fontAlgn="base"/>
            <a:r>
              <a:rPr lang="en-US" altLang="zh-CN" sz="3200" strike="noStrike" noProof="1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3200" strike="noStrike" noProof="1">
                <a:solidFill>
                  <a:schemeClr val="tx1"/>
                </a:solidFill>
                <a:latin typeface="+mn-ea"/>
              </a:rPr>
              <a:t>直观可见的都属于性状吗？</a:t>
            </a:r>
          </a:p>
        </p:txBody>
      </p:sp>
      <p:pic>
        <p:nvPicPr>
          <p:cNvPr id="17416" name="Picture 8" descr="c:\users\administrator\appdata\roaming\360se6\User Data\temp\279759ee3d6d55fbd39691f66f224f4a21a4dd8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02" y="4280672"/>
            <a:ext cx="2928938" cy="213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rcRect l="13847" t="5534" r="25887" b="18697"/>
          <a:stretch>
            <a:fillRect/>
          </a:stretch>
        </p:blipFill>
        <p:spPr>
          <a:xfrm>
            <a:off x="3132138" y="4268815"/>
            <a:ext cx="2959100" cy="2149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rcRect l="7835" t="385" r="7095" b="6996"/>
          <a:stretch>
            <a:fillRect/>
          </a:stretch>
        </p:blipFill>
        <p:spPr>
          <a:xfrm>
            <a:off x="6072198" y="4281597"/>
            <a:ext cx="2838450" cy="21477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6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/>
      <p:bldP spid="9" grpId="0"/>
      <p:bldP spid="11" grpId="0"/>
      <p:bldP spid="2" grpId="0" build="allAtOnce" animBg="1"/>
      <p:bldP spid="2" grpI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3"/>
          <p:cNvSpPr txBox="1"/>
          <p:nvPr/>
        </p:nvSpPr>
        <p:spPr>
          <a:xfrm>
            <a:off x="6985000" y="3281363"/>
            <a:ext cx="21240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相对性状</a:t>
            </a:r>
          </a:p>
        </p:txBody>
      </p:sp>
      <p:grpSp>
        <p:nvGrpSpPr>
          <p:cNvPr id="9218" name="Group 9"/>
          <p:cNvGrpSpPr/>
          <p:nvPr/>
        </p:nvGrpSpPr>
        <p:grpSpPr>
          <a:xfrm>
            <a:off x="246063" y="1325563"/>
            <a:ext cx="3679825" cy="5197475"/>
            <a:chOff x="0" y="0"/>
            <a:chExt cx="2670" cy="2006"/>
          </a:xfrm>
        </p:grpSpPr>
        <p:pic>
          <p:nvPicPr>
            <p:cNvPr id="9219" name="Picture 10" descr="兔的黑毛和白毛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670" cy="17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Text Box 11"/>
            <p:cNvSpPr txBox="1"/>
            <p:nvPr/>
          </p:nvSpPr>
          <p:spPr>
            <a:xfrm>
              <a:off x="230" y="1783"/>
              <a:ext cx="2304" cy="2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兔的白毛与黑毛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071934" y="1701815"/>
            <a:ext cx="2725737" cy="3870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同一种生物</a:t>
            </a:r>
          </a:p>
          <a:p>
            <a:pPr lvl="0" indent="0">
              <a:lnSpc>
                <a:spcPct val="155000"/>
              </a:lnSpc>
            </a:pP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同一种性状  </a:t>
            </a:r>
          </a:p>
          <a:p>
            <a:pPr lvl="0" indent="0">
              <a:lnSpc>
                <a:spcPct val="155000"/>
              </a:lnSpc>
            </a:pP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不同表现类型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16463" y="2276475"/>
            <a:ext cx="9985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兔子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40225" y="37941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毛的颜色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91013" y="5375275"/>
            <a:ext cx="22256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白色和黑色</a:t>
            </a:r>
          </a:p>
        </p:txBody>
      </p:sp>
      <p:sp>
        <p:nvSpPr>
          <p:cNvPr id="4" name="AutoShape 11"/>
          <p:cNvSpPr/>
          <p:nvPr/>
        </p:nvSpPr>
        <p:spPr>
          <a:xfrm>
            <a:off x="6494463" y="1916113"/>
            <a:ext cx="454025" cy="3533775"/>
          </a:xfrm>
          <a:prstGeom prst="rightBrace">
            <a:avLst>
              <a:gd name="adj1" fmla="val 495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6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sp>
        <p:nvSpPr>
          <p:cNvPr id="9227" name="文本框 5"/>
          <p:cNvSpPr txBox="1"/>
          <p:nvPr/>
        </p:nvSpPr>
        <p:spPr>
          <a:xfrm>
            <a:off x="23813" y="725488"/>
            <a:ext cx="68024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（一）每一种性状都有多种表现</a:t>
            </a:r>
          </a:p>
        </p:txBody>
      </p:sp>
      <p:grpSp>
        <p:nvGrpSpPr>
          <p:cNvPr id="9228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9229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230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300355" y="837596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" name="文本框 11"/>
          <p:cNvSpPr txBox="1">
            <a:spLocks noChangeArrowheads="1"/>
          </p:cNvSpPr>
          <p:nvPr/>
        </p:nvSpPr>
        <p:spPr bwMode="auto">
          <a:xfrm>
            <a:off x="427355" y="850296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11" grpId="0"/>
      <p:bldP spid="12" grpId="0"/>
      <p:bldP spid="13" grpId="0"/>
      <p:bldP spid="14" grpId="0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8586d30e564b72caaa64576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8851" t="2589" r="31873" b="21632"/>
          <a:stretch>
            <a:fillRect/>
          </a:stretch>
        </p:blipFill>
        <p:spPr>
          <a:xfrm>
            <a:off x="4749800" y="1160463"/>
            <a:ext cx="4149725" cy="2709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图片 5" descr="白兔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563" y="1160463"/>
            <a:ext cx="4459287" cy="271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3"/>
          <p:cNvSpPr txBox="1"/>
          <p:nvPr/>
        </p:nvSpPr>
        <p:spPr>
          <a:xfrm>
            <a:off x="320675" y="3857625"/>
            <a:ext cx="8586788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3.判断对错：</a:t>
            </a:r>
          </a:p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（1）兔的白毛和狗的白毛是相对性状。（   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inden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（2）狗的长毛和狗的白毛是相对性状。（   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文本框 3"/>
          <p:cNvSpPr txBox="1"/>
          <p:nvPr/>
        </p:nvSpPr>
        <p:spPr>
          <a:xfrm>
            <a:off x="23813" y="581025"/>
            <a:ext cx="68024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（一）每一种性状都有多种表现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96965" y="5769610"/>
            <a:ext cx="2540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两同一不同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393065" y="5819458"/>
            <a:ext cx="8536653" cy="715963"/>
          </a:xfrm>
          <a:prstGeom prst="rect">
            <a:avLst/>
          </a:prstGeom>
          <a:noFill/>
          <a:ln w="3810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just" eaLnBrk="1" fontAlgn="base" hangingPunct="1"/>
            <a:r>
              <a:rPr lang="en-US" altLang="zh-CN" sz="32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小结论：</a:t>
            </a:r>
            <a:r>
              <a:rPr lang="en-US" altLang="zh-CN" sz="3200" b="1" strike="noStrike" noProof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Times New Roman" panose="02020603050405020304" pitchFamily="18" charset="0"/>
              </a:rPr>
              <a:t>比较相对性状必须符合</a:t>
            </a:r>
            <a:r>
              <a:rPr lang="en-US" altLang="zh-CN" sz="3200" u="sng" strike="noStrike" noProof="1">
                <a:solidFill>
                  <a:srgbClr val="000000"/>
                </a:solidFill>
                <a:latin typeface="宋体" panose="02010600030101010101" pitchFamily="2" charset="-122"/>
                <a:sym typeface="Times New Roman" panose="02020603050405020304" pitchFamily="18" charset="0"/>
              </a:rPr>
              <a:t>           </a:t>
            </a:r>
            <a:r>
              <a:rPr lang="zh-CN" altLang="en-US" sz="3200" strike="noStrike" noProof="1">
                <a:solidFill>
                  <a:srgbClr val="000000"/>
                </a:solidFill>
                <a:latin typeface="宋体" panose="02010600030101010101" pitchFamily="2" charset="-122"/>
                <a:sym typeface="Times New Roman" panose="02020603050405020304" pitchFamily="18" charset="0"/>
              </a:rPr>
              <a:t>。</a:t>
            </a:r>
            <a:r>
              <a:rPr lang="en-US" altLang="zh-CN" sz="3200" u="sng" strike="noStrike" noProof="1">
                <a:solidFill>
                  <a:srgbClr val="000000"/>
                </a:solidFill>
                <a:latin typeface="宋体" panose="02010600030101010101" pitchFamily="2" charset="-122"/>
                <a:sym typeface="Times New Roman" panose="02020603050405020304" pitchFamily="18" charset="0"/>
              </a:rPr>
              <a:t>               </a:t>
            </a:r>
            <a:endParaRPr lang="en-US" altLang="zh-CN" sz="3200" strike="noStrike" noProof="1">
              <a:solidFill>
                <a:srgbClr val="000000"/>
              </a:solidFill>
              <a:latin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80392" y="4133850"/>
            <a:ext cx="735012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80392" y="4619625"/>
            <a:ext cx="735012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×</a:t>
            </a:r>
          </a:p>
        </p:txBody>
      </p:sp>
      <p:grpSp>
        <p:nvGrpSpPr>
          <p:cNvPr id="10250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0251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52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53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300355" y="880649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300355" y="880649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300355" y="837596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427355" y="850296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  <p:pic>
        <p:nvPicPr>
          <p:cNvPr id="8" name="Picture 2" descr="http://image.tupian114.com/20120405/12185271.jpg"/>
          <p:cNvPicPr>
            <a:picLocks noChangeAspect="1" noChangeArrowheads="1"/>
          </p:cNvPicPr>
          <p:nvPr/>
        </p:nvPicPr>
        <p:blipFill>
          <a:blip r:embed="rId5" cstate="print"/>
          <a:srcRect l="7235" t="4518" r="2331" b="11144"/>
          <a:stretch>
            <a:fillRect/>
          </a:stretch>
        </p:blipFill>
        <p:spPr bwMode="auto">
          <a:xfrm>
            <a:off x="214282" y="1142984"/>
            <a:ext cx="4429156" cy="2714644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28596" y="3929066"/>
            <a:ext cx="8427720" cy="15544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列举上图两只狗的相对性状：</a:t>
            </a:r>
          </a:p>
          <a:p>
            <a:endParaRPr lang="zh-CN" altLang="en-US" sz="3200" b="1" dirty="0"/>
          </a:p>
          <a:p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642968" y="4286256"/>
            <a:ext cx="82867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狗的棕毛和白毛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长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毛和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短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毛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、直毛和卷毛、扁鼻子和尖鼻子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</a:p>
        </p:txBody>
      </p:sp>
      <p:pic>
        <p:nvPicPr>
          <p:cNvPr id="8196" name="Picture 18" descr="4book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143512"/>
            <a:ext cx="1200150" cy="766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  <p:bldP spid="12" grpId="0"/>
      <p:bldP spid="2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 descr="能卷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550" y="1363663"/>
            <a:ext cx="4038600" cy="340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椭圆 2"/>
          <p:cNvSpPr/>
          <p:nvPr/>
        </p:nvSpPr>
        <p:spPr>
          <a:xfrm>
            <a:off x="1738630" y="2371725"/>
            <a:ext cx="1566863" cy="1050925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7" name="图片 3" descr="不能卷舌"/>
          <p:cNvPicPr>
            <a:picLocks noChangeAspect="1"/>
          </p:cNvPicPr>
          <p:nvPr/>
        </p:nvPicPr>
        <p:blipFill>
          <a:blip r:embed="rId3" cstate="print"/>
          <a:srcRect l="14668" r="9319" b="9926"/>
          <a:stretch>
            <a:fillRect/>
          </a:stretch>
        </p:blipFill>
        <p:spPr>
          <a:xfrm>
            <a:off x="4641850" y="1376363"/>
            <a:ext cx="4040188" cy="340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椭圆 4"/>
          <p:cNvSpPr/>
          <p:nvPr/>
        </p:nvSpPr>
        <p:spPr>
          <a:xfrm>
            <a:off x="5800725" y="2838450"/>
            <a:ext cx="1655763" cy="1008063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5"/>
          <p:cNvSpPr txBox="1"/>
          <p:nvPr/>
        </p:nvSpPr>
        <p:spPr>
          <a:xfrm>
            <a:off x="1838325" y="4749800"/>
            <a:ext cx="5873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能卷舌             不能卷舌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4074795" y="716279"/>
            <a:ext cx="1246505" cy="6762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卷舌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49438" y="5507038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卷舌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能卷舌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不能卷舌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grpSp>
        <p:nvGrpSpPr>
          <p:cNvPr id="11272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1273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4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75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300355" y="8375968"/>
            <a:ext cx="8907780" cy="1227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狗的黄毛和白毛、直毛和卷毛、</a:t>
            </a:r>
            <a:r>
              <a:rPr lang="zh-CN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长毛和短毛、</a:t>
            </a:r>
            <a:r>
              <a:rPr lang="zh-CN" altLang="en-US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大眼睛和小眼睛</a:t>
            </a:r>
            <a:r>
              <a:rPr lang="en-US" altLang="zh-CN" sz="3600" b="1" dirty="0">
                <a:solidFill>
                  <a:srgbClr val="FF0000"/>
                </a:solidFill>
                <a:ea typeface="微软雅黑" panose="020B0503020204020204" pitchFamily="34" charset="-122"/>
              </a:rPr>
              <a:t>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uiExpand="1" build="p"/>
      <p:bldP spid="4" grpId="2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/>
          <p:nvPr/>
        </p:nvSpPr>
        <p:spPr>
          <a:xfrm>
            <a:off x="2709859" y="4945063"/>
            <a:ext cx="1290637" cy="612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b="1" dirty="0">
                <a:latin typeface="微软雅黑" panose="020B0503020204020204" pitchFamily="34" charset="-122"/>
                <a:ea typeface="宋体" panose="02010600030101010101" pitchFamily="2" charset="-122"/>
              </a:rPr>
              <a:t>V</a:t>
            </a:r>
            <a:r>
              <a:rPr lang="zh-CN" altLang="en-US" sz="3200" b="1" dirty="0">
                <a:latin typeface="微软雅黑" panose="020B0503020204020204" pitchFamily="34" charset="-122"/>
                <a:ea typeface="宋体" panose="02010600030101010101" pitchFamily="2" charset="-122"/>
              </a:rPr>
              <a:t>字形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5929322" y="4945063"/>
            <a:ext cx="140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微软雅黑" panose="020B0503020204020204" pitchFamily="34" charset="-122"/>
                <a:ea typeface="宋体" panose="02010600030101010101" pitchFamily="2" charset="-122"/>
              </a:rPr>
              <a:t>一字形</a:t>
            </a:r>
          </a:p>
        </p:txBody>
      </p:sp>
      <p:sp>
        <p:nvSpPr>
          <p:cNvPr id="12293" name="Text Box 3"/>
          <p:cNvSpPr txBox="1"/>
          <p:nvPr/>
        </p:nvSpPr>
        <p:spPr>
          <a:xfrm>
            <a:off x="3573463" y="738188"/>
            <a:ext cx="2808287" cy="61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微软雅黑" panose="020B0503020204020204" pitchFamily="34" charset="-122"/>
                <a:ea typeface="宋体" panose="02010600030101010101" pitchFamily="2" charset="-122"/>
              </a:rPr>
              <a:t>前额发际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9438" y="5507038"/>
            <a:ext cx="63944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前额发际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的性状比较中，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V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字形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一字形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是一对相对性状</a:t>
            </a:r>
          </a:p>
        </p:txBody>
      </p:sp>
      <p:grpSp>
        <p:nvGrpSpPr>
          <p:cNvPr id="12297" name="Group 7"/>
          <p:cNvGrpSpPr/>
          <p:nvPr/>
        </p:nvGrpSpPr>
        <p:grpSpPr>
          <a:xfrm>
            <a:off x="0" y="0"/>
            <a:ext cx="3048000" cy="609600"/>
            <a:chOff x="0" y="269"/>
            <a:chExt cx="2112" cy="634"/>
          </a:xfrm>
        </p:grpSpPr>
        <p:sp>
          <p:nvSpPr>
            <p:cNvPr id="12298" name="圆角矩形 2"/>
            <p:cNvSpPr/>
            <p:nvPr/>
          </p:nvSpPr>
          <p:spPr>
            <a:xfrm>
              <a:off x="672" y="378"/>
              <a:ext cx="1440" cy="432"/>
            </a:xfrm>
            <a:prstGeom prst="roundRect">
              <a:avLst>
                <a:gd name="adj" fmla="val 6394"/>
              </a:avLst>
            </a:prstGeom>
            <a:solidFill>
              <a:srgbClr val="FFFF99"/>
            </a:solidFill>
            <a:ln w="28575" cap="flat" cmpd="sng">
              <a:solidFill>
                <a:srgbClr val="404040"/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 lIns="91438" tIns="45719" rIns="91438" bIns="45719" anchor="ctr"/>
            <a:lstStyle/>
            <a:p>
              <a:pPr lvl="0" indent="0" algn="ctr"/>
              <a:r>
                <a:rPr lang="zh-CN" altLang="en-US" sz="2800" b="1" dirty="0" smtClean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自学探</a:t>
              </a:r>
              <a:r>
                <a:rPr lang="zh-CN" altLang="en-US" sz="2800" b="1" dirty="0">
                  <a:solidFill>
                    <a:srgbClr val="0000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299" name="图片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9"/>
              <a:ext cx="864" cy="6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300" name="文本框 4"/>
          <p:cNvSpPr txBox="1"/>
          <p:nvPr/>
        </p:nvSpPr>
        <p:spPr>
          <a:xfrm>
            <a:off x="4535488" y="0"/>
            <a:ext cx="4608512" cy="4953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学习目标：认识生物的相对性状</a:t>
            </a:r>
          </a:p>
        </p:txBody>
      </p:sp>
      <p:pic>
        <p:nvPicPr>
          <p:cNvPr id="8193" name="Picture 1" descr="C:\Users\Administrator\Desktop\1115\赛课\IMG_20161114_165105.jpg"/>
          <p:cNvPicPr>
            <a:picLocks noChangeAspect="1" noChangeArrowheads="1"/>
          </p:cNvPicPr>
          <p:nvPr/>
        </p:nvPicPr>
        <p:blipFill>
          <a:blip r:embed="rId3" cstate="print"/>
          <a:srcRect l="1852" t="14286" r="5556"/>
          <a:stretch>
            <a:fillRect/>
          </a:stretch>
        </p:blipFill>
        <p:spPr bwMode="auto">
          <a:xfrm>
            <a:off x="1142976" y="1428736"/>
            <a:ext cx="3286148" cy="3514750"/>
          </a:xfrm>
          <a:prstGeom prst="rect">
            <a:avLst/>
          </a:prstGeom>
          <a:noFill/>
        </p:spPr>
      </p:pic>
      <p:pic>
        <p:nvPicPr>
          <p:cNvPr id="8194" name="Picture 2" descr="C:\Users\Administrator\Desktop\1115\赛课\IMG_20161114_165048.jpg"/>
          <p:cNvPicPr>
            <a:picLocks noChangeAspect="1" noChangeArrowheads="1"/>
          </p:cNvPicPr>
          <p:nvPr/>
        </p:nvPicPr>
        <p:blipFill>
          <a:blip r:embed="rId4" cstate="print"/>
          <a:srcRect l="12903" t="5405"/>
          <a:stretch>
            <a:fillRect/>
          </a:stretch>
        </p:blipFill>
        <p:spPr bwMode="auto">
          <a:xfrm>
            <a:off x="5214942" y="1428737"/>
            <a:ext cx="3214710" cy="3571900"/>
          </a:xfrm>
          <a:prstGeom prst="rect">
            <a:avLst/>
          </a:prstGeom>
          <a:noFill/>
        </p:spPr>
      </p:pic>
      <p:sp>
        <p:nvSpPr>
          <p:cNvPr id="12295" name="椭圆 8"/>
          <p:cNvSpPr/>
          <p:nvPr/>
        </p:nvSpPr>
        <p:spPr>
          <a:xfrm>
            <a:off x="2057395" y="1708143"/>
            <a:ext cx="1800225" cy="72072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endParaRPr lang="zh-CN" altLang="zh-CN" b="1" dirty="0">
              <a:solidFill>
                <a:srgbClr val="FFFFFF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12290" name="椭圆 4"/>
          <p:cNvSpPr/>
          <p:nvPr/>
        </p:nvSpPr>
        <p:spPr>
          <a:xfrm>
            <a:off x="5795963" y="1635118"/>
            <a:ext cx="1847871" cy="865188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endParaRPr lang="zh-CN" altLang="zh-CN" b="1" dirty="0">
              <a:solidFill>
                <a:srgbClr val="FFFFFF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4" grpId="2" uiExpand="1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63A78"/>
    </a:accent4>
    <a:accent5>
      <a:srgbClr val="F4E8C1"/>
    </a:accent5>
    <a:accent6>
      <a:srgbClr val="9F9F9F"/>
    </a:accent6>
    <a:hlink>
      <a:srgbClr val="FF3300"/>
    </a:hlink>
    <a:folHlink>
      <a:srgbClr val="CFDBF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1325</Words>
  <Application>Microsoft Office PowerPoint</Application>
  <PresentationFormat>全屏显示(4:3)</PresentationFormat>
  <Paragraphs>221</Paragraphs>
  <Slides>20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你准备好了吗？</vt:lpstr>
      <vt:lpstr>幻灯片 2</vt:lpstr>
      <vt:lpstr>幻灯片 3</vt:lpstr>
      <vt:lpstr>学习目标</vt:lpstr>
      <vt:lpstr>幻灯片 5</vt:lpstr>
      <vt:lpstr>幻灯片 6</vt:lpstr>
      <vt:lpstr>幻灯片 7</vt:lpstr>
      <vt:lpstr>幻灯片 8</vt:lpstr>
      <vt:lpstr>幻灯片 9</vt:lpstr>
      <vt:lpstr>幻灯片 10</vt:lpstr>
      <vt:lpstr>活动：个体间性状的比较（96页）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2012-06-06T01:30:00Z</dcterms:created>
  <dcterms:modified xsi:type="dcterms:W3CDTF">2016-11-10T12:38:06Z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