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3" r:id="rId3"/>
    <p:sldId id="256" r:id="rId5"/>
    <p:sldId id="260" r:id="rId6"/>
    <p:sldId id="257" r:id="rId7"/>
    <p:sldId id="285" r:id="rId8"/>
    <p:sldId id="287" r:id="rId9"/>
    <p:sldId id="288" r:id="rId10"/>
    <p:sldId id="289" r:id="rId11"/>
    <p:sldId id="286" r:id="rId12"/>
    <p:sldId id="290" r:id="rId13"/>
    <p:sldId id="291" r:id="rId14"/>
    <p:sldId id="292" r:id="rId15"/>
    <p:sldId id="293" r:id="rId16"/>
    <p:sldId id="294" r:id="rId17"/>
    <p:sldId id="295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AC"/>
    <a:srgbClr val="002E8A"/>
    <a:srgbClr val="C01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B7BD6-D382-42D7-A253-99232A4CA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1CF23-FDCD-4773-B9E1-20B1FE14C9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1CF23-FDCD-4773-B9E1-20B1FE14C9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1CF23-FDCD-4773-B9E1-20B1FE14C9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C9B6C-2164-4B42-AD33-DAA8EDA102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1CF23-FDCD-4773-B9E1-20B1FE14C9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5A22D-3195-4D06-85D3-FCB602CCD1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8F989-8A66-4D35-AC77-08CA6B4067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slide" Target="slide4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0119cac9e7757f9022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3820"/>
          <a:stretch>
            <a:fillRect/>
          </a:stretch>
        </p:blipFill>
        <p:spPr>
          <a:xfrm>
            <a:off x="4357686" y="4786322"/>
            <a:ext cx="2428892" cy="1857364"/>
          </a:xfrm>
          <a:prstGeom prst="rect">
            <a:avLst/>
          </a:prstGeom>
        </p:spPr>
      </p:pic>
      <p:pic>
        <p:nvPicPr>
          <p:cNvPr id="8" name="图片 7" descr="t0172f25734c3b64f8a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28" y="3810000"/>
            <a:ext cx="2387600" cy="304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034" y="571480"/>
            <a:ext cx="3826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北师大版  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八年级上册</a:t>
            </a:r>
            <a:endParaRPr lang="zh-CN" altLang="en-US" sz="28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1928802"/>
            <a:ext cx="67249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6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6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节 </a:t>
            </a:r>
            <a:r>
              <a:rPr lang="zh-CN" altLang="en-US" sz="66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遗传与环境</a:t>
            </a:r>
            <a:endParaRPr lang="zh-CN" altLang="en-US" sz="66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142844" y="571480"/>
            <a:ext cx="9001156" cy="64633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一、生物基因型、表现型与环境之间的关系</a:t>
            </a:r>
            <a:r>
              <a:rPr lang="en-US" altLang="zh-CN" sz="3600" dirty="0" smtClean="0">
                <a:latin typeface="隶书" pitchFamily="49" charset="-122"/>
                <a:ea typeface="隶书" pitchFamily="49" charset="-122"/>
              </a:rPr>
              <a:t>:</a:t>
            </a:r>
            <a:endParaRPr lang="en-US" altLang="zh-CN" sz="36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2198" y="3643314"/>
            <a:ext cx="1882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基因型</a:t>
            </a:r>
            <a:endParaRPr lang="zh-CN" altLang="en-US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714348" y="4429132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环境</a:t>
            </a:r>
            <a:endParaRPr lang="zh-CN" altLang="en-US" sz="4400" dirty="0"/>
          </a:p>
        </p:txBody>
      </p:sp>
      <p:grpSp>
        <p:nvGrpSpPr>
          <p:cNvPr id="3" name="组合 15"/>
          <p:cNvGrpSpPr/>
          <p:nvPr/>
        </p:nvGrpSpPr>
        <p:grpSpPr>
          <a:xfrm>
            <a:off x="357158" y="3492700"/>
            <a:ext cx="8786842" cy="1865126"/>
            <a:chOff x="357158" y="3492700"/>
            <a:chExt cx="8786842" cy="1865126"/>
          </a:xfrm>
        </p:grpSpPr>
        <p:sp>
          <p:nvSpPr>
            <p:cNvPr id="10" name="Rectangle 36"/>
            <p:cNvSpPr>
              <a:spLocks noChangeArrowheads="1"/>
            </p:cNvSpPr>
            <p:nvPr/>
          </p:nvSpPr>
          <p:spPr bwMode="auto">
            <a:xfrm>
              <a:off x="357158" y="3492700"/>
              <a:ext cx="8786842" cy="18651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fontAlgn="t">
                <a:lnSpc>
                  <a:spcPct val="120000"/>
                </a:lnSpc>
                <a:buFont typeface="Times New Roman" pitchFamily="18" charset="0"/>
                <a:buNone/>
              </a:pPr>
              <a:r>
                <a:rPr lang="zh-CN" altLang="en-US" sz="4800" b="1" dirty="0" smtClean="0">
                  <a:latin typeface="楷体" pitchFamily="49" charset="-122"/>
                  <a:ea typeface="楷体" pitchFamily="49" charset="-122"/>
                </a:rPr>
                <a:t>    生物的</a:t>
              </a:r>
              <a:r>
                <a:rPr lang="zh-CN" altLang="en-US" sz="48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表现型</a:t>
              </a:r>
              <a:r>
                <a:rPr lang="zh-CN" altLang="en-US" sz="4800" b="1" dirty="0" smtClean="0">
                  <a:latin typeface="楷体" pitchFamily="49" charset="-122"/>
                  <a:ea typeface="楷体" pitchFamily="49" charset="-122"/>
                </a:rPr>
                <a:t>是      与</a:t>
              </a:r>
              <a:endParaRPr lang="en-US" altLang="zh-CN" sz="4800" b="1" dirty="0" smtClean="0">
                <a:latin typeface="楷体" pitchFamily="49" charset="-122"/>
                <a:ea typeface="楷体" pitchFamily="49" charset="-122"/>
              </a:endParaRPr>
            </a:p>
            <a:p>
              <a:pPr fontAlgn="t">
                <a:lnSpc>
                  <a:spcPct val="120000"/>
                </a:lnSpc>
                <a:buFont typeface="Times New Roman" pitchFamily="18" charset="0"/>
                <a:buNone/>
              </a:pPr>
              <a:r>
                <a:rPr lang="zh-CN" altLang="en-US" sz="4800" b="1" dirty="0" smtClean="0">
                  <a:latin typeface="楷体" pitchFamily="49" charset="-122"/>
                  <a:ea typeface="楷体" pitchFamily="49" charset="-122"/>
                </a:rPr>
                <a:t>      共同</a:t>
              </a:r>
              <a:r>
                <a:rPr lang="zh-CN" altLang="en-US" sz="4800" b="1" dirty="0">
                  <a:latin typeface="楷体" pitchFamily="49" charset="-122"/>
                  <a:ea typeface="楷体" pitchFamily="49" charset="-122"/>
                </a:rPr>
                <a:t>作用的结果。        </a:t>
              </a:r>
              <a:endParaRPr lang="zh-CN" altLang="en-US" sz="4800" b="1" dirty="0"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143636" y="4356106"/>
              <a:ext cx="1643074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71472" y="5072074"/>
              <a:ext cx="1643074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3"/>
          <p:cNvGrpSpPr/>
          <p:nvPr/>
        </p:nvGrpSpPr>
        <p:grpSpPr>
          <a:xfrm>
            <a:off x="285720" y="1578106"/>
            <a:ext cx="9033242" cy="2136646"/>
            <a:chOff x="285720" y="1578106"/>
            <a:chExt cx="9033242" cy="2136646"/>
          </a:xfrm>
        </p:grpSpPr>
        <p:grpSp>
          <p:nvGrpSpPr>
            <p:cNvPr id="5" name="组合 10"/>
            <p:cNvGrpSpPr/>
            <p:nvPr/>
          </p:nvGrpSpPr>
          <p:grpSpPr>
            <a:xfrm>
              <a:off x="285720" y="2391313"/>
              <a:ext cx="9033242" cy="1323439"/>
              <a:chOff x="304911" y="3320007"/>
              <a:chExt cx="9033242" cy="1323439"/>
            </a:xfrm>
          </p:grpSpPr>
          <p:sp>
            <p:nvSpPr>
              <p:cNvPr id="12" name="Rectangle 1031"/>
              <p:cNvSpPr>
                <a:spLocks noChangeArrowheads="1"/>
              </p:cNvSpPr>
              <p:nvPr/>
            </p:nvSpPr>
            <p:spPr bwMode="auto">
              <a:xfrm>
                <a:off x="304911" y="3320007"/>
                <a:ext cx="9033242" cy="13234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00008A"/>
                    </a:solidFill>
                    <a:ea typeface="华文新魏" pitchFamily="2" charset="-122"/>
                  </a:rPr>
                  <a:t>基因型相同的生物</a:t>
                </a:r>
                <a:r>
                  <a:rPr lang="en-US" altLang="zh-CN" sz="4000" dirty="0" smtClean="0">
                    <a:solidFill>
                      <a:srgbClr val="00008A"/>
                    </a:solidFill>
                    <a:ea typeface="华文新魏" pitchFamily="2" charset="-122"/>
                  </a:rPr>
                  <a:t>,</a:t>
                </a:r>
                <a:r>
                  <a:rPr lang="zh-CN" altLang="en-US" sz="4000" dirty="0" smtClean="0">
                    <a:solidFill>
                      <a:srgbClr val="000099"/>
                    </a:solidFill>
                    <a:ea typeface="华文新魏" pitchFamily="2" charset="-122"/>
                  </a:rPr>
                  <a:t>表现型也不一定相同</a:t>
                </a:r>
                <a:endParaRPr lang="zh-CN" altLang="en-US" sz="4000" dirty="0" smtClean="0">
                  <a:solidFill>
                    <a:srgbClr val="000099"/>
                  </a:solidFill>
                  <a:ea typeface="华文新魏" pitchFamily="2" charset="-122"/>
                </a:endParaRPr>
              </a:p>
              <a:p>
                <a:endParaRPr lang="zh-CN" altLang="en-US" sz="4000" dirty="0">
                  <a:solidFill>
                    <a:srgbClr val="00008A"/>
                  </a:solidFill>
                  <a:ea typeface="华文新魏" pitchFamily="2" charset="-122"/>
                </a:endParaRPr>
              </a:p>
            </p:txBody>
          </p:sp>
          <p:sp>
            <p:nvSpPr>
              <p:cNvPr id="13" name="Rectangle 1034"/>
              <p:cNvSpPr>
                <a:spLocks noChangeArrowheads="1"/>
              </p:cNvSpPr>
              <p:nvPr/>
            </p:nvSpPr>
            <p:spPr bwMode="auto">
              <a:xfrm>
                <a:off x="5108677" y="3802567"/>
                <a:ext cx="184731" cy="7694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 sz="4400" dirty="0">
                  <a:solidFill>
                    <a:srgbClr val="000099"/>
                  </a:solidFill>
                  <a:ea typeface="华文新魏" pitchFamily="2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57158" y="1578106"/>
              <a:ext cx="73661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00008A"/>
                  </a:solidFill>
                  <a:ea typeface="华文新魏" pitchFamily="2" charset="-122"/>
                </a:rPr>
                <a:t>生物的基因型不同，表现型不同</a:t>
              </a:r>
              <a:endParaRPr lang="zh-CN" altLang="en-US" sz="4000" dirty="0">
                <a:solidFill>
                  <a:srgbClr val="00008A"/>
                </a:solidFill>
                <a:ea typeface="华文新魏" pitchFamily="2" charset="-122"/>
              </a:endParaRPr>
            </a:p>
          </p:txBody>
        </p:sp>
      </p:grpSp>
      <p:pic>
        <p:nvPicPr>
          <p:cNvPr id="18" name="图片 8" descr="tv5[1]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5449928"/>
            <a:ext cx="974713" cy="92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背景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7146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tv5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072074"/>
            <a:ext cx="1260455" cy="119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17" name="AutoShape 13"/>
          <p:cNvSpPr>
            <a:spLocks noChangeArrowheads="1"/>
          </p:cNvSpPr>
          <p:nvPr/>
        </p:nvSpPr>
        <p:spPr bwMode="auto">
          <a:xfrm>
            <a:off x="3276600" y="476250"/>
            <a:ext cx="5113338" cy="2376488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8321" name="Rectangle 17"/>
          <p:cNvSpPr>
            <a:spLocks noChangeArrowheads="1"/>
          </p:cNvSpPr>
          <p:nvPr/>
        </p:nvSpPr>
        <p:spPr bwMode="auto">
          <a:xfrm>
            <a:off x="3579813" y="4254500"/>
            <a:ext cx="184150" cy="5794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ctr"/>
            <a:endParaRPr lang="zh-CN" altLang="zh-CN" sz="3200">
              <a:solidFill>
                <a:schemeClr val="tx1"/>
              </a:solidFill>
            </a:endParaRPr>
          </a:p>
        </p:txBody>
      </p:sp>
      <p:sp>
        <p:nvSpPr>
          <p:cNvPr id="98335" name="Text Box 31"/>
          <p:cNvSpPr txBox="1">
            <a:spLocks noChangeArrowheads="1"/>
          </p:cNvSpPr>
          <p:nvPr/>
        </p:nvSpPr>
        <p:spPr bwMode="auto">
          <a:xfrm>
            <a:off x="827088" y="2636838"/>
            <a:ext cx="7920037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66FF"/>
                </a:solidFill>
              </a:rPr>
              <a:t>        </a:t>
            </a:r>
            <a:endParaRPr lang="zh-CN" altLang="en-US" sz="3200" b="1" dirty="0"/>
          </a:p>
        </p:txBody>
      </p:sp>
      <p:sp>
        <p:nvSpPr>
          <p:cNvPr id="16" name="矩形 15"/>
          <p:cNvSpPr/>
          <p:nvPr/>
        </p:nvSpPr>
        <p:spPr>
          <a:xfrm>
            <a:off x="714348" y="1857364"/>
            <a:ext cx="7715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003366"/>
                </a:solidFill>
                <a:ea typeface="隶书" pitchFamily="49" charset="-122"/>
              </a:rPr>
              <a:t>       生物体亲子代间以及子代不同个体之间性状表现的差异叫做                            。</a:t>
            </a:r>
            <a:endParaRPr lang="zh-CN" altLang="en-US" sz="4800" dirty="0">
              <a:solidFill>
                <a:srgbClr val="003366"/>
              </a:solidFill>
              <a:ea typeface="隶书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662" y="642918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1092"/>
                </a:solidFill>
                <a:latin typeface="隶书" pitchFamily="49" charset="-122"/>
                <a:ea typeface="隶书" pitchFamily="49" charset="-122"/>
              </a:rPr>
              <a:t>知识回顾</a:t>
            </a:r>
            <a:endParaRPr lang="en-US" altLang="zh-CN" sz="3200" b="1" dirty="0" smtClean="0">
              <a:solidFill>
                <a:srgbClr val="C01092"/>
              </a:solidFill>
              <a:latin typeface="隶书" pitchFamily="49" charset="-122"/>
              <a:ea typeface="隶书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28992" y="4141792"/>
            <a:ext cx="3643338" cy="1588"/>
          </a:xfrm>
          <a:prstGeom prst="line">
            <a:avLst/>
          </a:prstGeom>
          <a:ln w="28575">
            <a:solidFill>
              <a:srgbClr val="0039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28992" y="335756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ea typeface="隶书" pitchFamily="49" charset="-122"/>
              </a:rPr>
              <a:t>生物的变异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0044"/>
          <p:cNvPicPr>
            <a:picLocks noChangeAspect="1" noChangeArrowheads="1"/>
          </p:cNvPicPr>
          <p:nvPr/>
        </p:nvPicPr>
        <p:blipFill>
          <a:blip r:embed="rId1">
            <a:lum contras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CFFF3"/>
          </a:solidFill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066800" y="533400"/>
            <a:ext cx="1524000" cy="381000"/>
          </a:xfrm>
          <a:prstGeom prst="rect">
            <a:avLst/>
          </a:prstGeom>
          <a:solidFill>
            <a:srgbClr val="FFF6CF"/>
          </a:solidFill>
          <a:ln w="9525">
            <a:solidFill>
              <a:srgbClr val="FFF7D5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0180" name="Picture 4" descr="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457200"/>
            <a:ext cx="434975" cy="533400"/>
          </a:xfrm>
          <a:prstGeom prst="rect">
            <a:avLst/>
          </a:prstGeom>
          <a:noFill/>
        </p:spPr>
      </p:pic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219200" y="533400"/>
            <a:ext cx="9842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探      究</a:t>
            </a:r>
            <a:endParaRPr lang="zh-CN" altLang="en-US" b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1066800" y="914400"/>
            <a:ext cx="1295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914400" y="1219200"/>
            <a:ext cx="7696200" cy="5181600"/>
          </a:xfrm>
          <a:prstGeom prst="rect">
            <a:avLst/>
          </a:prstGeom>
          <a:solidFill>
            <a:srgbClr val="F4D192"/>
          </a:solidFill>
          <a:ln w="9525">
            <a:solidFill>
              <a:srgbClr val="F4D192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838200" y="1066800"/>
            <a:ext cx="7696200" cy="5257800"/>
          </a:xfrm>
          <a:prstGeom prst="rect">
            <a:avLst/>
          </a:prstGeom>
          <a:solidFill>
            <a:srgbClr val="F9FBE9"/>
          </a:solidFill>
          <a:ln w="3175">
            <a:solidFill>
              <a:srgbClr val="F4D192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zh-CN" altLang="zh-CN">
              <a:solidFill>
                <a:schemeClr val="accent2"/>
              </a:solidFill>
            </a:endParaRP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3048000" y="304800"/>
            <a:ext cx="4098925" cy="6155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400" b="1" dirty="0">
                <a:solidFill>
                  <a:srgbClr val="D23626"/>
                </a:solidFill>
                <a:ea typeface="华文行楷" pitchFamily="2" charset="-122"/>
              </a:rPr>
              <a:t>花生果实大小</a:t>
            </a:r>
            <a:r>
              <a:rPr lang="zh-CN" altLang="en-US" sz="3400" b="1" dirty="0" smtClean="0">
                <a:solidFill>
                  <a:srgbClr val="D23626"/>
                </a:solidFill>
                <a:ea typeface="华文行楷" pitchFamily="2" charset="-122"/>
              </a:rPr>
              <a:t>的变异</a:t>
            </a:r>
            <a:endParaRPr lang="zh-CN" altLang="en-US" sz="3400" b="1" dirty="0">
              <a:solidFill>
                <a:srgbClr val="D23626"/>
              </a:solidFill>
              <a:ea typeface="华文行楷" pitchFamily="2" charset="-122"/>
            </a:endParaRP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1714006" y="1143000"/>
            <a:ext cx="592982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B00058"/>
                </a:solidFill>
                <a:ea typeface="华文中宋" pitchFamily="2" charset="-122"/>
              </a:rPr>
              <a:t>探究对象：</a:t>
            </a:r>
            <a:r>
              <a:rPr lang="zh-CN" altLang="en-US" sz="2800" b="1" dirty="0">
                <a:ea typeface="华文中宋" pitchFamily="2" charset="-122"/>
              </a:rPr>
              <a:t>果实大小不同的两种花生</a:t>
            </a:r>
            <a:endParaRPr lang="zh-CN" altLang="en-US" sz="2800" b="1" dirty="0">
              <a:ea typeface="华文中宋" pitchFamily="2" charset="-122"/>
            </a:endParaRP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928662" y="1389051"/>
            <a:ext cx="9461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B00058"/>
                </a:solidFill>
                <a:ea typeface="华文中宋" pitchFamily="2" charset="-122"/>
              </a:rPr>
              <a:t>提示：</a:t>
            </a:r>
            <a:endParaRPr lang="zh-CN" altLang="en-US" sz="2000" b="1" dirty="0">
              <a:solidFill>
                <a:srgbClr val="B00058"/>
              </a:solidFill>
              <a:ea typeface="华文中宋" pitchFamily="2" charset="-122"/>
            </a:endParaRP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071538" y="1857364"/>
            <a:ext cx="7186583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、随机从大小花生中各取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样品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粒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、选择适当的测量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工具测量花生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果实的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长度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、计算大小花生果实长度的平均值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、将测量结果绘制成折线图或直方图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0196" name="Picture 20" descr="D:\妈妈\DSC03409.JPG"/>
          <p:cNvPicPr>
            <a:picLocks noChangeAspect="1" noChangeArrowheads="1"/>
          </p:cNvPicPr>
          <p:nvPr/>
        </p:nvPicPr>
        <p:blipFill>
          <a:blip r:embed="rId3" cstate="print"/>
          <a:srcRect l="7843" t="7843" r="22398" b="11111"/>
          <a:stretch>
            <a:fillRect/>
          </a:stretch>
        </p:blipFill>
        <p:spPr bwMode="auto">
          <a:xfrm>
            <a:off x="2000232" y="3929066"/>
            <a:ext cx="2542401" cy="2216126"/>
          </a:xfrm>
          <a:prstGeom prst="rect">
            <a:avLst/>
          </a:prstGeom>
          <a:noFill/>
        </p:spPr>
      </p:pic>
      <p:pic>
        <p:nvPicPr>
          <p:cNvPr id="50197" name="Picture 21" descr="D:\妈妈\DSC03417.JPG"/>
          <p:cNvPicPr>
            <a:picLocks noChangeAspect="1" noChangeArrowheads="1"/>
          </p:cNvPicPr>
          <p:nvPr/>
        </p:nvPicPr>
        <p:blipFill>
          <a:blip r:embed="rId4"/>
          <a:srcRect l="34648" t="39767" r="34650" b="23381"/>
          <a:stretch>
            <a:fillRect/>
          </a:stretch>
        </p:blipFill>
        <p:spPr bwMode="auto">
          <a:xfrm>
            <a:off x="5072066" y="3929066"/>
            <a:ext cx="2382706" cy="2143140"/>
          </a:xfrm>
          <a:prstGeom prst="rect">
            <a:avLst/>
          </a:prstGeom>
          <a:noFill/>
        </p:spPr>
      </p:pic>
      <p:sp>
        <p:nvSpPr>
          <p:cNvPr id="50198" name="Text Box 22"/>
          <p:cNvSpPr txBox="1">
            <a:spLocks noChangeArrowheads="1"/>
          </p:cNvSpPr>
          <p:nvPr/>
        </p:nvSpPr>
        <p:spPr bwMode="auto">
          <a:xfrm>
            <a:off x="1285852" y="4143380"/>
            <a:ext cx="642942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800080"/>
                </a:solidFill>
                <a:ea typeface="隶书" pitchFamily="49" charset="-122"/>
              </a:rPr>
              <a:t>大</a:t>
            </a:r>
            <a:endParaRPr lang="en-US" altLang="zh-CN" sz="3200" dirty="0" smtClean="0">
              <a:solidFill>
                <a:srgbClr val="800080"/>
              </a:solidFill>
              <a:ea typeface="隶书" pitchFamily="49" charset="-122"/>
            </a:endParaRPr>
          </a:p>
          <a:p>
            <a:r>
              <a:rPr lang="zh-CN" altLang="en-US" sz="3200" dirty="0" smtClean="0">
                <a:solidFill>
                  <a:srgbClr val="800080"/>
                </a:solidFill>
                <a:ea typeface="隶书" pitchFamily="49" charset="-122"/>
              </a:rPr>
              <a:t>花</a:t>
            </a:r>
            <a:endParaRPr lang="en-US" altLang="zh-CN" sz="3200" dirty="0" smtClean="0">
              <a:solidFill>
                <a:srgbClr val="800080"/>
              </a:solidFill>
              <a:ea typeface="隶书" pitchFamily="49" charset="-122"/>
            </a:endParaRPr>
          </a:p>
          <a:p>
            <a:r>
              <a:rPr lang="zh-CN" altLang="en-US" sz="3200" dirty="0" smtClean="0">
                <a:solidFill>
                  <a:srgbClr val="800080"/>
                </a:solidFill>
                <a:ea typeface="隶书" pitchFamily="49" charset="-122"/>
              </a:rPr>
              <a:t>生</a:t>
            </a:r>
            <a:endParaRPr lang="zh-CN" altLang="en-US" sz="3200" dirty="0">
              <a:solidFill>
                <a:srgbClr val="800080"/>
              </a:solidFill>
              <a:ea typeface="隶书" pitchFamily="49" charset="-122"/>
            </a:endParaRPr>
          </a:p>
        </p:txBody>
      </p:sp>
      <p:sp>
        <p:nvSpPr>
          <p:cNvPr id="50199" name="Text Box 23"/>
          <p:cNvSpPr txBox="1">
            <a:spLocks noChangeArrowheads="1"/>
          </p:cNvSpPr>
          <p:nvPr/>
        </p:nvSpPr>
        <p:spPr bwMode="auto">
          <a:xfrm>
            <a:off x="7572396" y="4214818"/>
            <a:ext cx="595035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800080"/>
                </a:solidFill>
                <a:ea typeface="隶书" pitchFamily="49" charset="-122"/>
              </a:rPr>
              <a:t>小</a:t>
            </a:r>
            <a:endParaRPr lang="en-US" altLang="zh-CN" sz="3200" dirty="0" smtClean="0">
              <a:solidFill>
                <a:srgbClr val="800080"/>
              </a:solidFill>
              <a:ea typeface="隶书" pitchFamily="49" charset="-122"/>
            </a:endParaRPr>
          </a:p>
          <a:p>
            <a:r>
              <a:rPr lang="zh-CN" altLang="en-US" sz="3200" dirty="0" smtClean="0">
                <a:solidFill>
                  <a:srgbClr val="800080"/>
                </a:solidFill>
                <a:ea typeface="隶书" pitchFamily="49" charset="-122"/>
              </a:rPr>
              <a:t>花</a:t>
            </a:r>
            <a:endParaRPr lang="en-US" altLang="zh-CN" sz="3200" dirty="0" smtClean="0">
              <a:solidFill>
                <a:srgbClr val="800080"/>
              </a:solidFill>
              <a:ea typeface="隶书" pitchFamily="49" charset="-122"/>
            </a:endParaRPr>
          </a:p>
          <a:p>
            <a:r>
              <a:rPr lang="zh-CN" altLang="en-US" sz="3200" dirty="0" smtClean="0">
                <a:solidFill>
                  <a:srgbClr val="800080"/>
                </a:solidFill>
                <a:ea typeface="隶书" pitchFamily="49" charset="-122"/>
              </a:rPr>
              <a:t>生</a:t>
            </a:r>
            <a:endParaRPr lang="zh-CN" altLang="en-US" sz="3200" dirty="0">
              <a:solidFill>
                <a:srgbClr val="800080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71472" y="571480"/>
            <a:ext cx="1111202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C01092"/>
                </a:solidFill>
                <a:latin typeface="隶书" pitchFamily="49" charset="-122"/>
                <a:ea typeface="隶书" pitchFamily="49" charset="-122"/>
              </a:rPr>
              <a:t>比较</a:t>
            </a:r>
            <a:endParaRPr lang="en-US" altLang="zh-CN" sz="3600" b="1" dirty="0">
              <a:solidFill>
                <a:srgbClr val="C0109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3643314"/>
            <a:ext cx="531748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dirty="0" smtClean="0"/>
          </a:p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、同一品种花生果实的长度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1517680"/>
            <a:ext cx="90011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相同种植条件下，大小花生果实长度的平均值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2714620"/>
            <a:ext cx="69589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、大小两种花生果实长度分布的范围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 descr="tv5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072074"/>
            <a:ext cx="1260455" cy="119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026" descr="004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" y="-71462"/>
            <a:ext cx="9239283" cy="6929462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82950" name="Rectangle 1030"/>
          <p:cNvSpPr>
            <a:spLocks noChangeArrowheads="1"/>
          </p:cNvSpPr>
          <p:nvPr/>
        </p:nvSpPr>
        <p:spPr bwMode="auto">
          <a:xfrm>
            <a:off x="357158" y="428604"/>
            <a:ext cx="2826415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D70D3D"/>
                </a:solidFill>
                <a:ea typeface="隶书" pitchFamily="49" charset="-122"/>
              </a:rPr>
              <a:t>我 的 收 </a:t>
            </a:r>
            <a:r>
              <a:rPr lang="zh-CN" altLang="en-US" sz="4400" dirty="0" smtClean="0">
                <a:solidFill>
                  <a:srgbClr val="D70D3D"/>
                </a:solidFill>
                <a:ea typeface="隶书" pitchFamily="49" charset="-122"/>
              </a:rPr>
              <a:t>获</a:t>
            </a:r>
            <a:endParaRPr lang="en-US" altLang="zh-CN" sz="4400" dirty="0">
              <a:solidFill>
                <a:srgbClr val="D70D3D"/>
              </a:solidFill>
              <a:ea typeface="隶书" pitchFamily="49" charset="-122"/>
            </a:endParaRPr>
          </a:p>
        </p:txBody>
      </p:sp>
      <p:sp>
        <p:nvSpPr>
          <p:cNvPr id="82957" name="Text Box 1037"/>
          <p:cNvSpPr txBox="1">
            <a:spLocks noChangeArrowheads="1"/>
          </p:cNvSpPr>
          <p:nvPr/>
        </p:nvSpPr>
        <p:spPr bwMode="auto">
          <a:xfrm>
            <a:off x="4286248" y="3071810"/>
            <a:ext cx="4301177" cy="877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dirty="0">
                <a:latin typeface="Arial"/>
              </a:rPr>
              <a:t>——</a:t>
            </a: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由遗传物质引起的</a:t>
            </a:r>
            <a:endParaRPr lang="zh-CN" altLang="en-US" sz="3300" b="1" dirty="0">
              <a:latin typeface="楷体" pitchFamily="49" charset="-122"/>
              <a:ea typeface="楷体" pitchFamily="49" charset="-122"/>
              <a:cs typeface="Arial Unicode MS" pitchFamily="34" charset="-122"/>
            </a:endParaRPr>
          </a:p>
          <a:p>
            <a:endParaRPr lang="en-US" altLang="zh-CN" dirty="0"/>
          </a:p>
        </p:txBody>
      </p:sp>
      <p:sp>
        <p:nvSpPr>
          <p:cNvPr id="82951" name="Text Box 1031"/>
          <p:cNvSpPr txBox="1">
            <a:spLocks noChangeArrowheads="1"/>
          </p:cNvSpPr>
          <p:nvPr/>
        </p:nvSpPr>
        <p:spPr bwMode="auto">
          <a:xfrm>
            <a:off x="642910" y="1428736"/>
            <a:ext cx="389241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</a:rPr>
              <a:t>大小花生是有差异的</a:t>
            </a:r>
            <a:endParaRPr lang="zh-CN" altLang="en-US" sz="3200" b="1" dirty="0">
              <a:latin typeface="宋体" pitchFamily="2" charset="-122"/>
            </a:endParaRPr>
          </a:p>
        </p:txBody>
      </p:sp>
      <p:sp>
        <p:nvSpPr>
          <p:cNvPr id="82952" name="Text Box 1032"/>
          <p:cNvSpPr txBox="1">
            <a:spLocks noChangeArrowheads="1"/>
          </p:cNvSpPr>
          <p:nvPr/>
        </p:nvSpPr>
        <p:spPr bwMode="auto">
          <a:xfrm>
            <a:off x="642910" y="2428868"/>
            <a:ext cx="430438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宋体" pitchFamily="2" charset="-122"/>
              </a:rPr>
              <a:t>大花生与小花生的差异</a:t>
            </a:r>
            <a:endParaRPr lang="zh-CN" altLang="en-US" sz="3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42910" y="3929066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同一品种花生之间的差异</a:t>
            </a:r>
            <a:endParaRPr lang="zh-CN" altLang="en-US" sz="3200" b="1" dirty="0"/>
          </a:p>
        </p:txBody>
      </p:sp>
      <p:grpSp>
        <p:nvGrpSpPr>
          <p:cNvPr id="2" name="组合 23"/>
          <p:cNvGrpSpPr/>
          <p:nvPr/>
        </p:nvGrpSpPr>
        <p:grpSpPr>
          <a:xfrm>
            <a:off x="4429124" y="4572008"/>
            <a:ext cx="3590697" cy="969496"/>
            <a:chOff x="4429124" y="4643446"/>
            <a:chExt cx="3590697" cy="969496"/>
          </a:xfrm>
        </p:grpSpPr>
        <p:sp>
          <p:nvSpPr>
            <p:cNvPr id="82953" name="Text Box 1033"/>
            <p:cNvSpPr txBox="1">
              <a:spLocks noChangeArrowheads="1"/>
            </p:cNvSpPr>
            <p:nvPr/>
          </p:nvSpPr>
          <p:spPr bwMode="auto">
            <a:xfrm>
              <a:off x="5286380" y="4643446"/>
              <a:ext cx="2733441" cy="9694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3300" b="1" dirty="0" smtClean="0">
                  <a:latin typeface="楷体" pitchFamily="49" charset="-122"/>
                  <a:ea typeface="楷体" pitchFamily="49" charset="-122"/>
                </a:rPr>
                <a:t>受环境的影响</a:t>
              </a:r>
              <a:endParaRPr lang="zh-CN" altLang="en-US" sz="3300" b="1" dirty="0">
                <a:latin typeface="楷体" pitchFamily="49" charset="-122"/>
                <a:ea typeface="楷体" pitchFamily="49" charset="-122"/>
                <a:cs typeface="Arial Unicode MS" pitchFamily="34" charset="-122"/>
              </a:endParaRPr>
            </a:p>
            <a:p>
              <a:endParaRPr lang="en-US" altLang="zh-CN" sz="2400" b="1" dirty="0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4429124" y="5072074"/>
              <a:ext cx="785818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12" descr="C:\My Documents\My Pictures\hua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5286388"/>
            <a:ext cx="1186608" cy="1068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7" grpId="0"/>
      <p:bldP spid="82952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26" descr="004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71462"/>
            <a:ext cx="9144000" cy="6929462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Text 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85720" y="2305039"/>
            <a:ext cx="1676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/>
              <a:t>变 </a:t>
            </a:r>
            <a:r>
              <a:rPr lang="zh-CN" altLang="en-US" sz="3200" b="1" dirty="0" smtClean="0"/>
              <a:t>异</a:t>
            </a:r>
            <a:endParaRPr lang="zh-CN" altLang="en-US" sz="3200" b="1" dirty="0"/>
          </a:p>
        </p:txBody>
      </p:sp>
      <p:sp>
        <p:nvSpPr>
          <p:cNvPr id="4" name="AutoShape 5"/>
          <p:cNvSpPr/>
          <p:nvPr/>
        </p:nvSpPr>
        <p:spPr bwMode="auto">
          <a:xfrm>
            <a:off x="1357290" y="2090725"/>
            <a:ext cx="142876" cy="1285884"/>
          </a:xfrm>
          <a:prstGeom prst="leftBrace">
            <a:avLst>
              <a:gd name="adj1" fmla="val 83333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571604" y="1857364"/>
            <a:ext cx="4047903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000" b="1" dirty="0" smtClean="0"/>
              <a:t>单纯由环境</a:t>
            </a:r>
            <a:r>
              <a:rPr lang="zh-CN" altLang="en-US" sz="3000" b="1" dirty="0"/>
              <a:t>引起的变异</a:t>
            </a:r>
            <a:endParaRPr lang="zh-CN" altLang="en-US" sz="3000" b="1" dirty="0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571604" y="3071810"/>
            <a:ext cx="4434227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000" b="1" dirty="0" smtClean="0"/>
              <a:t>能在后代重复出现的</a:t>
            </a:r>
            <a:r>
              <a:rPr lang="zh-CN" altLang="en-US" sz="3000" b="1" dirty="0"/>
              <a:t>变异</a:t>
            </a:r>
            <a:endParaRPr lang="zh-CN" altLang="en-US" sz="3000" b="1" dirty="0"/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857884" y="3071810"/>
            <a:ext cx="2864887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000" b="1" dirty="0" smtClean="0">
                <a:solidFill>
                  <a:srgbClr val="D70D3D"/>
                </a:solidFill>
                <a:latin typeface="+mn-ea"/>
              </a:rPr>
              <a:t>(</a:t>
            </a:r>
            <a:r>
              <a:rPr lang="zh-CN" altLang="en-US" sz="3000" b="1" dirty="0" smtClean="0">
                <a:solidFill>
                  <a:srgbClr val="D70D3D"/>
                </a:solidFill>
                <a:latin typeface="+mn-ea"/>
              </a:rPr>
              <a:t>可</a:t>
            </a:r>
            <a:r>
              <a:rPr lang="zh-CN" altLang="en-US" sz="3000" b="1" dirty="0">
                <a:solidFill>
                  <a:srgbClr val="D70D3D"/>
                </a:solidFill>
                <a:latin typeface="+mn-ea"/>
              </a:rPr>
              <a:t>遗传的</a:t>
            </a:r>
            <a:r>
              <a:rPr lang="zh-CN" altLang="en-US" sz="3000" b="1" dirty="0" smtClean="0">
                <a:solidFill>
                  <a:srgbClr val="D70D3D"/>
                </a:solidFill>
                <a:latin typeface="+mn-ea"/>
              </a:rPr>
              <a:t>变异</a:t>
            </a:r>
            <a:r>
              <a:rPr lang="en-US" altLang="zh-CN" sz="3000" b="1" dirty="0" smtClean="0">
                <a:solidFill>
                  <a:srgbClr val="D70D3D"/>
                </a:solidFill>
                <a:latin typeface="+mn-ea"/>
              </a:rPr>
              <a:t>)</a:t>
            </a:r>
            <a:endParaRPr lang="zh-CN" altLang="en-US" sz="3000" b="1" dirty="0">
              <a:solidFill>
                <a:srgbClr val="D70D3D"/>
              </a:solidFill>
              <a:latin typeface="+mn-ea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5715008" y="1857364"/>
            <a:ext cx="3121367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70D3D"/>
                </a:solidFill>
              </a:rPr>
              <a:t>(</a:t>
            </a:r>
            <a:r>
              <a:rPr lang="zh-CN" altLang="en-US" sz="3000" b="1" dirty="0" smtClean="0">
                <a:solidFill>
                  <a:srgbClr val="D70D3D"/>
                </a:solidFill>
              </a:rPr>
              <a:t>不可</a:t>
            </a:r>
            <a:r>
              <a:rPr lang="zh-CN" altLang="en-US" sz="3000" b="1" dirty="0">
                <a:solidFill>
                  <a:srgbClr val="D70D3D"/>
                </a:solidFill>
              </a:rPr>
              <a:t>遗传的</a:t>
            </a:r>
            <a:r>
              <a:rPr lang="zh-CN" altLang="en-US" sz="3000" b="1" dirty="0" smtClean="0">
                <a:solidFill>
                  <a:srgbClr val="D70D3D"/>
                </a:solidFill>
              </a:rPr>
              <a:t>变异</a:t>
            </a:r>
            <a:r>
              <a:rPr lang="en-US" altLang="zh-CN" sz="3000" b="1" dirty="0" smtClean="0">
                <a:solidFill>
                  <a:srgbClr val="D70D3D"/>
                </a:solidFill>
              </a:rPr>
              <a:t>)</a:t>
            </a:r>
            <a:endParaRPr lang="zh-CN" altLang="en-US" sz="3000" b="1" dirty="0">
              <a:solidFill>
                <a:srgbClr val="D70D3D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785794"/>
            <a:ext cx="84689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800" dirty="0" smtClean="0">
                <a:latin typeface="隶书" pitchFamily="49" charset="-122"/>
                <a:ea typeface="隶书" pitchFamily="49" charset="-122"/>
              </a:rPr>
              <a:t>二、环境变化可以引起生物性状的改变</a:t>
            </a:r>
            <a:endParaRPr lang="zh-CN" altLang="en-US" sz="38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61312" y="4357694"/>
            <a:ext cx="596638" cy="206210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F106E"/>
                </a:solidFill>
              </a:rPr>
              <a:t>基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因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重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组</a:t>
            </a:r>
            <a:endParaRPr lang="zh-CN" altLang="en-US" sz="3200" b="1" dirty="0">
              <a:solidFill>
                <a:srgbClr val="2F106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04320" y="4357694"/>
            <a:ext cx="59663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F106E"/>
                </a:solidFill>
              </a:rPr>
              <a:t>基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因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突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变</a:t>
            </a:r>
            <a:endParaRPr lang="zh-CN" altLang="en-US" sz="3200" b="1" dirty="0">
              <a:solidFill>
                <a:srgbClr val="2F106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04452" y="4303455"/>
            <a:ext cx="59663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F106E"/>
                </a:solidFill>
              </a:rPr>
              <a:t>染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色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体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变</a:t>
            </a:r>
            <a:endParaRPr lang="en-US" altLang="zh-CN" sz="3200" b="1" dirty="0" smtClean="0">
              <a:solidFill>
                <a:srgbClr val="2F106E"/>
              </a:solidFill>
            </a:endParaRPr>
          </a:p>
          <a:p>
            <a:r>
              <a:rPr lang="zh-CN" altLang="en-US" sz="3200" b="1" dirty="0" smtClean="0">
                <a:solidFill>
                  <a:srgbClr val="2F106E"/>
                </a:solidFill>
              </a:rPr>
              <a:t>异</a:t>
            </a:r>
            <a:endParaRPr lang="zh-CN" altLang="en-US" sz="3200" b="1" dirty="0">
              <a:solidFill>
                <a:srgbClr val="2F106E"/>
              </a:solidFill>
            </a:endParaRPr>
          </a:p>
        </p:txBody>
      </p:sp>
      <p:grpSp>
        <p:nvGrpSpPr>
          <p:cNvPr id="2" name="组合 29"/>
          <p:cNvGrpSpPr/>
          <p:nvPr/>
        </p:nvGrpSpPr>
        <p:grpSpPr>
          <a:xfrm>
            <a:off x="6215074" y="3644108"/>
            <a:ext cx="1785951" cy="713586"/>
            <a:chOff x="6286512" y="3571876"/>
            <a:chExt cx="1785951" cy="713586"/>
          </a:xfrm>
        </p:grpSpPr>
        <p:cxnSp>
          <p:nvCxnSpPr>
            <p:cNvPr id="18" name="直接箭头连接符 17"/>
            <p:cNvCxnSpPr/>
            <p:nvPr/>
          </p:nvCxnSpPr>
          <p:spPr>
            <a:xfrm rot="5400000">
              <a:off x="6286512" y="3571876"/>
              <a:ext cx="642942" cy="642942"/>
            </a:xfrm>
            <a:prstGeom prst="straightConnector1">
              <a:avLst/>
            </a:prstGeom>
            <a:ln w="28575">
              <a:solidFill>
                <a:srgbClr val="2F106E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rot="5400000">
              <a:off x="6858016" y="3928272"/>
              <a:ext cx="713586" cy="794"/>
            </a:xfrm>
            <a:prstGeom prst="straightConnector1">
              <a:avLst/>
            </a:prstGeom>
            <a:ln w="28575">
              <a:solidFill>
                <a:srgbClr val="2F106E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rot="16200000" flipH="1">
              <a:off x="7465241" y="3607596"/>
              <a:ext cx="642941" cy="571502"/>
            </a:xfrm>
            <a:prstGeom prst="straightConnector1">
              <a:avLst/>
            </a:prstGeom>
            <a:ln w="28575">
              <a:solidFill>
                <a:srgbClr val="2F106E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F:\妈妈\素材\sum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643446"/>
            <a:ext cx="1857388" cy="2056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  <p:bldP spid="8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F:\妈妈\教学资料\背景图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33375"/>
            <a:ext cx="9144000" cy="6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/>
          <a:srcRect r="24847"/>
          <a:stretch>
            <a:fillRect/>
          </a:stretch>
        </p:blipFill>
        <p:spPr>
          <a:xfrm>
            <a:off x="2285984" y="428604"/>
            <a:ext cx="6629386" cy="26432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034" y="4000504"/>
            <a:ext cx="8523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同一个地球上为什么会有不同肤色的人？</a:t>
            </a:r>
            <a:endParaRPr lang="en-US" altLang="zh-CN" sz="36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5072074"/>
            <a:ext cx="7596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答：不同人种肤色的基因组成不同。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 descr="图片1.jpg"/>
          <p:cNvPicPr>
            <a:picLocks noChangeAspect="1"/>
          </p:cNvPicPr>
          <p:nvPr/>
        </p:nvPicPr>
        <p:blipFill>
          <a:blip r:embed="rId2"/>
          <a:srcRect l="75705"/>
          <a:stretch>
            <a:fillRect/>
          </a:stretch>
        </p:blipFill>
        <p:spPr>
          <a:xfrm>
            <a:off x="214282" y="357166"/>
            <a:ext cx="2143108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4" descr="背景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85720" y="1285860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什么是基因型？</a:t>
            </a:r>
            <a:endParaRPr lang="en-US" altLang="zh-CN" sz="40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3000372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什么是表现型？</a:t>
            </a:r>
            <a:endParaRPr lang="zh-CN" altLang="en-US" sz="40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143116"/>
            <a:ext cx="94307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生物个体的基因组成，如</a:t>
            </a:r>
            <a:r>
              <a:rPr lang="en-US" altLang="zh-CN" sz="4000" b="1" dirty="0" smtClean="0">
                <a:latin typeface="隶书" pitchFamily="49" charset="-122"/>
                <a:ea typeface="隶书" pitchFamily="49" charset="-122"/>
              </a:rPr>
              <a:t>AA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4000" b="1" dirty="0" err="1" smtClean="0">
                <a:latin typeface="隶书" pitchFamily="49" charset="-122"/>
                <a:ea typeface="隶书" pitchFamily="49" charset="-122"/>
              </a:rPr>
              <a:t>Aa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4000" b="1" dirty="0" err="1" smtClean="0">
                <a:latin typeface="隶书" pitchFamily="49" charset="-122"/>
                <a:ea typeface="隶书" pitchFamily="49" charset="-122"/>
              </a:rPr>
              <a:t>aa</a:t>
            </a:r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等。</a:t>
            </a:r>
            <a:endParaRPr lang="en-US" altLang="zh-CN" sz="4000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857628"/>
            <a:ext cx="78790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生物个体的某一具体的性状表现，</a:t>
            </a:r>
            <a:endParaRPr lang="en-US" altLang="zh-CN" sz="4000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如有耳垂、无耳垂等。</a:t>
            </a:r>
            <a:endParaRPr lang="en-US" altLang="zh-CN" sz="4000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500042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1092"/>
                </a:solidFill>
                <a:latin typeface="隶书" pitchFamily="49" charset="-122"/>
                <a:ea typeface="隶书" pitchFamily="49" charset="-122"/>
              </a:rPr>
              <a:t>知识回顾</a:t>
            </a:r>
            <a:endParaRPr lang="en-US" altLang="zh-CN" sz="3200" b="1" dirty="0" smtClean="0">
              <a:solidFill>
                <a:srgbClr val="C01092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8" name="图片 6" descr="sakurac7[1]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3966" y="5286388"/>
            <a:ext cx="910622" cy="15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pic_69965.jpg"/>
          <p:cNvPicPr>
            <a:picLocks noChangeAspect="1"/>
          </p:cNvPicPr>
          <p:nvPr/>
        </p:nvPicPr>
        <p:blipFill>
          <a:blip r:embed="rId1"/>
          <a:srcRect t="2645" b="2500"/>
          <a:stretch>
            <a:fillRect/>
          </a:stretch>
        </p:blipFill>
        <p:spPr>
          <a:xfrm>
            <a:off x="928662" y="2214554"/>
            <a:ext cx="3489168" cy="2561955"/>
          </a:xfrm>
          <a:prstGeom prst="rect">
            <a:avLst/>
          </a:prstGeom>
        </p:spPr>
      </p:pic>
      <p:pic>
        <p:nvPicPr>
          <p:cNvPr id="7" name="图片 6" descr="2013092518301878029281.png"/>
          <p:cNvPicPr>
            <a:picLocks noChangeAspect="1"/>
          </p:cNvPicPr>
          <p:nvPr/>
        </p:nvPicPr>
        <p:blipFill>
          <a:blip r:embed="rId2"/>
          <a:srcRect l="56240" b="52835"/>
          <a:stretch>
            <a:fillRect/>
          </a:stretch>
        </p:blipFill>
        <p:spPr>
          <a:xfrm>
            <a:off x="4400287" y="0"/>
            <a:ext cx="4029365" cy="2362410"/>
          </a:xfrm>
          <a:prstGeom prst="rect">
            <a:avLst/>
          </a:prstGeom>
        </p:spPr>
      </p:pic>
      <p:pic>
        <p:nvPicPr>
          <p:cNvPr id="8" name="图片 7" descr="2013092518301878029281.png"/>
          <p:cNvPicPr>
            <a:picLocks noChangeAspect="1"/>
          </p:cNvPicPr>
          <p:nvPr/>
        </p:nvPicPr>
        <p:blipFill>
          <a:blip r:embed="rId2"/>
          <a:srcRect l="5986" t="1426" r="55645" b="52835"/>
          <a:stretch>
            <a:fillRect/>
          </a:stretch>
        </p:blipFill>
        <p:spPr>
          <a:xfrm>
            <a:off x="928662" y="0"/>
            <a:ext cx="3533770" cy="2291493"/>
          </a:xfrm>
          <a:prstGeom prst="rect">
            <a:avLst/>
          </a:prstGeom>
        </p:spPr>
      </p:pic>
      <p:pic>
        <p:nvPicPr>
          <p:cNvPr id="10" name="图片 9" descr="2013092518301878029281.png"/>
          <p:cNvPicPr>
            <a:picLocks noChangeAspect="1"/>
          </p:cNvPicPr>
          <p:nvPr/>
        </p:nvPicPr>
        <p:blipFill>
          <a:blip r:embed="rId2"/>
          <a:srcRect l="58893" t="47368" r="1273" b="7988"/>
          <a:stretch>
            <a:fillRect/>
          </a:stretch>
        </p:blipFill>
        <p:spPr>
          <a:xfrm>
            <a:off x="4357686" y="2143116"/>
            <a:ext cx="4071965" cy="2630419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 rot="10800000">
            <a:off x="928662" y="3856040"/>
            <a:ext cx="107157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51554" y="2428868"/>
            <a:ext cx="677108" cy="251607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转基因超级鼠</a:t>
            </a:r>
            <a:endParaRPr lang="zh-CN" altLang="en-US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571736" y="5214950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基因</a:t>
            </a:r>
            <a:endParaRPr lang="zh-CN" altLang="en-US" sz="4400" dirty="0"/>
          </a:p>
        </p:txBody>
      </p:sp>
      <p:sp>
        <p:nvSpPr>
          <p:cNvPr id="17" name="矩形 16"/>
          <p:cNvSpPr/>
          <p:nvPr/>
        </p:nvSpPr>
        <p:spPr>
          <a:xfrm>
            <a:off x="3855617" y="5214950"/>
            <a:ext cx="35333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型决定     型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643174" y="6000768"/>
            <a:ext cx="1214446" cy="1588"/>
          </a:xfrm>
          <a:prstGeom prst="line">
            <a:avLst/>
          </a:prstGeom>
          <a:ln w="38100">
            <a:solidFill>
              <a:srgbClr val="002E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429256" y="6000768"/>
            <a:ext cx="1214446" cy="1588"/>
          </a:xfrm>
          <a:prstGeom prst="line">
            <a:avLst/>
          </a:prstGeom>
          <a:ln w="38100">
            <a:solidFill>
              <a:srgbClr val="002E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429256" y="5214950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表现</a:t>
            </a:r>
            <a:endParaRPr lang="zh-CN" altLang="en-US" sz="4400" dirty="0"/>
          </a:p>
        </p:txBody>
      </p:sp>
      <p:sp>
        <p:nvSpPr>
          <p:cNvPr id="18" name="TextBox 17"/>
          <p:cNvSpPr txBox="1"/>
          <p:nvPr/>
        </p:nvSpPr>
        <p:spPr>
          <a:xfrm>
            <a:off x="5500694" y="21429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体外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17" grpId="0"/>
      <p:bldP spid="43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妈妈\教学资料\背景图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33375"/>
            <a:ext cx="9144000" cy="6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5" name="Text Box 9"/>
          <p:cNvSpPr txBox="1">
            <a:spLocks noChangeArrowheads="1"/>
          </p:cNvSpPr>
          <p:nvPr/>
        </p:nvSpPr>
        <p:spPr bwMode="auto">
          <a:xfrm>
            <a:off x="500034" y="285728"/>
            <a:ext cx="8137525" cy="15542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ts val="5700"/>
              </a:lnSpc>
            </a:pPr>
            <a:r>
              <a:rPr lang="zh-CN" altLang="en-US" sz="3200" b="1" dirty="0" smtClean="0">
                <a:solidFill>
                  <a:srgbClr val="C01092"/>
                </a:solidFill>
                <a:latin typeface="隶书" pitchFamily="49" charset="-122"/>
                <a:ea typeface="隶书" pitchFamily="49" charset="-122"/>
              </a:rPr>
              <a:t>活动</a:t>
            </a:r>
            <a:endParaRPr lang="zh-CN" altLang="en-US" sz="3200" b="1" dirty="0">
              <a:solidFill>
                <a:srgbClr val="C01092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5700"/>
              </a:lnSpc>
            </a:pPr>
            <a:r>
              <a:rPr lang="zh-CN" altLang="en-US" sz="3600" b="1" dirty="0"/>
              <a:t>     观察环境条件对生物性状表现的影响</a:t>
            </a:r>
            <a:endParaRPr lang="zh-CN" altLang="en-US" sz="3600" b="1" dirty="0"/>
          </a:p>
        </p:txBody>
      </p:sp>
      <p:pic>
        <p:nvPicPr>
          <p:cNvPr id="7" name="图片 6" descr="203145HN-0.jpg"/>
          <p:cNvPicPr>
            <a:picLocks noChangeAspect="1"/>
          </p:cNvPicPr>
          <p:nvPr/>
        </p:nvPicPr>
        <p:blipFill>
          <a:blip r:embed="rId2"/>
          <a:srcRect l="7059" t="8262" r="8235" b="17381"/>
          <a:stretch>
            <a:fillRect/>
          </a:stretch>
        </p:blipFill>
        <p:spPr>
          <a:xfrm>
            <a:off x="1500166" y="2071678"/>
            <a:ext cx="6215106" cy="3884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41118_154731.jpg"/>
          <p:cNvPicPr>
            <a:picLocks noChangeAspect="1"/>
          </p:cNvPicPr>
          <p:nvPr/>
        </p:nvPicPr>
        <p:blipFill>
          <a:blip r:embed="rId1"/>
          <a:srcRect t="6849" r="3425" b="411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86116" y="357166"/>
            <a:ext cx="5357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01092"/>
                </a:solidFill>
                <a:latin typeface="华文楷体" pitchFamily="2" charset="-122"/>
                <a:ea typeface="华文楷体" pitchFamily="2" charset="-122"/>
              </a:rPr>
              <a:t>实验开始</a:t>
            </a:r>
            <a:endParaRPr lang="zh-CN" altLang="en-US" sz="8800" b="1" dirty="0">
              <a:solidFill>
                <a:srgbClr val="C01092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2195513" y="5862638"/>
            <a:ext cx="1439862" cy="5191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</a:rPr>
              <a:t>光照处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  <p:sp>
        <p:nvSpPr>
          <p:cNvPr id="3" name="Rectangle 37"/>
          <p:cNvSpPr>
            <a:spLocks noChangeArrowheads="1"/>
          </p:cNvSpPr>
          <p:nvPr/>
        </p:nvSpPr>
        <p:spPr bwMode="auto">
          <a:xfrm>
            <a:off x="6156325" y="5846763"/>
            <a:ext cx="1368425" cy="5191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</a:rPr>
              <a:t>黑暗处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  <p:pic>
        <p:nvPicPr>
          <p:cNvPr id="4" name="图片 3" descr="IMG_20141106_124020.jpg"/>
          <p:cNvPicPr>
            <a:picLocks noChangeAspect="1"/>
          </p:cNvPicPr>
          <p:nvPr/>
        </p:nvPicPr>
        <p:blipFill>
          <a:blip r:embed="rId1"/>
          <a:srcRect t="5208" r="1562" b="833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43306" y="500042"/>
            <a:ext cx="407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C01092"/>
                </a:solidFill>
                <a:latin typeface="华文楷体" pitchFamily="2" charset="-122"/>
                <a:ea typeface="华文楷体" pitchFamily="2" charset="-122"/>
              </a:rPr>
              <a:t>一周后</a:t>
            </a:r>
            <a:endParaRPr lang="zh-CN" altLang="en-US" sz="9600" b="1" dirty="0">
              <a:solidFill>
                <a:srgbClr val="C01092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41114_11472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00430" y="0"/>
            <a:ext cx="407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C01092"/>
                </a:solidFill>
                <a:latin typeface="华文楷体" pitchFamily="2" charset="-122"/>
                <a:ea typeface="华文楷体" pitchFamily="2" charset="-122"/>
              </a:rPr>
              <a:t>三周后</a:t>
            </a:r>
            <a:endParaRPr lang="zh-CN" altLang="en-US" sz="9600" b="1" dirty="0">
              <a:solidFill>
                <a:srgbClr val="C01092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4" descr="背景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714348" y="1000108"/>
            <a:ext cx="7775575" cy="305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C01092"/>
                </a:solidFill>
                <a:latin typeface="隶书" pitchFamily="49" charset="-122"/>
                <a:ea typeface="隶书" pitchFamily="49" charset="-122"/>
              </a:rPr>
              <a:t>讨论</a:t>
            </a:r>
            <a:endParaRPr lang="en-US" altLang="zh-CN" sz="3200" b="1" dirty="0">
              <a:solidFill>
                <a:srgbClr val="C01092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3600" b="1" dirty="0">
                <a:solidFill>
                  <a:srgbClr val="0033CC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kumimoji="0" lang="zh-CN" altLang="en-US" sz="3600" b="1" dirty="0" smtClean="0">
                <a:latin typeface="宋体" pitchFamily="2" charset="-122"/>
                <a:ea typeface="宋体" pitchFamily="2" charset="-122"/>
              </a:rPr>
              <a:t>本实验中</a:t>
            </a:r>
            <a:r>
              <a:rPr kumimoji="0" lang="zh-CN" altLang="en-US" sz="3600" b="1" dirty="0">
                <a:latin typeface="宋体" pitchFamily="2" charset="-122"/>
                <a:ea typeface="宋体" pitchFamily="2" charset="-122"/>
              </a:rPr>
              <a:t>，植物幼苗的性状</a:t>
            </a:r>
            <a:r>
              <a:rPr kumimoji="0" lang="zh-CN" altLang="en-US" sz="3600" b="1" dirty="0" smtClean="0">
                <a:latin typeface="宋体" pitchFamily="2" charset="-122"/>
                <a:ea typeface="宋体" pitchFamily="2" charset="-122"/>
              </a:rPr>
              <a:t>表现（颜色</a:t>
            </a: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kumimoji="0" lang="zh-CN" altLang="en-US" sz="3600" b="1" dirty="0" smtClean="0">
                <a:latin typeface="宋体" pitchFamily="2" charset="-122"/>
                <a:ea typeface="宋体" pitchFamily="2" charset="-122"/>
              </a:rPr>
              <a:t>不同是否是环境因素</a:t>
            </a:r>
            <a:r>
              <a:rPr kumimoji="0" lang="zh-CN" altLang="en-US" sz="3600" b="1" dirty="0">
                <a:latin typeface="宋体" pitchFamily="2" charset="-122"/>
                <a:ea typeface="宋体" pitchFamily="2" charset="-122"/>
              </a:rPr>
              <a:t>造成</a:t>
            </a:r>
            <a:r>
              <a:rPr kumimoji="0" lang="zh-CN" altLang="en-US" sz="3600" b="1" dirty="0" smtClean="0">
                <a:latin typeface="宋体" pitchFamily="2" charset="-122"/>
                <a:ea typeface="宋体" pitchFamily="2" charset="-122"/>
              </a:rPr>
              <a:t>的？依据是什么</a:t>
            </a:r>
            <a:r>
              <a:rPr kumimoji="0" lang="zh-CN" altLang="en-US" sz="3600" b="1" dirty="0">
                <a:latin typeface="宋体" pitchFamily="2" charset="-122"/>
                <a:ea typeface="宋体" pitchFamily="2" charset="-122"/>
              </a:rPr>
              <a:t>？</a:t>
            </a:r>
            <a:endParaRPr kumimoji="0"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8" descr="tv5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500570"/>
            <a:ext cx="1974845" cy="187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688</Words>
  <Application>WPS 演示</Application>
  <PresentationFormat>全屏显示(4:3)</PresentationFormat>
  <Paragraphs>138</Paragraphs>
  <Slides>15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2014-10-28T13:10:00Z</dcterms:created>
  <dcterms:modified xsi:type="dcterms:W3CDTF">2016-11-11T10:03:37Z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