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257" r:id="rId2"/>
    <p:sldId id="258" r:id="rId3"/>
    <p:sldId id="259" r:id="rId4"/>
    <p:sldId id="260" r:id="rId5"/>
    <p:sldId id="262" r:id="rId6"/>
    <p:sldId id="291" r:id="rId7"/>
    <p:sldId id="292" r:id="rId8"/>
    <p:sldId id="285" r:id="rId9"/>
    <p:sldId id="263" r:id="rId10"/>
    <p:sldId id="284" r:id="rId11"/>
    <p:sldId id="264" r:id="rId12"/>
    <p:sldId id="265" r:id="rId13"/>
    <p:sldId id="266" r:id="rId14"/>
    <p:sldId id="267" r:id="rId15"/>
    <p:sldId id="268" r:id="rId16"/>
    <p:sldId id="269" r:id="rId17"/>
    <p:sldId id="270" r:id="rId18"/>
    <p:sldId id="271" r:id="rId19"/>
    <p:sldId id="299" r:id="rId20"/>
    <p:sldId id="272" r:id="rId21"/>
    <p:sldId id="300" r:id="rId22"/>
    <p:sldId id="293" r:id="rId23"/>
    <p:sldId id="273" r:id="rId24"/>
    <p:sldId id="302" r:id="rId25"/>
    <p:sldId id="303" r:id="rId26"/>
    <p:sldId id="274" r:id="rId27"/>
    <p:sldId id="295" r:id="rId28"/>
    <p:sldId id="294" r:id="rId29"/>
    <p:sldId id="296" r:id="rId30"/>
    <p:sldId id="297" r:id="rId31"/>
    <p:sldId id="275" r:id="rId32"/>
    <p:sldId id="286" r:id="rId33"/>
    <p:sldId id="276" r:id="rId34"/>
    <p:sldId id="288" r:id="rId35"/>
    <p:sldId id="289" r:id="rId36"/>
    <p:sldId id="277" r:id="rId37"/>
    <p:sldId id="278" r:id="rId38"/>
    <p:sldId id="279" r:id="rId39"/>
    <p:sldId id="280" r:id="rId40"/>
    <p:sldId id="281" r:id="rId41"/>
    <p:sldId id="282" r:id="rId42"/>
    <p:sldId id="283" r:id="rId4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2" d="100"/>
          <a:sy n="62" d="100"/>
        </p:scale>
        <p:origin x="-151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58E291F-D3B4-4774-8286-8B2D2352817C}" type="datetimeFigureOut">
              <a:rPr lang="zh-CN" altLang="en-US" smtClean="0"/>
              <a:pPr/>
              <a:t>2015-12-5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E847D44-5009-4355-BF46-BE5B0793CC7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baike.baidu.com/view/6947299.htm"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幻灯片图像占位符 1"/>
          <p:cNvSpPr>
            <a:spLocks noGrp="1" noRot="1" noChangeAspect="1" noTextEdit="1"/>
          </p:cNvSpPr>
          <p:nvPr>
            <p:ph type="sldImg"/>
          </p:nvPr>
        </p:nvSpPr>
        <p:spPr bwMode="auto">
          <a:noFill/>
          <a:ln>
            <a:solidFill>
              <a:srgbClr val="000000"/>
            </a:solidFill>
            <a:miter lim="800000"/>
            <a:headEnd/>
            <a:tailEnd/>
          </a:ln>
        </p:spPr>
      </p:sp>
      <p:sp>
        <p:nvSpPr>
          <p:cNvPr id="182275" name="备注占位符 2"/>
          <p:cNvSpPr>
            <a:spLocks noGrp="1"/>
          </p:cNvSpPr>
          <p:nvPr>
            <p:ph type="body" idx="1"/>
          </p:nvPr>
        </p:nvSpPr>
        <p:spPr bwMode="auto">
          <a:noFill/>
        </p:spPr>
        <p:txBody>
          <a:bodyPr wrap="square" numCol="1" anchor="t" anchorCtr="0" compatLnSpc="1">
            <a:prstTxWarp prst="textNoShape">
              <a:avLst/>
            </a:prstTxWarp>
          </a:bodyPr>
          <a:lstStyle/>
          <a:p>
            <a:r>
              <a:rPr lang="zh-CN" altLang="en-US" smtClean="0"/>
              <a:t>区别</a:t>
            </a:r>
            <a:endParaRPr lang="en-US" altLang="zh-CN" smtClean="0"/>
          </a:p>
          <a:p>
            <a:r>
              <a:rPr lang="zh-CN" altLang="en-US" smtClean="0"/>
              <a:t>乌龟壳很硬，分块有花纹；鳖壳没有花纹，多为深绿色，软，光滑；</a:t>
            </a:r>
            <a:endParaRPr lang="en-US" altLang="zh-CN" smtClean="0"/>
          </a:p>
          <a:p>
            <a:r>
              <a:rPr lang="zh-CN" altLang="en-US" smtClean="0"/>
              <a:t>乌龟的头是圆的；鳖的头是尖的，尾巴比较短；</a:t>
            </a:r>
            <a:endParaRPr lang="en-US" altLang="zh-CN" smtClean="0"/>
          </a:p>
          <a:p>
            <a:r>
              <a:rPr lang="zh-CN" altLang="en-US" smtClean="0"/>
              <a:t>鳖只在淡水中生活；而既有淡水龟，又有咸水龟。</a:t>
            </a:r>
          </a:p>
        </p:txBody>
      </p:sp>
      <p:sp>
        <p:nvSpPr>
          <p:cNvPr id="182276" name="灯片编号占位符 3"/>
          <p:cNvSpPr>
            <a:spLocks noGrp="1"/>
          </p:cNvSpPr>
          <p:nvPr>
            <p:ph type="sldNum" sz="quarter" idx="5"/>
          </p:nvPr>
        </p:nvSpPr>
        <p:spPr bwMode="auto">
          <a:noFill/>
          <a:ln>
            <a:miter lim="800000"/>
            <a:headEnd/>
            <a:tailEnd/>
          </a:ln>
        </p:spPr>
        <p:txBody>
          <a:bodyPr/>
          <a:lstStyle/>
          <a:p>
            <a:fld id="{336871CD-11E9-4607-A2C9-C8077C5765FF}" type="slidenum">
              <a:rPr lang="zh-CN" altLang="en-US" smtClean="0"/>
              <a:pPr/>
              <a:t>19</a:t>
            </a:fld>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幻灯片图像占位符 1"/>
          <p:cNvSpPr>
            <a:spLocks noGrp="1" noRot="1" noChangeAspect="1" noTextEdit="1"/>
          </p:cNvSpPr>
          <p:nvPr>
            <p:ph type="sldImg"/>
          </p:nvPr>
        </p:nvSpPr>
        <p:spPr bwMode="auto">
          <a:noFill/>
          <a:ln>
            <a:solidFill>
              <a:srgbClr val="000000"/>
            </a:solidFill>
            <a:miter lim="800000"/>
            <a:headEnd/>
            <a:tailEnd/>
          </a:ln>
        </p:spPr>
      </p:sp>
      <p:sp>
        <p:nvSpPr>
          <p:cNvPr id="183299" name="备注占位符 2"/>
          <p:cNvSpPr>
            <a:spLocks noGrp="1"/>
          </p:cNvSpPr>
          <p:nvPr>
            <p:ph type="body" idx="1"/>
          </p:nvPr>
        </p:nvSpPr>
        <p:spPr bwMode="auto">
          <a:noFill/>
        </p:spPr>
        <p:txBody>
          <a:bodyPr wrap="square" numCol="1" anchor="t" anchorCtr="0" compatLnSpc="1">
            <a:prstTxWarp prst="textNoShape">
              <a:avLst/>
            </a:prstTxWarp>
          </a:bodyPr>
          <a:lstStyle/>
          <a:p>
            <a:r>
              <a:rPr lang="zh-CN" altLang="en-US" b="1" smtClean="0">
                <a:ea typeface="方正行楷简体" pitchFamily="65" charset="-122"/>
              </a:rPr>
              <a:t>鼋</a:t>
            </a:r>
            <a:r>
              <a:rPr lang="en-US" altLang="zh-CN" smtClean="0"/>
              <a:t>[yuán]</a:t>
            </a:r>
            <a:r>
              <a:rPr lang="zh-CN" altLang="en-US" smtClean="0"/>
              <a:t>又名沙鳖、</a:t>
            </a:r>
            <a:r>
              <a:rPr lang="zh-CN" altLang="en-US" smtClean="0">
                <a:hlinkClick r:id="rId3"/>
              </a:rPr>
              <a:t>蓝团鱼</a:t>
            </a:r>
            <a:r>
              <a:rPr lang="zh-CN" altLang="en-US" smtClean="0"/>
              <a:t>，是鼋属动物下三个物种中的一种，也是鳖科动物中体型最大的一种，可长到</a:t>
            </a:r>
            <a:r>
              <a:rPr lang="en-US" altLang="zh-CN" smtClean="0"/>
              <a:t>6</a:t>
            </a:r>
            <a:r>
              <a:rPr lang="zh-CN" altLang="en-US" smtClean="0"/>
              <a:t>英尺长（约</a:t>
            </a:r>
            <a:r>
              <a:rPr lang="en-US" altLang="zh-CN" smtClean="0"/>
              <a:t>2</a:t>
            </a:r>
            <a:r>
              <a:rPr lang="zh-CN" altLang="en-US" smtClean="0"/>
              <a:t>米）。</a:t>
            </a:r>
          </a:p>
        </p:txBody>
      </p:sp>
      <p:sp>
        <p:nvSpPr>
          <p:cNvPr id="183300" name="灯片编号占位符 3"/>
          <p:cNvSpPr>
            <a:spLocks noGrp="1"/>
          </p:cNvSpPr>
          <p:nvPr>
            <p:ph type="sldNum" sz="quarter" idx="5"/>
          </p:nvPr>
        </p:nvSpPr>
        <p:spPr bwMode="auto">
          <a:noFill/>
          <a:ln>
            <a:miter lim="800000"/>
            <a:headEnd/>
            <a:tailEnd/>
          </a:ln>
        </p:spPr>
        <p:txBody>
          <a:bodyPr/>
          <a:lstStyle/>
          <a:p>
            <a:fld id="{856EC28D-78C1-4DE2-998A-83EDFB72A042}" type="slidenum">
              <a:rPr lang="zh-CN" altLang="en-US" smtClean="0"/>
              <a:pPr/>
              <a:t>21</a:t>
            </a:fld>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幻灯片图像占位符 1"/>
          <p:cNvSpPr>
            <a:spLocks noGrp="1" noRot="1" noChangeAspect="1" noTextEdit="1"/>
          </p:cNvSpPr>
          <p:nvPr>
            <p:ph type="sldImg"/>
          </p:nvPr>
        </p:nvSpPr>
        <p:spPr bwMode="auto">
          <a:noFill/>
          <a:ln>
            <a:solidFill>
              <a:srgbClr val="000000"/>
            </a:solidFill>
            <a:miter lim="800000"/>
            <a:headEnd/>
            <a:tailEnd/>
          </a:ln>
        </p:spPr>
      </p:sp>
      <p:sp>
        <p:nvSpPr>
          <p:cNvPr id="184323" name="备注占位符 2"/>
          <p:cNvSpPr>
            <a:spLocks noGrp="1"/>
          </p:cNvSpPr>
          <p:nvPr>
            <p:ph type="body" idx="1"/>
          </p:nvPr>
        </p:nvSpPr>
        <p:spPr bwMode="auto">
          <a:noFill/>
        </p:spPr>
        <p:txBody>
          <a:bodyPr wrap="square" numCol="1" anchor="t" anchorCtr="0" compatLnSpc="1">
            <a:prstTxWarp prst="textNoShape">
              <a:avLst/>
            </a:prstTxWarp>
          </a:bodyPr>
          <a:lstStyle/>
          <a:p>
            <a:r>
              <a:rPr lang="zh-CN" altLang="en-US" smtClean="0"/>
              <a:t>壁虎是蜥蜴的</a:t>
            </a:r>
            <a:r>
              <a:rPr lang="en-US" altLang="zh-CN" smtClean="0"/>
              <a:t>1</a:t>
            </a:r>
            <a:r>
              <a:rPr lang="zh-CN" altLang="en-US" smtClean="0"/>
              <a:t>种，是昼伏夜出的动物。壁虎的断尾，是一种“自卫”。</a:t>
            </a:r>
          </a:p>
        </p:txBody>
      </p:sp>
      <p:sp>
        <p:nvSpPr>
          <p:cNvPr id="184324" name="灯片编号占位符 3"/>
          <p:cNvSpPr>
            <a:spLocks noGrp="1"/>
          </p:cNvSpPr>
          <p:nvPr>
            <p:ph type="sldNum" sz="quarter" idx="5"/>
          </p:nvPr>
        </p:nvSpPr>
        <p:spPr bwMode="auto">
          <a:noFill/>
          <a:ln>
            <a:miter lim="800000"/>
            <a:headEnd/>
            <a:tailEnd/>
          </a:ln>
        </p:spPr>
        <p:txBody>
          <a:bodyPr/>
          <a:lstStyle/>
          <a:p>
            <a:fld id="{DEC30546-9CD8-4A77-AE4C-B0F62D86FD6D}" type="slidenum">
              <a:rPr lang="zh-CN" altLang="en-US" smtClean="0"/>
              <a:pPr/>
              <a:t>25</a:t>
            </a:fld>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EB61F67-0008-418C-A92B-6382BD8B003D}" type="datetimeFigureOut">
              <a:rPr lang="zh-CN" altLang="en-US" smtClean="0"/>
              <a:pPr/>
              <a:t>2015-12-5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439F4D0-0B80-49C9-86B2-9A70CF924420}"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EB61F67-0008-418C-A92B-6382BD8B003D}" type="datetimeFigureOut">
              <a:rPr lang="zh-CN" altLang="en-US" smtClean="0"/>
              <a:pPr/>
              <a:t>2015-12-5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439F4D0-0B80-49C9-86B2-9A70CF924420}"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EB61F67-0008-418C-A92B-6382BD8B003D}" type="datetimeFigureOut">
              <a:rPr lang="zh-CN" altLang="en-US" smtClean="0"/>
              <a:pPr/>
              <a:t>2015-12-5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439F4D0-0B80-49C9-86B2-9A70CF924420}"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EB61F67-0008-418C-A92B-6382BD8B003D}" type="datetimeFigureOut">
              <a:rPr lang="zh-CN" altLang="en-US" smtClean="0"/>
              <a:pPr/>
              <a:t>2015-12-5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439F4D0-0B80-49C9-86B2-9A70CF924420}"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EB61F67-0008-418C-A92B-6382BD8B003D}" type="datetimeFigureOut">
              <a:rPr lang="zh-CN" altLang="en-US" smtClean="0"/>
              <a:pPr/>
              <a:t>2015-12-5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439F4D0-0B80-49C9-86B2-9A70CF924420}"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EB61F67-0008-418C-A92B-6382BD8B003D}" type="datetimeFigureOut">
              <a:rPr lang="zh-CN" altLang="en-US" smtClean="0"/>
              <a:pPr/>
              <a:t>2015-12-5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439F4D0-0B80-49C9-86B2-9A70CF924420}"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EB61F67-0008-418C-A92B-6382BD8B003D}" type="datetimeFigureOut">
              <a:rPr lang="zh-CN" altLang="en-US" smtClean="0"/>
              <a:pPr/>
              <a:t>2015-12-5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439F4D0-0B80-49C9-86B2-9A70CF924420}"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EB61F67-0008-418C-A92B-6382BD8B003D}" type="datetimeFigureOut">
              <a:rPr lang="zh-CN" altLang="en-US" smtClean="0"/>
              <a:pPr/>
              <a:t>2015-12-5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439F4D0-0B80-49C9-86B2-9A70CF924420}"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EB61F67-0008-418C-A92B-6382BD8B003D}" type="datetimeFigureOut">
              <a:rPr lang="zh-CN" altLang="en-US" smtClean="0"/>
              <a:pPr/>
              <a:t>2015-12-5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439F4D0-0B80-49C9-86B2-9A70CF924420}"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EB61F67-0008-418C-A92B-6382BD8B003D}" type="datetimeFigureOut">
              <a:rPr lang="zh-CN" altLang="en-US" smtClean="0"/>
              <a:pPr/>
              <a:t>2015-12-5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439F4D0-0B80-49C9-86B2-9A70CF924420}"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EB61F67-0008-418C-A92B-6382BD8B003D}" type="datetimeFigureOut">
              <a:rPr lang="zh-CN" altLang="en-US" smtClean="0"/>
              <a:pPr/>
              <a:t>2015-12-5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439F4D0-0B80-49C9-86B2-9A70CF924420}"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B61F67-0008-418C-A92B-6382BD8B003D}" type="datetimeFigureOut">
              <a:rPr lang="zh-CN" altLang="en-US" smtClean="0"/>
              <a:pPr/>
              <a:t>2015-12-5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39F4D0-0B80-49C9-86B2-9A70CF924420}"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image.baidu.com/i?ct=503316480&amp;z=0&amp;tn=baiduimagedetail&amp;word=%C7%E0%CD%DC&amp;in=11062&amp;cl=2&amp;cm=1&amp;sc=0&amp;lm=-1&amp;pn=128&amp;rn=1&amp;di=3403632495&amp;ln=2000&amp;fr=&amp;ic=0&amp;s=0" TargetMode="External"/><Relationship Id="rId2" Type="http://schemas.openxmlformats.org/officeDocument/2006/relationships/hyperlink" Target="&#38738;&#34521;&#30340;&#29983;&#27542;&#21644;&#21457;&#32946;.asx" TargetMode="Externa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hyperlink" Target="WINDOWS/TEMP/Rar$EX02.358/&#30452;&#32447;&#19982;&#22278;&#38181;&#26354;&#32447;&#30340;&#20301;&#32622;&#20851;&#31995;/lhy1.htm" TargetMode="External"/><Relationship Id="rId4" Type="http://schemas.openxmlformats.org/officeDocument/2006/relationships/audio" Target="../media/audio1.wav"/></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20004;&#26646;&#21160;&#29289;.asf" TargetMode="Externa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29228;&#34892;&#21160;&#29289;.avi" TargetMode="Externa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hyperlink" Target="&#28023;&#40863;.avi" TargetMode="External"/><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2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39.jpeg"/><Relationship Id="rId7" Type="http://schemas.openxmlformats.org/officeDocument/2006/relationships/image" Target="../media/image43.jpeg"/><Relationship Id="rId2" Type="http://schemas.openxmlformats.org/officeDocument/2006/relationships/image" Target="../media/image38.png"/><Relationship Id="rId1" Type="http://schemas.openxmlformats.org/officeDocument/2006/relationships/slideLayout" Target="../slideLayouts/slideLayout2.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 Id="rId9" Type="http://schemas.openxmlformats.org/officeDocument/2006/relationships/image" Target="../media/image45.jpeg"/></Relationships>
</file>

<file path=ppt/slides/_rels/slide2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jpeg"/></Relationships>
</file>

<file path=ppt/slides/_rels/slide26.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7.xml"/><Relationship Id="rId5" Type="http://schemas.openxmlformats.org/officeDocument/2006/relationships/image" Target="../media/image56.jpeg"/><Relationship Id="rId4" Type="http://schemas.openxmlformats.org/officeDocument/2006/relationships/image" Target="../media/image55.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hyperlink" Target="Super%20Chameleon%20&#21464;&#33394;&#34597;&#34612;.mp4" TargetMode="Externa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36.jpeg"/><Relationship Id="rId1" Type="http://schemas.openxmlformats.org/officeDocument/2006/relationships/slideLayout" Target="../slideLayouts/slideLayout7.xml"/><Relationship Id="rId5" Type="http://schemas.openxmlformats.org/officeDocument/2006/relationships/image" Target="../media/image60.jpeg"/><Relationship Id="rId4" Type="http://schemas.openxmlformats.org/officeDocument/2006/relationships/image" Target="../media/image59.jpeg"/></Relationships>
</file>

<file path=ppt/slides/_rels/slide33.xml.rels><?xml version="1.0" encoding="UTF-8" standalone="yes"?>
<Relationships xmlns="http://schemas.openxmlformats.org/package/2006/relationships"><Relationship Id="rId3" Type="http://schemas.openxmlformats.org/officeDocument/2006/relationships/hyperlink" Target="&#25504;&#39135;&#32773;&#65306;&#29228;&#34892;&#29579;&#22269;_Discovery.Channel.rmvb" TargetMode="External"/><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hyperlink" Target="&#20154;&#25945;&#29256;&#20843;&#19979;&#29983;&#29289;&#65306;&#24656;&#40857;&#26102;&#20195;.wmv"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20004;&#26646;&#21160;&#29289;.avi" TargetMode="Externa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Text Box 6"/>
          <p:cNvSpPr txBox="1">
            <a:spLocks noChangeArrowheads="1"/>
          </p:cNvSpPr>
          <p:nvPr/>
        </p:nvSpPr>
        <p:spPr bwMode="auto">
          <a:xfrm>
            <a:off x="642910" y="1428736"/>
            <a:ext cx="8034365" cy="830997"/>
          </a:xfrm>
          <a:prstGeom prst="rect">
            <a:avLst/>
          </a:prstGeom>
          <a:noFill/>
          <a:ln w="9525">
            <a:noFill/>
            <a:miter lim="800000"/>
            <a:headEnd/>
            <a:tailEnd/>
          </a:ln>
          <a:effectLst/>
        </p:spPr>
        <p:txBody>
          <a:bodyPr wrap="square">
            <a:spAutoFit/>
          </a:bodyPr>
          <a:lstStyle/>
          <a:p>
            <a:pPr algn="ctr"/>
            <a:r>
              <a:rPr lang="zh-CN" altLang="en-US" sz="4800" b="1" dirty="0">
                <a:solidFill>
                  <a:srgbClr val="FF0000"/>
                </a:solidFill>
                <a:latin typeface="华文中宋" pitchFamily="2" charset="-122"/>
                <a:ea typeface="华文中宋" pitchFamily="2" charset="-122"/>
              </a:rPr>
              <a:t>第五节 两栖动物和爬行动物</a:t>
            </a:r>
          </a:p>
        </p:txBody>
      </p:sp>
      <p:pic>
        <p:nvPicPr>
          <p:cNvPr id="13318" name="Picture 1"/>
          <p:cNvPicPr>
            <a:picLocks noChangeAspect="1" noChangeArrowheads="1"/>
          </p:cNvPicPr>
          <p:nvPr/>
        </p:nvPicPr>
        <p:blipFill>
          <a:blip r:embed="rId2"/>
          <a:srcRect/>
          <a:stretch>
            <a:fillRect/>
          </a:stretch>
        </p:blipFill>
        <p:spPr bwMode="auto">
          <a:xfrm>
            <a:off x="684213" y="3905250"/>
            <a:ext cx="4260850" cy="2952750"/>
          </a:xfrm>
          <a:prstGeom prst="rect">
            <a:avLst/>
          </a:prstGeom>
          <a:noFill/>
          <a:ln w="9525">
            <a:noFill/>
            <a:miter lim="800000"/>
            <a:headEnd/>
            <a:tailEnd/>
          </a:ln>
          <a:effectLst/>
        </p:spPr>
      </p:pic>
      <p:pic>
        <p:nvPicPr>
          <p:cNvPr id="13319" name="Picture 11" descr="未标题-1"/>
          <p:cNvPicPr>
            <a:picLocks noChangeAspect="1" noChangeArrowheads="1"/>
          </p:cNvPicPr>
          <p:nvPr/>
        </p:nvPicPr>
        <p:blipFill>
          <a:blip r:embed="rId3"/>
          <a:srcRect/>
          <a:stretch>
            <a:fillRect/>
          </a:stretch>
        </p:blipFill>
        <p:spPr bwMode="auto">
          <a:xfrm>
            <a:off x="5508625" y="3398838"/>
            <a:ext cx="3095625" cy="31543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ChangeArrowheads="1"/>
          </p:cNvSpPr>
          <p:nvPr/>
        </p:nvSpPr>
        <p:spPr bwMode="auto">
          <a:xfrm>
            <a:off x="1042988" y="260350"/>
            <a:ext cx="6873875" cy="746125"/>
          </a:xfrm>
          <a:prstGeom prst="rect">
            <a:avLst/>
          </a:prstGeom>
          <a:noFill/>
          <a:ln w="9525">
            <a:noFill/>
            <a:miter lim="800000"/>
            <a:headEnd/>
            <a:tailEnd/>
          </a:ln>
          <a:effectLst/>
        </p:spPr>
        <p:txBody>
          <a:bodyPr anchor="ctr"/>
          <a:lstStyle/>
          <a:p>
            <a:pPr algn="ctr"/>
            <a:r>
              <a:rPr kumimoji="1" lang="zh-CN" altLang="en-US" sz="4400" b="1" dirty="0">
                <a:effectLst>
                  <a:outerShdw blurRad="38100" dist="38100" dir="2700000" algn="tl">
                    <a:srgbClr val="C0C0C0"/>
                  </a:outerShdw>
                </a:effectLst>
                <a:latin typeface="华文中宋" pitchFamily="2" charset="-122"/>
                <a:ea typeface="华文中宋" pitchFamily="2" charset="-122"/>
              </a:rPr>
              <a:t>蛙的</a:t>
            </a:r>
            <a:r>
              <a:rPr kumimoji="1" lang="zh-CN" altLang="en-US" sz="4400" b="1" dirty="0">
                <a:effectLst>
                  <a:outerShdw blurRad="38100" dist="38100" dir="2700000" algn="tl">
                    <a:srgbClr val="C0C0C0"/>
                  </a:outerShdw>
                </a:effectLst>
                <a:latin typeface="华文中宋" pitchFamily="2" charset="-122"/>
                <a:ea typeface="华文中宋" pitchFamily="2" charset="-122"/>
                <a:hlinkClick r:id="rId2" action="ppaction://hlinkfile"/>
              </a:rPr>
              <a:t>发育</a:t>
            </a:r>
            <a:endParaRPr kumimoji="1" lang="zh-CN" altLang="en-US" sz="4400" b="1" dirty="0">
              <a:effectLst>
                <a:outerShdw blurRad="38100" dist="38100" dir="2700000" algn="tl">
                  <a:srgbClr val="C0C0C0"/>
                </a:outerShdw>
              </a:effectLst>
              <a:latin typeface="华文中宋" pitchFamily="2" charset="-122"/>
              <a:ea typeface="华文中宋" pitchFamily="2" charset="-122"/>
            </a:endParaRPr>
          </a:p>
        </p:txBody>
      </p:sp>
      <p:sp>
        <p:nvSpPr>
          <p:cNvPr id="46083" name="Text Box 3"/>
          <p:cNvSpPr txBox="1">
            <a:spLocks noChangeArrowheads="1"/>
          </p:cNvSpPr>
          <p:nvPr/>
        </p:nvSpPr>
        <p:spPr bwMode="auto">
          <a:xfrm>
            <a:off x="781050" y="1304925"/>
            <a:ext cx="1860550" cy="641350"/>
          </a:xfrm>
          <a:prstGeom prst="rect">
            <a:avLst/>
          </a:prstGeom>
          <a:noFill/>
          <a:ln w="9525">
            <a:noFill/>
            <a:miter lim="800000"/>
            <a:headEnd/>
            <a:tailEnd/>
          </a:ln>
          <a:effectLst/>
        </p:spPr>
        <p:txBody>
          <a:bodyPr>
            <a:spAutoFit/>
          </a:bodyPr>
          <a:lstStyle/>
          <a:p>
            <a:r>
              <a:rPr kumimoji="1" lang="zh-CN" altLang="en-US" sz="3600" b="1">
                <a:latin typeface="华文中宋" pitchFamily="2" charset="-122"/>
                <a:ea typeface="华文中宋" pitchFamily="2" charset="-122"/>
              </a:rPr>
              <a:t>受精卵</a:t>
            </a:r>
          </a:p>
        </p:txBody>
      </p:sp>
      <p:sp>
        <p:nvSpPr>
          <p:cNvPr id="46084" name="AutoShape 4"/>
          <p:cNvSpPr>
            <a:spLocks noChangeArrowheads="1"/>
          </p:cNvSpPr>
          <p:nvPr/>
        </p:nvSpPr>
        <p:spPr bwMode="auto">
          <a:xfrm>
            <a:off x="2549525" y="1593850"/>
            <a:ext cx="838200" cy="152400"/>
          </a:xfrm>
          <a:prstGeom prst="rightArrow">
            <a:avLst>
              <a:gd name="adj1" fmla="val 50000"/>
              <a:gd name="adj2" fmla="val 137500"/>
            </a:avLst>
          </a:prstGeom>
          <a:solidFill>
            <a:schemeClr val="accent1"/>
          </a:solidFill>
          <a:ln w="9525">
            <a:solidFill>
              <a:schemeClr val="tx1"/>
            </a:solidFill>
            <a:miter lim="800000"/>
            <a:headEnd/>
            <a:tailEnd/>
          </a:ln>
          <a:effectLst/>
        </p:spPr>
        <p:txBody>
          <a:bodyPr wrap="none" anchor="ctr"/>
          <a:lstStyle/>
          <a:p>
            <a:endParaRPr lang="zh-CN" altLang="en-US"/>
          </a:p>
        </p:txBody>
      </p:sp>
      <p:sp>
        <p:nvSpPr>
          <p:cNvPr id="46085" name="Text Box 5"/>
          <p:cNvSpPr txBox="1">
            <a:spLocks noChangeArrowheads="1"/>
          </p:cNvSpPr>
          <p:nvPr/>
        </p:nvSpPr>
        <p:spPr bwMode="auto">
          <a:xfrm>
            <a:off x="3471863" y="1085850"/>
            <a:ext cx="1098550" cy="646331"/>
          </a:xfrm>
          <a:prstGeom prst="rect">
            <a:avLst/>
          </a:prstGeom>
          <a:noFill/>
          <a:ln w="9525">
            <a:noFill/>
            <a:miter lim="800000"/>
            <a:headEnd/>
            <a:tailEnd/>
          </a:ln>
          <a:effectLst/>
        </p:spPr>
        <p:txBody>
          <a:bodyPr>
            <a:spAutoFit/>
          </a:bodyPr>
          <a:lstStyle/>
          <a:p>
            <a:r>
              <a:rPr kumimoji="1" lang="zh-CN" altLang="en-US" sz="3600" b="1">
                <a:latin typeface="华文中宋" pitchFamily="2" charset="-122"/>
                <a:ea typeface="华文中宋" pitchFamily="2" charset="-122"/>
              </a:rPr>
              <a:t>蝌蚪</a:t>
            </a:r>
          </a:p>
        </p:txBody>
      </p:sp>
      <p:sp>
        <p:nvSpPr>
          <p:cNvPr id="46086" name="AutoShape 6"/>
          <p:cNvSpPr>
            <a:spLocks noChangeArrowheads="1"/>
          </p:cNvSpPr>
          <p:nvPr/>
        </p:nvSpPr>
        <p:spPr bwMode="auto">
          <a:xfrm>
            <a:off x="4454525" y="1593850"/>
            <a:ext cx="762000" cy="152400"/>
          </a:xfrm>
          <a:prstGeom prst="rightArrow">
            <a:avLst>
              <a:gd name="adj1" fmla="val 50000"/>
              <a:gd name="adj2" fmla="val 125000"/>
            </a:avLst>
          </a:prstGeom>
          <a:solidFill>
            <a:schemeClr val="accent1"/>
          </a:solidFill>
          <a:ln w="9525">
            <a:solidFill>
              <a:schemeClr val="tx1"/>
            </a:solidFill>
            <a:miter lim="800000"/>
            <a:headEnd/>
            <a:tailEnd/>
          </a:ln>
          <a:effectLst/>
        </p:spPr>
        <p:txBody>
          <a:bodyPr wrap="none" anchor="ctr"/>
          <a:lstStyle/>
          <a:p>
            <a:endParaRPr lang="zh-CN" altLang="en-US"/>
          </a:p>
        </p:txBody>
      </p:sp>
      <p:sp>
        <p:nvSpPr>
          <p:cNvPr id="46087" name="Text Box 7"/>
          <p:cNvSpPr txBox="1">
            <a:spLocks noChangeArrowheads="1"/>
          </p:cNvSpPr>
          <p:nvPr/>
        </p:nvSpPr>
        <p:spPr bwMode="auto">
          <a:xfrm>
            <a:off x="5561013" y="1085850"/>
            <a:ext cx="1098550" cy="646331"/>
          </a:xfrm>
          <a:prstGeom prst="rect">
            <a:avLst/>
          </a:prstGeom>
          <a:noFill/>
          <a:ln w="9525">
            <a:noFill/>
            <a:miter lim="800000"/>
            <a:headEnd/>
            <a:tailEnd/>
          </a:ln>
          <a:effectLst/>
        </p:spPr>
        <p:txBody>
          <a:bodyPr>
            <a:spAutoFit/>
          </a:bodyPr>
          <a:lstStyle/>
          <a:p>
            <a:r>
              <a:rPr kumimoji="1" lang="zh-CN" altLang="en-US" sz="3600" b="1">
                <a:latin typeface="华文中宋" pitchFamily="2" charset="-122"/>
                <a:ea typeface="华文中宋" pitchFamily="2" charset="-122"/>
              </a:rPr>
              <a:t>幼蛙</a:t>
            </a:r>
          </a:p>
        </p:txBody>
      </p:sp>
      <p:sp>
        <p:nvSpPr>
          <p:cNvPr id="46088" name="AutoShape 8"/>
          <p:cNvSpPr>
            <a:spLocks noChangeArrowheads="1"/>
          </p:cNvSpPr>
          <p:nvPr/>
        </p:nvSpPr>
        <p:spPr bwMode="auto">
          <a:xfrm>
            <a:off x="6359525" y="1593850"/>
            <a:ext cx="976313" cy="152400"/>
          </a:xfrm>
          <a:prstGeom prst="rightArrow">
            <a:avLst>
              <a:gd name="adj1" fmla="val 50000"/>
              <a:gd name="adj2" fmla="val 160156"/>
            </a:avLst>
          </a:prstGeom>
          <a:solidFill>
            <a:schemeClr val="accent1"/>
          </a:solidFill>
          <a:ln w="9525">
            <a:solidFill>
              <a:schemeClr val="tx1"/>
            </a:solidFill>
            <a:miter lim="800000"/>
            <a:headEnd/>
            <a:tailEnd/>
          </a:ln>
          <a:effectLst/>
        </p:spPr>
        <p:txBody>
          <a:bodyPr wrap="none" anchor="ctr"/>
          <a:lstStyle/>
          <a:p>
            <a:endParaRPr lang="zh-CN" altLang="en-US"/>
          </a:p>
        </p:txBody>
      </p:sp>
      <p:sp>
        <p:nvSpPr>
          <p:cNvPr id="46089" name="Text Box 9"/>
          <p:cNvSpPr txBox="1">
            <a:spLocks noChangeArrowheads="1"/>
          </p:cNvSpPr>
          <p:nvPr/>
        </p:nvSpPr>
        <p:spPr bwMode="auto">
          <a:xfrm>
            <a:off x="7361238" y="1085850"/>
            <a:ext cx="1098550" cy="646331"/>
          </a:xfrm>
          <a:prstGeom prst="rect">
            <a:avLst/>
          </a:prstGeom>
          <a:noFill/>
          <a:ln w="9525">
            <a:noFill/>
            <a:miter lim="800000"/>
            <a:headEnd/>
            <a:tailEnd/>
          </a:ln>
          <a:effectLst/>
        </p:spPr>
        <p:txBody>
          <a:bodyPr>
            <a:spAutoFit/>
          </a:bodyPr>
          <a:lstStyle/>
          <a:p>
            <a:r>
              <a:rPr kumimoji="1" lang="zh-CN" altLang="en-US" sz="3600" b="1">
                <a:latin typeface="华文中宋" pitchFamily="2" charset="-122"/>
                <a:ea typeface="华文中宋" pitchFamily="2" charset="-122"/>
              </a:rPr>
              <a:t>成蛙</a:t>
            </a:r>
          </a:p>
        </p:txBody>
      </p:sp>
      <p:pic>
        <p:nvPicPr>
          <p:cNvPr id="46090" name="Picture 10" descr="u=821368102,1828031740&amp;fm=0&amp;gp=0">
            <a:hlinkClick r:id="rId3"/>
          </p:cNvPr>
          <p:cNvPicPr>
            <a:picLocks noChangeAspect="1" noChangeArrowheads="1"/>
          </p:cNvPicPr>
          <p:nvPr/>
        </p:nvPicPr>
        <p:blipFill>
          <a:blip r:embed="rId4"/>
          <a:srcRect/>
          <a:stretch>
            <a:fillRect/>
          </a:stretch>
        </p:blipFill>
        <p:spPr bwMode="auto">
          <a:xfrm>
            <a:off x="900113" y="76200"/>
            <a:ext cx="1209675" cy="1333500"/>
          </a:xfrm>
          <a:prstGeom prst="rect">
            <a:avLst/>
          </a:prstGeom>
          <a:noFill/>
        </p:spPr>
      </p:pic>
      <p:graphicFrame>
        <p:nvGraphicFramePr>
          <p:cNvPr id="46093" name="Group 13"/>
          <p:cNvGraphicFramePr>
            <a:graphicFrameLocks noGrp="1"/>
          </p:cNvGraphicFramePr>
          <p:nvPr/>
        </p:nvGraphicFramePr>
        <p:xfrm>
          <a:off x="107950" y="2420938"/>
          <a:ext cx="8929688" cy="1944688"/>
        </p:xfrm>
        <a:graphic>
          <a:graphicData uri="http://schemas.openxmlformats.org/drawingml/2006/table">
            <a:tbl>
              <a:tblPr/>
              <a:tblGrid>
                <a:gridCol w="1150938"/>
                <a:gridCol w="2019300"/>
                <a:gridCol w="3741737"/>
                <a:gridCol w="2017713"/>
              </a:tblGrid>
              <a:tr h="647700">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endParaRPr kumimoji="0" lang="zh-CN" altLang="en-US" sz="3500" b="1" i="0" u="none" strike="noStrike" cap="none" normalizeH="0" baseline="0" dirty="0" smtClean="0">
                        <a:ln>
                          <a:noFill/>
                        </a:ln>
                        <a:solidFill>
                          <a:srgbClr val="0000FF"/>
                        </a:solidFill>
                        <a:effectLst/>
                        <a:latin typeface="Arial" charset="0"/>
                        <a:ea typeface="楷体_GB2312" pitchFamily="49"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3500" b="1" i="0" u="none" strike="noStrike" cap="none" normalizeH="0" baseline="0" dirty="0" smtClean="0">
                          <a:ln>
                            <a:noFill/>
                          </a:ln>
                          <a:solidFill>
                            <a:srgbClr val="0000FF"/>
                          </a:solidFill>
                          <a:effectLst/>
                          <a:latin typeface="华文中宋" pitchFamily="2" charset="-122"/>
                          <a:ea typeface="华文中宋" pitchFamily="2" charset="-122"/>
                        </a:rPr>
                        <a:t>生活环境</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3500" b="1" i="0" u="none" strike="noStrike" cap="none" normalizeH="0" baseline="0" dirty="0" smtClean="0">
                          <a:ln>
                            <a:noFill/>
                          </a:ln>
                          <a:solidFill>
                            <a:srgbClr val="0000FF"/>
                          </a:solidFill>
                          <a:effectLst/>
                          <a:latin typeface="华文中宋" pitchFamily="2" charset="-122"/>
                          <a:ea typeface="华文中宋" pitchFamily="2" charset="-122"/>
                        </a:rPr>
                        <a:t>        形态结构</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3500" b="1" i="0" u="none" strike="noStrike" cap="none" normalizeH="0" baseline="0" dirty="0" smtClean="0">
                          <a:ln>
                            <a:noFill/>
                          </a:ln>
                          <a:solidFill>
                            <a:srgbClr val="0000FF"/>
                          </a:solidFill>
                          <a:effectLst/>
                          <a:latin typeface="华文中宋" pitchFamily="2" charset="-122"/>
                          <a:ea typeface="华文中宋" pitchFamily="2" charset="-122"/>
                        </a:rPr>
                        <a:t>呼吸器官</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9288">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3600" b="1" i="0" u="none" strike="noStrike" cap="none" normalizeH="0" baseline="0" dirty="0" smtClean="0">
                          <a:ln>
                            <a:noFill/>
                          </a:ln>
                          <a:solidFill>
                            <a:srgbClr val="0000FF"/>
                          </a:solidFill>
                          <a:effectLst/>
                          <a:latin typeface="华文中宋" pitchFamily="2" charset="-122"/>
                          <a:ea typeface="华文中宋" pitchFamily="2" charset="-122"/>
                        </a:rPr>
                        <a:t>蝌蚪</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endParaRPr kumimoji="0" lang="zh-CN" altLang="en-US" sz="3600" b="1" i="0" u="none" strike="noStrike" cap="none" normalizeH="0" baseline="0" dirty="0" smtClean="0">
                        <a:ln>
                          <a:noFill/>
                        </a:ln>
                        <a:solidFill>
                          <a:srgbClr val="0000FF"/>
                        </a:solidFill>
                        <a:effectLst/>
                        <a:latin typeface="华文中宋" pitchFamily="2" charset="-122"/>
                        <a:ea typeface="华文中宋"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endParaRPr kumimoji="0" lang="zh-CN" altLang="en-US" sz="3600" b="1" i="0" u="none" strike="noStrike" cap="none" normalizeH="0" baseline="0" dirty="0" smtClean="0">
                        <a:ln>
                          <a:noFill/>
                        </a:ln>
                        <a:solidFill>
                          <a:srgbClr val="0000FF"/>
                        </a:solidFill>
                        <a:effectLst/>
                        <a:latin typeface="华文中宋" pitchFamily="2" charset="-122"/>
                        <a:ea typeface="华文中宋"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endParaRPr kumimoji="0" lang="zh-CN" altLang="en-US" sz="3600" b="1" i="0" u="none" strike="noStrike" cap="none" normalizeH="0" baseline="0" dirty="0" smtClean="0">
                        <a:ln>
                          <a:noFill/>
                        </a:ln>
                        <a:solidFill>
                          <a:srgbClr val="0000FF"/>
                        </a:solidFill>
                        <a:effectLst/>
                        <a:latin typeface="华文中宋" pitchFamily="2" charset="-122"/>
                        <a:ea typeface="华文中宋"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7700">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3600" b="1" i="0" u="none" strike="noStrike" cap="none" normalizeH="0" baseline="0" smtClean="0">
                          <a:ln>
                            <a:noFill/>
                          </a:ln>
                          <a:solidFill>
                            <a:srgbClr val="0000FF"/>
                          </a:solidFill>
                          <a:effectLst/>
                          <a:latin typeface="华文中宋" pitchFamily="2" charset="-122"/>
                          <a:ea typeface="华文中宋" pitchFamily="2" charset="-122"/>
                        </a:rPr>
                        <a:t>蛙</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endParaRPr kumimoji="0" lang="zh-CN" altLang="en-US" sz="3600" b="1" i="0" u="none" strike="noStrike" cap="none" normalizeH="0" baseline="0" smtClean="0">
                        <a:ln>
                          <a:noFill/>
                        </a:ln>
                        <a:solidFill>
                          <a:srgbClr val="0000FF"/>
                        </a:solidFill>
                        <a:effectLst/>
                        <a:latin typeface="华文中宋" pitchFamily="2" charset="-122"/>
                        <a:ea typeface="华文中宋"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endParaRPr kumimoji="0" lang="zh-CN" altLang="en-US" sz="3600" b="1" i="0" u="none" strike="noStrike" cap="none" normalizeH="0" baseline="0" dirty="0" smtClean="0">
                        <a:ln>
                          <a:noFill/>
                        </a:ln>
                        <a:solidFill>
                          <a:srgbClr val="0000FF"/>
                        </a:solidFill>
                        <a:effectLst/>
                        <a:latin typeface="华文中宋" pitchFamily="2" charset="-122"/>
                        <a:ea typeface="华文中宋"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endParaRPr kumimoji="0" lang="zh-CN" altLang="en-US" sz="3600" b="1" i="0" u="none" strike="noStrike" cap="none" normalizeH="0" baseline="0" dirty="0" smtClean="0">
                        <a:ln>
                          <a:noFill/>
                        </a:ln>
                        <a:solidFill>
                          <a:srgbClr val="0000FF"/>
                        </a:solidFill>
                        <a:effectLst/>
                        <a:latin typeface="华文中宋" pitchFamily="2" charset="-122"/>
                        <a:ea typeface="华文中宋"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6115" name="Text Box 35"/>
          <p:cNvSpPr txBox="1">
            <a:spLocks noChangeArrowheads="1"/>
          </p:cNvSpPr>
          <p:nvPr/>
        </p:nvSpPr>
        <p:spPr bwMode="auto">
          <a:xfrm>
            <a:off x="1619250" y="3141663"/>
            <a:ext cx="1871663" cy="595312"/>
          </a:xfrm>
          <a:prstGeom prst="rect">
            <a:avLst/>
          </a:prstGeom>
          <a:noFill/>
          <a:ln w="9525">
            <a:noFill/>
            <a:miter lim="800000"/>
            <a:headEnd/>
            <a:tailEnd/>
          </a:ln>
          <a:effectLst/>
        </p:spPr>
        <p:txBody>
          <a:bodyPr>
            <a:spAutoFit/>
          </a:bodyPr>
          <a:lstStyle/>
          <a:p>
            <a:pPr>
              <a:spcBef>
                <a:spcPct val="50000"/>
              </a:spcBef>
            </a:pPr>
            <a:r>
              <a:rPr kumimoji="1" lang="zh-CN" altLang="en-US" sz="3300" b="1" dirty="0">
                <a:latin typeface="华文中宋" pitchFamily="2" charset="-122"/>
                <a:ea typeface="华文中宋" pitchFamily="2" charset="-122"/>
              </a:rPr>
              <a:t>水中</a:t>
            </a:r>
          </a:p>
        </p:txBody>
      </p:sp>
      <p:sp>
        <p:nvSpPr>
          <p:cNvPr id="46116" name="Text Box 36"/>
          <p:cNvSpPr txBox="1">
            <a:spLocks noChangeArrowheads="1"/>
          </p:cNvSpPr>
          <p:nvPr/>
        </p:nvSpPr>
        <p:spPr bwMode="auto">
          <a:xfrm>
            <a:off x="1547813" y="3716338"/>
            <a:ext cx="1871662" cy="595312"/>
          </a:xfrm>
          <a:prstGeom prst="rect">
            <a:avLst/>
          </a:prstGeom>
          <a:noFill/>
          <a:ln w="9525">
            <a:noFill/>
            <a:miter lim="800000"/>
            <a:headEnd/>
            <a:tailEnd/>
          </a:ln>
          <a:effectLst/>
        </p:spPr>
        <p:txBody>
          <a:bodyPr>
            <a:spAutoFit/>
          </a:bodyPr>
          <a:lstStyle/>
          <a:p>
            <a:pPr>
              <a:spcBef>
                <a:spcPct val="50000"/>
              </a:spcBef>
            </a:pPr>
            <a:r>
              <a:rPr kumimoji="1" lang="zh-CN" altLang="en-US" sz="3300" b="1">
                <a:latin typeface="华文中宋" pitchFamily="2" charset="-122"/>
                <a:ea typeface="华文中宋" pitchFamily="2" charset="-122"/>
              </a:rPr>
              <a:t>陆地上</a:t>
            </a:r>
          </a:p>
        </p:txBody>
      </p:sp>
      <p:sp>
        <p:nvSpPr>
          <p:cNvPr id="46117" name="Text Box 37"/>
          <p:cNvSpPr txBox="1">
            <a:spLocks noChangeArrowheads="1"/>
          </p:cNvSpPr>
          <p:nvPr/>
        </p:nvSpPr>
        <p:spPr bwMode="auto">
          <a:xfrm>
            <a:off x="3132138" y="3068638"/>
            <a:ext cx="4175125" cy="595312"/>
          </a:xfrm>
          <a:prstGeom prst="rect">
            <a:avLst/>
          </a:prstGeom>
          <a:noFill/>
          <a:ln w="9525">
            <a:noFill/>
            <a:miter lim="800000"/>
            <a:headEnd/>
            <a:tailEnd/>
          </a:ln>
          <a:effectLst/>
        </p:spPr>
        <p:txBody>
          <a:bodyPr>
            <a:spAutoFit/>
          </a:bodyPr>
          <a:lstStyle/>
          <a:p>
            <a:pPr>
              <a:spcBef>
                <a:spcPct val="50000"/>
              </a:spcBef>
            </a:pPr>
            <a:r>
              <a:rPr kumimoji="1" lang="zh-CN" altLang="en-US" sz="3300" b="1" dirty="0">
                <a:latin typeface="华文中宋" pitchFamily="2" charset="-122"/>
                <a:ea typeface="华文中宋" pitchFamily="2" charset="-122"/>
              </a:rPr>
              <a:t>鱼形，有尾，无四肢</a:t>
            </a:r>
          </a:p>
        </p:txBody>
      </p:sp>
      <p:sp>
        <p:nvSpPr>
          <p:cNvPr id="46118" name="Text Box 38"/>
          <p:cNvSpPr txBox="1">
            <a:spLocks noChangeArrowheads="1"/>
          </p:cNvSpPr>
          <p:nvPr/>
        </p:nvSpPr>
        <p:spPr bwMode="auto">
          <a:xfrm>
            <a:off x="3276600" y="3716338"/>
            <a:ext cx="3743325" cy="595312"/>
          </a:xfrm>
          <a:prstGeom prst="rect">
            <a:avLst/>
          </a:prstGeom>
          <a:noFill/>
          <a:ln w="9525">
            <a:noFill/>
            <a:miter lim="800000"/>
            <a:headEnd/>
            <a:tailEnd/>
          </a:ln>
          <a:effectLst/>
        </p:spPr>
        <p:txBody>
          <a:bodyPr>
            <a:spAutoFit/>
          </a:bodyPr>
          <a:lstStyle/>
          <a:p>
            <a:pPr>
              <a:spcBef>
                <a:spcPct val="50000"/>
              </a:spcBef>
            </a:pPr>
            <a:r>
              <a:rPr kumimoji="1" lang="zh-CN" altLang="en-US" sz="3300" b="1">
                <a:latin typeface="华文中宋" pitchFamily="2" charset="-122"/>
                <a:ea typeface="华文中宋" pitchFamily="2" charset="-122"/>
              </a:rPr>
              <a:t>长出四肢，尾消失</a:t>
            </a:r>
          </a:p>
        </p:txBody>
      </p:sp>
      <p:sp>
        <p:nvSpPr>
          <p:cNvPr id="46119" name="Text Box 39"/>
          <p:cNvSpPr txBox="1">
            <a:spLocks noChangeArrowheads="1"/>
          </p:cNvSpPr>
          <p:nvPr/>
        </p:nvSpPr>
        <p:spPr bwMode="auto">
          <a:xfrm>
            <a:off x="7524750" y="3141663"/>
            <a:ext cx="1871663" cy="595312"/>
          </a:xfrm>
          <a:prstGeom prst="rect">
            <a:avLst/>
          </a:prstGeom>
          <a:noFill/>
          <a:ln w="9525">
            <a:noFill/>
            <a:miter lim="800000"/>
            <a:headEnd/>
            <a:tailEnd/>
          </a:ln>
          <a:effectLst/>
        </p:spPr>
        <p:txBody>
          <a:bodyPr>
            <a:spAutoFit/>
          </a:bodyPr>
          <a:lstStyle/>
          <a:p>
            <a:pPr>
              <a:spcBef>
                <a:spcPct val="50000"/>
              </a:spcBef>
            </a:pPr>
            <a:r>
              <a:rPr kumimoji="1" lang="zh-CN" altLang="en-US" sz="3300" b="1">
                <a:latin typeface="华文中宋" pitchFamily="2" charset="-122"/>
                <a:ea typeface="华文中宋" pitchFamily="2" charset="-122"/>
              </a:rPr>
              <a:t>鳃</a:t>
            </a:r>
          </a:p>
        </p:txBody>
      </p:sp>
      <p:sp>
        <p:nvSpPr>
          <p:cNvPr id="46120" name="Text Box 40"/>
          <p:cNvSpPr txBox="1">
            <a:spLocks noChangeArrowheads="1"/>
          </p:cNvSpPr>
          <p:nvPr/>
        </p:nvSpPr>
        <p:spPr bwMode="auto">
          <a:xfrm>
            <a:off x="7524750" y="3789363"/>
            <a:ext cx="1871663" cy="595312"/>
          </a:xfrm>
          <a:prstGeom prst="rect">
            <a:avLst/>
          </a:prstGeom>
          <a:noFill/>
          <a:ln w="9525">
            <a:noFill/>
            <a:miter lim="800000"/>
            <a:headEnd/>
            <a:tailEnd/>
          </a:ln>
          <a:effectLst/>
        </p:spPr>
        <p:txBody>
          <a:bodyPr>
            <a:spAutoFit/>
          </a:bodyPr>
          <a:lstStyle/>
          <a:p>
            <a:pPr>
              <a:spcBef>
                <a:spcPct val="50000"/>
              </a:spcBef>
            </a:pPr>
            <a:r>
              <a:rPr kumimoji="1" lang="zh-CN" altLang="en-US" sz="3300" b="1">
                <a:latin typeface="华文中宋" pitchFamily="2" charset="-122"/>
                <a:ea typeface="华文中宋" pitchFamily="2" charset="-122"/>
              </a:rPr>
              <a:t>肺</a:t>
            </a:r>
          </a:p>
        </p:txBody>
      </p:sp>
      <p:sp>
        <p:nvSpPr>
          <p:cNvPr id="46121" name="Text Box 41"/>
          <p:cNvSpPr txBox="1">
            <a:spLocks noChangeArrowheads="1"/>
          </p:cNvSpPr>
          <p:nvPr/>
        </p:nvSpPr>
        <p:spPr bwMode="auto">
          <a:xfrm>
            <a:off x="1143000" y="5257800"/>
            <a:ext cx="7315200" cy="641350"/>
          </a:xfrm>
          <a:prstGeom prst="rect">
            <a:avLst/>
          </a:prstGeom>
          <a:noFill/>
          <a:ln w="9525">
            <a:noFill/>
            <a:miter lim="800000"/>
            <a:headEnd/>
            <a:tailEnd/>
          </a:ln>
        </p:spPr>
        <p:txBody>
          <a:bodyPr>
            <a:spAutoFit/>
          </a:bodyPr>
          <a:lstStyle/>
          <a:p>
            <a:r>
              <a:rPr lang="zh-CN" altLang="en-US" sz="3600" b="1">
                <a:effectLst>
                  <a:outerShdw blurRad="38100" dist="38100" dir="2700000" algn="tl">
                    <a:srgbClr val="C0C0C0"/>
                  </a:outerShdw>
                </a:effectLst>
                <a:latin typeface="华文中宋" pitchFamily="2" charset="-122"/>
                <a:ea typeface="华文中宋" pitchFamily="2" charset="-122"/>
              </a:rPr>
              <a:t>两栖动物中的“两栖”是什么意思？</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6093"/>
                                        </p:tgtEl>
                                        <p:attrNameLst>
                                          <p:attrName>style.visibility</p:attrName>
                                        </p:attrNameLst>
                                      </p:cBhvr>
                                      <p:to>
                                        <p:strVal val="visible"/>
                                      </p:to>
                                    </p:set>
                                    <p:animEffect transition="in" filter="blinds(horizontal)">
                                      <p:cBhvr>
                                        <p:cTn id="7" dur="500"/>
                                        <p:tgtEl>
                                          <p:spTgt spid="4609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6115"/>
                                        </p:tgtEl>
                                        <p:attrNameLst>
                                          <p:attrName>style.visibility</p:attrName>
                                        </p:attrNameLst>
                                      </p:cBhvr>
                                      <p:to>
                                        <p:strVal val="visible"/>
                                      </p:to>
                                    </p:set>
                                    <p:animEffect transition="in" filter="blinds(horizontal)">
                                      <p:cBhvr>
                                        <p:cTn id="12" dur="500"/>
                                        <p:tgtEl>
                                          <p:spTgt spid="4611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6116"/>
                                        </p:tgtEl>
                                        <p:attrNameLst>
                                          <p:attrName>style.visibility</p:attrName>
                                        </p:attrNameLst>
                                      </p:cBhvr>
                                      <p:to>
                                        <p:strVal val="visible"/>
                                      </p:to>
                                    </p:set>
                                    <p:animEffect transition="in" filter="blinds(horizontal)">
                                      <p:cBhvr>
                                        <p:cTn id="17" dur="500"/>
                                        <p:tgtEl>
                                          <p:spTgt spid="4611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6117"/>
                                        </p:tgtEl>
                                        <p:attrNameLst>
                                          <p:attrName>style.visibility</p:attrName>
                                        </p:attrNameLst>
                                      </p:cBhvr>
                                      <p:to>
                                        <p:strVal val="visible"/>
                                      </p:to>
                                    </p:set>
                                    <p:animEffect transition="in" filter="blinds(horizontal)">
                                      <p:cBhvr>
                                        <p:cTn id="22" dur="500"/>
                                        <p:tgtEl>
                                          <p:spTgt spid="4611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6118"/>
                                        </p:tgtEl>
                                        <p:attrNameLst>
                                          <p:attrName>style.visibility</p:attrName>
                                        </p:attrNameLst>
                                      </p:cBhvr>
                                      <p:to>
                                        <p:strVal val="visible"/>
                                      </p:to>
                                    </p:set>
                                    <p:animEffect transition="in" filter="blinds(horizontal)">
                                      <p:cBhvr>
                                        <p:cTn id="27" dur="500"/>
                                        <p:tgtEl>
                                          <p:spTgt spid="4611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46119"/>
                                        </p:tgtEl>
                                        <p:attrNameLst>
                                          <p:attrName>style.visibility</p:attrName>
                                        </p:attrNameLst>
                                      </p:cBhvr>
                                      <p:to>
                                        <p:strVal val="visible"/>
                                      </p:to>
                                    </p:set>
                                    <p:animEffect transition="in" filter="blinds(horizontal)">
                                      <p:cBhvr>
                                        <p:cTn id="32" dur="500"/>
                                        <p:tgtEl>
                                          <p:spTgt spid="4611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46120"/>
                                        </p:tgtEl>
                                        <p:attrNameLst>
                                          <p:attrName>style.visibility</p:attrName>
                                        </p:attrNameLst>
                                      </p:cBhvr>
                                      <p:to>
                                        <p:strVal val="visible"/>
                                      </p:to>
                                    </p:set>
                                    <p:animEffect transition="in" filter="blinds(horizontal)">
                                      <p:cBhvr>
                                        <p:cTn id="37" dur="500"/>
                                        <p:tgtEl>
                                          <p:spTgt spid="4612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46121"/>
                                        </p:tgtEl>
                                        <p:attrNameLst>
                                          <p:attrName>style.visibility</p:attrName>
                                        </p:attrNameLst>
                                      </p:cBhvr>
                                      <p:to>
                                        <p:strVal val="visible"/>
                                      </p:to>
                                    </p:set>
                                    <p:animEffect transition="in" filter="blinds(horizontal)">
                                      <p:cBhvr>
                                        <p:cTn id="42" dur="500"/>
                                        <p:tgtEl>
                                          <p:spTgt spid="46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115" grpId="0"/>
      <p:bldP spid="46116" grpId="0"/>
      <p:bldP spid="46117" grpId="0"/>
      <p:bldP spid="46118" grpId="0"/>
      <p:bldP spid="46119" grpId="0"/>
      <p:bldP spid="46120" grpId="0"/>
      <p:bldP spid="461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8"/>
          <p:cNvPicPr>
            <a:picLocks noChangeAspect="1" noChangeArrowheads="1"/>
          </p:cNvPicPr>
          <p:nvPr/>
        </p:nvPicPr>
        <p:blipFill>
          <a:blip r:embed="rId2"/>
          <a:srcRect/>
          <a:stretch>
            <a:fillRect/>
          </a:stretch>
        </p:blipFill>
        <p:spPr bwMode="auto">
          <a:xfrm>
            <a:off x="134938" y="2276475"/>
            <a:ext cx="4391025" cy="4364038"/>
          </a:xfrm>
          <a:prstGeom prst="rect">
            <a:avLst/>
          </a:prstGeom>
          <a:noFill/>
          <a:ln w="9525">
            <a:noFill/>
            <a:miter lim="800000"/>
            <a:headEnd/>
            <a:tailEnd/>
          </a:ln>
        </p:spPr>
      </p:pic>
      <p:sp>
        <p:nvSpPr>
          <p:cNvPr id="5" name="Rectangle 2"/>
          <p:cNvSpPr>
            <a:spLocks noChangeArrowheads="1"/>
          </p:cNvSpPr>
          <p:nvPr/>
        </p:nvSpPr>
        <p:spPr bwMode="auto">
          <a:xfrm>
            <a:off x="74613" y="1111250"/>
            <a:ext cx="9037637" cy="74379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fontAlgn="auto">
              <a:lnSpc>
                <a:spcPct val="150000"/>
              </a:lnSpc>
              <a:spcBef>
                <a:spcPts val="0"/>
              </a:spcBef>
              <a:spcAft>
                <a:spcPts val="0"/>
              </a:spcAft>
              <a:defRPr/>
            </a:pPr>
            <a:r>
              <a:rPr lang="zh-CN" altLang="en-US" sz="3200" b="1" dirty="0">
                <a:latin typeface="华文中宋" pitchFamily="2" charset="-122"/>
                <a:ea typeface="华文中宋" pitchFamily="2" charset="-122"/>
              </a:rPr>
              <a:t>青蛙为什么既能在</a:t>
            </a:r>
            <a:r>
              <a:rPr lang="zh-CN" altLang="en-US" sz="3200" b="1" dirty="0">
                <a:solidFill>
                  <a:srgbClr val="FF0000"/>
                </a:solidFill>
                <a:latin typeface="华文中宋" pitchFamily="2" charset="-122"/>
                <a:ea typeface="华文中宋" pitchFamily="2" charset="-122"/>
              </a:rPr>
              <a:t>陆地上生活</a:t>
            </a:r>
            <a:r>
              <a:rPr lang="zh-CN" altLang="en-US" sz="3200" b="1" dirty="0">
                <a:latin typeface="华文中宋" pitchFamily="2" charset="-122"/>
                <a:ea typeface="华文中宋" pitchFamily="2" charset="-122"/>
              </a:rPr>
              <a:t>，也能在</a:t>
            </a:r>
            <a:r>
              <a:rPr lang="zh-CN" altLang="en-US" sz="3200" b="1" dirty="0">
                <a:solidFill>
                  <a:srgbClr val="FF0000"/>
                </a:solidFill>
                <a:latin typeface="华文中宋" pitchFamily="2" charset="-122"/>
                <a:ea typeface="华文中宋" pitchFamily="2" charset="-122"/>
              </a:rPr>
              <a:t>水中活动</a:t>
            </a:r>
            <a:r>
              <a:rPr lang="zh-CN" altLang="en-US" sz="3200" b="1" dirty="0">
                <a:latin typeface="华文中宋" pitchFamily="2" charset="-122"/>
                <a:ea typeface="华文中宋" pitchFamily="2" charset="-122"/>
              </a:rPr>
              <a:t>？</a:t>
            </a:r>
            <a:r>
              <a:rPr lang="en-US" altLang="zh-CN" sz="3200" b="1" dirty="0">
                <a:latin typeface="华文中宋" pitchFamily="2" charset="-122"/>
                <a:ea typeface="华文中宋" pitchFamily="2" charset="-122"/>
              </a:rPr>
              <a:t> </a:t>
            </a:r>
          </a:p>
        </p:txBody>
      </p:sp>
      <p:sp>
        <p:nvSpPr>
          <p:cNvPr id="6" name="Text Box 3"/>
          <p:cNvSpPr txBox="1">
            <a:spLocks noChangeArrowheads="1"/>
          </p:cNvSpPr>
          <p:nvPr/>
        </p:nvSpPr>
        <p:spPr bwMode="auto">
          <a:xfrm>
            <a:off x="4754563" y="2178050"/>
            <a:ext cx="4465637" cy="28003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fontAlgn="auto">
              <a:lnSpc>
                <a:spcPct val="150000"/>
              </a:lnSpc>
              <a:spcBef>
                <a:spcPct val="50000"/>
              </a:spcBef>
              <a:spcAft>
                <a:spcPts val="0"/>
              </a:spcAft>
              <a:defRPr/>
            </a:pPr>
            <a:r>
              <a:rPr lang="zh-CN" altLang="en-US" sz="3200" b="1" dirty="0">
                <a:solidFill>
                  <a:srgbClr val="0000FF"/>
                </a:solidFill>
                <a:latin typeface="华文中宋" pitchFamily="2" charset="-122"/>
                <a:ea typeface="华文中宋" pitchFamily="2" charset="-122"/>
              </a:rPr>
              <a:t>前肢短支撑，</a:t>
            </a:r>
            <a:endParaRPr lang="en-US" altLang="zh-CN" sz="3200" b="1" dirty="0">
              <a:solidFill>
                <a:srgbClr val="0000FF"/>
              </a:solidFill>
              <a:latin typeface="华文中宋" pitchFamily="2" charset="-122"/>
              <a:ea typeface="华文中宋" pitchFamily="2" charset="-122"/>
            </a:endParaRPr>
          </a:p>
          <a:p>
            <a:pPr fontAlgn="auto">
              <a:lnSpc>
                <a:spcPct val="150000"/>
              </a:lnSpc>
              <a:spcBef>
                <a:spcPct val="50000"/>
              </a:spcBef>
              <a:spcAft>
                <a:spcPts val="0"/>
              </a:spcAft>
              <a:defRPr/>
            </a:pPr>
            <a:r>
              <a:rPr lang="zh-CN" altLang="en-US" sz="3200" b="1" dirty="0">
                <a:solidFill>
                  <a:srgbClr val="0000FF"/>
                </a:solidFill>
                <a:latin typeface="华文中宋" pitchFamily="2" charset="-122"/>
                <a:ea typeface="华文中宋" pitchFamily="2" charset="-122"/>
              </a:rPr>
              <a:t>后肢长跳跃、有蹼划水；  </a:t>
            </a:r>
          </a:p>
          <a:p>
            <a:pPr fontAlgn="auto">
              <a:lnSpc>
                <a:spcPct val="150000"/>
              </a:lnSpc>
              <a:spcBef>
                <a:spcPct val="50000"/>
              </a:spcBef>
              <a:spcAft>
                <a:spcPts val="0"/>
              </a:spcAft>
              <a:defRPr/>
            </a:pPr>
            <a:r>
              <a:rPr lang="zh-CN" altLang="en-US" sz="3200" b="1" dirty="0">
                <a:solidFill>
                  <a:srgbClr val="0000FF"/>
                </a:solidFill>
                <a:latin typeface="华文中宋" pitchFamily="2" charset="-122"/>
                <a:ea typeface="华文中宋" pitchFamily="2" charset="-122"/>
              </a:rPr>
              <a:t>能用肺呼吸 。      </a:t>
            </a:r>
          </a:p>
        </p:txBody>
      </p:sp>
      <p:sp>
        <p:nvSpPr>
          <p:cNvPr id="2" name="矩形 1"/>
          <p:cNvSpPr/>
          <p:nvPr/>
        </p:nvSpPr>
        <p:spPr>
          <a:xfrm>
            <a:off x="539552" y="188640"/>
            <a:ext cx="1653018" cy="923330"/>
          </a:xfrm>
          <a:prstGeom prst="rect">
            <a:avLst/>
          </a:prstGeom>
          <a:noFill/>
        </p:spPr>
        <p:txBody>
          <a:bodyPr wrap="none">
            <a:spAutoFit/>
          </a:bodyPr>
          <a:lstStyle/>
          <a:p>
            <a:pPr algn="ctr" fontAlgn="auto">
              <a:spcBef>
                <a:spcPts val="0"/>
              </a:spcBef>
              <a:spcAft>
                <a:spcPts val="0"/>
              </a:spcAft>
              <a:defRPr/>
            </a:pPr>
            <a:r>
              <a:rPr lang="zh-CN" altLang="en-US" sz="54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微软雅黑" pitchFamily="34" charset="-122"/>
                <a:ea typeface="微软雅黑" pitchFamily="34" charset="-122"/>
              </a:rPr>
              <a:t>讨论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日期占位符 3"/>
          <p:cNvSpPr>
            <a:spLocks noGrp="1"/>
          </p:cNvSpPr>
          <p:nvPr>
            <p:ph type="dt" sz="quarter" idx="10"/>
          </p:nvPr>
        </p:nvSpPr>
        <p:spPr bwMode="auto">
          <a:noFill/>
          <a:ln>
            <a:miter lim="800000"/>
            <a:headEnd/>
            <a:tailEnd/>
          </a:ln>
        </p:spPr>
        <p:txBody>
          <a:bodyPr vert="horz" wrap="square" lIns="91440" tIns="45720" rIns="91440" bIns="45720" numCol="1" compatLnSpc="1">
            <a:prstTxWarp prst="textNoShape">
              <a:avLst/>
            </a:prstTxWarp>
          </a:bodyPr>
          <a:lstStyle/>
          <a:p>
            <a:pPr fontAlgn="base">
              <a:spcBef>
                <a:spcPct val="0"/>
              </a:spcBef>
              <a:spcAft>
                <a:spcPct val="0"/>
              </a:spcAft>
            </a:pPr>
            <a:fld id="{713525EC-F88C-4D4A-B1F7-137A423EA909}" type="datetime1">
              <a:rPr lang="en-US" altLang="zh-CN"/>
              <a:pPr fontAlgn="base">
                <a:spcBef>
                  <a:spcPct val="0"/>
                </a:spcBef>
                <a:spcAft>
                  <a:spcPct val="0"/>
                </a:spcAft>
              </a:pPr>
              <a:t>12/5/2015</a:t>
            </a:fld>
            <a:endParaRPr lang="zh-CN" altLang="en-US" sz="1800">
              <a:solidFill>
                <a:schemeClr val="tx1"/>
              </a:solidFill>
            </a:endParaRPr>
          </a:p>
        </p:txBody>
      </p:sp>
      <p:pic>
        <p:nvPicPr>
          <p:cNvPr id="21507" name="Picture 5" descr="青蛙">
            <a:hlinkClick r:id="" action="ppaction://noaction"/>
          </p:cNvPr>
          <p:cNvPicPr>
            <a:picLocks noChangeAspect="1" noChangeArrowheads="1"/>
          </p:cNvPicPr>
          <p:nvPr/>
        </p:nvPicPr>
        <p:blipFill>
          <a:blip r:embed="rId2"/>
          <a:srcRect/>
          <a:stretch>
            <a:fillRect/>
          </a:stretch>
        </p:blipFill>
        <p:spPr bwMode="auto">
          <a:xfrm>
            <a:off x="0" y="188913"/>
            <a:ext cx="3276600" cy="3573462"/>
          </a:xfrm>
          <a:prstGeom prst="rect">
            <a:avLst/>
          </a:prstGeom>
          <a:noFill/>
          <a:ln w="9525">
            <a:noFill/>
            <a:miter lim="800000"/>
            <a:headEnd/>
            <a:tailEnd/>
          </a:ln>
        </p:spPr>
      </p:pic>
      <p:pic>
        <p:nvPicPr>
          <p:cNvPr id="21508" name="Picture 7"/>
          <p:cNvPicPr>
            <a:picLocks noChangeAspect="1" noChangeArrowheads="1"/>
          </p:cNvPicPr>
          <p:nvPr/>
        </p:nvPicPr>
        <p:blipFill>
          <a:blip r:embed="rId3"/>
          <a:srcRect/>
          <a:stretch>
            <a:fillRect/>
          </a:stretch>
        </p:blipFill>
        <p:spPr bwMode="auto">
          <a:xfrm>
            <a:off x="0" y="3500438"/>
            <a:ext cx="9144000" cy="3357562"/>
          </a:xfrm>
          <a:prstGeom prst="rect">
            <a:avLst/>
          </a:prstGeom>
          <a:noFill/>
          <a:ln w="9525">
            <a:noFill/>
            <a:miter lim="800000"/>
            <a:headEnd/>
            <a:tailEnd/>
          </a:ln>
        </p:spPr>
      </p:pic>
      <p:sp>
        <p:nvSpPr>
          <p:cNvPr id="21509" name="Text Box 8"/>
          <p:cNvSpPr txBox="1">
            <a:spLocks noChangeArrowheads="1"/>
          </p:cNvSpPr>
          <p:nvPr/>
        </p:nvSpPr>
        <p:spPr bwMode="auto">
          <a:xfrm>
            <a:off x="3276600" y="692150"/>
            <a:ext cx="863600" cy="1465263"/>
          </a:xfrm>
          <a:prstGeom prst="rect">
            <a:avLst/>
          </a:prstGeom>
          <a:noFill/>
          <a:ln w="9525">
            <a:noFill/>
            <a:miter lim="800000"/>
            <a:headEnd/>
            <a:tailEnd/>
          </a:ln>
          <a:effectLst/>
        </p:spPr>
        <p:txBody>
          <a:bodyPr>
            <a:spAutoFit/>
          </a:bodyPr>
          <a:lstStyle/>
          <a:p>
            <a:pPr>
              <a:spcBef>
                <a:spcPct val="50000"/>
              </a:spcBef>
            </a:pPr>
            <a:r>
              <a:rPr lang="zh-CN" altLang="en-US" sz="3600" b="1">
                <a:solidFill>
                  <a:srgbClr val="FF0000"/>
                </a:solidFill>
                <a:ea typeface="黑体" pitchFamily="2" charset="-122"/>
              </a:rPr>
              <a:t>青</a:t>
            </a:r>
          </a:p>
          <a:p>
            <a:pPr>
              <a:spcBef>
                <a:spcPct val="50000"/>
              </a:spcBef>
            </a:pPr>
            <a:r>
              <a:rPr lang="zh-CN" altLang="en-US" sz="3600" b="1">
                <a:solidFill>
                  <a:srgbClr val="FF0000"/>
                </a:solidFill>
                <a:ea typeface="黑体" pitchFamily="2" charset="-122"/>
              </a:rPr>
              <a:t>蛙</a:t>
            </a:r>
          </a:p>
        </p:txBody>
      </p:sp>
      <p:sp>
        <p:nvSpPr>
          <p:cNvPr id="44045" name="AutoShape 13">
            <a:hlinkClick r:id="rId5" action="ppaction://hlinkfile" highlightClick="1">
              <a:snd r:embed="rId4" name="camera.wav" builtIn="1"/>
            </a:hlinkClick>
            <a:hlinkHover r:id="" action="ppaction://noaction" highlightClick="1"/>
          </p:cNvPr>
          <p:cNvSpPr>
            <a:spLocks noChangeArrowheads="1"/>
          </p:cNvSpPr>
          <p:nvPr/>
        </p:nvSpPr>
        <p:spPr bwMode="auto">
          <a:xfrm>
            <a:off x="0" y="3500438"/>
            <a:ext cx="1476375" cy="604837"/>
          </a:xfrm>
          <a:prstGeom prst="flowChartAlternateProcess">
            <a:avLst/>
          </a:prstGeom>
          <a:gradFill rotWithShape="0">
            <a:gsLst>
              <a:gs pos="0">
                <a:srgbClr val="CCFFCC">
                  <a:gamma/>
                  <a:shade val="46275"/>
                  <a:invGamma/>
                </a:srgbClr>
              </a:gs>
              <a:gs pos="50000">
                <a:srgbClr val="CCFFCC"/>
              </a:gs>
              <a:gs pos="100000">
                <a:srgbClr val="CCFFCC">
                  <a:gamma/>
                  <a:shade val="46275"/>
                  <a:invGamma/>
                </a:srgbClr>
              </a:gs>
            </a:gsLst>
            <a:lin ang="5400000" scaled="1"/>
          </a:gradFill>
          <a:ln w="12700" cap="sq">
            <a:solidFill>
              <a:schemeClr val="tx1"/>
            </a:solidFill>
            <a:miter lim="800000"/>
            <a:headEnd/>
            <a:tailEnd/>
          </a:ln>
        </p:spPr>
        <p:txBody>
          <a:bodyPr wrap="none" anchor="ctr"/>
          <a:lstStyle/>
          <a:p>
            <a:pPr algn="ctr" fontAlgn="auto">
              <a:spcBef>
                <a:spcPts val="0"/>
              </a:spcBef>
              <a:spcAft>
                <a:spcPts val="0"/>
              </a:spcAft>
              <a:defRPr/>
            </a:pPr>
            <a:r>
              <a:rPr lang="zh-CN" altLang="en-US" sz="3200" b="1">
                <a:solidFill>
                  <a:srgbClr val="FF0000"/>
                </a:solidFill>
                <a:effectLst>
                  <a:outerShdw blurRad="38100" dist="38100" dir="2700000" algn="tl">
                    <a:srgbClr val="000000"/>
                  </a:outerShdw>
                </a:effectLst>
                <a:latin typeface="+mn-lt"/>
                <a:ea typeface="华文新魏" pitchFamily="2" charset="-122"/>
              </a:rPr>
              <a:t>蟾  蜍</a:t>
            </a:r>
          </a:p>
        </p:txBody>
      </p:sp>
      <p:sp>
        <p:nvSpPr>
          <p:cNvPr id="44046" name="AutoShape 14">
            <a:hlinkClick r:id="rId5" action="ppaction://hlinkfile" highlightClick="1">
              <a:snd r:embed="rId4" name="camera.wav" builtIn="1"/>
            </a:hlinkClick>
            <a:hlinkHover r:id="" action="ppaction://noaction" highlightClick="1"/>
          </p:cNvPr>
          <p:cNvSpPr>
            <a:spLocks noChangeArrowheads="1"/>
          </p:cNvSpPr>
          <p:nvPr/>
        </p:nvSpPr>
        <p:spPr bwMode="auto">
          <a:xfrm>
            <a:off x="4859338" y="3573463"/>
            <a:ext cx="1584325" cy="604837"/>
          </a:xfrm>
          <a:prstGeom prst="flowChartAlternateProcess">
            <a:avLst/>
          </a:prstGeom>
          <a:gradFill rotWithShape="0">
            <a:gsLst>
              <a:gs pos="0">
                <a:srgbClr val="CCFFCC">
                  <a:gamma/>
                  <a:shade val="46275"/>
                  <a:invGamma/>
                </a:srgbClr>
              </a:gs>
              <a:gs pos="50000">
                <a:srgbClr val="CCFFCC"/>
              </a:gs>
              <a:gs pos="100000">
                <a:srgbClr val="CCFFCC">
                  <a:gamma/>
                  <a:shade val="46275"/>
                  <a:invGamma/>
                </a:srgbClr>
              </a:gs>
            </a:gsLst>
            <a:lin ang="5400000" scaled="1"/>
          </a:gradFill>
          <a:ln w="12700" cap="sq">
            <a:solidFill>
              <a:schemeClr val="tx1"/>
            </a:solidFill>
            <a:miter lim="800000"/>
            <a:headEnd/>
            <a:tailEnd/>
          </a:ln>
        </p:spPr>
        <p:txBody>
          <a:bodyPr wrap="none" anchor="ctr"/>
          <a:lstStyle/>
          <a:p>
            <a:pPr algn="ctr" fontAlgn="auto">
              <a:spcBef>
                <a:spcPts val="0"/>
              </a:spcBef>
              <a:spcAft>
                <a:spcPts val="0"/>
              </a:spcAft>
              <a:defRPr/>
            </a:pPr>
            <a:r>
              <a:rPr lang="zh-CN" altLang="en-US" sz="3200" b="1">
                <a:solidFill>
                  <a:srgbClr val="FF0000"/>
                </a:solidFill>
                <a:effectLst>
                  <a:outerShdw blurRad="38100" dist="38100" dir="2700000" algn="tl">
                    <a:srgbClr val="000000"/>
                  </a:outerShdw>
                </a:effectLst>
                <a:latin typeface="+mn-lt"/>
                <a:ea typeface="华文新魏" pitchFamily="2" charset="-122"/>
              </a:rPr>
              <a:t>大   鲵</a:t>
            </a:r>
          </a:p>
        </p:txBody>
      </p:sp>
      <p:sp>
        <p:nvSpPr>
          <p:cNvPr id="44047" name="AutoShape 15">
            <a:hlinkClick r:id="rId5" action="ppaction://hlinkfile" highlightClick="1">
              <a:snd r:embed="rId4" name="camera.wav" builtIn="1"/>
            </a:hlinkClick>
            <a:hlinkHover r:id="" action="ppaction://noaction" highlightClick="1"/>
          </p:cNvPr>
          <p:cNvSpPr>
            <a:spLocks noChangeArrowheads="1"/>
          </p:cNvSpPr>
          <p:nvPr/>
        </p:nvSpPr>
        <p:spPr bwMode="auto">
          <a:xfrm>
            <a:off x="0" y="0"/>
            <a:ext cx="3276600" cy="604838"/>
          </a:xfrm>
          <a:prstGeom prst="flowChartAlternateProcess">
            <a:avLst/>
          </a:prstGeom>
          <a:solidFill>
            <a:srgbClr val="0000FF"/>
          </a:solidFill>
          <a:ln w="12700" cap="sq">
            <a:solidFill>
              <a:schemeClr val="tx1"/>
            </a:solidFill>
            <a:miter lim="800000"/>
            <a:headEnd/>
            <a:tailEnd/>
          </a:ln>
        </p:spPr>
        <p:txBody>
          <a:bodyPr wrap="none" anchor="ctr"/>
          <a:lstStyle/>
          <a:p>
            <a:pPr algn="ctr" fontAlgn="auto">
              <a:spcBef>
                <a:spcPts val="0"/>
              </a:spcBef>
              <a:spcAft>
                <a:spcPts val="0"/>
              </a:spcAft>
              <a:defRPr/>
            </a:pPr>
            <a:r>
              <a:rPr lang="zh-CN" altLang="en-US" sz="3600" b="1">
                <a:solidFill>
                  <a:srgbClr val="FF0000"/>
                </a:solidFill>
                <a:effectLst>
                  <a:outerShdw blurRad="38100" dist="38100" dir="2700000" algn="tl">
                    <a:srgbClr val="000000"/>
                  </a:outerShdw>
                </a:effectLst>
                <a:latin typeface="+mn-lt"/>
                <a:ea typeface="华文新魏" pitchFamily="2" charset="-122"/>
              </a:rPr>
              <a:t>常见两栖类动物</a:t>
            </a:r>
          </a:p>
        </p:txBody>
      </p:sp>
      <p:pic>
        <p:nvPicPr>
          <p:cNvPr id="21513" name="Picture 9" descr="蝾螈"/>
          <p:cNvPicPr>
            <a:picLocks noChangeAspect="1" noChangeArrowheads="1"/>
          </p:cNvPicPr>
          <p:nvPr/>
        </p:nvPicPr>
        <p:blipFill>
          <a:blip r:embed="rId6"/>
          <a:srcRect/>
          <a:stretch>
            <a:fillRect/>
          </a:stretch>
        </p:blipFill>
        <p:spPr bwMode="auto">
          <a:xfrm>
            <a:off x="4859338" y="0"/>
            <a:ext cx="4284662" cy="3524250"/>
          </a:xfrm>
          <a:prstGeom prst="rect">
            <a:avLst/>
          </a:prstGeom>
          <a:noFill/>
          <a:ln w="9525">
            <a:noFill/>
            <a:miter lim="800000"/>
            <a:headEnd/>
            <a:tailEnd/>
          </a:ln>
        </p:spPr>
      </p:pic>
      <p:sp>
        <p:nvSpPr>
          <p:cNvPr id="21514" name="Text Box 17"/>
          <p:cNvSpPr txBox="1">
            <a:spLocks noChangeArrowheads="1"/>
          </p:cNvSpPr>
          <p:nvPr/>
        </p:nvSpPr>
        <p:spPr bwMode="auto">
          <a:xfrm>
            <a:off x="3977801" y="836613"/>
            <a:ext cx="738664" cy="1663693"/>
          </a:xfrm>
          <a:prstGeom prst="rect">
            <a:avLst/>
          </a:prstGeom>
          <a:noFill/>
          <a:ln w="9525">
            <a:noFill/>
            <a:miter lim="800000"/>
            <a:headEnd/>
            <a:tailEnd/>
          </a:ln>
          <a:effectLst/>
        </p:spPr>
        <p:txBody>
          <a:bodyPr vert="eaVert" wrap="square">
            <a:spAutoFit/>
          </a:bodyPr>
          <a:lstStyle/>
          <a:p>
            <a:pPr>
              <a:spcBef>
                <a:spcPct val="50000"/>
              </a:spcBef>
            </a:pPr>
            <a:r>
              <a:rPr kumimoji="1" lang="zh-CN" altLang="en-US" sz="3600" b="1" dirty="0">
                <a:latin typeface="华文中宋" pitchFamily="2" charset="-122"/>
                <a:ea typeface="华文中宋" pitchFamily="2" charset="-122"/>
              </a:rPr>
              <a:t>蝾螈</a:t>
            </a:r>
          </a:p>
        </p:txBody>
      </p:sp>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4"/>
          <p:cNvSpPr txBox="1">
            <a:spLocks noChangeArrowheads="1"/>
          </p:cNvSpPr>
          <p:nvPr/>
        </p:nvSpPr>
        <p:spPr bwMode="auto">
          <a:xfrm>
            <a:off x="376789" y="-71462"/>
            <a:ext cx="7498799" cy="652486"/>
          </a:xfrm>
          <a:prstGeom prst="rect">
            <a:avLst/>
          </a:prstGeom>
          <a:noFill/>
          <a:ln w="9525">
            <a:noFill/>
            <a:miter lim="800000"/>
            <a:headEnd/>
            <a:tailEnd/>
          </a:ln>
          <a:effectLst/>
        </p:spPr>
        <p:txBody>
          <a:bodyPr wrap="square">
            <a:spAutoFit/>
          </a:bodyPr>
          <a:lstStyle/>
          <a:p>
            <a:pPr>
              <a:lnSpc>
                <a:spcPct val="130000"/>
              </a:lnSpc>
            </a:pPr>
            <a:r>
              <a:rPr lang="en-US" altLang="zh-CN" sz="2800" b="1" dirty="0">
                <a:latin typeface="华文中宋" pitchFamily="2" charset="-122"/>
                <a:ea typeface="华文中宋" pitchFamily="2" charset="-122"/>
              </a:rPr>
              <a:t>2</a:t>
            </a:r>
            <a:r>
              <a:rPr lang="zh-CN" altLang="en-US" sz="2800" b="1" dirty="0">
                <a:latin typeface="华文中宋" pitchFamily="2" charset="-122"/>
                <a:ea typeface="华文中宋" pitchFamily="2" charset="-122"/>
              </a:rPr>
              <a:t>、其他两栖动物</a:t>
            </a:r>
            <a:r>
              <a:rPr lang="en-US" altLang="zh-CN" sz="2800" b="1" dirty="0">
                <a:latin typeface="华文中宋" pitchFamily="2" charset="-122"/>
                <a:ea typeface="华文中宋" pitchFamily="2" charset="-122"/>
              </a:rPr>
              <a:t>——</a:t>
            </a:r>
            <a:r>
              <a:rPr lang="zh-CN" altLang="en-US" sz="2800" b="1" dirty="0">
                <a:latin typeface="华文中宋" pitchFamily="2" charset="-122"/>
                <a:ea typeface="华文中宋" pitchFamily="2" charset="-122"/>
              </a:rPr>
              <a:t> </a:t>
            </a:r>
            <a:r>
              <a:rPr lang="zh-CN" altLang="en-US" sz="2800" b="1" dirty="0">
                <a:solidFill>
                  <a:srgbClr val="FF0000"/>
                </a:solidFill>
                <a:latin typeface="华文中宋" pitchFamily="2" charset="-122"/>
                <a:ea typeface="华文中宋" pitchFamily="2" charset="-122"/>
              </a:rPr>
              <a:t>蟾蜍</a:t>
            </a:r>
            <a:endParaRPr lang="zh-CN" altLang="en-US" sz="2800" b="1" dirty="0">
              <a:latin typeface="华文中宋" pitchFamily="2" charset="-122"/>
              <a:ea typeface="华文中宋" pitchFamily="2" charset="-122"/>
            </a:endParaRPr>
          </a:p>
        </p:txBody>
      </p:sp>
      <p:pic>
        <p:nvPicPr>
          <p:cNvPr id="22531" name="Picture 2" descr="http://p2.so.qhimg.com/t016c5cd9bd154d8ff7.jpg"/>
          <p:cNvPicPr>
            <a:picLocks noChangeAspect="1" noChangeArrowheads="1"/>
          </p:cNvPicPr>
          <p:nvPr/>
        </p:nvPicPr>
        <p:blipFill>
          <a:blip r:embed="rId2"/>
          <a:srcRect/>
          <a:stretch>
            <a:fillRect/>
          </a:stretch>
        </p:blipFill>
        <p:spPr bwMode="auto">
          <a:xfrm>
            <a:off x="-285784" y="1285860"/>
            <a:ext cx="3822700" cy="3871913"/>
          </a:xfrm>
          <a:prstGeom prst="rect">
            <a:avLst/>
          </a:prstGeom>
          <a:noFill/>
          <a:ln w="9525">
            <a:noFill/>
            <a:miter lim="800000"/>
            <a:headEnd/>
            <a:tailEnd/>
          </a:ln>
        </p:spPr>
      </p:pic>
      <p:sp>
        <p:nvSpPr>
          <p:cNvPr id="2" name="TextBox 1"/>
          <p:cNvSpPr txBox="1">
            <a:spLocks noChangeArrowheads="1"/>
          </p:cNvSpPr>
          <p:nvPr/>
        </p:nvSpPr>
        <p:spPr bwMode="auto">
          <a:xfrm>
            <a:off x="3214678" y="642918"/>
            <a:ext cx="5875347" cy="5909310"/>
          </a:xfrm>
          <a:prstGeom prst="rect">
            <a:avLst/>
          </a:prstGeom>
          <a:noFill/>
          <a:ln w="9525">
            <a:noFill/>
            <a:miter lim="800000"/>
            <a:headEnd/>
            <a:tailEnd/>
          </a:ln>
        </p:spPr>
        <p:txBody>
          <a:bodyPr wrap="square">
            <a:spAutoFit/>
          </a:bodyPr>
          <a:lstStyle/>
          <a:p>
            <a:pPr>
              <a:lnSpc>
                <a:spcPct val="150000"/>
              </a:lnSpc>
            </a:pPr>
            <a:r>
              <a:rPr lang="zh-CN" altLang="en-US" sz="2800" b="1" dirty="0">
                <a:latin typeface="华文中宋" pitchFamily="2" charset="-122"/>
                <a:ea typeface="华文中宋" pitchFamily="2" charset="-122"/>
              </a:rPr>
              <a:t>蟾蜍在我国各地均有分布。白天多潜伏在草丛和农作物间，黄昏时常在路旁、草地上爬行觅食。行动缓慢笨拙，不善于跳跃、游泳，只能作匍匐爬行。蟾蜍表皮角质化，所以比较耐旱，可以在离水较远的干燥环境中活动。蟾蜍的跳跃能力远不如青蛙，但是毒腺在一定程度上保护它免于被食肉动物吞食。所分泌的毒液能制成中药蟾酥</a:t>
            </a:r>
            <a:r>
              <a:rPr lang="zh-CN" altLang="en-US" sz="2800" b="1" dirty="0">
                <a:solidFill>
                  <a:srgbClr val="002060"/>
                </a:solidFill>
                <a:latin typeface="华文中宋" pitchFamily="2" charset="-122"/>
                <a:ea typeface="华文中宋" pitchFamily="2"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3"/>
          <p:cNvSpPr txBox="1">
            <a:spLocks noChangeArrowheads="1"/>
          </p:cNvSpPr>
          <p:nvPr/>
        </p:nvSpPr>
        <p:spPr bwMode="auto">
          <a:xfrm>
            <a:off x="539750" y="444500"/>
            <a:ext cx="7237413" cy="742126"/>
          </a:xfrm>
          <a:prstGeom prst="rect">
            <a:avLst/>
          </a:prstGeom>
          <a:noFill/>
          <a:ln w="9525">
            <a:noFill/>
            <a:miter lim="800000"/>
            <a:headEnd/>
            <a:tailEnd/>
          </a:ln>
          <a:effectLst/>
        </p:spPr>
        <p:txBody>
          <a:bodyPr>
            <a:spAutoFit/>
          </a:bodyPr>
          <a:lstStyle/>
          <a:p>
            <a:pPr>
              <a:lnSpc>
                <a:spcPct val="130000"/>
              </a:lnSpc>
            </a:pPr>
            <a:r>
              <a:rPr lang="en-US" altLang="zh-CN" sz="3600" b="1" dirty="0">
                <a:latin typeface="华文中宋" pitchFamily="2" charset="-122"/>
                <a:ea typeface="华文中宋" pitchFamily="2" charset="-122"/>
              </a:rPr>
              <a:t>2</a:t>
            </a:r>
            <a:r>
              <a:rPr lang="zh-CN" altLang="en-US" sz="3600" b="1" dirty="0">
                <a:latin typeface="华文中宋" pitchFamily="2" charset="-122"/>
                <a:ea typeface="华文中宋" pitchFamily="2" charset="-122"/>
              </a:rPr>
              <a:t>、其他两栖动物</a:t>
            </a:r>
            <a:r>
              <a:rPr lang="en-US" altLang="zh-CN" sz="3600" b="1" dirty="0">
                <a:latin typeface="华文中宋" pitchFamily="2" charset="-122"/>
                <a:ea typeface="华文中宋" pitchFamily="2" charset="-122"/>
              </a:rPr>
              <a:t>——</a:t>
            </a:r>
            <a:r>
              <a:rPr lang="zh-CN" altLang="en-US" sz="3600" b="1" dirty="0">
                <a:solidFill>
                  <a:srgbClr val="FF0000"/>
                </a:solidFill>
                <a:latin typeface="华文中宋" pitchFamily="2" charset="-122"/>
                <a:ea typeface="华文中宋" pitchFamily="2" charset="-122"/>
              </a:rPr>
              <a:t>大鲵</a:t>
            </a:r>
          </a:p>
        </p:txBody>
      </p:sp>
      <p:pic>
        <p:nvPicPr>
          <p:cNvPr id="23555" name="Picture 2" descr="c:\DOCUME~1\ADMINI~1\APPLIC~1\360se6\USERDA~1\Temp\T01464~1.JPG"/>
          <p:cNvPicPr>
            <a:picLocks noChangeAspect="1" noChangeArrowheads="1"/>
          </p:cNvPicPr>
          <p:nvPr/>
        </p:nvPicPr>
        <p:blipFill>
          <a:blip r:embed="rId2"/>
          <a:srcRect/>
          <a:stretch>
            <a:fillRect/>
          </a:stretch>
        </p:blipFill>
        <p:spPr bwMode="auto">
          <a:xfrm>
            <a:off x="2771775" y="3573463"/>
            <a:ext cx="5572125" cy="3719512"/>
          </a:xfrm>
          <a:prstGeom prst="rect">
            <a:avLst/>
          </a:prstGeom>
          <a:noFill/>
          <a:ln w="9525">
            <a:noFill/>
            <a:miter lim="800000"/>
            <a:headEnd/>
            <a:tailEnd/>
          </a:ln>
        </p:spPr>
      </p:pic>
      <p:sp>
        <p:nvSpPr>
          <p:cNvPr id="23556" name="矩形 1"/>
          <p:cNvSpPr>
            <a:spLocks noChangeArrowheads="1"/>
          </p:cNvSpPr>
          <p:nvPr/>
        </p:nvSpPr>
        <p:spPr bwMode="auto">
          <a:xfrm>
            <a:off x="468313" y="1355725"/>
            <a:ext cx="8423275" cy="2984500"/>
          </a:xfrm>
          <a:prstGeom prst="rect">
            <a:avLst/>
          </a:prstGeom>
          <a:noFill/>
          <a:ln w="9525">
            <a:noFill/>
            <a:miter lim="800000"/>
            <a:headEnd/>
            <a:tailEnd/>
          </a:ln>
        </p:spPr>
        <p:txBody>
          <a:bodyPr>
            <a:spAutoFit/>
          </a:bodyPr>
          <a:lstStyle/>
          <a:p>
            <a:pPr>
              <a:lnSpc>
                <a:spcPct val="150000"/>
              </a:lnSpc>
            </a:pPr>
            <a:r>
              <a:rPr lang="zh-CN" altLang="en-US" sz="3200" b="1">
                <a:latin typeface="华文中宋" pitchFamily="2" charset="-122"/>
                <a:ea typeface="华文中宋" pitchFamily="2" charset="-122"/>
              </a:rPr>
              <a:t>大鲵是世界上现存最大的也是最珍贵的两栖动物。它的叫声很像幼儿哭声，因此人们又叫它“娃娃鱼”，是国家二类保护水生野生动物，是农业产业化和特色农业重点开发品种</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3"/>
          <p:cNvSpPr txBox="1">
            <a:spLocks noChangeArrowheads="1"/>
          </p:cNvSpPr>
          <p:nvPr/>
        </p:nvSpPr>
        <p:spPr bwMode="auto">
          <a:xfrm>
            <a:off x="468313" y="142852"/>
            <a:ext cx="7237412" cy="742126"/>
          </a:xfrm>
          <a:prstGeom prst="rect">
            <a:avLst/>
          </a:prstGeom>
          <a:noFill/>
          <a:ln w="9525">
            <a:noFill/>
            <a:miter lim="800000"/>
            <a:headEnd/>
            <a:tailEnd/>
          </a:ln>
          <a:effectLst/>
        </p:spPr>
        <p:txBody>
          <a:bodyPr>
            <a:spAutoFit/>
          </a:bodyPr>
          <a:lstStyle/>
          <a:p>
            <a:pPr>
              <a:lnSpc>
                <a:spcPct val="130000"/>
              </a:lnSpc>
            </a:pPr>
            <a:r>
              <a:rPr lang="en-US" altLang="zh-CN" sz="3600" b="1" dirty="0">
                <a:latin typeface="华文中宋" pitchFamily="2" charset="-122"/>
                <a:ea typeface="华文中宋" pitchFamily="2" charset="-122"/>
              </a:rPr>
              <a:t>2</a:t>
            </a:r>
            <a:r>
              <a:rPr lang="zh-CN" altLang="en-US" sz="3600" b="1" dirty="0">
                <a:latin typeface="华文中宋" pitchFamily="2" charset="-122"/>
                <a:ea typeface="华文中宋" pitchFamily="2" charset="-122"/>
              </a:rPr>
              <a:t>、其他两栖动物</a:t>
            </a:r>
            <a:r>
              <a:rPr lang="en-US" altLang="zh-CN" sz="3600" b="1" dirty="0">
                <a:latin typeface="华文中宋" pitchFamily="2" charset="-122"/>
                <a:ea typeface="华文中宋" pitchFamily="2" charset="-122"/>
              </a:rPr>
              <a:t>——</a:t>
            </a:r>
            <a:r>
              <a:rPr lang="zh-CN" altLang="en-US" sz="3600" b="1" dirty="0">
                <a:solidFill>
                  <a:srgbClr val="FF0000"/>
                </a:solidFill>
                <a:latin typeface="华文中宋" pitchFamily="2" charset="-122"/>
                <a:ea typeface="华文中宋" pitchFamily="2" charset="-122"/>
              </a:rPr>
              <a:t>蝾螈</a:t>
            </a:r>
          </a:p>
        </p:txBody>
      </p:sp>
      <p:pic>
        <p:nvPicPr>
          <p:cNvPr id="24579" name="Picture 7"/>
          <p:cNvPicPr>
            <a:picLocks noChangeAspect="1" noChangeArrowheads="1"/>
          </p:cNvPicPr>
          <p:nvPr/>
        </p:nvPicPr>
        <p:blipFill>
          <a:blip r:embed="rId2"/>
          <a:srcRect/>
          <a:stretch>
            <a:fillRect/>
          </a:stretch>
        </p:blipFill>
        <p:spPr bwMode="auto">
          <a:xfrm>
            <a:off x="284163" y="2565400"/>
            <a:ext cx="4335462" cy="3240088"/>
          </a:xfrm>
          <a:prstGeom prst="rect">
            <a:avLst/>
          </a:prstGeom>
          <a:noFill/>
          <a:ln w="9525">
            <a:noFill/>
            <a:miter lim="800000"/>
            <a:headEnd/>
            <a:tailEnd/>
          </a:ln>
          <a:effectLst/>
        </p:spPr>
      </p:pic>
      <p:sp>
        <p:nvSpPr>
          <p:cNvPr id="2" name="矩形 1"/>
          <p:cNvSpPr>
            <a:spLocks noChangeArrowheads="1"/>
          </p:cNvSpPr>
          <p:nvPr/>
        </p:nvSpPr>
        <p:spPr bwMode="auto">
          <a:xfrm>
            <a:off x="365124" y="928670"/>
            <a:ext cx="8421718" cy="1384995"/>
          </a:xfrm>
          <a:prstGeom prst="rect">
            <a:avLst/>
          </a:prstGeom>
          <a:noFill/>
          <a:ln w="9525">
            <a:noFill/>
            <a:miter lim="800000"/>
            <a:headEnd/>
            <a:tailEnd/>
          </a:ln>
        </p:spPr>
        <p:txBody>
          <a:bodyPr wrap="square">
            <a:spAutoFit/>
          </a:bodyPr>
          <a:lstStyle/>
          <a:p>
            <a:pPr>
              <a:lnSpc>
                <a:spcPct val="150000"/>
              </a:lnSpc>
            </a:pPr>
            <a:r>
              <a:rPr lang="zh-CN" altLang="en-US" sz="2800" b="1" dirty="0">
                <a:latin typeface="华文中宋" pitchFamily="2" charset="-122"/>
                <a:ea typeface="华文中宋" pitchFamily="2" charset="-122"/>
              </a:rPr>
              <a:t>一般生活在淡水和潮湿林地之中，以蜗牛、昆虫、及其它小动物为食物终生有尾，常被作为观赏动物。</a:t>
            </a:r>
          </a:p>
        </p:txBody>
      </p:sp>
      <p:pic>
        <p:nvPicPr>
          <p:cNvPr id="2056" name="Picture 8"/>
          <p:cNvPicPr>
            <a:picLocks noChangeAspect="1" noChangeArrowheads="1"/>
          </p:cNvPicPr>
          <p:nvPr/>
        </p:nvPicPr>
        <p:blipFill>
          <a:blip r:embed="rId3"/>
          <a:srcRect/>
          <a:stretch>
            <a:fillRect/>
          </a:stretch>
        </p:blipFill>
        <p:spPr bwMode="auto">
          <a:xfrm>
            <a:off x="4040188" y="4292600"/>
            <a:ext cx="3275012" cy="2359025"/>
          </a:xfrm>
          <a:prstGeom prst="rect">
            <a:avLst/>
          </a:prstGeom>
          <a:noFill/>
          <a:ln w="9525">
            <a:noFill/>
            <a:miter lim="800000"/>
            <a:headEnd/>
            <a:tailEnd/>
          </a:ln>
          <a:effectLst/>
        </p:spPr>
      </p:pic>
      <p:pic>
        <p:nvPicPr>
          <p:cNvPr id="2058" name="Picture 10" descr="c:\DOCUME~1\ADMINI~1\APPLIC~1\360se6\USERDA~1\Temp\T01113~1.JPG"/>
          <p:cNvPicPr>
            <a:picLocks noChangeAspect="1" noChangeArrowheads="1"/>
          </p:cNvPicPr>
          <p:nvPr/>
        </p:nvPicPr>
        <p:blipFill>
          <a:blip r:embed="rId4"/>
          <a:srcRect/>
          <a:stretch>
            <a:fillRect/>
          </a:stretch>
        </p:blipFill>
        <p:spPr bwMode="auto">
          <a:xfrm>
            <a:off x="5678488" y="2268538"/>
            <a:ext cx="3135312" cy="23526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2056"/>
                                        </p:tgtEl>
                                        <p:attrNameLst>
                                          <p:attrName>style.visibility</p:attrName>
                                        </p:attrNameLst>
                                      </p:cBhvr>
                                      <p:to>
                                        <p:strVal val="visible"/>
                                      </p:to>
                                    </p:set>
                                    <p:animEffect transition="in" filter="barn(inVertical)">
                                      <p:cBhvr>
                                        <p:cTn id="14" dur="500"/>
                                        <p:tgtEl>
                                          <p:spTgt spid="2056"/>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058"/>
                                        </p:tgtEl>
                                        <p:attrNameLst>
                                          <p:attrName>style.visibility</p:attrName>
                                        </p:attrNameLst>
                                      </p:cBhvr>
                                      <p:to>
                                        <p:strVal val="visible"/>
                                      </p:to>
                                    </p:set>
                                    <p:animEffect transition="in" filter="wipe(down)">
                                      <p:cBhvr>
                                        <p:cTn id="19" dur="500"/>
                                        <p:tgtEl>
                                          <p:spTgt spid="20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Text Box 2"/>
          <p:cNvSpPr txBox="1">
            <a:spLocks noChangeArrowheads="1"/>
          </p:cNvSpPr>
          <p:nvPr/>
        </p:nvSpPr>
        <p:spPr bwMode="auto">
          <a:xfrm>
            <a:off x="971550" y="3573463"/>
            <a:ext cx="7523163" cy="742126"/>
          </a:xfrm>
          <a:prstGeom prst="rect">
            <a:avLst/>
          </a:prstGeom>
          <a:noFill/>
          <a:ln w="9525">
            <a:noFill/>
            <a:miter lim="800000"/>
            <a:headEnd/>
            <a:tailEnd/>
          </a:ln>
          <a:effectLst/>
        </p:spPr>
        <p:txBody>
          <a:bodyPr>
            <a:spAutoFit/>
          </a:bodyPr>
          <a:lstStyle/>
          <a:p>
            <a:pPr>
              <a:lnSpc>
                <a:spcPct val="130000"/>
              </a:lnSpc>
            </a:pPr>
            <a:r>
              <a:rPr lang="en-US" altLang="zh-CN" sz="3600" b="1">
                <a:latin typeface="华文中宋" pitchFamily="2" charset="-122"/>
                <a:ea typeface="华文中宋" pitchFamily="2" charset="-122"/>
              </a:rPr>
              <a:t>4</a:t>
            </a:r>
            <a:r>
              <a:rPr lang="zh-CN" altLang="en-US" sz="3600" b="1">
                <a:latin typeface="华文中宋" pitchFamily="2" charset="-122"/>
                <a:ea typeface="华文中宋" pitchFamily="2" charset="-122"/>
              </a:rPr>
              <a:t>、两栖动物与人类的关系</a:t>
            </a:r>
          </a:p>
        </p:txBody>
      </p:sp>
      <p:sp>
        <p:nvSpPr>
          <p:cNvPr id="25603" name="Text Box 3"/>
          <p:cNvSpPr txBox="1">
            <a:spLocks noChangeArrowheads="1"/>
          </p:cNvSpPr>
          <p:nvPr/>
        </p:nvSpPr>
        <p:spPr bwMode="auto">
          <a:xfrm>
            <a:off x="971550" y="333375"/>
            <a:ext cx="7381875" cy="812530"/>
          </a:xfrm>
          <a:prstGeom prst="rect">
            <a:avLst/>
          </a:prstGeom>
          <a:noFill/>
          <a:ln w="9525">
            <a:noFill/>
            <a:miter lim="800000"/>
            <a:headEnd/>
            <a:tailEnd/>
          </a:ln>
          <a:effectLst/>
        </p:spPr>
        <p:txBody>
          <a:bodyPr>
            <a:spAutoFit/>
          </a:bodyPr>
          <a:lstStyle/>
          <a:p>
            <a:pPr>
              <a:lnSpc>
                <a:spcPct val="130000"/>
              </a:lnSpc>
            </a:pPr>
            <a:r>
              <a:rPr lang="en-US" altLang="en-US" sz="3600" b="1" dirty="0">
                <a:latin typeface="华文中宋" pitchFamily="2" charset="-122"/>
                <a:ea typeface="华文中宋" pitchFamily="2" charset="-122"/>
              </a:rPr>
              <a:t>3、</a:t>
            </a:r>
            <a:r>
              <a:rPr lang="zh-CN" altLang="en-US" sz="3600" b="1" dirty="0">
                <a:latin typeface="华文中宋" pitchFamily="2" charset="-122"/>
                <a:ea typeface="华文中宋" pitchFamily="2" charset="-122"/>
                <a:hlinkClick r:id="rId2" action="ppaction://hlinkfile"/>
              </a:rPr>
              <a:t>两栖动物</a:t>
            </a:r>
            <a:r>
              <a:rPr lang="en-US" altLang="en-US" sz="3600" b="1" dirty="0" err="1">
                <a:latin typeface="华文中宋" pitchFamily="2" charset="-122"/>
                <a:ea typeface="华文中宋" pitchFamily="2" charset="-122"/>
              </a:rPr>
              <a:t>的主要特征</a:t>
            </a:r>
            <a:endParaRPr lang="zh-CN" altLang="en-US" sz="3600" b="1" dirty="0">
              <a:latin typeface="华文中宋" pitchFamily="2" charset="-122"/>
              <a:ea typeface="华文中宋" pitchFamily="2" charset="-122"/>
            </a:endParaRPr>
          </a:p>
        </p:txBody>
      </p:sp>
      <p:sp>
        <p:nvSpPr>
          <p:cNvPr id="135172" name="Text Box 4"/>
          <p:cNvSpPr txBox="1">
            <a:spLocks noChangeArrowheads="1"/>
          </p:cNvSpPr>
          <p:nvPr/>
        </p:nvSpPr>
        <p:spPr bwMode="auto">
          <a:xfrm>
            <a:off x="412750" y="1196975"/>
            <a:ext cx="8640763" cy="2012950"/>
          </a:xfrm>
          <a:prstGeom prst="rect">
            <a:avLst/>
          </a:prstGeom>
          <a:noFill/>
          <a:ln w="9525">
            <a:noFill/>
            <a:miter lim="800000"/>
            <a:headEnd/>
            <a:tailEnd/>
          </a:ln>
          <a:effectLst/>
        </p:spPr>
        <p:txBody>
          <a:bodyPr>
            <a:spAutoFit/>
          </a:bodyPr>
          <a:lstStyle/>
          <a:p>
            <a:pPr>
              <a:lnSpc>
                <a:spcPct val="130000"/>
              </a:lnSpc>
            </a:pPr>
            <a:r>
              <a:rPr lang="zh-CN" altLang="en-US" sz="3200" b="1" dirty="0">
                <a:solidFill>
                  <a:srgbClr val="FF0000"/>
                </a:solidFill>
                <a:latin typeface="华文中宋" pitchFamily="2" charset="-122"/>
                <a:ea typeface="华文中宋" pitchFamily="2" charset="-122"/>
              </a:rPr>
              <a:t>幼体生活在水中，用鳃呼吸；</a:t>
            </a:r>
          </a:p>
          <a:p>
            <a:pPr>
              <a:lnSpc>
                <a:spcPct val="130000"/>
              </a:lnSpc>
            </a:pPr>
            <a:r>
              <a:rPr lang="zh-CN" altLang="en-US" sz="3200" b="1" dirty="0">
                <a:solidFill>
                  <a:srgbClr val="FF0000"/>
                </a:solidFill>
                <a:latin typeface="华文中宋" pitchFamily="2" charset="-122"/>
                <a:ea typeface="华文中宋" pitchFamily="2" charset="-122"/>
              </a:rPr>
              <a:t>成体大多生活在陆地上，也可以在水中游泳，用肺呼吸，</a:t>
            </a:r>
            <a:r>
              <a:rPr lang="zh-CN" altLang="en-US" sz="3200" b="1">
                <a:solidFill>
                  <a:srgbClr val="FF0000"/>
                </a:solidFill>
                <a:latin typeface="华文中宋" pitchFamily="2" charset="-122"/>
                <a:ea typeface="华文中宋" pitchFamily="2" charset="-122"/>
              </a:rPr>
              <a:t>皮肤</a:t>
            </a:r>
            <a:r>
              <a:rPr lang="zh-CN" altLang="en-US" sz="3200" b="1" smtClean="0">
                <a:solidFill>
                  <a:srgbClr val="FF0000"/>
                </a:solidFill>
                <a:latin typeface="华文中宋" pitchFamily="2" charset="-122"/>
                <a:ea typeface="华文中宋" pitchFamily="2" charset="-122"/>
              </a:rPr>
              <a:t>可辅助</a:t>
            </a:r>
            <a:r>
              <a:rPr lang="zh-CN" altLang="en-US" sz="3200" b="1" dirty="0">
                <a:solidFill>
                  <a:srgbClr val="FF0000"/>
                </a:solidFill>
                <a:latin typeface="华文中宋" pitchFamily="2" charset="-122"/>
                <a:ea typeface="华文中宋" pitchFamily="2" charset="-122"/>
              </a:rPr>
              <a:t>呼吸。</a:t>
            </a:r>
          </a:p>
        </p:txBody>
      </p:sp>
      <p:sp>
        <p:nvSpPr>
          <p:cNvPr id="135174" name="Text Box 6"/>
          <p:cNvSpPr txBox="1">
            <a:spLocks noChangeArrowheads="1"/>
          </p:cNvSpPr>
          <p:nvPr/>
        </p:nvSpPr>
        <p:spPr bwMode="auto">
          <a:xfrm>
            <a:off x="412750" y="4508500"/>
            <a:ext cx="6840538" cy="1310102"/>
          </a:xfrm>
          <a:prstGeom prst="rect">
            <a:avLst/>
          </a:prstGeom>
          <a:noFill/>
          <a:ln w="9525">
            <a:noFill/>
            <a:miter lim="800000"/>
            <a:headEnd/>
            <a:tailEnd/>
          </a:ln>
          <a:effectLst/>
        </p:spPr>
        <p:txBody>
          <a:bodyPr>
            <a:spAutoFit/>
          </a:bodyPr>
          <a:lstStyle/>
          <a:p>
            <a:pPr>
              <a:lnSpc>
                <a:spcPct val="130000"/>
              </a:lnSpc>
            </a:pPr>
            <a:r>
              <a:rPr lang="zh-CN" altLang="en-US" sz="2800" b="1" dirty="0">
                <a:latin typeface="华文中宋" pitchFamily="2" charset="-122"/>
                <a:ea typeface="华文中宋" pitchFamily="2" charset="-122"/>
              </a:rPr>
              <a:t>       </a:t>
            </a:r>
            <a:r>
              <a:rPr lang="zh-CN" altLang="en-US" sz="3200" b="1" dirty="0">
                <a:latin typeface="华文中宋" pitchFamily="2" charset="-122"/>
                <a:ea typeface="华文中宋" pitchFamily="2" charset="-122"/>
              </a:rPr>
              <a:t>农田害虫的天敌；</a:t>
            </a:r>
          </a:p>
          <a:p>
            <a:pPr>
              <a:lnSpc>
                <a:spcPct val="130000"/>
              </a:lnSpc>
            </a:pPr>
            <a:r>
              <a:rPr lang="zh-CN" altLang="en-US" sz="3200" b="1" dirty="0">
                <a:latin typeface="华文中宋" pitchFamily="2" charset="-122"/>
                <a:ea typeface="华文中宋" pitchFamily="2" charset="-122"/>
              </a:rPr>
              <a:t>      禁止对它们滥捕乱杀。</a:t>
            </a:r>
          </a:p>
        </p:txBody>
      </p:sp>
      <p:pic>
        <p:nvPicPr>
          <p:cNvPr id="25606" name="Picture 2"/>
          <p:cNvPicPr>
            <a:picLocks noChangeAspect="1" noChangeArrowheads="1"/>
          </p:cNvPicPr>
          <p:nvPr/>
        </p:nvPicPr>
        <p:blipFill>
          <a:blip r:embed="rId3"/>
          <a:srcRect/>
          <a:stretch>
            <a:fillRect/>
          </a:stretch>
        </p:blipFill>
        <p:spPr bwMode="auto">
          <a:xfrm>
            <a:off x="5867400" y="2689225"/>
            <a:ext cx="3186113" cy="412432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35172">
                                            <p:txEl>
                                              <p:pRg st="0" end="0"/>
                                            </p:txEl>
                                          </p:spTgt>
                                        </p:tgtEl>
                                        <p:attrNameLst>
                                          <p:attrName>style.visibility</p:attrName>
                                        </p:attrNameLst>
                                      </p:cBhvr>
                                      <p:to>
                                        <p:strVal val="visible"/>
                                      </p:to>
                                    </p:set>
                                    <p:anim calcmode="lin" valueType="num">
                                      <p:cBhvr additive="base">
                                        <p:cTn id="7" dur="500" fill="hold"/>
                                        <p:tgtEl>
                                          <p:spTgt spid="13517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517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35172">
                                            <p:txEl>
                                              <p:pRg st="1" end="1"/>
                                            </p:txEl>
                                          </p:spTgt>
                                        </p:tgtEl>
                                        <p:attrNameLst>
                                          <p:attrName>style.visibility</p:attrName>
                                        </p:attrNameLst>
                                      </p:cBhvr>
                                      <p:to>
                                        <p:strVal val="visible"/>
                                      </p:to>
                                    </p:set>
                                    <p:anim calcmode="lin" valueType="num">
                                      <p:cBhvr additive="base">
                                        <p:cTn id="13" dur="500" fill="hold"/>
                                        <p:tgtEl>
                                          <p:spTgt spid="13517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517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135170"/>
                                        </p:tgtEl>
                                        <p:attrNameLst>
                                          <p:attrName>style.visibility</p:attrName>
                                        </p:attrNameLst>
                                      </p:cBhvr>
                                      <p:to>
                                        <p:strVal val="visible"/>
                                      </p:to>
                                    </p:set>
                                    <p:anim calcmode="lin" valueType="num">
                                      <p:cBhvr>
                                        <p:cTn id="19" dur="500" fill="hold"/>
                                        <p:tgtEl>
                                          <p:spTgt spid="135170"/>
                                        </p:tgtEl>
                                        <p:attrNameLst>
                                          <p:attrName>ppt_w</p:attrName>
                                        </p:attrNameLst>
                                      </p:cBhvr>
                                      <p:tavLst>
                                        <p:tav tm="0">
                                          <p:val>
                                            <p:fltVal val="0"/>
                                          </p:val>
                                        </p:tav>
                                        <p:tav tm="100000">
                                          <p:val>
                                            <p:strVal val="#ppt_w"/>
                                          </p:val>
                                        </p:tav>
                                      </p:tavLst>
                                    </p:anim>
                                    <p:anim calcmode="lin" valueType="num">
                                      <p:cBhvr>
                                        <p:cTn id="20" dur="500" fill="hold"/>
                                        <p:tgtEl>
                                          <p:spTgt spid="135170"/>
                                        </p:tgtEl>
                                        <p:attrNameLst>
                                          <p:attrName>ppt_h</p:attrName>
                                        </p:attrNameLst>
                                      </p:cBhvr>
                                      <p:tavLst>
                                        <p:tav tm="0">
                                          <p:val>
                                            <p:fltVal val="0"/>
                                          </p:val>
                                        </p:tav>
                                        <p:tav tm="100000">
                                          <p:val>
                                            <p:strVal val="#ppt_h"/>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35174">
                                            <p:txEl>
                                              <p:pRg st="0" end="0"/>
                                            </p:txEl>
                                          </p:spTgt>
                                        </p:tgtEl>
                                        <p:attrNameLst>
                                          <p:attrName>style.visibility</p:attrName>
                                        </p:attrNameLst>
                                      </p:cBhvr>
                                      <p:to>
                                        <p:strVal val="visible"/>
                                      </p:to>
                                    </p:set>
                                    <p:anim calcmode="lin" valueType="num">
                                      <p:cBhvr additive="base">
                                        <p:cTn id="25" dur="500" fill="hold"/>
                                        <p:tgtEl>
                                          <p:spTgt spid="135174">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3517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35174">
                                            <p:txEl>
                                              <p:pRg st="1" end="1"/>
                                            </p:txEl>
                                          </p:spTgt>
                                        </p:tgtEl>
                                        <p:attrNameLst>
                                          <p:attrName>style.visibility</p:attrName>
                                        </p:attrNameLst>
                                      </p:cBhvr>
                                      <p:to>
                                        <p:strVal val="visible"/>
                                      </p:to>
                                    </p:set>
                                    <p:anim calcmode="lin" valueType="num">
                                      <p:cBhvr additive="base">
                                        <p:cTn id="31" dur="500" fill="hold"/>
                                        <p:tgtEl>
                                          <p:spTgt spid="135174">
                                            <p:txEl>
                                              <p:pRg st="1" end="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3517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6"/>
          <p:cNvSpPr txBox="1">
            <a:spLocks noChangeArrowheads="1"/>
          </p:cNvSpPr>
          <p:nvPr/>
        </p:nvSpPr>
        <p:spPr bwMode="auto">
          <a:xfrm>
            <a:off x="268288" y="974725"/>
            <a:ext cx="8569325" cy="1200150"/>
          </a:xfrm>
          <a:prstGeom prst="rect">
            <a:avLst/>
          </a:prstGeom>
          <a:noFill/>
          <a:ln w="9525">
            <a:noFill/>
            <a:miter lim="800000"/>
            <a:headEnd/>
            <a:tailEnd/>
          </a:ln>
          <a:effectLst/>
        </p:spPr>
        <p:txBody>
          <a:bodyPr>
            <a:spAutoFit/>
          </a:bodyPr>
          <a:lstStyle/>
          <a:p>
            <a:r>
              <a:rPr lang="en-US" altLang="zh-CN" sz="2400" b="1">
                <a:latin typeface="华文中宋" pitchFamily="2" charset="-122"/>
                <a:ea typeface="华文中宋" pitchFamily="2" charset="-122"/>
              </a:rPr>
              <a:t>        </a:t>
            </a:r>
            <a:r>
              <a:rPr lang="zh-CN" altLang="en-US" sz="2400" b="1">
                <a:solidFill>
                  <a:srgbClr val="FF0000"/>
                </a:solidFill>
                <a:latin typeface="华文中宋" pitchFamily="2" charset="-122"/>
                <a:ea typeface="华文中宋" pitchFamily="2" charset="-122"/>
              </a:rPr>
              <a:t>爬行动物</a:t>
            </a:r>
            <a:r>
              <a:rPr lang="zh-CN" altLang="en-US" sz="2400" b="1">
                <a:latin typeface="华文中宋" pitchFamily="2" charset="-122"/>
                <a:ea typeface="华文中宋" pitchFamily="2" charset="-122"/>
              </a:rPr>
              <a:t>是真正的陆生脊椎动物，它们完全能够适应陆地生活。而鱼类、两栖动物的生活仍然不能脱离水的限制。主要表现在呼吸、生殖等方面。</a:t>
            </a:r>
          </a:p>
        </p:txBody>
      </p:sp>
      <p:sp>
        <p:nvSpPr>
          <p:cNvPr id="26627" name="Text Box 2"/>
          <p:cNvSpPr txBox="1">
            <a:spLocks noChangeArrowheads="1"/>
          </p:cNvSpPr>
          <p:nvPr/>
        </p:nvSpPr>
        <p:spPr bwMode="auto">
          <a:xfrm>
            <a:off x="250825" y="333375"/>
            <a:ext cx="3600450" cy="641350"/>
          </a:xfrm>
          <a:prstGeom prst="rect">
            <a:avLst/>
          </a:prstGeom>
          <a:noFill/>
          <a:ln w="9525">
            <a:noFill/>
            <a:miter lim="800000"/>
            <a:headEnd/>
            <a:tailEnd/>
          </a:ln>
          <a:effectLst/>
        </p:spPr>
        <p:txBody>
          <a:bodyPr>
            <a:spAutoFit/>
          </a:bodyPr>
          <a:lstStyle/>
          <a:p>
            <a:pPr algn="dist">
              <a:spcBef>
                <a:spcPct val="50000"/>
              </a:spcBef>
            </a:pPr>
            <a:r>
              <a:rPr lang="zh-CN" altLang="en-US" sz="3600" b="1" dirty="0">
                <a:solidFill>
                  <a:srgbClr val="FF0000"/>
                </a:solidFill>
                <a:latin typeface="华文中宋" pitchFamily="2" charset="-122"/>
                <a:ea typeface="华文中宋" pitchFamily="2" charset="-122"/>
              </a:rPr>
              <a:t>二、</a:t>
            </a:r>
            <a:r>
              <a:rPr lang="zh-CN" altLang="en-US" sz="3600" b="1" dirty="0">
                <a:solidFill>
                  <a:srgbClr val="FF0000"/>
                </a:solidFill>
                <a:latin typeface="华文中宋" pitchFamily="2" charset="-122"/>
                <a:ea typeface="华文中宋" pitchFamily="2" charset="-122"/>
                <a:hlinkClick r:id="rId2" action="ppaction://hlinkfile"/>
              </a:rPr>
              <a:t>爬行</a:t>
            </a:r>
            <a:r>
              <a:rPr lang="zh-CN" altLang="en-US" sz="3600" b="1" dirty="0">
                <a:solidFill>
                  <a:srgbClr val="FF0000"/>
                </a:solidFill>
                <a:latin typeface="华文中宋" pitchFamily="2" charset="-122"/>
                <a:ea typeface="华文中宋" pitchFamily="2" charset="-122"/>
              </a:rPr>
              <a:t>动物</a:t>
            </a:r>
          </a:p>
        </p:txBody>
      </p:sp>
      <p:pic>
        <p:nvPicPr>
          <p:cNvPr id="26628" name="Picture 11"/>
          <p:cNvPicPr>
            <a:picLocks noChangeAspect="1" noChangeArrowheads="1"/>
          </p:cNvPicPr>
          <p:nvPr/>
        </p:nvPicPr>
        <p:blipFill>
          <a:blip r:embed="rId3"/>
          <a:srcRect/>
          <a:stretch>
            <a:fillRect/>
          </a:stretch>
        </p:blipFill>
        <p:spPr bwMode="auto">
          <a:xfrm>
            <a:off x="4767263" y="2928938"/>
            <a:ext cx="4252912" cy="3695700"/>
          </a:xfrm>
          <a:prstGeom prst="rect">
            <a:avLst/>
          </a:prstGeom>
          <a:noFill/>
          <a:ln w="9525">
            <a:noFill/>
            <a:miter lim="800000"/>
            <a:headEnd/>
            <a:tailEnd/>
          </a:ln>
        </p:spPr>
      </p:pic>
      <p:sp>
        <p:nvSpPr>
          <p:cNvPr id="5" name="Text Box 10"/>
          <p:cNvSpPr txBox="1">
            <a:spLocks noChangeArrowheads="1"/>
          </p:cNvSpPr>
          <p:nvPr/>
        </p:nvSpPr>
        <p:spPr bwMode="auto">
          <a:xfrm>
            <a:off x="538163" y="3341688"/>
            <a:ext cx="6626225" cy="2870200"/>
          </a:xfrm>
          <a:prstGeom prst="rect">
            <a:avLst/>
          </a:prstGeom>
          <a:noFill/>
          <a:ln w="9525">
            <a:noFill/>
            <a:miter lim="800000"/>
            <a:headEnd/>
            <a:tailEnd/>
          </a:ln>
          <a:effectLst/>
        </p:spPr>
        <p:txBody>
          <a:bodyPr>
            <a:spAutoFit/>
          </a:bodyPr>
          <a:lstStyle/>
          <a:p>
            <a:pPr>
              <a:lnSpc>
                <a:spcPct val="130000"/>
              </a:lnSpc>
            </a:pPr>
            <a:r>
              <a:rPr lang="zh-CN" altLang="en-US" sz="2800" b="1">
                <a:latin typeface="华文中宋" pitchFamily="2" charset="-122"/>
                <a:ea typeface="华文中宋" pitchFamily="2" charset="-122"/>
              </a:rPr>
              <a:t>头部后面有颈；</a:t>
            </a:r>
          </a:p>
          <a:p>
            <a:pPr>
              <a:lnSpc>
                <a:spcPct val="130000"/>
              </a:lnSpc>
            </a:pPr>
            <a:r>
              <a:rPr lang="zh-CN" altLang="en-US" sz="2800" b="1">
                <a:latin typeface="华文中宋" pitchFamily="2" charset="-122"/>
                <a:ea typeface="华文中宋" pitchFamily="2" charset="-122"/>
              </a:rPr>
              <a:t>表面覆盖角质的鳞片；</a:t>
            </a:r>
          </a:p>
          <a:p>
            <a:pPr>
              <a:lnSpc>
                <a:spcPct val="130000"/>
              </a:lnSpc>
            </a:pPr>
            <a:r>
              <a:rPr lang="zh-CN" altLang="en-US" sz="2800" b="1">
                <a:latin typeface="华文中宋" pitchFamily="2" charset="-122"/>
                <a:ea typeface="华文中宋" pitchFamily="2" charset="-122"/>
              </a:rPr>
              <a:t>发达的肺；</a:t>
            </a:r>
          </a:p>
          <a:p>
            <a:pPr>
              <a:lnSpc>
                <a:spcPct val="130000"/>
              </a:lnSpc>
            </a:pPr>
            <a:r>
              <a:rPr lang="zh-CN" altLang="en-US" sz="2800" b="1">
                <a:latin typeface="华文中宋" pitchFamily="2" charset="-122"/>
                <a:ea typeface="华文中宋" pitchFamily="2" charset="-122"/>
              </a:rPr>
              <a:t>卵外有坚韧的卵壳。</a:t>
            </a:r>
          </a:p>
          <a:p>
            <a:pPr>
              <a:lnSpc>
                <a:spcPct val="130000"/>
              </a:lnSpc>
            </a:pPr>
            <a:r>
              <a:rPr lang="zh-CN" altLang="en-US" sz="2800" b="1">
                <a:latin typeface="华文中宋" pitchFamily="2" charset="-122"/>
                <a:ea typeface="华文中宋" pitchFamily="2" charset="-122"/>
              </a:rPr>
              <a:t>生殖和发育可以摆脱对水环境的依赖</a:t>
            </a:r>
          </a:p>
        </p:txBody>
      </p:sp>
      <p:sp>
        <p:nvSpPr>
          <p:cNvPr id="6" name="Text Box 3"/>
          <p:cNvSpPr txBox="1">
            <a:spLocks noChangeArrowheads="1"/>
          </p:cNvSpPr>
          <p:nvPr/>
        </p:nvSpPr>
        <p:spPr bwMode="auto">
          <a:xfrm>
            <a:off x="474663" y="2432050"/>
            <a:ext cx="7631112" cy="658813"/>
          </a:xfrm>
          <a:prstGeom prst="rect">
            <a:avLst/>
          </a:prstGeom>
          <a:noFill/>
          <a:ln w="9525">
            <a:noFill/>
            <a:miter lim="800000"/>
            <a:headEnd/>
            <a:tailEnd/>
          </a:ln>
          <a:effectLst/>
        </p:spPr>
        <p:txBody>
          <a:bodyPr>
            <a:spAutoFit/>
          </a:bodyPr>
          <a:lstStyle/>
          <a:p>
            <a:pPr>
              <a:lnSpc>
                <a:spcPct val="130000"/>
              </a:lnSpc>
            </a:pPr>
            <a:r>
              <a:rPr lang="zh-CN" altLang="en-US" sz="3000" b="1">
                <a:solidFill>
                  <a:srgbClr val="FF0000"/>
                </a:solidFill>
                <a:latin typeface="华文中宋" pitchFamily="2" charset="-122"/>
                <a:ea typeface="华文中宋" pitchFamily="2" charset="-122"/>
              </a:rPr>
              <a:t>● </a:t>
            </a:r>
            <a:r>
              <a:rPr lang="zh-CN" altLang="en-US" sz="3000" b="1">
                <a:latin typeface="华文中宋" pitchFamily="2" charset="-122"/>
                <a:ea typeface="华文中宋" pitchFamily="2" charset="-122"/>
              </a:rPr>
              <a:t>蜥蜴适于陆地生活的的重要原因</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p:cTn id="19"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 calcmode="lin" valueType="num">
                                      <p:cBhvr>
                                        <p:cTn id="25"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 calcmode="lin" valueType="num">
                                      <p:cBhvr>
                                        <p:cTn id="31"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5">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nodeType="click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 calcmode="lin" valueType="num">
                                      <p:cBhvr>
                                        <p:cTn id="37"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38" dur="500" fill="hold"/>
                                        <p:tgtEl>
                                          <p:spTgt spid="5">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c:\DOCUME~1\ADMINI~1\APPLIC~1\360se6\USERDA~1\Temp\T01EE1~1.JPG"/>
          <p:cNvPicPr>
            <a:picLocks noChangeAspect="1" noChangeArrowheads="1"/>
          </p:cNvPicPr>
          <p:nvPr/>
        </p:nvPicPr>
        <p:blipFill>
          <a:blip r:embed="rId2"/>
          <a:srcRect/>
          <a:stretch>
            <a:fillRect/>
          </a:stretch>
        </p:blipFill>
        <p:spPr bwMode="auto">
          <a:xfrm>
            <a:off x="468313" y="3900488"/>
            <a:ext cx="4344987" cy="3060700"/>
          </a:xfrm>
          <a:prstGeom prst="rect">
            <a:avLst/>
          </a:prstGeom>
          <a:noFill/>
          <a:ln w="9525">
            <a:noFill/>
            <a:miter lim="800000"/>
            <a:headEnd/>
            <a:tailEnd/>
          </a:ln>
        </p:spPr>
      </p:pic>
      <p:sp>
        <p:nvSpPr>
          <p:cNvPr id="28675" name="Text Box 8"/>
          <p:cNvSpPr txBox="1">
            <a:spLocks noChangeArrowheads="1"/>
          </p:cNvSpPr>
          <p:nvPr/>
        </p:nvSpPr>
        <p:spPr bwMode="auto">
          <a:xfrm>
            <a:off x="468313" y="404813"/>
            <a:ext cx="7524750" cy="923330"/>
          </a:xfrm>
          <a:prstGeom prst="rect">
            <a:avLst/>
          </a:prstGeom>
          <a:noFill/>
          <a:ln w="9525">
            <a:noFill/>
            <a:miter lim="800000"/>
            <a:headEnd/>
            <a:tailEnd/>
          </a:ln>
          <a:effectLst/>
        </p:spPr>
        <p:txBody>
          <a:bodyPr>
            <a:spAutoFit/>
          </a:bodyPr>
          <a:lstStyle/>
          <a:p>
            <a:pPr>
              <a:lnSpc>
                <a:spcPct val="150000"/>
              </a:lnSpc>
            </a:pPr>
            <a:r>
              <a:rPr lang="en-US" altLang="zh-CN" sz="3600" b="1" dirty="0">
                <a:latin typeface="华文中宋" pitchFamily="2" charset="-122"/>
                <a:ea typeface="华文中宋" pitchFamily="2" charset="-122"/>
              </a:rPr>
              <a:t>2</a:t>
            </a:r>
            <a:r>
              <a:rPr lang="zh-CN" altLang="en-US" sz="3600" b="1" dirty="0">
                <a:latin typeface="华文中宋" pitchFamily="2" charset="-122"/>
                <a:ea typeface="华文中宋" pitchFamily="2" charset="-122"/>
              </a:rPr>
              <a:t>、其他爬行动物</a:t>
            </a:r>
            <a:r>
              <a:rPr lang="en-US" altLang="zh-CN" sz="3600" b="1" dirty="0">
                <a:latin typeface="华文中宋" pitchFamily="2" charset="-122"/>
                <a:ea typeface="华文中宋" pitchFamily="2" charset="-122"/>
              </a:rPr>
              <a:t>——</a:t>
            </a:r>
            <a:r>
              <a:rPr lang="zh-CN" altLang="en-US" sz="3600" b="1" dirty="0">
                <a:solidFill>
                  <a:srgbClr val="FF0000"/>
                </a:solidFill>
                <a:latin typeface="华文中宋" pitchFamily="2" charset="-122"/>
                <a:ea typeface="华文中宋" pitchFamily="2" charset="-122"/>
                <a:hlinkClick r:id="rId3" action="ppaction://hlinkfile"/>
              </a:rPr>
              <a:t>龟</a:t>
            </a:r>
            <a:endParaRPr lang="zh-CN" altLang="en-US" sz="3600" b="1" dirty="0">
              <a:latin typeface="华文中宋" pitchFamily="2" charset="-122"/>
              <a:ea typeface="华文中宋" pitchFamily="2" charset="-122"/>
            </a:endParaRPr>
          </a:p>
        </p:txBody>
      </p:sp>
      <p:sp>
        <p:nvSpPr>
          <p:cNvPr id="2" name="矩形 1"/>
          <p:cNvSpPr>
            <a:spLocks noChangeArrowheads="1"/>
          </p:cNvSpPr>
          <p:nvPr/>
        </p:nvSpPr>
        <p:spPr bwMode="auto">
          <a:xfrm>
            <a:off x="611188" y="1389063"/>
            <a:ext cx="8402637" cy="3046412"/>
          </a:xfrm>
          <a:prstGeom prst="rect">
            <a:avLst/>
          </a:prstGeom>
          <a:noFill/>
          <a:ln w="9525">
            <a:noFill/>
            <a:miter lim="800000"/>
            <a:headEnd/>
            <a:tailEnd/>
          </a:ln>
        </p:spPr>
        <p:txBody>
          <a:bodyPr>
            <a:spAutoFit/>
          </a:bodyPr>
          <a:lstStyle/>
          <a:p>
            <a:r>
              <a:rPr lang="zh-CN" altLang="en-US" sz="2400" b="1">
                <a:latin typeface="华文中宋" pitchFamily="2" charset="-122"/>
                <a:ea typeface="华文中宋" pitchFamily="2" charset="-122"/>
              </a:rPr>
              <a:t>龟四肢粗壮，有坚硬的龟壳，头、尾和四肢都有鳞，头、尾和四肢都能缩进壳内。龟是通常可以在陆上及水中生活，亦有长时间在海中生活的海龟。龟是长寿的动物，自然环境中有超过百年寿命的。龟对环境的适应性强，水质条件要求比较低，对不良水质有较大的耐受性，抗病力强，耐饥能力较强，即使断食数月也不易被饿死。乌龟人工饲养相对同容易，成活率高，具有较高的营养价值和药用价值，也是比较受人们欢迎的宠物。</a:t>
            </a:r>
          </a:p>
        </p:txBody>
      </p:sp>
      <p:pic>
        <p:nvPicPr>
          <p:cNvPr id="28677" name="Picture 3"/>
          <p:cNvPicPr>
            <a:picLocks noChangeAspect="1" noChangeArrowheads="1"/>
          </p:cNvPicPr>
          <p:nvPr/>
        </p:nvPicPr>
        <p:blipFill>
          <a:blip r:embed="rId4"/>
          <a:srcRect/>
          <a:stretch>
            <a:fillRect/>
          </a:stretch>
        </p:blipFill>
        <p:spPr bwMode="auto">
          <a:xfrm>
            <a:off x="4813300" y="4076700"/>
            <a:ext cx="4027488" cy="270827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a:xfrm>
            <a:off x="457200" y="274638"/>
            <a:ext cx="7775575" cy="1143000"/>
          </a:xfrm>
        </p:spPr>
        <p:txBody>
          <a:bodyPr/>
          <a:lstStyle/>
          <a:p>
            <a:pPr eaLnBrk="1" hangingPunct="1"/>
            <a:r>
              <a:rPr lang="zh-CN" altLang="en-US" dirty="0" smtClean="0">
                <a:latin typeface="华文中宋" pitchFamily="2" charset="-122"/>
                <a:ea typeface="华文中宋" pitchFamily="2" charset="-122"/>
              </a:rPr>
              <a:t>龟鳖目</a:t>
            </a:r>
          </a:p>
        </p:txBody>
      </p:sp>
      <p:pic>
        <p:nvPicPr>
          <p:cNvPr id="100355" name="Picture 7" descr="u=2658239889,2511809837&amp;fm=23&amp;gp=0"/>
          <p:cNvPicPr>
            <a:picLocks noChangeAspect="1" noChangeArrowheads="1"/>
          </p:cNvPicPr>
          <p:nvPr/>
        </p:nvPicPr>
        <p:blipFill>
          <a:blip r:embed="rId3"/>
          <a:srcRect/>
          <a:stretch>
            <a:fillRect/>
          </a:stretch>
        </p:blipFill>
        <p:spPr bwMode="auto">
          <a:xfrm>
            <a:off x="1219200" y="1447800"/>
            <a:ext cx="3333750" cy="2362200"/>
          </a:xfrm>
          <a:prstGeom prst="rect">
            <a:avLst/>
          </a:prstGeom>
          <a:noFill/>
          <a:ln w="9525">
            <a:noFill/>
            <a:miter lim="800000"/>
            <a:headEnd/>
            <a:tailEnd/>
          </a:ln>
        </p:spPr>
      </p:pic>
      <p:pic>
        <p:nvPicPr>
          <p:cNvPr id="100356" name="Picture 9" descr="u=1576079478,2443421261&amp;fm=23&amp;gp=0"/>
          <p:cNvPicPr>
            <a:picLocks noChangeAspect="1" noChangeArrowheads="1"/>
          </p:cNvPicPr>
          <p:nvPr/>
        </p:nvPicPr>
        <p:blipFill>
          <a:blip r:embed="rId4"/>
          <a:srcRect/>
          <a:stretch>
            <a:fillRect/>
          </a:stretch>
        </p:blipFill>
        <p:spPr bwMode="auto">
          <a:xfrm>
            <a:off x="4800600" y="1447800"/>
            <a:ext cx="3048000" cy="2378075"/>
          </a:xfrm>
          <a:prstGeom prst="rect">
            <a:avLst/>
          </a:prstGeom>
          <a:noFill/>
          <a:ln w="9525">
            <a:noFill/>
            <a:miter lim="800000"/>
            <a:headEnd/>
            <a:tailEnd/>
          </a:ln>
        </p:spPr>
      </p:pic>
      <p:pic>
        <p:nvPicPr>
          <p:cNvPr id="100357" name="Picture 11" descr="u=179019635,2476620242&amp;fm=21&amp;gp=0"/>
          <p:cNvPicPr>
            <a:picLocks noChangeAspect="1" noChangeArrowheads="1"/>
          </p:cNvPicPr>
          <p:nvPr/>
        </p:nvPicPr>
        <p:blipFill>
          <a:blip r:embed="rId5"/>
          <a:srcRect/>
          <a:stretch>
            <a:fillRect/>
          </a:stretch>
        </p:blipFill>
        <p:spPr bwMode="auto">
          <a:xfrm>
            <a:off x="1143000" y="4114800"/>
            <a:ext cx="3352800" cy="2514600"/>
          </a:xfrm>
          <a:prstGeom prst="rect">
            <a:avLst/>
          </a:prstGeom>
          <a:noFill/>
          <a:ln w="9525">
            <a:noFill/>
            <a:miter lim="800000"/>
            <a:headEnd/>
            <a:tailEnd/>
          </a:ln>
        </p:spPr>
      </p:pic>
      <p:pic>
        <p:nvPicPr>
          <p:cNvPr id="100358" name="Picture 13" descr="u=743913823,860337041&amp;fm=23&amp;gp=0"/>
          <p:cNvPicPr>
            <a:picLocks noChangeAspect="1" noChangeArrowheads="1"/>
          </p:cNvPicPr>
          <p:nvPr/>
        </p:nvPicPr>
        <p:blipFill>
          <a:blip r:embed="rId6"/>
          <a:srcRect b="3572"/>
          <a:stretch>
            <a:fillRect/>
          </a:stretch>
        </p:blipFill>
        <p:spPr bwMode="auto">
          <a:xfrm>
            <a:off x="4800600" y="4114800"/>
            <a:ext cx="3048000" cy="2514600"/>
          </a:xfrm>
          <a:prstGeom prst="rect">
            <a:avLst/>
          </a:prstGeom>
          <a:noFill/>
          <a:ln w="9525">
            <a:noFill/>
            <a:miter lim="800000"/>
            <a:headEnd/>
            <a:tailEnd/>
          </a:ln>
        </p:spPr>
      </p:pic>
      <p:sp>
        <p:nvSpPr>
          <p:cNvPr id="100359" name="Text Box 14"/>
          <p:cNvSpPr txBox="1">
            <a:spLocks noChangeArrowheads="1"/>
          </p:cNvSpPr>
          <p:nvPr/>
        </p:nvSpPr>
        <p:spPr bwMode="auto">
          <a:xfrm>
            <a:off x="529035" y="2057400"/>
            <a:ext cx="615553" cy="1828800"/>
          </a:xfrm>
          <a:prstGeom prst="rect">
            <a:avLst/>
          </a:prstGeom>
          <a:noFill/>
          <a:ln w="9525">
            <a:noFill/>
            <a:miter lim="800000"/>
            <a:headEnd/>
            <a:tailEnd/>
          </a:ln>
        </p:spPr>
        <p:txBody>
          <a:bodyPr vert="eaVert">
            <a:spAutoFit/>
          </a:bodyPr>
          <a:lstStyle/>
          <a:p>
            <a:pPr eaLnBrk="1" hangingPunct="1">
              <a:spcBef>
                <a:spcPct val="50000"/>
              </a:spcBef>
            </a:pPr>
            <a:r>
              <a:rPr lang="zh-CN" altLang="en-US" sz="2800" b="1">
                <a:latin typeface="华文中宋" pitchFamily="2" charset="-122"/>
                <a:ea typeface="华文中宋" pitchFamily="2" charset="-122"/>
              </a:rPr>
              <a:t>金钱龟</a:t>
            </a:r>
          </a:p>
        </p:txBody>
      </p:sp>
      <p:sp>
        <p:nvSpPr>
          <p:cNvPr id="100360" name="Text Box 15"/>
          <p:cNvSpPr txBox="1">
            <a:spLocks noChangeArrowheads="1"/>
          </p:cNvSpPr>
          <p:nvPr/>
        </p:nvSpPr>
        <p:spPr bwMode="auto">
          <a:xfrm>
            <a:off x="452835" y="4572000"/>
            <a:ext cx="615553" cy="1828800"/>
          </a:xfrm>
          <a:prstGeom prst="rect">
            <a:avLst/>
          </a:prstGeom>
          <a:noFill/>
          <a:ln w="9525">
            <a:noFill/>
            <a:miter lim="800000"/>
            <a:headEnd/>
            <a:tailEnd/>
          </a:ln>
        </p:spPr>
        <p:txBody>
          <a:bodyPr vert="eaVert">
            <a:spAutoFit/>
          </a:bodyPr>
          <a:lstStyle/>
          <a:p>
            <a:pPr eaLnBrk="1" hangingPunct="1">
              <a:spcBef>
                <a:spcPct val="50000"/>
              </a:spcBef>
            </a:pPr>
            <a:r>
              <a:rPr lang="zh-CN" altLang="en-US" sz="2800" b="1">
                <a:latin typeface="华文中宋" pitchFamily="2" charset="-122"/>
                <a:ea typeface="华文中宋" pitchFamily="2" charset="-122"/>
              </a:rPr>
              <a:t>绿毛龟</a:t>
            </a:r>
          </a:p>
        </p:txBody>
      </p:sp>
      <p:sp>
        <p:nvSpPr>
          <p:cNvPr id="100361" name="Text Box 16"/>
          <p:cNvSpPr txBox="1">
            <a:spLocks noChangeArrowheads="1"/>
          </p:cNvSpPr>
          <p:nvPr/>
        </p:nvSpPr>
        <p:spPr bwMode="auto">
          <a:xfrm>
            <a:off x="7991897" y="1828800"/>
            <a:ext cx="615553" cy="1828800"/>
          </a:xfrm>
          <a:prstGeom prst="rect">
            <a:avLst/>
          </a:prstGeom>
          <a:noFill/>
          <a:ln w="9525">
            <a:noFill/>
            <a:miter lim="800000"/>
            <a:headEnd/>
            <a:tailEnd/>
          </a:ln>
        </p:spPr>
        <p:txBody>
          <a:bodyPr vert="eaVert">
            <a:spAutoFit/>
          </a:bodyPr>
          <a:lstStyle/>
          <a:p>
            <a:pPr eaLnBrk="1" hangingPunct="1">
              <a:spcBef>
                <a:spcPct val="50000"/>
              </a:spcBef>
            </a:pPr>
            <a:r>
              <a:rPr lang="zh-CN" altLang="en-US" sz="2800" b="1" dirty="0">
                <a:latin typeface="华文中宋" pitchFamily="2" charset="-122"/>
                <a:ea typeface="华文中宋" pitchFamily="2" charset="-122"/>
              </a:rPr>
              <a:t>巴西龟</a:t>
            </a:r>
          </a:p>
        </p:txBody>
      </p:sp>
      <p:sp>
        <p:nvSpPr>
          <p:cNvPr id="100362" name="Text Box 17"/>
          <p:cNvSpPr txBox="1">
            <a:spLocks noChangeArrowheads="1"/>
          </p:cNvSpPr>
          <p:nvPr/>
        </p:nvSpPr>
        <p:spPr bwMode="auto">
          <a:xfrm>
            <a:off x="8068097" y="4419600"/>
            <a:ext cx="615553" cy="1828800"/>
          </a:xfrm>
          <a:prstGeom prst="rect">
            <a:avLst/>
          </a:prstGeom>
          <a:noFill/>
          <a:ln w="9525">
            <a:noFill/>
            <a:miter lim="800000"/>
            <a:headEnd/>
            <a:tailEnd/>
          </a:ln>
        </p:spPr>
        <p:txBody>
          <a:bodyPr vert="eaVert">
            <a:spAutoFit/>
          </a:bodyPr>
          <a:lstStyle/>
          <a:p>
            <a:pPr eaLnBrk="1" hangingPunct="1">
              <a:spcBef>
                <a:spcPct val="50000"/>
              </a:spcBef>
            </a:pPr>
            <a:r>
              <a:rPr lang="zh-CN" altLang="en-US" sz="2800" b="1">
                <a:latin typeface="华文中宋" pitchFamily="2" charset="-122"/>
                <a:ea typeface="华文中宋" pitchFamily="2" charset="-122"/>
              </a:rPr>
              <a:t>海龟</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7"/>
          <p:cNvPicPr>
            <a:picLocks noChangeAspect="1" noChangeArrowheads="1"/>
          </p:cNvPicPr>
          <p:nvPr/>
        </p:nvPicPr>
        <p:blipFill>
          <a:blip r:embed="rId2"/>
          <a:srcRect/>
          <a:stretch>
            <a:fillRect/>
          </a:stretch>
        </p:blipFill>
        <p:spPr bwMode="auto">
          <a:xfrm>
            <a:off x="152400" y="681038"/>
            <a:ext cx="8883650" cy="4816475"/>
          </a:xfrm>
          <a:prstGeom prst="rect">
            <a:avLst/>
          </a:prstGeom>
          <a:noFill/>
          <a:ln w="9525">
            <a:noFill/>
            <a:miter lim="800000"/>
            <a:headEnd/>
            <a:tailEnd/>
          </a:ln>
        </p:spPr>
      </p:pic>
      <p:sp>
        <p:nvSpPr>
          <p:cNvPr id="14339" name="Text Box 8"/>
          <p:cNvSpPr txBox="1">
            <a:spLocks noChangeArrowheads="1"/>
          </p:cNvSpPr>
          <p:nvPr/>
        </p:nvSpPr>
        <p:spPr bwMode="auto">
          <a:xfrm>
            <a:off x="2411413" y="325438"/>
            <a:ext cx="4752975" cy="641350"/>
          </a:xfrm>
          <a:prstGeom prst="rect">
            <a:avLst/>
          </a:prstGeom>
          <a:noFill/>
          <a:ln w="9525">
            <a:noFill/>
            <a:miter lim="800000"/>
            <a:headEnd/>
            <a:tailEnd/>
          </a:ln>
          <a:effectLst/>
        </p:spPr>
        <p:txBody>
          <a:bodyPr>
            <a:spAutoFit/>
          </a:bodyPr>
          <a:lstStyle/>
          <a:p>
            <a:pPr>
              <a:spcBef>
                <a:spcPct val="50000"/>
              </a:spcBef>
            </a:pPr>
            <a:r>
              <a:rPr lang="zh-CN" altLang="en-US" sz="3600" b="1" dirty="0">
                <a:solidFill>
                  <a:srgbClr val="FF0000"/>
                </a:solidFill>
                <a:latin typeface="华文中宋" pitchFamily="2" charset="-122"/>
                <a:ea typeface="华文中宋" pitchFamily="2" charset="-122"/>
              </a:rPr>
              <a:t>想一想  议一议</a:t>
            </a:r>
          </a:p>
        </p:txBody>
      </p:sp>
      <p:sp>
        <p:nvSpPr>
          <p:cNvPr id="156681" name="Text Box 9"/>
          <p:cNvSpPr txBox="1">
            <a:spLocks noChangeArrowheads="1"/>
          </p:cNvSpPr>
          <p:nvPr/>
        </p:nvSpPr>
        <p:spPr bwMode="auto">
          <a:xfrm>
            <a:off x="395288" y="5516563"/>
            <a:ext cx="8424862" cy="12128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fontAlgn="auto">
              <a:lnSpc>
                <a:spcPct val="130000"/>
              </a:lnSpc>
              <a:spcBef>
                <a:spcPts val="0"/>
              </a:spcBef>
              <a:spcAft>
                <a:spcPts val="0"/>
              </a:spcAft>
              <a:defRPr/>
            </a:pPr>
            <a:r>
              <a:rPr lang="zh-CN" altLang="en-US" sz="2800" b="1" dirty="0">
                <a:latin typeface="华文中宋" pitchFamily="2" charset="-122"/>
                <a:ea typeface="华文中宋" pitchFamily="2" charset="-122"/>
              </a:rPr>
              <a:t>    </a:t>
            </a:r>
            <a:r>
              <a:rPr lang="zh-CN" altLang="en-US" sz="2800" b="1" dirty="0">
                <a:solidFill>
                  <a:srgbClr val="0000FF"/>
                </a:solidFill>
                <a:latin typeface="华文中宋" pitchFamily="2" charset="-122"/>
                <a:ea typeface="华文中宋" pitchFamily="2" charset="-122"/>
              </a:rPr>
              <a:t>青蛙和龟既能水中生活，又能陆地生活，然而青蛙属于</a:t>
            </a:r>
            <a:r>
              <a:rPr lang="zh-CN" altLang="en-US" sz="2800" b="1" dirty="0">
                <a:solidFill>
                  <a:srgbClr val="FF0000"/>
                </a:solidFill>
                <a:latin typeface="华文中宋" pitchFamily="2" charset="-122"/>
                <a:ea typeface="华文中宋" pitchFamily="2" charset="-122"/>
              </a:rPr>
              <a:t>两栖动物</a:t>
            </a:r>
            <a:r>
              <a:rPr lang="zh-CN" altLang="en-US" sz="2800" b="1" dirty="0">
                <a:solidFill>
                  <a:srgbClr val="0000FF"/>
                </a:solidFill>
                <a:latin typeface="华文中宋" pitchFamily="2" charset="-122"/>
                <a:ea typeface="华文中宋" pitchFamily="2" charset="-122"/>
              </a:rPr>
              <a:t>，龟属于</a:t>
            </a:r>
            <a:r>
              <a:rPr lang="zh-CN" altLang="en-US" sz="2800" b="1" dirty="0">
                <a:solidFill>
                  <a:srgbClr val="FF0000"/>
                </a:solidFill>
                <a:latin typeface="华文中宋" pitchFamily="2" charset="-122"/>
                <a:ea typeface="华文中宋" pitchFamily="2" charset="-122"/>
              </a:rPr>
              <a:t>爬行动物</a:t>
            </a:r>
            <a:r>
              <a:rPr lang="zh-CN" altLang="en-US" sz="2800" b="1" dirty="0">
                <a:solidFill>
                  <a:srgbClr val="0000FF"/>
                </a:solidFill>
                <a:latin typeface="华文中宋" pitchFamily="2" charset="-122"/>
                <a:ea typeface="华文中宋" pitchFamily="2" charset="-122"/>
              </a:rPr>
              <a:t>，这是为什么呢</a:t>
            </a:r>
            <a:r>
              <a:rPr lang="zh-CN" altLang="en-US" sz="2800" b="1" dirty="0">
                <a:solidFill>
                  <a:srgbClr val="0000FF"/>
                </a:solidFill>
                <a:latin typeface="+mn-ea"/>
                <a:ea typeface="+mn-ea"/>
              </a:rPr>
              <a:t>？</a:t>
            </a:r>
          </a:p>
        </p:txBody>
      </p:sp>
      <p:pic>
        <p:nvPicPr>
          <p:cNvPr id="17412" name="Picture 4" descr="http://p1.so.qhimg.com/sdr/_220_/t01a232874f6e9b38c1.jpg"/>
          <p:cNvPicPr>
            <a:picLocks noChangeAspect="1" noChangeArrowheads="1"/>
          </p:cNvPicPr>
          <p:nvPr/>
        </p:nvPicPr>
        <p:blipFill rotWithShape="1">
          <a:blip r:embed="rId3">
            <a:extLst>
              <a:ext uri="{28A0092B-C50C-407E-A947-70E740481C1C}">
                <a14:useLocalDpi xmlns="" xmlns:a14="http://schemas.microsoft.com/office/drawing/2010/main" val="0"/>
              </a:ext>
            </a:extLst>
          </a:blip>
          <a:srcRect l="23915" t="15303" r="18587"/>
          <a:stretch/>
        </p:blipFill>
        <p:spPr bwMode="auto">
          <a:xfrm>
            <a:off x="197910" y="227611"/>
            <a:ext cx="2135912" cy="1774826"/>
          </a:xfrm>
          <a:prstGeom prst="ellipse">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56681"/>
                                        </p:tgtEl>
                                        <p:attrNameLst>
                                          <p:attrName>style.visibility</p:attrName>
                                        </p:attrNameLst>
                                      </p:cBhvr>
                                      <p:to>
                                        <p:strVal val="visible"/>
                                      </p:to>
                                    </p:set>
                                    <p:anim calcmode="lin" valueType="num">
                                      <p:cBhvr>
                                        <p:cTn id="7" dur="500" fill="hold"/>
                                        <p:tgtEl>
                                          <p:spTgt spid="156681"/>
                                        </p:tgtEl>
                                        <p:attrNameLst>
                                          <p:attrName>ppt_w</p:attrName>
                                        </p:attrNameLst>
                                      </p:cBhvr>
                                      <p:tavLst>
                                        <p:tav tm="0">
                                          <p:val>
                                            <p:fltVal val="0"/>
                                          </p:val>
                                        </p:tav>
                                        <p:tav tm="100000">
                                          <p:val>
                                            <p:strVal val="#ppt_w"/>
                                          </p:val>
                                        </p:tav>
                                      </p:tavLst>
                                    </p:anim>
                                    <p:anim calcmode="lin" valueType="num">
                                      <p:cBhvr>
                                        <p:cTn id="8" dur="500" fill="hold"/>
                                        <p:tgtEl>
                                          <p:spTgt spid="15668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68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2"/>
          <p:cNvSpPr txBox="1">
            <a:spLocks noChangeArrowheads="1"/>
          </p:cNvSpPr>
          <p:nvPr/>
        </p:nvSpPr>
        <p:spPr bwMode="auto">
          <a:xfrm>
            <a:off x="611188" y="128588"/>
            <a:ext cx="7524750" cy="1667123"/>
          </a:xfrm>
          <a:prstGeom prst="rect">
            <a:avLst/>
          </a:prstGeom>
          <a:noFill/>
          <a:ln w="9525">
            <a:noFill/>
            <a:miter lim="800000"/>
            <a:headEnd/>
            <a:tailEnd/>
          </a:ln>
          <a:effectLst/>
        </p:spPr>
        <p:txBody>
          <a:bodyPr>
            <a:spAutoFit/>
          </a:bodyPr>
          <a:lstStyle/>
          <a:p>
            <a:pPr>
              <a:lnSpc>
                <a:spcPct val="150000"/>
              </a:lnSpc>
            </a:pPr>
            <a:r>
              <a:rPr lang="en-US" altLang="zh-CN" sz="3600" b="1" dirty="0">
                <a:latin typeface="华文中宋" pitchFamily="2" charset="-122"/>
                <a:ea typeface="华文中宋" pitchFamily="2" charset="-122"/>
              </a:rPr>
              <a:t>2</a:t>
            </a:r>
            <a:r>
              <a:rPr lang="zh-CN" altLang="en-US" sz="3600" b="1" dirty="0">
                <a:latin typeface="华文中宋" pitchFamily="2" charset="-122"/>
                <a:ea typeface="华文中宋" pitchFamily="2" charset="-122"/>
              </a:rPr>
              <a:t>、其他爬行动物：</a:t>
            </a:r>
            <a:r>
              <a:rPr lang="zh-CN" altLang="en-US" sz="4000" b="1" dirty="0">
                <a:solidFill>
                  <a:srgbClr val="FF0000"/>
                </a:solidFill>
                <a:latin typeface="华文中宋" pitchFamily="2" charset="-122"/>
                <a:ea typeface="华文中宋" pitchFamily="2" charset="-122"/>
              </a:rPr>
              <a:t>鳖</a:t>
            </a:r>
            <a:endParaRPr lang="zh-CN" altLang="en-US" sz="3600" b="1" dirty="0">
              <a:latin typeface="华文中宋" pitchFamily="2" charset="-122"/>
              <a:ea typeface="华文中宋" pitchFamily="2" charset="-122"/>
            </a:endParaRPr>
          </a:p>
          <a:p>
            <a:pPr>
              <a:lnSpc>
                <a:spcPct val="150000"/>
              </a:lnSpc>
            </a:pPr>
            <a:r>
              <a:rPr lang="zh-CN" altLang="en-US" sz="3200" b="1" dirty="0">
                <a:solidFill>
                  <a:srgbClr val="0000FF"/>
                </a:solidFill>
                <a:latin typeface="华文中宋" pitchFamily="2" charset="-122"/>
                <a:ea typeface="华文中宋" pitchFamily="2" charset="-122"/>
              </a:rPr>
              <a:t>   </a:t>
            </a:r>
            <a:endParaRPr lang="zh-CN" altLang="en-US" sz="3200" b="1" dirty="0">
              <a:latin typeface="华文中宋" pitchFamily="2" charset="-122"/>
              <a:ea typeface="华文中宋" pitchFamily="2" charset="-122"/>
            </a:endParaRPr>
          </a:p>
        </p:txBody>
      </p:sp>
      <p:pic>
        <p:nvPicPr>
          <p:cNvPr id="29699" name="Picture 2"/>
          <p:cNvPicPr>
            <a:picLocks noChangeAspect="1" noChangeArrowheads="1"/>
          </p:cNvPicPr>
          <p:nvPr/>
        </p:nvPicPr>
        <p:blipFill>
          <a:blip r:embed="rId2"/>
          <a:srcRect/>
          <a:stretch>
            <a:fillRect/>
          </a:stretch>
        </p:blipFill>
        <p:spPr bwMode="auto">
          <a:xfrm>
            <a:off x="179388" y="3413125"/>
            <a:ext cx="3765550" cy="3022600"/>
          </a:xfrm>
          <a:prstGeom prst="rect">
            <a:avLst/>
          </a:prstGeom>
          <a:noFill/>
          <a:ln w="9525">
            <a:noFill/>
            <a:miter lim="800000"/>
            <a:headEnd/>
            <a:tailEnd/>
          </a:ln>
          <a:effectLst/>
        </p:spPr>
      </p:pic>
      <p:sp>
        <p:nvSpPr>
          <p:cNvPr id="2" name="矩形 1"/>
          <p:cNvSpPr>
            <a:spLocks noChangeArrowheads="1"/>
          </p:cNvSpPr>
          <p:nvPr/>
        </p:nvSpPr>
        <p:spPr bwMode="auto">
          <a:xfrm>
            <a:off x="179388" y="1123950"/>
            <a:ext cx="8640762" cy="2247900"/>
          </a:xfrm>
          <a:prstGeom prst="rect">
            <a:avLst/>
          </a:prstGeom>
          <a:noFill/>
          <a:ln w="9525">
            <a:noFill/>
            <a:miter lim="800000"/>
            <a:headEnd/>
            <a:tailEnd/>
          </a:ln>
        </p:spPr>
        <p:txBody>
          <a:bodyPr>
            <a:spAutoFit/>
          </a:bodyPr>
          <a:lstStyle/>
          <a:p>
            <a:r>
              <a:rPr lang="zh-CN" altLang="en-US" sz="2800" b="1" dirty="0">
                <a:latin typeface="华文中宋" pitchFamily="2" charset="-122"/>
                <a:ea typeface="华文中宋" pitchFamily="2" charset="-122"/>
              </a:rPr>
              <a:t>        鳖又称甲鱼、团鱼，其头象龟，但背甲没有乌龟般的条纹，边缘呈柔软状裙边，颜色墨绿。甲鱼常在水底的泥沙中生活，喜食鱼、虾等小动物，瓜皮果屑、青草以及谷物等也吞食。甲鱼肉味鲜美，营养价值很高，是滋补珍品。</a:t>
            </a:r>
          </a:p>
        </p:txBody>
      </p:sp>
      <p:pic>
        <p:nvPicPr>
          <p:cNvPr id="5123" name="Picture 3"/>
          <p:cNvPicPr>
            <a:picLocks noChangeAspect="1" noChangeArrowheads="1"/>
          </p:cNvPicPr>
          <p:nvPr/>
        </p:nvPicPr>
        <p:blipFill>
          <a:blip r:embed="rId3"/>
          <a:srcRect t="8907" r="4379" b="12672"/>
          <a:stretch>
            <a:fillRect/>
          </a:stretch>
        </p:blipFill>
        <p:spPr bwMode="auto">
          <a:xfrm>
            <a:off x="3779838" y="3313113"/>
            <a:ext cx="5164137" cy="31750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5123"/>
                                        </p:tgtEl>
                                        <p:attrNameLst>
                                          <p:attrName>style.visibility</p:attrName>
                                        </p:attrNameLst>
                                      </p:cBhvr>
                                      <p:to>
                                        <p:strVal val="visible"/>
                                      </p:to>
                                    </p:set>
                                    <p:animEffect transition="in" filter="circle(in)">
                                      <p:cBhvr>
                                        <p:cTn id="12" dur="2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457200" y="274638"/>
            <a:ext cx="7775575" cy="1143000"/>
          </a:xfrm>
        </p:spPr>
        <p:txBody>
          <a:bodyPr/>
          <a:lstStyle/>
          <a:p>
            <a:pPr eaLnBrk="1" hangingPunct="1"/>
            <a:r>
              <a:rPr lang="zh-CN" altLang="en-US" dirty="0" smtClean="0">
                <a:latin typeface="华文中宋" pitchFamily="2" charset="-122"/>
                <a:ea typeface="华文中宋" pitchFamily="2" charset="-122"/>
              </a:rPr>
              <a:t>龟鳖目</a:t>
            </a:r>
          </a:p>
        </p:txBody>
      </p:sp>
      <p:sp>
        <p:nvSpPr>
          <p:cNvPr id="101379" name="Text Box 3"/>
          <p:cNvSpPr txBox="1">
            <a:spLocks noChangeArrowheads="1"/>
          </p:cNvSpPr>
          <p:nvPr/>
        </p:nvSpPr>
        <p:spPr bwMode="auto">
          <a:xfrm>
            <a:off x="2438400" y="3810000"/>
            <a:ext cx="1905000" cy="366713"/>
          </a:xfrm>
          <a:prstGeom prst="rect">
            <a:avLst/>
          </a:prstGeom>
          <a:noFill/>
          <a:ln w="9525">
            <a:noFill/>
            <a:miter lim="800000"/>
            <a:headEnd/>
            <a:tailEnd/>
          </a:ln>
        </p:spPr>
        <p:txBody>
          <a:bodyPr>
            <a:spAutoFit/>
          </a:bodyPr>
          <a:lstStyle/>
          <a:p>
            <a:pPr eaLnBrk="1" hangingPunct="1">
              <a:spcBef>
                <a:spcPct val="50000"/>
              </a:spcBef>
            </a:pPr>
            <a:r>
              <a:rPr lang="zh-CN" altLang="en-US"/>
              <a:t>鳖</a:t>
            </a:r>
          </a:p>
        </p:txBody>
      </p:sp>
      <p:pic>
        <p:nvPicPr>
          <p:cNvPr id="101380" name="Picture 6" descr="8a95ad1c1c33c2b487d6b6d7"/>
          <p:cNvPicPr>
            <a:picLocks noChangeAspect="1" noChangeArrowheads="1"/>
          </p:cNvPicPr>
          <p:nvPr/>
        </p:nvPicPr>
        <p:blipFill>
          <a:blip r:embed="rId3"/>
          <a:srcRect l="23529"/>
          <a:stretch>
            <a:fillRect/>
          </a:stretch>
        </p:blipFill>
        <p:spPr bwMode="auto">
          <a:xfrm>
            <a:off x="1066800" y="1295400"/>
            <a:ext cx="3657600" cy="2517775"/>
          </a:xfrm>
          <a:prstGeom prst="rect">
            <a:avLst/>
          </a:prstGeom>
          <a:noFill/>
          <a:ln w="9525">
            <a:noFill/>
            <a:miter lim="800000"/>
            <a:headEnd/>
            <a:tailEnd/>
          </a:ln>
        </p:spPr>
      </p:pic>
      <p:pic>
        <p:nvPicPr>
          <p:cNvPr id="101381" name="Picture 8" descr="u=3986650491,313901290&amp;fm=23&amp;gp=0"/>
          <p:cNvPicPr>
            <a:picLocks noChangeAspect="1" noChangeArrowheads="1"/>
          </p:cNvPicPr>
          <p:nvPr/>
        </p:nvPicPr>
        <p:blipFill>
          <a:blip r:embed="rId4"/>
          <a:srcRect/>
          <a:stretch>
            <a:fillRect/>
          </a:stretch>
        </p:blipFill>
        <p:spPr bwMode="auto">
          <a:xfrm>
            <a:off x="4800600" y="1295400"/>
            <a:ext cx="3333750" cy="2495550"/>
          </a:xfrm>
          <a:prstGeom prst="rect">
            <a:avLst/>
          </a:prstGeom>
          <a:noFill/>
          <a:ln w="9525">
            <a:noFill/>
            <a:miter lim="800000"/>
            <a:headEnd/>
            <a:tailEnd/>
          </a:ln>
        </p:spPr>
      </p:pic>
      <p:pic>
        <p:nvPicPr>
          <p:cNvPr id="101382" name="Picture 10" descr="7c1ed21b0ef41bd5e066555551da81cb39db3d5d"/>
          <p:cNvPicPr>
            <a:picLocks noChangeAspect="1" noChangeArrowheads="1"/>
          </p:cNvPicPr>
          <p:nvPr/>
        </p:nvPicPr>
        <p:blipFill>
          <a:blip r:embed="rId5"/>
          <a:srcRect/>
          <a:stretch>
            <a:fillRect/>
          </a:stretch>
        </p:blipFill>
        <p:spPr bwMode="auto">
          <a:xfrm>
            <a:off x="1066800" y="3962400"/>
            <a:ext cx="3657600" cy="2614613"/>
          </a:xfrm>
          <a:prstGeom prst="rect">
            <a:avLst/>
          </a:prstGeom>
          <a:noFill/>
          <a:ln w="9525">
            <a:noFill/>
            <a:miter lim="800000"/>
            <a:headEnd/>
            <a:tailEnd/>
          </a:ln>
        </p:spPr>
      </p:pic>
      <p:pic>
        <p:nvPicPr>
          <p:cNvPr id="101383" name="Picture 12" descr="u=1980332628,2947387625&amp;fm=23&amp;gp=0"/>
          <p:cNvPicPr>
            <a:picLocks noChangeAspect="1" noChangeArrowheads="1"/>
          </p:cNvPicPr>
          <p:nvPr/>
        </p:nvPicPr>
        <p:blipFill>
          <a:blip r:embed="rId6"/>
          <a:srcRect/>
          <a:stretch>
            <a:fillRect/>
          </a:stretch>
        </p:blipFill>
        <p:spPr bwMode="auto">
          <a:xfrm>
            <a:off x="4800600" y="3962400"/>
            <a:ext cx="3352800" cy="2590800"/>
          </a:xfrm>
          <a:prstGeom prst="rect">
            <a:avLst/>
          </a:prstGeom>
          <a:noFill/>
          <a:ln w="9525">
            <a:noFill/>
            <a:miter lim="800000"/>
            <a:headEnd/>
            <a:tailEnd/>
          </a:ln>
        </p:spPr>
      </p:pic>
      <p:sp>
        <p:nvSpPr>
          <p:cNvPr id="101384" name="Text Box 13"/>
          <p:cNvSpPr txBox="1">
            <a:spLocks noChangeArrowheads="1"/>
          </p:cNvSpPr>
          <p:nvPr/>
        </p:nvSpPr>
        <p:spPr bwMode="auto">
          <a:xfrm>
            <a:off x="457200" y="1828800"/>
            <a:ext cx="457200" cy="1373188"/>
          </a:xfrm>
          <a:prstGeom prst="rect">
            <a:avLst/>
          </a:prstGeom>
          <a:noFill/>
          <a:ln w="9525">
            <a:noFill/>
            <a:miter lim="800000"/>
            <a:headEnd/>
            <a:tailEnd/>
          </a:ln>
        </p:spPr>
        <p:txBody>
          <a:bodyPr>
            <a:spAutoFit/>
          </a:bodyPr>
          <a:lstStyle/>
          <a:p>
            <a:pPr eaLnBrk="1" hangingPunct="1">
              <a:spcBef>
                <a:spcPct val="50000"/>
              </a:spcBef>
            </a:pPr>
            <a:r>
              <a:rPr lang="zh-CN" altLang="en-US" sz="2800" b="1">
                <a:ea typeface="方正行楷简体" pitchFamily="65" charset="-122"/>
              </a:rPr>
              <a:t>中华鳖</a:t>
            </a:r>
          </a:p>
        </p:txBody>
      </p:sp>
      <p:sp>
        <p:nvSpPr>
          <p:cNvPr id="101385" name="Text Box 14"/>
          <p:cNvSpPr txBox="1">
            <a:spLocks noChangeArrowheads="1"/>
          </p:cNvSpPr>
          <p:nvPr/>
        </p:nvSpPr>
        <p:spPr bwMode="auto">
          <a:xfrm>
            <a:off x="457200" y="4495800"/>
            <a:ext cx="457200" cy="946150"/>
          </a:xfrm>
          <a:prstGeom prst="rect">
            <a:avLst/>
          </a:prstGeom>
          <a:noFill/>
          <a:ln w="9525">
            <a:noFill/>
            <a:miter lim="800000"/>
            <a:headEnd/>
            <a:tailEnd/>
          </a:ln>
        </p:spPr>
        <p:txBody>
          <a:bodyPr>
            <a:spAutoFit/>
          </a:bodyPr>
          <a:lstStyle/>
          <a:p>
            <a:pPr eaLnBrk="1" hangingPunct="1">
              <a:spcBef>
                <a:spcPct val="50000"/>
              </a:spcBef>
            </a:pPr>
            <a:r>
              <a:rPr lang="zh-CN" altLang="en-US" sz="2800" b="1">
                <a:ea typeface="方正行楷简体" pitchFamily="65" charset="-122"/>
              </a:rPr>
              <a:t>斑鳖</a:t>
            </a:r>
          </a:p>
        </p:txBody>
      </p:sp>
      <p:sp>
        <p:nvSpPr>
          <p:cNvPr id="101386" name="Text Box 15"/>
          <p:cNvSpPr txBox="1">
            <a:spLocks noChangeArrowheads="1"/>
          </p:cNvSpPr>
          <p:nvPr/>
        </p:nvSpPr>
        <p:spPr bwMode="auto">
          <a:xfrm>
            <a:off x="8229600" y="1828800"/>
            <a:ext cx="457200" cy="1373188"/>
          </a:xfrm>
          <a:prstGeom prst="rect">
            <a:avLst/>
          </a:prstGeom>
          <a:noFill/>
          <a:ln w="9525">
            <a:noFill/>
            <a:miter lim="800000"/>
            <a:headEnd/>
            <a:tailEnd/>
          </a:ln>
        </p:spPr>
        <p:txBody>
          <a:bodyPr>
            <a:spAutoFit/>
          </a:bodyPr>
          <a:lstStyle/>
          <a:p>
            <a:pPr eaLnBrk="1" hangingPunct="1">
              <a:spcBef>
                <a:spcPct val="50000"/>
              </a:spcBef>
            </a:pPr>
            <a:r>
              <a:rPr lang="zh-CN" altLang="en-US" sz="2800" b="1">
                <a:ea typeface="方正行楷简体" pitchFamily="65" charset="-122"/>
              </a:rPr>
              <a:t>山瑞鳖</a:t>
            </a:r>
          </a:p>
        </p:txBody>
      </p:sp>
      <p:sp>
        <p:nvSpPr>
          <p:cNvPr id="101387" name="Text Box 16"/>
          <p:cNvSpPr txBox="1">
            <a:spLocks noChangeArrowheads="1"/>
          </p:cNvSpPr>
          <p:nvPr/>
        </p:nvSpPr>
        <p:spPr bwMode="auto">
          <a:xfrm>
            <a:off x="8229600" y="4724400"/>
            <a:ext cx="457200" cy="519113"/>
          </a:xfrm>
          <a:prstGeom prst="rect">
            <a:avLst/>
          </a:prstGeom>
          <a:noFill/>
          <a:ln w="9525">
            <a:noFill/>
            <a:miter lim="800000"/>
            <a:headEnd/>
            <a:tailEnd/>
          </a:ln>
        </p:spPr>
        <p:txBody>
          <a:bodyPr>
            <a:spAutoFit/>
          </a:bodyPr>
          <a:lstStyle/>
          <a:p>
            <a:pPr eaLnBrk="1" hangingPunct="1">
              <a:spcBef>
                <a:spcPct val="50000"/>
              </a:spcBef>
            </a:pPr>
            <a:r>
              <a:rPr lang="zh-CN" altLang="en-US" sz="2800" b="1">
                <a:ea typeface="方正行楷简体" pitchFamily="65" charset="-122"/>
              </a:rPr>
              <a:t>鼋</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2" descr="J04"/>
          <p:cNvPicPr>
            <a:picLocks noChangeAspect="1" noChangeArrowheads="1"/>
          </p:cNvPicPr>
          <p:nvPr/>
        </p:nvPicPr>
        <p:blipFill>
          <a:blip r:embed="rId2"/>
          <a:srcRect/>
          <a:stretch>
            <a:fillRect/>
          </a:stretch>
        </p:blipFill>
        <p:spPr bwMode="auto">
          <a:xfrm>
            <a:off x="0" y="-47625"/>
            <a:ext cx="9144000" cy="6905625"/>
          </a:xfrm>
          <a:prstGeom prst="rect">
            <a:avLst/>
          </a:prstGeom>
          <a:noFill/>
        </p:spPr>
      </p:pic>
      <p:sp>
        <p:nvSpPr>
          <p:cNvPr id="82947" name="Text Box 3"/>
          <p:cNvSpPr txBox="1">
            <a:spLocks noChangeArrowheads="1"/>
          </p:cNvSpPr>
          <p:nvPr/>
        </p:nvSpPr>
        <p:spPr bwMode="auto">
          <a:xfrm>
            <a:off x="6877050" y="333375"/>
            <a:ext cx="2087563" cy="762000"/>
          </a:xfrm>
          <a:prstGeom prst="rect">
            <a:avLst/>
          </a:prstGeom>
          <a:noFill/>
          <a:ln w="9525">
            <a:noFill/>
            <a:miter lim="800000"/>
            <a:headEnd/>
            <a:tailEnd/>
          </a:ln>
          <a:effectLst/>
        </p:spPr>
        <p:txBody>
          <a:bodyPr>
            <a:spAutoFit/>
          </a:bodyPr>
          <a:lstStyle/>
          <a:p>
            <a:pPr>
              <a:spcBef>
                <a:spcPct val="50000"/>
              </a:spcBef>
            </a:pPr>
            <a:r>
              <a:rPr lang="zh-CN" altLang="en-US" sz="4400" b="1" u="sng">
                <a:solidFill>
                  <a:srgbClr val="FF0000"/>
                </a:solidFill>
                <a:ea typeface="华文中宋" pitchFamily="2" charset="-122"/>
              </a:rPr>
              <a:t>龟、鳖</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2"/>
          <p:cNvSpPr txBox="1">
            <a:spLocks noChangeArrowheads="1"/>
          </p:cNvSpPr>
          <p:nvPr/>
        </p:nvSpPr>
        <p:spPr bwMode="auto">
          <a:xfrm>
            <a:off x="357188" y="0"/>
            <a:ext cx="7524750" cy="1546225"/>
          </a:xfrm>
          <a:prstGeom prst="rect">
            <a:avLst/>
          </a:prstGeom>
          <a:noFill/>
          <a:ln w="9525">
            <a:noFill/>
            <a:miter lim="800000"/>
            <a:headEnd/>
            <a:tailEnd/>
          </a:ln>
          <a:effectLst/>
        </p:spPr>
        <p:txBody>
          <a:bodyPr>
            <a:spAutoFit/>
          </a:bodyPr>
          <a:lstStyle/>
          <a:p>
            <a:pPr>
              <a:lnSpc>
                <a:spcPct val="150000"/>
              </a:lnSpc>
            </a:pPr>
            <a:r>
              <a:rPr lang="en-US" altLang="zh-CN" sz="3600" b="1" dirty="0">
                <a:latin typeface="华文中宋" pitchFamily="2" charset="-122"/>
                <a:ea typeface="华文中宋" pitchFamily="2" charset="-122"/>
              </a:rPr>
              <a:t>2</a:t>
            </a:r>
            <a:r>
              <a:rPr lang="zh-CN" altLang="en-US" sz="3600" b="1" dirty="0">
                <a:latin typeface="华文中宋" pitchFamily="2" charset="-122"/>
                <a:ea typeface="华文中宋" pitchFamily="2" charset="-122"/>
              </a:rPr>
              <a:t>、其他爬行动物：</a:t>
            </a:r>
            <a:r>
              <a:rPr lang="zh-CN" altLang="en-US" sz="3600" b="1" dirty="0">
                <a:solidFill>
                  <a:srgbClr val="FF0000"/>
                </a:solidFill>
                <a:latin typeface="华文中宋" pitchFamily="2" charset="-122"/>
                <a:ea typeface="华文中宋" pitchFamily="2" charset="-122"/>
              </a:rPr>
              <a:t>蛇</a:t>
            </a:r>
            <a:endParaRPr lang="zh-CN" altLang="en-US" sz="3600" b="1" dirty="0">
              <a:latin typeface="华文中宋" pitchFamily="2" charset="-122"/>
              <a:ea typeface="华文中宋" pitchFamily="2" charset="-122"/>
            </a:endParaRPr>
          </a:p>
          <a:p>
            <a:pPr>
              <a:lnSpc>
                <a:spcPct val="150000"/>
              </a:lnSpc>
            </a:pPr>
            <a:r>
              <a:rPr lang="zh-CN" altLang="en-US" sz="3200" b="1" dirty="0">
                <a:solidFill>
                  <a:srgbClr val="0000FF"/>
                </a:solidFill>
                <a:latin typeface="交通标志专用字体" pitchFamily="2" charset="-122"/>
                <a:ea typeface="交通标志专用字体" pitchFamily="2" charset="-122"/>
              </a:rPr>
              <a:t>   </a:t>
            </a:r>
            <a:r>
              <a:rPr lang="zh-CN" altLang="en-US" sz="3200" b="1" dirty="0">
                <a:latin typeface="交通标志专用字体" pitchFamily="2" charset="-122"/>
                <a:ea typeface="交通标志专用字体" pitchFamily="2" charset="-122"/>
              </a:rPr>
              <a:t> </a:t>
            </a:r>
          </a:p>
        </p:txBody>
      </p:sp>
      <p:pic>
        <p:nvPicPr>
          <p:cNvPr id="30723" name="Picture 4" descr="10"/>
          <p:cNvPicPr>
            <a:picLocks noChangeAspect="1" noChangeArrowheads="1"/>
          </p:cNvPicPr>
          <p:nvPr/>
        </p:nvPicPr>
        <p:blipFill>
          <a:blip r:embed="rId2"/>
          <a:srcRect/>
          <a:stretch>
            <a:fillRect/>
          </a:stretch>
        </p:blipFill>
        <p:spPr bwMode="auto">
          <a:xfrm>
            <a:off x="468313" y="3762375"/>
            <a:ext cx="4448175" cy="2697163"/>
          </a:xfrm>
          <a:prstGeom prst="rect">
            <a:avLst/>
          </a:prstGeom>
          <a:noFill/>
          <a:ln w="9525">
            <a:noFill/>
            <a:miter lim="800000"/>
            <a:headEnd/>
            <a:tailEnd/>
          </a:ln>
        </p:spPr>
      </p:pic>
      <p:sp>
        <p:nvSpPr>
          <p:cNvPr id="2" name="矩形 1"/>
          <p:cNvSpPr>
            <a:spLocks noChangeArrowheads="1"/>
          </p:cNvSpPr>
          <p:nvPr/>
        </p:nvSpPr>
        <p:spPr bwMode="auto">
          <a:xfrm>
            <a:off x="357188" y="908050"/>
            <a:ext cx="8424862" cy="2678113"/>
          </a:xfrm>
          <a:prstGeom prst="rect">
            <a:avLst/>
          </a:prstGeom>
          <a:noFill/>
          <a:ln w="9525">
            <a:noFill/>
            <a:miter lim="800000"/>
            <a:headEnd/>
            <a:tailEnd/>
          </a:ln>
        </p:spPr>
        <p:txBody>
          <a:bodyPr>
            <a:spAutoFit/>
          </a:bodyPr>
          <a:lstStyle/>
          <a:p>
            <a:r>
              <a:rPr lang="zh-CN" altLang="en-US" sz="2400" b="1" dirty="0">
                <a:latin typeface="华文中宋" pitchFamily="2" charset="-122"/>
                <a:ea typeface="华文中宋" pitchFamily="2" charset="-122"/>
              </a:rPr>
              <a:t>身体细长，四肢退化，无足。身体表面覆盖有鳞。部分有毒，但大多数无毒。毒蛇和无毒蛇的体征区别有：毒蛇的头一般是三角形的；口内有毒牙，牙根部有毒腺，能分泌毒液；尾短，突然变细。无毒蛇头部是椭圆形；口内无毒牙；尾部是逐渐变细。中国境内的毒蛇有五步蛇、竹叶青、眼镜蛇、蝮蛇和金环蛇等；无毒蛇有锦蛇、蟒蛇、大赤链等。蛇肉可食用，蛇毒和蛇胆是珍贵药品。</a:t>
            </a:r>
          </a:p>
        </p:txBody>
      </p:sp>
      <p:pic>
        <p:nvPicPr>
          <p:cNvPr id="6146" name="Picture 2"/>
          <p:cNvPicPr>
            <a:picLocks noChangeAspect="1" noChangeArrowheads="1"/>
          </p:cNvPicPr>
          <p:nvPr/>
        </p:nvPicPr>
        <p:blipFill>
          <a:blip r:embed="rId3"/>
          <a:srcRect/>
          <a:stretch>
            <a:fillRect/>
          </a:stretch>
        </p:blipFill>
        <p:spPr bwMode="auto">
          <a:xfrm>
            <a:off x="5940425" y="3141663"/>
            <a:ext cx="2625725" cy="359727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6146"/>
                                        </p:tgtEl>
                                        <p:attrNameLst>
                                          <p:attrName>style.visibility</p:attrName>
                                        </p:attrNameLst>
                                      </p:cBhvr>
                                      <p:to>
                                        <p:strVal val="visible"/>
                                      </p:to>
                                    </p:set>
                                    <p:animEffect transition="in" filter="fade">
                                      <p:cBhvr>
                                        <p:cTn id="12" dur="1000"/>
                                        <p:tgtEl>
                                          <p:spTgt spid="6146"/>
                                        </p:tgtEl>
                                      </p:cBhvr>
                                    </p:animEffect>
                                    <p:anim calcmode="lin" valueType="num">
                                      <p:cBhvr>
                                        <p:cTn id="13" dur="1000" fill="hold"/>
                                        <p:tgtEl>
                                          <p:spTgt spid="6146"/>
                                        </p:tgtEl>
                                        <p:attrNameLst>
                                          <p:attrName>ppt_x</p:attrName>
                                        </p:attrNameLst>
                                      </p:cBhvr>
                                      <p:tavLst>
                                        <p:tav tm="0">
                                          <p:val>
                                            <p:strVal val="#ppt_x"/>
                                          </p:val>
                                        </p:tav>
                                        <p:tav tm="100000">
                                          <p:val>
                                            <p:strVal val="#ppt_x"/>
                                          </p:val>
                                        </p:tav>
                                      </p:tavLst>
                                    </p:anim>
                                    <p:anim calcmode="lin" valueType="num">
                                      <p:cBhvr>
                                        <p:cTn id="14" dur="1000" fill="hold"/>
                                        <p:tgtEl>
                                          <p:spTgt spid="61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a:xfrm>
            <a:off x="457200" y="304800"/>
            <a:ext cx="8229600" cy="1143000"/>
          </a:xfrm>
        </p:spPr>
        <p:txBody>
          <a:bodyPr/>
          <a:lstStyle/>
          <a:p>
            <a:pPr eaLnBrk="1" hangingPunct="1"/>
            <a:r>
              <a:rPr lang="zh-CN" altLang="en-US" b="1" dirty="0" smtClean="0">
                <a:latin typeface="华文中宋" pitchFamily="2" charset="-122"/>
                <a:ea typeface="华文中宋" pitchFamily="2" charset="-122"/>
              </a:rPr>
              <a:t>有鳞目</a:t>
            </a:r>
          </a:p>
        </p:txBody>
      </p:sp>
      <p:pic>
        <p:nvPicPr>
          <p:cNvPr id="103427" name="Picture 5" descr="中国十大毒蛇--眼镜王蛇"/>
          <p:cNvPicPr>
            <a:picLocks noChangeAspect="1" noChangeArrowheads="1"/>
          </p:cNvPicPr>
          <p:nvPr/>
        </p:nvPicPr>
        <p:blipFill>
          <a:blip r:embed="rId2"/>
          <a:srcRect/>
          <a:stretch>
            <a:fillRect/>
          </a:stretch>
        </p:blipFill>
        <p:spPr bwMode="auto">
          <a:xfrm>
            <a:off x="6669088" y="1585913"/>
            <a:ext cx="2095500" cy="1573212"/>
          </a:xfrm>
          <a:prstGeom prst="rect">
            <a:avLst/>
          </a:prstGeom>
          <a:noFill/>
          <a:ln w="9525">
            <a:noFill/>
            <a:miter lim="800000"/>
            <a:headEnd/>
            <a:tailEnd/>
          </a:ln>
        </p:spPr>
      </p:pic>
      <p:pic>
        <p:nvPicPr>
          <p:cNvPr id="103428" name="Picture 7" descr="faedab64034f78f00a30565b79310a55b3191c5b"/>
          <p:cNvPicPr>
            <a:picLocks noChangeAspect="1" noChangeArrowheads="1"/>
          </p:cNvPicPr>
          <p:nvPr/>
        </p:nvPicPr>
        <p:blipFill>
          <a:blip r:embed="rId3"/>
          <a:srcRect/>
          <a:stretch>
            <a:fillRect/>
          </a:stretch>
        </p:blipFill>
        <p:spPr bwMode="auto">
          <a:xfrm>
            <a:off x="4572000" y="1585913"/>
            <a:ext cx="2095500" cy="1573212"/>
          </a:xfrm>
          <a:prstGeom prst="rect">
            <a:avLst/>
          </a:prstGeom>
          <a:noFill/>
          <a:ln w="9525">
            <a:noFill/>
            <a:miter lim="800000"/>
            <a:headEnd/>
            <a:tailEnd/>
          </a:ln>
        </p:spPr>
      </p:pic>
      <p:pic>
        <p:nvPicPr>
          <p:cNvPr id="103429" name="Picture 9" descr="38dbb6fd5266d016ecca5380972bd40734fa3543"/>
          <p:cNvPicPr>
            <a:picLocks noChangeAspect="1" noChangeArrowheads="1"/>
          </p:cNvPicPr>
          <p:nvPr/>
        </p:nvPicPr>
        <p:blipFill>
          <a:blip r:embed="rId4"/>
          <a:srcRect/>
          <a:stretch>
            <a:fillRect/>
          </a:stretch>
        </p:blipFill>
        <p:spPr bwMode="auto">
          <a:xfrm>
            <a:off x="2514600" y="1600200"/>
            <a:ext cx="2095500" cy="1571625"/>
          </a:xfrm>
          <a:prstGeom prst="rect">
            <a:avLst/>
          </a:prstGeom>
          <a:noFill/>
          <a:ln w="9525">
            <a:noFill/>
            <a:miter lim="800000"/>
            <a:headEnd/>
            <a:tailEnd/>
          </a:ln>
        </p:spPr>
      </p:pic>
      <p:pic>
        <p:nvPicPr>
          <p:cNvPr id="103430" name="Picture 11" descr="竹叶青"/>
          <p:cNvPicPr>
            <a:picLocks noChangeAspect="1" noChangeArrowheads="1"/>
          </p:cNvPicPr>
          <p:nvPr/>
        </p:nvPicPr>
        <p:blipFill>
          <a:blip r:embed="rId5"/>
          <a:srcRect/>
          <a:stretch>
            <a:fillRect/>
          </a:stretch>
        </p:blipFill>
        <p:spPr bwMode="auto">
          <a:xfrm>
            <a:off x="442913" y="1612900"/>
            <a:ext cx="2095500" cy="1571625"/>
          </a:xfrm>
          <a:prstGeom prst="rect">
            <a:avLst/>
          </a:prstGeom>
          <a:noFill/>
          <a:ln w="9525">
            <a:noFill/>
            <a:miter lim="800000"/>
            <a:headEnd/>
            <a:tailEnd/>
          </a:ln>
        </p:spPr>
      </p:pic>
      <p:grpSp>
        <p:nvGrpSpPr>
          <p:cNvPr id="2" name="Group 36"/>
          <p:cNvGrpSpPr>
            <a:grpSpLocks/>
          </p:cNvGrpSpPr>
          <p:nvPr/>
        </p:nvGrpSpPr>
        <p:grpSpPr bwMode="auto">
          <a:xfrm>
            <a:off x="422275" y="4114800"/>
            <a:ext cx="8326438" cy="1501775"/>
            <a:chOff x="240" y="3216"/>
            <a:chExt cx="5245" cy="946"/>
          </a:xfrm>
        </p:grpSpPr>
        <p:pic>
          <p:nvPicPr>
            <p:cNvPr id="103436" name="Picture 29" descr="u=1682690130,4146333237&amp;fm=23&amp;gp=0"/>
            <p:cNvPicPr>
              <a:picLocks noChangeAspect="1" noChangeArrowheads="1"/>
            </p:cNvPicPr>
            <p:nvPr/>
          </p:nvPicPr>
          <p:blipFill>
            <a:blip r:embed="rId6"/>
            <a:srcRect/>
            <a:stretch>
              <a:fillRect/>
            </a:stretch>
          </p:blipFill>
          <p:spPr bwMode="auto">
            <a:xfrm>
              <a:off x="4176" y="3216"/>
              <a:ext cx="1309" cy="946"/>
            </a:xfrm>
            <a:prstGeom prst="rect">
              <a:avLst/>
            </a:prstGeom>
            <a:noFill/>
            <a:ln w="9525">
              <a:noFill/>
              <a:miter lim="800000"/>
              <a:headEnd/>
              <a:tailEnd/>
            </a:ln>
          </p:spPr>
        </p:pic>
        <p:pic>
          <p:nvPicPr>
            <p:cNvPr id="103437" name="Picture 30" descr="8759287a977de6d22f73b32e"/>
            <p:cNvPicPr>
              <a:picLocks noChangeAspect="1" noChangeArrowheads="1"/>
            </p:cNvPicPr>
            <p:nvPr/>
          </p:nvPicPr>
          <p:blipFill>
            <a:blip r:embed="rId7"/>
            <a:srcRect/>
            <a:stretch>
              <a:fillRect/>
            </a:stretch>
          </p:blipFill>
          <p:spPr bwMode="auto">
            <a:xfrm>
              <a:off x="2863" y="3216"/>
              <a:ext cx="1313" cy="938"/>
            </a:xfrm>
            <a:prstGeom prst="rect">
              <a:avLst/>
            </a:prstGeom>
            <a:noFill/>
            <a:ln w="9525">
              <a:noFill/>
              <a:miter lim="800000"/>
              <a:headEnd/>
              <a:tailEnd/>
            </a:ln>
          </p:spPr>
        </p:pic>
        <p:pic>
          <p:nvPicPr>
            <p:cNvPr id="103438" name="Picture 31" descr="4d497006bf936318020881cf"/>
            <p:cNvPicPr>
              <a:picLocks noChangeAspect="1" noChangeArrowheads="1"/>
            </p:cNvPicPr>
            <p:nvPr/>
          </p:nvPicPr>
          <p:blipFill>
            <a:blip r:embed="rId8"/>
            <a:srcRect/>
            <a:stretch>
              <a:fillRect/>
            </a:stretch>
          </p:blipFill>
          <p:spPr bwMode="auto">
            <a:xfrm>
              <a:off x="240" y="3216"/>
              <a:ext cx="1322" cy="940"/>
            </a:xfrm>
            <a:prstGeom prst="rect">
              <a:avLst/>
            </a:prstGeom>
            <a:noFill/>
            <a:ln w="9525">
              <a:noFill/>
              <a:miter lim="800000"/>
              <a:headEnd/>
              <a:tailEnd/>
            </a:ln>
          </p:spPr>
        </p:pic>
      </p:grpSp>
      <p:pic>
        <p:nvPicPr>
          <p:cNvPr id="103432" name="Picture 32" descr="b90e7bec54e736d1b5f75e4f9b504fc2d4626995"/>
          <p:cNvPicPr>
            <a:picLocks noChangeAspect="1" noChangeArrowheads="1"/>
          </p:cNvPicPr>
          <p:nvPr/>
        </p:nvPicPr>
        <p:blipFill>
          <a:blip r:embed="rId9"/>
          <a:srcRect/>
          <a:stretch>
            <a:fillRect/>
          </a:stretch>
        </p:blipFill>
        <p:spPr bwMode="auto">
          <a:xfrm>
            <a:off x="2486025" y="4113213"/>
            <a:ext cx="2085975" cy="1509712"/>
          </a:xfrm>
          <a:prstGeom prst="rect">
            <a:avLst/>
          </a:prstGeom>
          <a:noFill/>
          <a:ln w="9525">
            <a:noFill/>
            <a:miter lim="800000"/>
            <a:headEnd/>
            <a:tailEnd/>
          </a:ln>
        </p:spPr>
      </p:pic>
      <p:sp>
        <p:nvSpPr>
          <p:cNvPr id="103433" name="Text Box 33"/>
          <p:cNvSpPr txBox="1">
            <a:spLocks noChangeArrowheads="1"/>
          </p:cNvSpPr>
          <p:nvPr/>
        </p:nvSpPr>
        <p:spPr bwMode="auto">
          <a:xfrm>
            <a:off x="0" y="3429000"/>
            <a:ext cx="9612313" cy="461963"/>
          </a:xfrm>
          <a:prstGeom prst="rect">
            <a:avLst/>
          </a:prstGeom>
          <a:noFill/>
          <a:ln w="9525">
            <a:noFill/>
            <a:miter lim="800000"/>
            <a:headEnd/>
            <a:tailEnd/>
          </a:ln>
        </p:spPr>
        <p:txBody>
          <a:bodyPr>
            <a:spAutoFit/>
          </a:bodyPr>
          <a:lstStyle/>
          <a:p>
            <a:pPr eaLnBrk="1" hangingPunct="1">
              <a:spcBef>
                <a:spcPct val="50000"/>
              </a:spcBef>
            </a:pPr>
            <a:r>
              <a:rPr lang="zh-CN" altLang="en-US" sz="2400" b="1" dirty="0">
                <a:latin typeface="华文中宋" pitchFamily="2" charset="-122"/>
                <a:ea typeface="华文中宋" pitchFamily="2" charset="-122"/>
              </a:rPr>
              <a:t>毒蛇：竹叶青    </a:t>
            </a:r>
            <a:r>
              <a:rPr lang="zh-CN" altLang="en-US" sz="2400" b="1" dirty="0" smtClean="0">
                <a:latin typeface="华文中宋" pitchFamily="2" charset="-122"/>
                <a:ea typeface="华文中宋" pitchFamily="2" charset="-122"/>
              </a:rPr>
              <a:t>      灰</a:t>
            </a:r>
            <a:r>
              <a:rPr lang="zh-CN" altLang="en-US" sz="2400" b="1" dirty="0">
                <a:latin typeface="华文中宋" pitchFamily="2" charset="-122"/>
                <a:ea typeface="华文中宋" pitchFamily="2" charset="-122"/>
              </a:rPr>
              <a:t>蓝扁尾海蛇     金环蛇     </a:t>
            </a:r>
            <a:r>
              <a:rPr lang="zh-CN" altLang="en-US" sz="2400" b="1" dirty="0" smtClean="0">
                <a:latin typeface="华文中宋" pitchFamily="2" charset="-122"/>
                <a:ea typeface="华文中宋" pitchFamily="2" charset="-122"/>
              </a:rPr>
              <a:t>    </a:t>
            </a:r>
            <a:r>
              <a:rPr lang="zh-CN" altLang="en-US" sz="2400" b="1" dirty="0">
                <a:latin typeface="华文中宋" pitchFamily="2" charset="-122"/>
                <a:ea typeface="华文中宋" pitchFamily="2" charset="-122"/>
              </a:rPr>
              <a:t>眼镜王蛇</a:t>
            </a:r>
          </a:p>
        </p:txBody>
      </p:sp>
      <p:sp>
        <p:nvSpPr>
          <p:cNvPr id="103434" name="Text Box 34"/>
          <p:cNvSpPr txBox="1">
            <a:spLocks noChangeArrowheads="1"/>
          </p:cNvSpPr>
          <p:nvPr/>
        </p:nvSpPr>
        <p:spPr bwMode="auto">
          <a:xfrm>
            <a:off x="-76200" y="5715000"/>
            <a:ext cx="8458200" cy="461963"/>
          </a:xfrm>
          <a:prstGeom prst="rect">
            <a:avLst/>
          </a:prstGeom>
          <a:noFill/>
          <a:ln w="9525">
            <a:noFill/>
            <a:miter lim="800000"/>
            <a:headEnd/>
            <a:tailEnd/>
          </a:ln>
        </p:spPr>
        <p:txBody>
          <a:bodyPr>
            <a:spAutoFit/>
          </a:bodyPr>
          <a:lstStyle/>
          <a:p>
            <a:pPr eaLnBrk="1" hangingPunct="1">
              <a:spcBef>
                <a:spcPct val="50000"/>
              </a:spcBef>
            </a:pPr>
            <a:r>
              <a:rPr lang="zh-CN" altLang="en-US" sz="2400" b="1" dirty="0">
                <a:latin typeface="华文中宋" pitchFamily="2" charset="-122"/>
                <a:ea typeface="华文中宋" pitchFamily="2" charset="-122"/>
              </a:rPr>
              <a:t>无毒蛇：黑眉锦蛇    </a:t>
            </a:r>
            <a:r>
              <a:rPr lang="zh-CN" altLang="en-US" sz="2400" b="1" dirty="0" smtClean="0">
                <a:latin typeface="华文中宋" pitchFamily="2" charset="-122"/>
                <a:ea typeface="华文中宋" pitchFamily="2" charset="-122"/>
              </a:rPr>
              <a:t>  </a:t>
            </a:r>
            <a:r>
              <a:rPr lang="zh-CN" altLang="en-US" sz="2400" b="1" dirty="0">
                <a:latin typeface="华文中宋" pitchFamily="2" charset="-122"/>
                <a:ea typeface="华文中宋" pitchFamily="2" charset="-122"/>
              </a:rPr>
              <a:t>乌梢蛇       </a:t>
            </a:r>
            <a:r>
              <a:rPr lang="zh-CN" altLang="en-US" sz="2400" b="1" dirty="0" smtClean="0">
                <a:latin typeface="华文中宋" pitchFamily="2" charset="-122"/>
                <a:ea typeface="华文中宋" pitchFamily="2" charset="-122"/>
              </a:rPr>
              <a:t> 王</a:t>
            </a:r>
            <a:r>
              <a:rPr lang="zh-CN" altLang="en-US" sz="2400" b="1" dirty="0">
                <a:latin typeface="华文中宋" pitchFamily="2" charset="-122"/>
                <a:ea typeface="华文中宋" pitchFamily="2" charset="-122"/>
              </a:rPr>
              <a:t>锦蛇       </a:t>
            </a:r>
            <a:r>
              <a:rPr lang="zh-CN" altLang="en-US" sz="2400" b="1" dirty="0" smtClean="0">
                <a:latin typeface="华文中宋" pitchFamily="2" charset="-122"/>
                <a:ea typeface="华文中宋" pitchFamily="2" charset="-122"/>
              </a:rPr>
              <a:t>      </a:t>
            </a:r>
            <a:r>
              <a:rPr lang="zh-CN" altLang="en-US" sz="2400" b="1" dirty="0">
                <a:latin typeface="华文中宋" pitchFamily="2" charset="-122"/>
                <a:ea typeface="华文中宋" pitchFamily="2" charset="-122"/>
              </a:rPr>
              <a:t>赤练蛇</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a:xfrm>
            <a:off x="457200" y="274638"/>
            <a:ext cx="7775575" cy="1143000"/>
          </a:xfrm>
        </p:spPr>
        <p:txBody>
          <a:bodyPr>
            <a:normAutofit fontScale="90000"/>
          </a:bodyPr>
          <a:lstStyle/>
          <a:p>
            <a:pPr eaLnBrk="1" hangingPunct="1"/>
            <a:r>
              <a:rPr lang="zh-CN" altLang="en-US" b="1" dirty="0" smtClean="0">
                <a:latin typeface="华文中宋" pitchFamily="2" charset="-122"/>
                <a:ea typeface="华文中宋" pitchFamily="2" charset="-122"/>
              </a:rPr>
              <a:t>有鳞目</a:t>
            </a:r>
            <a:br>
              <a:rPr lang="zh-CN" altLang="en-US" b="1" dirty="0" smtClean="0">
                <a:latin typeface="华文中宋" pitchFamily="2" charset="-122"/>
                <a:ea typeface="华文中宋" pitchFamily="2" charset="-122"/>
              </a:rPr>
            </a:br>
            <a:r>
              <a:rPr lang="zh-CN" altLang="en-US" sz="3200" b="1" dirty="0" smtClean="0">
                <a:solidFill>
                  <a:schemeClr val="tx1"/>
                </a:solidFill>
                <a:latin typeface="华文中宋" pitchFamily="2" charset="-122"/>
                <a:ea typeface="华文中宋" pitchFamily="2" charset="-122"/>
              </a:rPr>
              <a:t>壁虎：小型夜行蜥蜴</a:t>
            </a:r>
            <a:endParaRPr lang="zh-CN" altLang="zh-CN" sz="3200" b="1" dirty="0" smtClean="0">
              <a:solidFill>
                <a:schemeClr val="tx1"/>
              </a:solidFill>
              <a:latin typeface="华文中宋" pitchFamily="2" charset="-122"/>
              <a:ea typeface="华文中宋" pitchFamily="2" charset="-122"/>
            </a:endParaRPr>
          </a:p>
        </p:txBody>
      </p:sp>
      <p:pic>
        <p:nvPicPr>
          <p:cNvPr id="102403" name="Picture 9" descr="侏儒壁虎"/>
          <p:cNvPicPr>
            <a:picLocks noChangeAspect="1" noChangeArrowheads="1"/>
          </p:cNvPicPr>
          <p:nvPr/>
        </p:nvPicPr>
        <p:blipFill>
          <a:blip r:embed="rId3"/>
          <a:srcRect/>
          <a:stretch>
            <a:fillRect/>
          </a:stretch>
        </p:blipFill>
        <p:spPr bwMode="auto">
          <a:xfrm>
            <a:off x="4800600" y="4114800"/>
            <a:ext cx="2387600" cy="2084388"/>
          </a:xfrm>
          <a:prstGeom prst="rect">
            <a:avLst/>
          </a:prstGeom>
          <a:noFill/>
          <a:ln w="9525">
            <a:noFill/>
            <a:miter lim="800000"/>
            <a:headEnd/>
            <a:tailEnd/>
          </a:ln>
        </p:spPr>
      </p:pic>
      <p:pic>
        <p:nvPicPr>
          <p:cNvPr id="102404" name="Picture 11" descr="大壁虎"/>
          <p:cNvPicPr>
            <a:picLocks noChangeAspect="1" noChangeArrowheads="1"/>
          </p:cNvPicPr>
          <p:nvPr/>
        </p:nvPicPr>
        <p:blipFill>
          <a:blip r:embed="rId4"/>
          <a:srcRect/>
          <a:stretch>
            <a:fillRect/>
          </a:stretch>
        </p:blipFill>
        <p:spPr bwMode="auto">
          <a:xfrm>
            <a:off x="5105400" y="1676400"/>
            <a:ext cx="1574800" cy="2265363"/>
          </a:xfrm>
          <a:prstGeom prst="rect">
            <a:avLst/>
          </a:prstGeom>
          <a:noFill/>
          <a:ln w="9525">
            <a:noFill/>
            <a:miter lim="800000"/>
            <a:headEnd/>
            <a:tailEnd/>
          </a:ln>
        </p:spPr>
      </p:pic>
      <p:pic>
        <p:nvPicPr>
          <p:cNvPr id="102405" name="Picture 13" descr="u=4181636485,4074475589&amp;fm=23&amp;gp=0"/>
          <p:cNvPicPr>
            <a:picLocks noChangeAspect="1" noChangeArrowheads="1"/>
          </p:cNvPicPr>
          <p:nvPr/>
        </p:nvPicPr>
        <p:blipFill>
          <a:blip r:embed="rId5"/>
          <a:srcRect/>
          <a:stretch>
            <a:fillRect/>
          </a:stretch>
        </p:blipFill>
        <p:spPr bwMode="auto">
          <a:xfrm>
            <a:off x="1981200" y="1676400"/>
            <a:ext cx="2571750" cy="2255838"/>
          </a:xfrm>
          <a:prstGeom prst="rect">
            <a:avLst/>
          </a:prstGeom>
          <a:noFill/>
          <a:ln w="9525">
            <a:noFill/>
            <a:miter lim="800000"/>
            <a:headEnd/>
            <a:tailEnd/>
          </a:ln>
        </p:spPr>
      </p:pic>
      <p:pic>
        <p:nvPicPr>
          <p:cNvPr id="102406" name="Picture 15" descr="cc11728b4710b9123e62116dc3fdfc0393452286"/>
          <p:cNvPicPr>
            <a:picLocks noChangeAspect="1" noChangeArrowheads="1"/>
          </p:cNvPicPr>
          <p:nvPr/>
        </p:nvPicPr>
        <p:blipFill>
          <a:blip r:embed="rId6"/>
          <a:srcRect/>
          <a:stretch>
            <a:fillRect/>
          </a:stretch>
        </p:blipFill>
        <p:spPr bwMode="auto">
          <a:xfrm>
            <a:off x="1981200" y="4114800"/>
            <a:ext cx="2590800" cy="2111375"/>
          </a:xfrm>
          <a:prstGeom prst="rect">
            <a:avLst/>
          </a:prstGeom>
          <a:noFill/>
          <a:ln w="9525">
            <a:noFill/>
            <a:miter lim="800000"/>
            <a:headEnd/>
            <a:tailEnd/>
          </a:ln>
        </p:spPr>
      </p:pic>
      <p:sp>
        <p:nvSpPr>
          <p:cNvPr id="102407" name="Text Box 16"/>
          <p:cNvSpPr txBox="1">
            <a:spLocks noChangeArrowheads="1"/>
          </p:cNvSpPr>
          <p:nvPr/>
        </p:nvSpPr>
        <p:spPr bwMode="auto">
          <a:xfrm>
            <a:off x="1291035" y="1571612"/>
            <a:ext cx="615553" cy="2238388"/>
          </a:xfrm>
          <a:prstGeom prst="rect">
            <a:avLst/>
          </a:prstGeom>
          <a:noFill/>
          <a:ln w="9525">
            <a:noFill/>
            <a:miter lim="800000"/>
            <a:headEnd/>
            <a:tailEnd/>
          </a:ln>
        </p:spPr>
        <p:txBody>
          <a:bodyPr vert="eaVert" wrap="square">
            <a:spAutoFit/>
          </a:bodyPr>
          <a:lstStyle/>
          <a:p>
            <a:pPr eaLnBrk="1" hangingPunct="1">
              <a:spcBef>
                <a:spcPct val="50000"/>
              </a:spcBef>
            </a:pPr>
            <a:r>
              <a:rPr lang="zh-CN" altLang="en-US" sz="2800" b="1" dirty="0">
                <a:latin typeface="华文中宋" pitchFamily="2" charset="-122"/>
                <a:ea typeface="华文中宋" pitchFamily="2" charset="-122"/>
              </a:rPr>
              <a:t>多疣壁虎</a:t>
            </a:r>
          </a:p>
        </p:txBody>
      </p:sp>
      <p:sp>
        <p:nvSpPr>
          <p:cNvPr id="102408" name="Text Box 17"/>
          <p:cNvSpPr txBox="1">
            <a:spLocks noChangeArrowheads="1"/>
          </p:cNvSpPr>
          <p:nvPr/>
        </p:nvSpPr>
        <p:spPr bwMode="auto">
          <a:xfrm>
            <a:off x="1291035" y="4267200"/>
            <a:ext cx="615553" cy="2233634"/>
          </a:xfrm>
          <a:prstGeom prst="rect">
            <a:avLst/>
          </a:prstGeom>
          <a:noFill/>
          <a:ln w="9525">
            <a:noFill/>
            <a:miter lim="800000"/>
            <a:headEnd/>
            <a:tailEnd/>
          </a:ln>
        </p:spPr>
        <p:txBody>
          <a:bodyPr vert="eaVert" wrap="square">
            <a:spAutoFit/>
          </a:bodyPr>
          <a:lstStyle/>
          <a:p>
            <a:pPr eaLnBrk="1" hangingPunct="1">
              <a:spcBef>
                <a:spcPct val="50000"/>
              </a:spcBef>
            </a:pPr>
            <a:r>
              <a:rPr lang="zh-CN" altLang="en-US" sz="2800" b="1" dirty="0">
                <a:latin typeface="华文中宋" pitchFamily="2" charset="-122"/>
                <a:ea typeface="华文中宋" pitchFamily="2" charset="-122"/>
              </a:rPr>
              <a:t>蹼趾壁虎</a:t>
            </a:r>
          </a:p>
        </p:txBody>
      </p:sp>
      <p:sp>
        <p:nvSpPr>
          <p:cNvPr id="102409" name="Text Box 18"/>
          <p:cNvSpPr txBox="1">
            <a:spLocks noChangeArrowheads="1"/>
          </p:cNvSpPr>
          <p:nvPr/>
        </p:nvSpPr>
        <p:spPr bwMode="auto">
          <a:xfrm>
            <a:off x="7234635" y="2057400"/>
            <a:ext cx="615553" cy="1752600"/>
          </a:xfrm>
          <a:prstGeom prst="rect">
            <a:avLst/>
          </a:prstGeom>
          <a:noFill/>
          <a:ln w="9525">
            <a:noFill/>
            <a:miter lim="800000"/>
            <a:headEnd/>
            <a:tailEnd/>
          </a:ln>
        </p:spPr>
        <p:txBody>
          <a:bodyPr vert="eaVert">
            <a:spAutoFit/>
          </a:bodyPr>
          <a:lstStyle/>
          <a:p>
            <a:pPr eaLnBrk="1" hangingPunct="1">
              <a:spcBef>
                <a:spcPct val="50000"/>
              </a:spcBef>
            </a:pPr>
            <a:r>
              <a:rPr lang="zh-CN" altLang="en-US" sz="2800" b="1">
                <a:latin typeface="华文中宋" pitchFamily="2" charset="-122"/>
                <a:ea typeface="华文中宋" pitchFamily="2" charset="-122"/>
              </a:rPr>
              <a:t>大壁虎</a:t>
            </a:r>
          </a:p>
        </p:txBody>
      </p:sp>
      <p:sp>
        <p:nvSpPr>
          <p:cNvPr id="102410" name="Text Box 19"/>
          <p:cNvSpPr txBox="1">
            <a:spLocks noChangeArrowheads="1"/>
          </p:cNvSpPr>
          <p:nvPr/>
        </p:nvSpPr>
        <p:spPr bwMode="auto">
          <a:xfrm>
            <a:off x="6879948" y="4191000"/>
            <a:ext cx="1046440" cy="1752600"/>
          </a:xfrm>
          <a:prstGeom prst="rect">
            <a:avLst/>
          </a:prstGeom>
          <a:noFill/>
          <a:ln w="9525">
            <a:noFill/>
            <a:miter lim="800000"/>
            <a:headEnd/>
            <a:tailEnd/>
          </a:ln>
        </p:spPr>
        <p:txBody>
          <a:bodyPr vert="eaVert">
            <a:spAutoFit/>
          </a:bodyPr>
          <a:lstStyle/>
          <a:p>
            <a:pPr eaLnBrk="1" hangingPunct="1">
              <a:spcBef>
                <a:spcPct val="50000"/>
              </a:spcBef>
            </a:pPr>
            <a:r>
              <a:rPr lang="zh-CN" altLang="en-US" sz="2800" b="1">
                <a:latin typeface="华文中宋" pitchFamily="2" charset="-122"/>
                <a:ea typeface="华文中宋" pitchFamily="2" charset="-122"/>
              </a:rPr>
              <a:t>侏儒壁虎</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2"/>
          <p:cNvSpPr txBox="1">
            <a:spLocks noChangeArrowheads="1"/>
          </p:cNvSpPr>
          <p:nvPr/>
        </p:nvSpPr>
        <p:spPr bwMode="auto">
          <a:xfrm>
            <a:off x="539750" y="188913"/>
            <a:ext cx="7524750" cy="825226"/>
          </a:xfrm>
          <a:prstGeom prst="rect">
            <a:avLst/>
          </a:prstGeom>
          <a:noFill/>
          <a:ln w="9525">
            <a:noFill/>
            <a:miter lim="800000"/>
            <a:headEnd/>
            <a:tailEnd/>
          </a:ln>
          <a:effectLst/>
        </p:spPr>
        <p:txBody>
          <a:bodyPr>
            <a:spAutoFit/>
          </a:bodyPr>
          <a:lstStyle/>
          <a:p>
            <a:pPr>
              <a:lnSpc>
                <a:spcPct val="150000"/>
              </a:lnSpc>
            </a:pPr>
            <a:r>
              <a:rPr lang="en-US" altLang="zh-CN" sz="3600" b="1" dirty="0">
                <a:latin typeface="华文中宋" pitchFamily="2" charset="-122"/>
                <a:ea typeface="华文中宋" pitchFamily="2" charset="-122"/>
              </a:rPr>
              <a:t>2</a:t>
            </a:r>
            <a:r>
              <a:rPr lang="zh-CN" altLang="en-US" sz="3600" b="1" dirty="0">
                <a:latin typeface="华文中宋" pitchFamily="2" charset="-122"/>
                <a:ea typeface="华文中宋" pitchFamily="2" charset="-122"/>
              </a:rPr>
              <a:t>、其他爬行动物</a:t>
            </a:r>
            <a:r>
              <a:rPr lang="en-US" altLang="zh-CN" sz="3600" b="1" dirty="0">
                <a:latin typeface="华文中宋" pitchFamily="2" charset="-122"/>
                <a:ea typeface="华文中宋" pitchFamily="2" charset="-122"/>
              </a:rPr>
              <a:t>——</a:t>
            </a:r>
            <a:r>
              <a:rPr lang="zh-CN" altLang="en-US" sz="3600" b="1" dirty="0">
                <a:solidFill>
                  <a:srgbClr val="FF0000"/>
                </a:solidFill>
                <a:latin typeface="华文中宋" pitchFamily="2" charset="-122"/>
                <a:ea typeface="华文中宋" pitchFamily="2" charset="-122"/>
              </a:rPr>
              <a:t>扬子鳄</a:t>
            </a:r>
          </a:p>
        </p:txBody>
      </p:sp>
      <p:pic>
        <p:nvPicPr>
          <p:cNvPr id="31747" name="Picture 2" descr="c:\DOCUME~1\ADMINI~1\APPLIC~1\360se6\USERDA~1\Temp\013000~2.JPG"/>
          <p:cNvPicPr>
            <a:picLocks noChangeAspect="1" noChangeArrowheads="1"/>
          </p:cNvPicPr>
          <p:nvPr/>
        </p:nvPicPr>
        <p:blipFill>
          <a:blip r:embed="rId2"/>
          <a:srcRect/>
          <a:stretch>
            <a:fillRect/>
          </a:stretch>
        </p:blipFill>
        <p:spPr bwMode="auto">
          <a:xfrm rot="-436884">
            <a:off x="52388" y="2659063"/>
            <a:ext cx="4022725" cy="4260850"/>
          </a:xfrm>
          <a:prstGeom prst="rect">
            <a:avLst/>
          </a:prstGeom>
          <a:noFill/>
          <a:ln w="9525">
            <a:noFill/>
            <a:miter lim="800000"/>
            <a:headEnd/>
            <a:tailEnd/>
          </a:ln>
        </p:spPr>
      </p:pic>
      <p:sp>
        <p:nvSpPr>
          <p:cNvPr id="31748" name="矩形 1"/>
          <p:cNvSpPr>
            <a:spLocks noChangeArrowheads="1"/>
          </p:cNvSpPr>
          <p:nvPr/>
        </p:nvSpPr>
        <p:spPr bwMode="auto">
          <a:xfrm>
            <a:off x="1908175" y="1119188"/>
            <a:ext cx="7056438" cy="3538537"/>
          </a:xfrm>
          <a:prstGeom prst="rect">
            <a:avLst/>
          </a:prstGeom>
          <a:noFill/>
          <a:ln w="9525">
            <a:noFill/>
            <a:miter lim="800000"/>
            <a:headEnd/>
            <a:tailEnd/>
          </a:ln>
        </p:spPr>
        <p:txBody>
          <a:bodyPr>
            <a:spAutoFit/>
          </a:bodyPr>
          <a:lstStyle/>
          <a:p>
            <a:r>
              <a:rPr lang="zh-CN" altLang="en-US" sz="2800" b="1" dirty="0">
                <a:latin typeface="华文中宋" pitchFamily="2" charset="-122"/>
                <a:ea typeface="华文中宋" pitchFamily="2" charset="-122"/>
              </a:rPr>
              <a:t>扬子鳄是小型鳄种，最长不超过</a:t>
            </a:r>
            <a:r>
              <a:rPr lang="en-US" altLang="zh-CN" sz="2800" b="1" dirty="0">
                <a:latin typeface="华文中宋" pitchFamily="2" charset="-122"/>
                <a:ea typeface="华文中宋" pitchFamily="2" charset="-122"/>
              </a:rPr>
              <a:t>2</a:t>
            </a:r>
            <a:r>
              <a:rPr lang="zh-CN" altLang="en-US" sz="2800" b="1" dirty="0">
                <a:latin typeface="华文中宋" pitchFamily="2" charset="-122"/>
                <a:ea typeface="华文中宋" pitchFamily="2" charset="-122"/>
              </a:rPr>
              <a:t>米，是中国特有的一级保护动物，主要分布在长江中下游地区，生活在水边的芦苇及竹林地带，以田螺、鱼、蛙等为食，野生扬子鳄的数量不足</a:t>
            </a:r>
            <a:r>
              <a:rPr lang="en-US" altLang="zh-CN" sz="2800" b="1" dirty="0">
                <a:latin typeface="华文中宋" pitchFamily="2" charset="-122"/>
                <a:ea typeface="华文中宋" pitchFamily="2" charset="-122"/>
              </a:rPr>
              <a:t>200</a:t>
            </a:r>
            <a:r>
              <a:rPr lang="zh-CN" altLang="en-US" sz="2800" b="1" dirty="0">
                <a:latin typeface="华文中宋" pitchFamily="2" charset="-122"/>
                <a:ea typeface="华文中宋" pitchFamily="2" charset="-122"/>
              </a:rPr>
              <a:t>条，其威胁主要来自栖息地的破坏。现在已经人工繁育成功，中国大约圈养了</a:t>
            </a:r>
            <a:r>
              <a:rPr lang="en-US" altLang="zh-CN" sz="2800" b="1" dirty="0">
                <a:latin typeface="华文中宋" pitchFamily="2" charset="-122"/>
                <a:ea typeface="华文中宋" pitchFamily="2" charset="-122"/>
              </a:rPr>
              <a:t>10,000</a:t>
            </a:r>
            <a:r>
              <a:rPr lang="zh-CN" altLang="en-US" sz="2800" b="1" dirty="0">
                <a:latin typeface="华文中宋" pitchFamily="2" charset="-122"/>
                <a:ea typeface="华文中宋" pitchFamily="2" charset="-122"/>
              </a:rPr>
              <a:t>条以上的扬子鳄，主要在位于安徽宣城市的中国扬子鳄繁殖中心以及动物园里。</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4"/>
          <p:cNvSpPr>
            <a:spLocks noChangeArrowheads="1"/>
          </p:cNvSpPr>
          <p:nvPr/>
        </p:nvSpPr>
        <p:spPr bwMode="auto">
          <a:xfrm>
            <a:off x="381000" y="1219200"/>
            <a:ext cx="1733780" cy="523220"/>
          </a:xfrm>
          <a:prstGeom prst="rect">
            <a:avLst/>
          </a:prstGeom>
          <a:solidFill>
            <a:srgbClr val="FFFFFF"/>
          </a:solidFill>
          <a:ln w="9525">
            <a:noFill/>
            <a:miter lim="800000"/>
            <a:headEnd/>
            <a:tailEnd/>
          </a:ln>
        </p:spPr>
        <p:txBody>
          <a:bodyPr wrap="none" rIns="88872" anchor="ctr">
            <a:spAutoFit/>
          </a:bodyPr>
          <a:lstStyle/>
          <a:p>
            <a:r>
              <a:rPr kumimoji="1" lang="zh-CN" altLang="en-US" sz="2800" b="1" dirty="0">
                <a:solidFill>
                  <a:srgbClr val="FF0000"/>
                </a:solidFill>
                <a:latin typeface="华文中宋" pitchFamily="2" charset="-122"/>
                <a:ea typeface="华文中宋" pitchFamily="2" charset="-122"/>
              </a:rPr>
              <a:t>外形特征 </a:t>
            </a:r>
          </a:p>
        </p:txBody>
      </p:sp>
      <p:sp>
        <p:nvSpPr>
          <p:cNvPr id="80899" name="Rectangle 5"/>
          <p:cNvSpPr>
            <a:spLocks noChangeArrowheads="1"/>
          </p:cNvSpPr>
          <p:nvPr/>
        </p:nvSpPr>
        <p:spPr bwMode="auto">
          <a:xfrm>
            <a:off x="228600" y="1752600"/>
            <a:ext cx="8458200" cy="1481046"/>
          </a:xfrm>
          <a:prstGeom prst="rect">
            <a:avLst/>
          </a:prstGeom>
          <a:noFill/>
          <a:ln w="9525">
            <a:noFill/>
            <a:miter lim="800000"/>
            <a:headEnd/>
            <a:tailEnd/>
          </a:ln>
        </p:spPr>
        <p:txBody>
          <a:bodyPr anchor="ctr">
            <a:spAutoFit/>
          </a:bodyPr>
          <a:lstStyle/>
          <a:p>
            <a:pPr>
              <a:lnSpc>
                <a:spcPct val="110000"/>
              </a:lnSpc>
            </a:pPr>
            <a:r>
              <a:rPr kumimoji="1" lang="en-US" altLang="zh-CN" sz="2800" b="1" dirty="0">
                <a:latin typeface="华文中宋" pitchFamily="2" charset="-122"/>
                <a:ea typeface="华文中宋" pitchFamily="2" charset="-122"/>
              </a:rPr>
              <a:t>        </a:t>
            </a:r>
            <a:r>
              <a:rPr kumimoji="1" lang="zh-CN" altLang="en-US" sz="2800" b="1" dirty="0">
                <a:latin typeface="华文中宋" pitchFamily="2" charset="-122"/>
                <a:ea typeface="华文中宋" pitchFamily="2" charset="-122"/>
              </a:rPr>
              <a:t>分为头、颈、躯干、四肢和尾。全身皮肤革制化，尾部长而侧扁是自卫和攻击敌人的武器，在水中还起到推动身体前进的作用。  </a:t>
            </a:r>
          </a:p>
        </p:txBody>
      </p:sp>
      <p:sp>
        <p:nvSpPr>
          <p:cNvPr id="17414" name="Rectangle 6"/>
          <p:cNvSpPr>
            <a:spLocks noChangeArrowheads="1"/>
          </p:cNvSpPr>
          <p:nvPr/>
        </p:nvSpPr>
        <p:spPr bwMode="auto">
          <a:xfrm>
            <a:off x="381000" y="3276600"/>
            <a:ext cx="1733780" cy="523220"/>
          </a:xfrm>
          <a:prstGeom prst="rect">
            <a:avLst/>
          </a:prstGeom>
          <a:solidFill>
            <a:srgbClr val="FFFFFF"/>
          </a:solidFill>
          <a:ln w="9525">
            <a:noFill/>
            <a:miter lim="800000"/>
            <a:headEnd/>
            <a:tailEnd/>
          </a:ln>
        </p:spPr>
        <p:txBody>
          <a:bodyPr wrap="none" rIns="88872" anchor="ctr">
            <a:spAutoFit/>
          </a:bodyPr>
          <a:lstStyle/>
          <a:p>
            <a:r>
              <a:rPr kumimoji="1" lang="zh-CN" altLang="en-US" sz="2800" b="1">
                <a:solidFill>
                  <a:srgbClr val="FF0000"/>
                </a:solidFill>
                <a:latin typeface="华文中宋" pitchFamily="2" charset="-122"/>
                <a:ea typeface="华文中宋" pitchFamily="2" charset="-122"/>
              </a:rPr>
              <a:t>生活环境 </a:t>
            </a:r>
          </a:p>
        </p:txBody>
      </p:sp>
      <p:sp>
        <p:nvSpPr>
          <p:cNvPr id="17415" name="Rectangle 7"/>
          <p:cNvSpPr>
            <a:spLocks noChangeArrowheads="1"/>
          </p:cNvSpPr>
          <p:nvPr/>
        </p:nvSpPr>
        <p:spPr bwMode="auto">
          <a:xfrm>
            <a:off x="304800" y="3962400"/>
            <a:ext cx="8153400" cy="1599540"/>
          </a:xfrm>
          <a:prstGeom prst="rect">
            <a:avLst/>
          </a:prstGeom>
          <a:noFill/>
          <a:ln w="9525">
            <a:noFill/>
            <a:miter lim="800000"/>
            <a:headEnd/>
            <a:tailEnd/>
          </a:ln>
        </p:spPr>
        <p:txBody>
          <a:bodyPr anchor="ctr">
            <a:spAutoFit/>
          </a:bodyPr>
          <a:lstStyle/>
          <a:p>
            <a:pPr>
              <a:lnSpc>
                <a:spcPct val="120000"/>
              </a:lnSpc>
            </a:pPr>
            <a:r>
              <a:rPr kumimoji="1" lang="zh-CN" altLang="en-US" sz="2800" b="1">
                <a:latin typeface="华文中宋" pitchFamily="2" charset="-122"/>
                <a:ea typeface="华文中宋" pitchFamily="2" charset="-122"/>
              </a:rPr>
              <a:t>扬子鳄生活在淡水里，喜欢栖息在湖泊、沼泽的滩地或丘陵山涧长满乱草蓬蒿的潮湿地带。以鱼、蛙、田螺和河蚌等作为食物。 </a:t>
            </a:r>
          </a:p>
        </p:txBody>
      </p:sp>
      <p:sp>
        <p:nvSpPr>
          <p:cNvPr id="80902" name="WordArt 8" descr="白色大理石"/>
          <p:cNvSpPr>
            <a:spLocks noChangeArrowheads="1" noChangeShapeType="1" noTextEdit="1"/>
          </p:cNvSpPr>
          <p:nvPr/>
        </p:nvSpPr>
        <p:spPr bwMode="auto">
          <a:xfrm>
            <a:off x="2819400" y="457200"/>
            <a:ext cx="3657600" cy="762000"/>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sp3d>
          </a:bodyPr>
          <a:lstStyle/>
          <a:p>
            <a:pPr algn="ctr"/>
            <a:r>
              <a:rPr lang="zh-CN" altLang="en-US" sz="3600" b="1" kern="10" dirty="0">
                <a:ln w="9525">
                  <a:round/>
                  <a:headEnd/>
                  <a:tailEnd/>
                </a:ln>
                <a:blipFill dpi="0" rotWithShape="0">
                  <a:blip r:embed="rId2"/>
                  <a:srcRect/>
                  <a:tile tx="0" ty="0" sx="100000" sy="100000" flip="none" algn="tl"/>
                </a:blipFill>
                <a:latin typeface="宋体"/>
                <a:ea typeface="宋体"/>
              </a:rPr>
              <a:t>扬子鳄介绍</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4" grpId="0" animBg="1"/>
      <p:bldP spid="1741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2" descr="clocd00"/>
          <p:cNvPicPr>
            <a:picLocks noChangeAspect="1" noChangeArrowheads="1"/>
          </p:cNvPicPr>
          <p:nvPr/>
        </p:nvPicPr>
        <p:blipFill>
          <a:blip r:embed="rId2"/>
          <a:srcRect/>
          <a:stretch>
            <a:fillRect/>
          </a:stretch>
        </p:blipFill>
        <p:spPr bwMode="auto">
          <a:xfrm>
            <a:off x="0" y="0"/>
            <a:ext cx="9144000" cy="6905625"/>
          </a:xfrm>
          <a:prstGeom prst="rect">
            <a:avLst/>
          </a:prstGeom>
          <a:noFill/>
        </p:spPr>
      </p:pic>
      <p:sp>
        <p:nvSpPr>
          <p:cNvPr id="88067" name="Text Box 3"/>
          <p:cNvSpPr txBox="1">
            <a:spLocks noChangeArrowheads="1"/>
          </p:cNvSpPr>
          <p:nvPr/>
        </p:nvSpPr>
        <p:spPr bwMode="auto">
          <a:xfrm>
            <a:off x="6877050" y="333375"/>
            <a:ext cx="1727200" cy="823913"/>
          </a:xfrm>
          <a:prstGeom prst="rect">
            <a:avLst/>
          </a:prstGeom>
          <a:noFill/>
          <a:ln w="9525">
            <a:noFill/>
            <a:miter lim="800000"/>
            <a:headEnd/>
            <a:tailEnd/>
          </a:ln>
          <a:effectLst/>
        </p:spPr>
        <p:txBody>
          <a:bodyPr>
            <a:spAutoFit/>
          </a:bodyPr>
          <a:lstStyle/>
          <a:p>
            <a:pPr>
              <a:spcBef>
                <a:spcPct val="50000"/>
              </a:spcBef>
            </a:pPr>
            <a:r>
              <a:rPr lang="zh-CN" altLang="en-US" sz="4800" b="1" u="sng">
                <a:ea typeface="华文中宋" pitchFamily="2" charset="-122"/>
              </a:rPr>
              <a:t>鳄</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2" name="Picture 4" descr="clocd08"/>
          <p:cNvPicPr>
            <a:picLocks noChangeAspect="1" noChangeArrowheads="1"/>
          </p:cNvPicPr>
          <p:nvPr/>
        </p:nvPicPr>
        <p:blipFill>
          <a:blip r:embed="rId2"/>
          <a:srcRect/>
          <a:stretch>
            <a:fillRect/>
          </a:stretch>
        </p:blipFill>
        <p:spPr bwMode="auto">
          <a:xfrm>
            <a:off x="0" y="0"/>
            <a:ext cx="4140200" cy="3500438"/>
          </a:xfrm>
          <a:prstGeom prst="rect">
            <a:avLst/>
          </a:prstGeom>
          <a:noFill/>
        </p:spPr>
      </p:pic>
      <p:pic>
        <p:nvPicPr>
          <p:cNvPr id="89093" name="Picture 5" descr="clocd09"/>
          <p:cNvPicPr>
            <a:picLocks noChangeAspect="1" noChangeArrowheads="1"/>
          </p:cNvPicPr>
          <p:nvPr/>
        </p:nvPicPr>
        <p:blipFill>
          <a:blip r:embed="rId3"/>
          <a:srcRect/>
          <a:stretch>
            <a:fillRect/>
          </a:stretch>
        </p:blipFill>
        <p:spPr bwMode="auto">
          <a:xfrm>
            <a:off x="4427538" y="0"/>
            <a:ext cx="4716462" cy="3500438"/>
          </a:xfrm>
          <a:prstGeom prst="rect">
            <a:avLst/>
          </a:prstGeom>
          <a:noFill/>
        </p:spPr>
      </p:pic>
      <p:pic>
        <p:nvPicPr>
          <p:cNvPr id="89094" name="Picture 6" descr="clocd12"/>
          <p:cNvPicPr>
            <a:picLocks noChangeAspect="1" noChangeArrowheads="1"/>
          </p:cNvPicPr>
          <p:nvPr/>
        </p:nvPicPr>
        <p:blipFill>
          <a:blip r:embed="rId4"/>
          <a:srcRect/>
          <a:stretch>
            <a:fillRect/>
          </a:stretch>
        </p:blipFill>
        <p:spPr bwMode="auto">
          <a:xfrm>
            <a:off x="0" y="3506788"/>
            <a:ext cx="4500563" cy="3398837"/>
          </a:xfrm>
          <a:prstGeom prst="rect">
            <a:avLst/>
          </a:prstGeom>
          <a:noFill/>
        </p:spPr>
      </p:pic>
      <p:pic>
        <p:nvPicPr>
          <p:cNvPr id="89095" name="Picture 7" descr="clocd13"/>
          <p:cNvPicPr>
            <a:picLocks noChangeAspect="1" noChangeArrowheads="1"/>
          </p:cNvPicPr>
          <p:nvPr/>
        </p:nvPicPr>
        <p:blipFill>
          <a:blip r:embed="rId5"/>
          <a:srcRect/>
          <a:stretch>
            <a:fillRect/>
          </a:stretch>
        </p:blipFill>
        <p:spPr bwMode="auto">
          <a:xfrm>
            <a:off x="4427538" y="3295650"/>
            <a:ext cx="4716462" cy="356235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Text Box 2"/>
          <p:cNvSpPr txBox="1">
            <a:spLocks noChangeArrowheads="1"/>
          </p:cNvSpPr>
          <p:nvPr/>
        </p:nvSpPr>
        <p:spPr bwMode="auto">
          <a:xfrm>
            <a:off x="857224" y="642918"/>
            <a:ext cx="7380287" cy="830997"/>
          </a:xfrm>
          <a:prstGeom prst="rect">
            <a:avLst/>
          </a:prstGeom>
          <a:noFill/>
          <a:ln w="9525">
            <a:noFill/>
            <a:miter lim="800000"/>
            <a:headEnd/>
            <a:tailEnd/>
          </a:ln>
          <a:effectLst/>
        </p:spPr>
        <p:txBody>
          <a:bodyPr>
            <a:spAutoFit/>
          </a:bodyPr>
          <a:lstStyle/>
          <a:p>
            <a:pPr>
              <a:spcBef>
                <a:spcPct val="50000"/>
              </a:spcBef>
            </a:pPr>
            <a:r>
              <a:rPr lang="zh-CN" altLang="en-US" sz="4800" b="1" dirty="0">
                <a:solidFill>
                  <a:srgbClr val="FF0000"/>
                </a:solidFill>
                <a:latin typeface="华文中宋" pitchFamily="2" charset="-122"/>
                <a:ea typeface="华文中宋" pitchFamily="2" charset="-122"/>
              </a:rPr>
              <a:t>通过本节学习，你将知道：</a:t>
            </a:r>
          </a:p>
        </p:txBody>
      </p:sp>
      <p:sp>
        <p:nvSpPr>
          <p:cNvPr id="157699" name="Text Box 3"/>
          <p:cNvSpPr txBox="1">
            <a:spLocks noChangeArrowheads="1"/>
          </p:cNvSpPr>
          <p:nvPr/>
        </p:nvSpPr>
        <p:spPr bwMode="auto">
          <a:xfrm>
            <a:off x="357158" y="1903413"/>
            <a:ext cx="8429683" cy="3785652"/>
          </a:xfrm>
          <a:prstGeom prst="rect">
            <a:avLst/>
          </a:prstGeom>
          <a:noFill/>
          <a:ln w="38100">
            <a:noFill/>
            <a:prstDash val="lgDashDot"/>
            <a:miter lim="800000"/>
            <a:headEnd/>
            <a:tailEnd/>
          </a:ln>
          <a:effectLst/>
        </p:spPr>
        <p:txBody>
          <a:bodyPr wrap="square">
            <a:spAutoFit/>
          </a:bodyPr>
          <a:lstStyle/>
          <a:p>
            <a:pPr>
              <a:spcBef>
                <a:spcPct val="50000"/>
              </a:spcBef>
            </a:pPr>
            <a:r>
              <a:rPr lang="en-US" altLang="zh-CN" sz="4800" b="1" dirty="0">
                <a:latin typeface="华文中宋" pitchFamily="2" charset="-122"/>
                <a:ea typeface="华文中宋" pitchFamily="2" charset="-122"/>
              </a:rPr>
              <a:t>    </a:t>
            </a:r>
            <a:r>
              <a:rPr lang="en-US" altLang="en-US" sz="4800" b="1" dirty="0">
                <a:latin typeface="华文中宋" pitchFamily="2" charset="-122"/>
                <a:ea typeface="华文中宋" pitchFamily="2" charset="-122"/>
              </a:rPr>
              <a:t>1、两栖动物和爬行动物</a:t>
            </a:r>
          </a:p>
          <a:p>
            <a:pPr>
              <a:spcBef>
                <a:spcPct val="50000"/>
              </a:spcBef>
            </a:pPr>
            <a:r>
              <a:rPr lang="en-US" altLang="en-US" sz="4800" b="1" dirty="0" err="1">
                <a:latin typeface="华文中宋" pitchFamily="2" charset="-122"/>
                <a:ea typeface="华文中宋" pitchFamily="2" charset="-122"/>
              </a:rPr>
              <a:t>的主要特征是什么</a:t>
            </a:r>
            <a:r>
              <a:rPr lang="en-US" altLang="en-US" sz="4800" b="1" dirty="0">
                <a:latin typeface="华文中宋" pitchFamily="2" charset="-122"/>
                <a:ea typeface="华文中宋" pitchFamily="2" charset="-122"/>
              </a:rPr>
              <a:t>？</a:t>
            </a:r>
          </a:p>
          <a:p>
            <a:pPr>
              <a:spcBef>
                <a:spcPct val="50000"/>
              </a:spcBef>
            </a:pPr>
            <a:r>
              <a:rPr lang="en-US" altLang="zh-CN" sz="4800" b="1" dirty="0">
                <a:latin typeface="华文中宋" pitchFamily="2" charset="-122"/>
                <a:ea typeface="华文中宋" pitchFamily="2" charset="-122"/>
              </a:rPr>
              <a:t>    </a:t>
            </a:r>
            <a:r>
              <a:rPr lang="en-US" altLang="en-US" sz="4800" b="1" dirty="0">
                <a:latin typeface="华文中宋" pitchFamily="2" charset="-122"/>
                <a:ea typeface="华文中宋" pitchFamily="2" charset="-122"/>
              </a:rPr>
              <a:t>2、</a:t>
            </a:r>
            <a:r>
              <a:rPr lang="en-US" altLang="en-US" sz="4800" b="1" dirty="0" smtClean="0">
                <a:latin typeface="华文中宋" pitchFamily="2" charset="-122"/>
                <a:ea typeface="华文中宋" pitchFamily="2" charset="-122"/>
              </a:rPr>
              <a:t>它们与人类的生活有什么关系</a:t>
            </a:r>
            <a:r>
              <a:rPr lang="en-US" altLang="en-US" sz="4800" b="1" dirty="0">
                <a:latin typeface="华文中宋" pitchFamily="2" charset="-122"/>
                <a:ea typeface="华文中宋" pitchFamily="2" charset="-122"/>
              </a:rPr>
              <a:t>？</a:t>
            </a:r>
            <a:endParaRPr lang="zh-CN" altLang="en-US" sz="4800" b="1" dirty="0">
              <a:latin typeface="华文中宋" pitchFamily="2" charset="-122"/>
              <a:ea typeface="华文中宋"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57699"/>
                                        </p:tgtEl>
                                        <p:attrNameLst>
                                          <p:attrName>style.visibility</p:attrName>
                                        </p:attrNameLst>
                                      </p:cBhvr>
                                      <p:to>
                                        <p:strVal val="visible"/>
                                      </p:to>
                                    </p:set>
                                    <p:anim calcmode="lin" valueType="num">
                                      <p:cBhvr>
                                        <p:cTn id="7" dur="500" fill="hold"/>
                                        <p:tgtEl>
                                          <p:spTgt spid="157699"/>
                                        </p:tgtEl>
                                        <p:attrNameLst>
                                          <p:attrName>ppt_w</p:attrName>
                                        </p:attrNameLst>
                                      </p:cBhvr>
                                      <p:tavLst>
                                        <p:tav tm="0">
                                          <p:val>
                                            <p:fltVal val="0"/>
                                          </p:val>
                                        </p:tav>
                                        <p:tav tm="100000">
                                          <p:val>
                                            <p:strVal val="#ppt_w"/>
                                          </p:val>
                                        </p:tav>
                                      </p:tavLst>
                                    </p:anim>
                                    <p:anim calcmode="lin" valueType="num">
                                      <p:cBhvr>
                                        <p:cTn id="8" dur="500" fill="hold"/>
                                        <p:tgtEl>
                                          <p:spTgt spid="15769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69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 Box 2"/>
          <p:cNvSpPr txBox="1">
            <a:spLocks noChangeArrowheads="1"/>
          </p:cNvSpPr>
          <p:nvPr/>
        </p:nvSpPr>
        <p:spPr bwMode="auto">
          <a:xfrm>
            <a:off x="179388" y="1844675"/>
            <a:ext cx="8712200" cy="2554545"/>
          </a:xfrm>
          <a:prstGeom prst="rect">
            <a:avLst/>
          </a:prstGeom>
          <a:noFill/>
          <a:ln w="9525">
            <a:noFill/>
            <a:miter lim="800000"/>
            <a:headEnd/>
            <a:tailEnd/>
          </a:ln>
          <a:effectLst/>
        </p:spPr>
        <p:txBody>
          <a:bodyPr>
            <a:spAutoFit/>
          </a:bodyPr>
          <a:lstStyle/>
          <a:p>
            <a:r>
              <a:rPr lang="zh-CN" altLang="en-US" sz="3200" b="1">
                <a:latin typeface="华文中宋" pitchFamily="2" charset="-122"/>
                <a:ea typeface="华文中宋" pitchFamily="2" charset="-122"/>
              </a:rPr>
              <a:t>（</a:t>
            </a:r>
            <a:r>
              <a:rPr lang="en-US" altLang="zh-CN" sz="3200" b="1">
                <a:latin typeface="华文中宋" pitchFamily="2" charset="-122"/>
                <a:ea typeface="华文中宋" pitchFamily="2" charset="-122"/>
              </a:rPr>
              <a:t>1</a:t>
            </a:r>
            <a:r>
              <a:rPr lang="zh-CN" altLang="en-US" sz="3200" b="1">
                <a:latin typeface="华文中宋" pitchFamily="2" charset="-122"/>
                <a:ea typeface="华文中宋" pitchFamily="2" charset="-122"/>
              </a:rPr>
              <a:t>）都有鳞或甲。</a:t>
            </a:r>
          </a:p>
          <a:p>
            <a:r>
              <a:rPr lang="zh-CN" altLang="en-US" sz="3200" b="1">
                <a:latin typeface="华文中宋" pitchFamily="2" charset="-122"/>
                <a:ea typeface="华文中宋" pitchFamily="2" charset="-122"/>
              </a:rPr>
              <a:t>   </a:t>
            </a:r>
          </a:p>
          <a:p>
            <a:r>
              <a:rPr lang="zh-CN" altLang="en-US" sz="3200" b="1">
                <a:latin typeface="华文中宋" pitchFamily="2" charset="-122"/>
                <a:ea typeface="华文中宋" pitchFamily="2" charset="-122"/>
              </a:rPr>
              <a:t>（</a:t>
            </a:r>
            <a:r>
              <a:rPr lang="en-US" altLang="zh-CN" sz="3200" b="1">
                <a:latin typeface="华文中宋" pitchFamily="2" charset="-122"/>
                <a:ea typeface="华文中宋" pitchFamily="2" charset="-122"/>
              </a:rPr>
              <a:t>2</a:t>
            </a:r>
            <a:r>
              <a:rPr lang="zh-CN" altLang="en-US" sz="3200" b="1">
                <a:latin typeface="华文中宋" pitchFamily="2" charset="-122"/>
                <a:ea typeface="华文中宋" pitchFamily="2" charset="-122"/>
              </a:rPr>
              <a:t>）它们都是以爬行为行走方式。</a:t>
            </a:r>
          </a:p>
          <a:p>
            <a:r>
              <a:rPr lang="zh-CN" altLang="en-US" sz="3200" b="1">
                <a:latin typeface="华文中宋" pitchFamily="2" charset="-122"/>
                <a:ea typeface="华文中宋" pitchFamily="2" charset="-122"/>
              </a:rPr>
              <a:t>   </a:t>
            </a:r>
          </a:p>
          <a:p>
            <a:r>
              <a:rPr lang="zh-CN" altLang="en-US" sz="3200" b="1">
                <a:latin typeface="华文中宋" pitchFamily="2" charset="-122"/>
                <a:ea typeface="华文中宋" pitchFamily="2" charset="-122"/>
              </a:rPr>
              <a:t>（</a:t>
            </a:r>
            <a:r>
              <a:rPr lang="en-US" altLang="zh-CN" sz="3200" b="1">
                <a:latin typeface="华文中宋" pitchFamily="2" charset="-122"/>
                <a:ea typeface="华文中宋" pitchFamily="2" charset="-122"/>
              </a:rPr>
              <a:t>3</a:t>
            </a:r>
            <a:r>
              <a:rPr lang="zh-CN" altLang="en-US" sz="3200" b="1">
                <a:latin typeface="华文中宋" pitchFamily="2" charset="-122"/>
                <a:ea typeface="华文中宋" pitchFamily="2" charset="-122"/>
              </a:rPr>
              <a:t>）它们都是用肺呼吸。</a:t>
            </a:r>
          </a:p>
        </p:txBody>
      </p:sp>
      <p:sp>
        <p:nvSpPr>
          <p:cNvPr id="36867" name="Text Box 3"/>
          <p:cNvSpPr txBox="1">
            <a:spLocks noChangeArrowheads="1"/>
          </p:cNvSpPr>
          <p:nvPr/>
        </p:nvSpPr>
        <p:spPr bwMode="auto">
          <a:xfrm>
            <a:off x="250825" y="404813"/>
            <a:ext cx="8137525" cy="579437"/>
          </a:xfrm>
          <a:prstGeom prst="rect">
            <a:avLst/>
          </a:prstGeom>
          <a:noFill/>
          <a:ln w="9525">
            <a:noFill/>
            <a:miter lim="800000"/>
            <a:headEnd/>
            <a:tailEnd/>
          </a:ln>
          <a:effectLst/>
        </p:spPr>
        <p:txBody>
          <a:bodyPr>
            <a:spAutoFit/>
          </a:bodyPr>
          <a:lstStyle/>
          <a:p>
            <a:pPr>
              <a:spcBef>
                <a:spcPct val="50000"/>
              </a:spcBef>
            </a:pPr>
            <a:r>
              <a:rPr lang="zh-CN" altLang="en-US" sz="3200" b="1" dirty="0">
                <a:solidFill>
                  <a:srgbClr val="FF0000"/>
                </a:solidFill>
                <a:latin typeface="华文中宋" pitchFamily="2" charset="-122"/>
                <a:ea typeface="华文中宋" pitchFamily="2" charset="-122"/>
                <a:hlinkClick r:id="rId2" action="ppaction://hlinkfile"/>
              </a:rPr>
              <a:t>蜥蜴</a:t>
            </a:r>
            <a:r>
              <a:rPr lang="zh-CN" altLang="en-US" sz="3200" b="1" dirty="0">
                <a:solidFill>
                  <a:srgbClr val="FF0000"/>
                </a:solidFill>
                <a:latin typeface="华文中宋" pitchFamily="2" charset="-122"/>
                <a:ea typeface="华文中宋" pitchFamily="2" charset="-122"/>
              </a:rPr>
              <a:t>、乌龟、蛇、鳄鱼它们有什么共同点？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6867"/>
                                        </p:tgtEl>
                                        <p:attrNameLst>
                                          <p:attrName>style.visibility</p:attrName>
                                        </p:attrNameLst>
                                      </p:cBhvr>
                                      <p:to>
                                        <p:strVal val="visible"/>
                                      </p:to>
                                    </p:set>
                                    <p:animEffect transition="in" filter="diamond(in)">
                                      <p:cBhvr>
                                        <p:cTn id="7" dur="1000"/>
                                        <p:tgtEl>
                                          <p:spTgt spid="3686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6866"/>
                                        </p:tgtEl>
                                        <p:attrNameLst>
                                          <p:attrName>style.visibility</p:attrName>
                                        </p:attrNameLst>
                                      </p:cBhvr>
                                      <p:to>
                                        <p:strVal val="visible"/>
                                      </p:to>
                                    </p:set>
                                    <p:anim calcmode="lin" valueType="num">
                                      <p:cBhvr additive="base">
                                        <p:cTn id="12" dur="500" fill="hold"/>
                                        <p:tgtEl>
                                          <p:spTgt spid="36866"/>
                                        </p:tgtEl>
                                        <p:attrNameLst>
                                          <p:attrName>ppt_x</p:attrName>
                                        </p:attrNameLst>
                                      </p:cBhvr>
                                      <p:tavLst>
                                        <p:tav tm="0">
                                          <p:val>
                                            <p:strVal val="#ppt_x"/>
                                          </p:val>
                                        </p:tav>
                                        <p:tav tm="100000">
                                          <p:val>
                                            <p:strVal val="#ppt_x"/>
                                          </p:val>
                                        </p:tav>
                                      </p:tavLst>
                                    </p:anim>
                                    <p:anim calcmode="lin" valueType="num">
                                      <p:cBhvr additive="base">
                                        <p:cTn id="13" dur="500" fill="hold"/>
                                        <p:tgtEl>
                                          <p:spTgt spid="368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autoUpdateAnimBg="0"/>
      <p:bldP spid="36867"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8" name="Text Box 4"/>
          <p:cNvSpPr txBox="1">
            <a:spLocks noChangeArrowheads="1"/>
          </p:cNvSpPr>
          <p:nvPr/>
        </p:nvSpPr>
        <p:spPr bwMode="auto">
          <a:xfrm>
            <a:off x="344488" y="615950"/>
            <a:ext cx="7524750" cy="74212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fontAlgn="auto">
              <a:lnSpc>
                <a:spcPct val="130000"/>
              </a:lnSpc>
              <a:spcBef>
                <a:spcPts val="0"/>
              </a:spcBef>
              <a:spcAft>
                <a:spcPts val="0"/>
              </a:spcAft>
              <a:defRPr/>
            </a:pPr>
            <a:r>
              <a:rPr lang="en-US" altLang="zh-CN" sz="3600" b="1" dirty="0">
                <a:latin typeface="华文中宋" pitchFamily="2" charset="-122"/>
                <a:ea typeface="华文中宋" pitchFamily="2" charset="-122"/>
              </a:rPr>
              <a:t>3</a:t>
            </a:r>
            <a:r>
              <a:rPr lang="en-US" altLang="en-US" sz="3600" b="1" dirty="0">
                <a:latin typeface="华文中宋" pitchFamily="2" charset="-122"/>
                <a:ea typeface="华文中宋" pitchFamily="2" charset="-122"/>
              </a:rPr>
              <a:t>、</a:t>
            </a:r>
            <a:r>
              <a:rPr lang="zh-CN" altLang="en-US" sz="3600" b="1" dirty="0">
                <a:latin typeface="华文中宋" pitchFamily="2" charset="-122"/>
                <a:ea typeface="华文中宋" pitchFamily="2" charset="-122"/>
              </a:rPr>
              <a:t>爬行动物</a:t>
            </a:r>
            <a:r>
              <a:rPr lang="en-US" altLang="en-US" sz="3600" b="1" dirty="0" err="1">
                <a:latin typeface="华文中宋" pitchFamily="2" charset="-122"/>
                <a:ea typeface="华文中宋" pitchFamily="2" charset="-122"/>
              </a:rPr>
              <a:t>的主要特征</a:t>
            </a:r>
            <a:endParaRPr lang="zh-CN" altLang="en-US" sz="3600" b="1" dirty="0">
              <a:latin typeface="华文中宋" pitchFamily="2" charset="-122"/>
              <a:ea typeface="华文中宋" pitchFamily="2" charset="-122"/>
            </a:endParaRPr>
          </a:p>
        </p:txBody>
      </p:sp>
      <p:sp>
        <p:nvSpPr>
          <p:cNvPr id="154629" name="Text Box 5"/>
          <p:cNvSpPr txBox="1">
            <a:spLocks noChangeArrowheads="1"/>
          </p:cNvSpPr>
          <p:nvPr/>
        </p:nvSpPr>
        <p:spPr bwMode="auto">
          <a:xfrm>
            <a:off x="179388" y="1427163"/>
            <a:ext cx="8388350" cy="127476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fontAlgn="auto">
              <a:spcBef>
                <a:spcPct val="40000"/>
              </a:spcBef>
              <a:spcAft>
                <a:spcPts val="0"/>
              </a:spcAft>
              <a:defRPr/>
            </a:pPr>
            <a:r>
              <a:rPr lang="zh-CN" altLang="en-US" sz="3000" b="1" dirty="0">
                <a:solidFill>
                  <a:srgbClr val="0000FF"/>
                </a:solidFill>
                <a:latin typeface="华文中宋" pitchFamily="2" charset="-122"/>
                <a:ea typeface="华文中宋" pitchFamily="2" charset="-122"/>
              </a:rPr>
              <a:t>    </a:t>
            </a:r>
            <a:r>
              <a:rPr lang="zh-CN" altLang="en-US" sz="3200" b="1" dirty="0">
                <a:solidFill>
                  <a:srgbClr val="0000FF"/>
                </a:solidFill>
                <a:latin typeface="华文中宋" pitchFamily="2" charset="-122"/>
                <a:ea typeface="华文中宋" pitchFamily="2" charset="-122"/>
              </a:rPr>
              <a:t>体表覆盖角质的鳞片或甲； 用肺呼吸；</a:t>
            </a:r>
          </a:p>
          <a:p>
            <a:pPr fontAlgn="auto">
              <a:spcBef>
                <a:spcPct val="40000"/>
              </a:spcBef>
              <a:spcAft>
                <a:spcPts val="0"/>
              </a:spcAft>
              <a:defRPr/>
            </a:pPr>
            <a:r>
              <a:rPr lang="zh-CN" altLang="en-US" sz="3200" b="1" dirty="0">
                <a:solidFill>
                  <a:srgbClr val="0000FF"/>
                </a:solidFill>
                <a:latin typeface="华文中宋" pitchFamily="2" charset="-122"/>
                <a:ea typeface="华文中宋" pitchFamily="2" charset="-122"/>
              </a:rPr>
              <a:t>    在陆地上产卵，卵表面有坚韧的卵壳。</a:t>
            </a:r>
          </a:p>
        </p:txBody>
      </p:sp>
      <p:sp>
        <p:nvSpPr>
          <p:cNvPr id="4" name="Text Box 4"/>
          <p:cNvSpPr txBox="1">
            <a:spLocks noChangeArrowheads="1"/>
          </p:cNvSpPr>
          <p:nvPr/>
        </p:nvSpPr>
        <p:spPr bwMode="auto">
          <a:xfrm>
            <a:off x="323850" y="2746375"/>
            <a:ext cx="7381875" cy="38433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fontAlgn="auto">
              <a:lnSpc>
                <a:spcPct val="150000"/>
              </a:lnSpc>
              <a:spcBef>
                <a:spcPts val="0"/>
              </a:spcBef>
              <a:spcAft>
                <a:spcPts val="0"/>
              </a:spcAft>
              <a:defRPr/>
            </a:pPr>
            <a:r>
              <a:rPr lang="en-US" altLang="zh-CN" sz="3600" b="1" dirty="0">
                <a:latin typeface="华文中宋" pitchFamily="2" charset="-122"/>
                <a:ea typeface="华文中宋" pitchFamily="2" charset="-122"/>
              </a:rPr>
              <a:t>4</a:t>
            </a:r>
            <a:r>
              <a:rPr lang="zh-CN" altLang="en-US" sz="3600" b="1" dirty="0">
                <a:latin typeface="华文中宋" pitchFamily="2" charset="-122"/>
                <a:ea typeface="华文中宋" pitchFamily="2" charset="-122"/>
              </a:rPr>
              <a:t>、爬行动物人类生活的关系：</a:t>
            </a:r>
          </a:p>
          <a:p>
            <a:pPr fontAlgn="auto">
              <a:lnSpc>
                <a:spcPct val="150000"/>
              </a:lnSpc>
              <a:spcBef>
                <a:spcPts val="0"/>
              </a:spcBef>
              <a:spcAft>
                <a:spcPts val="0"/>
              </a:spcAft>
              <a:defRPr/>
            </a:pPr>
            <a:r>
              <a:rPr lang="zh-CN" altLang="en-US" sz="3200" b="1" dirty="0">
                <a:latin typeface="华文中宋" pitchFamily="2" charset="-122"/>
                <a:ea typeface="华文中宋" pitchFamily="2" charset="-122"/>
              </a:rPr>
              <a:t>   食用</a:t>
            </a:r>
          </a:p>
          <a:p>
            <a:pPr fontAlgn="auto">
              <a:lnSpc>
                <a:spcPct val="150000"/>
              </a:lnSpc>
              <a:spcBef>
                <a:spcPts val="0"/>
              </a:spcBef>
              <a:spcAft>
                <a:spcPts val="0"/>
              </a:spcAft>
              <a:defRPr/>
            </a:pPr>
            <a:r>
              <a:rPr lang="zh-CN" altLang="en-US" sz="3200" b="1" dirty="0">
                <a:latin typeface="华文中宋" pitchFamily="2" charset="-122"/>
                <a:ea typeface="华文中宋" pitchFamily="2" charset="-122"/>
              </a:rPr>
              <a:t>   药用</a:t>
            </a:r>
          </a:p>
          <a:p>
            <a:pPr fontAlgn="auto">
              <a:lnSpc>
                <a:spcPct val="150000"/>
              </a:lnSpc>
              <a:spcBef>
                <a:spcPts val="0"/>
              </a:spcBef>
              <a:spcAft>
                <a:spcPts val="0"/>
              </a:spcAft>
              <a:defRPr/>
            </a:pPr>
            <a:r>
              <a:rPr lang="zh-CN" altLang="en-US" sz="3200" b="1" dirty="0">
                <a:latin typeface="华文中宋" pitchFamily="2" charset="-122"/>
                <a:ea typeface="华文中宋" pitchFamily="2" charset="-122"/>
              </a:rPr>
              <a:t>   捕食害虫</a:t>
            </a:r>
          </a:p>
          <a:p>
            <a:pPr fontAlgn="auto">
              <a:lnSpc>
                <a:spcPct val="150000"/>
              </a:lnSpc>
              <a:spcBef>
                <a:spcPts val="0"/>
              </a:spcBef>
              <a:spcAft>
                <a:spcPts val="0"/>
              </a:spcAft>
              <a:defRPr/>
            </a:pPr>
            <a:r>
              <a:rPr lang="zh-CN" altLang="en-US" sz="3200" b="1" dirty="0">
                <a:latin typeface="华文中宋" pitchFamily="2" charset="-122"/>
                <a:ea typeface="华文中宋" pitchFamily="2" charset="-122"/>
              </a:rPr>
              <a:t>   </a:t>
            </a:r>
            <a:r>
              <a:rPr lang="zh-CN" altLang="en-US" sz="3200" b="1" dirty="0">
                <a:solidFill>
                  <a:srgbClr val="FF0000"/>
                </a:solidFill>
                <a:latin typeface="华文中宋" pitchFamily="2" charset="-122"/>
                <a:ea typeface="华文中宋" pitchFamily="2" charset="-122"/>
              </a:rPr>
              <a:t>曾称霸地球 ，但大都灭绝了。</a:t>
            </a:r>
          </a:p>
        </p:txBody>
      </p:sp>
      <p:pic>
        <p:nvPicPr>
          <p:cNvPr id="8194" name="Picture 2" descr="c:\DOCUME~1\ADMINI~1\APPLIC~1\360se6\USERDA~1\Temp\T01C67~1.JPG"/>
          <p:cNvPicPr>
            <a:picLocks noChangeAspect="1" noChangeArrowheads="1"/>
          </p:cNvPicPr>
          <p:nvPr/>
        </p:nvPicPr>
        <p:blipFill>
          <a:blip r:embed="rId2"/>
          <a:srcRect/>
          <a:stretch>
            <a:fillRect/>
          </a:stretch>
        </p:blipFill>
        <p:spPr bwMode="auto">
          <a:xfrm>
            <a:off x="4373563" y="3525838"/>
            <a:ext cx="4597400" cy="243046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54629">
                                            <p:txEl>
                                              <p:pRg st="0" end="0"/>
                                            </p:txEl>
                                          </p:spTgt>
                                        </p:tgtEl>
                                        <p:attrNameLst>
                                          <p:attrName>style.visibility</p:attrName>
                                        </p:attrNameLst>
                                      </p:cBhvr>
                                      <p:to>
                                        <p:strVal val="visible"/>
                                      </p:to>
                                    </p:set>
                                    <p:anim calcmode="lin" valueType="num">
                                      <p:cBhvr additive="base">
                                        <p:cTn id="7" dur="500" fill="hold"/>
                                        <p:tgtEl>
                                          <p:spTgt spid="15462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462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54629">
                                            <p:txEl>
                                              <p:pRg st="1" end="1"/>
                                            </p:txEl>
                                          </p:spTgt>
                                        </p:tgtEl>
                                        <p:attrNameLst>
                                          <p:attrName>style.visibility</p:attrName>
                                        </p:attrNameLst>
                                      </p:cBhvr>
                                      <p:to>
                                        <p:strVal val="visible"/>
                                      </p:to>
                                    </p:set>
                                    <p:anim calcmode="lin" valueType="num">
                                      <p:cBhvr additive="base">
                                        <p:cTn id="13" dur="500" fill="hold"/>
                                        <p:tgtEl>
                                          <p:spTgt spid="15462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5462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p:cTn id="19"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4">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nodeType="click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p:cTn id="25" dur="5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4">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nodeType="click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 calcmode="lin" valueType="num">
                                      <p:cBhvr>
                                        <p:cTn id="31" dur="500" fill="hold"/>
                                        <p:tgtEl>
                                          <p:spTgt spid="4">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4">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nodeType="clickEffect">
                                  <p:stCondLst>
                                    <p:cond delay="0"/>
                                  </p:stCondLst>
                                  <p:childTnLst>
                                    <p:set>
                                      <p:cBhvr>
                                        <p:cTn id="36" dur="1" fill="hold">
                                          <p:stCondLst>
                                            <p:cond delay="0"/>
                                          </p:stCondLst>
                                        </p:cTn>
                                        <p:tgtEl>
                                          <p:spTgt spid="4">
                                            <p:txEl>
                                              <p:pRg st="4" end="4"/>
                                            </p:txEl>
                                          </p:spTgt>
                                        </p:tgtEl>
                                        <p:attrNameLst>
                                          <p:attrName>style.visibility</p:attrName>
                                        </p:attrNameLst>
                                      </p:cBhvr>
                                      <p:to>
                                        <p:strVal val="visible"/>
                                      </p:to>
                                    </p:set>
                                    <p:anim calcmode="lin" valueType="num">
                                      <p:cBhvr>
                                        <p:cTn id="37" dur="500" fill="hold"/>
                                        <p:tgtEl>
                                          <p:spTgt spid="4">
                                            <p:txEl>
                                              <p:pRg st="4" end="4"/>
                                            </p:txEl>
                                          </p:spTgt>
                                        </p:tgtEl>
                                        <p:attrNameLst>
                                          <p:attrName>ppt_w</p:attrName>
                                        </p:attrNameLst>
                                      </p:cBhvr>
                                      <p:tavLst>
                                        <p:tav tm="0">
                                          <p:val>
                                            <p:fltVal val="0"/>
                                          </p:val>
                                        </p:tav>
                                        <p:tav tm="100000">
                                          <p:val>
                                            <p:strVal val="#ppt_w"/>
                                          </p:val>
                                        </p:tav>
                                      </p:tavLst>
                                    </p:anim>
                                    <p:anim calcmode="lin" valueType="num">
                                      <p:cBhvr>
                                        <p:cTn id="38" dur="500" fill="hold"/>
                                        <p:tgtEl>
                                          <p:spTgt spid="4">
                                            <p:txEl>
                                              <p:pRg st="4" end="4"/>
                                            </p:txEl>
                                          </p:spTgt>
                                        </p:tgtEl>
                                        <p:attrNameLst>
                                          <p:attrName>ppt_h</p:attrName>
                                        </p:attrNameLst>
                                      </p:cBhvr>
                                      <p:tavLst>
                                        <p:tav tm="0">
                                          <p:val>
                                            <p:fltVal val="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8194"/>
                                        </p:tgtEl>
                                        <p:attrNameLst>
                                          <p:attrName>style.visibility</p:attrName>
                                        </p:attrNameLst>
                                      </p:cBhvr>
                                      <p:to>
                                        <p:strVal val="visible"/>
                                      </p:to>
                                    </p:set>
                                    <p:anim calcmode="lin" valueType="num">
                                      <p:cBhvr additive="base">
                                        <p:cTn id="43" dur="500" fill="hold"/>
                                        <p:tgtEl>
                                          <p:spTgt spid="8194"/>
                                        </p:tgtEl>
                                        <p:attrNameLst>
                                          <p:attrName>ppt_x</p:attrName>
                                        </p:attrNameLst>
                                      </p:cBhvr>
                                      <p:tavLst>
                                        <p:tav tm="0">
                                          <p:val>
                                            <p:strVal val="#ppt_x"/>
                                          </p:val>
                                        </p:tav>
                                        <p:tav tm="100000">
                                          <p:val>
                                            <p:strVal val="#ppt_x"/>
                                          </p:val>
                                        </p:tav>
                                      </p:tavLst>
                                    </p:anim>
                                    <p:anim calcmode="lin" valueType="num">
                                      <p:cBhvr additive="base">
                                        <p:cTn id="44" dur="500" fill="hold"/>
                                        <p:tgtEl>
                                          <p:spTgt spid="81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4" descr="10"/>
          <p:cNvPicPr>
            <a:picLocks noChangeAspect="1" noChangeArrowheads="1"/>
          </p:cNvPicPr>
          <p:nvPr/>
        </p:nvPicPr>
        <p:blipFill>
          <a:blip r:embed="rId2"/>
          <a:srcRect/>
          <a:stretch>
            <a:fillRect/>
          </a:stretch>
        </p:blipFill>
        <p:spPr bwMode="auto">
          <a:xfrm>
            <a:off x="5105400" y="3505200"/>
            <a:ext cx="4038600" cy="3028950"/>
          </a:xfrm>
          <a:prstGeom prst="rect">
            <a:avLst/>
          </a:prstGeom>
          <a:noFill/>
          <a:ln w="9525">
            <a:noFill/>
            <a:miter lim="800000"/>
            <a:headEnd/>
            <a:tailEnd/>
          </a:ln>
        </p:spPr>
      </p:pic>
      <p:pic>
        <p:nvPicPr>
          <p:cNvPr id="32772" name="Picture 6" descr="11"/>
          <p:cNvPicPr>
            <a:picLocks noChangeAspect="1" noChangeArrowheads="1"/>
          </p:cNvPicPr>
          <p:nvPr/>
        </p:nvPicPr>
        <p:blipFill>
          <a:blip r:embed="rId3"/>
          <a:srcRect/>
          <a:stretch>
            <a:fillRect/>
          </a:stretch>
        </p:blipFill>
        <p:spPr bwMode="auto">
          <a:xfrm>
            <a:off x="0" y="3406775"/>
            <a:ext cx="4419600" cy="3138488"/>
          </a:xfrm>
          <a:prstGeom prst="rect">
            <a:avLst/>
          </a:prstGeom>
          <a:noFill/>
          <a:ln w="9525">
            <a:noFill/>
            <a:miter lim="800000"/>
            <a:headEnd/>
            <a:tailEnd/>
          </a:ln>
        </p:spPr>
      </p:pic>
      <p:pic>
        <p:nvPicPr>
          <p:cNvPr id="32773" name="Picture 8" descr="14"/>
          <p:cNvPicPr>
            <a:picLocks noChangeAspect="1" noChangeArrowheads="1"/>
          </p:cNvPicPr>
          <p:nvPr/>
        </p:nvPicPr>
        <p:blipFill>
          <a:blip r:embed="rId4"/>
          <a:srcRect/>
          <a:stretch>
            <a:fillRect/>
          </a:stretch>
        </p:blipFill>
        <p:spPr bwMode="auto">
          <a:xfrm>
            <a:off x="5029200" y="0"/>
            <a:ext cx="4114800" cy="3086100"/>
          </a:xfrm>
          <a:prstGeom prst="rect">
            <a:avLst/>
          </a:prstGeom>
          <a:noFill/>
          <a:ln w="9525">
            <a:noFill/>
            <a:miter lim="800000"/>
            <a:headEnd/>
            <a:tailEnd/>
          </a:ln>
        </p:spPr>
      </p:pic>
      <p:pic>
        <p:nvPicPr>
          <p:cNvPr id="32774" name="Picture 6" descr="2270658637126500511"/>
          <p:cNvPicPr>
            <a:picLocks noChangeAspect="1" noChangeArrowheads="1"/>
          </p:cNvPicPr>
          <p:nvPr/>
        </p:nvPicPr>
        <p:blipFill>
          <a:blip r:embed="rId5"/>
          <a:srcRect/>
          <a:stretch>
            <a:fillRect/>
          </a:stretch>
        </p:blipFill>
        <p:spPr bwMode="auto">
          <a:xfrm>
            <a:off x="152400" y="152400"/>
            <a:ext cx="4324350" cy="2882900"/>
          </a:xfrm>
          <a:prstGeom prst="rect">
            <a:avLst/>
          </a:prstGeom>
          <a:noFill/>
        </p:spPr>
      </p:pic>
      <p:sp>
        <p:nvSpPr>
          <p:cNvPr id="32775" name="Text Box 7"/>
          <p:cNvSpPr txBox="1">
            <a:spLocks noChangeArrowheads="1"/>
          </p:cNvSpPr>
          <p:nvPr/>
        </p:nvSpPr>
        <p:spPr bwMode="auto">
          <a:xfrm>
            <a:off x="2895600" y="457200"/>
            <a:ext cx="1828800" cy="641350"/>
          </a:xfrm>
          <a:prstGeom prst="rect">
            <a:avLst/>
          </a:prstGeom>
          <a:noFill/>
          <a:ln w="9525">
            <a:noFill/>
            <a:miter lim="800000"/>
            <a:headEnd/>
            <a:tailEnd/>
          </a:ln>
          <a:effectLst/>
        </p:spPr>
        <p:txBody>
          <a:bodyPr>
            <a:spAutoFit/>
          </a:bodyPr>
          <a:lstStyle/>
          <a:p>
            <a:r>
              <a:rPr lang="zh-CN" altLang="en-US" sz="3600" b="1">
                <a:solidFill>
                  <a:srgbClr val="FF0000"/>
                </a:solidFill>
                <a:latin typeface="华文中宋" pitchFamily="2" charset="-122"/>
                <a:ea typeface="华文中宋" pitchFamily="2" charset="-122"/>
              </a:rPr>
              <a:t>壁虎</a:t>
            </a:r>
            <a:endParaRPr lang="zh-CN" altLang="en-US">
              <a:latin typeface="华文中宋" pitchFamily="2" charset="-122"/>
              <a:ea typeface="华文中宋" pitchFamily="2" charset="-122"/>
            </a:endParaRPr>
          </a:p>
        </p:txBody>
      </p:sp>
      <p:sp>
        <p:nvSpPr>
          <p:cNvPr id="32776" name="Text Box 8"/>
          <p:cNvSpPr txBox="1">
            <a:spLocks noChangeArrowheads="1"/>
          </p:cNvSpPr>
          <p:nvPr/>
        </p:nvSpPr>
        <p:spPr bwMode="auto">
          <a:xfrm>
            <a:off x="7315200" y="152400"/>
            <a:ext cx="1828800" cy="641350"/>
          </a:xfrm>
          <a:prstGeom prst="rect">
            <a:avLst/>
          </a:prstGeom>
          <a:noFill/>
          <a:ln w="9525">
            <a:noFill/>
            <a:miter lim="800000"/>
            <a:headEnd/>
            <a:tailEnd/>
          </a:ln>
          <a:effectLst/>
        </p:spPr>
        <p:txBody>
          <a:bodyPr>
            <a:spAutoFit/>
          </a:bodyPr>
          <a:lstStyle/>
          <a:p>
            <a:r>
              <a:rPr lang="zh-CN" altLang="en-US" sz="3600" b="1" dirty="0">
                <a:solidFill>
                  <a:srgbClr val="FF0000"/>
                </a:solidFill>
                <a:latin typeface="华文中宋" pitchFamily="2" charset="-122"/>
                <a:ea typeface="华文中宋" pitchFamily="2" charset="-122"/>
              </a:rPr>
              <a:t>鳄鱼</a:t>
            </a:r>
            <a:endParaRPr lang="zh-CN" altLang="en-US" dirty="0">
              <a:latin typeface="华文中宋" pitchFamily="2" charset="-122"/>
              <a:ea typeface="华文中宋" pitchFamily="2" charset="-122"/>
            </a:endParaRPr>
          </a:p>
        </p:txBody>
      </p:sp>
      <p:sp>
        <p:nvSpPr>
          <p:cNvPr id="32777" name="Text Box 9"/>
          <p:cNvSpPr txBox="1">
            <a:spLocks noChangeArrowheads="1"/>
          </p:cNvSpPr>
          <p:nvPr/>
        </p:nvSpPr>
        <p:spPr bwMode="auto">
          <a:xfrm>
            <a:off x="2971800" y="3276600"/>
            <a:ext cx="1828800" cy="641350"/>
          </a:xfrm>
          <a:prstGeom prst="rect">
            <a:avLst/>
          </a:prstGeom>
          <a:noFill/>
          <a:ln w="9525">
            <a:noFill/>
            <a:miter lim="800000"/>
            <a:headEnd/>
            <a:tailEnd/>
          </a:ln>
          <a:effectLst/>
        </p:spPr>
        <p:txBody>
          <a:bodyPr>
            <a:spAutoFit/>
          </a:bodyPr>
          <a:lstStyle/>
          <a:p>
            <a:r>
              <a:rPr lang="zh-CN" altLang="en-US" sz="3600" b="1">
                <a:solidFill>
                  <a:srgbClr val="FF0000"/>
                </a:solidFill>
                <a:latin typeface="华文中宋" pitchFamily="2" charset="-122"/>
                <a:ea typeface="华文中宋" pitchFamily="2" charset="-122"/>
              </a:rPr>
              <a:t>龟</a:t>
            </a:r>
            <a:endParaRPr lang="zh-CN" altLang="en-US">
              <a:latin typeface="华文中宋" pitchFamily="2" charset="-122"/>
              <a:ea typeface="华文中宋" pitchFamily="2" charset="-122"/>
            </a:endParaRPr>
          </a:p>
        </p:txBody>
      </p:sp>
      <p:sp>
        <p:nvSpPr>
          <p:cNvPr id="32778" name="Text Box 10"/>
          <p:cNvSpPr txBox="1">
            <a:spLocks noChangeArrowheads="1"/>
          </p:cNvSpPr>
          <p:nvPr/>
        </p:nvSpPr>
        <p:spPr bwMode="auto">
          <a:xfrm>
            <a:off x="5334000" y="3581400"/>
            <a:ext cx="1828800" cy="641350"/>
          </a:xfrm>
          <a:prstGeom prst="rect">
            <a:avLst/>
          </a:prstGeom>
          <a:noFill/>
          <a:ln w="9525">
            <a:noFill/>
            <a:miter lim="800000"/>
            <a:headEnd/>
            <a:tailEnd/>
          </a:ln>
          <a:effectLst/>
        </p:spPr>
        <p:txBody>
          <a:bodyPr>
            <a:spAutoFit/>
          </a:bodyPr>
          <a:lstStyle/>
          <a:p>
            <a:r>
              <a:rPr lang="zh-CN" altLang="en-US" sz="3600" b="1">
                <a:solidFill>
                  <a:srgbClr val="FF0000"/>
                </a:solidFill>
                <a:latin typeface="华文中宋" pitchFamily="2" charset="-122"/>
                <a:ea typeface="华文中宋" pitchFamily="2" charset="-122"/>
              </a:rPr>
              <a:t>蛇</a:t>
            </a:r>
            <a:endParaRPr lang="zh-CN" altLang="en-US">
              <a:latin typeface="华文中宋" pitchFamily="2" charset="-122"/>
              <a:ea typeface="华文中宋" pitchFamily="2"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p:cNvPicPr>
            <a:picLocks noChangeAspect="1" noChangeArrowheads="1"/>
          </p:cNvPicPr>
          <p:nvPr/>
        </p:nvPicPr>
        <p:blipFill>
          <a:blip r:embed="rId2"/>
          <a:srcRect/>
          <a:stretch>
            <a:fillRect/>
          </a:stretch>
        </p:blipFill>
        <p:spPr bwMode="auto">
          <a:xfrm>
            <a:off x="3438525" y="2425700"/>
            <a:ext cx="6299200" cy="4191000"/>
          </a:xfrm>
          <a:prstGeom prst="rect">
            <a:avLst/>
          </a:prstGeom>
          <a:noFill/>
          <a:ln w="9525">
            <a:noFill/>
            <a:miter lim="800000"/>
            <a:headEnd/>
            <a:tailEnd/>
          </a:ln>
          <a:effectLst/>
        </p:spPr>
      </p:pic>
      <p:sp>
        <p:nvSpPr>
          <p:cNvPr id="33795" name="Rectangle 4"/>
          <p:cNvSpPr>
            <a:spLocks noChangeArrowheads="1"/>
          </p:cNvSpPr>
          <p:nvPr/>
        </p:nvSpPr>
        <p:spPr bwMode="auto">
          <a:xfrm>
            <a:off x="468313" y="260350"/>
            <a:ext cx="6119812" cy="641350"/>
          </a:xfrm>
          <a:prstGeom prst="rect">
            <a:avLst/>
          </a:prstGeom>
          <a:noFill/>
          <a:ln w="9525">
            <a:noFill/>
            <a:miter lim="800000"/>
            <a:headEnd/>
            <a:tailEnd/>
          </a:ln>
          <a:effectLst/>
        </p:spPr>
        <p:txBody>
          <a:bodyPr>
            <a:spAutoFit/>
          </a:bodyPr>
          <a:lstStyle/>
          <a:p>
            <a:r>
              <a:rPr lang="zh-CN" altLang="en-US" sz="3600" b="1" dirty="0">
                <a:solidFill>
                  <a:srgbClr val="FF0000"/>
                </a:solidFill>
                <a:latin typeface="华文中宋" pitchFamily="2" charset="-122"/>
                <a:ea typeface="华文中宋" pitchFamily="2" charset="-122"/>
              </a:rPr>
              <a:t>考古探秘：</a:t>
            </a:r>
            <a:r>
              <a:rPr lang="zh-CN" altLang="en-US" sz="3600" b="1" dirty="0">
                <a:solidFill>
                  <a:srgbClr val="FF0000"/>
                </a:solidFill>
                <a:latin typeface="华文中宋" pitchFamily="2" charset="-122"/>
                <a:ea typeface="华文中宋" pitchFamily="2" charset="-122"/>
                <a:hlinkClick r:id="rId3" action="ppaction://hlinkfile"/>
              </a:rPr>
              <a:t>爬行动物</a:t>
            </a:r>
            <a:r>
              <a:rPr lang="zh-CN" altLang="en-US" sz="3600" b="1" dirty="0">
                <a:solidFill>
                  <a:srgbClr val="FF0000"/>
                </a:solidFill>
                <a:latin typeface="华文中宋" pitchFamily="2" charset="-122"/>
                <a:ea typeface="华文中宋" pitchFamily="2" charset="-122"/>
              </a:rPr>
              <a:t>时代</a:t>
            </a:r>
          </a:p>
        </p:txBody>
      </p:sp>
      <p:sp>
        <p:nvSpPr>
          <p:cNvPr id="33796" name="Rectangle 6"/>
          <p:cNvSpPr>
            <a:spLocks noChangeArrowheads="1"/>
          </p:cNvSpPr>
          <p:nvPr/>
        </p:nvSpPr>
        <p:spPr bwMode="auto">
          <a:xfrm>
            <a:off x="323850" y="1052513"/>
            <a:ext cx="7272338" cy="3935412"/>
          </a:xfrm>
          <a:prstGeom prst="rect">
            <a:avLst/>
          </a:prstGeom>
          <a:noFill/>
          <a:ln w="9525">
            <a:noFill/>
            <a:miter lim="800000"/>
            <a:headEnd/>
            <a:tailEnd/>
          </a:ln>
          <a:effectLst/>
        </p:spPr>
        <p:txBody>
          <a:bodyPr anchor="ctr">
            <a:spAutoFit/>
          </a:bodyPr>
          <a:lstStyle/>
          <a:p>
            <a:r>
              <a:rPr lang="en-US" altLang="zh-CN" sz="2800" b="1" dirty="0">
                <a:latin typeface="华文中宋" pitchFamily="2" charset="-122"/>
                <a:ea typeface="华文中宋" pitchFamily="2" charset="-122"/>
              </a:rPr>
              <a:t>       </a:t>
            </a:r>
            <a:r>
              <a:rPr lang="zh-CN" altLang="en-US" sz="2800" b="1" dirty="0">
                <a:latin typeface="华文中宋" pitchFamily="2" charset="-122"/>
                <a:ea typeface="华文中宋" pitchFamily="2" charset="-122"/>
              </a:rPr>
              <a:t>爬行动物是第一批真正摆脱对水的依赖而真正征服陆地的变温脊椎动物，可以适应各种不同的陆地生活环境。爬行动物也是统治陆地时间最长的动物，其主宰地球的中生代也是整个地球生物史上最引人注目的时代，那个时代，爬行动物不仅是陆地上的绝对统治者，还统治着海洋和天空，地球上没有任何一类其它生物有过如此辉煌的历史。</a:t>
            </a:r>
            <a:br>
              <a:rPr lang="zh-CN" altLang="en-US" sz="2800" b="1" dirty="0">
                <a:latin typeface="华文中宋" pitchFamily="2" charset="-122"/>
                <a:ea typeface="华文中宋" pitchFamily="2" charset="-122"/>
              </a:rPr>
            </a:br>
            <a:endParaRPr lang="zh-CN" altLang="en-US" sz="2800" b="1" dirty="0">
              <a:latin typeface="华文中宋" pitchFamily="2" charset="-122"/>
              <a:ea typeface="华文中宋" pitchFamily="2"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1"/>
          <p:cNvSpPr>
            <a:spLocks noGrp="1"/>
          </p:cNvSpPr>
          <p:nvPr>
            <p:ph type="title"/>
          </p:nvPr>
        </p:nvSpPr>
        <p:spPr>
          <a:xfrm>
            <a:off x="457200" y="214290"/>
            <a:ext cx="8229600" cy="1143000"/>
          </a:xfrm>
        </p:spPr>
        <p:txBody>
          <a:bodyPr/>
          <a:lstStyle/>
          <a:p>
            <a:r>
              <a:rPr lang="zh-CN" altLang="en-US" b="1" dirty="0" smtClean="0">
                <a:latin typeface="华文中宋" pitchFamily="2" charset="-122"/>
                <a:ea typeface="华文中宋" pitchFamily="2" charset="-122"/>
              </a:rPr>
              <a:t>爬行动物的黄金时代</a:t>
            </a:r>
          </a:p>
        </p:txBody>
      </p:sp>
      <p:sp>
        <p:nvSpPr>
          <p:cNvPr id="16387" name="内容占位符 2"/>
          <p:cNvSpPr>
            <a:spLocks noGrp="1"/>
          </p:cNvSpPr>
          <p:nvPr>
            <p:ph idx="1"/>
          </p:nvPr>
        </p:nvSpPr>
        <p:spPr/>
        <p:txBody>
          <a:bodyPr/>
          <a:lstStyle/>
          <a:p>
            <a:pPr>
              <a:buNone/>
            </a:pPr>
            <a:r>
              <a:rPr lang="zh-CN" altLang="en-US" b="1" dirty="0" smtClean="0">
                <a:latin typeface="华文中宋" pitchFamily="2" charset="-122"/>
                <a:ea typeface="华文中宋" pitchFamily="2" charset="-122"/>
              </a:rPr>
              <a:t> 中生代的地球统治者</a:t>
            </a:r>
            <a:r>
              <a:rPr lang="en-US" altLang="zh-CN" b="1" dirty="0" smtClean="0">
                <a:latin typeface="华文中宋" pitchFamily="2" charset="-122"/>
                <a:ea typeface="华文中宋" pitchFamily="2" charset="-122"/>
              </a:rPr>
              <a:t>——</a:t>
            </a:r>
            <a:r>
              <a:rPr lang="zh-CN" altLang="en-US" b="1" dirty="0" smtClean="0">
                <a:latin typeface="华文中宋" pitchFamily="2" charset="-122"/>
                <a:ea typeface="华文中宋" pitchFamily="2" charset="-122"/>
                <a:hlinkClick r:id="rId2" action="ppaction://hlinkfile"/>
              </a:rPr>
              <a:t>恐龙</a:t>
            </a:r>
            <a:r>
              <a:rPr lang="zh-CN" altLang="en-US" b="1" dirty="0" smtClean="0">
                <a:latin typeface="华文中宋" pitchFamily="2" charset="-122"/>
                <a:ea typeface="华文中宋" pitchFamily="2" charset="-122"/>
              </a:rPr>
              <a:t>等爬行动物</a:t>
            </a:r>
            <a:endParaRPr lang="en-US" altLang="zh-CN" b="1" dirty="0" smtClean="0">
              <a:latin typeface="华文中宋" pitchFamily="2" charset="-122"/>
              <a:ea typeface="华文中宋" pitchFamily="2" charset="-122"/>
            </a:endParaRPr>
          </a:p>
        </p:txBody>
      </p:sp>
      <p:pic>
        <p:nvPicPr>
          <p:cNvPr id="16388" name="图片 3"/>
          <p:cNvPicPr>
            <a:picLocks noChangeAspect="1"/>
          </p:cNvPicPr>
          <p:nvPr/>
        </p:nvPicPr>
        <p:blipFill>
          <a:blip r:embed="rId3"/>
          <a:srcRect/>
          <a:stretch>
            <a:fillRect/>
          </a:stretch>
        </p:blipFill>
        <p:spPr bwMode="auto">
          <a:xfrm>
            <a:off x="1331913" y="2212975"/>
            <a:ext cx="6408737" cy="4645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a:xfrm>
            <a:off x="457200" y="485775"/>
            <a:ext cx="8229600" cy="1143000"/>
          </a:xfrm>
        </p:spPr>
        <p:txBody>
          <a:bodyPr/>
          <a:lstStyle/>
          <a:p>
            <a:r>
              <a:rPr lang="zh-CN" altLang="en-US" b="1" dirty="0" smtClean="0">
                <a:latin typeface="华文中宋" pitchFamily="2" charset="-122"/>
                <a:ea typeface="华文中宋" pitchFamily="2" charset="-122"/>
              </a:rPr>
              <a:t>为什么恐龙会灭绝？</a:t>
            </a:r>
          </a:p>
        </p:txBody>
      </p:sp>
      <p:sp>
        <p:nvSpPr>
          <p:cNvPr id="17411" name="内容占位符 2"/>
          <p:cNvSpPr>
            <a:spLocks noGrp="1"/>
          </p:cNvSpPr>
          <p:nvPr>
            <p:ph idx="1"/>
          </p:nvPr>
        </p:nvSpPr>
        <p:spPr/>
        <p:txBody>
          <a:bodyPr/>
          <a:lstStyle/>
          <a:p>
            <a:r>
              <a:rPr lang="zh-CN" altLang="en-US" b="1" dirty="0" smtClean="0">
                <a:latin typeface="华文中宋" pitchFamily="2" charset="-122"/>
                <a:ea typeface="华文中宋" pitchFamily="2" charset="-122"/>
              </a:rPr>
              <a:t>你觉得导致恐龙在很短时间内灭绝的原因可能是什么？</a:t>
            </a:r>
          </a:p>
        </p:txBody>
      </p:sp>
      <p:pic>
        <p:nvPicPr>
          <p:cNvPr id="17412" name="图片 3"/>
          <p:cNvPicPr>
            <a:picLocks noChangeAspect="1"/>
          </p:cNvPicPr>
          <p:nvPr/>
        </p:nvPicPr>
        <p:blipFill>
          <a:blip r:embed="rId2"/>
          <a:srcRect/>
          <a:stretch>
            <a:fillRect/>
          </a:stretch>
        </p:blipFill>
        <p:spPr bwMode="auto">
          <a:xfrm>
            <a:off x="849313" y="2636838"/>
            <a:ext cx="5378450" cy="4032250"/>
          </a:xfrm>
          <a:prstGeom prst="rect">
            <a:avLst/>
          </a:prstGeom>
          <a:noFill/>
          <a:ln w="9525">
            <a:noFill/>
            <a:miter lim="800000"/>
            <a:headEnd/>
            <a:tailEnd/>
          </a:ln>
        </p:spPr>
      </p:pic>
      <p:sp>
        <p:nvSpPr>
          <p:cNvPr id="5" name="圆角矩形 4"/>
          <p:cNvSpPr/>
          <p:nvPr/>
        </p:nvSpPr>
        <p:spPr>
          <a:xfrm>
            <a:off x="6443663" y="3573463"/>
            <a:ext cx="2520950" cy="2159000"/>
          </a:xfrm>
          <a:prstGeom prst="roundRect">
            <a:avLst/>
          </a:prstGeom>
        </p:spPr>
        <p:style>
          <a:lnRef idx="1">
            <a:schemeClr val="accent6"/>
          </a:lnRef>
          <a:fillRef idx="3">
            <a:schemeClr val="accent6"/>
          </a:fillRef>
          <a:effectRef idx="2">
            <a:schemeClr val="accent6"/>
          </a:effectRef>
          <a:fontRef idx="minor">
            <a:schemeClr val="lt1"/>
          </a:fontRef>
        </p:style>
        <p:txBody>
          <a:bodyPr anchor="ctr"/>
          <a:lstStyle/>
          <a:p>
            <a:pPr algn="ctr" fontAlgn="auto">
              <a:spcBef>
                <a:spcPts val="0"/>
              </a:spcBef>
              <a:spcAft>
                <a:spcPts val="0"/>
              </a:spcAft>
              <a:defRPr/>
            </a:pPr>
            <a:r>
              <a:rPr lang="zh-CN" altLang="en-US" sz="3200" dirty="0">
                <a:latin typeface="微软雅黑" panose="020B0503020204020204" pitchFamily="34" charset="-122"/>
                <a:ea typeface="微软雅黑" panose="020B0503020204020204" pitchFamily="34" charset="-122"/>
              </a:rPr>
              <a:t>保护环境，不再重演恐龙的悲剧！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2"/>
          <p:cNvSpPr txBox="1">
            <a:spLocks noChangeArrowheads="1"/>
          </p:cNvSpPr>
          <p:nvPr/>
        </p:nvSpPr>
        <p:spPr bwMode="auto">
          <a:xfrm>
            <a:off x="1692275" y="188913"/>
            <a:ext cx="4716463" cy="584200"/>
          </a:xfrm>
          <a:prstGeom prst="rect">
            <a:avLst/>
          </a:prstGeom>
          <a:noFill/>
          <a:ln w="9525">
            <a:noFill/>
            <a:miter lim="800000"/>
            <a:headEnd/>
            <a:tailEnd/>
          </a:ln>
          <a:effectLst/>
        </p:spPr>
        <p:txBody>
          <a:bodyPr wrap="none">
            <a:spAutoFit/>
          </a:bodyPr>
          <a:lstStyle/>
          <a:p>
            <a:r>
              <a:rPr lang="zh-CN" altLang="en-US" sz="3200" b="1" dirty="0">
                <a:solidFill>
                  <a:srgbClr val="FF0000"/>
                </a:solidFill>
                <a:latin typeface="华文中宋" pitchFamily="2" charset="-122"/>
                <a:ea typeface="华文中宋" pitchFamily="2" charset="-122"/>
              </a:rPr>
              <a:t>比较两栖动物和爬行动物</a:t>
            </a:r>
          </a:p>
        </p:txBody>
      </p:sp>
      <p:graphicFrame>
        <p:nvGraphicFramePr>
          <p:cNvPr id="13375" name="Group 63"/>
          <p:cNvGraphicFramePr>
            <a:graphicFrameLocks noGrp="1"/>
          </p:cNvGraphicFramePr>
          <p:nvPr/>
        </p:nvGraphicFramePr>
        <p:xfrm>
          <a:off x="34925" y="935038"/>
          <a:ext cx="9001000" cy="5806061"/>
        </p:xfrm>
        <a:graphic>
          <a:graphicData uri="http://schemas.openxmlformats.org/drawingml/2006/table">
            <a:tbl>
              <a:tblPr/>
              <a:tblGrid>
                <a:gridCol w="2172323"/>
                <a:gridCol w="2966056"/>
                <a:gridCol w="3862621"/>
              </a:tblGrid>
              <a:tr h="14468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400" b="1" i="0" u="none" strike="noStrike" cap="none" normalizeH="0" baseline="0" dirty="0" smtClean="0">
                        <a:ln>
                          <a:noFill/>
                        </a:ln>
                        <a:solidFill>
                          <a:schemeClr val="tx1"/>
                        </a:solidFill>
                        <a:effectLst/>
                        <a:latin typeface="Arial" charset="0"/>
                        <a:ea typeface="宋体" pitchFamily="2" charset="-122"/>
                      </a:endParaRPr>
                    </a:p>
                  </a:txBody>
                  <a:tcPr marL="90000" marR="90000" marT="46800" marB="4680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400" b="1" i="0" u="none" strike="noStrike" cap="none" normalizeH="0" baseline="0" dirty="0" smtClean="0">
                          <a:ln>
                            <a:noFill/>
                          </a:ln>
                          <a:solidFill>
                            <a:schemeClr val="tx1"/>
                          </a:solidFill>
                          <a:effectLst/>
                          <a:latin typeface="华文中宋" pitchFamily="2" charset="-122"/>
                          <a:ea typeface="华文中宋" pitchFamily="2" charset="-122"/>
                        </a:rPr>
                        <a:t>两栖动物</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400" b="1" i="0" u="none" strike="noStrike" cap="none" normalizeH="0" baseline="0" dirty="0" smtClean="0">
                          <a:ln>
                            <a:noFill/>
                          </a:ln>
                          <a:solidFill>
                            <a:schemeClr val="tx1"/>
                          </a:solidFill>
                          <a:effectLst/>
                          <a:latin typeface="华文中宋" pitchFamily="2" charset="-122"/>
                          <a:ea typeface="华文中宋" pitchFamily="2" charset="-122"/>
                        </a:rPr>
                        <a:t>爬行动物</a:t>
                      </a:r>
                    </a:p>
                  </a:txBody>
                  <a:tcPr marL="90000" marR="90000" marT="46800" marB="4680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382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400" b="1" i="0" u="none" strike="noStrike" cap="none" normalizeH="0" baseline="0" dirty="0" smtClean="0">
                          <a:ln>
                            <a:noFill/>
                          </a:ln>
                          <a:solidFill>
                            <a:schemeClr val="tx1"/>
                          </a:solidFill>
                          <a:effectLst/>
                          <a:latin typeface="华文中宋" pitchFamily="2" charset="-122"/>
                          <a:ea typeface="华文中宋" pitchFamily="2" charset="-122"/>
                        </a:rPr>
                        <a:t>身体分部</a:t>
                      </a:r>
                    </a:p>
                  </a:txBody>
                  <a:tcPr marL="90000" marR="90000" marT="46800" marB="4680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400" b="1" i="0" u="none" strike="noStrike" cap="none" normalizeH="0" baseline="0" smtClean="0">
                        <a:ln>
                          <a:noFill/>
                        </a:ln>
                        <a:solidFill>
                          <a:schemeClr val="tx1"/>
                        </a:solidFill>
                        <a:effectLst/>
                        <a:latin typeface="华文中宋" pitchFamily="2" charset="-122"/>
                        <a:ea typeface="华文中宋" pitchFamily="2" charset="-122"/>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400" b="1" i="0" u="none" strike="noStrike" cap="none" normalizeH="0" baseline="0" dirty="0" smtClean="0">
                        <a:ln>
                          <a:noFill/>
                        </a:ln>
                        <a:solidFill>
                          <a:schemeClr val="tx1"/>
                        </a:solidFill>
                        <a:effectLst/>
                        <a:latin typeface="华文中宋" pitchFamily="2" charset="-122"/>
                        <a:ea typeface="华文中宋" pitchFamily="2" charset="-122"/>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810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400" b="1" i="0" u="none" strike="noStrike" cap="none" normalizeH="0" baseline="0" dirty="0" smtClean="0">
                          <a:ln>
                            <a:noFill/>
                          </a:ln>
                          <a:solidFill>
                            <a:schemeClr val="tx1"/>
                          </a:solidFill>
                          <a:effectLst/>
                          <a:latin typeface="华文中宋" pitchFamily="2" charset="-122"/>
                          <a:ea typeface="华文中宋" pitchFamily="2" charset="-122"/>
                        </a:rPr>
                        <a:t>皮肤和覆盖物</a:t>
                      </a:r>
                    </a:p>
                  </a:txBody>
                  <a:tcPr marL="90000" marR="90000" marT="46800" marB="4680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400" b="1" i="0" u="none" strike="noStrike" cap="none" normalizeH="0" baseline="0" dirty="0" smtClean="0">
                        <a:ln>
                          <a:noFill/>
                        </a:ln>
                        <a:solidFill>
                          <a:schemeClr val="tx1"/>
                        </a:solidFill>
                        <a:effectLst/>
                        <a:latin typeface="华文中宋" pitchFamily="2" charset="-122"/>
                        <a:ea typeface="华文中宋" pitchFamily="2" charset="-122"/>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zh-CN" sz="2400" b="1" i="0" u="none" strike="noStrike" cap="none" normalizeH="0" baseline="0" dirty="0" smtClean="0">
                        <a:ln>
                          <a:noFill/>
                        </a:ln>
                        <a:solidFill>
                          <a:schemeClr val="tx1"/>
                        </a:solidFill>
                        <a:effectLst/>
                        <a:latin typeface="华文中宋" pitchFamily="2" charset="-122"/>
                        <a:ea typeface="华文中宋" pitchFamily="2" charset="-122"/>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zh-CN" sz="2400" b="1" i="0" u="none" strike="noStrike" cap="none" normalizeH="0" baseline="0" dirty="0" smtClean="0">
                        <a:ln>
                          <a:noFill/>
                        </a:ln>
                        <a:solidFill>
                          <a:schemeClr val="tx1"/>
                        </a:solidFill>
                        <a:effectLst/>
                        <a:latin typeface="华文中宋" pitchFamily="2" charset="-122"/>
                        <a:ea typeface="华文中宋" pitchFamily="2" charset="-122"/>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5255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400" b="1" i="0" u="none" strike="noStrike" cap="none" normalizeH="0" baseline="0" dirty="0" smtClean="0">
                          <a:ln>
                            <a:noFill/>
                          </a:ln>
                          <a:solidFill>
                            <a:schemeClr val="tx1"/>
                          </a:solidFill>
                          <a:effectLst/>
                          <a:latin typeface="华文中宋" pitchFamily="2" charset="-122"/>
                          <a:ea typeface="华文中宋" pitchFamily="2" charset="-122"/>
                        </a:rPr>
                        <a:t>呼吸</a:t>
                      </a:r>
                    </a:p>
                  </a:txBody>
                  <a:tcPr marL="90000" marR="90000" marT="46800" marB="4680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400" b="1" i="0" u="none" strike="noStrike" cap="none" normalizeH="0" baseline="0" smtClean="0">
                        <a:ln>
                          <a:noFill/>
                        </a:ln>
                        <a:solidFill>
                          <a:schemeClr val="tx1"/>
                        </a:solidFill>
                        <a:effectLst/>
                        <a:latin typeface="华文中宋" pitchFamily="2" charset="-122"/>
                        <a:ea typeface="华文中宋" pitchFamily="2" charset="-122"/>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400" b="1" i="0" u="none" strike="noStrike" cap="none" normalizeH="0" baseline="0" dirty="0" smtClean="0">
                        <a:ln>
                          <a:noFill/>
                        </a:ln>
                        <a:solidFill>
                          <a:schemeClr val="tx1"/>
                        </a:solidFill>
                        <a:effectLst/>
                        <a:latin typeface="华文中宋" pitchFamily="2" charset="-122"/>
                        <a:ea typeface="华文中宋" pitchFamily="2" charset="-122"/>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7018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400" b="1" i="0" u="none" strike="noStrike" cap="none" normalizeH="0" baseline="0" dirty="0" smtClean="0">
                          <a:ln>
                            <a:noFill/>
                          </a:ln>
                          <a:solidFill>
                            <a:schemeClr val="tx1"/>
                          </a:solidFill>
                          <a:effectLst/>
                          <a:latin typeface="华文中宋" pitchFamily="2" charset="-122"/>
                          <a:ea typeface="华文中宋" pitchFamily="2" charset="-122"/>
                        </a:rPr>
                        <a:t>生殖和发育</a:t>
                      </a:r>
                    </a:p>
                  </a:txBody>
                  <a:tcPr marL="90000" marR="90000" marT="46800" marB="4680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400" b="1" i="0" u="none" strike="noStrike" cap="none" normalizeH="0" baseline="0" smtClean="0">
                        <a:ln>
                          <a:noFill/>
                        </a:ln>
                        <a:solidFill>
                          <a:schemeClr val="tx1"/>
                        </a:solidFill>
                        <a:effectLst/>
                        <a:latin typeface="华文中宋" pitchFamily="2" charset="-122"/>
                        <a:ea typeface="华文中宋" pitchFamily="2" charset="-122"/>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400" b="1" i="0" u="none" strike="noStrike" cap="none" normalizeH="0" baseline="0" dirty="0" smtClean="0">
                        <a:ln>
                          <a:noFill/>
                        </a:ln>
                        <a:solidFill>
                          <a:schemeClr val="tx1"/>
                        </a:solidFill>
                        <a:effectLst/>
                        <a:latin typeface="华文中宋" pitchFamily="2" charset="-122"/>
                        <a:ea typeface="华文中宋" pitchFamily="2" charset="-122"/>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348" name="Rectangle 36"/>
          <p:cNvSpPr>
            <a:spLocks noChangeArrowheads="1"/>
          </p:cNvSpPr>
          <p:nvPr/>
        </p:nvSpPr>
        <p:spPr bwMode="auto">
          <a:xfrm>
            <a:off x="2232025" y="1557338"/>
            <a:ext cx="2735263" cy="830997"/>
          </a:xfrm>
          <a:prstGeom prst="rect">
            <a:avLst/>
          </a:prstGeom>
          <a:noFill/>
          <a:ln w="9525">
            <a:noFill/>
            <a:miter lim="800000"/>
            <a:headEnd/>
            <a:tailEnd/>
          </a:ln>
          <a:effectLst/>
        </p:spPr>
        <p:txBody>
          <a:bodyPr>
            <a:spAutoFit/>
          </a:bodyPr>
          <a:lstStyle/>
          <a:p>
            <a:pPr>
              <a:spcBef>
                <a:spcPct val="20000"/>
              </a:spcBef>
            </a:pPr>
            <a:r>
              <a:rPr lang="zh-CN" altLang="en-US" sz="2400" b="1" dirty="0">
                <a:solidFill>
                  <a:srgbClr val="FF0000"/>
                </a:solidFill>
                <a:latin typeface="华文中宋" pitchFamily="2" charset="-122"/>
                <a:ea typeface="华文中宋" pitchFamily="2" charset="-122"/>
              </a:rPr>
              <a:t>身体分头、躯干、四肢、尾四部分。</a:t>
            </a:r>
          </a:p>
        </p:txBody>
      </p:sp>
      <p:sp>
        <p:nvSpPr>
          <p:cNvPr id="13349" name="Rectangle 37"/>
          <p:cNvSpPr>
            <a:spLocks noChangeArrowheads="1"/>
          </p:cNvSpPr>
          <p:nvPr/>
        </p:nvSpPr>
        <p:spPr bwMode="auto">
          <a:xfrm>
            <a:off x="5219700" y="1557338"/>
            <a:ext cx="3384550" cy="830997"/>
          </a:xfrm>
          <a:prstGeom prst="rect">
            <a:avLst/>
          </a:prstGeom>
          <a:noFill/>
          <a:ln w="9525">
            <a:noFill/>
            <a:miter lim="800000"/>
            <a:headEnd/>
            <a:tailEnd/>
          </a:ln>
          <a:effectLst/>
        </p:spPr>
        <p:txBody>
          <a:bodyPr>
            <a:spAutoFit/>
          </a:bodyPr>
          <a:lstStyle/>
          <a:p>
            <a:pPr>
              <a:spcBef>
                <a:spcPct val="20000"/>
              </a:spcBef>
            </a:pPr>
            <a:r>
              <a:rPr lang="zh-CN" altLang="en-US" sz="2400" b="1">
                <a:solidFill>
                  <a:srgbClr val="FF0000"/>
                </a:solidFill>
                <a:latin typeface="华文中宋" pitchFamily="2" charset="-122"/>
                <a:ea typeface="华文中宋" pitchFamily="2" charset="-122"/>
              </a:rPr>
              <a:t>身体分头、颈、躯干、四肢、尾五部分。</a:t>
            </a:r>
          </a:p>
        </p:txBody>
      </p:sp>
      <p:sp>
        <p:nvSpPr>
          <p:cNvPr id="13350" name="Rectangle 38"/>
          <p:cNvSpPr>
            <a:spLocks noChangeArrowheads="1"/>
          </p:cNvSpPr>
          <p:nvPr/>
        </p:nvSpPr>
        <p:spPr bwMode="auto">
          <a:xfrm>
            <a:off x="2232025" y="2708275"/>
            <a:ext cx="2663825" cy="830997"/>
          </a:xfrm>
          <a:prstGeom prst="rect">
            <a:avLst/>
          </a:prstGeom>
          <a:noFill/>
          <a:ln w="9525">
            <a:noFill/>
            <a:miter lim="800000"/>
            <a:headEnd/>
            <a:tailEnd/>
          </a:ln>
          <a:effectLst/>
        </p:spPr>
        <p:txBody>
          <a:bodyPr>
            <a:spAutoFit/>
          </a:bodyPr>
          <a:lstStyle/>
          <a:p>
            <a:pPr>
              <a:spcBef>
                <a:spcPct val="20000"/>
              </a:spcBef>
            </a:pPr>
            <a:r>
              <a:rPr lang="zh-CN" altLang="en-US" sz="2400" b="1">
                <a:solidFill>
                  <a:srgbClr val="FF0000"/>
                </a:solidFill>
                <a:latin typeface="华文中宋" pitchFamily="2" charset="-122"/>
                <a:ea typeface="华文中宋" pitchFamily="2" charset="-122"/>
              </a:rPr>
              <a:t>皮肤裸露、湿润，没有覆盖物。</a:t>
            </a:r>
          </a:p>
        </p:txBody>
      </p:sp>
      <p:sp>
        <p:nvSpPr>
          <p:cNvPr id="13351" name="Rectangle 39"/>
          <p:cNvSpPr>
            <a:spLocks noChangeArrowheads="1"/>
          </p:cNvSpPr>
          <p:nvPr/>
        </p:nvSpPr>
        <p:spPr bwMode="auto">
          <a:xfrm>
            <a:off x="5076825" y="2708275"/>
            <a:ext cx="3492500" cy="830997"/>
          </a:xfrm>
          <a:prstGeom prst="rect">
            <a:avLst/>
          </a:prstGeom>
          <a:noFill/>
          <a:ln w="9525">
            <a:noFill/>
            <a:miter lim="800000"/>
            <a:headEnd/>
            <a:tailEnd/>
          </a:ln>
          <a:effectLst/>
        </p:spPr>
        <p:txBody>
          <a:bodyPr>
            <a:spAutoFit/>
          </a:bodyPr>
          <a:lstStyle/>
          <a:p>
            <a:r>
              <a:rPr lang="zh-CN" altLang="en-US" sz="2400" b="1">
                <a:solidFill>
                  <a:srgbClr val="FF0000"/>
                </a:solidFill>
                <a:latin typeface="华文中宋" pitchFamily="2" charset="-122"/>
                <a:ea typeface="华文中宋" pitchFamily="2" charset="-122"/>
              </a:rPr>
              <a:t>皮肤表面有角质鳞片，干燥。</a:t>
            </a:r>
          </a:p>
        </p:txBody>
      </p:sp>
      <p:sp>
        <p:nvSpPr>
          <p:cNvPr id="13352" name="Rectangle 40"/>
          <p:cNvSpPr>
            <a:spLocks noChangeArrowheads="1"/>
          </p:cNvSpPr>
          <p:nvPr/>
        </p:nvSpPr>
        <p:spPr bwMode="auto">
          <a:xfrm>
            <a:off x="2232025" y="3789363"/>
            <a:ext cx="2663825" cy="1200329"/>
          </a:xfrm>
          <a:prstGeom prst="rect">
            <a:avLst/>
          </a:prstGeom>
          <a:noFill/>
          <a:ln w="9525">
            <a:noFill/>
            <a:miter lim="800000"/>
            <a:headEnd/>
            <a:tailEnd/>
          </a:ln>
          <a:effectLst/>
        </p:spPr>
        <p:txBody>
          <a:bodyPr>
            <a:spAutoFit/>
          </a:bodyPr>
          <a:lstStyle/>
          <a:p>
            <a:pPr>
              <a:spcBef>
                <a:spcPct val="20000"/>
              </a:spcBef>
            </a:pPr>
            <a:r>
              <a:rPr lang="zh-CN" altLang="en-US" sz="2400" b="1">
                <a:solidFill>
                  <a:srgbClr val="FF0000"/>
                </a:solidFill>
                <a:latin typeface="华文中宋" pitchFamily="2" charset="-122"/>
                <a:ea typeface="华文中宋" pitchFamily="2" charset="-122"/>
              </a:rPr>
              <a:t>幼体用鳃呼吸，成体用肺呼吸，皮肤辅助呼吸。</a:t>
            </a:r>
          </a:p>
        </p:txBody>
      </p:sp>
      <p:sp>
        <p:nvSpPr>
          <p:cNvPr id="13353" name="Rectangle 41"/>
          <p:cNvSpPr>
            <a:spLocks noChangeArrowheads="1"/>
          </p:cNvSpPr>
          <p:nvPr/>
        </p:nvSpPr>
        <p:spPr bwMode="auto">
          <a:xfrm>
            <a:off x="5400675" y="3860800"/>
            <a:ext cx="1562100" cy="457200"/>
          </a:xfrm>
          <a:prstGeom prst="rect">
            <a:avLst/>
          </a:prstGeom>
          <a:noFill/>
          <a:ln w="9525">
            <a:noFill/>
            <a:miter lim="800000"/>
            <a:headEnd/>
            <a:tailEnd/>
          </a:ln>
          <a:effectLst/>
        </p:spPr>
        <p:txBody>
          <a:bodyPr>
            <a:spAutoFit/>
          </a:bodyPr>
          <a:lstStyle/>
          <a:p>
            <a:r>
              <a:rPr lang="zh-CN" altLang="en-US" sz="2400" b="1">
                <a:solidFill>
                  <a:srgbClr val="FF0000"/>
                </a:solidFill>
                <a:latin typeface="华文中宋" pitchFamily="2" charset="-122"/>
                <a:ea typeface="华文中宋" pitchFamily="2" charset="-122"/>
              </a:rPr>
              <a:t>用肺呼吸。</a:t>
            </a:r>
          </a:p>
        </p:txBody>
      </p:sp>
      <p:sp>
        <p:nvSpPr>
          <p:cNvPr id="13354" name="Rectangle 42"/>
          <p:cNvSpPr>
            <a:spLocks noChangeArrowheads="1"/>
          </p:cNvSpPr>
          <p:nvPr/>
        </p:nvSpPr>
        <p:spPr bwMode="auto">
          <a:xfrm>
            <a:off x="2197100" y="5300663"/>
            <a:ext cx="2879725" cy="1200329"/>
          </a:xfrm>
          <a:prstGeom prst="rect">
            <a:avLst/>
          </a:prstGeom>
          <a:noFill/>
          <a:ln w="9525">
            <a:noFill/>
            <a:miter lim="800000"/>
            <a:headEnd/>
            <a:tailEnd/>
          </a:ln>
          <a:effectLst/>
        </p:spPr>
        <p:txBody>
          <a:bodyPr>
            <a:spAutoFit/>
          </a:bodyPr>
          <a:lstStyle/>
          <a:p>
            <a:pPr>
              <a:spcBef>
                <a:spcPct val="20000"/>
              </a:spcBef>
            </a:pPr>
            <a:r>
              <a:rPr lang="zh-CN" altLang="en-US" sz="2400" b="1">
                <a:solidFill>
                  <a:srgbClr val="FF0000"/>
                </a:solidFill>
                <a:latin typeface="华文中宋" pitchFamily="2" charset="-122"/>
                <a:ea typeface="华文中宋" pitchFamily="2" charset="-122"/>
              </a:rPr>
              <a:t>卵生，体外受精，生殖离不开水，变态发育。</a:t>
            </a:r>
          </a:p>
        </p:txBody>
      </p:sp>
      <p:sp>
        <p:nvSpPr>
          <p:cNvPr id="13355" name="Rectangle 43"/>
          <p:cNvSpPr>
            <a:spLocks noChangeArrowheads="1"/>
          </p:cNvSpPr>
          <p:nvPr/>
        </p:nvSpPr>
        <p:spPr bwMode="auto">
          <a:xfrm>
            <a:off x="5183188" y="5157788"/>
            <a:ext cx="3565525" cy="1569660"/>
          </a:xfrm>
          <a:prstGeom prst="rect">
            <a:avLst/>
          </a:prstGeom>
          <a:noFill/>
          <a:ln w="9525">
            <a:noFill/>
            <a:miter lim="800000"/>
            <a:headEnd/>
            <a:tailEnd/>
          </a:ln>
          <a:effectLst/>
        </p:spPr>
        <p:txBody>
          <a:bodyPr>
            <a:spAutoFit/>
          </a:bodyPr>
          <a:lstStyle/>
          <a:p>
            <a:pPr>
              <a:spcBef>
                <a:spcPct val="20000"/>
              </a:spcBef>
            </a:pPr>
            <a:r>
              <a:rPr lang="zh-CN" altLang="en-US" sz="2400" b="1">
                <a:solidFill>
                  <a:srgbClr val="FF0000"/>
                </a:solidFill>
                <a:latin typeface="华文中宋" pitchFamily="2" charset="-122"/>
                <a:ea typeface="华文中宋" pitchFamily="2" charset="-122"/>
              </a:rPr>
              <a:t>卵生，体内受精，生殖和发育脱离了水的限制，卵表面有坚韧的卵壳，发育过程无变态。</a:t>
            </a:r>
          </a:p>
        </p:txBody>
      </p:sp>
      <p:sp>
        <p:nvSpPr>
          <p:cNvPr id="12" name="矩形 11"/>
          <p:cNvSpPr/>
          <p:nvPr/>
        </p:nvSpPr>
        <p:spPr>
          <a:xfrm>
            <a:off x="280192" y="116632"/>
            <a:ext cx="1184940" cy="646331"/>
          </a:xfrm>
          <a:prstGeom prst="rect">
            <a:avLst/>
          </a:prstGeom>
          <a:noFill/>
        </p:spPr>
        <p:txBody>
          <a:bodyPr wrap="none">
            <a:spAutoFit/>
          </a:bodyPr>
          <a:lstStyle/>
          <a:p>
            <a:pPr algn="ctr" fontAlgn="auto">
              <a:spcBef>
                <a:spcPts val="0"/>
              </a:spcBef>
              <a:spcAft>
                <a:spcPts val="0"/>
              </a:spcAft>
              <a:defRPr/>
            </a:pPr>
            <a:r>
              <a:rPr lang="zh-CN" altLang="en-US" sz="36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微软雅黑" pitchFamily="34" charset="-122"/>
                <a:ea typeface="微软雅黑" pitchFamily="34" charset="-122"/>
              </a:rPr>
              <a:t>小结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337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3348"/>
                                        </p:tgtEl>
                                        <p:attrNameLst>
                                          <p:attrName>style.visibility</p:attrName>
                                        </p:attrNameLst>
                                      </p:cBhvr>
                                      <p:to>
                                        <p:strVal val="visible"/>
                                      </p:to>
                                    </p:set>
                                    <p:animEffect transition="in" filter="blinds(horizontal)">
                                      <p:cBhvr>
                                        <p:cTn id="11" dur="500"/>
                                        <p:tgtEl>
                                          <p:spTgt spid="13348"/>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13349"/>
                                        </p:tgtEl>
                                        <p:attrNameLst>
                                          <p:attrName>style.visibility</p:attrName>
                                        </p:attrNameLst>
                                      </p:cBhvr>
                                      <p:to>
                                        <p:strVal val="visible"/>
                                      </p:to>
                                    </p:set>
                                    <p:animEffect transition="in" filter="blinds(horizontal)">
                                      <p:cBhvr>
                                        <p:cTn id="16" dur="500"/>
                                        <p:tgtEl>
                                          <p:spTgt spid="13349"/>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3350"/>
                                        </p:tgtEl>
                                        <p:attrNameLst>
                                          <p:attrName>style.visibility</p:attrName>
                                        </p:attrNameLst>
                                      </p:cBhvr>
                                      <p:to>
                                        <p:strVal val="visible"/>
                                      </p:to>
                                    </p:set>
                                    <p:animEffect transition="in" filter="blinds(horizontal)">
                                      <p:cBhvr>
                                        <p:cTn id="21" dur="500"/>
                                        <p:tgtEl>
                                          <p:spTgt spid="13350"/>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3351"/>
                                        </p:tgtEl>
                                        <p:attrNameLst>
                                          <p:attrName>style.visibility</p:attrName>
                                        </p:attrNameLst>
                                      </p:cBhvr>
                                      <p:to>
                                        <p:strVal val="visible"/>
                                      </p:to>
                                    </p:set>
                                    <p:animEffect transition="in" filter="blinds(horizontal)">
                                      <p:cBhvr>
                                        <p:cTn id="26" dur="500"/>
                                        <p:tgtEl>
                                          <p:spTgt spid="13351"/>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3352"/>
                                        </p:tgtEl>
                                        <p:attrNameLst>
                                          <p:attrName>style.visibility</p:attrName>
                                        </p:attrNameLst>
                                      </p:cBhvr>
                                      <p:to>
                                        <p:strVal val="visible"/>
                                      </p:to>
                                    </p:set>
                                    <p:animEffect transition="in" filter="blinds(horizontal)">
                                      <p:cBhvr>
                                        <p:cTn id="31" dur="500"/>
                                        <p:tgtEl>
                                          <p:spTgt spid="13352"/>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13353"/>
                                        </p:tgtEl>
                                        <p:attrNameLst>
                                          <p:attrName>style.visibility</p:attrName>
                                        </p:attrNameLst>
                                      </p:cBhvr>
                                      <p:to>
                                        <p:strVal val="visible"/>
                                      </p:to>
                                    </p:set>
                                    <p:animEffect transition="in" filter="blinds(horizontal)">
                                      <p:cBhvr>
                                        <p:cTn id="36" dur="500"/>
                                        <p:tgtEl>
                                          <p:spTgt spid="13353"/>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13354"/>
                                        </p:tgtEl>
                                        <p:attrNameLst>
                                          <p:attrName>style.visibility</p:attrName>
                                        </p:attrNameLst>
                                      </p:cBhvr>
                                      <p:to>
                                        <p:strVal val="visible"/>
                                      </p:to>
                                    </p:set>
                                    <p:animEffect transition="in" filter="blinds(horizontal)">
                                      <p:cBhvr>
                                        <p:cTn id="41" dur="500"/>
                                        <p:tgtEl>
                                          <p:spTgt spid="13354"/>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13355"/>
                                        </p:tgtEl>
                                        <p:attrNameLst>
                                          <p:attrName>style.visibility</p:attrName>
                                        </p:attrNameLst>
                                      </p:cBhvr>
                                      <p:to>
                                        <p:strVal val="visible"/>
                                      </p:to>
                                    </p:set>
                                    <p:animEffect transition="in" filter="blinds(horizontal)">
                                      <p:cBhvr>
                                        <p:cTn id="46" dur="500"/>
                                        <p:tgtEl>
                                          <p:spTgt spid="133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48" grpId="0"/>
      <p:bldP spid="13349" grpId="0"/>
      <p:bldP spid="13350" grpId="0"/>
      <p:bldP spid="13351" grpId="0"/>
      <p:bldP spid="13352" grpId="0"/>
      <p:bldP spid="13353" grpId="0"/>
      <p:bldP spid="13354" grpId="0"/>
      <p:bldP spid="1335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 Box 2"/>
          <p:cNvSpPr txBox="1">
            <a:spLocks noChangeArrowheads="1"/>
          </p:cNvSpPr>
          <p:nvPr/>
        </p:nvSpPr>
        <p:spPr bwMode="auto">
          <a:xfrm>
            <a:off x="1042988" y="260350"/>
            <a:ext cx="3600450" cy="641350"/>
          </a:xfrm>
          <a:prstGeom prst="rect">
            <a:avLst/>
          </a:prstGeom>
          <a:noFill/>
          <a:ln w="9525">
            <a:noFill/>
            <a:miter lim="800000"/>
            <a:headEnd/>
            <a:tailEnd/>
          </a:ln>
          <a:effectLst/>
        </p:spPr>
        <p:txBody>
          <a:bodyPr>
            <a:spAutoFit/>
          </a:bodyPr>
          <a:lstStyle/>
          <a:p>
            <a:pPr algn="dist">
              <a:spcBef>
                <a:spcPct val="50000"/>
              </a:spcBef>
            </a:pPr>
            <a:r>
              <a:rPr lang="zh-CN" altLang="en-US" sz="3600" b="1">
                <a:solidFill>
                  <a:srgbClr val="FF0000"/>
                </a:solidFill>
                <a:latin typeface="黑体" pitchFamily="2" charset="-122"/>
                <a:ea typeface="黑体" pitchFamily="2" charset="-122"/>
              </a:rPr>
              <a:t>课本练习</a:t>
            </a:r>
          </a:p>
        </p:txBody>
      </p:sp>
      <p:sp>
        <p:nvSpPr>
          <p:cNvPr id="40963" name="Text Box 3"/>
          <p:cNvSpPr txBox="1">
            <a:spLocks noChangeArrowheads="1"/>
          </p:cNvSpPr>
          <p:nvPr/>
        </p:nvSpPr>
        <p:spPr bwMode="auto">
          <a:xfrm>
            <a:off x="1403350" y="908050"/>
            <a:ext cx="1223963" cy="647700"/>
          </a:xfrm>
          <a:prstGeom prst="rect">
            <a:avLst/>
          </a:prstGeom>
          <a:noFill/>
          <a:ln w="9525">
            <a:noFill/>
            <a:miter lim="800000"/>
            <a:headEnd/>
            <a:tailEnd/>
          </a:ln>
          <a:effectLst/>
        </p:spPr>
        <p:txBody>
          <a:bodyPr>
            <a:spAutoFit/>
          </a:bodyPr>
          <a:lstStyle/>
          <a:p>
            <a:pPr>
              <a:lnSpc>
                <a:spcPct val="130000"/>
              </a:lnSpc>
            </a:pPr>
            <a:r>
              <a:rPr lang="en-US" sz="2800" b="1">
                <a:solidFill>
                  <a:srgbClr val="0000FF"/>
                </a:solidFill>
                <a:latin typeface="Arial" pitchFamily="34" charset="0"/>
              </a:rPr>
              <a:t>P</a:t>
            </a:r>
            <a:r>
              <a:rPr lang="en-US" sz="2800" b="1" baseline="-25000">
                <a:solidFill>
                  <a:srgbClr val="0000FF"/>
                </a:solidFill>
                <a:latin typeface="Arial" pitchFamily="34" charset="0"/>
              </a:rPr>
              <a:t>29</a:t>
            </a:r>
            <a:r>
              <a:rPr lang="en-US" sz="2800">
                <a:solidFill>
                  <a:srgbClr val="0000FF"/>
                </a:solidFill>
                <a:latin typeface="交通标志专用字体" pitchFamily="2" charset="-122"/>
                <a:ea typeface="交通标志专用字体" pitchFamily="2" charset="-122"/>
              </a:rPr>
              <a:t> </a:t>
            </a:r>
            <a:r>
              <a:rPr lang="en-US" sz="2800">
                <a:latin typeface="交通标志专用字体" pitchFamily="2" charset="-122"/>
                <a:ea typeface="交通标志专用字体" pitchFamily="2" charset="-122"/>
              </a:rPr>
              <a:t>1</a:t>
            </a:r>
            <a:r>
              <a:rPr lang="zh-CN" altLang="en-US" sz="2800">
                <a:latin typeface="交通标志专用字体" pitchFamily="2" charset="-122"/>
                <a:ea typeface="交通标志专用字体" pitchFamily="2" charset="-122"/>
              </a:rPr>
              <a:t>、</a:t>
            </a:r>
          </a:p>
        </p:txBody>
      </p:sp>
      <p:sp>
        <p:nvSpPr>
          <p:cNvPr id="40964" name="Text Box 4"/>
          <p:cNvSpPr txBox="1">
            <a:spLocks noChangeArrowheads="1"/>
          </p:cNvSpPr>
          <p:nvPr/>
        </p:nvSpPr>
        <p:spPr bwMode="auto">
          <a:xfrm>
            <a:off x="2339975" y="908050"/>
            <a:ext cx="4248150" cy="652486"/>
          </a:xfrm>
          <a:prstGeom prst="rect">
            <a:avLst/>
          </a:prstGeom>
          <a:noFill/>
          <a:ln w="9525">
            <a:noFill/>
            <a:miter lim="800000"/>
            <a:headEnd/>
            <a:tailEnd/>
          </a:ln>
          <a:effectLst/>
        </p:spPr>
        <p:txBody>
          <a:bodyPr>
            <a:spAutoFit/>
          </a:bodyPr>
          <a:lstStyle/>
          <a:p>
            <a:pPr>
              <a:lnSpc>
                <a:spcPct val="130000"/>
              </a:lnSpc>
            </a:pPr>
            <a:r>
              <a:rPr lang="zh-CN" altLang="en-US" sz="2800" dirty="0">
                <a:latin typeface="交通标志专用字体" pitchFamily="2" charset="-122"/>
                <a:ea typeface="交通标志专用字体" pitchFamily="2" charset="-122"/>
              </a:rPr>
              <a:t>（</a:t>
            </a:r>
            <a:r>
              <a:rPr lang="en-US" sz="2800" dirty="0">
                <a:latin typeface="交通标志专用字体" pitchFamily="2" charset="-122"/>
                <a:ea typeface="交通标志专用字体" pitchFamily="2" charset="-122"/>
              </a:rPr>
              <a:t>×</a:t>
            </a:r>
            <a:r>
              <a:rPr lang="zh-CN" altLang="en-US" sz="2800" dirty="0" smtClean="0">
                <a:latin typeface="交通标志专用字体" pitchFamily="2" charset="-122"/>
                <a:ea typeface="交通标志专用字体" pitchFamily="2" charset="-122"/>
              </a:rPr>
              <a:t>）（</a:t>
            </a:r>
            <a:r>
              <a:rPr lang="en-US" sz="2800" smtClean="0">
                <a:latin typeface="交通标志专用字体" pitchFamily="2" charset="-122"/>
                <a:ea typeface="交通标志专用字体" pitchFamily="2" charset="-122"/>
              </a:rPr>
              <a:t>√)  </a:t>
            </a:r>
            <a:r>
              <a:rPr lang="zh-CN" altLang="en-US" sz="2800" dirty="0">
                <a:latin typeface="交通标志专用字体" pitchFamily="2" charset="-122"/>
                <a:ea typeface="交通标志专用字体" pitchFamily="2" charset="-122"/>
              </a:rPr>
              <a:t>（</a:t>
            </a:r>
            <a:r>
              <a:rPr lang="en-US" sz="2800" dirty="0">
                <a:latin typeface="交通标志专用字体" pitchFamily="2" charset="-122"/>
                <a:ea typeface="交通标志专用字体" pitchFamily="2" charset="-122"/>
              </a:rPr>
              <a:t>√</a:t>
            </a:r>
            <a:r>
              <a:rPr lang="zh-CN" altLang="en-US" sz="2800" dirty="0">
                <a:latin typeface="交通标志专用字体" pitchFamily="2" charset="-122"/>
                <a:ea typeface="交通标志专用字体" pitchFamily="2" charset="-122"/>
              </a:rPr>
              <a:t>）</a:t>
            </a:r>
            <a:endParaRPr lang="en-US" sz="2800" dirty="0">
              <a:latin typeface="交通标志专用字体" pitchFamily="2" charset="-122"/>
              <a:ea typeface="交通标志专用字体" pitchFamily="2" charset="-122"/>
            </a:endParaRPr>
          </a:p>
        </p:txBody>
      </p:sp>
      <p:sp>
        <p:nvSpPr>
          <p:cNvPr id="40965" name="Text Box 5"/>
          <p:cNvSpPr txBox="1">
            <a:spLocks noChangeArrowheads="1"/>
          </p:cNvSpPr>
          <p:nvPr/>
        </p:nvSpPr>
        <p:spPr bwMode="auto">
          <a:xfrm>
            <a:off x="1404938" y="2278063"/>
            <a:ext cx="1223962" cy="647700"/>
          </a:xfrm>
          <a:prstGeom prst="rect">
            <a:avLst/>
          </a:prstGeom>
          <a:noFill/>
          <a:ln w="9525">
            <a:noFill/>
            <a:miter lim="800000"/>
            <a:headEnd/>
            <a:tailEnd/>
          </a:ln>
          <a:effectLst/>
        </p:spPr>
        <p:txBody>
          <a:bodyPr>
            <a:spAutoFit/>
          </a:bodyPr>
          <a:lstStyle/>
          <a:p>
            <a:pPr>
              <a:lnSpc>
                <a:spcPct val="130000"/>
              </a:lnSpc>
            </a:pPr>
            <a:r>
              <a:rPr lang="en-US" sz="2800" b="1">
                <a:solidFill>
                  <a:srgbClr val="0000FF"/>
                </a:solidFill>
                <a:latin typeface="Arial" pitchFamily="34" charset="0"/>
              </a:rPr>
              <a:t>P</a:t>
            </a:r>
            <a:r>
              <a:rPr lang="en-US" sz="2800" b="1" baseline="-25000">
                <a:solidFill>
                  <a:srgbClr val="0000FF"/>
                </a:solidFill>
                <a:latin typeface="Arial" pitchFamily="34" charset="0"/>
              </a:rPr>
              <a:t>29</a:t>
            </a:r>
            <a:r>
              <a:rPr lang="en-US" sz="2800">
                <a:solidFill>
                  <a:srgbClr val="0000FF"/>
                </a:solidFill>
                <a:latin typeface="交通标志专用字体" pitchFamily="2" charset="-122"/>
                <a:ea typeface="交通标志专用字体" pitchFamily="2" charset="-122"/>
              </a:rPr>
              <a:t> </a:t>
            </a:r>
            <a:r>
              <a:rPr lang="en-US" sz="2800">
                <a:latin typeface="交通标志专用字体" pitchFamily="2" charset="-122"/>
                <a:ea typeface="交通标志专用字体" pitchFamily="2" charset="-122"/>
              </a:rPr>
              <a:t>2</a:t>
            </a:r>
            <a:r>
              <a:rPr lang="zh-CN" altLang="en-US" sz="2800">
                <a:latin typeface="交通标志专用字体" pitchFamily="2" charset="-122"/>
                <a:ea typeface="交通标志专用字体" pitchFamily="2" charset="-122"/>
              </a:rPr>
              <a:t>、</a:t>
            </a:r>
          </a:p>
        </p:txBody>
      </p:sp>
      <p:pic>
        <p:nvPicPr>
          <p:cNvPr id="40966" name="Picture 6"/>
          <p:cNvPicPr>
            <a:picLocks noChangeAspect="1" noChangeArrowheads="1"/>
          </p:cNvPicPr>
          <p:nvPr/>
        </p:nvPicPr>
        <p:blipFill>
          <a:blip r:embed="rId2"/>
          <a:srcRect/>
          <a:stretch>
            <a:fillRect/>
          </a:stretch>
        </p:blipFill>
        <p:spPr bwMode="auto">
          <a:xfrm>
            <a:off x="2700338" y="1700213"/>
            <a:ext cx="1901825" cy="1963737"/>
          </a:xfrm>
          <a:prstGeom prst="rect">
            <a:avLst/>
          </a:prstGeom>
          <a:noFill/>
          <a:ln w="9525">
            <a:noFill/>
            <a:miter lim="800000"/>
            <a:headEnd/>
            <a:tailEnd/>
          </a:ln>
        </p:spPr>
      </p:pic>
      <p:sp>
        <p:nvSpPr>
          <p:cNvPr id="40967" name="Text Box 7"/>
          <p:cNvSpPr txBox="1">
            <a:spLocks noChangeArrowheads="1"/>
          </p:cNvSpPr>
          <p:nvPr/>
        </p:nvSpPr>
        <p:spPr bwMode="auto">
          <a:xfrm>
            <a:off x="1404938" y="3500438"/>
            <a:ext cx="1223962" cy="647700"/>
          </a:xfrm>
          <a:prstGeom prst="rect">
            <a:avLst/>
          </a:prstGeom>
          <a:noFill/>
          <a:ln w="9525">
            <a:noFill/>
            <a:miter lim="800000"/>
            <a:headEnd/>
            <a:tailEnd/>
          </a:ln>
          <a:effectLst/>
        </p:spPr>
        <p:txBody>
          <a:bodyPr>
            <a:spAutoFit/>
          </a:bodyPr>
          <a:lstStyle/>
          <a:p>
            <a:pPr>
              <a:lnSpc>
                <a:spcPct val="130000"/>
              </a:lnSpc>
            </a:pPr>
            <a:r>
              <a:rPr lang="en-US" sz="2800" b="1">
                <a:solidFill>
                  <a:srgbClr val="0000FF"/>
                </a:solidFill>
                <a:latin typeface="Arial" pitchFamily="34" charset="0"/>
              </a:rPr>
              <a:t>P</a:t>
            </a:r>
            <a:r>
              <a:rPr lang="en-US" sz="2800" b="1" baseline="-25000">
                <a:solidFill>
                  <a:srgbClr val="0000FF"/>
                </a:solidFill>
                <a:latin typeface="Arial" pitchFamily="34" charset="0"/>
              </a:rPr>
              <a:t>29</a:t>
            </a:r>
            <a:r>
              <a:rPr lang="en-US" sz="2800">
                <a:solidFill>
                  <a:srgbClr val="0000FF"/>
                </a:solidFill>
                <a:latin typeface="交通标志专用字体" pitchFamily="2" charset="-122"/>
                <a:ea typeface="交通标志专用字体" pitchFamily="2" charset="-122"/>
              </a:rPr>
              <a:t> </a:t>
            </a:r>
            <a:r>
              <a:rPr lang="en-US" sz="2800">
                <a:latin typeface="交通标志专用字体" pitchFamily="2" charset="-122"/>
                <a:ea typeface="交通标志专用字体" pitchFamily="2" charset="-122"/>
              </a:rPr>
              <a:t>3</a:t>
            </a:r>
            <a:r>
              <a:rPr lang="zh-CN" altLang="en-US" sz="2800">
                <a:latin typeface="交通标志专用字体" pitchFamily="2" charset="-122"/>
                <a:ea typeface="交通标志专用字体" pitchFamily="2" charset="-122"/>
              </a:rPr>
              <a:t>、</a:t>
            </a:r>
          </a:p>
        </p:txBody>
      </p:sp>
      <p:sp>
        <p:nvSpPr>
          <p:cNvPr id="40968" name="Text Box 8"/>
          <p:cNvSpPr txBox="1">
            <a:spLocks noChangeArrowheads="1"/>
          </p:cNvSpPr>
          <p:nvPr/>
        </p:nvSpPr>
        <p:spPr bwMode="auto">
          <a:xfrm>
            <a:off x="1404938" y="4221163"/>
            <a:ext cx="1223962" cy="647700"/>
          </a:xfrm>
          <a:prstGeom prst="rect">
            <a:avLst/>
          </a:prstGeom>
          <a:noFill/>
          <a:ln w="9525">
            <a:noFill/>
            <a:miter lim="800000"/>
            <a:headEnd/>
            <a:tailEnd/>
          </a:ln>
          <a:effectLst/>
        </p:spPr>
        <p:txBody>
          <a:bodyPr>
            <a:spAutoFit/>
          </a:bodyPr>
          <a:lstStyle/>
          <a:p>
            <a:pPr>
              <a:lnSpc>
                <a:spcPct val="130000"/>
              </a:lnSpc>
            </a:pPr>
            <a:r>
              <a:rPr lang="en-US" sz="2800" b="1">
                <a:solidFill>
                  <a:srgbClr val="0000FF"/>
                </a:solidFill>
                <a:latin typeface="Arial" pitchFamily="34" charset="0"/>
              </a:rPr>
              <a:t>P</a:t>
            </a:r>
            <a:r>
              <a:rPr lang="en-US" sz="2800" b="1" baseline="-25000">
                <a:solidFill>
                  <a:srgbClr val="0000FF"/>
                </a:solidFill>
                <a:latin typeface="Arial" pitchFamily="34" charset="0"/>
              </a:rPr>
              <a:t>29</a:t>
            </a:r>
            <a:r>
              <a:rPr lang="en-US" sz="2800">
                <a:solidFill>
                  <a:srgbClr val="0000FF"/>
                </a:solidFill>
                <a:latin typeface="交通标志专用字体" pitchFamily="2" charset="-122"/>
                <a:ea typeface="交通标志专用字体" pitchFamily="2" charset="-122"/>
              </a:rPr>
              <a:t> </a:t>
            </a:r>
            <a:r>
              <a:rPr lang="en-US" sz="2800">
                <a:latin typeface="交通标志专用字体" pitchFamily="2" charset="-122"/>
                <a:ea typeface="交通标志专用字体" pitchFamily="2" charset="-122"/>
              </a:rPr>
              <a:t>4</a:t>
            </a:r>
            <a:r>
              <a:rPr lang="zh-CN" altLang="en-US" sz="2800">
                <a:latin typeface="交通标志专用字体" pitchFamily="2" charset="-122"/>
                <a:ea typeface="交通标志专用字体" pitchFamily="2" charset="-122"/>
              </a:rPr>
              <a:t>、</a:t>
            </a:r>
          </a:p>
        </p:txBody>
      </p:sp>
      <p:sp>
        <p:nvSpPr>
          <p:cNvPr id="40969" name="Text Box 9"/>
          <p:cNvSpPr txBox="1">
            <a:spLocks noChangeArrowheads="1"/>
          </p:cNvSpPr>
          <p:nvPr/>
        </p:nvSpPr>
        <p:spPr bwMode="auto">
          <a:xfrm>
            <a:off x="1404938" y="5013325"/>
            <a:ext cx="1223962" cy="647700"/>
          </a:xfrm>
          <a:prstGeom prst="rect">
            <a:avLst/>
          </a:prstGeom>
          <a:noFill/>
          <a:ln w="9525">
            <a:noFill/>
            <a:miter lim="800000"/>
            <a:headEnd/>
            <a:tailEnd/>
          </a:ln>
          <a:effectLst/>
        </p:spPr>
        <p:txBody>
          <a:bodyPr>
            <a:spAutoFit/>
          </a:bodyPr>
          <a:lstStyle/>
          <a:p>
            <a:pPr>
              <a:lnSpc>
                <a:spcPct val="130000"/>
              </a:lnSpc>
            </a:pPr>
            <a:r>
              <a:rPr lang="en-US" sz="2800" b="1">
                <a:solidFill>
                  <a:srgbClr val="0000FF"/>
                </a:solidFill>
                <a:latin typeface="Arial" pitchFamily="34" charset="0"/>
              </a:rPr>
              <a:t>P</a:t>
            </a:r>
            <a:r>
              <a:rPr lang="en-US" sz="2800" b="1" baseline="-25000">
                <a:solidFill>
                  <a:srgbClr val="0000FF"/>
                </a:solidFill>
                <a:latin typeface="Arial" pitchFamily="34" charset="0"/>
              </a:rPr>
              <a:t>29</a:t>
            </a:r>
            <a:r>
              <a:rPr lang="en-US" sz="2800">
                <a:solidFill>
                  <a:srgbClr val="0000FF"/>
                </a:solidFill>
                <a:latin typeface="交通标志专用字体" pitchFamily="2" charset="-122"/>
                <a:ea typeface="交通标志专用字体" pitchFamily="2" charset="-122"/>
              </a:rPr>
              <a:t> </a:t>
            </a:r>
            <a:r>
              <a:rPr lang="en-US" sz="2800">
                <a:latin typeface="交通标志专用字体" pitchFamily="2" charset="-122"/>
                <a:ea typeface="交通标志专用字体" pitchFamily="2" charset="-122"/>
              </a:rPr>
              <a:t>5</a:t>
            </a:r>
            <a:r>
              <a:rPr lang="zh-CN" altLang="en-US" sz="2800">
                <a:latin typeface="交通标志专用字体" pitchFamily="2" charset="-122"/>
                <a:ea typeface="交通标志专用字体" pitchFamily="2" charset="-122"/>
              </a:rPr>
              <a:t>、</a:t>
            </a:r>
          </a:p>
        </p:txBody>
      </p:sp>
      <p:sp>
        <p:nvSpPr>
          <p:cNvPr id="40970" name="Text Box 10"/>
          <p:cNvSpPr txBox="1">
            <a:spLocks noChangeArrowheads="1"/>
          </p:cNvSpPr>
          <p:nvPr/>
        </p:nvSpPr>
        <p:spPr bwMode="auto">
          <a:xfrm>
            <a:off x="2700338" y="3573463"/>
            <a:ext cx="4537075" cy="647700"/>
          </a:xfrm>
          <a:prstGeom prst="rect">
            <a:avLst/>
          </a:prstGeom>
          <a:noFill/>
          <a:ln w="9525">
            <a:noFill/>
            <a:miter lim="800000"/>
            <a:headEnd/>
            <a:tailEnd/>
          </a:ln>
          <a:effectLst/>
        </p:spPr>
        <p:txBody>
          <a:bodyPr>
            <a:spAutoFit/>
          </a:bodyPr>
          <a:lstStyle/>
          <a:p>
            <a:pPr>
              <a:lnSpc>
                <a:spcPct val="130000"/>
              </a:lnSpc>
            </a:pPr>
            <a:r>
              <a:rPr lang="zh-CN" altLang="en-US" sz="2800" b="1" dirty="0">
                <a:latin typeface="华文中宋" pitchFamily="2" charset="-122"/>
                <a:ea typeface="华文中宋" pitchFamily="2" charset="-122"/>
              </a:rPr>
              <a:t>分布着大量的毛细血管</a:t>
            </a:r>
            <a:endParaRPr lang="en-US" sz="2800" b="1" dirty="0">
              <a:latin typeface="华文中宋" pitchFamily="2" charset="-122"/>
              <a:ea typeface="华文中宋" pitchFamily="2" charset="-122"/>
            </a:endParaRPr>
          </a:p>
        </p:txBody>
      </p:sp>
      <p:sp>
        <p:nvSpPr>
          <p:cNvPr id="40971" name="Text Box 11"/>
          <p:cNvSpPr txBox="1">
            <a:spLocks noChangeArrowheads="1"/>
          </p:cNvSpPr>
          <p:nvPr/>
        </p:nvSpPr>
        <p:spPr bwMode="auto">
          <a:xfrm>
            <a:off x="2700338" y="4221163"/>
            <a:ext cx="5472112" cy="647700"/>
          </a:xfrm>
          <a:prstGeom prst="rect">
            <a:avLst/>
          </a:prstGeom>
          <a:noFill/>
          <a:ln w="9525">
            <a:noFill/>
            <a:miter lim="800000"/>
            <a:headEnd/>
            <a:tailEnd/>
          </a:ln>
          <a:effectLst/>
        </p:spPr>
        <p:txBody>
          <a:bodyPr>
            <a:spAutoFit/>
          </a:bodyPr>
          <a:lstStyle/>
          <a:p>
            <a:pPr>
              <a:lnSpc>
                <a:spcPct val="130000"/>
              </a:lnSpc>
            </a:pPr>
            <a:r>
              <a:rPr lang="zh-CN" altLang="en-US" sz="2800" b="1">
                <a:latin typeface="华文中宋" pitchFamily="2" charset="-122"/>
                <a:ea typeface="华文中宋" pitchFamily="2" charset="-122"/>
              </a:rPr>
              <a:t>体表覆盖角质的鳞片，用肺呼吸</a:t>
            </a:r>
          </a:p>
        </p:txBody>
      </p:sp>
      <p:sp>
        <p:nvSpPr>
          <p:cNvPr id="40972" name="Text Box 12"/>
          <p:cNvSpPr txBox="1">
            <a:spLocks noChangeArrowheads="1"/>
          </p:cNvSpPr>
          <p:nvPr/>
        </p:nvSpPr>
        <p:spPr bwMode="auto">
          <a:xfrm>
            <a:off x="2628900" y="5086350"/>
            <a:ext cx="5688013" cy="1203325"/>
          </a:xfrm>
          <a:prstGeom prst="rect">
            <a:avLst/>
          </a:prstGeom>
          <a:noFill/>
          <a:ln w="9525">
            <a:noFill/>
            <a:miter lim="800000"/>
            <a:headEnd/>
            <a:tailEnd/>
          </a:ln>
          <a:effectLst/>
        </p:spPr>
        <p:txBody>
          <a:bodyPr>
            <a:spAutoFit/>
          </a:bodyPr>
          <a:lstStyle/>
          <a:p>
            <a:pPr>
              <a:lnSpc>
                <a:spcPct val="130000"/>
              </a:lnSpc>
            </a:pPr>
            <a:r>
              <a:rPr lang="zh-CN" altLang="en-US" sz="2800" b="1">
                <a:latin typeface="华文中宋" pitchFamily="2" charset="-122"/>
                <a:ea typeface="华文中宋" pitchFamily="2" charset="-122"/>
              </a:rPr>
              <a:t>大量使用农药化肥导致水域污染，另外还有滥捕乱杀</a:t>
            </a:r>
            <a:endParaRPr lang="en-US" sz="2800" b="1">
              <a:latin typeface="华文中宋" pitchFamily="2" charset="-122"/>
              <a:ea typeface="华文中宋"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963"/>
                                        </p:tgtEl>
                                        <p:attrNameLst>
                                          <p:attrName>style.visibility</p:attrName>
                                        </p:attrNameLst>
                                      </p:cBhvr>
                                      <p:to>
                                        <p:strVal val="visible"/>
                                      </p:to>
                                    </p:set>
                                    <p:anim calcmode="lin" valueType="num">
                                      <p:cBhvr additive="base">
                                        <p:cTn id="7" dur="500" fill="hold"/>
                                        <p:tgtEl>
                                          <p:spTgt spid="40963"/>
                                        </p:tgtEl>
                                        <p:attrNameLst>
                                          <p:attrName>ppt_x</p:attrName>
                                        </p:attrNameLst>
                                      </p:cBhvr>
                                      <p:tavLst>
                                        <p:tav tm="0">
                                          <p:val>
                                            <p:strVal val="#ppt_x"/>
                                          </p:val>
                                        </p:tav>
                                        <p:tav tm="100000">
                                          <p:val>
                                            <p:strVal val="#ppt_x"/>
                                          </p:val>
                                        </p:tav>
                                      </p:tavLst>
                                    </p:anim>
                                    <p:anim calcmode="lin" valueType="num">
                                      <p:cBhvr additive="base">
                                        <p:cTn id="8" dur="500" fill="hold"/>
                                        <p:tgtEl>
                                          <p:spTgt spid="4096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40964">
                                            <p:txEl>
                                              <p:pRg st="0" end="0"/>
                                            </p:txEl>
                                          </p:spTgt>
                                        </p:tgtEl>
                                        <p:attrNameLst>
                                          <p:attrName>style.visibility</p:attrName>
                                        </p:attrNameLst>
                                      </p:cBhvr>
                                      <p:to>
                                        <p:strVal val="visible"/>
                                      </p:to>
                                    </p:set>
                                    <p:anim calcmode="lin" valueType="num">
                                      <p:cBhvr>
                                        <p:cTn id="13" dur="500" fill="hold"/>
                                        <p:tgtEl>
                                          <p:spTgt spid="40964">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40964">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0965"/>
                                        </p:tgtEl>
                                        <p:attrNameLst>
                                          <p:attrName>style.visibility</p:attrName>
                                        </p:attrNameLst>
                                      </p:cBhvr>
                                      <p:to>
                                        <p:strVal val="visible"/>
                                      </p:to>
                                    </p:set>
                                    <p:anim calcmode="lin" valueType="num">
                                      <p:cBhvr additive="base">
                                        <p:cTn id="19" dur="500" fill="hold"/>
                                        <p:tgtEl>
                                          <p:spTgt spid="40965"/>
                                        </p:tgtEl>
                                        <p:attrNameLst>
                                          <p:attrName>ppt_x</p:attrName>
                                        </p:attrNameLst>
                                      </p:cBhvr>
                                      <p:tavLst>
                                        <p:tav tm="0">
                                          <p:val>
                                            <p:strVal val="#ppt_x"/>
                                          </p:val>
                                        </p:tav>
                                        <p:tav tm="100000">
                                          <p:val>
                                            <p:strVal val="#ppt_x"/>
                                          </p:val>
                                        </p:tav>
                                      </p:tavLst>
                                    </p:anim>
                                    <p:anim calcmode="lin" valueType="num">
                                      <p:cBhvr additive="base">
                                        <p:cTn id="20" dur="500" fill="hold"/>
                                        <p:tgtEl>
                                          <p:spTgt spid="4096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nodeType="clickEffect">
                                  <p:stCondLst>
                                    <p:cond delay="0"/>
                                  </p:stCondLst>
                                  <p:childTnLst>
                                    <p:set>
                                      <p:cBhvr>
                                        <p:cTn id="24" dur="1" fill="hold">
                                          <p:stCondLst>
                                            <p:cond delay="0"/>
                                          </p:stCondLst>
                                        </p:cTn>
                                        <p:tgtEl>
                                          <p:spTgt spid="40966"/>
                                        </p:tgtEl>
                                        <p:attrNameLst>
                                          <p:attrName>style.visibility</p:attrName>
                                        </p:attrNameLst>
                                      </p:cBhvr>
                                      <p:to>
                                        <p:strVal val="visible"/>
                                      </p:to>
                                    </p:set>
                                    <p:anim calcmode="lin" valueType="num">
                                      <p:cBhvr>
                                        <p:cTn id="25" dur="500" fill="hold"/>
                                        <p:tgtEl>
                                          <p:spTgt spid="40966"/>
                                        </p:tgtEl>
                                        <p:attrNameLst>
                                          <p:attrName>ppt_w</p:attrName>
                                        </p:attrNameLst>
                                      </p:cBhvr>
                                      <p:tavLst>
                                        <p:tav tm="0">
                                          <p:val>
                                            <p:fltVal val="0"/>
                                          </p:val>
                                        </p:tav>
                                        <p:tav tm="100000">
                                          <p:val>
                                            <p:strVal val="#ppt_w"/>
                                          </p:val>
                                        </p:tav>
                                      </p:tavLst>
                                    </p:anim>
                                    <p:anim calcmode="lin" valueType="num">
                                      <p:cBhvr>
                                        <p:cTn id="26" dur="500" fill="hold"/>
                                        <p:tgtEl>
                                          <p:spTgt spid="40966"/>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0967"/>
                                        </p:tgtEl>
                                        <p:attrNameLst>
                                          <p:attrName>style.visibility</p:attrName>
                                        </p:attrNameLst>
                                      </p:cBhvr>
                                      <p:to>
                                        <p:strVal val="visible"/>
                                      </p:to>
                                    </p:set>
                                    <p:anim calcmode="lin" valueType="num">
                                      <p:cBhvr additive="base">
                                        <p:cTn id="31" dur="500" fill="hold"/>
                                        <p:tgtEl>
                                          <p:spTgt spid="40967"/>
                                        </p:tgtEl>
                                        <p:attrNameLst>
                                          <p:attrName>ppt_x</p:attrName>
                                        </p:attrNameLst>
                                      </p:cBhvr>
                                      <p:tavLst>
                                        <p:tav tm="0">
                                          <p:val>
                                            <p:strVal val="#ppt_x"/>
                                          </p:val>
                                        </p:tav>
                                        <p:tav tm="100000">
                                          <p:val>
                                            <p:strVal val="#ppt_x"/>
                                          </p:val>
                                        </p:tav>
                                      </p:tavLst>
                                    </p:anim>
                                    <p:anim calcmode="lin" valueType="num">
                                      <p:cBhvr additive="base">
                                        <p:cTn id="32" dur="500" fill="hold"/>
                                        <p:tgtEl>
                                          <p:spTgt spid="4096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nodeType="clickEffect">
                                  <p:stCondLst>
                                    <p:cond delay="0"/>
                                  </p:stCondLst>
                                  <p:childTnLst>
                                    <p:set>
                                      <p:cBhvr>
                                        <p:cTn id="36" dur="1" fill="hold">
                                          <p:stCondLst>
                                            <p:cond delay="0"/>
                                          </p:stCondLst>
                                        </p:cTn>
                                        <p:tgtEl>
                                          <p:spTgt spid="40970">
                                            <p:txEl>
                                              <p:pRg st="0" end="0"/>
                                            </p:txEl>
                                          </p:spTgt>
                                        </p:tgtEl>
                                        <p:attrNameLst>
                                          <p:attrName>style.visibility</p:attrName>
                                        </p:attrNameLst>
                                      </p:cBhvr>
                                      <p:to>
                                        <p:strVal val="visible"/>
                                      </p:to>
                                    </p:set>
                                    <p:anim calcmode="lin" valueType="num">
                                      <p:cBhvr>
                                        <p:cTn id="37" dur="500" fill="hold"/>
                                        <p:tgtEl>
                                          <p:spTgt spid="40970">
                                            <p:txEl>
                                              <p:pRg st="0" end="0"/>
                                            </p:txEl>
                                          </p:spTgt>
                                        </p:tgtEl>
                                        <p:attrNameLst>
                                          <p:attrName>ppt_w</p:attrName>
                                        </p:attrNameLst>
                                      </p:cBhvr>
                                      <p:tavLst>
                                        <p:tav tm="0">
                                          <p:val>
                                            <p:fltVal val="0"/>
                                          </p:val>
                                        </p:tav>
                                        <p:tav tm="100000">
                                          <p:val>
                                            <p:strVal val="#ppt_w"/>
                                          </p:val>
                                        </p:tav>
                                      </p:tavLst>
                                    </p:anim>
                                    <p:anim calcmode="lin" valueType="num">
                                      <p:cBhvr>
                                        <p:cTn id="38" dur="500" fill="hold"/>
                                        <p:tgtEl>
                                          <p:spTgt spid="40970">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0968"/>
                                        </p:tgtEl>
                                        <p:attrNameLst>
                                          <p:attrName>style.visibility</p:attrName>
                                        </p:attrNameLst>
                                      </p:cBhvr>
                                      <p:to>
                                        <p:strVal val="visible"/>
                                      </p:to>
                                    </p:set>
                                    <p:anim calcmode="lin" valueType="num">
                                      <p:cBhvr additive="base">
                                        <p:cTn id="43" dur="500" fill="hold"/>
                                        <p:tgtEl>
                                          <p:spTgt spid="40968"/>
                                        </p:tgtEl>
                                        <p:attrNameLst>
                                          <p:attrName>ppt_x</p:attrName>
                                        </p:attrNameLst>
                                      </p:cBhvr>
                                      <p:tavLst>
                                        <p:tav tm="0">
                                          <p:val>
                                            <p:strVal val="#ppt_x"/>
                                          </p:val>
                                        </p:tav>
                                        <p:tav tm="100000">
                                          <p:val>
                                            <p:strVal val="#ppt_x"/>
                                          </p:val>
                                        </p:tav>
                                      </p:tavLst>
                                    </p:anim>
                                    <p:anim calcmode="lin" valueType="num">
                                      <p:cBhvr additive="base">
                                        <p:cTn id="44" dur="500" fill="hold"/>
                                        <p:tgtEl>
                                          <p:spTgt spid="4096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3" presetClass="entr" presetSubtype="16" fill="hold" nodeType="clickEffect">
                                  <p:stCondLst>
                                    <p:cond delay="0"/>
                                  </p:stCondLst>
                                  <p:childTnLst>
                                    <p:set>
                                      <p:cBhvr>
                                        <p:cTn id="48" dur="1" fill="hold">
                                          <p:stCondLst>
                                            <p:cond delay="0"/>
                                          </p:stCondLst>
                                        </p:cTn>
                                        <p:tgtEl>
                                          <p:spTgt spid="40971">
                                            <p:txEl>
                                              <p:pRg st="0" end="0"/>
                                            </p:txEl>
                                          </p:spTgt>
                                        </p:tgtEl>
                                        <p:attrNameLst>
                                          <p:attrName>style.visibility</p:attrName>
                                        </p:attrNameLst>
                                      </p:cBhvr>
                                      <p:to>
                                        <p:strVal val="visible"/>
                                      </p:to>
                                    </p:set>
                                    <p:anim calcmode="lin" valueType="num">
                                      <p:cBhvr>
                                        <p:cTn id="49" dur="500" fill="hold"/>
                                        <p:tgtEl>
                                          <p:spTgt spid="40971">
                                            <p:txEl>
                                              <p:pRg st="0" end="0"/>
                                            </p:txEl>
                                          </p:spTgt>
                                        </p:tgtEl>
                                        <p:attrNameLst>
                                          <p:attrName>ppt_w</p:attrName>
                                        </p:attrNameLst>
                                      </p:cBhvr>
                                      <p:tavLst>
                                        <p:tav tm="0">
                                          <p:val>
                                            <p:fltVal val="0"/>
                                          </p:val>
                                        </p:tav>
                                        <p:tav tm="100000">
                                          <p:val>
                                            <p:strVal val="#ppt_w"/>
                                          </p:val>
                                        </p:tav>
                                      </p:tavLst>
                                    </p:anim>
                                    <p:anim calcmode="lin" valueType="num">
                                      <p:cBhvr>
                                        <p:cTn id="50" dur="500" fill="hold"/>
                                        <p:tgtEl>
                                          <p:spTgt spid="40971">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40969"/>
                                        </p:tgtEl>
                                        <p:attrNameLst>
                                          <p:attrName>style.visibility</p:attrName>
                                        </p:attrNameLst>
                                      </p:cBhvr>
                                      <p:to>
                                        <p:strVal val="visible"/>
                                      </p:to>
                                    </p:set>
                                    <p:anim calcmode="lin" valueType="num">
                                      <p:cBhvr additive="base">
                                        <p:cTn id="55" dur="500" fill="hold"/>
                                        <p:tgtEl>
                                          <p:spTgt spid="40969"/>
                                        </p:tgtEl>
                                        <p:attrNameLst>
                                          <p:attrName>ppt_x</p:attrName>
                                        </p:attrNameLst>
                                      </p:cBhvr>
                                      <p:tavLst>
                                        <p:tav tm="0">
                                          <p:val>
                                            <p:strVal val="#ppt_x"/>
                                          </p:val>
                                        </p:tav>
                                        <p:tav tm="100000">
                                          <p:val>
                                            <p:strVal val="#ppt_x"/>
                                          </p:val>
                                        </p:tav>
                                      </p:tavLst>
                                    </p:anim>
                                    <p:anim calcmode="lin" valueType="num">
                                      <p:cBhvr additive="base">
                                        <p:cTn id="56" dur="500" fill="hold"/>
                                        <p:tgtEl>
                                          <p:spTgt spid="40969"/>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3" presetClass="entr" presetSubtype="16" fill="hold" nodeType="clickEffect">
                                  <p:stCondLst>
                                    <p:cond delay="0"/>
                                  </p:stCondLst>
                                  <p:childTnLst>
                                    <p:set>
                                      <p:cBhvr>
                                        <p:cTn id="60" dur="1" fill="hold">
                                          <p:stCondLst>
                                            <p:cond delay="0"/>
                                          </p:stCondLst>
                                        </p:cTn>
                                        <p:tgtEl>
                                          <p:spTgt spid="40972">
                                            <p:txEl>
                                              <p:pRg st="0" end="0"/>
                                            </p:txEl>
                                          </p:spTgt>
                                        </p:tgtEl>
                                        <p:attrNameLst>
                                          <p:attrName>style.visibility</p:attrName>
                                        </p:attrNameLst>
                                      </p:cBhvr>
                                      <p:to>
                                        <p:strVal val="visible"/>
                                      </p:to>
                                    </p:set>
                                    <p:anim calcmode="lin" valueType="num">
                                      <p:cBhvr>
                                        <p:cTn id="61" dur="500" fill="hold"/>
                                        <p:tgtEl>
                                          <p:spTgt spid="40972">
                                            <p:txEl>
                                              <p:pRg st="0" end="0"/>
                                            </p:txEl>
                                          </p:spTgt>
                                        </p:tgtEl>
                                        <p:attrNameLst>
                                          <p:attrName>ppt_w</p:attrName>
                                        </p:attrNameLst>
                                      </p:cBhvr>
                                      <p:tavLst>
                                        <p:tav tm="0">
                                          <p:val>
                                            <p:fltVal val="0"/>
                                          </p:val>
                                        </p:tav>
                                        <p:tav tm="100000">
                                          <p:val>
                                            <p:strVal val="#ppt_w"/>
                                          </p:val>
                                        </p:tav>
                                      </p:tavLst>
                                    </p:anim>
                                    <p:anim calcmode="lin" valueType="num">
                                      <p:cBhvr>
                                        <p:cTn id="62" dur="500" fill="hold"/>
                                        <p:tgtEl>
                                          <p:spTgt spid="40972">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autoUpdateAnimBg="0"/>
      <p:bldP spid="40965" grpId="0" autoUpdateAnimBg="0"/>
      <p:bldP spid="40967" grpId="0" autoUpdateAnimBg="0"/>
      <p:bldP spid="40968" grpId="0" autoUpdateAnimBg="0"/>
      <p:bldP spid="40969" grpId="0"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Box 4"/>
          <p:cNvSpPr txBox="1">
            <a:spLocks noChangeArrowheads="1"/>
          </p:cNvSpPr>
          <p:nvPr/>
        </p:nvSpPr>
        <p:spPr bwMode="auto">
          <a:xfrm>
            <a:off x="0" y="1362075"/>
            <a:ext cx="3960813" cy="579438"/>
          </a:xfrm>
          <a:prstGeom prst="rect">
            <a:avLst/>
          </a:prstGeom>
          <a:noFill/>
          <a:ln w="9525">
            <a:noFill/>
            <a:miter lim="800000"/>
            <a:headEnd/>
            <a:tailEnd/>
          </a:ln>
          <a:effectLst/>
        </p:spPr>
        <p:txBody>
          <a:bodyPr>
            <a:spAutoFit/>
          </a:bodyPr>
          <a:lstStyle/>
          <a:p>
            <a:r>
              <a:rPr lang="en-US" altLang="zh-CN" sz="3200" b="1">
                <a:latin typeface="华文中宋" pitchFamily="2" charset="-122"/>
                <a:ea typeface="华文中宋" pitchFamily="2" charset="-122"/>
              </a:rPr>
              <a:t>1</a:t>
            </a:r>
            <a:r>
              <a:rPr lang="zh-CN" altLang="en-US" sz="3200" b="1">
                <a:latin typeface="华文中宋" pitchFamily="2" charset="-122"/>
                <a:ea typeface="华文中宋" pitchFamily="2" charset="-122"/>
              </a:rPr>
              <a:t>、两栖动物的特征</a:t>
            </a:r>
          </a:p>
        </p:txBody>
      </p:sp>
      <p:sp>
        <p:nvSpPr>
          <p:cNvPr id="5" name="Text Box 6"/>
          <p:cNvSpPr txBox="1">
            <a:spLocks noChangeArrowheads="1"/>
          </p:cNvSpPr>
          <p:nvPr/>
        </p:nvSpPr>
        <p:spPr bwMode="auto">
          <a:xfrm>
            <a:off x="755650" y="1911350"/>
            <a:ext cx="7848600" cy="1373188"/>
          </a:xfrm>
          <a:prstGeom prst="rect">
            <a:avLst/>
          </a:prstGeom>
          <a:noFill/>
          <a:ln w="9525">
            <a:noFill/>
            <a:miter lim="800000"/>
            <a:headEnd/>
            <a:tailEnd/>
          </a:ln>
          <a:effectLst/>
        </p:spPr>
        <p:txBody>
          <a:bodyPr>
            <a:spAutoFit/>
          </a:bodyPr>
          <a:lstStyle/>
          <a:p>
            <a:r>
              <a:rPr lang="zh-CN" altLang="en-US" sz="2800" b="1" dirty="0">
                <a:latin typeface="华文中宋" pitchFamily="2" charset="-122"/>
                <a:ea typeface="华文中宋" pitchFamily="2" charset="-122"/>
              </a:rPr>
              <a:t>幼体生活在</a:t>
            </a:r>
            <a:r>
              <a:rPr lang="zh-CN" altLang="en-US" sz="2800" b="1" u="sng" dirty="0">
                <a:latin typeface="华文中宋" pitchFamily="2" charset="-122"/>
                <a:ea typeface="华文中宋" pitchFamily="2" charset="-122"/>
              </a:rPr>
              <a:t>            </a:t>
            </a:r>
            <a:r>
              <a:rPr lang="zh-CN" altLang="en-US" sz="2800" b="1" dirty="0">
                <a:latin typeface="华文中宋" pitchFamily="2" charset="-122"/>
                <a:ea typeface="华文中宋" pitchFamily="2" charset="-122"/>
              </a:rPr>
              <a:t>，用</a:t>
            </a:r>
            <a:r>
              <a:rPr lang="zh-CN" altLang="en-US" sz="2800" b="1" u="sng" dirty="0">
                <a:latin typeface="华文中宋" pitchFamily="2" charset="-122"/>
                <a:ea typeface="华文中宋" pitchFamily="2" charset="-122"/>
              </a:rPr>
              <a:t>        </a:t>
            </a:r>
            <a:r>
              <a:rPr lang="zh-CN" altLang="en-US" sz="2800" b="1" dirty="0">
                <a:latin typeface="华文中宋" pitchFamily="2" charset="-122"/>
                <a:ea typeface="华文中宋" pitchFamily="2" charset="-122"/>
              </a:rPr>
              <a:t>呼吸；成体大多生活在</a:t>
            </a:r>
            <a:r>
              <a:rPr lang="zh-CN" altLang="en-US" sz="2800" b="1" u="sng" dirty="0">
                <a:latin typeface="华文中宋" pitchFamily="2" charset="-122"/>
                <a:ea typeface="华文中宋" pitchFamily="2" charset="-122"/>
              </a:rPr>
              <a:t>             </a:t>
            </a:r>
            <a:r>
              <a:rPr lang="zh-CN" altLang="en-US" sz="2800" b="1" dirty="0">
                <a:latin typeface="华文中宋" pitchFamily="2" charset="-122"/>
                <a:ea typeface="华文中宋" pitchFamily="2" charset="-122"/>
              </a:rPr>
              <a:t>，也可以在水中游泳，用</a:t>
            </a:r>
            <a:r>
              <a:rPr lang="zh-CN" altLang="en-US" sz="2800" b="1" u="sng" dirty="0">
                <a:latin typeface="华文中宋" pitchFamily="2" charset="-122"/>
                <a:ea typeface="华文中宋" pitchFamily="2" charset="-122"/>
              </a:rPr>
              <a:t>          </a:t>
            </a:r>
            <a:r>
              <a:rPr lang="zh-CN" altLang="en-US" sz="2800" b="1" dirty="0">
                <a:latin typeface="华文中宋" pitchFamily="2" charset="-122"/>
                <a:ea typeface="华文中宋" pitchFamily="2" charset="-122"/>
              </a:rPr>
              <a:t>呼吸，皮肤可以辅助</a:t>
            </a:r>
            <a:r>
              <a:rPr lang="zh-CN" altLang="en-US" sz="2800" b="1" u="sng" dirty="0">
                <a:latin typeface="华文中宋" pitchFamily="2" charset="-122"/>
                <a:ea typeface="华文中宋" pitchFamily="2" charset="-122"/>
              </a:rPr>
              <a:t>               </a:t>
            </a:r>
            <a:r>
              <a:rPr lang="zh-CN" altLang="en-US" sz="2800" b="1" dirty="0">
                <a:latin typeface="华文中宋" pitchFamily="2" charset="-122"/>
                <a:ea typeface="华文中宋" pitchFamily="2" charset="-122"/>
              </a:rPr>
              <a:t>。</a:t>
            </a:r>
          </a:p>
        </p:txBody>
      </p:sp>
      <p:sp>
        <p:nvSpPr>
          <p:cNvPr id="6" name="Rectangle 7"/>
          <p:cNvSpPr>
            <a:spLocks noChangeArrowheads="1"/>
          </p:cNvSpPr>
          <p:nvPr/>
        </p:nvSpPr>
        <p:spPr bwMode="auto">
          <a:xfrm>
            <a:off x="2838442" y="1911350"/>
            <a:ext cx="661988" cy="830997"/>
          </a:xfrm>
          <a:prstGeom prst="rect">
            <a:avLst/>
          </a:prstGeom>
          <a:noFill/>
          <a:ln w="9525">
            <a:noFill/>
            <a:miter lim="800000"/>
            <a:headEnd/>
            <a:tailEnd/>
          </a:ln>
          <a:effectLst/>
        </p:spPr>
        <p:txBody>
          <a:bodyPr>
            <a:spAutoFit/>
          </a:bodyPr>
          <a:lstStyle/>
          <a:p>
            <a:r>
              <a:rPr lang="zh-CN" altLang="en-US" sz="2400" b="1" dirty="0">
                <a:solidFill>
                  <a:srgbClr val="FF0000"/>
                </a:solidFill>
                <a:latin typeface="华文中宋" pitchFamily="2" charset="-122"/>
                <a:ea typeface="华文中宋" pitchFamily="2" charset="-122"/>
              </a:rPr>
              <a:t>水中</a:t>
            </a:r>
          </a:p>
        </p:txBody>
      </p:sp>
      <p:sp>
        <p:nvSpPr>
          <p:cNvPr id="7" name="Rectangle 8"/>
          <p:cNvSpPr>
            <a:spLocks noChangeArrowheads="1"/>
          </p:cNvSpPr>
          <p:nvPr/>
        </p:nvSpPr>
        <p:spPr bwMode="auto">
          <a:xfrm>
            <a:off x="5002219" y="1911350"/>
            <a:ext cx="427037" cy="461665"/>
          </a:xfrm>
          <a:prstGeom prst="rect">
            <a:avLst/>
          </a:prstGeom>
          <a:noFill/>
          <a:ln w="9525">
            <a:noFill/>
            <a:miter lim="800000"/>
            <a:headEnd/>
            <a:tailEnd/>
          </a:ln>
          <a:effectLst/>
        </p:spPr>
        <p:txBody>
          <a:bodyPr>
            <a:spAutoFit/>
          </a:bodyPr>
          <a:lstStyle/>
          <a:p>
            <a:r>
              <a:rPr lang="zh-CN" altLang="en-US" sz="2400" b="1" dirty="0">
                <a:solidFill>
                  <a:srgbClr val="FF0000"/>
                </a:solidFill>
                <a:latin typeface="华文中宋" pitchFamily="2" charset="-122"/>
                <a:ea typeface="华文中宋" pitchFamily="2" charset="-122"/>
              </a:rPr>
              <a:t>鳃</a:t>
            </a:r>
          </a:p>
        </p:txBody>
      </p:sp>
      <p:sp>
        <p:nvSpPr>
          <p:cNvPr id="8" name="Rectangle 9"/>
          <p:cNvSpPr>
            <a:spLocks noChangeArrowheads="1"/>
          </p:cNvSpPr>
          <p:nvPr/>
        </p:nvSpPr>
        <p:spPr bwMode="auto">
          <a:xfrm>
            <a:off x="2244715" y="2414588"/>
            <a:ext cx="898525" cy="830997"/>
          </a:xfrm>
          <a:prstGeom prst="rect">
            <a:avLst/>
          </a:prstGeom>
          <a:noFill/>
          <a:ln w="9525">
            <a:noFill/>
            <a:miter lim="800000"/>
            <a:headEnd/>
            <a:tailEnd/>
          </a:ln>
          <a:effectLst/>
        </p:spPr>
        <p:txBody>
          <a:bodyPr>
            <a:spAutoFit/>
          </a:bodyPr>
          <a:lstStyle/>
          <a:p>
            <a:r>
              <a:rPr lang="zh-CN" altLang="en-US" sz="2400" b="1" dirty="0">
                <a:solidFill>
                  <a:srgbClr val="FF0000"/>
                </a:solidFill>
                <a:latin typeface="华文中宋" pitchFamily="2" charset="-122"/>
                <a:ea typeface="华文中宋" pitchFamily="2" charset="-122"/>
              </a:rPr>
              <a:t>陆地上</a:t>
            </a:r>
          </a:p>
        </p:txBody>
      </p:sp>
      <p:sp>
        <p:nvSpPr>
          <p:cNvPr id="9" name="Rectangle 10"/>
          <p:cNvSpPr>
            <a:spLocks noChangeArrowheads="1"/>
          </p:cNvSpPr>
          <p:nvPr/>
        </p:nvSpPr>
        <p:spPr bwMode="auto">
          <a:xfrm>
            <a:off x="7431111" y="2414588"/>
            <a:ext cx="427037" cy="461665"/>
          </a:xfrm>
          <a:prstGeom prst="rect">
            <a:avLst/>
          </a:prstGeom>
          <a:noFill/>
          <a:ln w="9525">
            <a:noFill/>
            <a:miter lim="800000"/>
            <a:headEnd/>
            <a:tailEnd/>
          </a:ln>
          <a:effectLst/>
        </p:spPr>
        <p:txBody>
          <a:bodyPr>
            <a:spAutoFit/>
          </a:bodyPr>
          <a:lstStyle/>
          <a:p>
            <a:r>
              <a:rPr lang="zh-CN" altLang="en-US" sz="2400" b="1" dirty="0">
                <a:solidFill>
                  <a:srgbClr val="FF0000"/>
                </a:solidFill>
                <a:latin typeface="华文中宋" pitchFamily="2" charset="-122"/>
                <a:ea typeface="华文中宋" pitchFamily="2" charset="-122"/>
              </a:rPr>
              <a:t>肺</a:t>
            </a:r>
          </a:p>
        </p:txBody>
      </p:sp>
      <p:sp>
        <p:nvSpPr>
          <p:cNvPr id="10" name="Rectangle 11"/>
          <p:cNvSpPr>
            <a:spLocks noChangeArrowheads="1"/>
          </p:cNvSpPr>
          <p:nvPr/>
        </p:nvSpPr>
        <p:spPr bwMode="auto">
          <a:xfrm>
            <a:off x="4410079" y="2846388"/>
            <a:ext cx="1304929" cy="461665"/>
          </a:xfrm>
          <a:prstGeom prst="rect">
            <a:avLst/>
          </a:prstGeom>
          <a:noFill/>
          <a:ln w="9525">
            <a:noFill/>
            <a:miter lim="800000"/>
            <a:headEnd/>
            <a:tailEnd/>
          </a:ln>
          <a:effectLst/>
        </p:spPr>
        <p:txBody>
          <a:bodyPr wrap="square">
            <a:spAutoFit/>
          </a:bodyPr>
          <a:lstStyle/>
          <a:p>
            <a:r>
              <a:rPr lang="zh-CN" altLang="en-US" sz="2400" b="1" dirty="0">
                <a:solidFill>
                  <a:srgbClr val="FF0000"/>
                </a:solidFill>
                <a:latin typeface="华文中宋" pitchFamily="2" charset="-122"/>
                <a:ea typeface="华文中宋" pitchFamily="2" charset="-122"/>
              </a:rPr>
              <a:t>呼吸</a:t>
            </a:r>
          </a:p>
        </p:txBody>
      </p:sp>
      <p:sp>
        <p:nvSpPr>
          <p:cNvPr id="35849" name="Text Box 2"/>
          <p:cNvSpPr txBox="1">
            <a:spLocks noChangeArrowheads="1"/>
          </p:cNvSpPr>
          <p:nvPr/>
        </p:nvSpPr>
        <p:spPr bwMode="auto">
          <a:xfrm>
            <a:off x="0" y="3830638"/>
            <a:ext cx="4543231" cy="584775"/>
          </a:xfrm>
          <a:prstGeom prst="rect">
            <a:avLst/>
          </a:prstGeom>
          <a:noFill/>
          <a:ln w="9525">
            <a:noFill/>
            <a:miter lim="800000"/>
            <a:headEnd/>
            <a:tailEnd/>
          </a:ln>
          <a:effectLst/>
        </p:spPr>
        <p:txBody>
          <a:bodyPr wrap="none">
            <a:spAutoFit/>
          </a:bodyPr>
          <a:lstStyle/>
          <a:p>
            <a:r>
              <a:rPr lang="en-US" altLang="zh-CN" sz="3200" b="1" dirty="0">
                <a:latin typeface="华文中宋" pitchFamily="2" charset="-122"/>
                <a:ea typeface="华文中宋" pitchFamily="2" charset="-122"/>
              </a:rPr>
              <a:t>2</a:t>
            </a:r>
            <a:r>
              <a:rPr lang="zh-CN" altLang="en-US" sz="3200" b="1" dirty="0">
                <a:latin typeface="华文中宋" pitchFamily="2" charset="-122"/>
                <a:ea typeface="华文中宋" pitchFamily="2" charset="-122"/>
              </a:rPr>
              <a:t>、爬行动物的主要特征</a:t>
            </a:r>
          </a:p>
        </p:txBody>
      </p:sp>
      <p:sp>
        <p:nvSpPr>
          <p:cNvPr id="35850" name="Text Box 3"/>
          <p:cNvSpPr txBox="1">
            <a:spLocks noChangeArrowheads="1"/>
          </p:cNvSpPr>
          <p:nvPr/>
        </p:nvSpPr>
        <p:spPr bwMode="auto">
          <a:xfrm>
            <a:off x="755650" y="4578350"/>
            <a:ext cx="8137525" cy="1587500"/>
          </a:xfrm>
          <a:prstGeom prst="rect">
            <a:avLst/>
          </a:prstGeom>
          <a:noFill/>
          <a:ln w="9525">
            <a:noFill/>
            <a:miter lim="800000"/>
            <a:headEnd/>
            <a:tailEnd/>
          </a:ln>
          <a:effectLst/>
        </p:spPr>
        <p:txBody>
          <a:bodyPr>
            <a:spAutoFit/>
          </a:bodyPr>
          <a:lstStyle/>
          <a:p>
            <a:pPr>
              <a:spcBef>
                <a:spcPct val="50000"/>
              </a:spcBef>
            </a:pPr>
            <a:r>
              <a:rPr lang="zh-CN" altLang="en-US" sz="2800" b="1" dirty="0">
                <a:latin typeface="华文中宋" pitchFamily="2" charset="-122"/>
                <a:ea typeface="华文中宋" pitchFamily="2" charset="-122"/>
              </a:rPr>
              <a:t>体表覆盖角质的</a:t>
            </a:r>
            <a:r>
              <a:rPr lang="zh-CN" altLang="en-US" sz="2800" b="1" u="sng" dirty="0">
                <a:latin typeface="华文中宋" pitchFamily="2" charset="-122"/>
                <a:ea typeface="华文中宋" pitchFamily="2" charset="-122"/>
              </a:rPr>
              <a:t>              </a:t>
            </a:r>
            <a:r>
              <a:rPr lang="zh-CN" altLang="en-US" sz="2800" b="1" dirty="0">
                <a:latin typeface="华文中宋" pitchFamily="2" charset="-122"/>
                <a:ea typeface="华文中宋" pitchFamily="2" charset="-122"/>
              </a:rPr>
              <a:t>或</a:t>
            </a:r>
            <a:r>
              <a:rPr lang="zh-CN" altLang="en-US" sz="2800" b="1" u="sng" dirty="0">
                <a:latin typeface="华文中宋" pitchFamily="2" charset="-122"/>
                <a:ea typeface="华文中宋" pitchFamily="2" charset="-122"/>
              </a:rPr>
              <a:t>                </a:t>
            </a:r>
            <a:r>
              <a:rPr lang="zh-CN" altLang="en-US" sz="2800" b="1" dirty="0">
                <a:latin typeface="华文中宋" pitchFamily="2" charset="-122"/>
                <a:ea typeface="华文中宋" pitchFamily="2" charset="-122"/>
              </a:rPr>
              <a:t>；用</a:t>
            </a:r>
            <a:r>
              <a:rPr lang="zh-CN" altLang="en-US" sz="2800" b="1" u="sng" dirty="0">
                <a:latin typeface="华文中宋" pitchFamily="2" charset="-122"/>
                <a:ea typeface="华文中宋" pitchFamily="2" charset="-122"/>
              </a:rPr>
              <a:t> </a:t>
            </a:r>
          </a:p>
          <a:p>
            <a:pPr>
              <a:spcBef>
                <a:spcPct val="50000"/>
              </a:spcBef>
            </a:pPr>
            <a:r>
              <a:rPr lang="zh-CN" altLang="en-US" sz="2800" b="1" u="sng" dirty="0">
                <a:latin typeface="华文中宋" pitchFamily="2" charset="-122"/>
                <a:ea typeface="华文中宋" pitchFamily="2" charset="-122"/>
              </a:rPr>
              <a:t>           </a:t>
            </a:r>
            <a:r>
              <a:rPr lang="zh-CN" altLang="en-US" sz="2800" b="1" dirty="0">
                <a:latin typeface="华文中宋" pitchFamily="2" charset="-122"/>
                <a:ea typeface="华文中宋" pitchFamily="2" charset="-122"/>
              </a:rPr>
              <a:t>呼吸；在陆地上产卵，卵表面有坚韧的</a:t>
            </a:r>
            <a:r>
              <a:rPr lang="zh-CN" altLang="en-US" sz="2800" b="1" u="sng" dirty="0">
                <a:latin typeface="华文中宋" pitchFamily="2" charset="-122"/>
                <a:ea typeface="华文中宋" pitchFamily="2" charset="-122"/>
              </a:rPr>
              <a:t>           </a:t>
            </a:r>
            <a:r>
              <a:rPr lang="zh-CN" altLang="en-US" sz="2800" b="1" dirty="0">
                <a:latin typeface="华文中宋" pitchFamily="2" charset="-122"/>
                <a:ea typeface="华文中宋" pitchFamily="2" charset="-122"/>
              </a:rPr>
              <a:t>。</a:t>
            </a:r>
          </a:p>
        </p:txBody>
      </p:sp>
      <p:sp>
        <p:nvSpPr>
          <p:cNvPr id="13" name="Rectangle 5"/>
          <p:cNvSpPr>
            <a:spLocks noChangeArrowheads="1"/>
          </p:cNvSpPr>
          <p:nvPr/>
        </p:nvSpPr>
        <p:spPr bwMode="auto">
          <a:xfrm>
            <a:off x="3563938" y="4649788"/>
            <a:ext cx="902811" cy="523220"/>
          </a:xfrm>
          <a:prstGeom prst="rect">
            <a:avLst/>
          </a:prstGeom>
          <a:noFill/>
          <a:ln w="9525">
            <a:noFill/>
            <a:miter lim="800000"/>
            <a:headEnd/>
            <a:tailEnd/>
          </a:ln>
          <a:effectLst/>
        </p:spPr>
        <p:txBody>
          <a:bodyPr wrap="none">
            <a:spAutoFit/>
          </a:bodyPr>
          <a:lstStyle/>
          <a:p>
            <a:r>
              <a:rPr lang="zh-CN" altLang="en-US" sz="2800" b="1" dirty="0">
                <a:solidFill>
                  <a:srgbClr val="FF0000"/>
                </a:solidFill>
                <a:latin typeface="华文中宋" pitchFamily="2" charset="-122"/>
                <a:ea typeface="华文中宋" pitchFamily="2" charset="-122"/>
              </a:rPr>
              <a:t>鳞片</a:t>
            </a:r>
          </a:p>
        </p:txBody>
      </p:sp>
      <p:sp>
        <p:nvSpPr>
          <p:cNvPr id="14" name="Rectangle 6"/>
          <p:cNvSpPr>
            <a:spLocks noChangeArrowheads="1"/>
          </p:cNvSpPr>
          <p:nvPr/>
        </p:nvSpPr>
        <p:spPr bwMode="auto">
          <a:xfrm>
            <a:off x="5364163" y="4578350"/>
            <a:ext cx="439737" cy="523220"/>
          </a:xfrm>
          <a:prstGeom prst="rect">
            <a:avLst/>
          </a:prstGeom>
          <a:noFill/>
          <a:ln w="9525">
            <a:noFill/>
            <a:miter lim="800000"/>
            <a:headEnd/>
            <a:tailEnd/>
          </a:ln>
          <a:effectLst/>
        </p:spPr>
        <p:txBody>
          <a:bodyPr>
            <a:spAutoFit/>
          </a:bodyPr>
          <a:lstStyle/>
          <a:p>
            <a:r>
              <a:rPr lang="zh-CN" altLang="en-US" sz="2800" b="1">
                <a:solidFill>
                  <a:srgbClr val="FF0000"/>
                </a:solidFill>
                <a:latin typeface="华文中宋" pitchFamily="2" charset="-122"/>
                <a:ea typeface="华文中宋" pitchFamily="2" charset="-122"/>
              </a:rPr>
              <a:t>甲</a:t>
            </a:r>
          </a:p>
        </p:txBody>
      </p:sp>
      <p:sp>
        <p:nvSpPr>
          <p:cNvPr id="15" name="Rectangle 7"/>
          <p:cNvSpPr>
            <a:spLocks noChangeArrowheads="1"/>
          </p:cNvSpPr>
          <p:nvPr/>
        </p:nvSpPr>
        <p:spPr bwMode="auto">
          <a:xfrm>
            <a:off x="1042988" y="5227638"/>
            <a:ext cx="543739" cy="523220"/>
          </a:xfrm>
          <a:prstGeom prst="rect">
            <a:avLst/>
          </a:prstGeom>
          <a:noFill/>
          <a:ln w="9525">
            <a:noFill/>
            <a:miter lim="800000"/>
            <a:headEnd/>
            <a:tailEnd/>
          </a:ln>
          <a:effectLst/>
        </p:spPr>
        <p:txBody>
          <a:bodyPr wrap="none">
            <a:spAutoFit/>
          </a:bodyPr>
          <a:lstStyle/>
          <a:p>
            <a:r>
              <a:rPr lang="zh-CN" altLang="en-US" sz="2800" b="1">
                <a:solidFill>
                  <a:srgbClr val="FF0000"/>
                </a:solidFill>
                <a:latin typeface="华文中宋" pitchFamily="2" charset="-122"/>
                <a:ea typeface="华文中宋" pitchFamily="2" charset="-122"/>
              </a:rPr>
              <a:t>肺</a:t>
            </a:r>
          </a:p>
        </p:txBody>
      </p:sp>
      <p:sp>
        <p:nvSpPr>
          <p:cNvPr id="16" name="Rectangle 8"/>
          <p:cNvSpPr>
            <a:spLocks noChangeArrowheads="1"/>
          </p:cNvSpPr>
          <p:nvPr/>
        </p:nvSpPr>
        <p:spPr bwMode="auto">
          <a:xfrm>
            <a:off x="1619250" y="5730875"/>
            <a:ext cx="902811" cy="523220"/>
          </a:xfrm>
          <a:prstGeom prst="rect">
            <a:avLst/>
          </a:prstGeom>
          <a:noFill/>
          <a:ln w="9525">
            <a:noFill/>
            <a:miter lim="800000"/>
            <a:headEnd/>
            <a:tailEnd/>
          </a:ln>
          <a:effectLst/>
        </p:spPr>
        <p:txBody>
          <a:bodyPr wrap="none">
            <a:spAutoFit/>
          </a:bodyPr>
          <a:lstStyle/>
          <a:p>
            <a:r>
              <a:rPr lang="zh-CN" altLang="en-US" sz="2800" b="1">
                <a:solidFill>
                  <a:srgbClr val="FF0000"/>
                </a:solidFill>
                <a:latin typeface="华文中宋" pitchFamily="2" charset="-122"/>
                <a:ea typeface="华文中宋" pitchFamily="2" charset="-122"/>
              </a:rPr>
              <a:t>卵壳</a:t>
            </a:r>
          </a:p>
        </p:txBody>
      </p:sp>
      <p:sp>
        <p:nvSpPr>
          <p:cNvPr id="17" name="矩形 16"/>
          <p:cNvSpPr/>
          <p:nvPr/>
        </p:nvSpPr>
        <p:spPr>
          <a:xfrm>
            <a:off x="395536" y="188640"/>
            <a:ext cx="3013967" cy="769441"/>
          </a:xfrm>
          <a:prstGeom prst="rect">
            <a:avLst/>
          </a:prstGeom>
          <a:noFill/>
        </p:spPr>
        <p:txBody>
          <a:bodyPr wrap="none">
            <a:spAutoFit/>
          </a:bodyPr>
          <a:lstStyle/>
          <a:p>
            <a:pPr algn="ctr" fontAlgn="auto">
              <a:spcBef>
                <a:spcPts val="0"/>
              </a:spcBef>
              <a:spcAft>
                <a:spcPts val="0"/>
              </a:spcAft>
              <a:defRPr/>
            </a:pPr>
            <a:r>
              <a:rPr lang="zh-CN" altLang="en-US" sz="4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ea typeface="+mn-ea"/>
              </a:rPr>
              <a:t>复习和巩固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blinds(horizontal)">
                                      <p:cBhvr>
                                        <p:cTn id="24" dur="500"/>
                                        <p:tgtEl>
                                          <p:spTgt spid="13"/>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linds(horizontal)">
                                      <p:cBhvr>
                                        <p:cTn id="27" dur="500"/>
                                        <p:tgtEl>
                                          <p:spTgt spid="14"/>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blinds(horizontal)">
                                      <p:cBhvr>
                                        <p:cTn id="30" dur="500"/>
                                        <p:tgtEl>
                                          <p:spTgt spid="15"/>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blinds(horizontal)">
                                      <p:cBhvr>
                                        <p:cTn id="3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3" grpId="0"/>
      <p:bldP spid="14" grpId="0"/>
      <p:bldP spid="15" grpId="0"/>
      <p:bldP spid="1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3"/>
          <p:cNvSpPr txBox="1">
            <a:spLocks noChangeArrowheads="1"/>
          </p:cNvSpPr>
          <p:nvPr/>
        </p:nvSpPr>
        <p:spPr bwMode="auto">
          <a:xfrm>
            <a:off x="504825" y="404813"/>
            <a:ext cx="8639175" cy="5976937"/>
          </a:xfrm>
          <a:prstGeom prst="rect">
            <a:avLst/>
          </a:prstGeom>
          <a:noFill/>
          <a:ln w="9525">
            <a:noFill/>
            <a:miter lim="800000"/>
            <a:headEnd/>
            <a:tailEnd/>
          </a:ln>
        </p:spPr>
        <p:txBody>
          <a:bodyPr/>
          <a:lstStyle/>
          <a:p>
            <a:pPr marL="273050" indent="-273050">
              <a:lnSpc>
                <a:spcPct val="90000"/>
              </a:lnSpc>
              <a:spcBef>
                <a:spcPts val="575"/>
              </a:spcBef>
              <a:buClr>
                <a:schemeClr val="accent1"/>
              </a:buClr>
              <a:buSzPct val="85000"/>
              <a:buFont typeface="Arial" pitchFamily="34" charset="0"/>
              <a:buNone/>
            </a:pPr>
            <a:r>
              <a:rPr lang="en-US" altLang="zh-CN" sz="2800" b="1" dirty="0">
                <a:latin typeface="华文中宋" pitchFamily="2" charset="-122"/>
                <a:ea typeface="华文中宋" pitchFamily="2" charset="-122"/>
              </a:rPr>
              <a:t>3.</a:t>
            </a:r>
            <a:r>
              <a:rPr lang="zh-CN" altLang="en-US" sz="2800" b="1" dirty="0">
                <a:latin typeface="华文中宋" pitchFamily="2" charset="-122"/>
                <a:ea typeface="华文中宋" pitchFamily="2" charset="-122"/>
              </a:rPr>
              <a:t>青蛙被称为“两栖动物”的原因是（     ）</a:t>
            </a:r>
          </a:p>
          <a:p>
            <a:pPr marL="273050" indent="-273050">
              <a:lnSpc>
                <a:spcPct val="90000"/>
              </a:lnSpc>
              <a:spcBef>
                <a:spcPts val="575"/>
              </a:spcBef>
              <a:buClr>
                <a:schemeClr val="accent1"/>
              </a:buClr>
              <a:buSzPct val="85000"/>
              <a:buFont typeface="Arial" pitchFamily="34" charset="0"/>
              <a:buNone/>
            </a:pPr>
            <a:r>
              <a:rPr lang="en-US" altLang="zh-CN" sz="2800" b="1" dirty="0">
                <a:latin typeface="华文中宋" pitchFamily="2" charset="-122"/>
                <a:ea typeface="华文中宋" pitchFamily="2" charset="-122"/>
              </a:rPr>
              <a:t>A.</a:t>
            </a:r>
            <a:r>
              <a:rPr lang="zh-CN" altLang="en-US" sz="2800" b="1" dirty="0">
                <a:latin typeface="华文中宋" pitchFamily="2" charset="-122"/>
                <a:ea typeface="华文中宋" pitchFamily="2" charset="-122"/>
              </a:rPr>
              <a:t>幼体生活在水中，成体只能生活在陆地上</a:t>
            </a:r>
          </a:p>
          <a:p>
            <a:pPr marL="273050" indent="-273050">
              <a:lnSpc>
                <a:spcPct val="90000"/>
              </a:lnSpc>
              <a:spcBef>
                <a:spcPts val="575"/>
              </a:spcBef>
              <a:buClr>
                <a:schemeClr val="accent1"/>
              </a:buClr>
              <a:buSzPct val="85000"/>
              <a:buFont typeface="Arial" pitchFamily="34" charset="0"/>
              <a:buNone/>
            </a:pPr>
            <a:r>
              <a:rPr lang="en-US" altLang="zh-CN" sz="2800" b="1" dirty="0">
                <a:latin typeface="华文中宋" pitchFamily="2" charset="-122"/>
                <a:ea typeface="华文中宋" pitchFamily="2" charset="-122"/>
              </a:rPr>
              <a:t>B.</a:t>
            </a:r>
            <a:r>
              <a:rPr lang="zh-CN" altLang="en-US" sz="2800" b="1" dirty="0">
                <a:latin typeface="华文中宋" pitchFamily="2" charset="-122"/>
                <a:ea typeface="华文中宋" pitchFamily="2" charset="-122"/>
              </a:rPr>
              <a:t>在水中生殖，在陆地发育</a:t>
            </a:r>
          </a:p>
          <a:p>
            <a:pPr marL="273050" indent="-273050">
              <a:lnSpc>
                <a:spcPct val="90000"/>
              </a:lnSpc>
              <a:spcBef>
                <a:spcPts val="575"/>
              </a:spcBef>
              <a:buClr>
                <a:schemeClr val="accent1"/>
              </a:buClr>
              <a:buSzPct val="85000"/>
              <a:buFont typeface="Arial" pitchFamily="34" charset="0"/>
              <a:buNone/>
            </a:pPr>
            <a:r>
              <a:rPr lang="en-US" altLang="zh-CN" sz="2800" b="1" dirty="0">
                <a:latin typeface="华文中宋" pitchFamily="2" charset="-122"/>
                <a:ea typeface="华文中宋" pitchFamily="2" charset="-122"/>
              </a:rPr>
              <a:t>C.</a:t>
            </a:r>
            <a:r>
              <a:rPr lang="zh-CN" altLang="en-US" sz="2800" b="1" dirty="0">
                <a:latin typeface="华文中宋" pitchFamily="2" charset="-122"/>
                <a:ea typeface="华文中宋" pitchFamily="2" charset="-122"/>
              </a:rPr>
              <a:t>幼体生活在水中，用腮呼吸；成体既能生活在潮湿的陆地上，也能生活在水中，主要用肺呼吸</a:t>
            </a:r>
          </a:p>
          <a:p>
            <a:pPr marL="273050" indent="-273050">
              <a:lnSpc>
                <a:spcPct val="90000"/>
              </a:lnSpc>
              <a:spcBef>
                <a:spcPts val="575"/>
              </a:spcBef>
              <a:buClr>
                <a:schemeClr val="accent1"/>
              </a:buClr>
              <a:buSzPct val="85000"/>
              <a:buFont typeface="Arial" pitchFamily="34" charset="0"/>
              <a:buNone/>
            </a:pPr>
            <a:r>
              <a:rPr lang="en-US" altLang="zh-CN" sz="2800" b="1" dirty="0">
                <a:latin typeface="华文中宋" pitchFamily="2" charset="-122"/>
                <a:ea typeface="华文中宋" pitchFamily="2" charset="-122"/>
              </a:rPr>
              <a:t>D.</a:t>
            </a:r>
            <a:r>
              <a:rPr lang="zh-CN" altLang="en-US" sz="2800" b="1" dirty="0">
                <a:latin typeface="华文中宋" pitchFamily="2" charset="-122"/>
                <a:ea typeface="华文中宋" pitchFamily="2" charset="-122"/>
              </a:rPr>
              <a:t>青蛙既能生活在水中，也能生活在陆地上</a:t>
            </a:r>
          </a:p>
          <a:p>
            <a:pPr marL="273050" indent="-273050">
              <a:lnSpc>
                <a:spcPct val="90000"/>
              </a:lnSpc>
              <a:spcBef>
                <a:spcPts val="575"/>
              </a:spcBef>
              <a:buClr>
                <a:schemeClr val="accent1"/>
              </a:buClr>
              <a:buSzPct val="85000"/>
              <a:buFont typeface="Arial" pitchFamily="34" charset="0"/>
              <a:buNone/>
            </a:pPr>
            <a:endParaRPr lang="en-US" altLang="zh-CN" sz="2800" b="1" dirty="0">
              <a:latin typeface="华文中宋" pitchFamily="2" charset="-122"/>
              <a:ea typeface="华文中宋" pitchFamily="2" charset="-122"/>
            </a:endParaRPr>
          </a:p>
          <a:p>
            <a:pPr marL="273050" indent="-273050">
              <a:lnSpc>
                <a:spcPct val="90000"/>
              </a:lnSpc>
              <a:spcBef>
                <a:spcPts val="575"/>
              </a:spcBef>
              <a:buClr>
                <a:schemeClr val="accent1"/>
              </a:buClr>
              <a:buSzPct val="85000"/>
              <a:buFont typeface="Arial" pitchFamily="34" charset="0"/>
              <a:buNone/>
            </a:pPr>
            <a:r>
              <a:rPr lang="en-US" altLang="zh-CN" sz="2800" b="1" dirty="0">
                <a:latin typeface="华文中宋" pitchFamily="2" charset="-122"/>
                <a:ea typeface="华文中宋" pitchFamily="2" charset="-122"/>
              </a:rPr>
              <a:t>4</a:t>
            </a:r>
            <a:r>
              <a:rPr lang="zh-CN" altLang="en-US" sz="2800" b="1" dirty="0">
                <a:latin typeface="华文中宋" pitchFamily="2" charset="-122"/>
                <a:ea typeface="华文中宋" pitchFamily="2" charset="-122"/>
              </a:rPr>
              <a:t>、青蛙皮肤裸露而湿润的意义（      ）</a:t>
            </a:r>
          </a:p>
          <a:p>
            <a:pPr marL="273050" indent="-273050">
              <a:lnSpc>
                <a:spcPct val="90000"/>
              </a:lnSpc>
              <a:spcBef>
                <a:spcPts val="575"/>
              </a:spcBef>
              <a:buClr>
                <a:schemeClr val="accent1"/>
              </a:buClr>
              <a:buSzPct val="85000"/>
              <a:buFont typeface="Arial" pitchFamily="34" charset="0"/>
              <a:buNone/>
            </a:pPr>
            <a:r>
              <a:rPr lang="en-US" altLang="zh-CN" sz="2800" b="1" dirty="0">
                <a:latin typeface="华文中宋" pitchFamily="2" charset="-122"/>
                <a:ea typeface="华文中宋" pitchFamily="2" charset="-122"/>
              </a:rPr>
              <a:t>A</a:t>
            </a:r>
            <a:r>
              <a:rPr lang="zh-CN" altLang="en-US" sz="2800" b="1" dirty="0">
                <a:latin typeface="华文中宋" pitchFamily="2" charset="-122"/>
                <a:ea typeface="华文中宋" pitchFamily="2" charset="-122"/>
              </a:rPr>
              <a:t>、</a:t>
            </a:r>
            <a:r>
              <a:rPr lang="en-US" sz="2800" b="1" dirty="0" err="1">
                <a:latin typeface="华文中宋" pitchFamily="2" charset="-122"/>
                <a:ea typeface="华文中宋" pitchFamily="2" charset="-122"/>
              </a:rPr>
              <a:t>保护体内水分不散失</a:t>
            </a:r>
            <a:endParaRPr lang="en-US" sz="2800" b="1" dirty="0">
              <a:latin typeface="华文中宋" pitchFamily="2" charset="-122"/>
              <a:ea typeface="华文中宋" pitchFamily="2" charset="-122"/>
            </a:endParaRPr>
          </a:p>
          <a:p>
            <a:pPr marL="273050" indent="-273050">
              <a:lnSpc>
                <a:spcPct val="90000"/>
              </a:lnSpc>
              <a:spcBef>
                <a:spcPts val="575"/>
              </a:spcBef>
              <a:buClr>
                <a:schemeClr val="accent1"/>
              </a:buClr>
              <a:buSzPct val="85000"/>
              <a:buFont typeface="Arial" pitchFamily="34" charset="0"/>
              <a:buNone/>
            </a:pPr>
            <a:r>
              <a:rPr lang="en-US" altLang="zh-CN" sz="2800" b="1" dirty="0">
                <a:latin typeface="华文中宋" pitchFamily="2" charset="-122"/>
                <a:ea typeface="华文中宋" pitchFamily="2" charset="-122"/>
              </a:rPr>
              <a:t>B</a:t>
            </a:r>
            <a:r>
              <a:rPr lang="zh-CN" altLang="en-US" sz="2800" b="1" dirty="0">
                <a:latin typeface="华文中宋" pitchFamily="2" charset="-122"/>
                <a:ea typeface="华文中宋" pitchFamily="2" charset="-122"/>
              </a:rPr>
              <a:t>、</a:t>
            </a:r>
            <a:r>
              <a:rPr lang="en-US" sz="2800" b="1" dirty="0" err="1">
                <a:latin typeface="华文中宋" pitchFamily="2" charset="-122"/>
                <a:ea typeface="华文中宋" pitchFamily="2" charset="-122"/>
              </a:rPr>
              <a:t>有利于体表与外界气体交换</a:t>
            </a:r>
            <a:endParaRPr lang="en-US" sz="2800" b="1" dirty="0">
              <a:latin typeface="华文中宋" pitchFamily="2" charset="-122"/>
              <a:ea typeface="华文中宋" pitchFamily="2" charset="-122"/>
            </a:endParaRPr>
          </a:p>
          <a:p>
            <a:pPr marL="273050" indent="-273050">
              <a:lnSpc>
                <a:spcPct val="90000"/>
              </a:lnSpc>
              <a:spcBef>
                <a:spcPts val="575"/>
              </a:spcBef>
              <a:buClr>
                <a:schemeClr val="accent1"/>
              </a:buClr>
              <a:buSzPct val="85000"/>
              <a:buFont typeface="Arial" pitchFamily="34" charset="0"/>
              <a:buNone/>
            </a:pPr>
            <a:r>
              <a:rPr lang="en-US" altLang="zh-CN" sz="2800" b="1" dirty="0">
                <a:latin typeface="华文中宋" pitchFamily="2" charset="-122"/>
                <a:ea typeface="华文中宋" pitchFamily="2" charset="-122"/>
              </a:rPr>
              <a:t>C</a:t>
            </a:r>
            <a:r>
              <a:rPr lang="zh-CN" altLang="en-US" sz="2800" b="1" dirty="0">
                <a:latin typeface="华文中宋" pitchFamily="2" charset="-122"/>
                <a:ea typeface="华文中宋" pitchFamily="2" charset="-122"/>
              </a:rPr>
              <a:t>、</a:t>
            </a:r>
            <a:r>
              <a:rPr lang="en-US" sz="2800" b="1" dirty="0" err="1">
                <a:latin typeface="华文中宋" pitchFamily="2" charset="-122"/>
                <a:ea typeface="华文中宋" pitchFamily="2" charset="-122"/>
              </a:rPr>
              <a:t>减少游泳阻力</a:t>
            </a:r>
            <a:endParaRPr lang="en-US" sz="2800" b="1" dirty="0">
              <a:latin typeface="华文中宋" pitchFamily="2" charset="-122"/>
              <a:ea typeface="华文中宋" pitchFamily="2" charset="-122"/>
            </a:endParaRPr>
          </a:p>
          <a:p>
            <a:pPr marL="273050" indent="-273050">
              <a:lnSpc>
                <a:spcPct val="90000"/>
              </a:lnSpc>
              <a:spcBef>
                <a:spcPts val="575"/>
              </a:spcBef>
              <a:buClr>
                <a:schemeClr val="accent1"/>
              </a:buClr>
              <a:buSzPct val="85000"/>
              <a:buFont typeface="Arial" pitchFamily="34" charset="0"/>
              <a:buNone/>
            </a:pPr>
            <a:r>
              <a:rPr lang="en-US" altLang="zh-CN" sz="2800" b="1" dirty="0">
                <a:latin typeface="华文中宋" pitchFamily="2" charset="-122"/>
                <a:ea typeface="华文中宋" pitchFamily="2" charset="-122"/>
              </a:rPr>
              <a:t>D</a:t>
            </a:r>
            <a:r>
              <a:rPr lang="zh-CN" altLang="en-US" sz="2800" b="1" dirty="0">
                <a:latin typeface="华文中宋" pitchFamily="2" charset="-122"/>
                <a:ea typeface="华文中宋" pitchFamily="2" charset="-122"/>
              </a:rPr>
              <a:t>、</a:t>
            </a:r>
            <a:r>
              <a:rPr lang="en-US" sz="2800" b="1" dirty="0" err="1">
                <a:latin typeface="华文中宋" pitchFamily="2" charset="-122"/>
                <a:ea typeface="华文中宋" pitchFamily="2" charset="-122"/>
              </a:rPr>
              <a:t>适应水中生活，运动灵活</a:t>
            </a:r>
            <a:endParaRPr lang="en-US" sz="2800" b="1" dirty="0">
              <a:latin typeface="华文中宋" pitchFamily="2" charset="-122"/>
              <a:ea typeface="华文中宋" pitchFamily="2" charset="-122"/>
            </a:endParaRPr>
          </a:p>
          <a:p>
            <a:pPr marL="273050" indent="-273050">
              <a:lnSpc>
                <a:spcPct val="90000"/>
              </a:lnSpc>
              <a:spcBef>
                <a:spcPts val="575"/>
              </a:spcBef>
              <a:buClr>
                <a:schemeClr val="accent1"/>
              </a:buClr>
              <a:buSzPct val="85000"/>
              <a:buFont typeface="Arial" pitchFamily="34" charset="0"/>
              <a:buNone/>
            </a:pPr>
            <a:endParaRPr lang="zh-CN" altLang="en-US" sz="2800" b="1" dirty="0"/>
          </a:p>
          <a:p>
            <a:pPr marL="273050" indent="-273050">
              <a:lnSpc>
                <a:spcPct val="90000"/>
              </a:lnSpc>
              <a:spcBef>
                <a:spcPts val="575"/>
              </a:spcBef>
              <a:buClr>
                <a:schemeClr val="accent1"/>
              </a:buClr>
              <a:buSzPct val="85000"/>
              <a:buFont typeface="Wingdings 2" pitchFamily="18" charset="2"/>
              <a:buChar char=""/>
            </a:pPr>
            <a:endParaRPr lang="zh-CN" altLang="en-US" sz="2800" b="1" dirty="0"/>
          </a:p>
        </p:txBody>
      </p:sp>
      <p:sp>
        <p:nvSpPr>
          <p:cNvPr id="5" name="Rectangle 10"/>
          <p:cNvSpPr>
            <a:spLocks noChangeArrowheads="1"/>
          </p:cNvSpPr>
          <p:nvPr/>
        </p:nvSpPr>
        <p:spPr bwMode="auto">
          <a:xfrm>
            <a:off x="6588125" y="239713"/>
            <a:ext cx="1074738" cy="831850"/>
          </a:xfrm>
          <a:prstGeom prst="rect">
            <a:avLst/>
          </a:prstGeom>
          <a:noFill/>
          <a:ln w="9525">
            <a:noFill/>
            <a:miter lim="800000"/>
            <a:headEnd/>
            <a:tailEnd/>
          </a:ln>
          <a:effectLst/>
        </p:spPr>
        <p:txBody>
          <a:bodyPr>
            <a:spAutoFit/>
          </a:bodyPr>
          <a:lstStyle/>
          <a:p>
            <a:r>
              <a:rPr lang="en-US" altLang="zh-CN" sz="4800" b="1">
                <a:solidFill>
                  <a:srgbClr val="FF0000"/>
                </a:solidFill>
              </a:rPr>
              <a:t>C</a:t>
            </a:r>
            <a:endParaRPr lang="zh-CN" altLang="en-US" sz="4800" b="1">
              <a:solidFill>
                <a:srgbClr val="FF0000"/>
              </a:solidFill>
            </a:endParaRPr>
          </a:p>
        </p:txBody>
      </p:sp>
      <p:sp>
        <p:nvSpPr>
          <p:cNvPr id="6" name="Rectangle 10"/>
          <p:cNvSpPr>
            <a:spLocks noChangeArrowheads="1"/>
          </p:cNvSpPr>
          <p:nvPr/>
        </p:nvSpPr>
        <p:spPr bwMode="auto">
          <a:xfrm>
            <a:off x="5676900" y="3375025"/>
            <a:ext cx="1074738" cy="830263"/>
          </a:xfrm>
          <a:prstGeom prst="rect">
            <a:avLst/>
          </a:prstGeom>
          <a:noFill/>
          <a:ln w="9525">
            <a:noFill/>
            <a:miter lim="800000"/>
            <a:headEnd/>
            <a:tailEnd/>
          </a:ln>
          <a:effectLst/>
        </p:spPr>
        <p:txBody>
          <a:bodyPr>
            <a:spAutoFit/>
          </a:bodyPr>
          <a:lstStyle/>
          <a:p>
            <a:r>
              <a:rPr lang="en-US" altLang="zh-CN" sz="4800" b="1">
                <a:solidFill>
                  <a:srgbClr val="FF0000"/>
                </a:solidFill>
              </a:rPr>
              <a:t>B</a:t>
            </a:r>
            <a:endParaRPr lang="zh-CN" altLang="en-US" sz="48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4" name="Text Box 4"/>
          <p:cNvSpPr txBox="1">
            <a:spLocks noChangeArrowheads="1"/>
          </p:cNvSpPr>
          <p:nvPr/>
        </p:nvSpPr>
        <p:spPr bwMode="auto">
          <a:xfrm>
            <a:off x="611188" y="331788"/>
            <a:ext cx="3600450" cy="70788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dist" fontAlgn="auto">
              <a:spcBef>
                <a:spcPct val="50000"/>
              </a:spcBef>
              <a:spcAft>
                <a:spcPts val="0"/>
              </a:spcAft>
              <a:defRPr/>
            </a:pPr>
            <a:r>
              <a:rPr lang="zh-CN" altLang="en-US" sz="4000" b="1" dirty="0">
                <a:solidFill>
                  <a:srgbClr val="FF0000"/>
                </a:solidFill>
                <a:latin typeface="华文中宋" pitchFamily="2" charset="-122"/>
                <a:ea typeface="华文中宋" pitchFamily="2" charset="-122"/>
              </a:rPr>
              <a:t>一、</a:t>
            </a:r>
            <a:r>
              <a:rPr lang="zh-CN" altLang="en-US" sz="4000" b="1" dirty="0">
                <a:solidFill>
                  <a:srgbClr val="FF0000"/>
                </a:solidFill>
                <a:latin typeface="华文中宋" pitchFamily="2" charset="-122"/>
                <a:ea typeface="华文中宋" pitchFamily="2" charset="-122"/>
                <a:hlinkClick r:id="rId2" action="ppaction://hlinkfile"/>
              </a:rPr>
              <a:t>两栖</a:t>
            </a:r>
            <a:r>
              <a:rPr lang="zh-CN" altLang="en-US" sz="4000" b="1" dirty="0">
                <a:solidFill>
                  <a:srgbClr val="FF0000"/>
                </a:solidFill>
                <a:latin typeface="华文中宋" pitchFamily="2" charset="-122"/>
                <a:ea typeface="华文中宋" pitchFamily="2" charset="-122"/>
              </a:rPr>
              <a:t>动物</a:t>
            </a:r>
          </a:p>
        </p:txBody>
      </p:sp>
      <p:sp>
        <p:nvSpPr>
          <p:cNvPr id="158725" name="Text Box 5"/>
          <p:cNvSpPr txBox="1">
            <a:spLocks noChangeArrowheads="1"/>
          </p:cNvSpPr>
          <p:nvPr/>
        </p:nvSpPr>
        <p:spPr bwMode="auto">
          <a:xfrm>
            <a:off x="749300" y="973138"/>
            <a:ext cx="7524750" cy="66992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fontAlgn="auto">
              <a:lnSpc>
                <a:spcPct val="130000"/>
              </a:lnSpc>
              <a:spcBef>
                <a:spcPts val="0"/>
              </a:spcBef>
              <a:spcAft>
                <a:spcPts val="0"/>
              </a:spcAft>
              <a:defRPr/>
            </a:pPr>
            <a:r>
              <a:rPr lang="en-US" altLang="zh-CN" sz="3200" b="1" dirty="0">
                <a:latin typeface="华文中宋" pitchFamily="2" charset="-122"/>
                <a:ea typeface="华文中宋" pitchFamily="2" charset="-122"/>
              </a:rPr>
              <a:t>1</a:t>
            </a:r>
            <a:r>
              <a:rPr lang="zh-CN" altLang="en-US" sz="3200" b="1" dirty="0">
                <a:latin typeface="华文中宋" pitchFamily="2" charset="-122"/>
                <a:ea typeface="华文中宋" pitchFamily="2" charset="-122"/>
              </a:rPr>
              <a:t>、青蛙的形态结构、生理功能</a:t>
            </a:r>
          </a:p>
        </p:txBody>
      </p:sp>
      <p:pic>
        <p:nvPicPr>
          <p:cNvPr id="16388" name="Picture 1"/>
          <p:cNvPicPr>
            <a:picLocks noChangeAspect="1" noChangeArrowheads="1"/>
          </p:cNvPicPr>
          <p:nvPr/>
        </p:nvPicPr>
        <p:blipFill>
          <a:blip r:embed="rId3"/>
          <a:srcRect/>
          <a:stretch>
            <a:fillRect/>
          </a:stretch>
        </p:blipFill>
        <p:spPr bwMode="auto">
          <a:xfrm>
            <a:off x="4448175" y="3513138"/>
            <a:ext cx="4902200" cy="3389312"/>
          </a:xfrm>
          <a:prstGeom prst="rect">
            <a:avLst/>
          </a:prstGeom>
          <a:noFill/>
          <a:ln w="9525">
            <a:noFill/>
            <a:miter lim="800000"/>
            <a:headEnd/>
            <a:tailEnd/>
          </a:ln>
          <a:effectLst/>
        </p:spPr>
      </p:pic>
      <p:sp>
        <p:nvSpPr>
          <p:cNvPr id="2" name="TextBox 1"/>
          <p:cNvSpPr txBox="1"/>
          <p:nvPr/>
        </p:nvSpPr>
        <p:spPr>
          <a:xfrm>
            <a:off x="203200" y="1938338"/>
            <a:ext cx="8964613" cy="3416300"/>
          </a:xfrm>
          <a:prstGeom prst="rect">
            <a:avLst/>
          </a:prstGeom>
          <a:noFill/>
        </p:spPr>
        <p:txBody>
          <a:bodyPr>
            <a:spAutoFit/>
          </a:bodyPr>
          <a:lstStyle/>
          <a:p>
            <a:pPr fontAlgn="auto">
              <a:spcBef>
                <a:spcPts val="0"/>
              </a:spcBef>
              <a:spcAft>
                <a:spcPts val="0"/>
              </a:spcAft>
              <a:defRPr/>
            </a:pPr>
            <a:r>
              <a:rPr lang="zh-CN" altLang="en-US" sz="2400" b="1" dirty="0">
                <a:latin typeface="华文中宋" pitchFamily="2" charset="-122"/>
                <a:ea typeface="华文中宋" pitchFamily="2" charset="-122"/>
              </a:rPr>
              <a:t>观察与思考：</a:t>
            </a:r>
            <a:endParaRPr lang="en-US" altLang="zh-CN" sz="2400" b="1" dirty="0">
              <a:latin typeface="华文中宋" pitchFamily="2" charset="-122"/>
              <a:ea typeface="华文中宋" pitchFamily="2" charset="-122"/>
            </a:endParaRPr>
          </a:p>
          <a:p>
            <a:pPr fontAlgn="auto">
              <a:spcBef>
                <a:spcPts val="0"/>
              </a:spcBef>
              <a:spcAft>
                <a:spcPts val="0"/>
              </a:spcAft>
              <a:defRPr/>
            </a:pPr>
            <a:r>
              <a:rPr lang="zh-CN" altLang="en-US" sz="2400" b="1" dirty="0">
                <a:latin typeface="华文中宋" pitchFamily="2" charset="-122"/>
                <a:ea typeface="华文中宋" pitchFamily="2" charset="-122"/>
              </a:rPr>
              <a:t>（</a:t>
            </a:r>
            <a:r>
              <a:rPr lang="en-US" altLang="zh-CN" sz="2400" b="1" dirty="0">
                <a:latin typeface="华文中宋" pitchFamily="2" charset="-122"/>
                <a:ea typeface="华文中宋" pitchFamily="2" charset="-122"/>
              </a:rPr>
              <a:t>1</a:t>
            </a:r>
            <a:r>
              <a:rPr lang="zh-CN" altLang="en-US" sz="2400" b="1" dirty="0">
                <a:latin typeface="华文中宋" pitchFamily="2" charset="-122"/>
                <a:ea typeface="华文中宋" pitchFamily="2" charset="-122"/>
              </a:rPr>
              <a:t>）青蛙的身体是什么颜色的，这与它的生活环境有什么关系？</a:t>
            </a:r>
            <a:endParaRPr lang="en-US" altLang="zh-CN" sz="2400" b="1" dirty="0">
              <a:latin typeface="华文中宋" pitchFamily="2" charset="-122"/>
              <a:ea typeface="华文中宋" pitchFamily="2" charset="-122"/>
            </a:endParaRPr>
          </a:p>
          <a:p>
            <a:pPr fontAlgn="auto">
              <a:spcBef>
                <a:spcPts val="0"/>
              </a:spcBef>
              <a:spcAft>
                <a:spcPts val="0"/>
              </a:spcAft>
              <a:defRPr/>
            </a:pPr>
            <a:endParaRPr lang="en-US" altLang="zh-CN" sz="2400" b="1" dirty="0">
              <a:latin typeface="华文中宋" pitchFamily="2" charset="-122"/>
              <a:ea typeface="华文中宋" pitchFamily="2" charset="-122"/>
            </a:endParaRPr>
          </a:p>
          <a:p>
            <a:pPr fontAlgn="auto">
              <a:spcBef>
                <a:spcPts val="0"/>
              </a:spcBef>
              <a:spcAft>
                <a:spcPts val="0"/>
              </a:spcAft>
              <a:defRPr/>
            </a:pPr>
            <a:endParaRPr lang="en-US" altLang="zh-CN" sz="2400" b="1" dirty="0">
              <a:latin typeface="华文中宋" pitchFamily="2" charset="-122"/>
              <a:ea typeface="华文中宋" pitchFamily="2" charset="-122"/>
            </a:endParaRPr>
          </a:p>
          <a:p>
            <a:pPr fontAlgn="auto">
              <a:spcBef>
                <a:spcPts val="0"/>
              </a:spcBef>
              <a:spcAft>
                <a:spcPts val="0"/>
              </a:spcAft>
              <a:defRPr/>
            </a:pPr>
            <a:r>
              <a:rPr lang="zh-CN" altLang="en-US" sz="2400" b="1" dirty="0">
                <a:latin typeface="华文中宋" pitchFamily="2" charset="-122"/>
                <a:ea typeface="华文中宋" pitchFamily="2" charset="-122"/>
              </a:rPr>
              <a:t>（</a:t>
            </a:r>
            <a:r>
              <a:rPr lang="en-US" altLang="zh-CN" sz="2400" b="1" dirty="0">
                <a:latin typeface="华文中宋" pitchFamily="2" charset="-122"/>
                <a:ea typeface="华文中宋" pitchFamily="2" charset="-122"/>
              </a:rPr>
              <a:t>2</a:t>
            </a:r>
            <a:r>
              <a:rPr lang="zh-CN" altLang="en-US" sz="2400" b="1" dirty="0">
                <a:latin typeface="华文中宋" pitchFamily="2" charset="-122"/>
                <a:ea typeface="华文中宋" pitchFamily="2" charset="-122"/>
              </a:rPr>
              <a:t>）青蛙的皮肤有什么特点？</a:t>
            </a:r>
            <a:endParaRPr lang="en-US" altLang="zh-CN" sz="2400" b="1" dirty="0">
              <a:latin typeface="华文中宋" pitchFamily="2" charset="-122"/>
              <a:ea typeface="华文中宋" pitchFamily="2" charset="-122"/>
            </a:endParaRPr>
          </a:p>
          <a:p>
            <a:pPr fontAlgn="auto">
              <a:spcBef>
                <a:spcPts val="0"/>
              </a:spcBef>
              <a:spcAft>
                <a:spcPts val="0"/>
              </a:spcAft>
              <a:defRPr/>
            </a:pPr>
            <a:endParaRPr lang="en-US" altLang="zh-CN" sz="2400" b="1" dirty="0">
              <a:latin typeface="华文中宋" pitchFamily="2" charset="-122"/>
              <a:ea typeface="华文中宋" pitchFamily="2" charset="-122"/>
            </a:endParaRPr>
          </a:p>
          <a:p>
            <a:pPr fontAlgn="auto">
              <a:spcBef>
                <a:spcPts val="0"/>
              </a:spcBef>
              <a:spcAft>
                <a:spcPts val="0"/>
              </a:spcAft>
              <a:defRPr/>
            </a:pPr>
            <a:endParaRPr lang="en-US" altLang="zh-CN" sz="2400" b="1" dirty="0">
              <a:latin typeface="华文中宋" pitchFamily="2" charset="-122"/>
              <a:ea typeface="华文中宋" pitchFamily="2" charset="-122"/>
            </a:endParaRPr>
          </a:p>
          <a:p>
            <a:pPr fontAlgn="auto">
              <a:spcBef>
                <a:spcPts val="0"/>
              </a:spcBef>
              <a:spcAft>
                <a:spcPts val="0"/>
              </a:spcAft>
              <a:defRPr/>
            </a:pPr>
            <a:r>
              <a:rPr lang="zh-CN" altLang="en-US" sz="2400" b="1" dirty="0">
                <a:latin typeface="华文中宋" pitchFamily="2" charset="-122"/>
                <a:ea typeface="华文中宋" pitchFamily="2" charset="-122"/>
              </a:rPr>
              <a:t>（</a:t>
            </a:r>
            <a:r>
              <a:rPr lang="en-US" altLang="zh-CN" sz="2400" b="1" dirty="0">
                <a:latin typeface="华文中宋" pitchFamily="2" charset="-122"/>
                <a:ea typeface="华文中宋" pitchFamily="2" charset="-122"/>
              </a:rPr>
              <a:t>3</a:t>
            </a:r>
            <a:r>
              <a:rPr lang="zh-CN" altLang="en-US" sz="2400" b="1" dirty="0">
                <a:latin typeface="华文中宋" pitchFamily="2" charset="-122"/>
                <a:ea typeface="华文中宋" pitchFamily="2" charset="-122"/>
              </a:rPr>
              <a:t>）青蛙的前肢和后肢有什么区别？</a:t>
            </a:r>
            <a:endParaRPr lang="en-US" altLang="zh-CN" sz="2400" b="1" dirty="0">
              <a:latin typeface="华文中宋" pitchFamily="2" charset="-122"/>
              <a:ea typeface="华文中宋" pitchFamily="2" charset="-122"/>
            </a:endParaRPr>
          </a:p>
          <a:p>
            <a:pPr fontAlgn="auto">
              <a:spcBef>
                <a:spcPts val="0"/>
              </a:spcBef>
              <a:spcAft>
                <a:spcPts val="0"/>
              </a:spcAft>
              <a:defRPr/>
            </a:pPr>
            <a:r>
              <a:rPr lang="zh-CN" altLang="en-US" sz="2400" b="1" dirty="0">
                <a:latin typeface="华文中宋" pitchFamily="2" charset="-122"/>
                <a:ea typeface="华文中宋" pitchFamily="2" charset="-122"/>
              </a:rPr>
              <a:t>      这与它们的功能有什么关系</a:t>
            </a:r>
          </a:p>
        </p:txBody>
      </p:sp>
      <p:sp>
        <p:nvSpPr>
          <p:cNvPr id="3" name="矩形 2"/>
          <p:cNvSpPr/>
          <p:nvPr/>
        </p:nvSpPr>
        <p:spPr>
          <a:xfrm>
            <a:off x="992188" y="2719388"/>
            <a:ext cx="6964362" cy="580928"/>
          </a:xfrm>
          <a:prstGeom prst="rect">
            <a:avLst/>
          </a:prstGeom>
        </p:spPr>
        <p:txBody>
          <a:bodyPr>
            <a:spAutoFit/>
          </a:bodyPr>
          <a:lstStyle/>
          <a:p>
            <a:pPr fontAlgn="auto">
              <a:lnSpc>
                <a:spcPct val="150000"/>
              </a:lnSpc>
              <a:spcBef>
                <a:spcPct val="50000"/>
              </a:spcBef>
              <a:spcAft>
                <a:spcPts val="0"/>
              </a:spcAft>
              <a:defRPr/>
            </a:pPr>
            <a:r>
              <a:rPr lang="zh-CN" altLang="en-US" sz="2400" b="1" dirty="0">
                <a:solidFill>
                  <a:srgbClr val="FF0000"/>
                </a:solidFill>
                <a:latin typeface="华文中宋" pitchFamily="2" charset="-122"/>
                <a:ea typeface="华文中宋" pitchFamily="2" charset="-122"/>
              </a:rPr>
              <a:t>青蛙身体表面绿色，与周围绿色植物相一致；</a:t>
            </a:r>
          </a:p>
        </p:txBody>
      </p:sp>
      <p:sp>
        <p:nvSpPr>
          <p:cNvPr id="4" name="矩形 3"/>
          <p:cNvSpPr/>
          <p:nvPr/>
        </p:nvSpPr>
        <p:spPr>
          <a:xfrm>
            <a:off x="1042988" y="3789363"/>
            <a:ext cx="800219" cy="580928"/>
          </a:xfrm>
          <a:prstGeom prst="rect">
            <a:avLst/>
          </a:prstGeom>
        </p:spPr>
        <p:txBody>
          <a:bodyPr wrap="none">
            <a:spAutoFit/>
          </a:bodyPr>
          <a:lstStyle/>
          <a:p>
            <a:pPr fontAlgn="auto">
              <a:lnSpc>
                <a:spcPct val="150000"/>
              </a:lnSpc>
              <a:spcBef>
                <a:spcPct val="50000"/>
              </a:spcBef>
              <a:spcAft>
                <a:spcPts val="0"/>
              </a:spcAft>
              <a:defRPr/>
            </a:pPr>
            <a:r>
              <a:rPr lang="zh-CN" altLang="en-US" sz="2400" b="1" dirty="0">
                <a:solidFill>
                  <a:srgbClr val="FF0000"/>
                </a:solidFill>
                <a:latin typeface="华文中宋" pitchFamily="2" charset="-122"/>
                <a:ea typeface="华文中宋" pitchFamily="2" charset="-122"/>
              </a:rPr>
              <a:t>粘滑</a:t>
            </a:r>
          </a:p>
        </p:txBody>
      </p:sp>
      <p:sp>
        <p:nvSpPr>
          <p:cNvPr id="5" name="矩形 4"/>
          <p:cNvSpPr/>
          <p:nvPr/>
        </p:nvSpPr>
        <p:spPr>
          <a:xfrm>
            <a:off x="1042988" y="5465763"/>
            <a:ext cx="4206875" cy="830262"/>
          </a:xfrm>
          <a:prstGeom prst="rect">
            <a:avLst/>
          </a:prstGeom>
        </p:spPr>
        <p:txBody>
          <a:bodyPr wrap="none">
            <a:spAutoFit/>
          </a:bodyPr>
          <a:lstStyle/>
          <a:p>
            <a:pPr fontAlgn="auto">
              <a:spcBef>
                <a:spcPts val="0"/>
              </a:spcBef>
              <a:spcAft>
                <a:spcPts val="0"/>
              </a:spcAft>
              <a:defRPr/>
            </a:pPr>
            <a:r>
              <a:rPr lang="zh-CN" altLang="en-US" sz="2400" b="1" dirty="0">
                <a:solidFill>
                  <a:srgbClr val="FF0000"/>
                </a:solidFill>
                <a:latin typeface="华文中宋" pitchFamily="2" charset="-122"/>
                <a:ea typeface="华文中宋" pitchFamily="2" charset="-122"/>
              </a:rPr>
              <a:t>前肢短</a:t>
            </a:r>
            <a:r>
              <a:rPr lang="en-US" altLang="zh-CN" sz="2400" b="1" dirty="0">
                <a:solidFill>
                  <a:srgbClr val="FF0000"/>
                </a:solidFill>
                <a:latin typeface="华文中宋" pitchFamily="2" charset="-122"/>
                <a:ea typeface="华文中宋" pitchFamily="2" charset="-122"/>
              </a:rPr>
              <a:t>——</a:t>
            </a:r>
            <a:r>
              <a:rPr lang="zh-CN" altLang="en-US" sz="2400" b="1" dirty="0">
                <a:solidFill>
                  <a:srgbClr val="FF0000"/>
                </a:solidFill>
                <a:latin typeface="华文中宋" pitchFamily="2" charset="-122"/>
                <a:ea typeface="华文中宋" pitchFamily="2" charset="-122"/>
              </a:rPr>
              <a:t>支撑，</a:t>
            </a:r>
            <a:endParaRPr lang="en-US" altLang="zh-CN" sz="2400" b="1" dirty="0">
              <a:solidFill>
                <a:srgbClr val="FF0000"/>
              </a:solidFill>
              <a:latin typeface="华文中宋" pitchFamily="2" charset="-122"/>
              <a:ea typeface="华文中宋" pitchFamily="2" charset="-122"/>
            </a:endParaRPr>
          </a:p>
          <a:p>
            <a:pPr fontAlgn="auto">
              <a:spcBef>
                <a:spcPts val="0"/>
              </a:spcBef>
              <a:spcAft>
                <a:spcPts val="0"/>
              </a:spcAft>
              <a:defRPr/>
            </a:pPr>
            <a:r>
              <a:rPr lang="zh-CN" altLang="en-US" sz="2400" b="1" dirty="0">
                <a:solidFill>
                  <a:srgbClr val="FF0000"/>
                </a:solidFill>
                <a:latin typeface="华文中宋" pitchFamily="2" charset="-122"/>
                <a:ea typeface="华文中宋" pitchFamily="2" charset="-122"/>
              </a:rPr>
              <a:t>后肢长</a:t>
            </a:r>
            <a:r>
              <a:rPr lang="en-US" altLang="zh-CN" sz="2400" b="1" dirty="0">
                <a:solidFill>
                  <a:srgbClr val="FF0000"/>
                </a:solidFill>
                <a:latin typeface="华文中宋" pitchFamily="2" charset="-122"/>
                <a:ea typeface="华文中宋" pitchFamily="2" charset="-122"/>
              </a:rPr>
              <a:t>——</a:t>
            </a:r>
            <a:r>
              <a:rPr lang="zh-CN" altLang="en-US" sz="2400" b="1" dirty="0">
                <a:solidFill>
                  <a:srgbClr val="FF0000"/>
                </a:solidFill>
                <a:latin typeface="华文中宋" pitchFamily="2" charset="-122"/>
                <a:ea typeface="华文中宋" pitchFamily="2" charset="-122"/>
              </a:rPr>
              <a:t>跳跃、有璞划水。</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矩形 4"/>
          <p:cNvSpPr>
            <a:spLocks noChangeArrowheads="1"/>
          </p:cNvSpPr>
          <p:nvPr/>
        </p:nvSpPr>
        <p:spPr bwMode="auto">
          <a:xfrm>
            <a:off x="468313" y="549275"/>
            <a:ext cx="8351837" cy="6124754"/>
          </a:xfrm>
          <a:prstGeom prst="rect">
            <a:avLst/>
          </a:prstGeom>
          <a:noFill/>
          <a:ln w="9525">
            <a:noFill/>
            <a:miter lim="800000"/>
            <a:headEnd/>
            <a:tailEnd/>
          </a:ln>
        </p:spPr>
        <p:txBody>
          <a:bodyPr>
            <a:spAutoFit/>
          </a:bodyPr>
          <a:lstStyle/>
          <a:p>
            <a:r>
              <a:rPr lang="en-US" altLang="zh-CN" sz="2800" b="1" smtClean="0">
                <a:latin typeface="华文中宋" pitchFamily="2" charset="-122"/>
                <a:ea typeface="华文中宋" pitchFamily="2" charset="-122"/>
              </a:rPr>
              <a:t>5.</a:t>
            </a:r>
            <a:r>
              <a:rPr lang="zh-CN" altLang="zh-CN" sz="2800" b="1" smtClean="0">
                <a:latin typeface="华文中宋" pitchFamily="2" charset="-122"/>
                <a:ea typeface="华文中宋" pitchFamily="2" charset="-122"/>
              </a:rPr>
              <a:t>爬行动物的身体分为（</a:t>
            </a:r>
            <a:r>
              <a:rPr lang="en-US" altLang="zh-CN" sz="2800" b="1" smtClean="0">
                <a:latin typeface="华文中宋" pitchFamily="2" charset="-122"/>
                <a:ea typeface="华文中宋" pitchFamily="2" charset="-122"/>
              </a:rPr>
              <a:t>    </a:t>
            </a:r>
            <a:r>
              <a:rPr lang="zh-CN" altLang="zh-CN" sz="2800" b="1" smtClean="0">
                <a:latin typeface="华文中宋" pitchFamily="2" charset="-122"/>
                <a:ea typeface="华文中宋" pitchFamily="2" charset="-122"/>
              </a:rPr>
              <a:t>）</a:t>
            </a:r>
            <a:r>
              <a:rPr lang="en-US" altLang="zh-CN" sz="2800" b="1" smtClean="0">
                <a:latin typeface="华文中宋" pitchFamily="2" charset="-122"/>
                <a:ea typeface="华文中宋" pitchFamily="2" charset="-122"/>
              </a:rPr>
              <a:t> </a:t>
            </a:r>
            <a:endParaRPr lang="zh-CN" altLang="zh-CN" sz="2800" b="1" smtClean="0">
              <a:latin typeface="华文中宋" pitchFamily="2" charset="-122"/>
              <a:ea typeface="华文中宋" pitchFamily="2" charset="-122"/>
            </a:endParaRPr>
          </a:p>
          <a:p>
            <a:r>
              <a:rPr lang="en-US" altLang="zh-CN" sz="2800" b="1" smtClean="0">
                <a:latin typeface="华文中宋" pitchFamily="2" charset="-122"/>
                <a:ea typeface="华文中宋" pitchFamily="2" charset="-122"/>
              </a:rPr>
              <a:t>A</a:t>
            </a:r>
            <a:r>
              <a:rPr lang="zh-CN" altLang="zh-CN" sz="2800" b="1" smtClean="0">
                <a:latin typeface="华文中宋" pitchFamily="2" charset="-122"/>
                <a:ea typeface="华文中宋" pitchFamily="2" charset="-122"/>
              </a:rPr>
              <a:t>．头、颈、躯干、四肢四部分</a:t>
            </a:r>
            <a:r>
              <a:rPr lang="en-US" altLang="zh-CN" sz="2800" b="1" smtClean="0">
                <a:latin typeface="华文中宋" pitchFamily="2" charset="-122"/>
                <a:ea typeface="华文中宋" pitchFamily="2" charset="-122"/>
              </a:rPr>
              <a:t>         </a:t>
            </a:r>
          </a:p>
          <a:p>
            <a:r>
              <a:rPr lang="en-US" altLang="zh-CN" sz="2800" b="1" smtClean="0">
                <a:latin typeface="华文中宋" pitchFamily="2" charset="-122"/>
                <a:ea typeface="华文中宋" pitchFamily="2" charset="-122"/>
              </a:rPr>
              <a:t>B</a:t>
            </a:r>
            <a:r>
              <a:rPr lang="zh-CN" altLang="zh-CN" sz="2800" b="1" smtClean="0">
                <a:latin typeface="华文中宋" pitchFamily="2" charset="-122"/>
                <a:ea typeface="华文中宋" pitchFamily="2" charset="-122"/>
              </a:rPr>
              <a:t>．头、躯干、四肢、尾四部分</a:t>
            </a:r>
          </a:p>
          <a:p>
            <a:r>
              <a:rPr lang="en-US" altLang="zh-CN" sz="2800" b="1" smtClean="0">
                <a:latin typeface="华文中宋" pitchFamily="2" charset="-122"/>
                <a:ea typeface="华文中宋" pitchFamily="2" charset="-122"/>
              </a:rPr>
              <a:t> C. </a:t>
            </a:r>
            <a:r>
              <a:rPr lang="zh-CN" altLang="zh-CN" sz="2800" b="1" smtClean="0">
                <a:latin typeface="华文中宋" pitchFamily="2" charset="-122"/>
                <a:ea typeface="华文中宋" pitchFamily="2" charset="-122"/>
              </a:rPr>
              <a:t>头、颈、躯干、四肢、尾五部分</a:t>
            </a:r>
            <a:r>
              <a:rPr lang="en-US" altLang="zh-CN" sz="2800" b="1" smtClean="0">
                <a:latin typeface="华文中宋" pitchFamily="2" charset="-122"/>
                <a:ea typeface="华文中宋" pitchFamily="2" charset="-122"/>
              </a:rPr>
              <a:t>    </a:t>
            </a:r>
          </a:p>
          <a:p>
            <a:r>
              <a:rPr lang="en-US" altLang="zh-CN" sz="2800" b="1" smtClean="0">
                <a:latin typeface="华文中宋" pitchFamily="2" charset="-122"/>
                <a:ea typeface="华文中宋" pitchFamily="2" charset="-122"/>
              </a:rPr>
              <a:t> D. </a:t>
            </a:r>
            <a:r>
              <a:rPr lang="zh-CN" altLang="zh-CN" sz="2800" b="1" smtClean="0">
                <a:latin typeface="华文中宋" pitchFamily="2" charset="-122"/>
                <a:ea typeface="华文中宋" pitchFamily="2" charset="-122"/>
              </a:rPr>
              <a:t>头、胸、腹、四肢、尾五部分</a:t>
            </a:r>
            <a:r>
              <a:rPr lang="en-US" altLang="zh-CN" sz="2800" b="1" smtClean="0">
                <a:latin typeface="华文中宋" pitchFamily="2" charset="-122"/>
                <a:ea typeface="华文中宋" pitchFamily="2" charset="-122"/>
              </a:rPr>
              <a:t> </a:t>
            </a:r>
          </a:p>
          <a:p>
            <a:endParaRPr lang="zh-CN" altLang="zh-CN" sz="2800" b="1" smtClean="0">
              <a:latin typeface="华文中宋" pitchFamily="2" charset="-122"/>
              <a:ea typeface="华文中宋" pitchFamily="2" charset="-122"/>
            </a:endParaRPr>
          </a:p>
          <a:p>
            <a:r>
              <a:rPr lang="en-US" altLang="zh-CN" sz="2800" b="1" smtClean="0">
                <a:latin typeface="华文中宋" pitchFamily="2" charset="-122"/>
                <a:ea typeface="华文中宋" pitchFamily="2" charset="-122"/>
              </a:rPr>
              <a:t>6. </a:t>
            </a:r>
            <a:r>
              <a:rPr lang="zh-CN" altLang="zh-CN" sz="2800" b="1" smtClean="0">
                <a:latin typeface="华文中宋" pitchFamily="2" charset="-122"/>
                <a:ea typeface="华文中宋" pitchFamily="2" charset="-122"/>
              </a:rPr>
              <a:t>利于爬行动物保持水分的结构是（</a:t>
            </a:r>
            <a:r>
              <a:rPr lang="en-US" altLang="zh-CN" sz="2800" b="1" smtClean="0">
                <a:latin typeface="华文中宋" pitchFamily="2" charset="-122"/>
                <a:ea typeface="华文中宋" pitchFamily="2" charset="-122"/>
              </a:rPr>
              <a:t>    </a:t>
            </a:r>
            <a:r>
              <a:rPr lang="zh-CN" altLang="zh-CN" sz="2800" b="1" smtClean="0">
                <a:latin typeface="华文中宋" pitchFamily="2" charset="-122"/>
                <a:ea typeface="华文中宋" pitchFamily="2" charset="-122"/>
              </a:rPr>
              <a:t>）</a:t>
            </a:r>
            <a:r>
              <a:rPr lang="en-US" altLang="zh-CN" sz="2800" b="1" smtClean="0">
                <a:latin typeface="华文中宋" pitchFamily="2" charset="-122"/>
                <a:ea typeface="华文中宋" pitchFamily="2" charset="-122"/>
              </a:rPr>
              <a:t> </a:t>
            </a:r>
            <a:endParaRPr lang="zh-CN" altLang="zh-CN" sz="2800" b="1" smtClean="0">
              <a:latin typeface="华文中宋" pitchFamily="2" charset="-122"/>
              <a:ea typeface="华文中宋" pitchFamily="2" charset="-122"/>
            </a:endParaRPr>
          </a:p>
          <a:p>
            <a:r>
              <a:rPr lang="en-US" altLang="zh-CN" sz="2800" b="1" smtClean="0">
                <a:latin typeface="华文中宋" pitchFamily="2" charset="-122"/>
                <a:ea typeface="华文中宋" pitchFamily="2" charset="-122"/>
              </a:rPr>
              <a:t>A</a:t>
            </a:r>
            <a:r>
              <a:rPr lang="zh-CN" altLang="zh-CN" sz="2800" b="1" smtClean="0">
                <a:latin typeface="华文中宋" pitchFamily="2" charset="-122"/>
                <a:ea typeface="华文中宋" pitchFamily="2" charset="-122"/>
              </a:rPr>
              <a:t>．角质的鳞片或甲</a:t>
            </a:r>
            <a:r>
              <a:rPr lang="en-US" altLang="zh-CN" sz="2800" b="1" smtClean="0">
                <a:latin typeface="华文中宋" pitchFamily="2" charset="-122"/>
                <a:ea typeface="华文中宋" pitchFamily="2" charset="-122"/>
              </a:rPr>
              <a:t>                   B</a:t>
            </a:r>
            <a:r>
              <a:rPr lang="zh-CN" altLang="zh-CN" sz="2800" b="1" smtClean="0">
                <a:latin typeface="华文中宋" pitchFamily="2" charset="-122"/>
                <a:ea typeface="华文中宋" pitchFamily="2" charset="-122"/>
              </a:rPr>
              <a:t>．毛</a:t>
            </a:r>
            <a:r>
              <a:rPr lang="en-US" altLang="zh-CN" sz="2800" b="1" smtClean="0">
                <a:latin typeface="华文中宋" pitchFamily="2" charset="-122"/>
                <a:ea typeface="华文中宋" pitchFamily="2" charset="-122"/>
              </a:rPr>
              <a:t>           </a:t>
            </a:r>
            <a:endParaRPr lang="zh-CN" altLang="zh-CN" sz="2800" b="1" smtClean="0">
              <a:latin typeface="华文中宋" pitchFamily="2" charset="-122"/>
              <a:ea typeface="华文中宋" pitchFamily="2" charset="-122"/>
            </a:endParaRPr>
          </a:p>
          <a:p>
            <a:r>
              <a:rPr lang="en-US" altLang="zh-CN" sz="2800" b="1" smtClean="0">
                <a:latin typeface="华文中宋" pitchFamily="2" charset="-122"/>
                <a:ea typeface="华文中宋" pitchFamily="2" charset="-122"/>
              </a:rPr>
              <a:t>C</a:t>
            </a:r>
            <a:r>
              <a:rPr lang="zh-CN" altLang="zh-CN" sz="2800" b="1" smtClean="0">
                <a:latin typeface="华文中宋" pitchFamily="2" charset="-122"/>
                <a:ea typeface="华文中宋" pitchFamily="2" charset="-122"/>
              </a:rPr>
              <a:t>．外骨骼</a:t>
            </a:r>
            <a:r>
              <a:rPr lang="en-US" altLang="zh-CN" sz="2800" b="1" smtClean="0">
                <a:latin typeface="华文中宋" pitchFamily="2" charset="-122"/>
                <a:ea typeface="华文中宋" pitchFamily="2" charset="-122"/>
              </a:rPr>
              <a:t>                                    D</a:t>
            </a:r>
            <a:r>
              <a:rPr lang="zh-CN" altLang="zh-CN" sz="2800" b="1" smtClean="0">
                <a:latin typeface="华文中宋" pitchFamily="2" charset="-122"/>
                <a:ea typeface="华文中宋" pitchFamily="2" charset="-122"/>
              </a:rPr>
              <a:t>．羽毛</a:t>
            </a:r>
            <a:endParaRPr lang="en-US" altLang="zh-CN" sz="2800" b="1" smtClean="0">
              <a:latin typeface="华文中宋" pitchFamily="2" charset="-122"/>
              <a:ea typeface="华文中宋" pitchFamily="2" charset="-122"/>
            </a:endParaRPr>
          </a:p>
          <a:p>
            <a:endParaRPr lang="zh-CN" altLang="zh-CN" sz="2800" b="1" smtClean="0">
              <a:latin typeface="华文中宋" pitchFamily="2" charset="-122"/>
              <a:ea typeface="华文中宋" pitchFamily="2" charset="-122"/>
            </a:endParaRPr>
          </a:p>
          <a:p>
            <a:r>
              <a:rPr lang="en-US" altLang="zh-CN" sz="2800" b="1" smtClean="0">
                <a:latin typeface="华文中宋" pitchFamily="2" charset="-122"/>
                <a:ea typeface="华文中宋" pitchFamily="2" charset="-122"/>
              </a:rPr>
              <a:t>7.</a:t>
            </a:r>
            <a:r>
              <a:rPr lang="zh-CN" altLang="zh-CN" sz="2800" b="1" smtClean="0">
                <a:latin typeface="华文中宋" pitchFamily="2" charset="-122"/>
                <a:ea typeface="华文中宋" pitchFamily="2" charset="-122"/>
              </a:rPr>
              <a:t>蜥蜴呼吸的特点是（　　）</a:t>
            </a:r>
            <a:r>
              <a:rPr lang="en-US" altLang="zh-CN" sz="2800" b="1" smtClean="0">
                <a:latin typeface="华文中宋" pitchFamily="2" charset="-122"/>
                <a:ea typeface="华文中宋" pitchFamily="2" charset="-122"/>
              </a:rPr>
              <a:t> </a:t>
            </a:r>
            <a:endParaRPr lang="zh-CN" altLang="zh-CN" sz="2800" b="1" smtClean="0">
              <a:latin typeface="华文中宋" pitchFamily="2" charset="-122"/>
              <a:ea typeface="华文中宋" pitchFamily="2" charset="-122"/>
            </a:endParaRPr>
          </a:p>
          <a:p>
            <a:r>
              <a:rPr lang="en-US" altLang="zh-CN" sz="2800" b="1" smtClean="0">
                <a:latin typeface="华文中宋" pitchFamily="2" charset="-122"/>
                <a:ea typeface="华文中宋" pitchFamily="2" charset="-122"/>
              </a:rPr>
              <a:t>A</a:t>
            </a:r>
            <a:r>
              <a:rPr lang="zh-CN" altLang="zh-CN" sz="2800" b="1" smtClean="0">
                <a:latin typeface="华文中宋" pitchFamily="2" charset="-122"/>
                <a:ea typeface="华文中宋" pitchFamily="2" charset="-122"/>
              </a:rPr>
              <a:t>．完全用肺呼吸</a:t>
            </a:r>
            <a:r>
              <a:rPr lang="en-US" altLang="zh-CN" sz="2800" b="1" smtClean="0">
                <a:latin typeface="华文中宋" pitchFamily="2" charset="-122"/>
                <a:ea typeface="华文中宋" pitchFamily="2" charset="-122"/>
              </a:rPr>
              <a:t>                 B. </a:t>
            </a:r>
            <a:r>
              <a:rPr lang="zh-CN" altLang="zh-CN" sz="2800" b="1" smtClean="0">
                <a:latin typeface="华文中宋" pitchFamily="2" charset="-122"/>
                <a:ea typeface="华文中宋" pitchFamily="2" charset="-122"/>
              </a:rPr>
              <a:t>肺呼吸，皮肤辅助呼吸</a:t>
            </a:r>
            <a:r>
              <a:rPr lang="en-US" altLang="zh-CN" sz="2800" b="1" smtClean="0">
                <a:latin typeface="华文中宋" pitchFamily="2" charset="-122"/>
                <a:ea typeface="华文中宋" pitchFamily="2" charset="-122"/>
              </a:rPr>
              <a:t> </a:t>
            </a:r>
            <a:endParaRPr lang="zh-CN" altLang="zh-CN" sz="2800" b="1" smtClean="0">
              <a:latin typeface="华文中宋" pitchFamily="2" charset="-122"/>
              <a:ea typeface="华文中宋" pitchFamily="2" charset="-122"/>
            </a:endParaRPr>
          </a:p>
          <a:p>
            <a:r>
              <a:rPr lang="en-US" altLang="zh-CN" sz="2800" b="1" smtClean="0">
                <a:latin typeface="华文中宋" pitchFamily="2" charset="-122"/>
                <a:ea typeface="华文中宋" pitchFamily="2" charset="-122"/>
              </a:rPr>
              <a:t>C. </a:t>
            </a:r>
            <a:r>
              <a:rPr lang="zh-CN" altLang="zh-CN" sz="2800" b="1" smtClean="0">
                <a:latin typeface="华文中宋" pitchFamily="2" charset="-122"/>
                <a:ea typeface="华文中宋" pitchFamily="2" charset="-122"/>
              </a:rPr>
              <a:t>用体表呼吸</a:t>
            </a:r>
            <a:r>
              <a:rPr lang="en-US" altLang="zh-CN" sz="2800" b="1" smtClean="0">
                <a:latin typeface="华文中宋" pitchFamily="2" charset="-122"/>
                <a:ea typeface="华文中宋" pitchFamily="2" charset="-122"/>
              </a:rPr>
              <a:t>                        D. </a:t>
            </a:r>
            <a:r>
              <a:rPr lang="zh-CN" altLang="zh-CN" sz="2800" b="1" smtClean="0">
                <a:latin typeface="华文中宋" pitchFamily="2" charset="-122"/>
                <a:ea typeface="华文中宋" pitchFamily="2" charset="-122"/>
              </a:rPr>
              <a:t>用鳃呼吸</a:t>
            </a:r>
            <a:endParaRPr lang="zh-CN" altLang="zh-CN" sz="2800" b="1" dirty="0">
              <a:latin typeface="华文中宋" pitchFamily="2" charset="-122"/>
              <a:ea typeface="华文中宋" pitchFamily="2" charset="-122"/>
            </a:endParaRPr>
          </a:p>
        </p:txBody>
      </p:sp>
      <p:sp>
        <p:nvSpPr>
          <p:cNvPr id="6" name="Rectangle 10"/>
          <p:cNvSpPr>
            <a:spLocks noChangeArrowheads="1"/>
          </p:cNvSpPr>
          <p:nvPr/>
        </p:nvSpPr>
        <p:spPr bwMode="auto">
          <a:xfrm>
            <a:off x="4289425" y="365125"/>
            <a:ext cx="1074738" cy="831850"/>
          </a:xfrm>
          <a:prstGeom prst="rect">
            <a:avLst/>
          </a:prstGeom>
          <a:noFill/>
          <a:ln w="9525">
            <a:noFill/>
            <a:miter lim="800000"/>
            <a:headEnd/>
            <a:tailEnd/>
          </a:ln>
          <a:effectLst/>
        </p:spPr>
        <p:txBody>
          <a:bodyPr>
            <a:spAutoFit/>
          </a:bodyPr>
          <a:lstStyle/>
          <a:p>
            <a:r>
              <a:rPr lang="en-US" altLang="zh-CN" sz="4800" b="1">
                <a:solidFill>
                  <a:srgbClr val="FF0000"/>
                </a:solidFill>
              </a:rPr>
              <a:t>C</a:t>
            </a:r>
            <a:endParaRPr lang="zh-CN" altLang="en-US" sz="4800" b="1">
              <a:solidFill>
                <a:srgbClr val="FF0000"/>
              </a:solidFill>
            </a:endParaRPr>
          </a:p>
        </p:txBody>
      </p:sp>
      <p:sp>
        <p:nvSpPr>
          <p:cNvPr id="7" name="Rectangle 10"/>
          <p:cNvSpPr>
            <a:spLocks noChangeArrowheads="1"/>
          </p:cNvSpPr>
          <p:nvPr/>
        </p:nvSpPr>
        <p:spPr bwMode="auto">
          <a:xfrm>
            <a:off x="6156325" y="2946400"/>
            <a:ext cx="1074738" cy="830263"/>
          </a:xfrm>
          <a:prstGeom prst="rect">
            <a:avLst/>
          </a:prstGeom>
          <a:noFill/>
          <a:ln w="9525">
            <a:noFill/>
            <a:miter lim="800000"/>
            <a:headEnd/>
            <a:tailEnd/>
          </a:ln>
          <a:effectLst/>
        </p:spPr>
        <p:txBody>
          <a:bodyPr>
            <a:spAutoFit/>
          </a:bodyPr>
          <a:lstStyle/>
          <a:p>
            <a:r>
              <a:rPr lang="en-US" altLang="zh-CN" sz="4800" b="1" dirty="0" smtClean="0">
                <a:solidFill>
                  <a:srgbClr val="FF0000"/>
                </a:solidFill>
              </a:rPr>
              <a:t>A</a:t>
            </a:r>
            <a:endParaRPr lang="zh-CN" altLang="en-US" sz="4800" b="1" dirty="0">
              <a:solidFill>
                <a:srgbClr val="FF0000"/>
              </a:solidFill>
            </a:endParaRPr>
          </a:p>
        </p:txBody>
      </p:sp>
      <p:sp>
        <p:nvSpPr>
          <p:cNvPr id="8" name="Rectangle 10"/>
          <p:cNvSpPr>
            <a:spLocks noChangeArrowheads="1"/>
          </p:cNvSpPr>
          <p:nvPr/>
        </p:nvSpPr>
        <p:spPr bwMode="auto">
          <a:xfrm>
            <a:off x="4106863" y="4581525"/>
            <a:ext cx="1074737" cy="830263"/>
          </a:xfrm>
          <a:prstGeom prst="rect">
            <a:avLst/>
          </a:prstGeom>
          <a:noFill/>
          <a:ln w="9525">
            <a:noFill/>
            <a:miter lim="800000"/>
            <a:headEnd/>
            <a:tailEnd/>
          </a:ln>
          <a:effectLst/>
        </p:spPr>
        <p:txBody>
          <a:bodyPr>
            <a:spAutoFit/>
          </a:bodyPr>
          <a:lstStyle/>
          <a:p>
            <a:r>
              <a:rPr lang="en-US" altLang="zh-CN" sz="4800" b="1">
                <a:solidFill>
                  <a:srgbClr val="FF0000"/>
                </a:solidFill>
              </a:rPr>
              <a:t>A</a:t>
            </a:r>
            <a:endParaRPr lang="zh-CN" altLang="en-US" sz="48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矩形 3"/>
          <p:cNvSpPr>
            <a:spLocks noChangeArrowheads="1"/>
          </p:cNvSpPr>
          <p:nvPr/>
        </p:nvSpPr>
        <p:spPr bwMode="auto">
          <a:xfrm>
            <a:off x="468313" y="549275"/>
            <a:ext cx="8351837" cy="1384300"/>
          </a:xfrm>
          <a:prstGeom prst="rect">
            <a:avLst/>
          </a:prstGeom>
          <a:noFill/>
          <a:ln w="9525">
            <a:noFill/>
            <a:miter lim="800000"/>
            <a:headEnd/>
            <a:tailEnd/>
          </a:ln>
        </p:spPr>
        <p:txBody>
          <a:bodyPr>
            <a:spAutoFit/>
          </a:bodyPr>
          <a:lstStyle/>
          <a:p>
            <a:r>
              <a:rPr lang="en-US" altLang="zh-CN" sz="2800" b="1" dirty="0">
                <a:latin typeface="华文中宋" pitchFamily="2" charset="-122"/>
                <a:ea typeface="华文中宋" pitchFamily="2" charset="-122"/>
              </a:rPr>
              <a:t>8.</a:t>
            </a:r>
            <a:r>
              <a:rPr lang="zh-CN" altLang="en-US" sz="2800" b="1" dirty="0">
                <a:latin typeface="华文中宋" pitchFamily="2" charset="-122"/>
                <a:ea typeface="华文中宋" pitchFamily="2" charset="-122"/>
              </a:rPr>
              <a:t>“稻花香里说丰年，听取蛙声一片”这句诗对青蛙及其与农业生产的关系做了生动的描述。为什么现在许多稻田里听不到蛙声了呢？</a:t>
            </a:r>
            <a:endParaRPr lang="zh-CN" altLang="zh-CN" sz="2800" b="1" dirty="0">
              <a:latin typeface="华文中宋" pitchFamily="2" charset="-122"/>
              <a:ea typeface="华文中宋" pitchFamily="2" charset="-122"/>
            </a:endParaRPr>
          </a:p>
        </p:txBody>
      </p:sp>
      <p:pic>
        <p:nvPicPr>
          <p:cNvPr id="38915" name="Picture 2"/>
          <p:cNvPicPr>
            <a:picLocks noChangeAspect="1" noChangeArrowheads="1"/>
          </p:cNvPicPr>
          <p:nvPr/>
        </p:nvPicPr>
        <p:blipFill>
          <a:blip r:embed="rId2"/>
          <a:srcRect r="11044"/>
          <a:stretch>
            <a:fillRect/>
          </a:stretch>
        </p:blipFill>
        <p:spPr bwMode="auto">
          <a:xfrm>
            <a:off x="468313" y="3470275"/>
            <a:ext cx="3911600" cy="2847975"/>
          </a:xfrm>
          <a:prstGeom prst="rect">
            <a:avLst/>
          </a:prstGeom>
          <a:noFill/>
          <a:ln w="9525">
            <a:noFill/>
            <a:miter lim="800000"/>
            <a:headEnd/>
            <a:tailEnd/>
          </a:ln>
          <a:effectLst/>
        </p:spPr>
      </p:pic>
      <p:sp>
        <p:nvSpPr>
          <p:cNvPr id="6" name="矩形 5"/>
          <p:cNvSpPr>
            <a:spLocks noChangeArrowheads="1"/>
          </p:cNvSpPr>
          <p:nvPr/>
        </p:nvSpPr>
        <p:spPr bwMode="auto">
          <a:xfrm>
            <a:off x="482600" y="2276475"/>
            <a:ext cx="8351838" cy="523875"/>
          </a:xfrm>
          <a:prstGeom prst="rect">
            <a:avLst/>
          </a:prstGeom>
          <a:noFill/>
          <a:ln w="9525">
            <a:noFill/>
            <a:miter lim="800000"/>
            <a:headEnd/>
            <a:tailEnd/>
          </a:ln>
        </p:spPr>
        <p:txBody>
          <a:bodyPr>
            <a:spAutoFit/>
          </a:bodyPr>
          <a:lstStyle/>
          <a:p>
            <a:r>
              <a:rPr lang="zh-CN" altLang="en-US" sz="2800" b="1">
                <a:solidFill>
                  <a:srgbClr val="FF0000"/>
                </a:solidFill>
                <a:latin typeface="华文中宋" pitchFamily="2" charset="-122"/>
                <a:ea typeface="华文中宋" pitchFamily="2" charset="-122"/>
              </a:rPr>
              <a:t>农药及化肥使水质受到污染，青蛙无法生存。</a:t>
            </a:r>
            <a:endParaRPr lang="zh-CN" altLang="zh-CN" sz="2800" b="1">
              <a:solidFill>
                <a:srgbClr val="FF0000"/>
              </a:solidFill>
              <a:latin typeface="华文中宋" pitchFamily="2" charset="-122"/>
              <a:ea typeface="华文中宋" pitchFamily="2" charset="-122"/>
            </a:endParaRPr>
          </a:p>
        </p:txBody>
      </p:sp>
      <p:pic>
        <p:nvPicPr>
          <p:cNvPr id="38917" name="Picture 3"/>
          <p:cNvPicPr>
            <a:picLocks noChangeAspect="1" noChangeArrowheads="1"/>
          </p:cNvPicPr>
          <p:nvPr/>
        </p:nvPicPr>
        <p:blipFill>
          <a:blip r:embed="rId3"/>
          <a:srcRect/>
          <a:stretch>
            <a:fillRect/>
          </a:stretch>
        </p:blipFill>
        <p:spPr bwMode="auto">
          <a:xfrm>
            <a:off x="4859338" y="3470275"/>
            <a:ext cx="3810000" cy="284797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p:cNvPicPr>
            <a:picLocks noChangeAspect="1" noChangeArrowheads="1"/>
          </p:cNvPicPr>
          <p:nvPr/>
        </p:nvPicPr>
        <p:blipFill>
          <a:blip r:embed="rId2"/>
          <a:srcRect/>
          <a:stretch>
            <a:fillRect/>
          </a:stretch>
        </p:blipFill>
        <p:spPr bwMode="auto">
          <a:xfrm>
            <a:off x="368300" y="371475"/>
            <a:ext cx="8497888" cy="6205538"/>
          </a:xfrm>
          <a:prstGeom prst="rect">
            <a:avLst/>
          </a:prstGeom>
          <a:noFill/>
          <a:ln w="9525">
            <a:noFill/>
            <a:miter lim="800000"/>
            <a:headEnd/>
            <a:tailEnd/>
          </a:ln>
          <a:effectLst/>
        </p:spPr>
      </p:pic>
      <p:sp>
        <p:nvSpPr>
          <p:cNvPr id="4" name="矩形 3"/>
          <p:cNvSpPr/>
          <p:nvPr/>
        </p:nvSpPr>
        <p:spPr>
          <a:xfrm>
            <a:off x="2483768" y="1084392"/>
            <a:ext cx="2281394" cy="923330"/>
          </a:xfrm>
          <a:prstGeom prst="rect">
            <a:avLst/>
          </a:prstGeom>
          <a:noFill/>
        </p:spPr>
        <p:txBody>
          <a:bodyPr wrap="none">
            <a:spAutoFit/>
          </a:bodyPr>
          <a:lstStyle/>
          <a:p>
            <a:pPr algn="ctr" fontAlgn="auto">
              <a:spcBef>
                <a:spcPts val="0"/>
              </a:spcBef>
              <a:spcAft>
                <a:spcPts val="0"/>
              </a:spcAft>
              <a:defRPr/>
            </a:pPr>
            <a:r>
              <a:rPr lang="zh-CN" altLang="en-US" sz="54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微软雅黑" pitchFamily="34" charset="-122"/>
                <a:ea typeface="微软雅黑" pitchFamily="34" charset="-122"/>
              </a:rPr>
              <a:t>下课</a:t>
            </a:r>
            <a:r>
              <a:rPr lang="zh-CN" altLang="en-US" sz="54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微软雅黑" pitchFamily="34" charset="-122"/>
                <a:ea typeface="微软雅黑" pitchFamily="34" charset="-122"/>
              </a:rPr>
              <a:t>啦</a:t>
            </a:r>
            <a:endParaRPr lang="zh-CN" altLang="en-US" sz="54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descr="SW00900004"/>
          <p:cNvPicPr>
            <a:picLocks noChangeAspect="1" noChangeArrowheads="1"/>
          </p:cNvPicPr>
          <p:nvPr/>
        </p:nvPicPr>
        <p:blipFill>
          <a:blip r:embed="rId2"/>
          <a:srcRect/>
          <a:stretch>
            <a:fillRect/>
          </a:stretch>
        </p:blipFill>
        <p:spPr bwMode="auto">
          <a:xfrm>
            <a:off x="4932363" y="0"/>
            <a:ext cx="4211637" cy="2401888"/>
          </a:xfrm>
          <a:prstGeom prst="rect">
            <a:avLst/>
          </a:prstGeom>
          <a:noFill/>
          <a:ln w="9525">
            <a:noFill/>
            <a:miter lim="800000"/>
            <a:headEnd/>
            <a:tailEnd/>
          </a:ln>
        </p:spPr>
      </p:pic>
      <p:sp>
        <p:nvSpPr>
          <p:cNvPr id="58371" name="Text Box 3"/>
          <p:cNvSpPr txBox="1">
            <a:spLocks noChangeArrowheads="1"/>
          </p:cNvSpPr>
          <p:nvPr/>
        </p:nvSpPr>
        <p:spPr bwMode="auto">
          <a:xfrm>
            <a:off x="179388" y="714375"/>
            <a:ext cx="5019675" cy="523875"/>
          </a:xfrm>
          <a:prstGeom prst="rect">
            <a:avLst/>
          </a:prstGeom>
          <a:noFill/>
          <a:ln w="9525">
            <a:noFill/>
            <a:miter lim="800000"/>
            <a:headEnd/>
            <a:tailEnd/>
          </a:ln>
        </p:spPr>
        <p:txBody>
          <a:bodyPr>
            <a:spAutoFit/>
          </a:bodyPr>
          <a:lstStyle/>
          <a:p>
            <a:pPr>
              <a:spcBef>
                <a:spcPct val="50000"/>
              </a:spcBef>
            </a:pPr>
            <a:r>
              <a:rPr lang="zh-CN" altLang="en-US" sz="2800" b="1" dirty="0">
                <a:latin typeface="华文中宋" pitchFamily="2" charset="-122"/>
                <a:ea typeface="华文中宋" pitchFamily="2" charset="-122"/>
              </a:rPr>
              <a:t>青蛙适于水陆两栖生活的特点</a:t>
            </a:r>
          </a:p>
        </p:txBody>
      </p:sp>
      <p:sp>
        <p:nvSpPr>
          <p:cNvPr id="58372" name="Text Box 4"/>
          <p:cNvSpPr txBox="1">
            <a:spLocks noChangeArrowheads="1"/>
          </p:cNvSpPr>
          <p:nvPr/>
        </p:nvSpPr>
        <p:spPr bwMode="auto">
          <a:xfrm>
            <a:off x="179388" y="2214554"/>
            <a:ext cx="6840537" cy="457200"/>
          </a:xfrm>
          <a:prstGeom prst="rect">
            <a:avLst/>
          </a:prstGeom>
          <a:noFill/>
          <a:ln w="9525">
            <a:noFill/>
            <a:miter lim="800000"/>
            <a:headEnd/>
            <a:tailEnd/>
          </a:ln>
        </p:spPr>
        <p:txBody>
          <a:bodyPr>
            <a:spAutoFit/>
          </a:bodyPr>
          <a:lstStyle/>
          <a:p>
            <a:pPr>
              <a:spcBef>
                <a:spcPct val="50000"/>
              </a:spcBef>
            </a:pPr>
            <a:r>
              <a:rPr lang="en-US" altLang="zh-CN" sz="2400" b="1" dirty="0">
                <a:latin typeface="华文中宋" pitchFamily="2" charset="-122"/>
                <a:ea typeface="华文中宋" pitchFamily="2" charset="-122"/>
              </a:rPr>
              <a:t>1</a:t>
            </a:r>
            <a:r>
              <a:rPr lang="zh-CN" altLang="en-US" sz="2400" b="1" dirty="0">
                <a:latin typeface="华文中宋" pitchFamily="2" charset="-122"/>
                <a:ea typeface="华文中宋" pitchFamily="2" charset="-122"/>
              </a:rPr>
              <a:t>．体色：与周围环境颜色相似，为保护色</a:t>
            </a:r>
          </a:p>
        </p:txBody>
      </p:sp>
      <p:sp>
        <p:nvSpPr>
          <p:cNvPr id="58373" name="Text Box 5"/>
          <p:cNvSpPr txBox="1">
            <a:spLocks noChangeArrowheads="1"/>
          </p:cNvSpPr>
          <p:nvPr/>
        </p:nvSpPr>
        <p:spPr bwMode="auto">
          <a:xfrm>
            <a:off x="0" y="2924175"/>
            <a:ext cx="8569325" cy="830263"/>
          </a:xfrm>
          <a:prstGeom prst="rect">
            <a:avLst/>
          </a:prstGeom>
          <a:noFill/>
          <a:ln w="9525">
            <a:noFill/>
            <a:miter lim="800000"/>
            <a:headEnd/>
            <a:tailEnd/>
          </a:ln>
        </p:spPr>
        <p:txBody>
          <a:bodyPr>
            <a:spAutoFit/>
          </a:bodyPr>
          <a:lstStyle/>
          <a:p>
            <a:pPr>
              <a:spcBef>
                <a:spcPct val="50000"/>
              </a:spcBef>
            </a:pPr>
            <a:r>
              <a:rPr lang="en-US" altLang="zh-CN" sz="2400" b="1">
                <a:latin typeface="华文中宋" pitchFamily="2" charset="-122"/>
                <a:ea typeface="华文中宋" pitchFamily="2" charset="-122"/>
              </a:rPr>
              <a:t>  2</a:t>
            </a:r>
            <a:r>
              <a:rPr lang="zh-CN" altLang="en-US" sz="2400" b="1">
                <a:latin typeface="华文中宋" pitchFamily="2" charset="-122"/>
                <a:ea typeface="华文中宋" pitchFamily="2" charset="-122"/>
              </a:rPr>
              <a:t>．皮肤：裸露，分泌黏液，游泳时减少阻力；皮肤内有丰富的血管，可辅助呼吸，这是对陆上生活的适应</a:t>
            </a:r>
          </a:p>
        </p:txBody>
      </p:sp>
      <p:sp>
        <p:nvSpPr>
          <p:cNvPr id="58374" name="Text Box 6"/>
          <p:cNvSpPr txBox="1">
            <a:spLocks noChangeArrowheads="1"/>
          </p:cNvSpPr>
          <p:nvPr/>
        </p:nvSpPr>
        <p:spPr bwMode="auto">
          <a:xfrm>
            <a:off x="179388" y="3644900"/>
            <a:ext cx="8424862" cy="830997"/>
          </a:xfrm>
          <a:prstGeom prst="rect">
            <a:avLst/>
          </a:prstGeom>
          <a:noFill/>
          <a:ln w="9525">
            <a:noFill/>
            <a:miter lim="800000"/>
            <a:headEnd/>
            <a:tailEnd/>
          </a:ln>
        </p:spPr>
        <p:txBody>
          <a:bodyPr>
            <a:spAutoFit/>
          </a:bodyPr>
          <a:lstStyle/>
          <a:p>
            <a:pPr>
              <a:spcBef>
                <a:spcPct val="50000"/>
              </a:spcBef>
            </a:pPr>
            <a:r>
              <a:rPr lang="en-US" altLang="zh-CN" sz="2400" b="1">
                <a:latin typeface="华文中宋" pitchFamily="2" charset="-122"/>
                <a:ea typeface="华文中宋" pitchFamily="2" charset="-122"/>
              </a:rPr>
              <a:t>3</a:t>
            </a:r>
            <a:r>
              <a:rPr lang="zh-CN" altLang="en-US" sz="2400" b="1">
                <a:latin typeface="华文中宋" pitchFamily="2" charset="-122"/>
                <a:ea typeface="华文中宋" pitchFamily="2" charset="-122"/>
              </a:rPr>
              <a:t>．头部：呈三角形，可减少水中游泳时的阻力；头部有</a:t>
            </a:r>
            <a:r>
              <a:rPr lang="zh-CN" altLang="en-US" sz="2400" b="1">
                <a:latin typeface="华文中宋" pitchFamily="2" charset="-122"/>
                <a:ea typeface="华文中宋" pitchFamily="2" charset="-122"/>
                <a:hlinkClick r:id="" action="ppaction://noaction"/>
              </a:rPr>
              <a:t>口</a:t>
            </a:r>
            <a:r>
              <a:rPr lang="zh-CN" altLang="en-US" sz="2400" b="1">
                <a:latin typeface="华文中宋" pitchFamily="2" charset="-122"/>
                <a:ea typeface="华文中宋" pitchFamily="2" charset="-122"/>
              </a:rPr>
              <a:t>、鼻孔、眼、鼓膜等发达的感觉器官，是对陆地复杂环境的适应</a:t>
            </a:r>
          </a:p>
        </p:txBody>
      </p:sp>
      <p:sp>
        <p:nvSpPr>
          <p:cNvPr id="58375" name="Text Box 7"/>
          <p:cNvSpPr txBox="1">
            <a:spLocks noChangeArrowheads="1"/>
          </p:cNvSpPr>
          <p:nvPr/>
        </p:nvSpPr>
        <p:spPr bwMode="auto">
          <a:xfrm>
            <a:off x="179388" y="4478338"/>
            <a:ext cx="8748712" cy="830997"/>
          </a:xfrm>
          <a:prstGeom prst="rect">
            <a:avLst/>
          </a:prstGeom>
          <a:noFill/>
          <a:ln w="9525">
            <a:noFill/>
            <a:miter lim="800000"/>
            <a:headEnd/>
            <a:tailEnd/>
          </a:ln>
        </p:spPr>
        <p:txBody>
          <a:bodyPr>
            <a:spAutoFit/>
          </a:bodyPr>
          <a:lstStyle/>
          <a:p>
            <a:pPr>
              <a:spcBef>
                <a:spcPct val="50000"/>
              </a:spcBef>
            </a:pPr>
            <a:r>
              <a:rPr lang="en-US" altLang="zh-CN" sz="2400" b="1">
                <a:latin typeface="华文中宋" pitchFamily="2" charset="-122"/>
                <a:ea typeface="华文中宋" pitchFamily="2" charset="-122"/>
              </a:rPr>
              <a:t>4</a:t>
            </a:r>
            <a:r>
              <a:rPr lang="zh-CN" altLang="en-US" sz="2400" b="1">
                <a:latin typeface="华文中宋" pitchFamily="2" charset="-122"/>
                <a:ea typeface="华文中宋" pitchFamily="2" charset="-122"/>
              </a:rPr>
              <a:t>．四肢：后脚强大，前脚短小适于在陆地上跳跃；后肢五趾，趾间有蹼，适于游泳</a:t>
            </a:r>
          </a:p>
        </p:txBody>
      </p:sp>
      <p:sp>
        <p:nvSpPr>
          <p:cNvPr id="18440" name="Text Box 8"/>
          <p:cNvSpPr txBox="1">
            <a:spLocks noChangeArrowheads="1"/>
          </p:cNvSpPr>
          <p:nvPr/>
        </p:nvSpPr>
        <p:spPr bwMode="auto">
          <a:xfrm>
            <a:off x="468313" y="6521450"/>
            <a:ext cx="184150" cy="336550"/>
          </a:xfrm>
          <a:prstGeom prst="rect">
            <a:avLst/>
          </a:prstGeom>
          <a:noFill/>
          <a:ln w="9525">
            <a:noFill/>
            <a:miter lim="800000"/>
            <a:headEnd/>
            <a:tailEnd/>
          </a:ln>
        </p:spPr>
        <p:txBody>
          <a:bodyPr wrap="none">
            <a:spAutoFit/>
          </a:bodyPr>
          <a:lstStyle/>
          <a:p>
            <a:endParaRPr lang="zh-CN" altLang="zh-CN" sz="1600">
              <a:latin typeface="Arial" pitchFamily="34" charset="0"/>
            </a:endParaRPr>
          </a:p>
        </p:txBody>
      </p:sp>
      <p:sp>
        <p:nvSpPr>
          <p:cNvPr id="58377" name="Text Box 9"/>
          <p:cNvSpPr txBox="1">
            <a:spLocks noChangeArrowheads="1"/>
          </p:cNvSpPr>
          <p:nvPr/>
        </p:nvSpPr>
        <p:spPr bwMode="auto">
          <a:xfrm>
            <a:off x="179388" y="5414963"/>
            <a:ext cx="7416800" cy="830997"/>
          </a:xfrm>
          <a:prstGeom prst="rect">
            <a:avLst/>
          </a:prstGeom>
          <a:noFill/>
          <a:ln w="9525">
            <a:noFill/>
            <a:miter lim="800000"/>
            <a:headEnd/>
            <a:tailEnd/>
          </a:ln>
        </p:spPr>
        <p:txBody>
          <a:bodyPr>
            <a:spAutoFit/>
          </a:bodyPr>
          <a:lstStyle/>
          <a:p>
            <a:pPr>
              <a:spcBef>
                <a:spcPct val="50000"/>
              </a:spcBef>
            </a:pPr>
            <a:r>
              <a:rPr lang="en-US" altLang="zh-CN" sz="2400" b="1">
                <a:latin typeface="华文中宋" pitchFamily="2" charset="-122"/>
                <a:ea typeface="华文中宋" pitchFamily="2" charset="-122"/>
              </a:rPr>
              <a:t>5</a:t>
            </a:r>
            <a:r>
              <a:rPr lang="zh-CN" altLang="en-US" sz="2400" b="1">
                <a:latin typeface="华文中宋" pitchFamily="2" charset="-122"/>
                <a:ea typeface="华文中宋" pitchFamily="2" charset="-122"/>
              </a:rPr>
              <a:t>．呼吸系统：青蛙有肺，能从空气中吸收氧气，皮肤湿润，在水中有陆地均可呼吸</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6" fill="hold" nodeType="clickEffect">
                                  <p:stCondLst>
                                    <p:cond delay="0"/>
                                  </p:stCondLst>
                                  <p:childTnLst>
                                    <p:set>
                                      <p:cBhvr>
                                        <p:cTn id="6" dur="1" fill="hold">
                                          <p:stCondLst>
                                            <p:cond delay="0"/>
                                          </p:stCondLst>
                                        </p:cTn>
                                        <p:tgtEl>
                                          <p:spTgt spid="58370"/>
                                        </p:tgtEl>
                                        <p:attrNameLst>
                                          <p:attrName>style.visibility</p:attrName>
                                        </p:attrNameLst>
                                      </p:cBhvr>
                                      <p:to>
                                        <p:strVal val="visible"/>
                                      </p:to>
                                    </p:set>
                                    <p:animEffect transition="in" filter="strips(downRight)">
                                      <p:cBhvr>
                                        <p:cTn id="7" dur="500"/>
                                        <p:tgtEl>
                                          <p:spTgt spid="5837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8371"/>
                                        </p:tgtEl>
                                        <p:attrNameLst>
                                          <p:attrName>style.visibility</p:attrName>
                                        </p:attrNameLst>
                                      </p:cBhvr>
                                      <p:to>
                                        <p:strVal val="visible"/>
                                      </p:to>
                                    </p:set>
                                    <p:anim calcmode="lin" valueType="num">
                                      <p:cBhvr additive="base">
                                        <p:cTn id="12" dur="500" fill="hold"/>
                                        <p:tgtEl>
                                          <p:spTgt spid="58371"/>
                                        </p:tgtEl>
                                        <p:attrNameLst>
                                          <p:attrName>ppt_x</p:attrName>
                                        </p:attrNameLst>
                                      </p:cBhvr>
                                      <p:tavLst>
                                        <p:tav tm="0">
                                          <p:val>
                                            <p:strVal val="#ppt_x"/>
                                          </p:val>
                                        </p:tav>
                                        <p:tav tm="100000">
                                          <p:val>
                                            <p:strVal val="#ppt_x"/>
                                          </p:val>
                                        </p:tav>
                                      </p:tavLst>
                                    </p:anim>
                                    <p:anim calcmode="lin" valueType="num">
                                      <p:cBhvr additive="base">
                                        <p:cTn id="13" dur="500" fill="hold"/>
                                        <p:tgtEl>
                                          <p:spTgt spid="58371"/>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8372"/>
                                        </p:tgtEl>
                                        <p:attrNameLst>
                                          <p:attrName>style.visibility</p:attrName>
                                        </p:attrNameLst>
                                      </p:cBhvr>
                                      <p:to>
                                        <p:strVal val="visible"/>
                                      </p:to>
                                    </p:set>
                                    <p:anim calcmode="lin" valueType="num">
                                      <p:cBhvr additive="base">
                                        <p:cTn id="18" dur="500" fill="hold"/>
                                        <p:tgtEl>
                                          <p:spTgt spid="58372"/>
                                        </p:tgtEl>
                                        <p:attrNameLst>
                                          <p:attrName>ppt_x</p:attrName>
                                        </p:attrNameLst>
                                      </p:cBhvr>
                                      <p:tavLst>
                                        <p:tav tm="0">
                                          <p:val>
                                            <p:strVal val="#ppt_x"/>
                                          </p:val>
                                        </p:tav>
                                        <p:tav tm="100000">
                                          <p:val>
                                            <p:strVal val="#ppt_x"/>
                                          </p:val>
                                        </p:tav>
                                      </p:tavLst>
                                    </p:anim>
                                    <p:anim calcmode="lin" valueType="num">
                                      <p:cBhvr additive="base">
                                        <p:cTn id="19" dur="500" fill="hold"/>
                                        <p:tgtEl>
                                          <p:spTgt spid="58372"/>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58373"/>
                                        </p:tgtEl>
                                        <p:attrNameLst>
                                          <p:attrName>style.visibility</p:attrName>
                                        </p:attrNameLst>
                                      </p:cBhvr>
                                      <p:to>
                                        <p:strVal val="visible"/>
                                      </p:to>
                                    </p:set>
                                    <p:anim calcmode="lin" valueType="num">
                                      <p:cBhvr additive="base">
                                        <p:cTn id="24" dur="500" fill="hold"/>
                                        <p:tgtEl>
                                          <p:spTgt spid="58373"/>
                                        </p:tgtEl>
                                        <p:attrNameLst>
                                          <p:attrName>ppt_x</p:attrName>
                                        </p:attrNameLst>
                                      </p:cBhvr>
                                      <p:tavLst>
                                        <p:tav tm="0">
                                          <p:val>
                                            <p:strVal val="#ppt_x"/>
                                          </p:val>
                                        </p:tav>
                                        <p:tav tm="100000">
                                          <p:val>
                                            <p:strVal val="#ppt_x"/>
                                          </p:val>
                                        </p:tav>
                                      </p:tavLst>
                                    </p:anim>
                                    <p:anim calcmode="lin" valueType="num">
                                      <p:cBhvr additive="base">
                                        <p:cTn id="25" dur="500" fill="hold"/>
                                        <p:tgtEl>
                                          <p:spTgt spid="58373"/>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58374"/>
                                        </p:tgtEl>
                                        <p:attrNameLst>
                                          <p:attrName>style.visibility</p:attrName>
                                        </p:attrNameLst>
                                      </p:cBhvr>
                                      <p:to>
                                        <p:strVal val="visible"/>
                                      </p:to>
                                    </p:set>
                                    <p:anim calcmode="lin" valueType="num">
                                      <p:cBhvr additive="base">
                                        <p:cTn id="30" dur="500" fill="hold"/>
                                        <p:tgtEl>
                                          <p:spTgt spid="58374"/>
                                        </p:tgtEl>
                                        <p:attrNameLst>
                                          <p:attrName>ppt_x</p:attrName>
                                        </p:attrNameLst>
                                      </p:cBhvr>
                                      <p:tavLst>
                                        <p:tav tm="0">
                                          <p:val>
                                            <p:strVal val="#ppt_x"/>
                                          </p:val>
                                        </p:tav>
                                        <p:tav tm="100000">
                                          <p:val>
                                            <p:strVal val="#ppt_x"/>
                                          </p:val>
                                        </p:tav>
                                      </p:tavLst>
                                    </p:anim>
                                    <p:anim calcmode="lin" valueType="num">
                                      <p:cBhvr additive="base">
                                        <p:cTn id="31" dur="500" fill="hold"/>
                                        <p:tgtEl>
                                          <p:spTgt spid="58374"/>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58375"/>
                                        </p:tgtEl>
                                        <p:attrNameLst>
                                          <p:attrName>style.visibility</p:attrName>
                                        </p:attrNameLst>
                                      </p:cBhvr>
                                      <p:to>
                                        <p:strVal val="visible"/>
                                      </p:to>
                                    </p:set>
                                    <p:anim calcmode="lin" valueType="num">
                                      <p:cBhvr additive="base">
                                        <p:cTn id="36" dur="500" fill="hold"/>
                                        <p:tgtEl>
                                          <p:spTgt spid="58375"/>
                                        </p:tgtEl>
                                        <p:attrNameLst>
                                          <p:attrName>ppt_x</p:attrName>
                                        </p:attrNameLst>
                                      </p:cBhvr>
                                      <p:tavLst>
                                        <p:tav tm="0">
                                          <p:val>
                                            <p:strVal val="#ppt_x"/>
                                          </p:val>
                                        </p:tav>
                                        <p:tav tm="100000">
                                          <p:val>
                                            <p:strVal val="#ppt_x"/>
                                          </p:val>
                                        </p:tav>
                                      </p:tavLst>
                                    </p:anim>
                                    <p:anim calcmode="lin" valueType="num">
                                      <p:cBhvr additive="base">
                                        <p:cTn id="37" dur="500" fill="hold"/>
                                        <p:tgtEl>
                                          <p:spTgt spid="58375"/>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58377"/>
                                        </p:tgtEl>
                                        <p:attrNameLst>
                                          <p:attrName>style.visibility</p:attrName>
                                        </p:attrNameLst>
                                      </p:cBhvr>
                                      <p:to>
                                        <p:strVal val="visible"/>
                                      </p:to>
                                    </p:set>
                                    <p:anim calcmode="lin" valueType="num">
                                      <p:cBhvr additive="base">
                                        <p:cTn id="42" dur="500" fill="hold"/>
                                        <p:tgtEl>
                                          <p:spTgt spid="58377"/>
                                        </p:tgtEl>
                                        <p:attrNameLst>
                                          <p:attrName>ppt_x</p:attrName>
                                        </p:attrNameLst>
                                      </p:cBhvr>
                                      <p:tavLst>
                                        <p:tav tm="0">
                                          <p:val>
                                            <p:strVal val="#ppt_x"/>
                                          </p:val>
                                        </p:tav>
                                        <p:tav tm="100000">
                                          <p:val>
                                            <p:strVal val="#ppt_x"/>
                                          </p:val>
                                        </p:tav>
                                      </p:tavLst>
                                    </p:anim>
                                    <p:anim calcmode="lin" valueType="num">
                                      <p:cBhvr additive="base">
                                        <p:cTn id="43" dur="500" fill="hold"/>
                                        <p:tgtEl>
                                          <p:spTgt spid="583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1" grpId="0"/>
      <p:bldP spid="58372" grpId="0"/>
      <p:bldP spid="58373" grpId="0"/>
      <p:bldP spid="58374" grpId="0"/>
      <p:bldP spid="58375" grpId="0"/>
      <p:bldP spid="5837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2" descr="1125-FG24"/>
          <p:cNvPicPr>
            <a:picLocks noChangeAspect="1" noChangeArrowheads="1"/>
          </p:cNvPicPr>
          <p:nvPr/>
        </p:nvPicPr>
        <p:blipFill>
          <a:blip r:embed="rId2"/>
          <a:srcRect b="11646"/>
          <a:stretch>
            <a:fillRect/>
          </a:stretch>
        </p:blipFill>
        <p:spPr bwMode="auto">
          <a:xfrm>
            <a:off x="0" y="47625"/>
            <a:ext cx="9144000" cy="5973763"/>
          </a:xfrm>
          <a:prstGeom prst="rect">
            <a:avLst/>
          </a:prstGeom>
          <a:noFill/>
        </p:spPr>
      </p:pic>
      <p:sp>
        <p:nvSpPr>
          <p:cNvPr id="70659" name="Text Box 3"/>
          <p:cNvSpPr txBox="1">
            <a:spLocks noChangeArrowheads="1"/>
          </p:cNvSpPr>
          <p:nvPr/>
        </p:nvSpPr>
        <p:spPr bwMode="auto">
          <a:xfrm>
            <a:off x="1000101" y="6120490"/>
            <a:ext cx="7143799" cy="523220"/>
          </a:xfrm>
          <a:prstGeom prst="rect">
            <a:avLst/>
          </a:prstGeom>
          <a:noFill/>
          <a:ln w="9525">
            <a:noFill/>
            <a:miter lim="800000"/>
            <a:headEnd/>
            <a:tailEnd/>
          </a:ln>
          <a:effectLst/>
        </p:spPr>
        <p:txBody>
          <a:bodyPr wrap="square">
            <a:spAutoFit/>
          </a:bodyPr>
          <a:lstStyle/>
          <a:p>
            <a:pPr>
              <a:spcBef>
                <a:spcPct val="50000"/>
              </a:spcBef>
            </a:pPr>
            <a:r>
              <a:rPr lang="zh-CN" altLang="en-US" sz="2800" b="1" dirty="0">
                <a:latin typeface="华文中宋" pitchFamily="2" charset="-122"/>
                <a:ea typeface="华文中宋" pitchFamily="2" charset="-122"/>
              </a:rPr>
              <a:t>生活在不同环境下的青蛙的体色一样吗？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2" descr="SW00900007"/>
          <p:cNvPicPr>
            <a:picLocks noChangeAspect="1" noChangeArrowheads="1"/>
          </p:cNvPicPr>
          <p:nvPr/>
        </p:nvPicPr>
        <p:blipFill>
          <a:blip r:embed="rId2"/>
          <a:srcRect/>
          <a:stretch>
            <a:fillRect/>
          </a:stretch>
        </p:blipFill>
        <p:spPr bwMode="auto">
          <a:xfrm>
            <a:off x="0" y="0"/>
            <a:ext cx="8820150" cy="4724400"/>
          </a:xfrm>
          <a:prstGeom prst="rect">
            <a:avLst/>
          </a:prstGeom>
          <a:noFill/>
          <a:ln w="9525">
            <a:noFill/>
            <a:miter lim="800000"/>
            <a:headEnd/>
            <a:tailEnd/>
          </a:ln>
        </p:spPr>
      </p:pic>
      <p:sp>
        <p:nvSpPr>
          <p:cNvPr id="72707" name="Text Box 3"/>
          <p:cNvSpPr txBox="1">
            <a:spLocks noChangeArrowheads="1"/>
          </p:cNvSpPr>
          <p:nvPr/>
        </p:nvSpPr>
        <p:spPr bwMode="auto">
          <a:xfrm>
            <a:off x="2555875" y="4724400"/>
            <a:ext cx="5111750" cy="1189038"/>
          </a:xfrm>
          <a:prstGeom prst="rect">
            <a:avLst/>
          </a:prstGeom>
          <a:noFill/>
          <a:ln w="9525">
            <a:noFill/>
            <a:miter lim="800000"/>
            <a:headEnd/>
            <a:tailEnd/>
          </a:ln>
        </p:spPr>
        <p:txBody>
          <a:bodyPr>
            <a:spAutoFit/>
          </a:bodyPr>
          <a:lstStyle/>
          <a:p>
            <a:pPr>
              <a:spcBef>
                <a:spcPct val="50000"/>
              </a:spcBef>
            </a:pPr>
            <a:r>
              <a:rPr lang="zh-CN" altLang="en-US" sz="7200" dirty="0">
                <a:solidFill>
                  <a:srgbClr val="FF0000"/>
                </a:solidFill>
                <a:latin typeface="华文中宋" pitchFamily="2" charset="-122"/>
                <a:ea typeface="华文中宋" pitchFamily="2" charset="-122"/>
              </a:rPr>
              <a:t>保护色</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Text Box 3"/>
          <p:cNvSpPr txBox="1">
            <a:spLocks noChangeArrowheads="1"/>
          </p:cNvSpPr>
          <p:nvPr/>
        </p:nvSpPr>
        <p:spPr bwMode="auto">
          <a:xfrm>
            <a:off x="431800" y="609600"/>
            <a:ext cx="8243888" cy="823913"/>
          </a:xfrm>
          <a:prstGeom prst="rect">
            <a:avLst/>
          </a:prstGeom>
          <a:noFill/>
          <a:ln w="9525">
            <a:noFill/>
            <a:miter lim="800000"/>
            <a:headEnd/>
            <a:tailEnd/>
          </a:ln>
        </p:spPr>
        <p:txBody>
          <a:bodyPr>
            <a:spAutoFit/>
          </a:bodyPr>
          <a:lstStyle/>
          <a:p>
            <a:pPr>
              <a:spcBef>
                <a:spcPct val="50000"/>
              </a:spcBef>
            </a:pPr>
            <a:r>
              <a:rPr lang="zh-CN" altLang="en-US" sz="4800" b="1" dirty="0">
                <a:solidFill>
                  <a:srgbClr val="FF0000"/>
                </a:solidFill>
                <a:latin typeface="华文中宋" pitchFamily="2" charset="-122"/>
                <a:ea typeface="华文中宋" pitchFamily="2" charset="-122"/>
              </a:rPr>
              <a:t>为什么青蛙有冬眠的习性呢？</a:t>
            </a:r>
          </a:p>
        </p:txBody>
      </p:sp>
      <p:sp>
        <p:nvSpPr>
          <p:cNvPr id="5126" name="Text Box 6"/>
          <p:cNvSpPr txBox="1">
            <a:spLocks noChangeArrowheads="1"/>
          </p:cNvSpPr>
          <p:nvPr/>
        </p:nvSpPr>
        <p:spPr bwMode="auto">
          <a:xfrm>
            <a:off x="642910" y="5357826"/>
            <a:ext cx="2286000" cy="641350"/>
          </a:xfrm>
          <a:prstGeom prst="rect">
            <a:avLst/>
          </a:prstGeom>
          <a:solidFill>
            <a:srgbClr val="FFFF99"/>
          </a:solidFill>
          <a:ln w="9525">
            <a:noFill/>
            <a:miter lim="800000"/>
            <a:headEnd/>
            <a:tailEnd/>
          </a:ln>
        </p:spPr>
        <p:txBody>
          <a:bodyPr>
            <a:spAutoFit/>
          </a:bodyPr>
          <a:lstStyle/>
          <a:p>
            <a:pPr>
              <a:spcBef>
                <a:spcPct val="50000"/>
              </a:spcBef>
            </a:pPr>
            <a:r>
              <a:rPr lang="en-US" altLang="zh-CN" sz="3600" b="1" dirty="0">
                <a:latin typeface="华文中宋" pitchFamily="2" charset="-122"/>
                <a:ea typeface="华文中宋" pitchFamily="2" charset="-122"/>
              </a:rPr>
              <a:t>6</a:t>
            </a:r>
            <a:r>
              <a:rPr lang="zh-CN" altLang="en-US" sz="3600" b="1" dirty="0">
                <a:latin typeface="华文中宋" pitchFamily="2" charset="-122"/>
                <a:ea typeface="华文中宋" pitchFamily="2" charset="-122"/>
              </a:rPr>
              <a:t>、体温：</a:t>
            </a:r>
          </a:p>
        </p:txBody>
      </p:sp>
      <p:sp>
        <p:nvSpPr>
          <p:cNvPr id="7182" name="Text Box 14"/>
          <p:cNvSpPr txBox="1">
            <a:spLocks noChangeArrowheads="1"/>
          </p:cNvSpPr>
          <p:nvPr/>
        </p:nvSpPr>
        <p:spPr bwMode="auto">
          <a:xfrm>
            <a:off x="3160713" y="5302250"/>
            <a:ext cx="2478087" cy="641350"/>
          </a:xfrm>
          <a:prstGeom prst="rect">
            <a:avLst/>
          </a:prstGeom>
          <a:noFill/>
          <a:ln w="9525">
            <a:noFill/>
            <a:miter lim="800000"/>
            <a:headEnd/>
            <a:tailEnd/>
          </a:ln>
        </p:spPr>
        <p:txBody>
          <a:bodyPr wrap="none">
            <a:spAutoFit/>
          </a:bodyPr>
          <a:lstStyle/>
          <a:p>
            <a:r>
              <a:rPr lang="zh-CN" altLang="en-US" sz="3600" b="1">
                <a:latin typeface="华文中宋" pitchFamily="2" charset="-122"/>
                <a:ea typeface="华文中宋" pitchFamily="2" charset="-122"/>
              </a:rPr>
              <a:t>体温不恒定</a:t>
            </a:r>
          </a:p>
        </p:txBody>
      </p:sp>
      <p:sp>
        <p:nvSpPr>
          <p:cNvPr id="7183" name="Text Box 15"/>
          <p:cNvSpPr txBox="1">
            <a:spLocks noChangeArrowheads="1"/>
          </p:cNvSpPr>
          <p:nvPr/>
        </p:nvSpPr>
        <p:spPr bwMode="auto">
          <a:xfrm>
            <a:off x="4191000" y="2667000"/>
            <a:ext cx="4953000" cy="1190625"/>
          </a:xfrm>
          <a:prstGeom prst="rect">
            <a:avLst/>
          </a:prstGeom>
          <a:noFill/>
          <a:ln w="9525">
            <a:noFill/>
            <a:miter lim="800000"/>
            <a:headEnd/>
            <a:tailEnd/>
          </a:ln>
        </p:spPr>
        <p:txBody>
          <a:bodyPr>
            <a:spAutoFit/>
          </a:bodyPr>
          <a:lstStyle/>
          <a:p>
            <a:pPr algn="ctr"/>
            <a:r>
              <a:rPr lang="zh-CN" altLang="en-US" sz="3600" b="1">
                <a:solidFill>
                  <a:srgbClr val="FF0000"/>
                </a:solidFill>
                <a:latin typeface="华文中宋" pitchFamily="2" charset="-122"/>
                <a:ea typeface="华文中宋" pitchFamily="2" charset="-122"/>
              </a:rPr>
              <a:t>变温动物</a:t>
            </a:r>
          </a:p>
          <a:p>
            <a:pPr algn="ctr"/>
            <a:r>
              <a:rPr lang="zh-CN" altLang="en-US" sz="3600" b="1">
                <a:solidFill>
                  <a:srgbClr val="FF0000"/>
                </a:solidFill>
                <a:latin typeface="华文中宋" pitchFamily="2" charset="-122"/>
                <a:ea typeface="华文中宋" pitchFamily="2" charset="-122"/>
              </a:rPr>
              <a:t>（冷血动物）</a:t>
            </a:r>
          </a:p>
        </p:txBody>
      </p:sp>
      <p:pic>
        <p:nvPicPr>
          <p:cNvPr id="39946" name="Picture 10" descr="getimage?image=5832765641874393393"/>
          <p:cNvPicPr>
            <a:picLocks noChangeAspect="1" noChangeArrowheads="1"/>
          </p:cNvPicPr>
          <p:nvPr/>
        </p:nvPicPr>
        <p:blipFill>
          <a:blip r:embed="rId2"/>
          <a:srcRect/>
          <a:stretch>
            <a:fillRect/>
          </a:stretch>
        </p:blipFill>
        <p:spPr bwMode="auto">
          <a:xfrm>
            <a:off x="762000" y="1600200"/>
            <a:ext cx="3924300" cy="31781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61443"/>
                                        </p:tgtEl>
                                        <p:attrNameLst>
                                          <p:attrName>style.visibility</p:attrName>
                                        </p:attrNameLst>
                                      </p:cBhvr>
                                      <p:to>
                                        <p:strVal val="visible"/>
                                      </p:to>
                                    </p:set>
                                    <p:animEffect transition="in" filter="wheel(4)">
                                      <p:cBhvr>
                                        <p:cTn id="7" dur="1000"/>
                                        <p:tgtEl>
                                          <p:spTgt spid="6144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126"/>
                                        </p:tgtEl>
                                        <p:attrNameLst>
                                          <p:attrName>style.visibility</p:attrName>
                                        </p:attrNameLst>
                                      </p:cBhvr>
                                      <p:to>
                                        <p:strVal val="visible"/>
                                      </p:to>
                                    </p:set>
                                    <p:animEffect transition="in" filter="box(in)">
                                      <p:cBhvr>
                                        <p:cTn id="12" dur="500"/>
                                        <p:tgtEl>
                                          <p:spTgt spid="512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182"/>
                                        </p:tgtEl>
                                        <p:attrNameLst>
                                          <p:attrName>style.visibility</p:attrName>
                                        </p:attrNameLst>
                                      </p:cBhvr>
                                      <p:to>
                                        <p:strVal val="visible"/>
                                      </p:to>
                                    </p:set>
                                    <p:animEffect transition="in" filter="blinds(horizontal)">
                                      <p:cBhvr>
                                        <p:cTn id="17" dur="500"/>
                                        <p:tgtEl>
                                          <p:spTgt spid="718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183"/>
                                        </p:tgtEl>
                                        <p:attrNameLst>
                                          <p:attrName>style.visibility</p:attrName>
                                        </p:attrNameLst>
                                      </p:cBhvr>
                                      <p:to>
                                        <p:strVal val="visible"/>
                                      </p:to>
                                    </p:set>
                                    <p:animEffect transition="in" filter="blinds(horizontal)">
                                      <p:cBhvr>
                                        <p:cTn id="22" dur="500"/>
                                        <p:tgtEl>
                                          <p:spTgt spid="71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3" grpId="0"/>
      <p:bldP spid="5126" grpId="0" animBg="1"/>
      <p:bldP spid="7182" grpId="0"/>
      <p:bldP spid="718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9"/>
          <p:cNvSpPr>
            <a:spLocks noChangeArrowheads="1"/>
          </p:cNvSpPr>
          <p:nvPr/>
        </p:nvSpPr>
        <p:spPr bwMode="auto">
          <a:xfrm>
            <a:off x="971550" y="188913"/>
            <a:ext cx="7561263" cy="854075"/>
          </a:xfrm>
          <a:prstGeom prst="rect">
            <a:avLst/>
          </a:prstGeom>
          <a:noFill/>
          <a:ln w="9525">
            <a:noFill/>
            <a:miter lim="800000"/>
            <a:headEnd/>
            <a:tailEnd/>
          </a:ln>
          <a:effectLst/>
        </p:spPr>
        <p:txBody>
          <a:bodyPr>
            <a:spAutoFit/>
          </a:bodyPr>
          <a:lstStyle/>
          <a:p>
            <a:pPr>
              <a:lnSpc>
                <a:spcPct val="150000"/>
              </a:lnSpc>
            </a:pPr>
            <a:r>
              <a:rPr lang="zh-CN" altLang="en-US" sz="3600" b="1" dirty="0">
                <a:latin typeface="华文中宋" pitchFamily="2" charset="-122"/>
                <a:ea typeface="华文中宋" pitchFamily="2" charset="-122"/>
              </a:rPr>
              <a:t>比较蝌蚪和青蛙认识两栖动物</a:t>
            </a:r>
          </a:p>
        </p:txBody>
      </p:sp>
      <p:pic>
        <p:nvPicPr>
          <p:cNvPr id="134154" name="Picture 10" descr="青蛙"/>
          <p:cNvPicPr>
            <a:picLocks noChangeAspect="1" noChangeArrowheads="1"/>
          </p:cNvPicPr>
          <p:nvPr/>
        </p:nvPicPr>
        <p:blipFill>
          <a:blip r:embed="rId2"/>
          <a:srcRect/>
          <a:stretch>
            <a:fillRect/>
          </a:stretch>
        </p:blipFill>
        <p:spPr bwMode="auto">
          <a:xfrm>
            <a:off x="1116013" y="1125538"/>
            <a:ext cx="7343775" cy="51657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34154"/>
                                        </p:tgtEl>
                                        <p:attrNameLst>
                                          <p:attrName>style.visibility</p:attrName>
                                        </p:attrNameLst>
                                      </p:cBhvr>
                                      <p:to>
                                        <p:strVal val="visible"/>
                                      </p:to>
                                    </p:set>
                                    <p:animEffect transition="in" filter="fade">
                                      <p:cBhvr>
                                        <p:cTn id="7" dur="1000"/>
                                        <p:tgtEl>
                                          <p:spTgt spid="134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TotalTime>
  <Words>2116</Words>
  <Application>Microsoft Office PowerPoint</Application>
  <PresentationFormat>全屏显示(4:3)</PresentationFormat>
  <Paragraphs>228</Paragraphs>
  <Slides>42</Slides>
  <Notes>3</Notes>
  <HiddenSlides>0</HiddenSlides>
  <MMClips>0</MMClips>
  <ScaleCrop>false</ScaleCrop>
  <HeadingPairs>
    <vt:vector size="4" baseType="variant">
      <vt:variant>
        <vt:lpstr>主题</vt:lpstr>
      </vt:variant>
      <vt:variant>
        <vt:i4>1</vt:i4>
      </vt:variant>
      <vt:variant>
        <vt:lpstr>幻灯片标题</vt:lpstr>
      </vt:variant>
      <vt:variant>
        <vt:i4>42</vt:i4>
      </vt:variant>
    </vt:vector>
  </HeadingPairs>
  <TitlesOfParts>
    <vt:vector size="43"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龟鳖目</vt:lpstr>
      <vt:lpstr>幻灯片 20</vt:lpstr>
      <vt:lpstr>龟鳖目</vt:lpstr>
      <vt:lpstr>幻灯片 22</vt:lpstr>
      <vt:lpstr>幻灯片 23</vt:lpstr>
      <vt:lpstr>有鳞目</vt:lpstr>
      <vt:lpstr>有鳞目 壁虎：小型夜行蜥蜴</vt:lpstr>
      <vt:lpstr>幻灯片 26</vt:lpstr>
      <vt:lpstr>幻灯片 27</vt:lpstr>
      <vt:lpstr>幻灯片 28</vt:lpstr>
      <vt:lpstr>幻灯片 29</vt:lpstr>
      <vt:lpstr>幻灯片 30</vt:lpstr>
      <vt:lpstr>幻灯片 31</vt:lpstr>
      <vt:lpstr>幻灯片 32</vt:lpstr>
      <vt:lpstr>幻灯片 33</vt:lpstr>
      <vt:lpstr>爬行动物的黄金时代</vt:lpstr>
      <vt:lpstr>为什么恐龙会灭绝？</vt:lpstr>
      <vt:lpstr>幻灯片 36</vt:lpstr>
      <vt:lpstr>幻灯片 37</vt:lpstr>
      <vt:lpstr>幻灯片 38</vt:lpstr>
      <vt:lpstr>幻灯片 39</vt:lpstr>
      <vt:lpstr>幻灯片 40</vt:lpstr>
      <vt:lpstr>幻灯片 41</vt:lpstr>
      <vt:lpstr>幻灯片 42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2015-10-09T01:43:07Z</dcterms:created>
  <dcterms:modified xsi:type="dcterms:W3CDTF">2015-12-05T01:35:05Z</dcterms:modified>
</cp:coreProperties>
</file>