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9"/>
  </p:notesMasterIdLst>
  <p:sldIdLst>
    <p:sldId id="279" r:id="rId4"/>
    <p:sldId id="327" r:id="rId5"/>
    <p:sldId id="300" r:id="rId6"/>
    <p:sldId id="299" r:id="rId7"/>
    <p:sldId id="328" r:id="rId8"/>
    <p:sldId id="301" r:id="rId9"/>
    <p:sldId id="329" r:id="rId10"/>
    <p:sldId id="302" r:id="rId11"/>
    <p:sldId id="330" r:id="rId12"/>
    <p:sldId id="367" r:id="rId13"/>
    <p:sldId id="305" r:id="rId14"/>
    <p:sldId id="363" r:id="rId15"/>
    <p:sldId id="365" r:id="rId16"/>
    <p:sldId id="321" r:id="rId17"/>
    <p:sldId id="322" r:id="rId18"/>
    <p:sldId id="260" r:id="rId19"/>
    <p:sldId id="331" r:id="rId20"/>
    <p:sldId id="332" r:id="rId21"/>
    <p:sldId id="394" r:id="rId22"/>
    <p:sldId id="326" r:id="rId23"/>
    <p:sldId id="316" r:id="rId24"/>
    <p:sldId id="320" r:id="rId25"/>
    <p:sldId id="307" r:id="rId26"/>
    <p:sldId id="308" r:id="rId27"/>
    <p:sldId id="268" r:id="rId28"/>
    <p:sldId id="273" r:id="rId29"/>
    <p:sldId id="309" r:id="rId30"/>
    <p:sldId id="311" r:id="rId31"/>
    <p:sldId id="312" r:id="rId32"/>
    <p:sldId id="323" r:id="rId33"/>
    <p:sldId id="275" r:id="rId34"/>
    <p:sldId id="313" r:id="rId35"/>
    <p:sldId id="361" r:id="rId36"/>
    <p:sldId id="293" r:id="rId37"/>
    <p:sldId id="294" r:id="rId38"/>
    <p:sldId id="295" r:id="rId40"/>
    <p:sldId id="296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CC66"/>
    <a:srgbClr val="800000"/>
    <a:srgbClr val="FF0000"/>
    <a:srgbClr val="9900FF"/>
    <a:srgbClr val="0000CC"/>
    <a:srgbClr val="FF00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7"/>
    <p:restoredTop sz="94736"/>
  </p:normalViewPr>
  <p:slideViewPr>
    <p:cSldViewPr showGuides="1">
      <p:cViewPr varScale="1">
        <p:scale>
          <a:sx n="65" d="100"/>
          <a:sy n="65" d="100"/>
        </p:scale>
        <p:origin x="-714" y="-108"/>
      </p:cViewPr>
      <p:guideLst>
        <p:guide orient="horz" pos="2222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media" Target="file:///C:\Documents%20and%20Settings\Administrator\&#26700;&#38754;\ANNE'S%20WONDERLAND.mp3" TargetMode="External"/><Relationship Id="rId3" Type="http://schemas.openxmlformats.org/officeDocument/2006/relationships/audio" Target="file:///C:\Documents%20and%20Settings\Administrator\&#26700;&#38754;\ANNE'S%20WONDERLAND.mp3" TargetMode="External"/><Relationship Id="rId2" Type="http://schemas.openxmlformats.org/officeDocument/2006/relationships/image" Target="../media/image13.GIF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28" name="图片 26627" descr="北极熊2"/>
          <p:cNvPicPr>
            <a:picLocks noChangeAspect="1"/>
          </p:cNvPicPr>
          <p:nvPr/>
        </p:nvPicPr>
        <p:blipFill>
          <a:blip r:embed="rId1">
            <a:lum bright="29999" contrast="-66000"/>
          </a:blip>
          <a:srcRect b="13388"/>
          <a:stretch>
            <a:fillRect/>
          </a:stretch>
        </p:blipFill>
        <p:spPr>
          <a:xfrm>
            <a:off x="179388" y="0"/>
            <a:ext cx="8783637" cy="664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矩形 26628"/>
          <p:cNvSpPr/>
          <p:nvPr/>
        </p:nvSpPr>
        <p:spPr>
          <a:xfrm>
            <a:off x="468313" y="0"/>
            <a:ext cx="7921625" cy="2447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CC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第二章 </a:t>
            </a:r>
            <a:endParaRPr lang="zh-CN" altLang="en-US" sz="3600">
              <a:ln w="9525" cap="flat" cmpd="sng">
                <a:solidFill>
                  <a:srgbClr val="FFCC99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FFCC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动物的运动和行为</a:t>
            </a:r>
            <a:endParaRPr lang="zh-CN" altLang="en-US" sz="3600">
              <a:ln w="9525" cap="flat" cmpd="sng">
                <a:solidFill>
                  <a:srgbClr val="FFCC99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6630" name="图片 26629" descr="2004472245830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565400"/>
            <a:ext cx="8424862" cy="410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标题 7680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 anchor="ctr"/>
          <a:p>
            <a:r>
              <a:rPr lang="en-US" altLang="zh-CN" sz="3200" b="1" dirty="0">
                <a:solidFill>
                  <a:srgbClr val="0000CC"/>
                </a:solidFill>
              </a:rPr>
              <a:t>    </a:t>
            </a:r>
            <a:r>
              <a:rPr lang="zh-CN" altLang="en-US" sz="3800" b="1" dirty="0">
                <a:solidFill>
                  <a:srgbClr val="0000CC"/>
                </a:solidFill>
              </a:rPr>
              <a:t>动物</a:t>
            </a:r>
            <a:r>
              <a:rPr lang="en-US" altLang="zh-CN" sz="3800" b="1">
                <a:solidFill>
                  <a:srgbClr val="0000CC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800" b="1" dirty="0">
                <a:solidFill>
                  <a:srgbClr val="0000CC"/>
                </a:solidFill>
              </a:rPr>
              <a:t>顾名思义就是能“</a:t>
            </a:r>
            <a:r>
              <a:rPr lang="zh-CN" altLang="en-US" sz="3800" b="1" dirty="0">
                <a:solidFill>
                  <a:srgbClr val="FF0000"/>
                </a:solidFill>
              </a:rPr>
              <a:t>动</a:t>
            </a:r>
            <a:r>
              <a:rPr lang="zh-CN" altLang="en-US" sz="3800" b="1" dirty="0">
                <a:solidFill>
                  <a:srgbClr val="0000CC"/>
                </a:solidFill>
              </a:rPr>
              <a:t>”的物。那么它怎样才能动的呢？</a:t>
            </a:r>
            <a:endParaRPr lang="zh-CN" altLang="en-US" sz="3800" b="1" dirty="0">
              <a:solidFill>
                <a:srgbClr val="0000CC"/>
              </a:solidFill>
            </a:endParaRPr>
          </a:p>
        </p:txBody>
      </p:sp>
      <p:pic>
        <p:nvPicPr>
          <p:cNvPr id="76803" name="图片 76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600200"/>
            <a:ext cx="8001000" cy="4646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-10160"/>
            <a:ext cx="9115425" cy="687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5" name="图片 54274" descr="xinsrc_43211011617044511909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5464175"/>
            <a:ext cx="3429000" cy="139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7" name="矩形 54276"/>
          <p:cNvSpPr/>
          <p:nvPr/>
        </p:nvSpPr>
        <p:spPr>
          <a:xfrm>
            <a:off x="1692275" y="1557338"/>
            <a:ext cx="6192838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111"/>
              </a:avLst>
            </a:prstTxWarp>
            <a:normAutofit/>
          </a:bodyPr>
          <a:p>
            <a:pPr algn="ctr"/>
            <a:r>
              <a:rPr lang="zh-CN" altLang="en-US" sz="72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第一节 动物的运动</a:t>
            </a:r>
            <a:endParaRPr lang="zh-CN" altLang="en-US" sz="72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4278" name="ANNE'S WONDERLAND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871" fill="hold"/>
                                        <p:tgtEl>
                                          <p:spTgt spid="542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7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980440"/>
            <a:ext cx="7969250" cy="5115560"/>
          </a:xfrm>
        </p:spPr>
        <p:txBody>
          <a:bodyPr/>
          <a:p>
            <a:r>
              <a:rPr lang="zh-CN" altLang="en-US" sz="4400" b="1"/>
              <a:t>教学目标</a:t>
            </a:r>
            <a:endParaRPr lang="zh-CN" altLang="en-US" sz="4400" b="1"/>
          </a:p>
          <a:p>
            <a:r>
              <a:rPr lang="zh-CN" altLang="zh-CN" sz="4000" b="1"/>
              <a:t>一、描述运动系统的组成</a:t>
            </a:r>
            <a:endParaRPr lang="zh-CN" altLang="zh-CN" sz="4000" b="1"/>
          </a:p>
          <a:p>
            <a:r>
              <a:rPr lang="zh-CN" altLang="zh-CN" sz="4000" b="1"/>
              <a:t>二、简述骨、关节、和肌肉协调配合完成运动的过程</a:t>
            </a:r>
            <a:endParaRPr lang="zh-CN" altLang="zh-CN" sz="4000" b="1"/>
          </a:p>
          <a:p>
            <a:r>
              <a:rPr lang="zh-CN" altLang="zh-CN" sz="4000" b="1"/>
              <a:t>三、说出运动对动物生存的意义</a:t>
            </a:r>
            <a:endParaRPr lang="zh-CN" altLang="zh-CN" sz="40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占位符 64513"/>
          <p:cNvSpPr>
            <a:spLocks noGrp="1"/>
          </p:cNvSpPr>
          <p:nvPr>
            <p:ph type="body" idx="1"/>
          </p:nvPr>
        </p:nvSpPr>
        <p:spPr>
          <a:xfrm>
            <a:off x="368300" y="698500"/>
            <a:ext cx="8088630" cy="1027430"/>
          </a:xfrm>
        </p:spPr>
        <p:txBody>
          <a:bodyPr/>
          <a:p>
            <a:pPr>
              <a:buNone/>
            </a:pPr>
            <a:r>
              <a:rPr lang="en-US" altLang="zh-CN" dirty="0"/>
              <a:t>  </a:t>
            </a:r>
            <a:r>
              <a:rPr lang="zh-CN" altLang="en-US" sz="4400" b="1" dirty="0">
                <a:solidFill>
                  <a:schemeClr val="tx2"/>
                </a:solidFill>
              </a:rPr>
              <a:t>动物的运动方式多种多样</a:t>
            </a:r>
            <a:endParaRPr lang="zh-CN" altLang="en-US" sz="4400" b="1">
              <a:solidFill>
                <a:schemeClr val="tx2"/>
              </a:solidFill>
            </a:endParaRPr>
          </a:p>
        </p:txBody>
      </p:sp>
      <p:sp>
        <p:nvSpPr>
          <p:cNvPr id="64518" name="文本框 64517"/>
          <p:cNvSpPr txBox="1"/>
          <p:nvPr/>
        </p:nvSpPr>
        <p:spPr>
          <a:xfrm>
            <a:off x="611188" y="2276475"/>
            <a:ext cx="2952750" cy="41195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</a:rPr>
              <a:t>蚯蚓</a:t>
            </a:r>
            <a:endParaRPr lang="zh-CN" altLang="en-US" sz="4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</a:rPr>
              <a:t>鱼</a:t>
            </a:r>
            <a:endParaRPr lang="zh-CN" altLang="en-US" sz="4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</a:rPr>
              <a:t>鸟和昆虫</a:t>
            </a:r>
            <a:endParaRPr lang="zh-CN" altLang="en-US" sz="4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</a:rPr>
              <a:t>哺乳动物</a:t>
            </a:r>
            <a:endParaRPr lang="zh-CN" altLang="en-US" sz="4800" b="1">
              <a:latin typeface="Times New Roman" panose="02020603050405020304" pitchFamily="18" charset="0"/>
            </a:endParaRPr>
          </a:p>
        </p:txBody>
      </p:sp>
      <p:sp>
        <p:nvSpPr>
          <p:cNvPr id="64519" name="文本框 64518"/>
          <p:cNvSpPr txBox="1"/>
          <p:nvPr/>
        </p:nvSpPr>
        <p:spPr>
          <a:xfrm>
            <a:off x="2987675" y="2349500"/>
            <a:ext cx="1905000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蠕动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0" name="文本框 64519"/>
          <p:cNvSpPr txBox="1"/>
          <p:nvPr/>
        </p:nvSpPr>
        <p:spPr>
          <a:xfrm>
            <a:off x="2555875" y="3500438"/>
            <a:ext cx="1905000" cy="8239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游泳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1" name="文本框 64520"/>
          <p:cNvSpPr txBox="1"/>
          <p:nvPr/>
        </p:nvSpPr>
        <p:spPr>
          <a:xfrm>
            <a:off x="3708400" y="4508500"/>
            <a:ext cx="1905000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飞行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2" name="文本框 64521"/>
          <p:cNvSpPr txBox="1"/>
          <p:nvPr/>
        </p:nvSpPr>
        <p:spPr>
          <a:xfrm>
            <a:off x="3348038" y="5589588"/>
            <a:ext cx="5489575" cy="8239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行走、奔跑、跳跃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  <p:bldP spid="64520" grpId="0"/>
      <p:bldP spid="64521" grpId="0"/>
      <p:bldP spid="645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标题 75777"/>
          <p:cNvSpPr>
            <a:spLocks noGrp="1"/>
          </p:cNvSpPr>
          <p:nvPr>
            <p:ph type="title"/>
          </p:nvPr>
        </p:nvSpPr>
        <p:spPr>
          <a:xfrm>
            <a:off x="0" y="1196975"/>
            <a:ext cx="5903913" cy="1143000"/>
          </a:xfrm>
        </p:spPr>
        <p:txBody>
          <a:bodyPr anchor="ctr"/>
          <a:p>
            <a:r>
              <a:rPr lang="en-US" altLang="zh-CN" b="1" dirty="0">
                <a:solidFill>
                  <a:schemeClr val="tx1"/>
                </a:solidFill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ea typeface="黑体" panose="02010609060101010101" pitchFamily="2" charset="-122"/>
              </a:rPr>
              <a:t>、运动系统的组成</a:t>
            </a:r>
            <a:endParaRPr lang="zh-CN" altLang="en-US" b="1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75779" name="文本占位符 75778"/>
          <p:cNvSpPr>
            <a:spLocks noGrp="1"/>
          </p:cNvSpPr>
          <p:nvPr>
            <p:ph type="body" idx="1"/>
          </p:nvPr>
        </p:nvSpPr>
        <p:spPr>
          <a:xfrm>
            <a:off x="179388" y="3500438"/>
            <a:ext cx="2516187" cy="104775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b="1" dirty="0">
                <a:ea typeface="黑体" panose="02010609060101010101" pitchFamily="2" charset="-122"/>
              </a:rPr>
              <a:t>哺乳动物</a:t>
            </a:r>
            <a:endParaRPr lang="zh-CN" altLang="en-US" b="1" dirty="0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ea typeface="黑体" panose="02010609060101010101" pitchFamily="2" charset="-122"/>
              </a:rPr>
              <a:t>运动系统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75780" name="矩形 75779"/>
          <p:cNvSpPr/>
          <p:nvPr/>
        </p:nvSpPr>
        <p:spPr>
          <a:xfrm>
            <a:off x="2627313" y="4797425"/>
            <a:ext cx="1296987" cy="5032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肌肉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75781" name="矩形 75780"/>
          <p:cNvSpPr/>
          <p:nvPr/>
        </p:nvSpPr>
        <p:spPr>
          <a:xfrm>
            <a:off x="2627313" y="2420938"/>
            <a:ext cx="1295400" cy="5032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骨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75782" name="矩形 75781"/>
          <p:cNvSpPr/>
          <p:nvPr/>
        </p:nvSpPr>
        <p:spPr>
          <a:xfrm>
            <a:off x="2627313" y="3500438"/>
            <a:ext cx="1150937" cy="5032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关节</a:t>
            </a:r>
            <a:endParaRPr lang="zh-CN" altLang="en-US" sz="3600" b="1" dirty="0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75783" name="左大括号 75782"/>
          <p:cNvSpPr/>
          <p:nvPr/>
        </p:nvSpPr>
        <p:spPr>
          <a:xfrm>
            <a:off x="2195513" y="2420938"/>
            <a:ext cx="431800" cy="2879725"/>
          </a:xfrm>
          <a:prstGeom prst="leftBrace">
            <a:avLst>
              <a:gd name="adj1" fmla="val 5557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5784" name="右大括号 75783"/>
          <p:cNvSpPr/>
          <p:nvPr/>
        </p:nvSpPr>
        <p:spPr>
          <a:xfrm>
            <a:off x="3851275" y="2420938"/>
            <a:ext cx="215900" cy="1584325"/>
          </a:xfrm>
          <a:prstGeom prst="rightBrace">
            <a:avLst>
              <a:gd name="adj1" fmla="val 61151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5785" name="矩形 75784"/>
          <p:cNvSpPr/>
          <p:nvPr/>
        </p:nvSpPr>
        <p:spPr>
          <a:xfrm>
            <a:off x="4140200" y="2924175"/>
            <a:ext cx="1150938" cy="5032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骨骼</a:t>
            </a:r>
            <a:endParaRPr lang="zh-CN" altLang="en-US" sz="3600" b="1" dirty="0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75786" name="矩形 75785"/>
          <p:cNvSpPr/>
          <p:nvPr/>
        </p:nvSpPr>
        <p:spPr>
          <a:xfrm>
            <a:off x="-107950" y="5734050"/>
            <a:ext cx="92519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哺乳动物的运动系统是由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骨、关节</a:t>
            </a: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和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肌肉</a:t>
            </a: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组成的。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7" name="文本框 75786"/>
          <p:cNvSpPr txBox="1"/>
          <p:nvPr/>
        </p:nvSpPr>
        <p:spPr>
          <a:xfrm>
            <a:off x="179388" y="112713"/>
            <a:ext cx="65532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99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一、运动系统的组成</a:t>
            </a:r>
            <a:endParaRPr lang="zh-CN" altLang="en-US" sz="4800" b="1">
              <a:solidFill>
                <a:srgbClr val="99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779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79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" fill="hold"/>
                                        <p:tgtEl>
                                          <p:spTgt spid="757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80" grpId="0"/>
      <p:bldP spid="75781" grpId="0"/>
      <p:bldP spid="75782" grpId="0"/>
      <p:bldP spid="75785" grpId="0"/>
      <p:bldP spid="757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图片 76801" descr="k12341000135179818269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909638"/>
            <a:ext cx="1219200" cy="2590800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6803" name="图片 76802" descr="k12781000135059818269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3789363"/>
            <a:ext cx="2049463" cy="3068637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6804" name="矩形 76803" descr="白色大理石"/>
          <p:cNvSpPr/>
          <p:nvPr/>
        </p:nvSpPr>
        <p:spPr>
          <a:xfrm>
            <a:off x="1531938" y="1628775"/>
            <a:ext cx="16002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骨</a:t>
            </a:r>
            <a:endParaRPr lang="zh-CN" altLang="en-US" sz="3600">
              <a:blipFill rotWithShape="0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3348038" y="1484313"/>
            <a:ext cx="55626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骨是指单个的、一块一块的骨。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2555875" y="3789363"/>
            <a:ext cx="19446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骨骼</a:t>
            </a:r>
            <a:endParaRPr lang="zh-CN" altLang="en-US" sz="6000" b="1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4500563" y="3817938"/>
            <a:ext cx="4953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骨骼是指多块骨的组合。</a:t>
            </a:r>
            <a:endParaRPr lang="zh-CN" altLang="en-US" sz="4800" b="1">
              <a:solidFill>
                <a:srgbClr val="00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76808" name="图片 76807" descr="gu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5610225"/>
            <a:ext cx="1604963" cy="1247775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6809" name="图片 76808" descr="gu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9050" y="5300663"/>
            <a:ext cx="1504950" cy="1557337"/>
          </a:xfrm>
          <a:prstGeom prst="rect">
            <a:avLst/>
          </a:prstGeom>
          <a:noFill/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1132840" y="22860"/>
            <a:ext cx="7273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讨论</a:t>
            </a:r>
            <a:r>
              <a:rPr lang="en-US" altLang="zh-CN" sz="4000" b="1"/>
              <a:t>:</a:t>
            </a:r>
            <a:r>
              <a:rPr lang="zh-CN" altLang="zh-CN" sz="4000" b="1"/>
              <a:t>骨与骨骼的区别？</a:t>
            </a:r>
            <a:endParaRPr lang="zh-CN" altLang="zh-CN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6" name="矩形 7175"/>
          <p:cNvSpPr/>
          <p:nvPr/>
        </p:nvSpPr>
        <p:spPr>
          <a:xfrm>
            <a:off x="0" y="476250"/>
            <a:ext cx="88201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、对照家兔的骨骼图</a:t>
            </a:r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观察家兔的骨骼标本</a:t>
            </a:r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重点观察前肢骨和后肢骨</a:t>
            </a:r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它们分别是由哪些骨组成的</a:t>
            </a:r>
            <a:r>
              <a:rPr lang="en-US" altLang="zh-CN" sz="3600" b="1">
                <a:solidFill>
                  <a:srgbClr val="3333FF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3600" b="1">
                <a:solidFill>
                  <a:srgbClr val="3333FF"/>
                </a:solidFill>
                <a:latin typeface="Times New Roman" panose="02020603050405020304" pitchFamily="18" charset="0"/>
              </a:rPr>
              <a:t>根据家兔的骨骼说一说自己的四肢的骨骼？</a:t>
            </a:r>
            <a:endParaRPr lang="zh-CN" altLang="zh-CN" sz="36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7" name="图片 7176" descr="家兔的骨骼"/>
          <p:cNvPicPr>
            <a:picLocks noChangeAspect="1"/>
          </p:cNvPicPr>
          <p:nvPr/>
        </p:nvPicPr>
        <p:blipFill>
          <a:blip r:embed="rId1">
            <a:clrChange>
              <a:clrFrom>
                <a:srgbClr val="E0E3EC"/>
              </a:clrFrom>
              <a:clrTo>
                <a:srgbClr val="E0E3E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4240" y="2633980"/>
            <a:ext cx="5340350" cy="43345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矩形 91137"/>
          <p:cNvSpPr/>
          <p:nvPr/>
        </p:nvSpPr>
        <p:spPr>
          <a:xfrm>
            <a:off x="304800" y="0"/>
            <a:ext cx="8382000" cy="685800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91139" name="图片 91138" descr="人体上身骨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0"/>
            <a:ext cx="6248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0" name="文本框 91139"/>
          <p:cNvSpPr txBox="1"/>
          <p:nvPr/>
        </p:nvSpPr>
        <p:spPr>
          <a:xfrm>
            <a:off x="381000" y="1644650"/>
            <a:ext cx="16764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肱骨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1141" name="文本框 91140"/>
          <p:cNvSpPr txBox="1"/>
          <p:nvPr/>
        </p:nvSpPr>
        <p:spPr>
          <a:xfrm>
            <a:off x="457200" y="3429000"/>
            <a:ext cx="147955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尺骨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1142" name="直接连接符 91141"/>
          <p:cNvSpPr/>
          <p:nvPr/>
        </p:nvSpPr>
        <p:spPr>
          <a:xfrm>
            <a:off x="1524000" y="3886200"/>
            <a:ext cx="10668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1143" name="文本框 91142"/>
          <p:cNvSpPr txBox="1"/>
          <p:nvPr/>
        </p:nvSpPr>
        <p:spPr>
          <a:xfrm>
            <a:off x="381000" y="4159250"/>
            <a:ext cx="15240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桡骨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1144" name="文本框 91143"/>
          <p:cNvSpPr txBox="1"/>
          <p:nvPr/>
        </p:nvSpPr>
        <p:spPr>
          <a:xfrm>
            <a:off x="7086600" y="4540250"/>
            <a:ext cx="16002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腕骨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1145" name="文本框 91144"/>
          <p:cNvSpPr txBox="1"/>
          <p:nvPr/>
        </p:nvSpPr>
        <p:spPr>
          <a:xfrm>
            <a:off x="7588250" y="5226050"/>
            <a:ext cx="147955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掌骨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1146" name="文本框 91145"/>
          <p:cNvSpPr txBox="1"/>
          <p:nvPr/>
        </p:nvSpPr>
        <p:spPr>
          <a:xfrm>
            <a:off x="7391400" y="5911850"/>
            <a:ext cx="155575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指骨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1147" name="直接连接符 91146"/>
          <p:cNvSpPr/>
          <p:nvPr/>
        </p:nvSpPr>
        <p:spPr>
          <a:xfrm flipH="1">
            <a:off x="6629400" y="4953000"/>
            <a:ext cx="533400" cy="3810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1148" name="直接连接符 91147"/>
          <p:cNvSpPr/>
          <p:nvPr/>
        </p:nvSpPr>
        <p:spPr>
          <a:xfrm flipH="1">
            <a:off x="6629400" y="5638800"/>
            <a:ext cx="990600" cy="762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1149" name="直接连接符 91148"/>
          <p:cNvSpPr/>
          <p:nvPr/>
        </p:nvSpPr>
        <p:spPr>
          <a:xfrm flipH="1" flipV="1">
            <a:off x="6705600" y="6172200"/>
            <a:ext cx="8382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1150" name="文本框 91149"/>
          <p:cNvSpPr txBox="1"/>
          <p:nvPr/>
        </p:nvSpPr>
        <p:spPr>
          <a:xfrm>
            <a:off x="304800" y="533400"/>
            <a:ext cx="2133600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6000" b="1" dirty="0">
                <a:latin typeface="Arial" panose="020B0604020202020204" pitchFamily="34" charset="0"/>
                <a:ea typeface="华文彩云" panose="02010800040101010101" pitchFamily="2" charset="-122"/>
              </a:rPr>
              <a:t>骨骼</a:t>
            </a:r>
            <a:endParaRPr lang="zh-CN" altLang="en-US" sz="6000" b="1" dirty="0"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91151" name="直接连接符 91150"/>
          <p:cNvSpPr/>
          <p:nvPr/>
        </p:nvSpPr>
        <p:spPr>
          <a:xfrm flipV="1">
            <a:off x="1371600" y="4495800"/>
            <a:ext cx="8382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1152" name="直接连接符 91151"/>
          <p:cNvSpPr/>
          <p:nvPr/>
        </p:nvSpPr>
        <p:spPr>
          <a:xfrm>
            <a:off x="1447800" y="1981200"/>
            <a:ext cx="10668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animBg="1"/>
      <p:bldP spid="91141" grpId="0" animBg="1"/>
      <p:bldP spid="91143" grpId="0" animBg="1"/>
      <p:bldP spid="91144" grpId="0" animBg="1"/>
      <p:bldP spid="91145" grpId="0" animBg="1"/>
      <p:bldP spid="911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矩形 92161"/>
          <p:cNvSpPr/>
          <p:nvPr/>
        </p:nvSpPr>
        <p:spPr>
          <a:xfrm>
            <a:off x="762000" y="0"/>
            <a:ext cx="8382000" cy="685800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92163" name="图片 9216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999" contrast="18000"/>
          </a:blip>
          <a:srcRect l="31912" t="39479" r="23839"/>
          <a:stretch>
            <a:fillRect/>
          </a:stretch>
        </p:blipFill>
        <p:spPr>
          <a:xfrm>
            <a:off x="3124200" y="0"/>
            <a:ext cx="3657600" cy="6858000"/>
          </a:xfrm>
          <a:prstGeom prst="rect">
            <a:avLst/>
          </a:prstGeom>
          <a:noFill/>
          <a:ln w="38100">
            <a:noFill/>
          </a:ln>
        </p:spPr>
      </p:pic>
      <p:sp>
        <p:nvSpPr>
          <p:cNvPr id="92164" name="文本框 92163"/>
          <p:cNvSpPr txBox="1"/>
          <p:nvPr/>
        </p:nvSpPr>
        <p:spPr>
          <a:xfrm>
            <a:off x="1143000" y="2667000"/>
            <a:ext cx="163195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股骨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165" name="文本框 92164"/>
          <p:cNvSpPr txBox="1"/>
          <p:nvPr/>
        </p:nvSpPr>
        <p:spPr>
          <a:xfrm>
            <a:off x="1492250" y="4235450"/>
            <a:ext cx="155575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腓骨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166" name="文本框 92165"/>
          <p:cNvSpPr txBox="1"/>
          <p:nvPr/>
        </p:nvSpPr>
        <p:spPr>
          <a:xfrm>
            <a:off x="1600200" y="4997450"/>
            <a:ext cx="17526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胫骨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167" name="文本框 92166"/>
          <p:cNvSpPr txBox="1"/>
          <p:nvPr/>
        </p:nvSpPr>
        <p:spPr>
          <a:xfrm>
            <a:off x="6934200" y="5867400"/>
            <a:ext cx="16764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趾骨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168" name="文本框 92167"/>
          <p:cNvSpPr txBox="1"/>
          <p:nvPr/>
        </p:nvSpPr>
        <p:spPr>
          <a:xfrm>
            <a:off x="6673850" y="5226050"/>
            <a:ext cx="163195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跖骨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169" name="文本框 92168"/>
          <p:cNvSpPr txBox="1"/>
          <p:nvPr/>
        </p:nvSpPr>
        <p:spPr>
          <a:xfrm>
            <a:off x="6553200" y="4724400"/>
            <a:ext cx="16002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跗骨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170" name="直接连接符 92169"/>
          <p:cNvSpPr/>
          <p:nvPr/>
        </p:nvSpPr>
        <p:spPr>
          <a:xfrm flipV="1">
            <a:off x="2514600" y="2971800"/>
            <a:ext cx="1371600" cy="762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171" name="直接连接符 92170"/>
          <p:cNvSpPr/>
          <p:nvPr/>
        </p:nvSpPr>
        <p:spPr>
          <a:xfrm>
            <a:off x="2667000" y="4572000"/>
            <a:ext cx="12954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172" name="直接连接符 92171"/>
          <p:cNvSpPr/>
          <p:nvPr/>
        </p:nvSpPr>
        <p:spPr>
          <a:xfrm flipV="1">
            <a:off x="2819400" y="5257800"/>
            <a:ext cx="1447800" cy="762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173" name="直接连接符 92172"/>
          <p:cNvSpPr/>
          <p:nvPr/>
        </p:nvSpPr>
        <p:spPr>
          <a:xfrm flipH="1">
            <a:off x="6248400" y="6019800"/>
            <a:ext cx="685800" cy="2286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174" name="直接连接符 92173"/>
          <p:cNvSpPr/>
          <p:nvPr/>
        </p:nvSpPr>
        <p:spPr>
          <a:xfrm flipH="1">
            <a:off x="6019800" y="5334000"/>
            <a:ext cx="533400" cy="4572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175" name="直接连接符 92174"/>
          <p:cNvSpPr/>
          <p:nvPr/>
        </p:nvSpPr>
        <p:spPr>
          <a:xfrm flipH="1">
            <a:off x="6096000" y="5715000"/>
            <a:ext cx="609600" cy="3048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176" name="矩形 92175"/>
          <p:cNvSpPr/>
          <p:nvPr/>
        </p:nvSpPr>
        <p:spPr>
          <a:xfrm>
            <a:off x="5791200" y="0"/>
            <a:ext cx="1981200" cy="20574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177" name="矩形 92176"/>
          <p:cNvSpPr/>
          <p:nvPr/>
        </p:nvSpPr>
        <p:spPr>
          <a:xfrm>
            <a:off x="2819400" y="3657600"/>
            <a:ext cx="914400" cy="2286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animBg="1"/>
      <p:bldP spid="92165" grpId="0" animBg="1"/>
      <p:bldP spid="92166" grpId="0" animBg="1"/>
      <p:bldP spid="92167" grpId="0" animBg="1"/>
      <p:bldP spid="92168" grpId="0" animBg="1"/>
      <p:bldP spid="9216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86740" y="771525"/>
            <a:ext cx="796988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+mn-ea"/>
                <a:ea typeface="+mn-ea"/>
              </a:rPr>
              <a:t>人体有</a:t>
            </a:r>
            <a:r>
              <a:rPr lang="en-US" altLang="zh-CN" sz="4400">
                <a:latin typeface="+mn-ea"/>
                <a:ea typeface="+mn-ea"/>
              </a:rPr>
              <a:t>206</a:t>
            </a:r>
            <a:r>
              <a:rPr lang="zh-CN" altLang="en-US" sz="4400">
                <a:latin typeface="+mn-ea"/>
                <a:ea typeface="+mn-ea"/>
              </a:rPr>
              <a:t>块骨。骨与骨之间的连结，叫骨连结。</a:t>
            </a:r>
            <a:endParaRPr lang="zh-CN" altLang="en-US" sz="4400">
              <a:latin typeface="+mn-ea"/>
              <a:ea typeface="+mn-ea"/>
            </a:endParaRPr>
          </a:p>
          <a:p>
            <a:r>
              <a:rPr lang="zh-CN" altLang="en-US" sz="4400">
                <a:latin typeface="+mn-ea"/>
                <a:ea typeface="+mn-ea"/>
              </a:rPr>
              <a:t>骨的连结方式有三种：</a:t>
            </a:r>
            <a:endParaRPr lang="zh-CN" altLang="en-US" sz="4400">
              <a:latin typeface="+mn-ea"/>
              <a:ea typeface="+mn-ea"/>
            </a:endParaRPr>
          </a:p>
          <a:p>
            <a:r>
              <a:rPr lang="zh-CN" altLang="en-US" sz="4400">
                <a:latin typeface="+mn-ea"/>
                <a:ea typeface="+mn-ea"/>
              </a:rPr>
              <a:t>不活动的连结  如头部的颅骨 </a:t>
            </a:r>
            <a:endParaRPr lang="zh-CN" altLang="en-US" sz="4400">
              <a:latin typeface="+mn-ea"/>
              <a:ea typeface="+mn-ea"/>
            </a:endParaRPr>
          </a:p>
          <a:p>
            <a:r>
              <a:rPr lang="zh-CN" altLang="en-US" sz="4400">
                <a:latin typeface="+mn-ea"/>
                <a:ea typeface="+mn-ea"/>
              </a:rPr>
              <a:t>半活动的连结  如脊椎骨</a:t>
            </a:r>
            <a:endParaRPr lang="zh-CN" altLang="en-US" sz="4400">
              <a:latin typeface="+mn-ea"/>
              <a:ea typeface="+mn-ea"/>
            </a:endParaRPr>
          </a:p>
          <a:p>
            <a:r>
              <a:rPr lang="zh-CN" altLang="en-US" sz="4400">
                <a:latin typeface="+mn-ea"/>
                <a:ea typeface="+mn-ea"/>
              </a:rPr>
              <a:t>能活动的连结  如关节之间的骨</a:t>
            </a:r>
            <a:endParaRPr lang="zh-CN" altLang="en-US" sz="440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7042" name="内容占位符 87041" descr="一群鹿在喝水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5675313" cy="4256088"/>
          </a:xfrm>
        </p:spPr>
      </p:pic>
      <p:pic>
        <p:nvPicPr>
          <p:cNvPr id="87043" name="内容占位符 87042" descr="鹿在奔跑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05200" y="2628900"/>
            <a:ext cx="5638800" cy="4229100"/>
          </a:xfrm>
        </p:spPr>
      </p:pic>
      <p:sp>
        <p:nvSpPr>
          <p:cNvPr id="87044" name="文本框 87043"/>
          <p:cNvSpPr txBox="1"/>
          <p:nvPr/>
        </p:nvSpPr>
        <p:spPr>
          <a:xfrm>
            <a:off x="6096000" y="1295400"/>
            <a:ext cx="2235200" cy="669925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t">
            <a:spAutoFit/>
          </a:bodyPr>
          <a:p>
            <a:pPr>
              <a:buClrTx/>
            </a:pPr>
            <a:r>
              <a:rPr lang="zh-CN" altLang="en-US" sz="4400" dirty="0">
                <a:latin typeface="Arial" panose="020B0604020202020204" pitchFamily="34" charset="0"/>
                <a:ea typeface="黑体" panose="02010609060101010101" pitchFamily="2" charset="-122"/>
              </a:rPr>
              <a:t>鹿在喝水</a:t>
            </a:r>
            <a:endParaRPr lang="zh-CN" altLang="en-US" sz="4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45" name="文本框 87044"/>
          <p:cNvSpPr txBox="1"/>
          <p:nvPr/>
        </p:nvSpPr>
        <p:spPr>
          <a:xfrm>
            <a:off x="990600" y="5064125"/>
            <a:ext cx="2235200" cy="669925"/>
          </a:xfrm>
          <a:prstGeom prst="rect">
            <a:avLst/>
          </a:prstGeom>
          <a:noFill/>
          <a:ln w="38100">
            <a:noFill/>
          </a:ln>
        </p:spPr>
        <p:txBody>
          <a:bodyPr wrap="none" lIns="0" tIns="0" rIns="0" bIns="0" anchor="t">
            <a:spAutoFit/>
          </a:bodyPr>
          <a:p>
            <a:pPr>
              <a:buClrTx/>
            </a:pPr>
            <a:r>
              <a:rPr lang="zh-CN" altLang="en-US" sz="4400" dirty="0">
                <a:latin typeface="Arial" panose="020B0604020202020204" pitchFamily="34" charset="0"/>
                <a:ea typeface="黑体" panose="02010609060101010101" pitchFamily="2" charset="-122"/>
              </a:rPr>
              <a:t>鹿在奔逃</a:t>
            </a:r>
            <a:endParaRPr lang="zh-CN" altLang="en-US" sz="4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图片 86017" descr="pic_38145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2138" y="260350"/>
            <a:ext cx="3046412" cy="475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文本框 86018"/>
          <p:cNvSpPr txBox="1"/>
          <p:nvPr/>
        </p:nvSpPr>
        <p:spPr>
          <a:xfrm>
            <a:off x="1403350" y="1412875"/>
            <a:ext cx="19796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</a:rPr>
              <a:t>关节头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6020" name="文本框 86019"/>
          <p:cNvSpPr txBox="1"/>
          <p:nvPr/>
        </p:nvSpPr>
        <p:spPr>
          <a:xfrm>
            <a:off x="6877050" y="1125538"/>
            <a:ext cx="25923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关节囊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86021" name="文本框 86020"/>
          <p:cNvSpPr txBox="1"/>
          <p:nvPr/>
        </p:nvSpPr>
        <p:spPr>
          <a:xfrm>
            <a:off x="6838950" y="1989138"/>
            <a:ext cx="2305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关节腔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86022" name="文本框 86021"/>
          <p:cNvSpPr txBox="1"/>
          <p:nvPr/>
        </p:nvSpPr>
        <p:spPr>
          <a:xfrm>
            <a:off x="1331913" y="2852738"/>
            <a:ext cx="20891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</a:rPr>
              <a:t>关节窝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6023" name="文本框 86022"/>
          <p:cNvSpPr txBox="1"/>
          <p:nvPr/>
        </p:nvSpPr>
        <p:spPr>
          <a:xfrm>
            <a:off x="6300788" y="2997200"/>
            <a:ext cx="23764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关节软骨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grpSp>
        <p:nvGrpSpPr>
          <p:cNvPr id="86024" name="组合 86023"/>
          <p:cNvGrpSpPr/>
          <p:nvPr/>
        </p:nvGrpSpPr>
        <p:grpSpPr>
          <a:xfrm>
            <a:off x="4427538" y="2205038"/>
            <a:ext cx="1873250" cy="1154112"/>
            <a:chOff x="2744" y="1842"/>
            <a:chExt cx="1180" cy="727"/>
          </a:xfrm>
        </p:grpSpPr>
        <p:sp>
          <p:nvSpPr>
            <p:cNvPr id="86025" name="直接连接符 86024"/>
            <p:cNvSpPr/>
            <p:nvPr/>
          </p:nvSpPr>
          <p:spPr>
            <a:xfrm>
              <a:off x="2925" y="1842"/>
              <a:ext cx="998" cy="72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6026" name="直接连接符 86025"/>
            <p:cNvSpPr/>
            <p:nvPr/>
          </p:nvSpPr>
          <p:spPr>
            <a:xfrm>
              <a:off x="2744" y="2115"/>
              <a:ext cx="1180" cy="45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6027" name="文本框 86026"/>
          <p:cNvSpPr txBox="1"/>
          <p:nvPr/>
        </p:nvSpPr>
        <p:spPr>
          <a:xfrm>
            <a:off x="323850" y="5013325"/>
            <a:ext cx="88201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关节是起支点的作用</a:t>
            </a:r>
            <a:r>
              <a:rPr lang="en-US" altLang="zh-CN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支点是骨绕着转动的点。使运动灵活自如</a:t>
            </a:r>
            <a:endParaRPr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28" name="左大括号 86027"/>
          <p:cNvSpPr/>
          <p:nvPr/>
        </p:nvSpPr>
        <p:spPr>
          <a:xfrm>
            <a:off x="1331913" y="1844675"/>
            <a:ext cx="71437" cy="1223963"/>
          </a:xfrm>
          <a:prstGeom prst="leftBrace">
            <a:avLst>
              <a:gd name="adj1" fmla="val 14277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6029" name="文本框 86028"/>
          <p:cNvSpPr txBox="1"/>
          <p:nvPr/>
        </p:nvSpPr>
        <p:spPr>
          <a:xfrm>
            <a:off x="539750" y="1628775"/>
            <a:ext cx="793750" cy="15922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关节面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86030" name="直接连接符 86029"/>
          <p:cNvSpPr/>
          <p:nvPr/>
        </p:nvSpPr>
        <p:spPr>
          <a:xfrm>
            <a:off x="5580063" y="2276475"/>
            <a:ext cx="107950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6031" name="直接连接符 86030"/>
          <p:cNvSpPr/>
          <p:nvPr/>
        </p:nvSpPr>
        <p:spPr>
          <a:xfrm flipH="1" flipV="1">
            <a:off x="2987675" y="1700213"/>
            <a:ext cx="1368425" cy="1587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6032" name="直接连接符 86031"/>
          <p:cNvSpPr/>
          <p:nvPr/>
        </p:nvSpPr>
        <p:spPr>
          <a:xfrm flipH="1" flipV="1">
            <a:off x="3059113" y="3141663"/>
            <a:ext cx="158432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6033" name="直接连接符 86032"/>
          <p:cNvSpPr/>
          <p:nvPr/>
        </p:nvSpPr>
        <p:spPr>
          <a:xfrm>
            <a:off x="5724525" y="1555750"/>
            <a:ext cx="1152525" cy="1588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6034" name="直接连接符 86033"/>
          <p:cNvSpPr/>
          <p:nvPr/>
        </p:nvSpPr>
        <p:spPr>
          <a:xfrm>
            <a:off x="6156325" y="3284538"/>
            <a:ext cx="144463" cy="73025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6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6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6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0" grpId="0"/>
      <p:bldP spid="86021" grpId="0"/>
      <p:bldP spid="86022" grpId="0"/>
      <p:bldP spid="86023" grpId="0"/>
      <p:bldP spid="86027" grpId="0"/>
      <p:bldP spid="860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67585" descr="永恒"/>
          <p:cNvSpPr txBox="1"/>
          <p:nvPr/>
        </p:nvSpPr>
        <p:spPr>
          <a:xfrm>
            <a:off x="76200" y="304800"/>
            <a:ext cx="6096000" cy="823913"/>
          </a:xfrm>
          <a:prstGeom prst="rect">
            <a:avLst/>
          </a:prstGeom>
          <a:blipFill rotWithShape="0">
            <a:blip r:embed="rId1"/>
          </a:blip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关节的结构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7587" name="左大括号 67586"/>
          <p:cNvSpPr/>
          <p:nvPr/>
        </p:nvSpPr>
        <p:spPr>
          <a:xfrm>
            <a:off x="152400" y="1752600"/>
            <a:ext cx="762000" cy="3657600"/>
          </a:xfrm>
          <a:prstGeom prst="leftBrace">
            <a:avLst>
              <a:gd name="adj1" fmla="val 40000"/>
              <a:gd name="adj2" fmla="val 50000"/>
            </a:avLst>
          </a:prstGeom>
          <a:noFill/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588" name="文本框 67587"/>
          <p:cNvSpPr txBox="1"/>
          <p:nvPr/>
        </p:nvSpPr>
        <p:spPr>
          <a:xfrm>
            <a:off x="914400" y="1416050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关节囊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838200" y="2971800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关节面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7590" name="文本框 67589"/>
          <p:cNvSpPr txBox="1"/>
          <p:nvPr/>
        </p:nvSpPr>
        <p:spPr>
          <a:xfrm>
            <a:off x="914400" y="5073650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关节腔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7591" name="左大括号 67590"/>
          <p:cNvSpPr/>
          <p:nvPr/>
        </p:nvSpPr>
        <p:spPr>
          <a:xfrm>
            <a:off x="2362200" y="2667000"/>
            <a:ext cx="409575" cy="1600200"/>
          </a:xfrm>
          <a:prstGeom prst="leftBrace">
            <a:avLst>
              <a:gd name="adj1" fmla="val 58604"/>
              <a:gd name="adj2" fmla="val 50000"/>
            </a:avLst>
          </a:prstGeom>
          <a:noFill/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592" name="文本框 67591"/>
          <p:cNvSpPr txBox="1"/>
          <p:nvPr/>
        </p:nvSpPr>
        <p:spPr>
          <a:xfrm>
            <a:off x="2743200" y="2482850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1414"/>
                </a:solidFill>
                <a:latin typeface="Times New Roman" panose="02020603050405020304" pitchFamily="18" charset="0"/>
                <a:ea typeface="楷体_GB2312" pitchFamily="49" charset="-122"/>
              </a:rPr>
              <a:t>关节头：略凸</a:t>
            </a:r>
            <a:endParaRPr lang="zh-CN" altLang="en-US" sz="3600" b="1">
              <a:solidFill>
                <a:srgbClr val="001414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3" name="文本框 67592"/>
          <p:cNvSpPr txBox="1"/>
          <p:nvPr/>
        </p:nvSpPr>
        <p:spPr>
          <a:xfrm>
            <a:off x="2819400" y="3733800"/>
            <a:ext cx="320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1414"/>
                </a:solidFill>
                <a:latin typeface="Times New Roman" panose="02020603050405020304" pitchFamily="18" charset="0"/>
                <a:ea typeface="楷体_GB2312" pitchFamily="49" charset="-122"/>
              </a:rPr>
              <a:t>关节窝：略凹</a:t>
            </a:r>
            <a:endParaRPr lang="zh-CN" altLang="en-US" sz="3600" b="1">
              <a:solidFill>
                <a:srgbClr val="001414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4" name="文本框 67593"/>
          <p:cNvSpPr txBox="1"/>
          <p:nvPr/>
        </p:nvSpPr>
        <p:spPr>
          <a:xfrm>
            <a:off x="6084888" y="2492375"/>
            <a:ext cx="1295400" cy="1617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1414"/>
                </a:solidFill>
                <a:latin typeface="Times New Roman" panose="02020603050405020304" pitchFamily="18" charset="0"/>
                <a:ea typeface="楷体_GB2312" pitchFamily="49" charset="-122"/>
              </a:rPr>
              <a:t>覆盖</a:t>
            </a: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关节软骨</a:t>
            </a:r>
            <a:endParaRPr lang="zh-CN" altLang="en-US" sz="3600" b="1">
              <a:solidFill>
                <a:srgbClr val="FF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5" name="右大括号 67594"/>
          <p:cNvSpPr/>
          <p:nvPr/>
        </p:nvSpPr>
        <p:spPr>
          <a:xfrm>
            <a:off x="5651500" y="2819400"/>
            <a:ext cx="368300" cy="1295400"/>
          </a:xfrm>
          <a:prstGeom prst="rightBrace">
            <a:avLst>
              <a:gd name="adj1" fmla="val 29310"/>
              <a:gd name="adj2" fmla="val 50000"/>
            </a:avLst>
          </a:prstGeom>
          <a:noFill/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596" name="文本框 67595"/>
          <p:cNvSpPr txBox="1"/>
          <p:nvPr/>
        </p:nvSpPr>
        <p:spPr>
          <a:xfrm>
            <a:off x="2362200" y="1538288"/>
            <a:ext cx="4495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1414"/>
                </a:solidFill>
                <a:latin typeface="Times New Roman" panose="02020603050405020304" pitchFamily="18" charset="0"/>
                <a:ea typeface="楷体_GB2312" pitchFamily="49" charset="-122"/>
              </a:rPr>
              <a:t>外有韧带，内壁分泌滑液</a:t>
            </a:r>
            <a:endParaRPr lang="zh-CN" altLang="en-US" sz="2800" b="1">
              <a:solidFill>
                <a:srgbClr val="001414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7" name="文本框 67596"/>
          <p:cNvSpPr txBox="1"/>
          <p:nvPr/>
        </p:nvSpPr>
        <p:spPr>
          <a:xfrm>
            <a:off x="2743200" y="5195888"/>
            <a:ext cx="2362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1414"/>
                </a:solidFill>
                <a:latin typeface="Times New Roman" panose="02020603050405020304" pitchFamily="18" charset="0"/>
                <a:ea typeface="楷体_GB2312" pitchFamily="49" charset="-122"/>
              </a:rPr>
              <a:t>内有滑液</a:t>
            </a:r>
            <a:endParaRPr lang="zh-CN" altLang="en-US" sz="2800" b="1">
              <a:solidFill>
                <a:srgbClr val="001414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8" name="右大括号 67597"/>
          <p:cNvSpPr/>
          <p:nvPr/>
        </p:nvSpPr>
        <p:spPr>
          <a:xfrm>
            <a:off x="7239000" y="1447800"/>
            <a:ext cx="304800" cy="4191000"/>
          </a:xfrm>
          <a:prstGeom prst="rightBrace">
            <a:avLst>
              <a:gd name="adj1" fmla="val 114583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599" name="文本框 67598"/>
          <p:cNvSpPr txBox="1"/>
          <p:nvPr/>
        </p:nvSpPr>
        <p:spPr>
          <a:xfrm>
            <a:off x="7543800" y="2068513"/>
            <a:ext cx="1371600" cy="311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1414"/>
                </a:solidFill>
                <a:latin typeface="Times New Roman" panose="02020603050405020304" pitchFamily="18" charset="0"/>
                <a:ea typeface="楷体_GB2312" pitchFamily="49" charset="-122"/>
              </a:rPr>
              <a:t>结构特点</a:t>
            </a:r>
            <a:endParaRPr lang="zh-CN" altLang="en-US" sz="3600" b="1" dirty="0">
              <a:solidFill>
                <a:srgbClr val="001414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1414"/>
                </a:solidFill>
                <a:latin typeface="Times New Roman" panose="02020603050405020304" pitchFamily="18" charset="0"/>
                <a:ea typeface="楷体_GB2312" pitchFamily="49" charset="-122"/>
              </a:rPr>
              <a:t>既</a:t>
            </a:r>
            <a:r>
              <a:rPr lang="zh-CN" altLang="en-US" sz="3600" b="1" dirty="0">
                <a:solidFill>
                  <a:srgbClr val="9900FF"/>
                </a:solidFill>
                <a:latin typeface="Times New Roman" panose="02020603050405020304" pitchFamily="18" charset="0"/>
                <a:ea typeface="楷体_GB2312" pitchFamily="49" charset="-122"/>
              </a:rPr>
              <a:t>牢固</a:t>
            </a:r>
            <a:r>
              <a:rPr lang="zh-CN" altLang="en-US" sz="3600" b="1" dirty="0">
                <a:solidFill>
                  <a:srgbClr val="001414"/>
                </a:solidFill>
                <a:latin typeface="Times New Roman" panose="02020603050405020304" pitchFamily="18" charset="0"/>
                <a:ea typeface="楷体_GB2312" pitchFamily="49" charset="-122"/>
              </a:rPr>
              <a:t>又</a:t>
            </a:r>
            <a:r>
              <a:rPr lang="zh-CN" altLang="en-US" sz="3600" b="1" dirty="0">
                <a:solidFill>
                  <a:srgbClr val="9900FF"/>
                </a:solidFill>
                <a:latin typeface="Times New Roman" panose="02020603050405020304" pitchFamily="18" charset="0"/>
                <a:ea typeface="楷体_GB2312" pitchFamily="49" charset="-122"/>
              </a:rPr>
              <a:t>灵活</a:t>
            </a:r>
            <a:endParaRPr lang="zh-CN" altLang="en-US" sz="3600" b="1">
              <a:solidFill>
                <a:srgbClr val="99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600" name="文本框 67599"/>
          <p:cNvSpPr txBox="1"/>
          <p:nvPr/>
        </p:nvSpPr>
        <p:spPr>
          <a:xfrm>
            <a:off x="395288" y="5949950"/>
            <a:ext cx="8064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脱臼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关节头从关节窝里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滑脱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出来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90" grpId="0"/>
      <p:bldP spid="67592" grpId="0"/>
      <p:bldP spid="67593" grpId="0"/>
      <p:bldP spid="67594" grpId="0"/>
      <p:bldP spid="67596" grpId="0"/>
      <p:bldP spid="67597" grpId="0"/>
      <p:bldP spid="67599" grpId="0"/>
      <p:bldP spid="676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图片 73729" descr="k12781000135059818269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-15875"/>
            <a:ext cx="556260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直接连接符 73730"/>
          <p:cNvSpPr/>
          <p:nvPr/>
        </p:nvSpPr>
        <p:spPr>
          <a:xfrm>
            <a:off x="3581400" y="1219200"/>
            <a:ext cx="35052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3732" name="文本框 73731"/>
          <p:cNvSpPr txBox="1"/>
          <p:nvPr/>
        </p:nvSpPr>
        <p:spPr>
          <a:xfrm>
            <a:off x="7050088" y="785813"/>
            <a:ext cx="1770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肩关节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3" name="直接连接符 73732"/>
          <p:cNvSpPr/>
          <p:nvPr/>
        </p:nvSpPr>
        <p:spPr>
          <a:xfrm>
            <a:off x="4038600" y="2133600"/>
            <a:ext cx="30480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3734" name="文本框 73733"/>
          <p:cNvSpPr txBox="1"/>
          <p:nvPr/>
        </p:nvSpPr>
        <p:spPr>
          <a:xfrm>
            <a:off x="7092950" y="1692275"/>
            <a:ext cx="1770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肘关节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5" name="直接连接符 73734"/>
          <p:cNvSpPr/>
          <p:nvPr/>
        </p:nvSpPr>
        <p:spPr>
          <a:xfrm>
            <a:off x="4267200" y="2971800"/>
            <a:ext cx="28194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3736" name="文本框 73735"/>
          <p:cNvSpPr txBox="1"/>
          <p:nvPr/>
        </p:nvSpPr>
        <p:spPr>
          <a:xfrm>
            <a:off x="7123113" y="2614613"/>
            <a:ext cx="1770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腕关节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3737" name="组合 73736"/>
          <p:cNvGrpSpPr/>
          <p:nvPr/>
        </p:nvGrpSpPr>
        <p:grpSpPr>
          <a:xfrm>
            <a:off x="3200400" y="3048000"/>
            <a:ext cx="3886200" cy="838200"/>
            <a:chOff x="2016" y="1920"/>
            <a:chExt cx="2448" cy="528"/>
          </a:xfrm>
        </p:grpSpPr>
        <p:sp>
          <p:nvSpPr>
            <p:cNvPr id="73738" name="直接连接符 73737"/>
            <p:cNvSpPr/>
            <p:nvPr/>
          </p:nvSpPr>
          <p:spPr>
            <a:xfrm>
              <a:off x="2016" y="1920"/>
              <a:ext cx="816" cy="52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39" name="直接连接符 73738"/>
            <p:cNvSpPr/>
            <p:nvPr/>
          </p:nvSpPr>
          <p:spPr>
            <a:xfrm>
              <a:off x="2832" y="2448"/>
              <a:ext cx="1632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3740" name="文本框 73739"/>
          <p:cNvSpPr txBox="1"/>
          <p:nvPr/>
        </p:nvSpPr>
        <p:spPr>
          <a:xfrm>
            <a:off x="7123113" y="3444875"/>
            <a:ext cx="1770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髋关节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1" name="直接连接符 73740"/>
          <p:cNvSpPr/>
          <p:nvPr/>
        </p:nvSpPr>
        <p:spPr>
          <a:xfrm>
            <a:off x="3352800" y="4419600"/>
            <a:ext cx="38100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3742" name="文本框 73741"/>
          <p:cNvSpPr txBox="1"/>
          <p:nvPr/>
        </p:nvSpPr>
        <p:spPr>
          <a:xfrm>
            <a:off x="7123113" y="4149725"/>
            <a:ext cx="1770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膝关节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3" name="直接连接符 73742"/>
          <p:cNvSpPr/>
          <p:nvPr/>
        </p:nvSpPr>
        <p:spPr>
          <a:xfrm>
            <a:off x="3505200" y="5562600"/>
            <a:ext cx="3733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3744" name="文本框 73743"/>
          <p:cNvSpPr txBox="1"/>
          <p:nvPr/>
        </p:nvSpPr>
        <p:spPr>
          <a:xfrm>
            <a:off x="7123113" y="5181600"/>
            <a:ext cx="1770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踝关节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4" grpId="0"/>
      <p:bldP spid="73736" grpId="0"/>
      <p:bldP spid="73740" grpId="0"/>
      <p:bldP spid="73742" grpId="0"/>
      <p:bldP spid="737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标题 56321"/>
          <p:cNvSpPr>
            <a:spLocks noGrp="1"/>
          </p:cNvSpPr>
          <p:nvPr>
            <p:ph type="title"/>
          </p:nvPr>
        </p:nvSpPr>
        <p:spPr>
          <a:xfrm>
            <a:off x="1403350" y="333375"/>
            <a:ext cx="6624638" cy="1143000"/>
          </a:xfrm>
          <a:solidFill>
            <a:srgbClr val="E4F509"/>
          </a:solidFill>
        </p:spPr>
        <p:txBody>
          <a:bodyPr anchor="ctr"/>
          <a:p>
            <a:r>
              <a:rPr lang="zh-CN" altLang="en-US" sz="88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骨 骼 肌</a:t>
            </a:r>
            <a:endParaRPr lang="zh-CN" altLang="en-US" sz="8800" b="1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6323" name="图片 56322" descr="pic_38143"/>
          <p:cNvPicPr>
            <a:picLocks noChangeAspect="1"/>
          </p:cNvPicPr>
          <p:nvPr/>
        </p:nvPicPr>
        <p:blipFill>
          <a:blip r:embed="rId1"/>
          <a:srcRect l="16109" t="5641" r="41963" b="43550"/>
          <a:stretch>
            <a:fillRect/>
          </a:stretch>
        </p:blipFill>
        <p:spPr>
          <a:xfrm>
            <a:off x="250825" y="1557338"/>
            <a:ext cx="4021138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4" name="右大括号 56323"/>
          <p:cNvSpPr/>
          <p:nvPr/>
        </p:nvSpPr>
        <p:spPr>
          <a:xfrm rot="-2380550">
            <a:off x="2411413" y="1412875"/>
            <a:ext cx="576262" cy="3624263"/>
          </a:xfrm>
          <a:prstGeom prst="rightBrace">
            <a:avLst>
              <a:gd name="adj1" fmla="val 52410"/>
              <a:gd name="adj2" fmla="val 50000"/>
            </a:avLst>
          </a:prstGeom>
          <a:noFill/>
          <a:ln w="730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25" name="文本框 56324"/>
          <p:cNvSpPr txBox="1"/>
          <p:nvPr/>
        </p:nvSpPr>
        <p:spPr>
          <a:xfrm>
            <a:off x="3132138" y="2060575"/>
            <a:ext cx="54006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肌腹：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中间较粗的部分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6326" name="椭圆 56325"/>
          <p:cNvSpPr/>
          <p:nvPr/>
        </p:nvSpPr>
        <p:spPr>
          <a:xfrm>
            <a:off x="3924300" y="5084763"/>
            <a:ext cx="431800" cy="431800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27" name="直接连接符 56326"/>
          <p:cNvSpPr/>
          <p:nvPr/>
        </p:nvSpPr>
        <p:spPr>
          <a:xfrm flipV="1">
            <a:off x="4067175" y="3141663"/>
            <a:ext cx="576263" cy="1873250"/>
          </a:xfrm>
          <a:prstGeom prst="line">
            <a:avLst/>
          </a:prstGeom>
          <a:ln w="4445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328" name="文本框 56327"/>
          <p:cNvSpPr txBox="1"/>
          <p:nvPr/>
        </p:nvSpPr>
        <p:spPr>
          <a:xfrm>
            <a:off x="4500563" y="2747963"/>
            <a:ext cx="4516437" cy="3140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肌腱</a:t>
            </a:r>
            <a:r>
              <a:rPr lang="zh-CN" altLang="en-US" sz="4000" b="1" dirty="0">
                <a:latin typeface="Arial" panose="020B0604020202020204" pitchFamily="34" charset="0"/>
              </a:rPr>
              <a:t>：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两端较细的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呈乳白色的部分，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肌腱 可绕过关节连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不同的骨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上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endParaRPr lang="zh-CN" altLang="en-US" sz="4000" b="1" dirty="0">
              <a:solidFill>
                <a:srgbClr val="FF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329" name="矩形 56328"/>
          <p:cNvSpPr/>
          <p:nvPr/>
        </p:nvSpPr>
        <p:spPr>
          <a:xfrm>
            <a:off x="323850" y="5378450"/>
            <a:ext cx="8208963" cy="2957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  <a:buChar char="•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骨骼肌由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肌腹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和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肌腱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组成。骨骼肌有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受刺激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而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收缩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的特性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  <p:bldP spid="56325" grpId="0"/>
      <p:bldP spid="56328" grpId="0"/>
      <p:bldP spid="563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9" name="图片 57348" descr="pic_38129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888" y="1052513"/>
            <a:ext cx="5076825" cy="1023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0" name="图片 57349" descr="pic_38130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013" y="2276475"/>
            <a:ext cx="5076825" cy="176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6" name="矩形 57355"/>
          <p:cNvSpPr/>
          <p:nvPr/>
        </p:nvSpPr>
        <p:spPr>
          <a:xfrm>
            <a:off x="1258888" y="188913"/>
            <a:ext cx="8207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</a:rPr>
              <a:t>、骨、关节和肌肉的关系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57357" name="文本框 57356"/>
          <p:cNvSpPr txBox="1"/>
          <p:nvPr/>
        </p:nvSpPr>
        <p:spPr>
          <a:xfrm>
            <a:off x="323850" y="4149725"/>
            <a:ext cx="85693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思考：一组肌肉的两端是附着在一块骨上，还是分别附着在不同骨上，这对于运动有什么意义？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7358" name="文本框 57357"/>
          <p:cNvSpPr txBox="1"/>
          <p:nvPr/>
        </p:nvSpPr>
        <p:spPr>
          <a:xfrm>
            <a:off x="900113" y="5589588"/>
            <a:ext cx="6985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分别附着在不同骨上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能牵拉相邻的骨产生运动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5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0" y="0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99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二、骨、关节和肌肉的协调配合</a:t>
            </a:r>
            <a:endParaRPr lang="zh-CN" altLang="en-US" sz="4800" b="1" dirty="0">
              <a:solidFill>
                <a:srgbClr val="99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395288" y="1125538"/>
            <a:ext cx="8364537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、骨的位置的变化产生运动，但是骨本身是不能运动的。骨的运动要靠骨骼肌的牵拉。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9" name="图片 15368" descr="伸屈肘 动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2636838"/>
            <a:ext cx="523875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3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8" name="图片 20487" descr="pic_38128"/>
          <p:cNvPicPr>
            <a:picLocks noChangeAspect="1"/>
          </p:cNvPicPr>
          <p:nvPr/>
        </p:nvPicPr>
        <p:blipFill>
          <a:blip r:embed="rId1">
            <a:clrChange>
              <a:clrFrom>
                <a:srgbClr val="EDF0FF"/>
              </a:clrFrom>
              <a:clrTo>
                <a:srgbClr val="EDF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2275" y="0"/>
            <a:ext cx="5868988" cy="561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5" name="直接连接符 20494"/>
          <p:cNvSpPr/>
          <p:nvPr/>
        </p:nvSpPr>
        <p:spPr>
          <a:xfrm>
            <a:off x="1692275" y="2420938"/>
            <a:ext cx="223361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6" name="直接连接符 20495"/>
          <p:cNvSpPr/>
          <p:nvPr/>
        </p:nvSpPr>
        <p:spPr>
          <a:xfrm>
            <a:off x="4932363" y="3284538"/>
            <a:ext cx="20177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7" name="文本框 20496"/>
          <p:cNvSpPr txBox="1"/>
          <p:nvPr/>
        </p:nvSpPr>
        <p:spPr>
          <a:xfrm>
            <a:off x="0" y="2133600"/>
            <a:ext cx="49911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肱二头肌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0498" name="文本框 20497"/>
          <p:cNvSpPr txBox="1"/>
          <p:nvPr/>
        </p:nvSpPr>
        <p:spPr>
          <a:xfrm>
            <a:off x="6877050" y="3068638"/>
            <a:ext cx="28082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肱三头肌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0499" name="矩形 20498"/>
          <p:cNvSpPr/>
          <p:nvPr/>
        </p:nvSpPr>
        <p:spPr>
          <a:xfrm>
            <a:off x="827088" y="5013325"/>
            <a:ext cx="7993062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举起胳膊</a:t>
            </a:r>
            <a:r>
              <a:rPr lang="en-US" altLang="zh-CN" sz="4400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做一下屈肘和伸肘动作</a:t>
            </a:r>
            <a:r>
              <a:rPr lang="en-US" altLang="zh-CN" sz="4400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体会分别是哪块肌肉在用力</a:t>
            </a: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?</a:t>
            </a:r>
            <a:endParaRPr lang="en-US" altLang="zh-CN" sz="44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7" grpId="0"/>
      <p:bldP spid="20498" grpId="0"/>
      <p:bldP spid="204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58369"/>
          <p:cNvSpPr txBox="1"/>
          <p:nvPr/>
        </p:nvSpPr>
        <p:spPr>
          <a:xfrm>
            <a:off x="0" y="5300663"/>
            <a:ext cx="93567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屈肘时，肱二头肌＿＿，肱三头肌＿＿。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8371" name="文本框 58370"/>
          <p:cNvSpPr txBox="1"/>
          <p:nvPr/>
        </p:nvSpPr>
        <p:spPr>
          <a:xfrm>
            <a:off x="539750" y="260350"/>
            <a:ext cx="147637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屈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肘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72" name="文本框 58371"/>
          <p:cNvSpPr txBox="1"/>
          <p:nvPr/>
        </p:nvSpPr>
        <p:spPr>
          <a:xfrm>
            <a:off x="7740650" y="5341938"/>
            <a:ext cx="1655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舒张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73" name="文本框 58372"/>
          <p:cNvSpPr txBox="1"/>
          <p:nvPr/>
        </p:nvSpPr>
        <p:spPr>
          <a:xfrm>
            <a:off x="4140200" y="5341938"/>
            <a:ext cx="1655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收缩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58374" name="组合 58373"/>
          <p:cNvGrpSpPr/>
          <p:nvPr/>
        </p:nvGrpSpPr>
        <p:grpSpPr>
          <a:xfrm>
            <a:off x="3059113" y="260350"/>
            <a:ext cx="4321175" cy="4800600"/>
            <a:chOff x="1973" y="346"/>
            <a:chExt cx="2990" cy="3024"/>
          </a:xfrm>
        </p:grpSpPr>
        <p:pic>
          <p:nvPicPr>
            <p:cNvPr id="58375" name="图片 58374" descr="pic_3814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3" y="346"/>
              <a:ext cx="2990" cy="3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376" name="文本框 58375"/>
            <p:cNvSpPr txBox="1"/>
            <p:nvPr/>
          </p:nvSpPr>
          <p:spPr>
            <a:xfrm>
              <a:off x="3243" y="1645"/>
              <a:ext cx="122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肱二头肌</a:t>
              </a:r>
              <a:endParaRPr lang="zh-CN" altLang="en-US" b="1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8377" name="文本框 58376"/>
            <p:cNvSpPr txBox="1"/>
            <p:nvPr/>
          </p:nvSpPr>
          <p:spPr>
            <a:xfrm>
              <a:off x="1973" y="2160"/>
              <a:ext cx="108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肱三头肌</a:t>
              </a:r>
              <a:endParaRPr lang="zh-CN" altLang="en-US" b="1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/>
      <p:bldP spid="58372" grpId="0"/>
      <p:bldP spid="5837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框 60417"/>
          <p:cNvSpPr txBox="1"/>
          <p:nvPr/>
        </p:nvSpPr>
        <p:spPr>
          <a:xfrm>
            <a:off x="0" y="5300663"/>
            <a:ext cx="93567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伸肘时，肱三头肌＿＿，肱二头肌＿＿。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60419" name="图片 60418" descr="pic_381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981075"/>
            <a:ext cx="4752975" cy="4071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0" name="文本框 60419"/>
          <p:cNvSpPr txBox="1"/>
          <p:nvPr/>
        </p:nvSpPr>
        <p:spPr>
          <a:xfrm>
            <a:off x="468313" y="404813"/>
            <a:ext cx="136842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伸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肘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21" name="文本框 60420"/>
          <p:cNvSpPr txBox="1"/>
          <p:nvPr/>
        </p:nvSpPr>
        <p:spPr>
          <a:xfrm>
            <a:off x="4067175" y="5330825"/>
            <a:ext cx="1655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收缩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22" name="文本框 60421"/>
          <p:cNvSpPr txBox="1"/>
          <p:nvPr/>
        </p:nvSpPr>
        <p:spPr>
          <a:xfrm>
            <a:off x="7740650" y="5340350"/>
            <a:ext cx="1655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舒张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23" name="文本框 60422"/>
          <p:cNvSpPr txBox="1"/>
          <p:nvPr/>
        </p:nvSpPr>
        <p:spPr>
          <a:xfrm>
            <a:off x="4067175" y="1844675"/>
            <a:ext cx="1855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肱二头肌</a:t>
            </a:r>
            <a:endParaRPr lang="zh-CN" altLang="en-US" sz="3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424" name="文本框 60423"/>
          <p:cNvSpPr txBox="1"/>
          <p:nvPr/>
        </p:nvSpPr>
        <p:spPr>
          <a:xfrm>
            <a:off x="2051050" y="2492375"/>
            <a:ext cx="21605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肱三头肌</a:t>
            </a:r>
            <a:endParaRPr lang="zh-CN" altLang="en-US" sz="3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charRg st="2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21" grpId="0"/>
      <p:bldP spid="60422" grpId="0"/>
      <p:bldP spid="60423" grpId="0"/>
      <p:bldP spid="604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62465"/>
          <p:cNvSpPr>
            <a:spLocks noGrp="1"/>
          </p:cNvSpPr>
          <p:nvPr>
            <p:ph type="title"/>
          </p:nvPr>
        </p:nvSpPr>
        <p:spPr>
          <a:xfrm>
            <a:off x="0" y="188913"/>
            <a:ext cx="5473700" cy="1143000"/>
          </a:xfrm>
        </p:spPr>
        <p:txBody>
          <a:bodyPr anchor="ctr"/>
          <a:p>
            <a:r>
              <a:rPr lang="zh-CN" altLang="en-US" sz="6600" b="1" dirty="0">
                <a:solidFill>
                  <a:srgbClr val="0000FF"/>
                </a:solidFill>
                <a:ea typeface="华文行楷" panose="02010800040101010101" pitchFamily="2" charset="-122"/>
              </a:rPr>
              <a:t>运动的完成</a:t>
            </a:r>
            <a:endParaRPr lang="zh-CN" altLang="en-US" sz="6600" b="1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sp>
        <p:nvSpPr>
          <p:cNvPr id="62467" name="文本占位符 62466"/>
          <p:cNvSpPr>
            <a:spLocks noGrp="1"/>
          </p:cNvSpPr>
          <p:nvPr>
            <p:ph type="body" idx="1"/>
          </p:nvPr>
        </p:nvSpPr>
        <p:spPr>
          <a:xfrm>
            <a:off x="539115" y="1233805"/>
            <a:ext cx="8877935" cy="92837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000" b="1" dirty="0">
                <a:ea typeface="黑体" panose="02010609060101010101" pitchFamily="2" charset="-122"/>
              </a:rPr>
              <a:t>运动产生的过程：</a:t>
            </a:r>
            <a:endParaRPr lang="zh-CN" altLang="en-US" sz="4000" b="1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62468" name="文本框 62467"/>
          <p:cNvSpPr txBox="1"/>
          <p:nvPr/>
        </p:nvSpPr>
        <p:spPr>
          <a:xfrm>
            <a:off x="1527175" y="32908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62469" name="文本框 62468"/>
          <p:cNvSpPr txBox="1"/>
          <p:nvPr/>
        </p:nvSpPr>
        <p:spPr>
          <a:xfrm>
            <a:off x="1711325" y="2188845"/>
            <a:ext cx="48244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62470" name="文本框 62469"/>
          <p:cNvSpPr txBox="1"/>
          <p:nvPr/>
        </p:nvSpPr>
        <p:spPr>
          <a:xfrm>
            <a:off x="311150" y="2511108"/>
            <a:ext cx="21605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神经刺激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1" name="直接连接符 62470"/>
          <p:cNvSpPr/>
          <p:nvPr/>
        </p:nvSpPr>
        <p:spPr>
          <a:xfrm flipV="1">
            <a:off x="2471738" y="2833688"/>
            <a:ext cx="10795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2472" name="直接连接符 62471"/>
          <p:cNvSpPr/>
          <p:nvPr/>
        </p:nvSpPr>
        <p:spPr>
          <a:xfrm>
            <a:off x="4612323" y="2833688"/>
            <a:ext cx="11525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2473" name="文本框 62472"/>
          <p:cNvSpPr txBox="1"/>
          <p:nvPr/>
        </p:nvSpPr>
        <p:spPr>
          <a:xfrm>
            <a:off x="3662998" y="2161858"/>
            <a:ext cx="733425" cy="17287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骨骼肌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4" name="矩形 62473"/>
          <p:cNvSpPr/>
          <p:nvPr/>
        </p:nvSpPr>
        <p:spPr>
          <a:xfrm>
            <a:off x="5869305" y="2646045"/>
            <a:ext cx="6667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骨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5" name="文本框 62474"/>
          <p:cNvSpPr txBox="1"/>
          <p:nvPr/>
        </p:nvSpPr>
        <p:spPr>
          <a:xfrm>
            <a:off x="4612323" y="2307908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收缩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6" name="文本框 62475"/>
          <p:cNvSpPr txBox="1"/>
          <p:nvPr/>
        </p:nvSpPr>
        <p:spPr>
          <a:xfrm>
            <a:off x="6301423" y="908050"/>
            <a:ext cx="1219200" cy="33845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400" b="1" dirty="0">
                <a:latin typeface="Times New Roman" panose="02020603050405020304" pitchFamily="18" charset="0"/>
              </a:rPr>
              <a:t>（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绕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关节运动</a:t>
            </a:r>
            <a:r>
              <a:rPr lang="zh-CN" altLang="en-US" sz="4400" b="1" dirty="0">
                <a:latin typeface="Times New Roman" panose="02020603050405020304" pitchFamily="18" charset="0"/>
              </a:rPr>
              <a:t>）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2477" name="文本框 62476"/>
          <p:cNvSpPr txBox="1"/>
          <p:nvPr/>
        </p:nvSpPr>
        <p:spPr>
          <a:xfrm>
            <a:off x="434658" y="3657600"/>
            <a:ext cx="21605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归纳：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62478" name="文本框 62477"/>
          <p:cNvSpPr txBox="1"/>
          <p:nvPr/>
        </p:nvSpPr>
        <p:spPr>
          <a:xfrm>
            <a:off x="539115" y="4460875"/>
            <a:ext cx="69811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骨骼肌受到神经传来的刺激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收缩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时，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牵动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骨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绕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着关节活动，躯体就产生了运动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2482" name="文本框 62481"/>
          <p:cNvSpPr txBox="1"/>
          <p:nvPr/>
        </p:nvSpPr>
        <p:spPr>
          <a:xfrm>
            <a:off x="4612323" y="2834005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牵拉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24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build="p"/>
      <p:bldP spid="62470" grpId="0"/>
      <p:bldP spid="62473" grpId="0"/>
      <p:bldP spid="62474" grpId="0"/>
      <p:bldP spid="62475" grpId="0"/>
      <p:bldP spid="62476" grpId="0"/>
      <p:bldP spid="62477" grpId="0"/>
      <p:bldP spid="62478" grpId="0"/>
      <p:bldP spid="624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8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0"/>
            <a:ext cx="69500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295275" y="404813"/>
            <a:ext cx="1647825" cy="59769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buClrTx/>
            </a:pPr>
            <a:r>
              <a:rPr lang="en-US" altLang="zh-CN" sz="80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r>
              <a:rPr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鸬     鹚</a:t>
            </a:r>
            <a:endParaRPr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文本框 81921"/>
          <p:cNvSpPr txBox="1"/>
          <p:nvPr/>
        </p:nvSpPr>
        <p:spPr>
          <a:xfrm>
            <a:off x="250825" y="188913"/>
            <a:ext cx="24193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latin typeface="Tahoma" panose="020B0604030504040204" pitchFamily="34" charset="0"/>
                <a:ea typeface="华文新魏" panose="02010800040101010101" pitchFamily="2" charset="-122"/>
              </a:rPr>
              <a:t>试一试：</a:t>
            </a:r>
            <a:endParaRPr lang="zh-CN" altLang="en-US" sz="4400" b="1" dirty="0">
              <a:latin typeface="Tahoma" panose="020B0604030504040204" pitchFamily="34" charset="0"/>
              <a:ea typeface="华文新魏" panose="02010800040101010101" pitchFamily="2" charset="-122"/>
            </a:endParaRPr>
          </a:p>
        </p:txBody>
      </p:sp>
      <p:pic>
        <p:nvPicPr>
          <p:cNvPr id="81923" name="图片 81922" descr="pic_38130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1638" y="2420938"/>
            <a:ext cx="3554412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4" name="文本框 81923"/>
          <p:cNvSpPr txBox="1"/>
          <p:nvPr/>
        </p:nvSpPr>
        <p:spPr>
          <a:xfrm>
            <a:off x="2051050" y="260350"/>
            <a:ext cx="66452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Tahoma" panose="020B0604030504040204" pitchFamily="34" charset="0"/>
                <a:ea typeface="华文新魏" panose="02010800040101010101" pitchFamily="2" charset="-122"/>
              </a:rPr>
              <a:t>       </a:t>
            </a:r>
            <a:r>
              <a:rPr lang="zh-CN" altLang="en-US" sz="3600" b="1" dirty="0">
                <a:latin typeface="Tahoma" panose="020B0604030504040204" pitchFamily="34" charset="0"/>
                <a:ea typeface="华文新魏" panose="02010800040101010101" pitchFamily="2" charset="-122"/>
              </a:rPr>
              <a:t>将下面两个图中相互对应的结构用线连起来</a:t>
            </a:r>
            <a:endParaRPr lang="zh-CN" altLang="en-US" sz="3600" b="1">
              <a:latin typeface="Tahoma" panose="020B0604030504040204" pitchFamily="34" charset="0"/>
              <a:ea typeface="华文新魏" panose="02010800040101010101" pitchFamily="2" charset="-122"/>
            </a:endParaRPr>
          </a:p>
        </p:txBody>
      </p:sp>
      <p:sp>
        <p:nvSpPr>
          <p:cNvPr id="81925" name="文本框 81924"/>
          <p:cNvSpPr txBox="1"/>
          <p:nvPr/>
        </p:nvSpPr>
        <p:spPr>
          <a:xfrm>
            <a:off x="2339975" y="3860800"/>
            <a:ext cx="1327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杠杆 </a:t>
            </a:r>
            <a:endParaRPr lang="zh-CN" altLang="en-US" sz="3600" b="1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1926" name="文本框 81925"/>
          <p:cNvSpPr txBox="1"/>
          <p:nvPr/>
        </p:nvSpPr>
        <p:spPr>
          <a:xfrm>
            <a:off x="2339975" y="4652963"/>
            <a:ext cx="1327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动力 </a:t>
            </a:r>
            <a:endParaRPr lang="zh-CN" altLang="en-US" sz="3600" b="1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1927" name="文本框 81926"/>
          <p:cNvSpPr txBox="1"/>
          <p:nvPr/>
        </p:nvSpPr>
        <p:spPr>
          <a:xfrm>
            <a:off x="2339975" y="5300663"/>
            <a:ext cx="1327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支点 </a:t>
            </a:r>
            <a:endParaRPr lang="zh-CN" altLang="en-US" sz="3600" b="1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1928" name="文本框 81927"/>
          <p:cNvSpPr txBox="1"/>
          <p:nvPr/>
        </p:nvSpPr>
        <p:spPr>
          <a:xfrm>
            <a:off x="5867400" y="522922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骨</a:t>
            </a:r>
            <a:endParaRPr lang="zh-CN" altLang="en-US" sz="3600" b="1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1929" name="文本框 81928"/>
          <p:cNvSpPr txBox="1"/>
          <p:nvPr/>
        </p:nvSpPr>
        <p:spPr>
          <a:xfrm>
            <a:off x="5651500" y="3860800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骨骼肌</a:t>
            </a:r>
            <a:endParaRPr lang="zh-CN" altLang="en-US" sz="3600" b="1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1930" name="文本框 81929"/>
          <p:cNvSpPr txBox="1"/>
          <p:nvPr/>
        </p:nvSpPr>
        <p:spPr>
          <a:xfrm>
            <a:off x="5795963" y="458152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关节</a:t>
            </a:r>
            <a:endParaRPr lang="zh-CN" altLang="en-US" sz="3600" b="1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1931" name="直接连接符 81930"/>
          <p:cNvSpPr/>
          <p:nvPr/>
        </p:nvSpPr>
        <p:spPr>
          <a:xfrm>
            <a:off x="3281680" y="4286250"/>
            <a:ext cx="2514600" cy="10668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32" name="直接连接符 81931"/>
          <p:cNvSpPr/>
          <p:nvPr/>
        </p:nvSpPr>
        <p:spPr>
          <a:xfrm flipV="1">
            <a:off x="3241675" y="4362450"/>
            <a:ext cx="2362200" cy="7620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33" name="直接连接符 81932"/>
          <p:cNvSpPr/>
          <p:nvPr/>
        </p:nvSpPr>
        <p:spPr>
          <a:xfrm flipV="1">
            <a:off x="3492500" y="4782185"/>
            <a:ext cx="2514600" cy="7620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</p:sp>
      <p:pic>
        <p:nvPicPr>
          <p:cNvPr id="81934" name="图片 819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0" y="1773238"/>
            <a:ext cx="3455988" cy="222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35" name="文本框 81934"/>
          <p:cNvSpPr txBox="1"/>
          <p:nvPr/>
        </p:nvSpPr>
        <p:spPr>
          <a:xfrm>
            <a:off x="3132138" y="249396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Tahoma" panose="020B0604030504040204" pitchFamily="34" charset="0"/>
              </a:rPr>
              <a:t>杠杆</a:t>
            </a:r>
            <a:endParaRPr lang="zh-CN" altLang="en-US" b="1">
              <a:latin typeface="Tahoma" panose="020B0604030504040204" pitchFamily="34" charset="0"/>
            </a:endParaRPr>
          </a:p>
        </p:txBody>
      </p:sp>
      <p:sp>
        <p:nvSpPr>
          <p:cNvPr id="81936" name="文本框 81935"/>
          <p:cNvSpPr txBox="1"/>
          <p:nvPr/>
        </p:nvSpPr>
        <p:spPr>
          <a:xfrm>
            <a:off x="5003800" y="1630363"/>
            <a:ext cx="5794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Tahoma" panose="020B0604030504040204" pitchFamily="34" charset="0"/>
              </a:rPr>
              <a:t>力 </a:t>
            </a:r>
            <a:endParaRPr lang="zh-CN" altLang="en-US" b="1" dirty="0">
              <a:latin typeface="Tahoma" panose="020B0604030504040204" pitchFamily="34" charset="0"/>
            </a:endParaRPr>
          </a:p>
        </p:txBody>
      </p:sp>
      <p:sp>
        <p:nvSpPr>
          <p:cNvPr id="81937" name="文本框 81936"/>
          <p:cNvSpPr txBox="1"/>
          <p:nvPr/>
        </p:nvSpPr>
        <p:spPr>
          <a:xfrm>
            <a:off x="3492500" y="328612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Tahoma" panose="020B0604030504040204" pitchFamily="34" charset="0"/>
              </a:rPr>
              <a:t>支点</a:t>
            </a:r>
            <a:endParaRPr lang="zh-CN" altLang="en-US" b="1" dirty="0">
              <a:latin typeface="Tahoma" panose="020B0604030504040204" pitchFamily="34" charset="0"/>
            </a:endParaRPr>
          </a:p>
        </p:txBody>
      </p:sp>
      <p:sp>
        <p:nvSpPr>
          <p:cNvPr id="81938" name="文本框 81937"/>
          <p:cNvSpPr txBox="1"/>
          <p:nvPr/>
        </p:nvSpPr>
        <p:spPr>
          <a:xfrm>
            <a:off x="7426325" y="364648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Tahoma" panose="020B0604030504040204" pitchFamily="34" charset="0"/>
              </a:rPr>
              <a:t>关节</a:t>
            </a:r>
            <a:endParaRPr lang="zh-CN" altLang="en-US" b="1" dirty="0">
              <a:latin typeface="Tahoma" panose="020B0604030504040204" pitchFamily="34" charset="0"/>
            </a:endParaRPr>
          </a:p>
        </p:txBody>
      </p:sp>
      <p:sp>
        <p:nvSpPr>
          <p:cNvPr id="81939" name="文本框 81938"/>
          <p:cNvSpPr txBox="1"/>
          <p:nvPr/>
        </p:nvSpPr>
        <p:spPr>
          <a:xfrm>
            <a:off x="6634163" y="1989138"/>
            <a:ext cx="1511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Tahoma" panose="020B0604030504040204" pitchFamily="34" charset="0"/>
              </a:rPr>
              <a:t>骨骼肌</a:t>
            </a:r>
            <a:endParaRPr lang="zh-CN" altLang="en-US" b="1" dirty="0">
              <a:latin typeface="Tahoma" panose="020B0604030504040204" pitchFamily="34" charset="0"/>
            </a:endParaRPr>
          </a:p>
        </p:txBody>
      </p:sp>
      <p:sp>
        <p:nvSpPr>
          <p:cNvPr id="81940" name="文本框 81939"/>
          <p:cNvSpPr txBox="1"/>
          <p:nvPr/>
        </p:nvSpPr>
        <p:spPr>
          <a:xfrm>
            <a:off x="6418263" y="2854325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Tahoma" panose="020B0604030504040204" pitchFamily="34" charset="0"/>
              </a:rPr>
              <a:t>骨</a:t>
            </a:r>
            <a:endParaRPr lang="zh-CN" altLang="en-US" b="1" dirty="0">
              <a:latin typeface="Tahoma" panose="020B0604030504040204" pitchFamily="34" charset="0"/>
            </a:endParaRPr>
          </a:p>
        </p:txBody>
      </p:sp>
      <p:pic>
        <p:nvPicPr>
          <p:cNvPr id="81941" name="图片 81940" descr="20087794431920778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7338"/>
            <a:ext cx="2124075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2" name="文本框 81941"/>
          <p:cNvSpPr txBox="1"/>
          <p:nvPr/>
        </p:nvSpPr>
        <p:spPr>
          <a:xfrm>
            <a:off x="323850" y="6035675"/>
            <a:ext cx="8820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在运动中</a:t>
            </a:r>
            <a:r>
              <a:rPr lang="zh-CN" altLang="en-US" sz="3200" b="1" u="sng" dirty="0">
                <a:solidFill>
                  <a:srgbClr val="D60093"/>
                </a:solidFill>
                <a:latin typeface="Times New Roman" panose="02020603050405020304" pitchFamily="18" charset="0"/>
              </a:rPr>
              <a:t>骨是杠杆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</a:rPr>
              <a:t>关节是</a:t>
            </a:r>
            <a:r>
              <a:rPr lang="zh-CN" altLang="en-US" sz="3200" b="1" u="sng" dirty="0">
                <a:solidFill>
                  <a:srgbClr val="9900FF"/>
                </a:solidFill>
                <a:latin typeface="Times New Roman" panose="02020603050405020304" pitchFamily="18" charset="0"/>
              </a:rPr>
              <a:t>支点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i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骨骼肌是动力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81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5148263" y="1557338"/>
            <a:ext cx="3586162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思考：只有运动器官，运动就能完成动作吗？请说明你的理由。</a:t>
            </a:r>
            <a:endParaRPr lang="zh-CN" altLang="en-US" sz="4400" dirty="0">
              <a:solidFill>
                <a:srgbClr val="0000CC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pic>
        <p:nvPicPr>
          <p:cNvPr id="22534" name="图片 22533" descr="sw011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0"/>
            <a:ext cx="489743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25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标题 63489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 anchor="ctr"/>
          <a:p>
            <a:r>
              <a:rPr lang="zh-CN" altLang="en-US" sz="8000" b="1" dirty="0">
                <a:solidFill>
                  <a:schemeClr val="tx1"/>
                </a:solidFill>
                <a:ea typeface="华文行楷" panose="02010800040101010101" pitchFamily="2" charset="-122"/>
              </a:rPr>
              <a:t>运动的完成</a:t>
            </a:r>
            <a:endParaRPr lang="zh-CN" altLang="en-US" sz="8000" b="1">
              <a:solidFill>
                <a:schemeClr val="tx1"/>
              </a:solidFill>
              <a:ea typeface="华文行楷" panose="02010800040101010101" pitchFamily="2" charset="-122"/>
            </a:endParaRPr>
          </a:p>
        </p:txBody>
      </p:sp>
      <p:sp>
        <p:nvSpPr>
          <p:cNvPr id="63491" name="文本占位符 63490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748712" cy="8636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2" charset="-122"/>
              </a:rPr>
              <a:t>运动的产生还需要</a:t>
            </a:r>
            <a:r>
              <a:rPr lang="zh-CN" altLang="en-US" sz="4000" b="1" dirty="0">
                <a:solidFill>
                  <a:srgbClr val="0000CC"/>
                </a:solidFill>
                <a:ea typeface="黑体" panose="02010609060101010101" pitchFamily="2" charset="-122"/>
              </a:rPr>
              <a:t>其他</a:t>
            </a: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2" charset="-122"/>
              </a:rPr>
              <a:t>系统的</a:t>
            </a:r>
            <a:r>
              <a:rPr lang="zh-CN" altLang="en-US" sz="4000" b="1" dirty="0">
                <a:solidFill>
                  <a:srgbClr val="0000CC"/>
                </a:solidFill>
                <a:ea typeface="黑体" panose="02010609060101010101" pitchFamily="2" charset="-122"/>
              </a:rPr>
              <a:t>配合</a:t>
            </a:r>
            <a:r>
              <a:rPr lang="zh-CN" altLang="en-US" sz="4000" dirty="0">
                <a:solidFill>
                  <a:srgbClr val="FF0000"/>
                </a:solidFill>
                <a:ea typeface="黑体" panose="02010609060101010101" pitchFamily="2" charset="-122"/>
              </a:rPr>
              <a:t>：</a:t>
            </a:r>
            <a:endParaRPr lang="zh-CN" altLang="en-US" sz="4000" dirty="0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0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pic>
        <p:nvPicPr>
          <p:cNvPr id="63492" name="图片 63491" descr="200541820578236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5661025"/>
            <a:ext cx="44196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3" name="图片 63492" descr="200541820578236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5661025"/>
            <a:ext cx="44196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4" name="文本框 63493"/>
          <p:cNvSpPr txBox="1"/>
          <p:nvPr/>
        </p:nvSpPr>
        <p:spPr>
          <a:xfrm>
            <a:off x="179388" y="2205038"/>
            <a:ext cx="27987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神经系统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495" name="文本框 63494"/>
          <p:cNvSpPr txBox="1"/>
          <p:nvPr/>
        </p:nvSpPr>
        <p:spPr>
          <a:xfrm>
            <a:off x="4284663" y="2205038"/>
            <a:ext cx="3455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调节与控制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496" name="文本框 63495"/>
          <p:cNvSpPr txBox="1"/>
          <p:nvPr/>
        </p:nvSpPr>
        <p:spPr>
          <a:xfrm>
            <a:off x="2679700" y="3521075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sz="2800" b="1" i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497" name="直接连接符 63496"/>
          <p:cNvSpPr/>
          <p:nvPr/>
        </p:nvSpPr>
        <p:spPr>
          <a:xfrm>
            <a:off x="3132138" y="2636838"/>
            <a:ext cx="11525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63498" name="文本框 63497"/>
          <p:cNvSpPr txBox="1"/>
          <p:nvPr/>
        </p:nvSpPr>
        <p:spPr>
          <a:xfrm>
            <a:off x="788988" y="3213100"/>
            <a:ext cx="793750" cy="2460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提供能量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499" name="左大括号 63498"/>
          <p:cNvSpPr/>
          <p:nvPr/>
        </p:nvSpPr>
        <p:spPr>
          <a:xfrm>
            <a:off x="1619250" y="3213100"/>
            <a:ext cx="288925" cy="2087563"/>
          </a:xfrm>
          <a:prstGeom prst="leftBrace">
            <a:avLst>
              <a:gd name="adj1" fmla="val 6021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3500" name="文本框 63499"/>
          <p:cNvSpPr txBox="1"/>
          <p:nvPr/>
        </p:nvSpPr>
        <p:spPr>
          <a:xfrm>
            <a:off x="2032000" y="2859088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消化系统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501" name="文本框 63500"/>
          <p:cNvSpPr txBox="1"/>
          <p:nvPr/>
        </p:nvSpPr>
        <p:spPr>
          <a:xfrm>
            <a:off x="2124075" y="3860800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呼吸系统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502" name="文本框 63501"/>
          <p:cNvSpPr txBox="1"/>
          <p:nvPr/>
        </p:nvSpPr>
        <p:spPr>
          <a:xfrm>
            <a:off x="2124075" y="4797425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循环系统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349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 build="p"/>
      <p:bldP spid="63494" grpId="0"/>
      <p:bldP spid="63495" grpId="0"/>
      <p:bldP spid="63498" grpId="0"/>
      <p:bldP spid="63500" grpId="0"/>
      <p:bldP spid="63501" grpId="0"/>
      <p:bldP spid="6350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sz="4800" b="1"/>
              <a:t>三、运动对动物生存的意义</a:t>
            </a:r>
            <a:endParaRPr lang="zh-CN" altLang="zh-CN" sz="48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zh-CN" b="1"/>
              <a:t>哺乳动物主要靠四肢支撑起身体，古代骨骼肌的牵拉下，围绕着关节运动，从而使躯体能够完成各种动作，具有很强的运动能力。强大的运动能力，</a:t>
            </a:r>
            <a:r>
              <a:rPr lang="zh-CN" altLang="zh-CN" b="1">
                <a:solidFill>
                  <a:schemeClr val="accent2"/>
                </a:solidFill>
              </a:rPr>
              <a:t>有利于动物寻觅食物，躲避敌害，争夺栖息地和繁殖后代，以适应复杂多变的环境</a:t>
            </a:r>
            <a:r>
              <a:rPr lang="zh-CN" altLang="zh-CN">
                <a:solidFill>
                  <a:schemeClr val="accent2"/>
                </a:solidFill>
              </a:rPr>
              <a:t>。</a:t>
            </a:r>
            <a:endParaRPr lang="zh-CN" altLang="zh-CN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179388" y="390525"/>
            <a:ext cx="8839200" cy="61341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练习</a:t>
            </a:r>
            <a:r>
              <a:rPr lang="zh-CN" altLang="en-US" sz="3600" b="1" dirty="0">
                <a:latin typeface="Times New Roman" panose="02020603050405020304" pitchFamily="18" charset="0"/>
              </a:rPr>
              <a:t>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、运动不仅仅靠</a:t>
            </a:r>
            <a:r>
              <a:rPr lang="en-US" altLang="zh-CN" sz="3600" b="1" baseline="-25000">
                <a:latin typeface="Times New Roman" panose="02020603050405020304" pitchFamily="18" charset="0"/>
              </a:rPr>
              <a:t>————————</a:t>
            </a:r>
            <a:r>
              <a:rPr lang="zh-CN" altLang="en-US" sz="3600" b="1" dirty="0">
                <a:latin typeface="Times New Roman" panose="02020603050405020304" pitchFamily="18" charset="0"/>
              </a:rPr>
              <a:t>来完成，它需要</a:t>
            </a:r>
            <a:r>
              <a:rPr lang="en-US" altLang="zh-CN" sz="3600" b="1" baseline="-25000">
                <a:latin typeface="Times New Roman" panose="02020603050405020304" pitchFamily="18" charset="0"/>
              </a:rPr>
              <a:t>————————</a:t>
            </a:r>
            <a:r>
              <a:rPr lang="zh-CN" altLang="en-US" sz="3600" b="1" dirty="0">
                <a:latin typeface="Times New Roman" panose="02020603050405020304" pitchFamily="18" charset="0"/>
              </a:rPr>
              <a:t>的控制和调节。它需要能量的供应，因此还需要</a:t>
            </a:r>
            <a:r>
              <a:rPr lang="en-US" altLang="zh-CN" sz="3600" b="1" baseline="-25000">
                <a:latin typeface="Times New Roman" panose="02020603050405020304" pitchFamily="18" charset="0"/>
              </a:rPr>
              <a:t>————————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</a:rPr>
              <a:t>、 </a:t>
            </a:r>
            <a:r>
              <a:rPr lang="en-US" altLang="zh-CN" sz="3600" b="1" baseline="-25000">
                <a:latin typeface="Times New Roman" panose="02020603050405020304" pitchFamily="18" charset="0"/>
              </a:rPr>
              <a:t>————————————</a:t>
            </a:r>
            <a:r>
              <a:rPr lang="zh-CN" altLang="en-US" sz="3600" b="1" dirty="0">
                <a:latin typeface="Times New Roman" panose="02020603050405020304" pitchFamily="18" charset="0"/>
              </a:rPr>
              <a:t>的配合。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</a:rPr>
              <a:t>、哺乳动物靠</a:t>
            </a:r>
            <a:r>
              <a:rPr lang="en-US" altLang="zh-CN" sz="3600" b="1" baseline="-25000">
                <a:latin typeface="Times New Roman" panose="02020603050405020304" pitchFamily="18" charset="0"/>
              </a:rPr>
              <a:t>—————</a:t>
            </a:r>
            <a:r>
              <a:rPr lang="zh-CN" altLang="en-US" sz="3600" b="1" dirty="0">
                <a:latin typeface="Times New Roman" panose="02020603050405020304" pitchFamily="18" charset="0"/>
              </a:rPr>
              <a:t>支撑起身体，骨在</a:t>
            </a:r>
            <a:r>
              <a:rPr lang="en-US" altLang="zh-CN" sz="3600" b="1" baseline="-25000">
                <a:latin typeface="Times New Roman" panose="02020603050405020304" pitchFamily="18" charset="0"/>
              </a:rPr>
              <a:t>—————</a:t>
            </a:r>
            <a:r>
              <a:rPr lang="zh-CN" altLang="en-US" sz="3600" b="1" dirty="0">
                <a:latin typeface="Times New Roman" panose="02020603050405020304" pitchFamily="18" charset="0"/>
              </a:rPr>
              <a:t>的牵引下围绕关节运动，使躯体能够完成各种动作，从而具有发达的运动能力，有利于觅食和避敌，以适应复杂多变的环境。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3836988" y="1001713"/>
            <a:ext cx="25908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运动系统</a:t>
            </a:r>
            <a:endParaRPr lang="zh-CN" altLang="en-US" sz="4000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941388" y="1611313"/>
            <a:ext cx="25908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神经系统</a:t>
            </a:r>
            <a:endParaRPr lang="zh-CN" altLang="en-US" sz="4000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4370388" y="2220913"/>
            <a:ext cx="25908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消化系统</a:t>
            </a:r>
            <a:endParaRPr lang="zh-CN" altLang="en-US" sz="4000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179388" y="2852738"/>
            <a:ext cx="25908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循环系统</a:t>
            </a:r>
            <a:endParaRPr lang="zh-CN" altLang="en-US" sz="4000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6808788" y="2220913"/>
            <a:ext cx="25908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呼吸系统</a:t>
            </a:r>
            <a:endParaRPr lang="zh-CN" altLang="en-US" sz="4000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3303588" y="3592513"/>
            <a:ext cx="16764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四肢</a:t>
            </a:r>
            <a:endParaRPr lang="zh-CN" altLang="en-US" sz="4000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249238" y="4125913"/>
            <a:ext cx="16764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肌肉</a:t>
            </a:r>
            <a:endParaRPr lang="zh-CN" altLang="en-US" sz="4000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  <p:bldP spid="40966" grpId="0"/>
      <p:bldP spid="40967" grpId="0"/>
      <p:bldP spid="40968" grpId="0"/>
      <p:bldP spid="4096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323850" y="188913"/>
            <a:ext cx="8763000" cy="58991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练习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0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、组成哺乳动物的运动系统是（      ）</a:t>
            </a:r>
            <a:endParaRPr lang="zh-CN" altLang="en-US" sz="30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A </a:t>
            </a:r>
            <a:r>
              <a:rPr lang="zh-CN" altLang="en-US" sz="3000" b="1" dirty="0">
                <a:latin typeface="Times New Roman" panose="02020603050405020304" pitchFamily="18" charset="0"/>
              </a:rPr>
              <a:t>肌肉    </a:t>
            </a:r>
            <a:r>
              <a:rPr lang="en-US" altLang="zh-CN" sz="3000" b="1" dirty="0">
                <a:latin typeface="Times New Roman" panose="02020603050405020304" pitchFamily="18" charset="0"/>
              </a:rPr>
              <a:t>B </a:t>
            </a:r>
            <a:r>
              <a:rPr lang="zh-CN" altLang="en-US" sz="3000" b="1" dirty="0">
                <a:latin typeface="Times New Roman" panose="02020603050405020304" pitchFamily="18" charset="0"/>
              </a:rPr>
              <a:t>骨骼    </a:t>
            </a:r>
            <a:r>
              <a:rPr lang="en-US" altLang="zh-CN" sz="3000" b="1" dirty="0">
                <a:latin typeface="Times New Roman" panose="02020603050405020304" pitchFamily="18" charset="0"/>
              </a:rPr>
              <a:t>C </a:t>
            </a:r>
            <a:r>
              <a:rPr lang="zh-CN" altLang="en-US" sz="3000" b="1" dirty="0">
                <a:latin typeface="Times New Roman" panose="02020603050405020304" pitchFamily="18" charset="0"/>
              </a:rPr>
              <a:t>肌肉和骨骼     </a:t>
            </a:r>
            <a:r>
              <a:rPr lang="en-US" altLang="zh-CN" sz="3000" b="1" dirty="0">
                <a:latin typeface="Times New Roman" panose="02020603050405020304" pitchFamily="18" charset="0"/>
              </a:rPr>
              <a:t>D </a:t>
            </a:r>
            <a:r>
              <a:rPr lang="zh-CN" altLang="en-US" sz="3000" b="1" dirty="0">
                <a:latin typeface="Times New Roman" panose="02020603050405020304" pitchFamily="18" charset="0"/>
              </a:rPr>
              <a:t>关节</a:t>
            </a:r>
            <a:endParaRPr lang="zh-CN" altLang="en-US" sz="3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0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、使骨骼肌附着在骨上的是（      ）</a:t>
            </a:r>
            <a:endParaRPr lang="zh-CN" altLang="en-US" sz="30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A </a:t>
            </a:r>
            <a:r>
              <a:rPr lang="zh-CN" altLang="en-US" sz="3000" b="1" dirty="0">
                <a:latin typeface="Times New Roman" panose="02020603050405020304" pitchFamily="18" charset="0"/>
              </a:rPr>
              <a:t>肌腹    </a:t>
            </a:r>
            <a:r>
              <a:rPr lang="en-US" altLang="zh-CN" sz="3000" b="1" dirty="0">
                <a:latin typeface="Times New Roman" panose="02020603050405020304" pitchFamily="18" charset="0"/>
              </a:rPr>
              <a:t>B </a:t>
            </a:r>
            <a:r>
              <a:rPr lang="zh-CN" altLang="en-US" sz="3000" b="1" dirty="0">
                <a:latin typeface="Times New Roman" panose="02020603050405020304" pitchFamily="18" charset="0"/>
              </a:rPr>
              <a:t>肌腱   </a:t>
            </a:r>
            <a:r>
              <a:rPr lang="en-US" altLang="zh-CN" sz="3000" b="1" dirty="0">
                <a:latin typeface="Times New Roman" panose="02020603050405020304" pitchFamily="18" charset="0"/>
              </a:rPr>
              <a:t>C </a:t>
            </a:r>
            <a:r>
              <a:rPr lang="zh-CN" altLang="en-US" sz="3000" b="1" dirty="0">
                <a:latin typeface="Times New Roman" panose="02020603050405020304" pitchFamily="18" charset="0"/>
              </a:rPr>
              <a:t>血管   </a:t>
            </a:r>
            <a:r>
              <a:rPr lang="en-US" altLang="zh-CN" sz="3000" b="1" dirty="0">
                <a:latin typeface="Times New Roman" panose="02020603050405020304" pitchFamily="18" charset="0"/>
              </a:rPr>
              <a:t>D </a:t>
            </a:r>
            <a:r>
              <a:rPr lang="zh-CN" altLang="en-US" sz="3000" b="1" dirty="0">
                <a:latin typeface="Times New Roman" panose="02020603050405020304" pitchFamily="18" charset="0"/>
              </a:rPr>
              <a:t>肌细胞</a:t>
            </a:r>
            <a:endParaRPr lang="zh-CN" altLang="en-US" sz="3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0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、骨的位置变化产生运动，产生运动的原因是（     ）</a:t>
            </a:r>
            <a:endParaRPr lang="zh-CN" altLang="en-US" sz="30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A  </a:t>
            </a:r>
            <a:r>
              <a:rPr lang="zh-CN" altLang="en-US" sz="3000" b="1" dirty="0">
                <a:latin typeface="Times New Roman" panose="02020603050405020304" pitchFamily="18" charset="0"/>
              </a:rPr>
              <a:t>骨自身运动的结果     </a:t>
            </a:r>
            <a:r>
              <a:rPr lang="en-US" altLang="zh-CN" sz="3000" b="1" dirty="0">
                <a:latin typeface="Times New Roman" panose="02020603050405020304" pitchFamily="18" charset="0"/>
              </a:rPr>
              <a:t>B </a:t>
            </a:r>
            <a:r>
              <a:rPr lang="zh-CN" altLang="en-US" sz="3000" b="1" dirty="0">
                <a:latin typeface="Times New Roman" panose="02020603050405020304" pitchFamily="18" charset="0"/>
              </a:rPr>
              <a:t>骨骼肌收缩和舒张的结果</a:t>
            </a:r>
            <a:endParaRPr lang="zh-CN" altLang="en-US" sz="3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C </a:t>
            </a:r>
            <a:r>
              <a:rPr lang="zh-CN" altLang="en-US" sz="3000" b="1" dirty="0">
                <a:latin typeface="Times New Roman" panose="02020603050405020304" pitchFamily="18" charset="0"/>
              </a:rPr>
              <a:t>关节位置变化的结果    </a:t>
            </a:r>
            <a:r>
              <a:rPr lang="en-US" altLang="zh-CN" sz="3000" b="1" dirty="0">
                <a:latin typeface="Times New Roman" panose="02020603050405020304" pitchFamily="18" charset="0"/>
              </a:rPr>
              <a:t>D </a:t>
            </a:r>
            <a:r>
              <a:rPr lang="zh-CN" altLang="en-US" sz="3000" b="1" dirty="0">
                <a:latin typeface="Times New Roman" panose="02020603050405020304" pitchFamily="18" charset="0"/>
              </a:rPr>
              <a:t>骨骼肌位置变化的结果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5957888" y="836613"/>
            <a:ext cx="9906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80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36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5597525" y="2133600"/>
            <a:ext cx="9906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80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36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844550" y="4076700"/>
            <a:ext cx="9906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80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3600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3" name="矩形 43012"/>
          <p:cNvSpPr/>
          <p:nvPr/>
        </p:nvSpPr>
        <p:spPr>
          <a:xfrm>
            <a:off x="179388" y="4292600"/>
            <a:ext cx="882015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、人的上臂以肩关节为枢纽，可做伸屈、旋转、环转等各种动作。这说明关节在运动中起什么作用？（     ）</a:t>
            </a:r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、 动力作用 </a:t>
            </a:r>
            <a:r>
              <a:rPr lang="en-US" altLang="zh-CN" sz="2800" b="1" dirty="0"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、杠杆作用 </a:t>
            </a:r>
            <a:r>
              <a:rPr lang="en-US" altLang="zh-CN" sz="2800" b="1" dirty="0">
                <a:latin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</a:rPr>
              <a:t>、支点作用 </a:t>
            </a:r>
            <a:r>
              <a:rPr lang="en-US" altLang="zh-CN" sz="2800" b="1" dirty="0">
                <a:latin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</a:rPr>
              <a:t>、调节作用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3010" name="文本框 43009"/>
          <p:cNvSpPr txBox="1"/>
          <p:nvPr/>
        </p:nvSpPr>
        <p:spPr>
          <a:xfrm>
            <a:off x="323850" y="115888"/>
            <a:ext cx="8532813" cy="5862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、下列各项中正确的是（     ）。</a:t>
            </a:r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、 骨骼肌的组成包括中间的肌腱和两端的肌腹两部分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、骨的运动要靠骨骼肌的牵拉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</a:rPr>
              <a:t>、动物的运动只靠运动系统和神经系统的控制和调节来完成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</a:rPr>
              <a:t>、所有动物的体内都有骨骼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28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4572000" y="115888"/>
            <a:ext cx="381000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8101013" y="4724400"/>
            <a:ext cx="3810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矩形 44033"/>
          <p:cNvSpPr/>
          <p:nvPr/>
        </p:nvSpPr>
        <p:spPr>
          <a:xfrm>
            <a:off x="755650" y="304800"/>
            <a:ext cx="7993063" cy="30845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、你的屈肘动作的产生是由于（    ）的结果。</a:t>
            </a:r>
            <a:endParaRPr lang="zh-CN" altLang="en-US" sz="28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、 肱二头肌收缩，肱三头肌舒张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、肱二头肌舒张，肱三头肌收缩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</a:rPr>
              <a:t>、肱二头肌收缩，肱三头肌收缩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</a:rPr>
              <a:t>、肱二头肌舒张，肱三头肌舒张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6084888" y="333375"/>
            <a:ext cx="3810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20064413488734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1600"/>
            <a:ext cx="9144000" cy="675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6" name="内容占位符 88065" descr="蜻蜓点水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" y="152400"/>
            <a:ext cx="8382000" cy="6629400"/>
          </a:xfrm>
        </p:spPr>
      </p:pic>
      <p:sp>
        <p:nvSpPr>
          <p:cNvPr id="88067" name="文本框 88066"/>
          <p:cNvSpPr txBox="1"/>
          <p:nvPr/>
        </p:nvSpPr>
        <p:spPr>
          <a:xfrm>
            <a:off x="127000" y="3230563"/>
            <a:ext cx="793750" cy="2124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>
              <a:buClrTx/>
            </a:pPr>
            <a:r>
              <a:rPr lang="zh-CN" altLang="en-US" sz="4000" dirty="0">
                <a:solidFill>
                  <a:srgbClr val="FF00FF"/>
                </a:solidFill>
                <a:latin typeface="Arial" panose="020B0604020202020204" pitchFamily="34" charset="0"/>
              </a:rPr>
              <a:t>蜻蜓点水</a:t>
            </a:r>
            <a:endParaRPr lang="zh-CN" altLang="en-US" sz="40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z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0" name="内容占位符 89089" descr="蜜蜂采蜜"/>
          <p:cNvPicPr>
            <a:picLocks noChangeAspect="1"/>
          </p:cNvPicPr>
          <p:nvPr>
            <p:ph/>
          </p:nvPr>
        </p:nvPicPr>
        <p:blipFill>
          <a:blip r:embed="rId1"/>
          <a:srcRect b="12184"/>
          <a:stretch>
            <a:fillRect/>
          </a:stretch>
        </p:blipFill>
        <p:spPr>
          <a:xfrm>
            <a:off x="0" y="0"/>
            <a:ext cx="9144000" cy="6765925"/>
          </a:xfrm>
        </p:spPr>
      </p:pic>
      <p:sp>
        <p:nvSpPr>
          <p:cNvPr id="89091" name="文本框 89090"/>
          <p:cNvSpPr txBox="1"/>
          <p:nvPr/>
        </p:nvSpPr>
        <p:spPr>
          <a:xfrm>
            <a:off x="8001000" y="1371600"/>
            <a:ext cx="86995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60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蜜蜂采蜜</a:t>
            </a:r>
            <a:endParaRPr lang="zh-CN" altLang="en-US" sz="60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大雁（一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51202"/>
          <p:cNvSpPr txBox="1"/>
          <p:nvPr/>
        </p:nvSpPr>
        <p:spPr>
          <a:xfrm>
            <a:off x="755650" y="404813"/>
            <a:ext cx="425450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80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大雁南飞</a:t>
            </a:r>
            <a:endParaRPr lang="zh-CN" altLang="en-US" sz="8000" b="1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5" name="文本占位符 90114"/>
          <p:cNvSpPr>
            <a:spLocks noGrp="1"/>
          </p:cNvSpPr>
          <p:nvPr>
            <p:ph type="body" idx="1"/>
          </p:nvPr>
        </p:nvSpPr>
        <p:spPr>
          <a:xfrm>
            <a:off x="0" y="3284538"/>
            <a:ext cx="8610600" cy="2286000"/>
          </a:xfrm>
        </p:spPr>
        <p:txBody>
          <a:bodyPr/>
          <a:p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动物所进行的这一系列有利于它们</a:t>
            </a:r>
            <a:endParaRPr lang="zh-CN" altLang="en-US" sz="4000" u="sng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0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40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     </a:t>
            </a: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的活动，都是动物的行为（</a:t>
            </a:r>
            <a:r>
              <a:rPr lang="en-US" altLang="zh-CN" sz="4000" dirty="0">
                <a:latin typeface="黑体" panose="02010609060101010101" pitchFamily="2" charset="-122"/>
                <a:ea typeface="黑体" panose="02010609060101010101" pitchFamily="2" charset="-122"/>
              </a:rPr>
              <a:t>animal behavior</a:t>
            </a: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）。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0116" name="文本框 90115"/>
          <p:cNvSpPr txBox="1"/>
          <p:nvPr/>
        </p:nvSpPr>
        <p:spPr>
          <a:xfrm>
            <a:off x="323850" y="4005263"/>
            <a:ext cx="1273175" cy="669925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p>
            <a:pPr>
              <a:buClrTx/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</a:rPr>
              <a:t>存活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117" name="文本框 90116"/>
          <p:cNvSpPr txBox="1"/>
          <p:nvPr/>
        </p:nvSpPr>
        <p:spPr>
          <a:xfrm>
            <a:off x="2555875" y="3933825"/>
            <a:ext cx="2362200" cy="669925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p>
            <a:pPr>
              <a:buClrTx/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</a:rPr>
              <a:t>繁殖后代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0118" name="文本框 90117"/>
          <p:cNvSpPr txBox="1"/>
          <p:nvPr/>
        </p:nvSpPr>
        <p:spPr>
          <a:xfrm>
            <a:off x="0" y="5272088"/>
            <a:ext cx="9169400" cy="1600200"/>
          </a:xfrm>
          <a:prstGeom prst="rect">
            <a:avLst/>
          </a:prstGeom>
          <a:noFill/>
          <a:ln w="38100">
            <a:noFill/>
          </a:ln>
        </p:spPr>
        <p:txBody>
          <a:bodyPr lIns="0" tIns="0" rIns="0" bIns="0">
            <a:spAutoFit/>
          </a:bodyPr>
          <a:p>
            <a:pPr>
              <a:buClrTx/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动物行为包括：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3600" dirty="0">
                <a:latin typeface="Arial" panose="020B0604020202020204" pitchFamily="34" charset="0"/>
              </a:rPr>
              <a:t>      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取食行为、防御行为、繁殖行为、迁徙行为等。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0120" name="文本框 90119"/>
          <p:cNvSpPr txBox="1"/>
          <p:nvPr/>
        </p:nvSpPr>
        <p:spPr>
          <a:xfrm>
            <a:off x="0" y="2565400"/>
            <a:ext cx="6480175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动物的行为：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0122" name="文本框 90121"/>
          <p:cNvSpPr txBox="1"/>
          <p:nvPr/>
        </p:nvSpPr>
        <p:spPr>
          <a:xfrm>
            <a:off x="0" y="0"/>
            <a:ext cx="709295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400" b="1" dirty="0">
                <a:latin typeface="Arial" panose="020B0604020202020204" pitchFamily="34" charset="0"/>
                <a:ea typeface="华文行楷" panose="02010800040101010101" pitchFamily="2" charset="-122"/>
              </a:rPr>
              <a:t>这些动物在做什么？</a:t>
            </a:r>
            <a:endParaRPr lang="zh-CN" altLang="en-US" sz="4400" b="1" dirty="0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buClrTx/>
            </a:pP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buClrTx/>
            </a:pPr>
            <a:r>
              <a:rPr lang="zh-CN" altLang="en-US" sz="4400" b="1" dirty="0">
                <a:latin typeface="Arial" panose="020B0604020202020204" pitchFamily="34" charset="0"/>
                <a:ea typeface="华文行楷" panose="02010800040101010101" pitchFamily="2" charset="-122"/>
              </a:rPr>
              <a:t>它们为什么要这样做？</a:t>
            </a:r>
            <a:endParaRPr lang="zh-CN" altLang="en-US" sz="4400" b="1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90123" name="文本框 90122"/>
          <p:cNvSpPr txBox="1"/>
          <p:nvPr/>
        </p:nvSpPr>
        <p:spPr>
          <a:xfrm>
            <a:off x="0" y="692150"/>
            <a:ext cx="83042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捕食、求偶、育雏，迁徙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90124" name="文本框 90123"/>
          <p:cNvSpPr txBox="1"/>
          <p:nvPr/>
        </p:nvSpPr>
        <p:spPr>
          <a:xfrm>
            <a:off x="0" y="1989138"/>
            <a:ext cx="635635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为了生存和繁殖后代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buClrTx/>
            </a:pP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011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1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0115">
                                            <p:txEl>
                                              <p:charRg st="16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uiExpand="1" build="p"/>
      <p:bldP spid="90116" grpId="0"/>
      <p:bldP spid="90117" grpId="0"/>
      <p:bldP spid="90118" grpId="0"/>
      <p:bldP spid="90120" grpId="0"/>
      <p:bldP spid="90122" grpId="0"/>
      <p:bldP spid="90123" grpId="0"/>
      <p:bldP spid="9012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2004</Words>
  <Application>WPS 演示</Application>
  <PresentationFormat>在屏幕上显示</PresentationFormat>
  <Paragraphs>358</Paragraphs>
  <Slides>37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华文新魏</vt:lpstr>
      <vt:lpstr>黑体</vt:lpstr>
      <vt:lpstr>华文行楷</vt:lpstr>
      <vt:lpstr>微软雅黑</vt:lpstr>
      <vt:lpstr>Arial Unicode MS</vt:lpstr>
      <vt:lpstr>Calibri</vt:lpstr>
      <vt:lpstr>华文彩云</vt:lpstr>
      <vt:lpstr>楷体_GB2312</vt:lpstr>
      <vt:lpstr>隶书</vt:lpstr>
      <vt:lpstr>Tahoma</vt:lpstr>
      <vt:lpstr>新宋体</vt:lpstr>
      <vt:lpstr>华文中宋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动物——顾名思义就是能“动”的物。那么它怎样才能动的呢？</vt:lpstr>
      <vt:lpstr>PowerPoint 演示文稿</vt:lpstr>
      <vt:lpstr>PowerPoint 演示文稿</vt:lpstr>
      <vt:lpstr>PowerPoint 演示文稿</vt:lpstr>
      <vt:lpstr>1、运动系统的组成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骨 骼 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运动的完成</vt:lpstr>
      <vt:lpstr>PowerPoint 演示文稿</vt:lpstr>
      <vt:lpstr>PowerPoint 演示文稿</vt:lpstr>
      <vt:lpstr>运动的完成</vt:lpstr>
      <vt:lpstr>三、运动对动物生存的意义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2005-10-13T13:40:00Z</dcterms:created>
  <dcterms:modified xsi:type="dcterms:W3CDTF">2017-10-17T05:36:36Z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