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3" r:id="rId3"/>
    <p:sldId id="262" r:id="rId4"/>
    <p:sldId id="261" r:id="rId5"/>
    <p:sldId id="265" r:id="rId6"/>
    <p:sldId id="258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7" r:id="rId16"/>
    <p:sldId id="288" r:id="rId17"/>
    <p:sldId id="278" r:id="rId18"/>
    <p:sldId id="264" r:id="rId19"/>
    <p:sldId id="279" r:id="rId20"/>
    <p:sldId id="280" r:id="rId21"/>
    <p:sldId id="281" r:id="rId22"/>
    <p:sldId id="282" r:id="rId23"/>
    <p:sldId id="283" r:id="rId24"/>
    <p:sldId id="284" r:id="rId25"/>
    <p:sldId id="286" r:id="rId26"/>
    <p:sldId id="287" r:id="rId27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  <a:srgbClr val="CC00FF"/>
    <a:srgbClr val="0000FF"/>
    <a:srgbClr val="FFFF00"/>
    <a:srgbClr val="003366"/>
    <a:srgbClr val="0099CC"/>
    <a:srgbClr val="FF0000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1.jpeg"/><Relationship Id="rId7" Type="http://schemas.openxmlformats.org/officeDocument/2006/relationships/image" Target="../media/image10.jpeg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4.jpeg"/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" Target="slide6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jpeg"/><Relationship Id="rId8" Type="http://schemas.openxmlformats.org/officeDocument/2006/relationships/image" Target="../media/image11.jpeg"/><Relationship Id="rId7" Type="http://schemas.openxmlformats.org/officeDocument/2006/relationships/image" Target="../media/image10.jpeg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4.jpeg"/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15.jpeg"/><Relationship Id="rId11" Type="http://schemas.openxmlformats.org/officeDocument/2006/relationships/image" Target="../media/image14.jpeg"/><Relationship Id="rId10" Type="http://schemas.openxmlformats.org/officeDocument/2006/relationships/image" Target="../media/image13.jpeg"/><Relationship Id="rId1" Type="http://schemas.openxmlformats.org/officeDocument/2006/relationships/slide" Target="slide6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jpeg"/><Relationship Id="rId8" Type="http://schemas.openxmlformats.org/officeDocument/2006/relationships/image" Target="../media/image11.jpeg"/><Relationship Id="rId7" Type="http://schemas.openxmlformats.org/officeDocument/2006/relationships/image" Target="../media/image10.jpeg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4.jpeg"/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15.jpeg"/><Relationship Id="rId11" Type="http://schemas.openxmlformats.org/officeDocument/2006/relationships/image" Target="../media/image14.jpeg"/><Relationship Id="rId10" Type="http://schemas.openxmlformats.org/officeDocument/2006/relationships/image" Target="../media/image13.jpeg"/><Relationship Id="rId1" Type="http://schemas.openxmlformats.org/officeDocument/2006/relationships/slide" Target="slide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4.jpeg"/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3316" name="Picture 4" descr="7393013_152032848000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91200" y="76200"/>
            <a:ext cx="3200400" cy="304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7" name="Text Box 5"/>
          <p:cNvSpPr txBox="1"/>
          <p:nvPr/>
        </p:nvSpPr>
        <p:spPr>
          <a:xfrm>
            <a:off x="609600" y="304800"/>
            <a:ext cx="2709863" cy="544513"/>
          </a:xfrm>
          <a:prstGeom prst="rect">
            <a:avLst/>
          </a:prstGeom>
          <a:solidFill>
            <a:srgbClr val="CCFFCC"/>
          </a:solidFill>
          <a:ln w="254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想一想，议一议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3318" name="Text Box 6"/>
          <p:cNvSpPr txBox="1"/>
          <p:nvPr/>
        </p:nvSpPr>
        <p:spPr>
          <a:xfrm>
            <a:off x="609600" y="1066800"/>
            <a:ext cx="4968875" cy="2060575"/>
          </a:xfrm>
          <a:prstGeom prst="rect">
            <a:avLst/>
          </a:prstGeom>
          <a:solidFill>
            <a:srgbClr val="FFFF99"/>
          </a:solidFill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蜜蜂既是动物、无脊椎动物、节肢动物、又是昆虫。同一种动物为什么要冠以不同的类群名称呢？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3319" name="Text Box 7"/>
          <p:cNvSpPr txBox="1"/>
          <p:nvPr/>
        </p:nvSpPr>
        <p:spPr>
          <a:xfrm>
            <a:off x="381000" y="3581400"/>
            <a:ext cx="8534400" cy="2252663"/>
          </a:xfrm>
          <a:prstGeom prst="rect">
            <a:avLst/>
          </a:prstGeom>
          <a:noFill/>
          <a:ln w="25400" cap="flat" cmpd="sng">
            <a:solidFill>
              <a:srgbClr val="66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自然界中的生物多种多样，需要对其进行分类，蜜蜂既是动物、无脊椎动物、节肢动物，又是昆虫，表明了蜜蜂在不同的分类等级中的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位置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，不同的类群属于不同的分类等级，可见，同一种动物要冠以不同的类群名称，这是生物分类的需要！</a:t>
            </a:r>
            <a:endParaRPr lang="zh-CN" altLang="en-US" sz="2800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animBg="1"/>
      <p:bldP spid="13318" grpId="0" animBg="1"/>
      <p:bldP spid="1331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6" name="Text Box 2">
            <a:hlinkClick r:id="" action="ppaction://noaction"/>
          </p:cNvPr>
          <p:cNvSpPr txBox="1"/>
          <p:nvPr/>
        </p:nvSpPr>
        <p:spPr>
          <a:xfrm>
            <a:off x="8001000" y="6172200"/>
            <a:ext cx="457200" cy="457200"/>
          </a:xfrm>
          <a:prstGeom prst="rect">
            <a:avLst/>
          </a:prstGeom>
          <a:solidFill>
            <a:srgbClr val="0099FF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属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267" name="Text Box 3">
            <a:hlinkClick r:id="" action="ppaction://noaction"/>
          </p:cNvPr>
          <p:cNvSpPr txBox="1"/>
          <p:nvPr/>
        </p:nvSpPr>
        <p:spPr>
          <a:xfrm>
            <a:off x="6172200" y="6172200"/>
            <a:ext cx="457200" cy="457200"/>
          </a:xfrm>
          <a:prstGeom prst="rect">
            <a:avLst/>
          </a:prstGeom>
          <a:solidFill>
            <a:srgbClr val="FF3300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门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268" name="Text Box 4">
            <a:hlinkClick r:id="" action="ppaction://noaction"/>
          </p:cNvPr>
          <p:cNvSpPr txBox="1"/>
          <p:nvPr/>
        </p:nvSpPr>
        <p:spPr>
          <a:xfrm>
            <a:off x="8458200" y="6172200"/>
            <a:ext cx="457200" cy="457200"/>
          </a:xfrm>
          <a:prstGeom prst="rect">
            <a:avLst/>
          </a:prstGeom>
          <a:solidFill>
            <a:srgbClr val="9966FF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种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269" name="Text Box 5">
            <a:hlinkClick r:id="" action="ppaction://noaction"/>
          </p:cNvPr>
          <p:cNvSpPr txBox="1"/>
          <p:nvPr/>
        </p:nvSpPr>
        <p:spPr>
          <a:xfrm>
            <a:off x="7543800" y="6172200"/>
            <a:ext cx="457200" cy="457200"/>
          </a:xfrm>
          <a:prstGeom prst="rect">
            <a:avLst/>
          </a:prstGeom>
          <a:solidFill>
            <a:srgbClr val="66FF33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科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270" name="Text Box 6">
            <a:hlinkClick r:id="" action="ppaction://noaction"/>
          </p:cNvPr>
          <p:cNvSpPr txBox="1"/>
          <p:nvPr/>
        </p:nvSpPr>
        <p:spPr>
          <a:xfrm>
            <a:off x="7086600" y="6172200"/>
            <a:ext cx="457200" cy="457200"/>
          </a:xfrm>
          <a:prstGeom prst="rect">
            <a:avLst/>
          </a:prstGeom>
          <a:solidFill>
            <a:srgbClr val="FFFF66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目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271" name="Text Box 7">
            <a:hlinkClick r:id="" action="ppaction://noaction"/>
          </p:cNvPr>
          <p:cNvSpPr txBox="1"/>
          <p:nvPr/>
        </p:nvSpPr>
        <p:spPr>
          <a:xfrm>
            <a:off x="6629400" y="6172200"/>
            <a:ext cx="457200" cy="457200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纲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272" name="Text Box 8">
            <a:hlinkClick r:id="rId1" action="ppaction://hlinksldjump"/>
          </p:cNvPr>
          <p:cNvSpPr txBox="1"/>
          <p:nvPr/>
        </p:nvSpPr>
        <p:spPr>
          <a:xfrm>
            <a:off x="5715000" y="6172200"/>
            <a:ext cx="457200" cy="457200"/>
          </a:xfrm>
          <a:prstGeom prst="rect">
            <a:avLst/>
          </a:prstGeom>
          <a:solidFill>
            <a:srgbClr val="CC3300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界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273" name="Rectangle 9"/>
          <p:cNvSpPr/>
          <p:nvPr/>
        </p:nvSpPr>
        <p:spPr>
          <a:xfrm>
            <a:off x="152400" y="152400"/>
            <a:ext cx="4953000" cy="579438"/>
          </a:xfrm>
          <a:prstGeom prst="rect">
            <a:avLst/>
          </a:prstGeom>
          <a:solidFill>
            <a:srgbClr val="00FF00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 algn="ctr" eaLnBrk="1" hangingPunct="1"/>
            <a:r>
              <a:rPr lang="zh-CN" altLang="en-US" sz="3600" b="1" dirty="0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狼在动物分类中的位置</a:t>
            </a:r>
            <a:endParaRPr lang="zh-CN" altLang="en-US" sz="3600" b="1" dirty="0">
              <a:solidFill>
                <a:srgbClr val="3333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11274" name="Picture 10" descr="anyouhui105366502120adcd0c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6600" y="2286000"/>
            <a:ext cx="1981200" cy="160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5" name="Picture 12" descr="4343060_1260103646n2NJ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0" y="2286000"/>
            <a:ext cx="2209800" cy="1641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6" name="Picture 13" descr="图片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75" y="2286000"/>
            <a:ext cx="2524125" cy="1684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7" name="Picture 14" descr="8CB1CB~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90800" y="2286000"/>
            <a:ext cx="2398713" cy="1646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8" name="Text Box 15"/>
          <p:cNvSpPr txBox="1"/>
          <p:nvPr/>
        </p:nvSpPr>
        <p:spPr>
          <a:xfrm>
            <a:off x="1143000" y="1022350"/>
            <a:ext cx="5257800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马、兔、蝙蝠等动物，与狼、郊狼、狐之间的差别很大，但它们都具有胎生、哺乳等特征，都属于</a:t>
            </a:r>
            <a:r>
              <a:rPr lang="zh-CN" altLang="en-US" sz="24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哺乳纲</a:t>
            </a:r>
            <a:r>
              <a:rPr lang="zh-CN" altLang="en-US" sz="24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79" name="Text Box 16">
            <a:hlinkClick r:id="" action="ppaction://noaction"/>
          </p:cNvPr>
          <p:cNvSpPr txBox="1"/>
          <p:nvPr/>
        </p:nvSpPr>
        <p:spPr>
          <a:xfrm>
            <a:off x="533400" y="1066800"/>
            <a:ext cx="457200" cy="457200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纲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1280" name="Picture 18" descr="0B7B02~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00" y="3962400"/>
            <a:ext cx="2514600" cy="1739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81" name="Picture 21" descr="58C39F~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90800" y="3886200"/>
            <a:ext cx="23622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82" name="Picture 23" descr="201142~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53000" y="3886200"/>
            <a:ext cx="2209800" cy="1828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90" name="Text Box 2">
            <a:hlinkClick r:id="" action="ppaction://noaction"/>
          </p:cNvPr>
          <p:cNvSpPr txBox="1"/>
          <p:nvPr/>
        </p:nvSpPr>
        <p:spPr>
          <a:xfrm>
            <a:off x="8001000" y="6172200"/>
            <a:ext cx="457200" cy="457200"/>
          </a:xfrm>
          <a:prstGeom prst="rect">
            <a:avLst/>
          </a:prstGeom>
          <a:solidFill>
            <a:srgbClr val="0099FF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属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291" name="Text Box 3">
            <a:hlinkClick r:id="" action="ppaction://noaction"/>
          </p:cNvPr>
          <p:cNvSpPr txBox="1"/>
          <p:nvPr/>
        </p:nvSpPr>
        <p:spPr>
          <a:xfrm>
            <a:off x="6172200" y="6172200"/>
            <a:ext cx="457200" cy="457200"/>
          </a:xfrm>
          <a:prstGeom prst="rect">
            <a:avLst/>
          </a:prstGeom>
          <a:solidFill>
            <a:srgbClr val="FF3300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门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292" name="Text Box 4">
            <a:hlinkClick r:id="" action="ppaction://noaction"/>
          </p:cNvPr>
          <p:cNvSpPr txBox="1"/>
          <p:nvPr/>
        </p:nvSpPr>
        <p:spPr>
          <a:xfrm>
            <a:off x="8458200" y="6172200"/>
            <a:ext cx="457200" cy="457200"/>
          </a:xfrm>
          <a:prstGeom prst="rect">
            <a:avLst/>
          </a:prstGeom>
          <a:solidFill>
            <a:srgbClr val="9966FF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种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293" name="Text Box 5">
            <a:hlinkClick r:id="" action="ppaction://noaction"/>
          </p:cNvPr>
          <p:cNvSpPr txBox="1"/>
          <p:nvPr/>
        </p:nvSpPr>
        <p:spPr>
          <a:xfrm>
            <a:off x="7543800" y="6172200"/>
            <a:ext cx="457200" cy="457200"/>
          </a:xfrm>
          <a:prstGeom prst="rect">
            <a:avLst/>
          </a:prstGeom>
          <a:solidFill>
            <a:srgbClr val="66FF33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科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294" name="Text Box 6">
            <a:hlinkClick r:id="" action="ppaction://noaction"/>
          </p:cNvPr>
          <p:cNvSpPr txBox="1"/>
          <p:nvPr/>
        </p:nvSpPr>
        <p:spPr>
          <a:xfrm>
            <a:off x="7086600" y="6172200"/>
            <a:ext cx="457200" cy="457200"/>
          </a:xfrm>
          <a:prstGeom prst="rect">
            <a:avLst/>
          </a:prstGeom>
          <a:solidFill>
            <a:srgbClr val="FFFF66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目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295" name="Text Box 7">
            <a:hlinkClick r:id="" action="ppaction://noaction"/>
          </p:cNvPr>
          <p:cNvSpPr txBox="1"/>
          <p:nvPr/>
        </p:nvSpPr>
        <p:spPr>
          <a:xfrm>
            <a:off x="6629400" y="6172200"/>
            <a:ext cx="457200" cy="457200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纲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296" name="Text Box 8">
            <a:hlinkClick r:id="rId1" action="ppaction://hlinksldjump"/>
          </p:cNvPr>
          <p:cNvSpPr txBox="1"/>
          <p:nvPr/>
        </p:nvSpPr>
        <p:spPr>
          <a:xfrm>
            <a:off x="5715000" y="6172200"/>
            <a:ext cx="457200" cy="457200"/>
          </a:xfrm>
          <a:prstGeom prst="rect">
            <a:avLst/>
          </a:prstGeom>
          <a:solidFill>
            <a:srgbClr val="CC3300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界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297" name="Rectangle 9"/>
          <p:cNvSpPr/>
          <p:nvPr/>
        </p:nvSpPr>
        <p:spPr>
          <a:xfrm>
            <a:off x="152400" y="152400"/>
            <a:ext cx="4953000" cy="579438"/>
          </a:xfrm>
          <a:prstGeom prst="rect">
            <a:avLst/>
          </a:prstGeom>
          <a:solidFill>
            <a:srgbClr val="00FF00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 algn="ctr" eaLnBrk="1" hangingPunct="1"/>
            <a:r>
              <a:rPr lang="zh-CN" altLang="en-US" sz="3600" b="1" dirty="0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狼在动物分类中的位置</a:t>
            </a:r>
            <a:endParaRPr lang="zh-CN" altLang="en-US" sz="3600" b="1" dirty="0">
              <a:solidFill>
                <a:srgbClr val="3333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12298" name="Picture 10" descr="anyouhui105366502120adcd0c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6600" y="1676400"/>
            <a:ext cx="1981200" cy="160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9" name="Picture 11" descr="4343060_1260103646n2NJ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0" y="1676400"/>
            <a:ext cx="2209800" cy="1641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0" name="Picture 12" descr="图片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75" y="1676400"/>
            <a:ext cx="2524125" cy="1684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1" name="Picture 13" descr="8CB1CB~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90800" y="1676400"/>
            <a:ext cx="2398713" cy="1646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02" name="Text Box 14"/>
          <p:cNvSpPr txBox="1"/>
          <p:nvPr/>
        </p:nvSpPr>
        <p:spPr>
          <a:xfrm>
            <a:off x="914400" y="854075"/>
            <a:ext cx="64770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图中的这些动物都有脊椎骨构成的脊柱，它们同属于</a:t>
            </a:r>
            <a:r>
              <a:rPr lang="zh-CN" altLang="en-US" sz="24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脊索动物门</a:t>
            </a:r>
            <a:r>
              <a:rPr lang="zh-CN" altLang="en-US" sz="24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的</a:t>
            </a:r>
            <a:r>
              <a:rPr lang="zh-CN" altLang="en-US" sz="24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脊椎动物亚门</a:t>
            </a:r>
            <a:r>
              <a:rPr lang="zh-CN" altLang="en-US" sz="24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2303" name="Picture 16" descr="0B7B02~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00" y="3352800"/>
            <a:ext cx="2514600" cy="1739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4" name="Picture 17" descr="58C39F~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90800" y="3276600"/>
            <a:ext cx="23622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5" name="Picture 18" descr="201142~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53000" y="3276600"/>
            <a:ext cx="2209800" cy="1828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06" name="Text Box 19">
            <a:hlinkClick r:id="" action="ppaction://noaction"/>
          </p:cNvPr>
          <p:cNvSpPr txBox="1"/>
          <p:nvPr/>
        </p:nvSpPr>
        <p:spPr>
          <a:xfrm>
            <a:off x="304800" y="914400"/>
            <a:ext cx="457200" cy="457200"/>
          </a:xfrm>
          <a:prstGeom prst="rect">
            <a:avLst/>
          </a:prstGeom>
          <a:solidFill>
            <a:srgbClr val="FF3300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门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2307" name="Picture 21" descr="U_1868~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62800" y="3276600"/>
            <a:ext cx="1895475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8" name="Picture 23" descr="143000~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2400" y="5181600"/>
            <a:ext cx="1905000" cy="152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9" name="Picture 25" descr="U_2796~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057400" y="5181600"/>
            <a:ext cx="1928813" cy="152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10" name="Picture 26" descr="2007101921382323_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962400" y="5181600"/>
            <a:ext cx="1600200" cy="1524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4" name="Text Box 2">
            <a:hlinkClick r:id="" action="ppaction://noaction"/>
          </p:cNvPr>
          <p:cNvSpPr txBox="1"/>
          <p:nvPr/>
        </p:nvSpPr>
        <p:spPr>
          <a:xfrm>
            <a:off x="8001000" y="6172200"/>
            <a:ext cx="457200" cy="457200"/>
          </a:xfrm>
          <a:prstGeom prst="rect">
            <a:avLst/>
          </a:prstGeom>
          <a:solidFill>
            <a:srgbClr val="0099FF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属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315" name="Text Box 3">
            <a:hlinkClick r:id="" action="ppaction://noaction"/>
          </p:cNvPr>
          <p:cNvSpPr txBox="1"/>
          <p:nvPr/>
        </p:nvSpPr>
        <p:spPr>
          <a:xfrm>
            <a:off x="6172200" y="6172200"/>
            <a:ext cx="457200" cy="457200"/>
          </a:xfrm>
          <a:prstGeom prst="rect">
            <a:avLst/>
          </a:prstGeom>
          <a:solidFill>
            <a:srgbClr val="FF3300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门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316" name="Text Box 4">
            <a:hlinkClick r:id="" action="ppaction://noaction"/>
          </p:cNvPr>
          <p:cNvSpPr txBox="1"/>
          <p:nvPr/>
        </p:nvSpPr>
        <p:spPr>
          <a:xfrm>
            <a:off x="8458200" y="6172200"/>
            <a:ext cx="457200" cy="457200"/>
          </a:xfrm>
          <a:prstGeom prst="rect">
            <a:avLst/>
          </a:prstGeom>
          <a:solidFill>
            <a:srgbClr val="9966FF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种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317" name="Text Box 5">
            <a:hlinkClick r:id="" action="ppaction://noaction"/>
          </p:cNvPr>
          <p:cNvSpPr txBox="1"/>
          <p:nvPr/>
        </p:nvSpPr>
        <p:spPr>
          <a:xfrm>
            <a:off x="7543800" y="6172200"/>
            <a:ext cx="457200" cy="457200"/>
          </a:xfrm>
          <a:prstGeom prst="rect">
            <a:avLst/>
          </a:prstGeom>
          <a:solidFill>
            <a:srgbClr val="66FF33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科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318" name="Text Box 6">
            <a:hlinkClick r:id="" action="ppaction://noaction"/>
          </p:cNvPr>
          <p:cNvSpPr txBox="1"/>
          <p:nvPr/>
        </p:nvSpPr>
        <p:spPr>
          <a:xfrm>
            <a:off x="7086600" y="6172200"/>
            <a:ext cx="457200" cy="457200"/>
          </a:xfrm>
          <a:prstGeom prst="rect">
            <a:avLst/>
          </a:prstGeom>
          <a:solidFill>
            <a:srgbClr val="FFFF66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目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319" name="Text Box 7">
            <a:hlinkClick r:id="" action="ppaction://noaction"/>
          </p:cNvPr>
          <p:cNvSpPr txBox="1"/>
          <p:nvPr/>
        </p:nvSpPr>
        <p:spPr>
          <a:xfrm>
            <a:off x="6629400" y="6172200"/>
            <a:ext cx="457200" cy="457200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纲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320" name="Text Box 8">
            <a:hlinkClick r:id="rId1" action="ppaction://hlinksldjump"/>
          </p:cNvPr>
          <p:cNvSpPr txBox="1"/>
          <p:nvPr/>
        </p:nvSpPr>
        <p:spPr>
          <a:xfrm>
            <a:off x="5715000" y="6172200"/>
            <a:ext cx="457200" cy="457200"/>
          </a:xfrm>
          <a:prstGeom prst="rect">
            <a:avLst/>
          </a:prstGeom>
          <a:solidFill>
            <a:srgbClr val="CC3300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界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321" name="Rectangle 9"/>
          <p:cNvSpPr/>
          <p:nvPr/>
        </p:nvSpPr>
        <p:spPr>
          <a:xfrm>
            <a:off x="152400" y="152400"/>
            <a:ext cx="4953000" cy="579438"/>
          </a:xfrm>
          <a:prstGeom prst="rect">
            <a:avLst/>
          </a:prstGeom>
          <a:solidFill>
            <a:srgbClr val="00FF00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 algn="ctr" eaLnBrk="1" hangingPunct="1"/>
            <a:r>
              <a:rPr lang="zh-CN" altLang="en-US" sz="3600" b="1" dirty="0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狼在动物分类中的位置</a:t>
            </a:r>
            <a:endParaRPr lang="zh-CN" altLang="en-US" sz="3600" b="1" dirty="0">
              <a:solidFill>
                <a:srgbClr val="3333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13322" name="Picture 10" descr="anyouhui105366502120adcd0c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6600" y="1447800"/>
            <a:ext cx="1981200" cy="160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3" name="Picture 11" descr="4343060_1260103646n2NJ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0" y="1447800"/>
            <a:ext cx="2209800" cy="1641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4" name="Picture 12" descr="图片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75" y="1447800"/>
            <a:ext cx="2524125" cy="1684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5" name="Picture 13" descr="8CB1CB~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90800" y="1447800"/>
            <a:ext cx="2398713" cy="1646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26" name="Text Box 14"/>
          <p:cNvSpPr txBox="1"/>
          <p:nvPr/>
        </p:nvSpPr>
        <p:spPr>
          <a:xfrm>
            <a:off x="914400" y="854075"/>
            <a:ext cx="6477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图中的这些动物同属于</a:t>
            </a:r>
            <a:r>
              <a:rPr lang="zh-CN" altLang="en-US" sz="24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动物界</a:t>
            </a:r>
            <a:r>
              <a:rPr lang="zh-CN" altLang="en-US" sz="24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3327" name="Picture 15" descr="0B7B02~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00" y="3124200"/>
            <a:ext cx="2514600" cy="1739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8" name="Picture 16" descr="58C39F~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90800" y="3048000"/>
            <a:ext cx="23622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9" name="Picture 17" descr="201142~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53000" y="3048000"/>
            <a:ext cx="22098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30" name="Picture 19" descr="U_1868~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62800" y="3048000"/>
            <a:ext cx="1895475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31" name="Picture 20" descr="143000~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2400" y="4953000"/>
            <a:ext cx="1905000" cy="152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32" name="Picture 21" descr="U_2796~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057400" y="4953000"/>
            <a:ext cx="1928813" cy="152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33" name="Picture 22" descr="2007101921382323_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962400" y="4953000"/>
            <a:ext cx="1600200" cy="1524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34" name="Text Box 23">
            <a:hlinkClick r:id="rId1" action="ppaction://hlinksldjump"/>
          </p:cNvPr>
          <p:cNvSpPr txBox="1"/>
          <p:nvPr/>
        </p:nvSpPr>
        <p:spPr>
          <a:xfrm>
            <a:off x="457200" y="838200"/>
            <a:ext cx="457200" cy="457200"/>
          </a:xfrm>
          <a:prstGeom prst="rect">
            <a:avLst/>
          </a:prstGeom>
          <a:solidFill>
            <a:srgbClr val="CC3300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界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8" name="Rectangle 2"/>
          <p:cNvSpPr>
            <a:spLocks noGrp="1"/>
          </p:cNvSpPr>
          <p:nvPr>
            <p:ph type="title"/>
          </p:nvPr>
        </p:nvSpPr>
        <p:spPr>
          <a:xfrm>
            <a:off x="1447800" y="152400"/>
            <a:ext cx="7543800" cy="990600"/>
          </a:xfrm>
          <a:solidFill>
            <a:srgbClr val="CCFFFF">
              <a:alpha val="100000"/>
            </a:srgbClr>
          </a:solidFill>
          <a:ln w="38100">
            <a:solidFill>
              <a:srgbClr val="00FF00">
                <a:alpha val="100000"/>
              </a:srgbClr>
            </a:solidFill>
            <a:miter lim="800000"/>
          </a:ln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3600" b="1" dirty="0">
                <a:solidFill>
                  <a:srgbClr val="CC00FF"/>
                </a:solidFill>
              </a:rPr>
              <a:t>从“种”到“界”总结狼的分类等级</a:t>
            </a:r>
            <a:endParaRPr lang="zh-CN" altLang="en-US" sz="3600" dirty="0">
              <a:solidFill>
                <a:srgbClr val="CC00FF"/>
              </a:solidFill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066800"/>
            <a:ext cx="2057400" cy="51054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界－－</a:t>
            </a:r>
            <a:endParaRPr kumimoji="0" lang="zh-CN" altLang="en-US" sz="4000" b="1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门－－</a:t>
            </a:r>
            <a:endParaRPr kumimoji="0" lang="zh-CN" altLang="en-US" sz="4000" b="1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纲－－</a:t>
            </a:r>
            <a:endParaRPr kumimoji="0" lang="zh-CN" altLang="en-US" sz="4000" b="1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目－－</a:t>
            </a:r>
            <a:endParaRPr kumimoji="0" lang="zh-CN" altLang="en-US" sz="4000" b="1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科－－</a:t>
            </a:r>
            <a:endParaRPr kumimoji="0" lang="zh-CN" altLang="en-US" sz="4000" b="1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属－－</a:t>
            </a:r>
            <a:endParaRPr kumimoji="0" lang="zh-CN" altLang="en-US" sz="4000" b="1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种－－</a:t>
            </a:r>
            <a:endParaRPr kumimoji="0" lang="zh-CN" altLang="en-US" sz="4000" b="1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604" name="Text Box 4"/>
          <p:cNvSpPr txBox="1"/>
          <p:nvPr/>
        </p:nvSpPr>
        <p:spPr>
          <a:xfrm>
            <a:off x="2411413" y="5486400"/>
            <a:ext cx="7889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狼</a:t>
            </a:r>
            <a:endParaRPr lang="zh-CN" altLang="en-US" sz="40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2362200" y="4038600"/>
            <a:ext cx="13985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犬科</a:t>
            </a:r>
            <a:endParaRPr kumimoji="0" lang="zh-CN" altLang="en-US" sz="4000" b="1" i="0" u="none" strike="noStrike" kern="1200" cap="none" spc="0" normalizeH="0" baseline="0" noProof="0" smtClean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2286000" y="3276600"/>
            <a:ext cx="1828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食肉目</a:t>
            </a:r>
            <a:endParaRPr kumimoji="0" lang="zh-CN" altLang="en-US" sz="4000" b="1" i="0" u="none" strike="noStrike" kern="1200" cap="none" spc="0" normalizeH="0" baseline="0" noProof="0" smtClean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2362200" y="2590800"/>
            <a:ext cx="1828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哺乳纲</a:t>
            </a:r>
            <a:endParaRPr kumimoji="0" lang="zh-CN" altLang="en-US" sz="4000" b="1" i="0" u="none" strike="noStrike" kern="1200" cap="none" spc="0" normalizeH="0" baseline="0" noProof="0" smtClean="0">
              <a:ln>
                <a:noFill/>
              </a:ln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2286000" y="1828800"/>
            <a:ext cx="6477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脊索动物门的脊椎动物亚门</a:t>
            </a:r>
            <a:endParaRPr kumimoji="0" lang="zh-CN" altLang="en-US" sz="4000" b="1" i="0" u="none" strike="noStrike" kern="1200" cap="none" spc="0" normalizeH="0" baseline="0" noProof="0" smtClean="0">
              <a:ln>
                <a:noFill/>
              </a:ln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9" name="Text Box 9"/>
          <p:cNvSpPr txBox="1"/>
          <p:nvPr/>
        </p:nvSpPr>
        <p:spPr>
          <a:xfrm>
            <a:off x="2286000" y="1066800"/>
            <a:ext cx="1752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动物界</a:t>
            </a:r>
            <a:endParaRPr lang="zh-CN" altLang="en-US" sz="40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2362200" y="4724400"/>
            <a:ext cx="1524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犬属</a:t>
            </a:r>
            <a:endParaRPr kumimoji="0" lang="zh-CN" altLang="en-US" sz="4000" b="1" i="0" u="none" strike="noStrike" kern="1200" cap="none" spc="0" normalizeH="0" baseline="0" noProof="0" smtClean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7" name="WordArt 11" descr="白色大理石"/>
          <p:cNvSpPr>
            <a:spLocks noTextEdit="1"/>
          </p:cNvSpPr>
          <p:nvPr/>
        </p:nvSpPr>
        <p:spPr>
          <a:xfrm>
            <a:off x="228600" y="228600"/>
            <a:ext cx="10668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Right">
                <a:rot lat="0" lon="0" rev="0"/>
              </a:camera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p>
            <a:pPr algn="ctr" eaLnBrk="0" hangingPunct="0"/>
            <a:r>
              <a:rPr lang="zh-CN" altLang="en-US" sz="3600">
                <a:blipFill rotWithShape="0">
                  <a:blip r:embed="rId1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总结</a:t>
            </a:r>
            <a:endParaRPr lang="zh-CN" altLang="en-US" sz="3600">
              <a:blipFill rotWithShape="0">
                <a:blip r:embed="rId1"/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25605" grpId="0"/>
      <p:bldP spid="25606" grpId="0"/>
      <p:bldP spid="25607" grpId="0"/>
      <p:bldP spid="25608" grpId="0"/>
      <p:bldP spid="256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2" name="Rectangle 2"/>
          <p:cNvSpPr>
            <a:spLocks noGrp="1"/>
          </p:cNvSpPr>
          <p:nvPr>
            <p:ph type="title"/>
          </p:nvPr>
        </p:nvSpPr>
        <p:spPr>
          <a:xfrm>
            <a:off x="3886200" y="152400"/>
            <a:ext cx="3048000" cy="563563"/>
          </a:xfrm>
          <a:solidFill>
            <a:srgbClr val="FFFF99">
              <a:alpha val="100000"/>
            </a:srgbClr>
          </a:solidFill>
          <a:ln>
            <a:solidFill>
              <a:srgbClr val="FF00FF">
                <a:alpha val="100000"/>
              </a:srgbClr>
            </a:solidFill>
            <a:miter lim="800000"/>
          </a:ln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</a:rPr>
              <a:t>桃的分类方法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1835150" y="1412875"/>
            <a:ext cx="6562725" cy="719138"/>
          </a:xfrm>
        </p:spPr>
        <p:txBody>
          <a:bodyPr vert="horz" wrap="non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sng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</a:t>
            </a: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植物门的</a:t>
            </a:r>
            <a:r>
              <a:rPr kumimoji="0" lang="zh-CN" altLang="en-US" sz="4000" b="1" i="0" u="sng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</a:t>
            </a: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植物亚门</a:t>
            </a:r>
            <a:endParaRPr kumimoji="0" lang="zh-CN" altLang="en-US" sz="4000" b="1" i="0" u="none" strike="noStrike" kern="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228600" y="457200"/>
            <a:ext cx="1871663" cy="618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界</a:t>
            </a: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－－</a:t>
            </a:r>
            <a:endParaRPr kumimoji="0" lang="zh-CN" altLang="en-US" sz="40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门</a:t>
            </a: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－－</a:t>
            </a:r>
            <a:endParaRPr kumimoji="0" lang="zh-CN" altLang="en-US" sz="40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纲</a:t>
            </a: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－－</a:t>
            </a:r>
            <a:endParaRPr kumimoji="0" lang="zh-CN" altLang="en-US" sz="40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目</a:t>
            </a: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－－</a:t>
            </a:r>
            <a:endParaRPr kumimoji="0" lang="zh-CN" altLang="en-US" sz="40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科</a:t>
            </a: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－－</a:t>
            </a:r>
            <a:endParaRPr kumimoji="0" lang="zh-CN" altLang="en-US" sz="40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属</a:t>
            </a: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－－</a:t>
            </a:r>
            <a:endParaRPr kumimoji="0" lang="zh-CN" altLang="en-US" sz="40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种</a:t>
            </a: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－－</a:t>
            </a:r>
            <a:endParaRPr kumimoji="0" lang="zh-CN" altLang="en-US" sz="40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1835150" y="2349500"/>
            <a:ext cx="48974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sng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</a:t>
            </a: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植物纲</a:t>
            </a:r>
            <a:endParaRPr kumimoji="0" lang="zh-CN" altLang="en-US" sz="4000" b="1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1763713" y="3213100"/>
            <a:ext cx="2232025" cy="344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蔷薇目</a:t>
            </a:r>
            <a:endParaRPr kumimoji="0" lang="zh-CN" altLang="en-US" sz="4000" b="1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蔷薇科</a:t>
            </a:r>
            <a:endParaRPr kumimoji="0" lang="zh-CN" altLang="en-US" sz="4000" b="1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梅属</a:t>
            </a:r>
            <a:endParaRPr kumimoji="0" lang="zh-CN" altLang="en-US" sz="4000" b="1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桃</a:t>
            </a:r>
            <a:endParaRPr kumimoji="0" lang="zh-CN" altLang="en-US" sz="4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655" name="Text Box 7"/>
          <p:cNvSpPr txBox="1"/>
          <p:nvPr/>
        </p:nvSpPr>
        <p:spPr>
          <a:xfrm>
            <a:off x="1800225" y="1341438"/>
            <a:ext cx="14033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种子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6" name="Text Box 8"/>
          <p:cNvSpPr txBox="1"/>
          <p:nvPr/>
        </p:nvSpPr>
        <p:spPr>
          <a:xfrm>
            <a:off x="5076825" y="1358900"/>
            <a:ext cx="14033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被子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7" name="Text Box 9"/>
          <p:cNvSpPr txBox="1"/>
          <p:nvPr/>
        </p:nvSpPr>
        <p:spPr>
          <a:xfrm>
            <a:off x="1763713" y="2276475"/>
            <a:ext cx="21605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双子叶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60" name="Text Box 12"/>
          <p:cNvSpPr txBox="1"/>
          <p:nvPr/>
        </p:nvSpPr>
        <p:spPr>
          <a:xfrm>
            <a:off x="1889125" y="344488"/>
            <a:ext cx="1712913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植物界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5371" name="Picture 13" descr="4843638_002523795024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0" y="3259138"/>
            <a:ext cx="4552950" cy="3294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651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651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/>
      <p:bldP spid="27653" grpId="0"/>
      <p:bldP spid="27654" grpId="0"/>
      <p:bldP spid="27655" grpId="0"/>
      <p:bldP spid="27656" grpId="0"/>
      <p:bldP spid="27657" grpId="0"/>
      <p:bldP spid="2766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4" descr="010000000000001190880103262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52400"/>
            <a:ext cx="8458200" cy="6538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10" name="Rectang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533400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>
                <a:solidFill>
                  <a:srgbClr val="0000FF"/>
                </a:solidFill>
              </a:rPr>
              <a:t>你知道人类的位置吗？</a:t>
            </a:r>
            <a:endParaRPr lang="zh-CN" altLang="en-US" sz="4000" b="1" dirty="0">
              <a:solidFill>
                <a:srgbClr val="0000FF"/>
              </a:solidFill>
            </a:endParaRPr>
          </a:p>
        </p:txBody>
      </p:sp>
      <p:pic>
        <p:nvPicPr>
          <p:cNvPr id="17411" name="Picture 3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381000" y="1219200"/>
            <a:ext cx="8610600" cy="4945063"/>
          </a:xfrm>
          <a:ln>
            <a:solidFill>
              <a:srgbClr val="FF0000">
                <a:alpha val="100000"/>
              </a:srgbClr>
            </a:solidFill>
            <a:miter lim="800000"/>
            <a:headEnd/>
            <a:tailEnd/>
          </a:ln>
        </p:spPr>
      </p:pic>
      <p:sp>
        <p:nvSpPr>
          <p:cNvPr id="28676" name="Oval 4"/>
          <p:cNvSpPr/>
          <p:nvPr/>
        </p:nvSpPr>
        <p:spPr>
          <a:xfrm>
            <a:off x="7772400" y="5562600"/>
            <a:ext cx="720725" cy="4318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2867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animBg="1"/>
      <p:bldP spid="28676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9" name="Rectangle 3"/>
          <p:cNvSpPr/>
          <p:nvPr/>
        </p:nvSpPr>
        <p:spPr>
          <a:xfrm>
            <a:off x="914400" y="5105400"/>
            <a:ext cx="67056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每一个种里只有一种生物。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“种”是最基本的分类单位。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同种生物的亲缘关系是最密切的。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4340" name="Text Box 4"/>
          <p:cNvSpPr txBox="1"/>
          <p:nvPr/>
        </p:nvSpPr>
        <p:spPr>
          <a:xfrm>
            <a:off x="2286000" y="2514600"/>
            <a:ext cx="3886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共同特征越来越多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1" name="Text Box 5"/>
          <p:cNvSpPr txBox="1"/>
          <p:nvPr/>
        </p:nvSpPr>
        <p:spPr>
          <a:xfrm>
            <a:off x="2286000" y="3505200"/>
            <a:ext cx="4114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亲缘关系越来越近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2" name="AutoShape 6"/>
          <p:cNvSpPr/>
          <p:nvPr/>
        </p:nvSpPr>
        <p:spPr>
          <a:xfrm>
            <a:off x="1354138" y="4038600"/>
            <a:ext cx="6477000" cy="228600"/>
          </a:xfrm>
          <a:prstGeom prst="rightArrow">
            <a:avLst>
              <a:gd name="adj1" fmla="val 50000"/>
              <a:gd name="adj2" fmla="val 708333"/>
            </a:avLst>
          </a:prstGeom>
          <a:solidFill>
            <a:srgbClr val="FFCC99"/>
          </a:solidFill>
          <a:ln w="9525" cap="flat" cmpd="sng">
            <a:solidFill>
              <a:srgbClr val="800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3" name="Rectangle 7"/>
          <p:cNvSpPr/>
          <p:nvPr/>
        </p:nvSpPr>
        <p:spPr>
          <a:xfrm>
            <a:off x="762000" y="2743200"/>
            <a:ext cx="592138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界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4344" name="Rectangle 8"/>
          <p:cNvSpPr/>
          <p:nvPr/>
        </p:nvSpPr>
        <p:spPr>
          <a:xfrm>
            <a:off x="7789863" y="2819400"/>
            <a:ext cx="592137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种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4345" name="Rectangle 9"/>
          <p:cNvSpPr/>
          <p:nvPr/>
        </p:nvSpPr>
        <p:spPr>
          <a:xfrm>
            <a:off x="762000" y="3763963"/>
            <a:ext cx="592138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界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4346" name="Rectangle 10"/>
          <p:cNvSpPr/>
          <p:nvPr/>
        </p:nvSpPr>
        <p:spPr>
          <a:xfrm>
            <a:off x="7789863" y="3840163"/>
            <a:ext cx="592137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种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4347" name="AutoShape 11"/>
          <p:cNvSpPr/>
          <p:nvPr/>
        </p:nvSpPr>
        <p:spPr>
          <a:xfrm>
            <a:off x="1354138" y="3032125"/>
            <a:ext cx="6477000" cy="228600"/>
          </a:xfrm>
          <a:prstGeom prst="rightArrow">
            <a:avLst>
              <a:gd name="adj1" fmla="val 50000"/>
              <a:gd name="adj2" fmla="val 708333"/>
            </a:avLst>
          </a:prstGeom>
          <a:solidFill>
            <a:srgbClr val="FFCC99"/>
          </a:solidFill>
          <a:ln w="9525" cap="flat" cmpd="sng">
            <a:solidFill>
              <a:srgbClr val="800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8" name="Text Box 12"/>
          <p:cNvSpPr txBox="1"/>
          <p:nvPr/>
        </p:nvSpPr>
        <p:spPr>
          <a:xfrm>
            <a:off x="762000" y="838200"/>
            <a:ext cx="72358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生物分类等级由大到小顺序是</a:t>
            </a:r>
            <a:r>
              <a:rPr lang="en-US" altLang="zh-CN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49" name="Rectangle 13"/>
          <p:cNvSpPr>
            <a:spLocks noChangeArrowheads="1"/>
          </p:cNvSpPr>
          <p:nvPr/>
        </p:nvSpPr>
        <p:spPr bwMode="auto">
          <a:xfrm>
            <a:off x="990600" y="1600200"/>
            <a:ext cx="5410200" cy="838200"/>
          </a:xfrm>
          <a:prstGeom prst="rect">
            <a:avLst/>
          </a:prstGeom>
          <a:noFill/>
          <a:ln w="22225">
            <a:solidFill>
              <a:srgbClr val="993366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界</a:t>
            </a:r>
            <a:r>
              <a:rPr kumimoji="0" lang="zh-CN" altLang="en-US" sz="4800" b="0" i="0" u="none" strike="noStrike" kern="1200" cap="none" spc="0" normalizeH="0" baseline="0" noProof="0" smtClean="0">
                <a:ln>
                  <a:noFill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门</a:t>
            </a:r>
            <a:r>
              <a:rPr kumimoji="0" lang="zh-CN" altLang="en-US" sz="48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rgbClr val="00CC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纲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目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科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属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种</a:t>
            </a: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40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50" name="Text Box 14"/>
          <p:cNvSpPr txBox="1"/>
          <p:nvPr/>
        </p:nvSpPr>
        <p:spPr>
          <a:xfrm>
            <a:off x="2286000" y="4343400"/>
            <a:ext cx="4114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生物数量越来越少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1" name="AutoShape 15"/>
          <p:cNvSpPr/>
          <p:nvPr/>
        </p:nvSpPr>
        <p:spPr>
          <a:xfrm>
            <a:off x="1354138" y="4876800"/>
            <a:ext cx="6477000" cy="228600"/>
          </a:xfrm>
          <a:prstGeom prst="rightArrow">
            <a:avLst>
              <a:gd name="adj1" fmla="val 50000"/>
              <a:gd name="adj2" fmla="val 708333"/>
            </a:avLst>
          </a:prstGeom>
          <a:solidFill>
            <a:srgbClr val="FFCC99"/>
          </a:solidFill>
          <a:ln w="9525" cap="flat" cmpd="sng">
            <a:solidFill>
              <a:srgbClr val="800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2" name="Rectangle 16"/>
          <p:cNvSpPr/>
          <p:nvPr/>
        </p:nvSpPr>
        <p:spPr>
          <a:xfrm>
            <a:off x="762000" y="4602163"/>
            <a:ext cx="592138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界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4353" name="Rectangle 17"/>
          <p:cNvSpPr/>
          <p:nvPr/>
        </p:nvSpPr>
        <p:spPr>
          <a:xfrm>
            <a:off x="7789863" y="4678363"/>
            <a:ext cx="592137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种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449" name="WordArt 18"/>
          <p:cNvSpPr>
            <a:spLocks noTextEdit="1"/>
          </p:cNvSpPr>
          <p:nvPr/>
        </p:nvSpPr>
        <p:spPr>
          <a:xfrm>
            <a:off x="381000" y="2286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小结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/>
      <p:bldP spid="14341" grpId="0"/>
      <p:bldP spid="14342" grpId="0" animBg="1"/>
      <p:bldP spid="14343" grpId="0"/>
      <p:bldP spid="14344" grpId="0"/>
      <p:bldP spid="14345" grpId="0"/>
      <p:bldP spid="14346" grpId="0"/>
      <p:bldP spid="14347" grpId="0" animBg="1"/>
      <p:bldP spid="14348" grpId="0"/>
      <p:bldP spid="14349" grpId="0" animBg="1"/>
      <p:bldP spid="14350" grpId="0"/>
      <p:bldP spid="14351" grpId="0" animBg="1"/>
      <p:bldP spid="14352" grpId="0"/>
      <p:bldP spid="1435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8" name="Text Box 2"/>
          <p:cNvSpPr txBox="1"/>
          <p:nvPr/>
        </p:nvSpPr>
        <p:spPr>
          <a:xfrm>
            <a:off x="0" y="1484313"/>
            <a:ext cx="15843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生物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59" name="Text Box 4"/>
          <p:cNvSpPr txBox="1"/>
          <p:nvPr/>
        </p:nvSpPr>
        <p:spPr>
          <a:xfrm>
            <a:off x="1331913" y="260350"/>
            <a:ext cx="27368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原核生物界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0" name="Text Box 5"/>
          <p:cNvSpPr txBox="1"/>
          <p:nvPr/>
        </p:nvSpPr>
        <p:spPr>
          <a:xfrm>
            <a:off x="1331913" y="836613"/>
            <a:ext cx="288131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原生生物界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1" name="Text Box 6"/>
          <p:cNvSpPr txBox="1"/>
          <p:nvPr/>
        </p:nvSpPr>
        <p:spPr>
          <a:xfrm>
            <a:off x="1331913" y="1412875"/>
            <a:ext cx="23764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真菌界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2" name="Text Box 7"/>
          <p:cNvSpPr txBox="1"/>
          <p:nvPr/>
        </p:nvSpPr>
        <p:spPr>
          <a:xfrm>
            <a:off x="1331913" y="2060575"/>
            <a:ext cx="15843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植物界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3" name="Text Box 8"/>
          <p:cNvSpPr txBox="1"/>
          <p:nvPr/>
        </p:nvSpPr>
        <p:spPr>
          <a:xfrm>
            <a:off x="1258888" y="2781300"/>
            <a:ext cx="16557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动物界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4" name="Text Box 10"/>
          <p:cNvSpPr txBox="1"/>
          <p:nvPr/>
        </p:nvSpPr>
        <p:spPr>
          <a:xfrm>
            <a:off x="3132138" y="1557338"/>
            <a:ext cx="2160587" cy="18018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腔肠动物门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软体动物门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环节动物门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5" name="AutoShape 11"/>
          <p:cNvSpPr/>
          <p:nvPr/>
        </p:nvSpPr>
        <p:spPr>
          <a:xfrm>
            <a:off x="2700338" y="1773238"/>
            <a:ext cx="287337" cy="2808287"/>
          </a:xfrm>
          <a:prstGeom prst="leftBrace">
            <a:avLst>
              <a:gd name="adj1" fmla="val 244337"/>
              <a:gd name="adj2" fmla="val 50000"/>
            </a:avLst>
          </a:prstGeom>
          <a:noFill/>
          <a:ln w="317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endParaRPr lang="zh-CN" altLang="zh-CN" sz="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6" name="Rectangle 12"/>
          <p:cNvSpPr/>
          <p:nvPr/>
        </p:nvSpPr>
        <p:spPr>
          <a:xfrm>
            <a:off x="2987675" y="4292600"/>
            <a:ext cx="1970088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脊索动物门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7" name="Rectangle 13"/>
          <p:cNvSpPr/>
          <p:nvPr/>
        </p:nvSpPr>
        <p:spPr>
          <a:xfrm>
            <a:off x="5292725" y="3213100"/>
            <a:ext cx="2232025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尾索动物亚门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头索动物亚门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8" name="AutoShape 14"/>
          <p:cNvSpPr/>
          <p:nvPr/>
        </p:nvSpPr>
        <p:spPr>
          <a:xfrm>
            <a:off x="5076825" y="3357563"/>
            <a:ext cx="215900" cy="2087562"/>
          </a:xfrm>
          <a:prstGeom prst="leftBrace">
            <a:avLst>
              <a:gd name="adj1" fmla="val 241727"/>
              <a:gd name="adj2" fmla="val 50000"/>
            </a:avLst>
          </a:prstGeom>
          <a:noFill/>
          <a:ln w="317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endParaRPr lang="zh-CN" altLang="zh-CN" sz="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9" name="Rectangle 15"/>
          <p:cNvSpPr/>
          <p:nvPr/>
        </p:nvSpPr>
        <p:spPr>
          <a:xfrm>
            <a:off x="5292725" y="5084763"/>
            <a:ext cx="202247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脊椎动物亚门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70" name="Rectangle 16"/>
          <p:cNvSpPr/>
          <p:nvPr/>
        </p:nvSpPr>
        <p:spPr>
          <a:xfrm>
            <a:off x="7380288" y="4076700"/>
            <a:ext cx="1422400" cy="2282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软骨鱼纲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硬骨鱼纲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两栖纲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爬行纲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鸟纲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哺乳纲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71" name="AutoShape 17"/>
          <p:cNvSpPr/>
          <p:nvPr/>
        </p:nvSpPr>
        <p:spPr>
          <a:xfrm>
            <a:off x="7235825" y="4221163"/>
            <a:ext cx="215900" cy="2087562"/>
          </a:xfrm>
          <a:prstGeom prst="leftBrace">
            <a:avLst>
              <a:gd name="adj1" fmla="val 241727"/>
              <a:gd name="adj2" fmla="val 50000"/>
            </a:avLst>
          </a:prstGeom>
          <a:noFill/>
          <a:ln w="317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endParaRPr lang="zh-CN" altLang="zh-CN" sz="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72" name="AutoShape 18"/>
          <p:cNvSpPr/>
          <p:nvPr/>
        </p:nvSpPr>
        <p:spPr>
          <a:xfrm>
            <a:off x="1042988" y="476250"/>
            <a:ext cx="215900" cy="2736850"/>
          </a:xfrm>
          <a:prstGeom prst="leftBrace">
            <a:avLst>
              <a:gd name="adj1" fmla="val 316911"/>
              <a:gd name="adj2" fmla="val 50000"/>
            </a:avLst>
          </a:prstGeom>
          <a:noFill/>
          <a:ln w="317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endParaRPr lang="zh-CN" altLang="zh-CN" sz="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2" name="Text Box 4"/>
          <p:cNvSpPr txBox="1"/>
          <p:nvPr/>
        </p:nvSpPr>
        <p:spPr>
          <a:xfrm>
            <a:off x="179388" y="2636838"/>
            <a:ext cx="20161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植物界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3" name="AutoShape 5"/>
          <p:cNvSpPr/>
          <p:nvPr/>
        </p:nvSpPr>
        <p:spPr>
          <a:xfrm>
            <a:off x="1835150" y="908050"/>
            <a:ext cx="360363" cy="4176713"/>
          </a:xfrm>
          <a:prstGeom prst="leftBrace">
            <a:avLst>
              <a:gd name="adj1" fmla="val 96585"/>
              <a:gd name="adj2" fmla="val 50000"/>
            </a:avLst>
          </a:prstGeom>
          <a:noFill/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4" name="Text Box 6"/>
          <p:cNvSpPr txBox="1"/>
          <p:nvPr/>
        </p:nvSpPr>
        <p:spPr>
          <a:xfrm>
            <a:off x="2339975" y="1628775"/>
            <a:ext cx="27352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苔藓植物门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5" name="Text Box 7"/>
          <p:cNvSpPr txBox="1"/>
          <p:nvPr/>
        </p:nvSpPr>
        <p:spPr>
          <a:xfrm>
            <a:off x="2195513" y="2924175"/>
            <a:ext cx="6300787" cy="1465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蕨类植物门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松叶蕨纲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石松纲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endParaRPr lang="en-US" altLang="zh-CN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木贼纲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真蕨纲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6" name="Text Box 8"/>
          <p:cNvSpPr txBox="1"/>
          <p:nvPr/>
        </p:nvSpPr>
        <p:spPr>
          <a:xfrm>
            <a:off x="4859338" y="4365625"/>
            <a:ext cx="34559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裸子植物亚门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7" name="Text Box 9"/>
          <p:cNvSpPr txBox="1"/>
          <p:nvPr/>
        </p:nvSpPr>
        <p:spPr>
          <a:xfrm>
            <a:off x="4932363" y="5157788"/>
            <a:ext cx="33115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被子植物亚门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8" name="AutoShape 10"/>
          <p:cNvSpPr/>
          <p:nvPr/>
        </p:nvSpPr>
        <p:spPr>
          <a:xfrm>
            <a:off x="4932363" y="1484313"/>
            <a:ext cx="73025" cy="935037"/>
          </a:xfrm>
          <a:prstGeom prst="leftBrace">
            <a:avLst>
              <a:gd name="adj1" fmla="val 106702"/>
              <a:gd name="adj2" fmla="val 50000"/>
            </a:avLst>
          </a:prstGeom>
          <a:noFill/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9" name="Text Box 11"/>
          <p:cNvSpPr txBox="1"/>
          <p:nvPr/>
        </p:nvSpPr>
        <p:spPr>
          <a:xfrm>
            <a:off x="5076825" y="1268413"/>
            <a:ext cx="30972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苔纲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地钱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0" name="Text Box 12"/>
          <p:cNvSpPr txBox="1"/>
          <p:nvPr/>
        </p:nvSpPr>
        <p:spPr>
          <a:xfrm>
            <a:off x="5076825" y="1989138"/>
            <a:ext cx="31686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藓纲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葫芦藓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1" name="AutoShape 15"/>
          <p:cNvSpPr/>
          <p:nvPr/>
        </p:nvSpPr>
        <p:spPr>
          <a:xfrm>
            <a:off x="4716463" y="4652963"/>
            <a:ext cx="73025" cy="935037"/>
          </a:xfrm>
          <a:prstGeom prst="leftBrace">
            <a:avLst>
              <a:gd name="adj1" fmla="val 106702"/>
              <a:gd name="adj2" fmla="val 50000"/>
            </a:avLst>
          </a:prstGeom>
          <a:noFill/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2" name="Text Box 16"/>
          <p:cNvSpPr txBox="1"/>
          <p:nvPr/>
        </p:nvSpPr>
        <p:spPr>
          <a:xfrm>
            <a:off x="2124075" y="4724400"/>
            <a:ext cx="3024188" cy="641350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种子植物门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3" name="Text Box 17"/>
          <p:cNvSpPr txBox="1"/>
          <p:nvPr/>
        </p:nvSpPr>
        <p:spPr>
          <a:xfrm>
            <a:off x="2339975" y="620713"/>
            <a:ext cx="35290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藻类植物门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WordArt 4"/>
          <p:cNvSpPr>
            <a:spLocks noTextEdit="1"/>
          </p:cNvSpPr>
          <p:nvPr/>
        </p:nvSpPr>
        <p:spPr>
          <a:xfrm>
            <a:off x="1447800" y="1752600"/>
            <a:ext cx="7010400" cy="2514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FF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楷体_GB2312" charset="0"/>
                <a:ea typeface="楷体_GB2312" charset="0"/>
              </a:rPr>
              <a:t>第二节 从种到界</a:t>
            </a:r>
            <a:endParaRPr lang="zh-CN" altLang="en-US" sz="3600">
              <a:ln w="1270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FF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楷体_GB2312" charset="0"/>
              <a:ea typeface="楷体_GB2312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174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1371600"/>
            <a:ext cx="3503613" cy="419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3352800" y="533400"/>
            <a:ext cx="3232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华文新魏" panose="02010800040101010101" pitchFamily="2" charset="-122"/>
                <a:cs typeface="+mn-cs"/>
              </a:rPr>
              <a:t>林奈与双名法</a:t>
            </a:r>
            <a:endParaRPr kumimoji="0" lang="zh-CN" altLang="en-US" sz="4000" b="1" i="0" u="none" strike="noStrike" kern="1200" cap="none" spc="0" normalizeH="0" baseline="0" noProof="0" smtClean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4114800" y="1752600"/>
            <a:ext cx="3962400" cy="435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　　</a:t>
            </a: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瑞典著名的植物学家，</a:t>
            </a:r>
            <a:r>
              <a:rPr lang="en-US" altLang="zh-CN" sz="40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1707</a:t>
            </a:r>
            <a:r>
              <a:rPr lang="en-US" altLang="zh-CN" sz="40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~</a:t>
            </a:r>
            <a:r>
              <a:rPr lang="en-US" altLang="zh-CN" sz="40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1778</a:t>
            </a: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，在</a:t>
            </a:r>
            <a:r>
              <a:rPr lang="en-US" altLang="zh-CN" sz="40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自然系统</a:t>
            </a:r>
            <a:r>
              <a:rPr lang="en-US" altLang="zh-CN" sz="40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中正式提出科学的生物命名法</a:t>
            </a:r>
            <a:r>
              <a:rPr lang="en-US" altLang="zh-CN" sz="40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楷体_GB2312" pitchFamily="49" charset="-122"/>
              </a:rPr>
              <a:t>——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双名法</a:t>
            </a: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4000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1749" name="Rectangle 5"/>
          <p:cNvSpPr/>
          <p:nvPr/>
        </p:nvSpPr>
        <p:spPr>
          <a:xfrm>
            <a:off x="1600200" y="5562600"/>
            <a:ext cx="8985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林奈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31748" grpId="0"/>
      <p:bldP spid="3174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2770" name="Text Box 2"/>
          <p:cNvSpPr txBox="1"/>
          <p:nvPr/>
        </p:nvSpPr>
        <p:spPr>
          <a:xfrm>
            <a:off x="762000" y="304800"/>
            <a:ext cx="7010400" cy="4181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　　按照双名法，每个物种的科学名称（即学名）由两部分组成，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第一部分是属名，第二部分是种加词，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种加词后面还应有命名者的姓名，有时命名者的姓名可以省略。双名法的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生物学名部分均为拉丁文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并为斜体字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；命名者姓名部分为正体。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771" name="Rectangle 3"/>
          <p:cNvSpPr/>
          <p:nvPr/>
        </p:nvSpPr>
        <p:spPr>
          <a:xfrm>
            <a:off x="1219200" y="4540250"/>
            <a:ext cx="74676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例如，银杉的学名为</a:t>
            </a:r>
            <a:endParaRPr lang="zh-CN" altLang="en-US" sz="2800" b="1" dirty="0">
              <a:solidFill>
                <a:srgbClr val="CC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800" b="1" i="1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en-US" altLang="zh-CN" sz="2800" b="1" i="1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Cathaya argytophylla </a:t>
            </a:r>
            <a:r>
              <a:rPr lang="en-US" altLang="zh-CN" sz="2800" b="1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Chunet Kuang</a:t>
            </a:r>
            <a:r>
              <a:rPr lang="zh-CN" altLang="en-US" sz="2800" b="1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CC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2" name="Text Box 4"/>
          <p:cNvSpPr txBox="1"/>
          <p:nvPr/>
        </p:nvSpPr>
        <p:spPr>
          <a:xfrm>
            <a:off x="2286000" y="5638800"/>
            <a:ext cx="914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属名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3" name="Text Box 5"/>
          <p:cNvSpPr txBox="1"/>
          <p:nvPr/>
        </p:nvSpPr>
        <p:spPr>
          <a:xfrm>
            <a:off x="3886200" y="5638800"/>
            <a:ext cx="12366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种加词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4" name="Rectangle 6"/>
          <p:cNvSpPr/>
          <p:nvPr/>
        </p:nvSpPr>
        <p:spPr>
          <a:xfrm>
            <a:off x="6140450" y="5638800"/>
            <a:ext cx="20891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命名者的姓名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0"/>
      <p:bldP spid="32772" grpId="0"/>
      <p:bldP spid="32773" grpId="0"/>
      <p:bldP spid="3277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1905000" y="152400"/>
            <a:ext cx="38100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华文新魏" panose="02010800040101010101" pitchFamily="2" charset="-122"/>
                <a:cs typeface="+mn-cs"/>
              </a:rPr>
              <a:t>课堂小结</a:t>
            </a:r>
            <a:endParaRPr kumimoji="0" lang="zh-CN" altLang="en-US" sz="5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3797" name="Text Box 5"/>
          <p:cNvSpPr txBox="1"/>
          <p:nvPr/>
        </p:nvSpPr>
        <p:spPr>
          <a:xfrm>
            <a:off x="838200" y="2743200"/>
            <a:ext cx="990600" cy="236220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/>
          <a:p>
            <a:pPr lvl="0" algn="just" eaLnBrk="1" hangingPunct="1"/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从种到界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3798" name="Text Box 6"/>
          <p:cNvSpPr txBox="1"/>
          <p:nvPr/>
        </p:nvSpPr>
        <p:spPr>
          <a:xfrm>
            <a:off x="1981200" y="1981200"/>
            <a:ext cx="6553200" cy="4495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just" eaLnBrk="1" hangingPunct="1"/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生物分类等级：界、门、纲、目、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algn="just" eaLnBrk="1" hangingPunct="1"/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                   科、属、种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algn="just" eaLnBrk="1" hangingPunct="1"/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algn="just" eaLnBrk="1" hangingPunct="1">
              <a:spcBef>
                <a:spcPct val="3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分类的基本单位：种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algn="just" eaLnBrk="1" hangingPunct="1">
              <a:spcBef>
                <a:spcPct val="3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对植物进行分类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algn="just" eaLnBrk="1" hangingPunct="1">
              <a:spcBef>
                <a:spcPct val="3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对动物进行分类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algn="just" eaLnBrk="1" hangingPunct="1">
              <a:spcBef>
                <a:spcPct val="3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林奈与双命名   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属名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+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种加词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3799" name="AutoShape 7"/>
          <p:cNvSpPr/>
          <p:nvPr/>
        </p:nvSpPr>
        <p:spPr>
          <a:xfrm>
            <a:off x="1447800" y="2286000"/>
            <a:ext cx="533400" cy="3581400"/>
          </a:xfrm>
          <a:prstGeom prst="leftBrace">
            <a:avLst>
              <a:gd name="adj1" fmla="val 55952"/>
              <a:gd name="adj2" fmla="val 50000"/>
            </a:avLst>
          </a:prstGeom>
          <a:noFill/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3558" name="Picture 8" descr="无标题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" y="152400"/>
            <a:ext cx="1216025" cy="1219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7" grpId="0" animBg="1"/>
      <p:bldP spid="33798" grpId="0"/>
      <p:bldP spid="3379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4818" name="Rectangle 2"/>
          <p:cNvSpPr/>
          <p:nvPr/>
        </p:nvSpPr>
        <p:spPr>
          <a:xfrm>
            <a:off x="685800" y="2925763"/>
            <a:ext cx="7772400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．我们通常说的物种指的是（　  ）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．一个生物　　　　　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．一群生物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．数量很多的生物　　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．一种生物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819" name="Rectangle 3"/>
          <p:cNvSpPr/>
          <p:nvPr/>
        </p:nvSpPr>
        <p:spPr>
          <a:xfrm>
            <a:off x="685800" y="1219200"/>
            <a:ext cx="77724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．下列亲缘关系最近的是（ 　  ）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．纲    　　                   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．科     　　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．属     　　　　　　  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．种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title"/>
          </p:nvPr>
        </p:nvSpPr>
        <p:spPr>
          <a:xfrm>
            <a:off x="1295400" y="228600"/>
            <a:ext cx="3200400" cy="914400"/>
          </a:xfr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华文新魏" panose="02010800040101010101" pitchFamily="2" charset="-122"/>
                <a:cs typeface="+mj-cs"/>
              </a:rPr>
              <a:t>课堂练习</a:t>
            </a:r>
            <a:endParaRPr kumimoji="0" lang="zh-CN" altLang="en-US" sz="5400" b="1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华文新魏" panose="02010800040101010101" pitchFamily="2" charset="-122"/>
              <a:cs typeface="+mj-cs"/>
            </a:endParaRPr>
          </a:p>
        </p:txBody>
      </p:sp>
      <p:sp>
        <p:nvSpPr>
          <p:cNvPr id="34821" name="Text Box 5"/>
          <p:cNvSpPr txBox="1"/>
          <p:nvPr/>
        </p:nvSpPr>
        <p:spPr>
          <a:xfrm>
            <a:off x="6781800" y="1173163"/>
            <a:ext cx="4572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2" name="Text Box 6"/>
          <p:cNvSpPr txBox="1"/>
          <p:nvPr/>
        </p:nvSpPr>
        <p:spPr>
          <a:xfrm>
            <a:off x="7162800" y="2895600"/>
            <a:ext cx="533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4" name="Rectangle 8"/>
          <p:cNvSpPr/>
          <p:nvPr/>
        </p:nvSpPr>
        <p:spPr>
          <a:xfrm>
            <a:off x="1524000" y="4648200"/>
            <a:ext cx="69342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在下列分类单位中，生物之间性状差异程度最小的是（        ）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 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界        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 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门　　 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 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纲　　   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 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科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4584" name="Picture 9" descr="无标题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" y="304800"/>
            <a:ext cx="1216025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6" name="Text Box 10"/>
          <p:cNvSpPr txBox="1"/>
          <p:nvPr/>
        </p:nvSpPr>
        <p:spPr>
          <a:xfrm>
            <a:off x="5257800" y="5089525"/>
            <a:ext cx="7937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0"/>
      <p:bldP spid="34820" grpId="0"/>
      <p:bldP spid="34821" grpId="0"/>
      <p:bldP spid="34822" grpId="0"/>
      <p:bldP spid="34824" grpId="0"/>
      <p:bldP spid="348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602" name="Text Box 2"/>
          <p:cNvSpPr txBox="1"/>
          <p:nvPr/>
        </p:nvSpPr>
        <p:spPr>
          <a:xfrm>
            <a:off x="250825" y="333375"/>
            <a:ext cx="8893175" cy="6521450"/>
          </a:xfrm>
          <a:prstGeom prst="rect">
            <a:avLst/>
          </a:prstGeom>
          <a:noFill/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、下图是豆目部分植物分类图解，下列相关叙述不正确的是 （        ）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目                    豆      目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科         含羞草科     蝶形花科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属        合欢属       紫檀属   菜豆属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种        合欢          紫檀     绿豆    菜豆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5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 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绿豆和菜豆的亲缘关系比绿豆与合欢更近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5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 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绿豆和紫檀这两种植物十分相似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5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 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合欢和紫檀的共同点比绿豆和紫檀的共同点少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5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 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种是分类的基本单位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3" name="Line 3"/>
          <p:cNvSpPr/>
          <p:nvPr/>
        </p:nvSpPr>
        <p:spPr>
          <a:xfrm flipV="1">
            <a:off x="3563938" y="2420938"/>
            <a:ext cx="0" cy="287337"/>
          </a:xfrm>
          <a:prstGeom prst="line">
            <a:avLst/>
          </a:prstGeom>
          <a:ln w="9525">
            <a:noFill/>
          </a:ln>
        </p:spPr>
      </p:sp>
      <p:sp>
        <p:nvSpPr>
          <p:cNvPr id="25604" name="Rectangle 4"/>
          <p:cNvSpPr/>
          <p:nvPr/>
        </p:nvSpPr>
        <p:spPr>
          <a:xfrm>
            <a:off x="3276600" y="1773238"/>
            <a:ext cx="1727200" cy="576262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5" name="Rectangle 5"/>
          <p:cNvSpPr/>
          <p:nvPr/>
        </p:nvSpPr>
        <p:spPr>
          <a:xfrm>
            <a:off x="1908175" y="2636838"/>
            <a:ext cx="1943100" cy="50482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6" name="Rectangle 6"/>
          <p:cNvSpPr/>
          <p:nvPr/>
        </p:nvSpPr>
        <p:spPr>
          <a:xfrm>
            <a:off x="5795963" y="3429000"/>
            <a:ext cx="1512887" cy="50482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7" name="Rectangle 7"/>
          <p:cNvSpPr/>
          <p:nvPr/>
        </p:nvSpPr>
        <p:spPr>
          <a:xfrm>
            <a:off x="1763713" y="3429000"/>
            <a:ext cx="1584325" cy="576263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8" name="Rectangle 8"/>
          <p:cNvSpPr/>
          <p:nvPr/>
        </p:nvSpPr>
        <p:spPr>
          <a:xfrm>
            <a:off x="1692275" y="4292600"/>
            <a:ext cx="1223963" cy="50482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9" name="Rectangle 9"/>
          <p:cNvSpPr/>
          <p:nvPr/>
        </p:nvSpPr>
        <p:spPr>
          <a:xfrm>
            <a:off x="3851275" y="4292600"/>
            <a:ext cx="1223963" cy="50482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10" name="Rectangle 10"/>
          <p:cNvSpPr/>
          <p:nvPr/>
        </p:nvSpPr>
        <p:spPr>
          <a:xfrm>
            <a:off x="5435600" y="4292600"/>
            <a:ext cx="1223963" cy="50482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11" name="Rectangle 11"/>
          <p:cNvSpPr/>
          <p:nvPr/>
        </p:nvSpPr>
        <p:spPr>
          <a:xfrm>
            <a:off x="6877050" y="4292600"/>
            <a:ext cx="1296988" cy="503238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12" name="Rectangle 12"/>
          <p:cNvSpPr/>
          <p:nvPr/>
        </p:nvSpPr>
        <p:spPr>
          <a:xfrm>
            <a:off x="4356100" y="2565400"/>
            <a:ext cx="2016125" cy="576263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13" name="Rectangle 13"/>
          <p:cNvSpPr/>
          <p:nvPr/>
        </p:nvSpPr>
        <p:spPr>
          <a:xfrm>
            <a:off x="3995738" y="3429000"/>
            <a:ext cx="1511300" cy="576263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14" name="Line 14"/>
          <p:cNvSpPr/>
          <p:nvPr/>
        </p:nvSpPr>
        <p:spPr>
          <a:xfrm flipV="1">
            <a:off x="3563938" y="2278063"/>
            <a:ext cx="0" cy="358775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triangle" w="med" len="lg"/>
          </a:ln>
        </p:spPr>
      </p:sp>
      <p:sp>
        <p:nvSpPr>
          <p:cNvPr id="25615" name="Line 15"/>
          <p:cNvSpPr/>
          <p:nvPr/>
        </p:nvSpPr>
        <p:spPr>
          <a:xfrm flipV="1">
            <a:off x="4787900" y="2205038"/>
            <a:ext cx="0" cy="358775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triangle" w="med" len="lg"/>
          </a:ln>
        </p:spPr>
      </p:sp>
      <p:sp>
        <p:nvSpPr>
          <p:cNvPr id="25616" name="Line 16"/>
          <p:cNvSpPr/>
          <p:nvPr/>
        </p:nvSpPr>
        <p:spPr>
          <a:xfrm flipV="1">
            <a:off x="3059113" y="3068638"/>
            <a:ext cx="0" cy="358775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triangle" w="med" len="lg"/>
          </a:ln>
        </p:spPr>
      </p:sp>
      <p:sp>
        <p:nvSpPr>
          <p:cNvPr id="25617" name="Line 17"/>
          <p:cNvSpPr/>
          <p:nvPr/>
        </p:nvSpPr>
        <p:spPr>
          <a:xfrm flipV="1">
            <a:off x="6227763" y="2997200"/>
            <a:ext cx="0" cy="431800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triangle" w="med" len="lg"/>
          </a:ln>
        </p:spPr>
      </p:sp>
      <p:sp>
        <p:nvSpPr>
          <p:cNvPr id="25618" name="Line 18"/>
          <p:cNvSpPr/>
          <p:nvPr/>
        </p:nvSpPr>
        <p:spPr>
          <a:xfrm flipV="1">
            <a:off x="4643438" y="3070225"/>
            <a:ext cx="0" cy="358775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triangle" w="med" len="lg"/>
          </a:ln>
        </p:spPr>
      </p:sp>
      <p:sp>
        <p:nvSpPr>
          <p:cNvPr id="25619" name="Line 19"/>
          <p:cNvSpPr/>
          <p:nvPr/>
        </p:nvSpPr>
        <p:spPr>
          <a:xfrm flipV="1">
            <a:off x="2339975" y="3933825"/>
            <a:ext cx="0" cy="360363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triangle" w="med" len="lg"/>
          </a:ln>
        </p:spPr>
      </p:sp>
      <p:sp>
        <p:nvSpPr>
          <p:cNvPr id="25620" name="Line 20"/>
          <p:cNvSpPr/>
          <p:nvPr/>
        </p:nvSpPr>
        <p:spPr>
          <a:xfrm flipV="1">
            <a:off x="4427538" y="3933825"/>
            <a:ext cx="0" cy="360363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triangle" w="med" len="lg"/>
          </a:ln>
        </p:spPr>
      </p:sp>
      <p:sp>
        <p:nvSpPr>
          <p:cNvPr id="25621" name="Line 21"/>
          <p:cNvSpPr/>
          <p:nvPr/>
        </p:nvSpPr>
        <p:spPr>
          <a:xfrm flipV="1">
            <a:off x="6084888" y="3933825"/>
            <a:ext cx="0" cy="360363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triangle" w="med" len="lg"/>
          </a:ln>
        </p:spPr>
      </p:sp>
      <p:sp>
        <p:nvSpPr>
          <p:cNvPr id="25622" name="Line 22"/>
          <p:cNvSpPr/>
          <p:nvPr/>
        </p:nvSpPr>
        <p:spPr>
          <a:xfrm flipV="1">
            <a:off x="7164388" y="3933825"/>
            <a:ext cx="0" cy="360363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triangle" w="med" len="lg"/>
          </a:ln>
        </p:spPr>
      </p:sp>
      <p:sp>
        <p:nvSpPr>
          <p:cNvPr id="36887" name="Text Box 23"/>
          <p:cNvSpPr txBox="1"/>
          <p:nvPr/>
        </p:nvSpPr>
        <p:spPr>
          <a:xfrm>
            <a:off x="4787900" y="836613"/>
            <a:ext cx="7937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8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68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6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8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6626" name="Picture 2" descr="117728a17c7ccef172eca827fe0a5ff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304800"/>
            <a:ext cx="8153400" cy="6121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WordArt 5"/>
          <p:cNvSpPr>
            <a:spLocks noTextEdit="1"/>
          </p:cNvSpPr>
          <p:nvPr/>
        </p:nvSpPr>
        <p:spPr>
          <a:xfrm rot="-245971">
            <a:off x="1143000" y="4572000"/>
            <a:ext cx="4038600" cy="762000"/>
          </a:xfrm>
          <a:prstGeom prst="rect">
            <a:avLst/>
          </a:prstGeom>
        </p:spPr>
        <p:txBody>
          <a:bodyPr wrap="none" fromWordArt="1">
            <a:prstTxWarp prst="textFadeRight">
              <a:avLst>
                <a:gd name="adj" fmla="val 33333"/>
              </a:avLst>
            </a:prstTxWarp>
            <a:normAutofit/>
          </a:bodyPr>
          <a:p>
            <a:pPr algn="ctr"/>
            <a:r>
              <a:rPr lang="zh-CN" altLang="en-US" sz="3600" i="1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effectLst>
                  <a:outerShdw dist="35921" dir="2699999" algn="ctr" rotWithShape="0">
                    <a:srgbClr val="808080">
                      <a:alpha val="79999"/>
                    </a:srgbClr>
                  </a:outerShdw>
                </a:effectLst>
                <a:latin typeface="楷体_GB2312" charset="0"/>
                <a:ea typeface="楷体_GB2312" charset="0"/>
              </a:rPr>
              <a:t>多一点点就能创造奇迹！</a:t>
            </a:r>
            <a:endParaRPr lang="zh-CN" altLang="en-US" sz="3600" i="1"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effectLst>
                <a:outerShdw dist="35921" dir="2699999" algn="ctr" rotWithShape="0">
                  <a:srgbClr val="808080">
                    <a:alpha val="79999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26628" name="WordArt 7"/>
          <p:cNvSpPr>
            <a:spLocks noTextEdit="1"/>
          </p:cNvSpPr>
          <p:nvPr/>
        </p:nvSpPr>
        <p:spPr>
          <a:xfrm rot="-182991">
            <a:off x="1143000" y="2133600"/>
            <a:ext cx="3621088" cy="509588"/>
          </a:xfrm>
          <a:prstGeom prst="rect">
            <a:avLst/>
          </a:prstGeom>
        </p:spPr>
        <p:txBody>
          <a:bodyPr wrap="none" fromWordArt="1">
            <a:prstTxWarp prst="textFadeRight">
              <a:avLst>
                <a:gd name="adj" fmla="val 16745"/>
              </a:avLst>
            </a:prstTxWarp>
            <a:normAutofit/>
          </a:bodyPr>
          <a:p>
            <a:pPr algn="ctr"/>
            <a:r>
              <a:rPr lang="zh-CN" altLang="en-US" sz="3600" i="1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effectLst>
                  <a:outerShdw dist="35921" dir="2699999" algn="ctr" rotWithShape="0">
                    <a:srgbClr val="808080">
                      <a:alpha val="79999"/>
                    </a:srgbClr>
                  </a:outerShdw>
                </a:effectLst>
                <a:latin typeface="楷体_GB2312" charset="0"/>
                <a:ea typeface="楷体_GB2312" charset="0"/>
              </a:rPr>
              <a:t>凡是比别人多一点点</a:t>
            </a:r>
            <a:endParaRPr lang="zh-CN" altLang="en-US" sz="3600" i="1"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effectLst>
                <a:outerShdw dist="35921" dir="2699999" algn="ctr" rotWithShape="0">
                  <a:srgbClr val="808080">
                    <a:alpha val="79999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26629" name="WordArt 8"/>
          <p:cNvSpPr>
            <a:spLocks noTextEdit="1"/>
          </p:cNvSpPr>
          <p:nvPr/>
        </p:nvSpPr>
        <p:spPr>
          <a:xfrm rot="-127266">
            <a:off x="1155700" y="2743200"/>
            <a:ext cx="4114800" cy="685800"/>
          </a:xfrm>
          <a:prstGeom prst="rect">
            <a:avLst/>
          </a:prstGeom>
        </p:spPr>
        <p:txBody>
          <a:bodyPr wrap="none" fromWordArt="1">
            <a:prstTxWarp prst="textFadeRight">
              <a:avLst>
                <a:gd name="adj" fmla="val 33333"/>
              </a:avLst>
            </a:prstTxWarp>
            <a:normAutofit/>
          </a:bodyPr>
          <a:p>
            <a:pPr algn="ctr"/>
            <a:r>
              <a:rPr lang="zh-CN" altLang="en-US" sz="3600" i="1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effectLst>
                  <a:outerShdw dist="35921" dir="2699999" algn="ctr" rotWithShape="0">
                    <a:srgbClr val="808080">
                      <a:alpha val="79999"/>
                    </a:srgbClr>
                  </a:outerShdw>
                </a:effectLst>
                <a:latin typeface="楷体_GB2312" charset="0"/>
                <a:ea typeface="楷体_GB2312" charset="0"/>
              </a:rPr>
              <a:t>多一点努力，多一点自律</a:t>
            </a:r>
            <a:endParaRPr lang="zh-CN" altLang="en-US" sz="3600" i="1"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effectLst>
                <a:outerShdw dist="35921" dir="2699999" algn="ctr" rotWithShape="0">
                  <a:srgbClr val="808080">
                    <a:alpha val="79999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26630" name="WordArt 9"/>
          <p:cNvSpPr>
            <a:spLocks noTextEdit="1"/>
          </p:cNvSpPr>
          <p:nvPr/>
        </p:nvSpPr>
        <p:spPr>
          <a:xfrm rot="-245971">
            <a:off x="1304925" y="3581400"/>
            <a:ext cx="4038600" cy="762000"/>
          </a:xfrm>
          <a:prstGeom prst="rect">
            <a:avLst/>
          </a:prstGeom>
        </p:spPr>
        <p:txBody>
          <a:bodyPr wrap="none" fromWordArt="1">
            <a:prstTxWarp prst="textFadeRight">
              <a:avLst>
                <a:gd name="adj" fmla="val 33333"/>
              </a:avLst>
            </a:prstTxWarp>
            <a:normAutofit/>
          </a:bodyPr>
          <a:p>
            <a:pPr algn="ctr"/>
            <a:r>
              <a:rPr lang="zh-CN" altLang="en-US" sz="3600" i="1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effectLst>
                  <a:outerShdw dist="35921" dir="2699999" algn="ctr" rotWithShape="0">
                    <a:srgbClr val="808080">
                      <a:alpha val="79999"/>
                    </a:srgbClr>
                  </a:outerShdw>
                </a:effectLst>
                <a:latin typeface="楷体_GB2312" charset="0"/>
                <a:ea typeface="楷体_GB2312" charset="0"/>
              </a:rPr>
              <a:t>多一点实践，多一点疯狂</a:t>
            </a:r>
            <a:endParaRPr lang="zh-CN" altLang="en-US" sz="3600" i="1"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effectLst>
                <a:outerShdw dist="35921" dir="2699999" algn="ctr" rotWithShape="0">
                  <a:srgbClr val="808080">
                    <a:alpha val="79999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26631" name="WordArt 10"/>
          <p:cNvSpPr>
            <a:spLocks noTextEdit="1"/>
          </p:cNvSpPr>
          <p:nvPr/>
        </p:nvSpPr>
        <p:spPr>
          <a:xfrm>
            <a:off x="990600" y="1447800"/>
            <a:ext cx="4038600" cy="609600"/>
          </a:xfrm>
          <a:prstGeom prst="rect">
            <a:avLst/>
          </a:prstGeom>
        </p:spPr>
        <p:txBody>
          <a:bodyPr wrap="none" fromWordArt="1">
            <a:prstTxWarp prst="textFadeRight">
              <a:avLst>
                <a:gd name="adj" fmla="val 16745"/>
              </a:avLst>
            </a:prstTxWarp>
            <a:normAutofit/>
          </a:bodyPr>
          <a:p>
            <a:pPr algn="ctr"/>
            <a:r>
              <a:rPr lang="zh-CN" altLang="en-US" sz="3600" i="1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effectLst>
                  <a:outerShdw dist="35921" dir="2699999" algn="ctr" rotWithShape="0">
                    <a:srgbClr val="808080">
                      <a:alpha val="79999"/>
                    </a:srgbClr>
                  </a:outerShdw>
                </a:effectLst>
                <a:latin typeface="楷体_GB2312" charset="0"/>
                <a:ea typeface="楷体_GB2312" charset="0"/>
              </a:rPr>
              <a:t>成功的秘诀就是四个简单的字：多一点点</a:t>
            </a:r>
            <a:endParaRPr lang="zh-CN" altLang="en-US" sz="3600" i="1"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effectLst>
                <a:outerShdw dist="35921" dir="2699999" algn="ctr" rotWithShape="0">
                  <a:srgbClr val="808080">
                    <a:alpha val="79999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609600" y="304800"/>
            <a:ext cx="3927475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华文新魏" panose="02010800040101010101" pitchFamily="2" charset="-122"/>
                <a:cs typeface="+mn-cs"/>
              </a:rPr>
              <a:t>知识目标</a:t>
            </a:r>
            <a:endParaRPr kumimoji="0" lang="zh-CN" altLang="en-US" sz="5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075" name="Rectangle 3"/>
          <p:cNvSpPr/>
          <p:nvPr/>
        </p:nvSpPr>
        <p:spPr>
          <a:xfrm>
            <a:off x="609600" y="1447800"/>
            <a:ext cx="8077200" cy="676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　　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45" name="Rectangle 5"/>
          <p:cNvSpPr/>
          <p:nvPr/>
        </p:nvSpPr>
        <p:spPr>
          <a:xfrm>
            <a:off x="1066800" y="1676400"/>
            <a:ext cx="7315200" cy="3383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．掌握生物分类的七个等级；</a:t>
            </a:r>
            <a:endParaRPr lang="zh-CN" altLang="en-US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endParaRPr lang="zh-CN" altLang="en-US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en-US" altLang="zh-CN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．明确</a:t>
            </a: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pitchFamily="34" charset="-122"/>
                <a:ea typeface="楷体_GB2312" pitchFamily="49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种</a:t>
            </a: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pitchFamily="34" charset="-122"/>
                <a:ea typeface="楷体_GB2312" pitchFamily="49" charset="-122"/>
              </a:rPr>
              <a:t>”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是最基本单位，同种生物的亲缘关系是最密切的；</a:t>
            </a:r>
            <a:endParaRPr lang="zh-CN" altLang="en-US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endParaRPr lang="zh-CN" altLang="en-US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en-US" altLang="zh-CN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．概述生物分类的依据和意义。</a:t>
            </a:r>
            <a:endParaRPr lang="zh-CN" altLang="en-US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4" name="Rectangle 4"/>
          <p:cNvSpPr/>
          <p:nvPr/>
        </p:nvSpPr>
        <p:spPr>
          <a:xfrm>
            <a:off x="609600" y="990600"/>
            <a:ext cx="8153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生物学家对生物分类时的</a:t>
            </a:r>
            <a:r>
              <a:rPr lang="zh-CN" altLang="en-US" sz="3200" b="1" dirty="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依据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是什么？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5365" name="Text Box 5"/>
          <p:cNvSpPr txBox="1"/>
          <p:nvPr/>
        </p:nvSpPr>
        <p:spPr>
          <a:xfrm>
            <a:off x="609600" y="1600200"/>
            <a:ext cx="8229600" cy="1092200"/>
          </a:xfrm>
          <a:prstGeom prst="rect">
            <a:avLst/>
          </a:prstGeom>
          <a:noFill/>
          <a:ln w="25400" cap="flat" cmpd="sng">
            <a:solidFill>
              <a:srgbClr val="66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根据生物的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相似程度</a:t>
            </a:r>
            <a:r>
              <a:rPr lang="zh-CN" altLang="en-US" sz="3200" b="1" dirty="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（包括形态结构和生理功能等）。</a:t>
            </a:r>
            <a:endParaRPr lang="zh-CN" altLang="en-US" sz="3200" b="1" dirty="0">
              <a:solidFill>
                <a:srgbClr val="FF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124" name="Rectangle 6"/>
          <p:cNvSpPr/>
          <p:nvPr/>
        </p:nvSpPr>
        <p:spPr>
          <a:xfrm>
            <a:off x="228600" y="152400"/>
            <a:ext cx="2044700" cy="666750"/>
          </a:xfrm>
          <a:prstGeom prst="rect">
            <a:avLst/>
          </a:prstGeom>
          <a:solidFill>
            <a:srgbClr val="FFFF99"/>
          </a:solidFill>
          <a:ln w="254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生物分类</a:t>
            </a:r>
            <a:endParaRPr lang="zh-CN" altLang="en-US" sz="3600" b="1" dirty="0">
              <a:solidFill>
                <a:srgbClr val="FF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5367" name="Text Box 7"/>
          <p:cNvSpPr txBox="1"/>
          <p:nvPr/>
        </p:nvSpPr>
        <p:spPr>
          <a:xfrm>
            <a:off x="2514600" y="152400"/>
            <a:ext cx="5105400" cy="604838"/>
          </a:xfrm>
          <a:prstGeom prst="rect">
            <a:avLst/>
          </a:prstGeom>
          <a:noFill/>
          <a:ln w="25400" cap="flat" cmpd="sng">
            <a:solidFill>
              <a:srgbClr val="66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是研究生物的一种基本方法</a:t>
            </a:r>
            <a:endParaRPr lang="zh-CN" altLang="en-US" sz="3200" b="1" dirty="0">
              <a:solidFill>
                <a:srgbClr val="FF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5368" name="Rectangle 8"/>
          <p:cNvSpPr/>
          <p:nvPr/>
        </p:nvSpPr>
        <p:spPr>
          <a:xfrm>
            <a:off x="609600" y="2819400"/>
            <a:ext cx="4672013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生物分类的</a:t>
            </a:r>
            <a:r>
              <a:rPr lang="zh-CN" altLang="en-US" sz="3200" b="1" dirty="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方法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是什么？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5369" name="Text Box 9"/>
          <p:cNvSpPr txBox="1"/>
          <p:nvPr/>
        </p:nvSpPr>
        <p:spPr>
          <a:xfrm>
            <a:off x="609600" y="3505200"/>
            <a:ext cx="8229600" cy="1579563"/>
          </a:xfrm>
          <a:prstGeom prst="rect">
            <a:avLst/>
          </a:prstGeom>
          <a:noFill/>
          <a:ln w="25400" cap="flat" cmpd="sng">
            <a:solidFill>
              <a:srgbClr val="66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把生物划分为种和属等不同的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等级</a:t>
            </a:r>
            <a:r>
              <a:rPr lang="zh-CN" altLang="en-US" sz="3200" b="1" dirty="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，并对每一类群的形态结构和生理功能等特征进行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科学的描述</a:t>
            </a:r>
            <a:r>
              <a:rPr lang="zh-CN" altLang="en-US" sz="3200" b="1" dirty="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。</a:t>
            </a:r>
            <a:endParaRPr lang="zh-CN" altLang="en-US" sz="3200" b="1" dirty="0">
              <a:solidFill>
                <a:srgbClr val="FF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5370" name="Rectangle 10"/>
          <p:cNvSpPr/>
          <p:nvPr/>
        </p:nvSpPr>
        <p:spPr>
          <a:xfrm>
            <a:off x="609600" y="5181600"/>
            <a:ext cx="3856038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生物分类有何</a:t>
            </a:r>
            <a:r>
              <a:rPr lang="zh-CN" altLang="en-US" sz="3200" b="1" dirty="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意义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？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5371" name="Text Box 11"/>
          <p:cNvSpPr txBox="1"/>
          <p:nvPr/>
        </p:nvSpPr>
        <p:spPr>
          <a:xfrm>
            <a:off x="533400" y="5867400"/>
            <a:ext cx="8229600" cy="604838"/>
          </a:xfrm>
          <a:prstGeom prst="rect">
            <a:avLst/>
          </a:prstGeom>
          <a:noFill/>
          <a:ln w="25400" cap="flat" cmpd="sng">
            <a:solidFill>
              <a:srgbClr val="66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弄清不同类群之间的亲缘关系和进化关系。</a:t>
            </a:r>
            <a:endParaRPr lang="zh-CN" altLang="en-US" sz="3200" b="1" dirty="0">
              <a:solidFill>
                <a:srgbClr val="FF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5" grpId="0" animBg="1"/>
      <p:bldP spid="15367" grpId="0" animBg="1"/>
      <p:bldP spid="15368" grpId="0"/>
      <p:bldP spid="15369" grpId="0" animBg="1"/>
      <p:bldP spid="15370" grpId="0"/>
      <p:bldP spid="1537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76" name="Text Box 8"/>
          <p:cNvSpPr txBox="1"/>
          <p:nvPr/>
        </p:nvSpPr>
        <p:spPr>
          <a:xfrm>
            <a:off x="838200" y="1066800"/>
            <a:ext cx="762000" cy="762000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界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7" name="Rectangle 10"/>
          <p:cNvSpPr/>
          <p:nvPr/>
        </p:nvSpPr>
        <p:spPr>
          <a:xfrm>
            <a:off x="228600" y="152400"/>
            <a:ext cx="4338638" cy="666750"/>
          </a:xfrm>
          <a:prstGeom prst="rect">
            <a:avLst/>
          </a:prstGeom>
          <a:solidFill>
            <a:srgbClr val="FFFF99"/>
          </a:solidFill>
          <a:ln w="254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生物分类的等级单位</a:t>
            </a:r>
            <a:endParaRPr lang="zh-CN" altLang="en-US" sz="3600" b="1" dirty="0">
              <a:solidFill>
                <a:srgbClr val="FF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180" name="Text Box 12"/>
          <p:cNvSpPr txBox="1"/>
          <p:nvPr/>
        </p:nvSpPr>
        <p:spPr>
          <a:xfrm>
            <a:off x="1600200" y="1828800"/>
            <a:ext cx="762000" cy="762000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门</a:t>
            </a:r>
            <a:endParaRPr lang="zh-CN" altLang="en-US" sz="44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1" name="Text Box 13"/>
          <p:cNvSpPr txBox="1"/>
          <p:nvPr/>
        </p:nvSpPr>
        <p:spPr>
          <a:xfrm>
            <a:off x="2362200" y="2590800"/>
            <a:ext cx="762000" cy="762000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CC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纲</a:t>
            </a:r>
            <a:endParaRPr lang="zh-CN" altLang="en-US" sz="4400" b="1" dirty="0">
              <a:solidFill>
                <a:srgbClr val="CC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2" name="Text Box 14"/>
          <p:cNvSpPr txBox="1"/>
          <p:nvPr/>
        </p:nvSpPr>
        <p:spPr>
          <a:xfrm>
            <a:off x="3124200" y="3352800"/>
            <a:ext cx="762000" cy="762000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目</a:t>
            </a:r>
            <a:endParaRPr lang="zh-CN" altLang="en-US" sz="4400" b="1" dirty="0">
              <a:solidFill>
                <a:srgbClr val="66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3" name="Text Box 15"/>
          <p:cNvSpPr txBox="1"/>
          <p:nvPr/>
        </p:nvSpPr>
        <p:spPr>
          <a:xfrm>
            <a:off x="3886200" y="4114800"/>
            <a:ext cx="762000" cy="762000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科</a:t>
            </a:r>
            <a:endParaRPr lang="zh-CN" altLang="en-US" sz="44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4" name="Text Box 16"/>
          <p:cNvSpPr txBox="1"/>
          <p:nvPr/>
        </p:nvSpPr>
        <p:spPr>
          <a:xfrm>
            <a:off x="4648200" y="4876800"/>
            <a:ext cx="762000" cy="762000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属</a:t>
            </a:r>
            <a:endParaRPr lang="zh-CN" altLang="en-US" sz="4400" b="1" dirty="0">
              <a:solidFill>
                <a:srgbClr val="0033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5" name="Text Box 17"/>
          <p:cNvSpPr txBox="1"/>
          <p:nvPr/>
        </p:nvSpPr>
        <p:spPr>
          <a:xfrm>
            <a:off x="5410200" y="5638800"/>
            <a:ext cx="762000" cy="762000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种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93" name="Text Box 25"/>
          <p:cNvSpPr txBox="1"/>
          <p:nvPr/>
        </p:nvSpPr>
        <p:spPr>
          <a:xfrm>
            <a:off x="4419600" y="914400"/>
            <a:ext cx="1524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中国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94" name="Text Box 26"/>
          <p:cNvSpPr txBox="1"/>
          <p:nvPr/>
        </p:nvSpPr>
        <p:spPr>
          <a:xfrm>
            <a:off x="4724400" y="1600200"/>
            <a:ext cx="1905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云南省</a:t>
            </a:r>
            <a:endParaRPr lang="zh-CN" altLang="en-US" sz="44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95" name="Text Box 27"/>
          <p:cNvSpPr txBox="1"/>
          <p:nvPr/>
        </p:nvSpPr>
        <p:spPr>
          <a:xfrm>
            <a:off x="5181600" y="2438400"/>
            <a:ext cx="17526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400" b="1" dirty="0">
                <a:solidFill>
                  <a:srgbClr val="CC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XX</a:t>
            </a:r>
            <a:r>
              <a:rPr lang="zh-CN" altLang="en-US" sz="4400" b="1" dirty="0">
                <a:solidFill>
                  <a:srgbClr val="CC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州</a:t>
            </a:r>
            <a:endParaRPr lang="zh-CN" altLang="en-US" sz="4400" b="1" dirty="0">
              <a:solidFill>
                <a:srgbClr val="CC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96" name="Text Box 28"/>
          <p:cNvSpPr txBox="1"/>
          <p:nvPr/>
        </p:nvSpPr>
        <p:spPr>
          <a:xfrm>
            <a:off x="5638800" y="3200400"/>
            <a:ext cx="1905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400" b="1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XX</a:t>
            </a:r>
            <a:r>
              <a:rPr lang="zh-CN" altLang="en-US" sz="4400" b="1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县</a:t>
            </a:r>
            <a:endParaRPr lang="zh-CN" altLang="en-US" sz="4400" b="1" dirty="0">
              <a:solidFill>
                <a:srgbClr val="66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97" name="Text Box 29"/>
          <p:cNvSpPr txBox="1"/>
          <p:nvPr/>
        </p:nvSpPr>
        <p:spPr>
          <a:xfrm>
            <a:off x="6019800" y="4038600"/>
            <a:ext cx="1905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XX</a:t>
            </a:r>
            <a:r>
              <a:rPr lang="zh-CN" altLang="en-US" sz="4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镇</a:t>
            </a:r>
            <a:endParaRPr lang="zh-CN" altLang="en-US" sz="44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98" name="Text Box 30"/>
          <p:cNvSpPr txBox="1"/>
          <p:nvPr/>
        </p:nvSpPr>
        <p:spPr>
          <a:xfrm>
            <a:off x="6477000" y="4800600"/>
            <a:ext cx="1905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400" b="1" dirty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XX</a:t>
            </a:r>
            <a:r>
              <a:rPr lang="zh-CN" altLang="en-US" sz="4400" b="1" dirty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村</a:t>
            </a:r>
            <a:endParaRPr lang="zh-CN" altLang="en-US" sz="4400" b="1" dirty="0">
              <a:solidFill>
                <a:srgbClr val="0033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99" name="Text Box 31"/>
          <p:cNvSpPr txBox="1"/>
          <p:nvPr/>
        </p:nvSpPr>
        <p:spPr>
          <a:xfrm>
            <a:off x="6705600" y="5715000"/>
            <a:ext cx="2209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王麻子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01" name="Text Box 33"/>
          <p:cNvSpPr txBox="1"/>
          <p:nvPr/>
        </p:nvSpPr>
        <p:spPr>
          <a:xfrm>
            <a:off x="76200" y="1263650"/>
            <a:ext cx="533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大</a:t>
            </a:r>
            <a:endParaRPr lang="zh-CN" altLang="en-US" sz="3600" b="1" dirty="0">
              <a:solidFill>
                <a:srgbClr val="3333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202" name="Text Box 34"/>
          <p:cNvSpPr txBox="1"/>
          <p:nvPr/>
        </p:nvSpPr>
        <p:spPr>
          <a:xfrm>
            <a:off x="4572000" y="5867400"/>
            <a:ext cx="609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小</a:t>
            </a:r>
            <a:endParaRPr lang="zh-CN" altLang="en-US" sz="3600" b="1" dirty="0">
              <a:solidFill>
                <a:srgbClr val="3333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203" name="AutoShape 35"/>
          <p:cNvSpPr/>
          <p:nvPr/>
        </p:nvSpPr>
        <p:spPr>
          <a:xfrm rot="2667556">
            <a:off x="-247650" y="3800475"/>
            <a:ext cx="6040438" cy="303213"/>
          </a:xfrm>
          <a:prstGeom prst="rtTriangle">
            <a:avLst/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lin ang="0" scaled="1"/>
            <a:tileRect/>
          </a:gradFill>
          <a:ln w="15875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6" grpId="0" bldLvl="0" animBg="1"/>
      <p:bldP spid="7180" grpId="0" animBg="1"/>
      <p:bldP spid="7181" grpId="0" animBg="1"/>
      <p:bldP spid="7182" grpId="0" animBg="1"/>
      <p:bldP spid="7183" grpId="0" animBg="1"/>
      <p:bldP spid="7184" grpId="0" animBg="1"/>
      <p:bldP spid="7185" grpId="0" animBg="1"/>
      <p:bldP spid="7193" grpId="0"/>
      <p:bldP spid="7194" grpId="0"/>
      <p:bldP spid="7195" grpId="0"/>
      <p:bldP spid="7196" grpId="0"/>
      <p:bldP spid="7197" grpId="0"/>
      <p:bldP spid="7198" grpId="0"/>
      <p:bldP spid="7199" grpId="0"/>
      <p:bldP spid="7201" grpId="0"/>
      <p:bldP spid="7202" grpId="0"/>
      <p:bldP spid="720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70" name="Text Box 2"/>
          <p:cNvSpPr txBox="1"/>
          <p:nvPr/>
        </p:nvSpPr>
        <p:spPr>
          <a:xfrm>
            <a:off x="1219200" y="914400"/>
            <a:ext cx="52578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每一只狼是一个动物个体，但所有的狼都属于动物的同一个</a:t>
            </a:r>
            <a:r>
              <a:rPr lang="zh-CN" altLang="en-US" sz="24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物种</a:t>
            </a:r>
            <a:r>
              <a:rPr lang="zh-CN" altLang="en-US" sz="24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71" name="Text Box 3"/>
          <p:cNvSpPr txBox="1"/>
          <p:nvPr/>
        </p:nvSpPr>
        <p:spPr>
          <a:xfrm>
            <a:off x="533400" y="914400"/>
            <a:ext cx="457200" cy="457200"/>
          </a:xfrm>
          <a:prstGeom prst="rect">
            <a:avLst/>
          </a:prstGeom>
          <a:solidFill>
            <a:srgbClr val="9966FF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种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172" name="Text Box 4">
            <a:hlinkClick r:id="" action="ppaction://noaction"/>
          </p:cNvPr>
          <p:cNvSpPr txBox="1"/>
          <p:nvPr/>
        </p:nvSpPr>
        <p:spPr>
          <a:xfrm>
            <a:off x="8001000" y="6172200"/>
            <a:ext cx="457200" cy="457200"/>
          </a:xfrm>
          <a:prstGeom prst="rect">
            <a:avLst/>
          </a:prstGeom>
          <a:solidFill>
            <a:srgbClr val="0099FF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属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173" name="Text Box 5">
            <a:hlinkClick r:id="" action="ppaction://noaction"/>
          </p:cNvPr>
          <p:cNvSpPr txBox="1"/>
          <p:nvPr/>
        </p:nvSpPr>
        <p:spPr>
          <a:xfrm>
            <a:off x="6172200" y="6172200"/>
            <a:ext cx="457200" cy="457200"/>
          </a:xfrm>
          <a:prstGeom prst="rect">
            <a:avLst/>
          </a:prstGeom>
          <a:solidFill>
            <a:srgbClr val="FF3300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门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174" name="Text Box 6">
            <a:hlinkClick r:id="" action="ppaction://noaction"/>
          </p:cNvPr>
          <p:cNvSpPr txBox="1"/>
          <p:nvPr/>
        </p:nvSpPr>
        <p:spPr>
          <a:xfrm>
            <a:off x="8458200" y="6172200"/>
            <a:ext cx="457200" cy="457200"/>
          </a:xfrm>
          <a:prstGeom prst="rect">
            <a:avLst/>
          </a:prstGeom>
          <a:solidFill>
            <a:srgbClr val="9966FF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种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175" name="Text Box 7">
            <a:hlinkClick r:id="" action="ppaction://noaction"/>
          </p:cNvPr>
          <p:cNvSpPr txBox="1"/>
          <p:nvPr/>
        </p:nvSpPr>
        <p:spPr>
          <a:xfrm>
            <a:off x="7543800" y="6172200"/>
            <a:ext cx="457200" cy="457200"/>
          </a:xfrm>
          <a:prstGeom prst="rect">
            <a:avLst/>
          </a:prstGeom>
          <a:solidFill>
            <a:srgbClr val="66FF33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科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176" name="Text Box 8">
            <a:hlinkClick r:id="" action="ppaction://noaction"/>
          </p:cNvPr>
          <p:cNvSpPr txBox="1"/>
          <p:nvPr/>
        </p:nvSpPr>
        <p:spPr>
          <a:xfrm>
            <a:off x="7086600" y="6172200"/>
            <a:ext cx="457200" cy="457200"/>
          </a:xfrm>
          <a:prstGeom prst="rect">
            <a:avLst/>
          </a:prstGeom>
          <a:solidFill>
            <a:srgbClr val="FFFF66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目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177" name="Text Box 9">
            <a:hlinkClick r:id="" action="ppaction://noaction"/>
          </p:cNvPr>
          <p:cNvSpPr txBox="1"/>
          <p:nvPr/>
        </p:nvSpPr>
        <p:spPr>
          <a:xfrm>
            <a:off x="6629400" y="6172200"/>
            <a:ext cx="457200" cy="457200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纲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178" name="Text Box 10">
            <a:hlinkClick r:id="rId1" action="ppaction://hlinksldjump"/>
          </p:cNvPr>
          <p:cNvSpPr txBox="1"/>
          <p:nvPr/>
        </p:nvSpPr>
        <p:spPr>
          <a:xfrm>
            <a:off x="5715000" y="6172200"/>
            <a:ext cx="457200" cy="457200"/>
          </a:xfrm>
          <a:prstGeom prst="rect">
            <a:avLst/>
          </a:prstGeom>
          <a:solidFill>
            <a:srgbClr val="CC3300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界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179" name="Rectangle 11"/>
          <p:cNvSpPr/>
          <p:nvPr/>
        </p:nvSpPr>
        <p:spPr>
          <a:xfrm>
            <a:off x="152400" y="152400"/>
            <a:ext cx="4953000" cy="579438"/>
          </a:xfrm>
          <a:prstGeom prst="rect">
            <a:avLst/>
          </a:prstGeom>
          <a:solidFill>
            <a:srgbClr val="00FF00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 algn="ctr" eaLnBrk="1" hangingPunct="1"/>
            <a:r>
              <a:rPr lang="zh-CN" altLang="en-US" sz="3600" b="1" dirty="0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狼在动物分类中的位置</a:t>
            </a:r>
            <a:endParaRPr lang="zh-CN" altLang="en-US" sz="3600" b="1" dirty="0">
              <a:solidFill>
                <a:srgbClr val="3333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7180" name="Picture 13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1981200"/>
            <a:ext cx="5162550" cy="34432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4" name="Text Box 4">
            <a:hlinkClick r:id="" action="ppaction://noaction"/>
          </p:cNvPr>
          <p:cNvSpPr txBox="1"/>
          <p:nvPr/>
        </p:nvSpPr>
        <p:spPr>
          <a:xfrm>
            <a:off x="8001000" y="6172200"/>
            <a:ext cx="457200" cy="457200"/>
          </a:xfrm>
          <a:prstGeom prst="rect">
            <a:avLst/>
          </a:prstGeom>
          <a:solidFill>
            <a:srgbClr val="0099FF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属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8195" name="Text Box 5">
            <a:hlinkClick r:id="" action="ppaction://noaction"/>
          </p:cNvPr>
          <p:cNvSpPr txBox="1"/>
          <p:nvPr/>
        </p:nvSpPr>
        <p:spPr>
          <a:xfrm>
            <a:off x="6172200" y="6172200"/>
            <a:ext cx="457200" cy="457200"/>
          </a:xfrm>
          <a:prstGeom prst="rect">
            <a:avLst/>
          </a:prstGeom>
          <a:solidFill>
            <a:srgbClr val="FF3300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门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8196" name="Text Box 6">
            <a:hlinkClick r:id="" action="ppaction://noaction"/>
          </p:cNvPr>
          <p:cNvSpPr txBox="1"/>
          <p:nvPr/>
        </p:nvSpPr>
        <p:spPr>
          <a:xfrm>
            <a:off x="8458200" y="6172200"/>
            <a:ext cx="457200" cy="457200"/>
          </a:xfrm>
          <a:prstGeom prst="rect">
            <a:avLst/>
          </a:prstGeom>
          <a:solidFill>
            <a:srgbClr val="9966FF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种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8197" name="Text Box 7">
            <a:hlinkClick r:id="" action="ppaction://noaction"/>
          </p:cNvPr>
          <p:cNvSpPr txBox="1"/>
          <p:nvPr/>
        </p:nvSpPr>
        <p:spPr>
          <a:xfrm>
            <a:off x="7543800" y="6172200"/>
            <a:ext cx="457200" cy="457200"/>
          </a:xfrm>
          <a:prstGeom prst="rect">
            <a:avLst/>
          </a:prstGeom>
          <a:solidFill>
            <a:srgbClr val="66FF33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科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8198" name="Text Box 8">
            <a:hlinkClick r:id="" action="ppaction://noaction"/>
          </p:cNvPr>
          <p:cNvSpPr txBox="1"/>
          <p:nvPr/>
        </p:nvSpPr>
        <p:spPr>
          <a:xfrm>
            <a:off x="7086600" y="6172200"/>
            <a:ext cx="457200" cy="457200"/>
          </a:xfrm>
          <a:prstGeom prst="rect">
            <a:avLst/>
          </a:prstGeom>
          <a:solidFill>
            <a:srgbClr val="FFFF66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目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8199" name="Text Box 9">
            <a:hlinkClick r:id="" action="ppaction://noaction"/>
          </p:cNvPr>
          <p:cNvSpPr txBox="1"/>
          <p:nvPr/>
        </p:nvSpPr>
        <p:spPr>
          <a:xfrm>
            <a:off x="6629400" y="6172200"/>
            <a:ext cx="457200" cy="457200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纲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8200" name="Text Box 10">
            <a:hlinkClick r:id="rId1" action="ppaction://hlinksldjump"/>
          </p:cNvPr>
          <p:cNvSpPr txBox="1"/>
          <p:nvPr/>
        </p:nvSpPr>
        <p:spPr>
          <a:xfrm>
            <a:off x="5715000" y="6172200"/>
            <a:ext cx="457200" cy="457200"/>
          </a:xfrm>
          <a:prstGeom prst="rect">
            <a:avLst/>
          </a:prstGeom>
          <a:solidFill>
            <a:srgbClr val="CC3300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界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8201" name="Rectangle 11"/>
          <p:cNvSpPr/>
          <p:nvPr/>
        </p:nvSpPr>
        <p:spPr>
          <a:xfrm>
            <a:off x="152400" y="152400"/>
            <a:ext cx="4953000" cy="579438"/>
          </a:xfrm>
          <a:prstGeom prst="rect">
            <a:avLst/>
          </a:prstGeom>
          <a:solidFill>
            <a:srgbClr val="00FF00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 algn="ctr" eaLnBrk="1" hangingPunct="1"/>
            <a:r>
              <a:rPr lang="zh-CN" altLang="en-US" sz="3600" b="1" dirty="0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狼在动物分类中的位置</a:t>
            </a:r>
            <a:endParaRPr lang="zh-CN" altLang="en-US" sz="3600" b="1" dirty="0">
              <a:solidFill>
                <a:srgbClr val="3333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202" name="Text Box 13">
            <a:hlinkClick r:id="" action="ppaction://noaction"/>
          </p:cNvPr>
          <p:cNvSpPr txBox="1"/>
          <p:nvPr/>
        </p:nvSpPr>
        <p:spPr>
          <a:xfrm>
            <a:off x="304800" y="914400"/>
            <a:ext cx="457200" cy="457200"/>
          </a:xfrm>
          <a:prstGeom prst="rect">
            <a:avLst/>
          </a:prstGeom>
          <a:solidFill>
            <a:srgbClr val="0099FF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属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8203" name="Picture 15" descr="8CB1CB~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0" y="2949575"/>
            <a:ext cx="4191000" cy="2765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4" name="Picture 16" descr="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971800"/>
            <a:ext cx="4038600" cy="2693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05" name="Text Box 17"/>
          <p:cNvSpPr txBox="1"/>
          <p:nvPr/>
        </p:nvSpPr>
        <p:spPr>
          <a:xfrm>
            <a:off x="1219200" y="914400"/>
            <a:ext cx="5257800" cy="1552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郊狼的体型比狼小得多，但是这两种动物都具有身体较长、眶间部显著隆起的特征，因此它们被划分到同一个属</a:t>
            </a:r>
            <a:r>
              <a:rPr lang="en-US" altLang="zh-CN" sz="2400" b="1" dirty="0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49" charset="-122"/>
              </a:rPr>
              <a:t>——</a:t>
            </a:r>
            <a:r>
              <a:rPr lang="zh-CN" altLang="en-US" sz="24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犬属</a:t>
            </a:r>
            <a:r>
              <a:rPr lang="zh-CN" altLang="en-US" sz="24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8" name="Text Box 2">
            <a:hlinkClick r:id="" action="ppaction://noaction"/>
          </p:cNvPr>
          <p:cNvSpPr txBox="1"/>
          <p:nvPr/>
        </p:nvSpPr>
        <p:spPr>
          <a:xfrm>
            <a:off x="8001000" y="6172200"/>
            <a:ext cx="457200" cy="457200"/>
          </a:xfrm>
          <a:prstGeom prst="rect">
            <a:avLst/>
          </a:prstGeom>
          <a:solidFill>
            <a:srgbClr val="0099FF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属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219" name="Text Box 3">
            <a:hlinkClick r:id="" action="ppaction://noaction"/>
          </p:cNvPr>
          <p:cNvSpPr txBox="1"/>
          <p:nvPr/>
        </p:nvSpPr>
        <p:spPr>
          <a:xfrm>
            <a:off x="6172200" y="6172200"/>
            <a:ext cx="457200" cy="457200"/>
          </a:xfrm>
          <a:prstGeom prst="rect">
            <a:avLst/>
          </a:prstGeom>
          <a:solidFill>
            <a:srgbClr val="FF3300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门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220" name="Text Box 4">
            <a:hlinkClick r:id="" action="ppaction://noaction"/>
          </p:cNvPr>
          <p:cNvSpPr txBox="1"/>
          <p:nvPr/>
        </p:nvSpPr>
        <p:spPr>
          <a:xfrm>
            <a:off x="8458200" y="6172200"/>
            <a:ext cx="457200" cy="457200"/>
          </a:xfrm>
          <a:prstGeom prst="rect">
            <a:avLst/>
          </a:prstGeom>
          <a:solidFill>
            <a:srgbClr val="9966FF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种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221" name="Text Box 5">
            <a:hlinkClick r:id="" action="ppaction://noaction"/>
          </p:cNvPr>
          <p:cNvSpPr txBox="1"/>
          <p:nvPr/>
        </p:nvSpPr>
        <p:spPr>
          <a:xfrm>
            <a:off x="7543800" y="6172200"/>
            <a:ext cx="457200" cy="457200"/>
          </a:xfrm>
          <a:prstGeom prst="rect">
            <a:avLst/>
          </a:prstGeom>
          <a:solidFill>
            <a:srgbClr val="66FF33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科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222" name="Text Box 6">
            <a:hlinkClick r:id="" action="ppaction://noaction"/>
          </p:cNvPr>
          <p:cNvSpPr txBox="1"/>
          <p:nvPr/>
        </p:nvSpPr>
        <p:spPr>
          <a:xfrm>
            <a:off x="7086600" y="6172200"/>
            <a:ext cx="457200" cy="457200"/>
          </a:xfrm>
          <a:prstGeom prst="rect">
            <a:avLst/>
          </a:prstGeom>
          <a:solidFill>
            <a:srgbClr val="FFFF66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目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223" name="Text Box 7">
            <a:hlinkClick r:id="" action="ppaction://noaction"/>
          </p:cNvPr>
          <p:cNvSpPr txBox="1"/>
          <p:nvPr/>
        </p:nvSpPr>
        <p:spPr>
          <a:xfrm>
            <a:off x="6629400" y="6172200"/>
            <a:ext cx="457200" cy="457200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纲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224" name="Text Box 8">
            <a:hlinkClick r:id="rId1" action="ppaction://hlinksldjump"/>
          </p:cNvPr>
          <p:cNvSpPr txBox="1"/>
          <p:nvPr/>
        </p:nvSpPr>
        <p:spPr>
          <a:xfrm>
            <a:off x="5715000" y="6172200"/>
            <a:ext cx="457200" cy="457200"/>
          </a:xfrm>
          <a:prstGeom prst="rect">
            <a:avLst/>
          </a:prstGeom>
          <a:solidFill>
            <a:srgbClr val="CC3300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界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225" name="Rectangle 9"/>
          <p:cNvSpPr/>
          <p:nvPr/>
        </p:nvSpPr>
        <p:spPr>
          <a:xfrm>
            <a:off x="152400" y="152400"/>
            <a:ext cx="4953000" cy="579438"/>
          </a:xfrm>
          <a:prstGeom prst="rect">
            <a:avLst/>
          </a:prstGeom>
          <a:solidFill>
            <a:srgbClr val="00FF00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 algn="ctr" eaLnBrk="1" hangingPunct="1"/>
            <a:r>
              <a:rPr lang="zh-CN" altLang="en-US" sz="3600" b="1" dirty="0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狼在动物分类中的位置</a:t>
            </a:r>
            <a:endParaRPr lang="zh-CN" altLang="en-US" sz="3600" b="1" dirty="0">
              <a:solidFill>
                <a:srgbClr val="3333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226" name="Text Box 10">
            <a:hlinkClick r:id="" action="ppaction://noaction"/>
          </p:cNvPr>
          <p:cNvSpPr txBox="1"/>
          <p:nvPr/>
        </p:nvSpPr>
        <p:spPr>
          <a:xfrm>
            <a:off x="304800" y="990600"/>
            <a:ext cx="457200" cy="457200"/>
          </a:xfrm>
          <a:prstGeom prst="rect">
            <a:avLst/>
          </a:prstGeom>
          <a:solidFill>
            <a:srgbClr val="66FF33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科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9227" name="Picture 12" descr="4343060_1260103646n2NJ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4600" y="3124200"/>
            <a:ext cx="2667000" cy="1981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8" name="Picture 13" descr="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3071813"/>
            <a:ext cx="3048000" cy="2033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9" name="Picture 14" descr="8CB1CB~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6600" y="3117850"/>
            <a:ext cx="2895600" cy="1987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30" name="Text Box 15"/>
          <p:cNvSpPr txBox="1"/>
          <p:nvPr/>
        </p:nvSpPr>
        <p:spPr>
          <a:xfrm>
            <a:off x="914400" y="914400"/>
            <a:ext cx="5257800" cy="1552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狐的眶间部平缓，但它与狼、郊狼都具有颜面部较长、吻端突出、爪钝而不能伸缩等共同特征，因此被划分到同一个科</a:t>
            </a:r>
            <a:r>
              <a:rPr lang="en-US" altLang="zh-CN" sz="2400" b="1" dirty="0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49" charset="-122"/>
              </a:rPr>
              <a:t>——</a:t>
            </a:r>
            <a:r>
              <a:rPr lang="zh-CN" altLang="en-US" sz="24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犬科</a:t>
            </a:r>
            <a:r>
              <a:rPr lang="zh-CN" altLang="en-US" sz="24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2" name="Text Box 2">
            <a:hlinkClick r:id="" action="ppaction://noaction"/>
          </p:cNvPr>
          <p:cNvSpPr txBox="1"/>
          <p:nvPr/>
        </p:nvSpPr>
        <p:spPr>
          <a:xfrm>
            <a:off x="8001000" y="6172200"/>
            <a:ext cx="457200" cy="457200"/>
          </a:xfrm>
          <a:prstGeom prst="rect">
            <a:avLst/>
          </a:prstGeom>
          <a:solidFill>
            <a:srgbClr val="0099FF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属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243" name="Text Box 3">
            <a:hlinkClick r:id="" action="ppaction://noaction"/>
          </p:cNvPr>
          <p:cNvSpPr txBox="1"/>
          <p:nvPr/>
        </p:nvSpPr>
        <p:spPr>
          <a:xfrm>
            <a:off x="6172200" y="6172200"/>
            <a:ext cx="457200" cy="457200"/>
          </a:xfrm>
          <a:prstGeom prst="rect">
            <a:avLst/>
          </a:prstGeom>
          <a:solidFill>
            <a:srgbClr val="FF3300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门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244" name="Text Box 4">
            <a:hlinkClick r:id="" action="ppaction://noaction"/>
          </p:cNvPr>
          <p:cNvSpPr txBox="1"/>
          <p:nvPr/>
        </p:nvSpPr>
        <p:spPr>
          <a:xfrm>
            <a:off x="8458200" y="6172200"/>
            <a:ext cx="457200" cy="457200"/>
          </a:xfrm>
          <a:prstGeom prst="rect">
            <a:avLst/>
          </a:prstGeom>
          <a:solidFill>
            <a:srgbClr val="9966FF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种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245" name="Text Box 5">
            <a:hlinkClick r:id="" action="ppaction://noaction"/>
          </p:cNvPr>
          <p:cNvSpPr txBox="1"/>
          <p:nvPr/>
        </p:nvSpPr>
        <p:spPr>
          <a:xfrm>
            <a:off x="7543800" y="6172200"/>
            <a:ext cx="457200" cy="457200"/>
          </a:xfrm>
          <a:prstGeom prst="rect">
            <a:avLst/>
          </a:prstGeom>
          <a:solidFill>
            <a:srgbClr val="66FF33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科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246" name="Text Box 6">
            <a:hlinkClick r:id="" action="ppaction://noaction"/>
          </p:cNvPr>
          <p:cNvSpPr txBox="1"/>
          <p:nvPr/>
        </p:nvSpPr>
        <p:spPr>
          <a:xfrm>
            <a:off x="7086600" y="6172200"/>
            <a:ext cx="457200" cy="457200"/>
          </a:xfrm>
          <a:prstGeom prst="rect">
            <a:avLst/>
          </a:prstGeom>
          <a:solidFill>
            <a:srgbClr val="FFFF66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目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247" name="Text Box 7">
            <a:hlinkClick r:id="" action="ppaction://noaction"/>
          </p:cNvPr>
          <p:cNvSpPr txBox="1"/>
          <p:nvPr/>
        </p:nvSpPr>
        <p:spPr>
          <a:xfrm>
            <a:off x="6629400" y="6172200"/>
            <a:ext cx="457200" cy="457200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纲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248" name="Text Box 8">
            <a:hlinkClick r:id="rId1" action="ppaction://hlinksldjump"/>
          </p:cNvPr>
          <p:cNvSpPr txBox="1"/>
          <p:nvPr/>
        </p:nvSpPr>
        <p:spPr>
          <a:xfrm>
            <a:off x="5715000" y="6172200"/>
            <a:ext cx="457200" cy="457200"/>
          </a:xfrm>
          <a:prstGeom prst="rect">
            <a:avLst/>
          </a:prstGeom>
          <a:solidFill>
            <a:srgbClr val="CC3300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界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249" name="Rectangle 9"/>
          <p:cNvSpPr/>
          <p:nvPr/>
        </p:nvSpPr>
        <p:spPr>
          <a:xfrm>
            <a:off x="152400" y="152400"/>
            <a:ext cx="4953000" cy="579438"/>
          </a:xfrm>
          <a:prstGeom prst="rect">
            <a:avLst/>
          </a:prstGeom>
          <a:solidFill>
            <a:srgbClr val="00FF00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 algn="ctr" eaLnBrk="1" hangingPunct="1"/>
            <a:r>
              <a:rPr lang="zh-CN" altLang="en-US" sz="3600" b="1" dirty="0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狼在动物分类中的位置</a:t>
            </a:r>
            <a:endParaRPr lang="zh-CN" altLang="en-US" sz="3600" b="1" dirty="0">
              <a:solidFill>
                <a:srgbClr val="3333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10250" name="Picture 12" descr="anyouhui105366502120adcd0c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6600" y="3429000"/>
            <a:ext cx="1981200" cy="160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51" name="Text Box 13">
            <a:hlinkClick r:id="" action="ppaction://noaction"/>
          </p:cNvPr>
          <p:cNvSpPr txBox="1"/>
          <p:nvPr/>
        </p:nvSpPr>
        <p:spPr>
          <a:xfrm>
            <a:off x="457200" y="1295400"/>
            <a:ext cx="609600" cy="519113"/>
          </a:xfrm>
          <a:prstGeom prst="rect">
            <a:avLst/>
          </a:prstGeom>
          <a:solidFill>
            <a:srgbClr val="FFFF66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目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0252" name="Picture 14" descr="4343060_1260103646n2NJ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0" y="3429000"/>
            <a:ext cx="2209800" cy="1641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3" name="Picture 15" descr="图片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75" y="3429000"/>
            <a:ext cx="2524125" cy="1684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4" name="Picture 16" descr="8CB1CB~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90800" y="3429000"/>
            <a:ext cx="2398713" cy="1646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55" name="Text Box 17"/>
          <p:cNvSpPr txBox="1"/>
          <p:nvPr/>
        </p:nvSpPr>
        <p:spPr>
          <a:xfrm>
            <a:off x="1143000" y="1371600"/>
            <a:ext cx="5257800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虎的爪锐利且能伸缩，不属于犬科，但它和狼、郊狼、狐一样，具有尖锐的犬齿，因此它们同属于</a:t>
            </a:r>
            <a:r>
              <a:rPr lang="zh-CN" altLang="en-US" sz="24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食肉目</a:t>
            </a:r>
            <a:r>
              <a:rPr lang="zh-CN" altLang="en-US" sz="24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2057</Words>
  <Application>WPS 演示</Application>
  <PresentationFormat>全屏显示(4:3)</PresentationFormat>
  <Paragraphs>410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Arial</vt:lpstr>
      <vt:lpstr>宋体</vt:lpstr>
      <vt:lpstr>Wingdings</vt:lpstr>
      <vt:lpstr>楷体_GB2312</vt:lpstr>
      <vt:lpstr>楷体_GB2312</vt:lpstr>
      <vt:lpstr>华文新魏</vt:lpstr>
      <vt:lpstr>微软雅黑</vt:lpstr>
      <vt:lpstr>Times New Roman</vt:lpstr>
      <vt:lpstr>黑体</vt:lpstr>
      <vt:lpstr>华文行楷</vt:lpstr>
      <vt:lpstr>新宋体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从“种”到“界”总结狼的分类等级</vt:lpstr>
      <vt:lpstr>桃的分类方法</vt:lpstr>
      <vt:lpstr>PowerPoint 演示文稿</vt:lpstr>
      <vt:lpstr>你知道人类的位置吗？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课堂练习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terms:created xsi:type="dcterms:W3CDTF">2016-09-19T02:34:00Z</dcterms:created>
  <dcterms:modified xsi:type="dcterms:W3CDTF">2016-09-21T01:09:20Z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2052-10.1.0.5973</vt:lpwstr>
  </property>
</Properties>
</file>