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 id="2147483674" r:id="rId2"/>
  </p:sldMasterIdLst>
  <p:notesMasterIdLst>
    <p:notesMasterId r:id="rId36"/>
  </p:notesMasterIdLst>
  <p:sldIdLst>
    <p:sldId id="261" r:id="rId3"/>
    <p:sldId id="314" r:id="rId4"/>
    <p:sldId id="315" r:id="rId5"/>
    <p:sldId id="316" r:id="rId6"/>
    <p:sldId id="317" r:id="rId7"/>
    <p:sldId id="263" r:id="rId8"/>
    <p:sldId id="318" r:id="rId9"/>
    <p:sldId id="264" r:id="rId10"/>
    <p:sldId id="265" r:id="rId11"/>
    <p:sldId id="319" r:id="rId12"/>
    <p:sldId id="320" r:id="rId13"/>
    <p:sldId id="257" r:id="rId14"/>
    <p:sldId id="285" r:id="rId15"/>
    <p:sldId id="286" r:id="rId16"/>
    <p:sldId id="284" r:id="rId17"/>
    <p:sldId id="321" r:id="rId18"/>
    <p:sldId id="288" r:id="rId19"/>
    <p:sldId id="356" r:id="rId20"/>
    <p:sldId id="322" r:id="rId21"/>
    <p:sldId id="259" r:id="rId22"/>
    <p:sldId id="258" r:id="rId23"/>
    <p:sldId id="343" r:id="rId24"/>
    <p:sldId id="345" r:id="rId25"/>
    <p:sldId id="344" r:id="rId26"/>
    <p:sldId id="270" r:id="rId27"/>
    <p:sldId id="273" r:id="rId28"/>
    <p:sldId id="277" r:id="rId29"/>
    <p:sldId id="280" r:id="rId30"/>
    <p:sldId id="278" r:id="rId31"/>
    <p:sldId id="279" r:id="rId32"/>
    <p:sldId id="276" r:id="rId33"/>
    <p:sldId id="283" r:id="rId34"/>
    <p:sldId id="282" r:id="rId3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7B4B0B"/>
    <a:srgbClr val="165642"/>
    <a:srgbClr val="00007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2" d="100"/>
          <a:sy n="82" d="100"/>
        </p:scale>
        <p:origin x="-1474" y="-91"/>
      </p:cViewPr>
      <p:guideLst>
        <p:guide orient="horz" pos="2162"/>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页眉占位符 25601"/>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dirty="0"/>
          </a:p>
        </p:txBody>
      </p:sp>
      <p:sp>
        <p:nvSpPr>
          <p:cNvPr id="25603" name="日期占位符 25602"/>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dirty="0"/>
          </a:p>
        </p:txBody>
      </p:sp>
      <p:sp>
        <p:nvSpPr>
          <p:cNvPr id="25604" name="幻灯片图像占位符 25603"/>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25605" name="文本占位符 25604"/>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5606" name="页脚占位符 25605"/>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altLang="en-US" sz="1200" dirty="0"/>
          </a:p>
        </p:txBody>
      </p:sp>
      <p:sp>
        <p:nvSpPr>
          <p:cNvPr id="25607" name="灯片编号占位符 25606"/>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pPr lvl="0" algn="r"/>
              <a:t>‹#›</a:t>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animal.ioz.ac.cn/species/verte/mammal/baijiachangbiyuan.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26625"/>
          <p:cNvSpPr>
            <a:spLocks noGrp="1" noRot="1" noChangeAspect="1" noTextEdit="1"/>
          </p:cNvSpPr>
          <p:nvPr>
            <p:ph type="sldImg"/>
          </p:nvPr>
        </p:nvSpPr>
        <p:spPr/>
      </p:sp>
      <p:sp>
        <p:nvSpPr>
          <p:cNvPr id="26627" name="文本占位符 26626"/>
          <p:cNvSpPr>
            <a:spLocks noGrp="1"/>
          </p:cNvSpPr>
          <p:nvPr>
            <p:ph type="body" idx="1"/>
          </p:nvPr>
        </p:nvSpPr>
        <p:spPr/>
        <p:txBody>
          <a:bodyPr/>
          <a:lstStyle/>
          <a:p>
            <a:pPr lvl="0"/>
            <a:r>
              <a:rPr lang="zh-CN" altLang="en-US" dirty="0"/>
              <a:t>峰猴、倭蜂猴 、熊猴、台湾猴、豚尾猴</a:t>
            </a:r>
          </a:p>
          <a:p>
            <a:pPr lvl="0"/>
            <a:r>
              <a:rPr lang="zh-CN" altLang="en-US" dirty="0"/>
              <a:t>叶猴（长尾叶猴、黑叶猴、菲氏叶猴、白头叶猴）</a:t>
            </a:r>
          </a:p>
          <a:p>
            <a:pPr lvl="0"/>
            <a:r>
              <a:rPr lang="zh-CN" altLang="en-US" dirty="0"/>
              <a:t>金丝猴（滇金丝猴、黔金丝猴、川金丝猴）</a:t>
            </a:r>
          </a:p>
          <a:p>
            <a:pPr lvl="0"/>
            <a:r>
              <a:rPr lang="zh-CN" altLang="en-US" dirty="0"/>
              <a:t>长臂猿（黑长臂猿、白眉长臂猿、白掌长臂猿   </a:t>
            </a:r>
            <a:r>
              <a:rPr lang="zh-CN" altLang="en-US" dirty="0">
                <a:hlinkClick r:id="rId3"/>
              </a:rPr>
              <a:t>白颊长臂猿</a:t>
            </a:r>
            <a:r>
              <a:rPr lang="zh-CN" altLang="en-US" dirty="0"/>
              <a:t> ）</a:t>
            </a:r>
          </a:p>
          <a:p>
            <a:pPr lvl="0"/>
            <a:r>
              <a:rPr lang="zh-CN" altLang="en-US" dirty="0"/>
              <a:t>马来熊、大熊猫、紫貂、貂熊</a:t>
            </a:r>
          </a:p>
          <a:p>
            <a:pPr lvl="0"/>
            <a:r>
              <a:rPr lang="zh-CN" altLang="en-US" dirty="0"/>
              <a:t>云豹、豹、虎（东北虎、华南虎）、雪豹</a:t>
            </a:r>
          </a:p>
          <a:p>
            <a:pPr lvl="0"/>
            <a:r>
              <a:rPr lang="zh-CN" altLang="en-US" dirty="0"/>
              <a:t>儒艮、白暨豚、亚洲象、</a:t>
            </a:r>
          </a:p>
          <a:p>
            <a:pPr lvl="0"/>
            <a:r>
              <a:rPr lang="zh-CN" altLang="en-US" dirty="0"/>
              <a:t>野驴（蒙古野驴、西藏野驴）、野马、野骆驼、</a:t>
            </a:r>
          </a:p>
          <a:p>
            <a:pPr lvl="0"/>
            <a:r>
              <a:rPr lang="zh-CN" altLang="en-US" dirty="0"/>
              <a:t>黑鹿、白臀鹿、坡鹿、白臂鹿、梅花鹿、豚鹿、穈鹿、</a:t>
            </a:r>
          </a:p>
          <a:p>
            <a:pPr lvl="0"/>
            <a:r>
              <a:rPr lang="zh-CN" altLang="en-US" dirty="0"/>
              <a:t>野牛、野牦牛、藏羚、赤斑羚、塔尔羊、高鼻羚羊、扭角羚、台湾羚、北山羊、</a:t>
            </a:r>
          </a:p>
          <a:p>
            <a:pPr lvl="0"/>
            <a:r>
              <a:rPr lang="zh-CN" altLang="en-US" dirty="0"/>
              <a:t>河狸</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25</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31745"/>
          <p:cNvSpPr>
            <a:spLocks noGrp="1" noRot="1" noChangeAspect="1" noTextEdit="1"/>
          </p:cNvSpPr>
          <p:nvPr>
            <p:ph type="sldImg"/>
          </p:nvPr>
        </p:nvSpPr>
        <p:spPr/>
      </p:sp>
      <p:sp>
        <p:nvSpPr>
          <p:cNvPr id="31747" name="文本占位符 31746"/>
          <p:cNvSpPr>
            <a:spLocks noGrp="1"/>
          </p:cNvSpPr>
          <p:nvPr>
            <p:ph type="body" idx="1"/>
          </p:nvPr>
        </p:nvSpPr>
        <p:spPr/>
        <p:txBody>
          <a:bodyPr/>
          <a:lstStyle/>
          <a:p>
            <a:pPr lvl="0"/>
            <a:r>
              <a:rPr lang="zh-CN" altLang="en-US" dirty="0"/>
              <a:t>东方白鹳</a:t>
            </a:r>
          </a:p>
          <a:p>
            <a:pPr lvl="0"/>
            <a:r>
              <a:rPr lang="zh-CN" altLang="en-US" dirty="0"/>
              <a:t>别名老鹳，属于鹳科，学名为 </a:t>
            </a:r>
            <a:r>
              <a:rPr lang="en-US" altLang="zh-CN" dirty="0" err="1"/>
              <a:t>Ixobrychus minutus</a:t>
            </a:r>
            <a:r>
              <a:rPr lang="zh-CN" altLang="en-US" dirty="0"/>
              <a:t>。 </a:t>
            </a:r>
          </a:p>
          <a:p>
            <a:pPr lvl="0"/>
            <a:r>
              <a:rPr lang="zh-CN" altLang="en-US" dirty="0"/>
              <a:t>大型涉禽。全长约</a:t>
            </a:r>
            <a:r>
              <a:rPr lang="en-US" altLang="zh-CN" dirty="0"/>
              <a:t>120</a:t>
            </a:r>
            <a:r>
              <a:rPr lang="zh-CN" altLang="en-US" dirty="0"/>
              <a:t>厘米。体羽白色。眼周红色，前颈下部有饰物。肩羽、翅覆羽、飞羽黑色，具光泽。嘴长而粗壮，黑色。腿、脚红色。</a:t>
            </a:r>
          </a:p>
          <a:p>
            <a:pPr lvl="0"/>
            <a:r>
              <a:rPr lang="zh-CN" altLang="en-US" dirty="0"/>
              <a:t>在沼泽、湿地、塘边涉水觅食。主要吃鱼。蛙、昆虫等。性宁静而机警，飞行或步行时举止缓慢，休息时常单足站立。</a:t>
            </a:r>
            <a:r>
              <a:rPr lang="en-US" altLang="zh-CN" dirty="0"/>
              <a:t>3</a:t>
            </a:r>
            <a:r>
              <a:rPr lang="zh-CN" altLang="en-US" dirty="0"/>
              <a:t>月份开始繁殖，筑巢于高大乔木或建筑物上，每窝产卵</a:t>
            </a:r>
            <a:r>
              <a:rPr lang="en-US" altLang="zh-CN" dirty="0"/>
              <a:t>3</a:t>
            </a:r>
            <a:r>
              <a:rPr lang="zh-CN" altLang="en-US" dirty="0"/>
              <a:t>～</a:t>
            </a:r>
            <a:r>
              <a:rPr lang="en-US" altLang="zh-CN" dirty="0"/>
              <a:t>5</a:t>
            </a:r>
            <a:r>
              <a:rPr lang="zh-CN" altLang="en-US" dirty="0"/>
              <a:t>枚，白色。，雌雄轮流孵卵，孵化期约</a:t>
            </a:r>
            <a:r>
              <a:rPr lang="en-US" altLang="zh-CN" dirty="0"/>
              <a:t>30</a:t>
            </a:r>
            <a:r>
              <a:rPr lang="zh-CN" altLang="en-US" dirty="0"/>
              <a:t>天。</a:t>
            </a:r>
          </a:p>
          <a:p>
            <a:pPr lvl="0"/>
            <a:r>
              <a:rPr lang="zh-CN" altLang="en-US" dirty="0"/>
              <a:t>我国东方白鹳约有</a:t>
            </a:r>
            <a:r>
              <a:rPr lang="en-US" altLang="zh-CN" dirty="0"/>
              <a:t>2500</a:t>
            </a:r>
            <a:r>
              <a:rPr lang="zh-CN" altLang="en-US" dirty="0"/>
              <a:t>～</a:t>
            </a:r>
            <a:r>
              <a:rPr lang="en-US" altLang="zh-CN" dirty="0"/>
              <a:t>3000</a:t>
            </a:r>
            <a:r>
              <a:rPr lang="zh-CN" altLang="en-US" dirty="0"/>
              <a:t>只。在东北中、北部繁殖；越冬于长江下游及以南地区。</a:t>
            </a:r>
          </a:p>
          <a:p>
            <a:pPr lvl="0"/>
            <a:r>
              <a:rPr lang="zh-CN" altLang="en-US" dirty="0"/>
              <a:t>属于国家一级保护动物。</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26</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36865"/>
          <p:cNvSpPr>
            <a:spLocks noGrp="1" noRot="1" noChangeAspect="1" noTextEdit="1"/>
          </p:cNvSpPr>
          <p:nvPr>
            <p:ph type="sldImg"/>
          </p:nvPr>
        </p:nvSpPr>
        <p:spPr/>
      </p:sp>
      <p:sp>
        <p:nvSpPr>
          <p:cNvPr id="36867" name="文本占位符 36866"/>
          <p:cNvSpPr>
            <a:spLocks noGrp="1"/>
          </p:cNvSpPr>
          <p:nvPr>
            <p:ph type="body" idx="1"/>
          </p:nvPr>
        </p:nvSpPr>
        <p:spPr/>
        <p:txBody>
          <a:bodyPr/>
          <a:lstStyle/>
          <a:p>
            <a:pPr lvl="0"/>
            <a:r>
              <a:rPr lang="zh-CN" altLang="en-US" dirty="0"/>
              <a:t>金雕</a:t>
            </a:r>
          </a:p>
          <a:p>
            <a:pPr lvl="0"/>
            <a:r>
              <a:rPr lang="zh-CN" altLang="en-US" dirty="0"/>
              <a:t>别名洁白雕、老雕，属于鹰科，学名为 </a:t>
            </a:r>
            <a:r>
              <a:rPr lang="en-US" altLang="zh-CN" dirty="0" err="1"/>
              <a:t>Aquila chrysaetos</a:t>
            </a:r>
            <a:r>
              <a:rPr lang="zh-CN" altLang="en-US" dirty="0"/>
              <a:t>。 </a:t>
            </a:r>
          </a:p>
          <a:p>
            <a:pPr lvl="0"/>
            <a:r>
              <a:rPr lang="zh-CN" altLang="en-US" dirty="0"/>
              <a:t>大型猛禽。全长</a:t>
            </a:r>
            <a:r>
              <a:rPr lang="en-US" altLang="zh-CN" dirty="0"/>
              <a:t>86</a:t>
            </a:r>
            <a:r>
              <a:rPr lang="zh-CN" altLang="en-US" dirty="0"/>
              <a:t>厘米左右。体羽主要为栗褐色。未长成时，头部及颈部羽毛呈黄棕色；除初级飞羽最外侧的三枚外，所有飞羽的基部均缀有白色斑块；尾羽灰白色，先端黑褐，长成后，翅和尾部羽毛均不带白色；头顶羽毛加深，呈现金褐色。嘴黑褐色，基部沾蓝。趾、爪黄色。</a:t>
            </a:r>
          </a:p>
          <a:p>
            <a:pPr lvl="0"/>
            <a:r>
              <a:rPr lang="zh-CN" altLang="en-US" dirty="0"/>
              <a:t>多栖息于高山草原和针叶林地区，平原少见。性凶猛而力强，捕食鸠、鸽、雉、鹑、野兔，甚至幼麝等。繁殖期在</a:t>
            </a:r>
            <a:r>
              <a:rPr lang="en-US" altLang="zh-CN" dirty="0"/>
              <a:t>2</a:t>
            </a:r>
            <a:r>
              <a:rPr lang="zh-CN" altLang="en-US" dirty="0"/>
              <a:t>～</a:t>
            </a:r>
            <a:r>
              <a:rPr lang="en-US" altLang="zh-CN" dirty="0"/>
              <a:t>3</a:t>
            </a:r>
            <a:r>
              <a:rPr lang="zh-CN" altLang="en-US" dirty="0"/>
              <a:t>月间，多营巢于难以攀登的悬崖峭壁的大树上，每窝产卵</a:t>
            </a:r>
            <a:r>
              <a:rPr lang="en-US" altLang="zh-CN" dirty="0"/>
              <a:t>1</a:t>
            </a:r>
            <a:r>
              <a:rPr lang="zh-CN" altLang="en-US" dirty="0"/>
              <a:t>～</a:t>
            </a:r>
            <a:r>
              <a:rPr lang="en-US" altLang="zh-CN" dirty="0"/>
              <a:t>2</a:t>
            </a:r>
            <a:r>
              <a:rPr lang="zh-CN" altLang="en-US" dirty="0"/>
              <a:t>枚，青白色，带有大小不等的深赤褐色斑纹。孵卵期</a:t>
            </a:r>
            <a:r>
              <a:rPr lang="en-US" altLang="zh-CN" dirty="0"/>
              <a:t>44</a:t>
            </a:r>
            <a:r>
              <a:rPr lang="zh-CN" altLang="en-US" dirty="0"/>
              <a:t>～</a:t>
            </a:r>
            <a:r>
              <a:rPr lang="en-US" altLang="zh-CN" dirty="0"/>
              <a:t>45</a:t>
            </a:r>
            <a:r>
              <a:rPr lang="zh-CN" altLang="en-US" dirty="0"/>
              <a:t>天，育雏时雌雄共同参加，雏鸟</a:t>
            </a:r>
            <a:r>
              <a:rPr lang="en-US" altLang="zh-CN" dirty="0"/>
              <a:t>77</a:t>
            </a:r>
            <a:r>
              <a:rPr lang="zh-CN" altLang="en-US" dirty="0"/>
              <a:t>～</a:t>
            </a:r>
            <a:r>
              <a:rPr lang="en-US" altLang="zh-CN" dirty="0"/>
              <a:t>80</a:t>
            </a:r>
            <a:r>
              <a:rPr lang="zh-CN" altLang="en-US" dirty="0"/>
              <a:t>天离巢。遍布于我国东北及中西部山区，为留鸟；偶见于安徽滁州、江苏镇江、浙江温州等地。</a:t>
            </a:r>
          </a:p>
          <a:p>
            <a:pPr lvl="0"/>
            <a:r>
              <a:rPr lang="zh-CN" altLang="en-US" dirty="0"/>
              <a:t>属于国家一级保护动物。</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27</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43009"/>
          <p:cNvSpPr>
            <a:spLocks noGrp="1" noRot="1" noChangeAspect="1" noTextEdit="1"/>
          </p:cNvSpPr>
          <p:nvPr>
            <p:ph type="sldImg"/>
          </p:nvPr>
        </p:nvSpPr>
        <p:spPr/>
      </p:sp>
      <p:sp>
        <p:nvSpPr>
          <p:cNvPr id="43011" name="文本占位符 43010"/>
          <p:cNvSpPr>
            <a:spLocks noGrp="1"/>
          </p:cNvSpPr>
          <p:nvPr>
            <p:ph type="body" idx="1"/>
          </p:nvPr>
        </p:nvSpPr>
        <p:spPr/>
        <p:txBody>
          <a:bodyPr/>
          <a:lstStyle/>
          <a:p>
            <a:pPr lvl="0"/>
            <a:r>
              <a:rPr lang="zh-CN" altLang="en-US" dirty="0"/>
              <a:t>大鸨</a:t>
            </a:r>
          </a:p>
          <a:p>
            <a:pPr lvl="0"/>
            <a:r>
              <a:rPr lang="zh-CN" altLang="en-US" dirty="0"/>
              <a:t>别名地鵏，属于鸨科，学名为 </a:t>
            </a:r>
            <a:r>
              <a:rPr lang="en-US" altLang="zh-CN" dirty="0" err="1"/>
              <a:t>Otis tarda</a:t>
            </a:r>
            <a:r>
              <a:rPr lang="zh-CN" altLang="en-US" dirty="0"/>
              <a:t>。 </a:t>
            </a:r>
          </a:p>
          <a:p>
            <a:pPr lvl="0"/>
            <a:r>
              <a:rPr lang="zh-CN" altLang="en-US" dirty="0"/>
              <a:t>大型鸟类。全长约</a:t>
            </a:r>
            <a:r>
              <a:rPr lang="en-US" altLang="zh-CN" dirty="0"/>
              <a:t>100</a:t>
            </a:r>
            <a:r>
              <a:rPr lang="zh-CN" altLang="en-US" dirty="0"/>
              <a:t>厘米。雄鸟头、颈和前胸青灰色；喉部近白色，细长的纤羽在喉侧向外突出如须；雌鸟喉部无须。上体余部大部淡棕色，满布黑色横斑；两翅大部灰白而飞羽黑色。中央尾羽栗棕色，黑斑稀疏，羽端白。下体自胸以下纯白色。嘴铅灰色。脚褐色。</a:t>
            </a:r>
          </a:p>
          <a:p>
            <a:pPr lvl="0"/>
            <a:r>
              <a:rPr lang="zh-CN" altLang="en-US" dirty="0"/>
              <a:t>栖息于广阔的草原、半荒漠地带及农田草地。大鸨不善飞行，喜在草原上奔驰。主要以嫩绿的野草为食，兼食昆虫、鱼类等。春末夏初繁殖，筑巢于草原坡地或岗地，每窝产卵</a:t>
            </a:r>
            <a:r>
              <a:rPr lang="en-US" altLang="zh-CN" dirty="0"/>
              <a:t>2</a:t>
            </a:r>
            <a:r>
              <a:rPr lang="zh-CN" altLang="en-US" dirty="0"/>
              <a:t>～</a:t>
            </a:r>
            <a:r>
              <a:rPr lang="en-US" altLang="zh-CN" dirty="0"/>
              <a:t>3</a:t>
            </a:r>
            <a:r>
              <a:rPr lang="zh-CN" altLang="en-US" dirty="0"/>
              <a:t>枚，暗绿或暗褐色，具不规则块斑。雌雄轮流孵卵，孵卵期</a:t>
            </a:r>
            <a:r>
              <a:rPr lang="en-US" altLang="zh-CN" dirty="0"/>
              <a:t>28</a:t>
            </a:r>
            <a:r>
              <a:rPr lang="zh-CN" altLang="en-US" dirty="0"/>
              <a:t>～</a:t>
            </a:r>
            <a:r>
              <a:rPr lang="en-US" altLang="zh-CN" dirty="0"/>
              <a:t>31</a:t>
            </a:r>
            <a:r>
              <a:rPr lang="zh-CN" altLang="en-US" dirty="0"/>
              <a:t>天。</a:t>
            </a:r>
            <a:r>
              <a:rPr lang="en-US" altLang="zh-CN" dirty="0"/>
              <a:t>35</a:t>
            </a:r>
            <a:r>
              <a:rPr lang="zh-CN" altLang="en-US" dirty="0"/>
              <a:t>天左右幼鸟具飞行能力，秋季结群南迁越冬。</a:t>
            </a:r>
          </a:p>
          <a:p>
            <a:pPr lvl="0"/>
            <a:r>
              <a:rPr lang="zh-CN" altLang="en-US" dirty="0"/>
              <a:t>在新疆、内蒙古、吉林、黑龙江繁殖；黄河中下游越冬；偶见于湖北、江西、安徽、福建等处。</a:t>
            </a:r>
          </a:p>
          <a:p>
            <a:pPr lvl="0"/>
            <a:r>
              <a:rPr lang="zh-CN" altLang="en-US" dirty="0"/>
              <a:t>属于国家一级保护动物。</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28</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38913"/>
          <p:cNvSpPr>
            <a:spLocks noGrp="1" noRot="1" noChangeAspect="1" noTextEdit="1"/>
          </p:cNvSpPr>
          <p:nvPr>
            <p:ph type="sldImg"/>
          </p:nvPr>
        </p:nvSpPr>
        <p:spPr/>
      </p:sp>
      <p:sp>
        <p:nvSpPr>
          <p:cNvPr id="38915" name="文本占位符 38914"/>
          <p:cNvSpPr>
            <a:spLocks noGrp="1"/>
          </p:cNvSpPr>
          <p:nvPr>
            <p:ph type="body" idx="1"/>
          </p:nvPr>
        </p:nvSpPr>
        <p:spPr/>
        <p:txBody>
          <a:bodyPr/>
          <a:lstStyle/>
          <a:p>
            <a:pPr lvl="0"/>
            <a:r>
              <a:rPr lang="zh-CN" altLang="en-US" dirty="0"/>
              <a:t>朱鹮</a:t>
            </a:r>
          </a:p>
          <a:p>
            <a:pPr lvl="0"/>
            <a:r>
              <a:rPr lang="zh-CN" altLang="en-US" dirty="0"/>
              <a:t>别名朱鹭，属于鹮科，学名为 </a:t>
            </a:r>
            <a:r>
              <a:rPr lang="en-US" altLang="zh-CN" dirty="0" err="1"/>
              <a:t>Nipponia nippon</a:t>
            </a:r>
            <a:r>
              <a:rPr lang="zh-CN" altLang="en-US" dirty="0"/>
              <a:t>。 </a:t>
            </a:r>
          </a:p>
          <a:p>
            <a:pPr lvl="0"/>
            <a:r>
              <a:rPr lang="zh-CN" altLang="en-US" dirty="0"/>
              <a:t>全长</a:t>
            </a:r>
            <a:r>
              <a:rPr lang="en-US" altLang="zh-CN" dirty="0"/>
              <a:t>79</a:t>
            </a:r>
            <a:r>
              <a:rPr lang="zh-CN" altLang="en-US" dirty="0"/>
              <a:t>厘米左右，体重约</a:t>
            </a:r>
            <a:r>
              <a:rPr lang="en-US" altLang="zh-CN" dirty="0"/>
              <a:t>1</a:t>
            </a:r>
            <a:r>
              <a:rPr lang="zh-CN" altLang="en-US" dirty="0"/>
              <a:t>．</a:t>
            </a:r>
            <a:r>
              <a:rPr lang="en-US" altLang="zh-CN" dirty="0"/>
              <a:t>8</a:t>
            </a:r>
            <a:r>
              <a:rPr lang="zh-CN" altLang="en-US" dirty="0"/>
              <a:t>千克。雌雄羽色相近，体羽白色，羽基微染粉红色。后枕部有长的柳叶形羽冠；额至面颊部皮肤裸露，呈鲜红色。初级飞羽基部粉红色较浓。嘴细长而未端下弯，长约</a:t>
            </a:r>
            <a:r>
              <a:rPr lang="en-US" altLang="zh-CN" dirty="0"/>
              <a:t>18</a:t>
            </a:r>
            <a:r>
              <a:rPr lang="zh-CN" altLang="en-US" dirty="0"/>
              <a:t>厘米，黑褐色具红端。腿长约</a:t>
            </a:r>
            <a:r>
              <a:rPr lang="en-US" altLang="zh-CN" dirty="0"/>
              <a:t>9</a:t>
            </a:r>
            <a:r>
              <a:rPr lang="zh-CN" altLang="en-US" dirty="0"/>
              <a:t>厘米，朱红色。</a:t>
            </a:r>
          </a:p>
          <a:p>
            <a:pPr lvl="0"/>
            <a:r>
              <a:rPr lang="zh-CN" altLang="en-US" dirty="0"/>
              <a:t>栖息于海拔</a:t>
            </a:r>
            <a:r>
              <a:rPr lang="en-US" altLang="zh-CN" dirty="0"/>
              <a:t>1200</a:t>
            </a:r>
            <a:r>
              <a:rPr lang="zh-CN" altLang="en-US" dirty="0"/>
              <a:t>～</a:t>
            </a:r>
            <a:r>
              <a:rPr lang="en-US" altLang="zh-CN" dirty="0"/>
              <a:t>1400</a:t>
            </a:r>
            <a:r>
              <a:rPr lang="zh-CN" altLang="en-US" dirty="0"/>
              <a:t>米的疏林地带。在附近的溪流、沼泽及稻田内涉水，漫步觅食小鱼、蟹、蛙、螺等水生动物，兼食昆虫。在高大的树木上休息及夜宿。留鸟，秋、冬季成小群向低山及平原作小范围游荡。</a:t>
            </a:r>
            <a:r>
              <a:rPr lang="en-US" altLang="zh-CN" dirty="0"/>
              <a:t>4</a:t>
            </a:r>
            <a:r>
              <a:rPr lang="zh-CN" altLang="en-US" dirty="0"/>
              <a:t>～</a:t>
            </a:r>
            <a:r>
              <a:rPr lang="en-US" altLang="zh-CN" dirty="0"/>
              <a:t>5</a:t>
            </a:r>
            <a:r>
              <a:rPr lang="zh-CN" altLang="en-US" dirty="0"/>
              <a:t>月份开始筑巢，每年繁殖一窝，每窝产卵</a:t>
            </a:r>
            <a:r>
              <a:rPr lang="en-US" altLang="zh-CN" dirty="0"/>
              <a:t>2</a:t>
            </a:r>
            <a:r>
              <a:rPr lang="zh-CN" altLang="en-US" dirty="0"/>
              <a:t>～</a:t>
            </a:r>
            <a:r>
              <a:rPr lang="en-US" altLang="zh-CN" dirty="0"/>
              <a:t>4</a:t>
            </a:r>
            <a:r>
              <a:rPr lang="zh-CN" altLang="en-US" dirty="0"/>
              <a:t>枚，淡青色具褐色细斑。由双亲孵化及育雏，雏鸟约在</a:t>
            </a:r>
            <a:r>
              <a:rPr lang="en-US" altLang="zh-CN" dirty="0"/>
              <a:t>30</a:t>
            </a:r>
            <a:r>
              <a:rPr lang="zh-CN" altLang="en-US" dirty="0"/>
              <a:t>天后破壳，经哺育约</a:t>
            </a:r>
            <a:r>
              <a:rPr lang="en-US" altLang="zh-CN" dirty="0"/>
              <a:t>40</a:t>
            </a:r>
            <a:r>
              <a:rPr lang="zh-CN" altLang="en-US" dirty="0"/>
              <a:t>天后离巢。</a:t>
            </a:r>
          </a:p>
          <a:p>
            <a:pPr lvl="0"/>
            <a:r>
              <a:rPr lang="zh-CN" altLang="en-US" dirty="0"/>
              <a:t>产于陕西省洋县秦岭南麓。朱鹮是稀世珍禽，过去在中国东部，日本。俄罗斯、朝鲜等地曾有较广泛的分布，由于环境恶化等因素导致种群数量急剧下降，至本世纪</a:t>
            </a:r>
            <a:r>
              <a:rPr lang="en-US" altLang="zh-CN" dirty="0"/>
              <a:t>70</a:t>
            </a:r>
            <a:r>
              <a:rPr lang="zh-CN" altLang="en-US" dirty="0"/>
              <a:t>年代野外已无踪影。我国鸟类学家经多年考察，于</a:t>
            </a:r>
            <a:r>
              <a:rPr lang="en-US" altLang="zh-CN" dirty="0"/>
              <a:t>1981</a:t>
            </a:r>
            <a:r>
              <a:rPr lang="zh-CN" altLang="en-US" dirty="0"/>
              <a:t>年</a:t>
            </a:r>
            <a:r>
              <a:rPr lang="en-US" altLang="zh-CN" dirty="0"/>
              <a:t>5</a:t>
            </a:r>
            <a:r>
              <a:rPr lang="zh-CN" altLang="en-US" dirty="0"/>
              <a:t>月在陕西省洋县重新发现朱鹮种群，也是世界上仅存的种群。</a:t>
            </a:r>
            <a:br>
              <a:rPr lang="zh-CN" altLang="en-US" dirty="0"/>
            </a:br>
            <a:r>
              <a:rPr lang="zh-CN" altLang="en-US" dirty="0"/>
              <a:t>此后对朱鹮的保护和科学研究进行了大量工作，并取得显著成果。特别是饲养繁殖方面，于</a:t>
            </a:r>
            <a:r>
              <a:rPr lang="en-US" altLang="zh-CN" dirty="0"/>
              <a:t>1989</a:t>
            </a:r>
            <a:r>
              <a:rPr lang="zh-CN" altLang="en-US" dirty="0"/>
              <a:t>年在世界上首次人工孵化成功，自</a:t>
            </a:r>
            <a:r>
              <a:rPr lang="en-US" altLang="zh-CN" dirty="0"/>
              <a:t>1992</a:t>
            </a:r>
            <a:r>
              <a:rPr lang="zh-CN" altLang="en-US" dirty="0"/>
              <a:t>年以来，雏鸟已能顺利成活。至</a:t>
            </a:r>
            <a:r>
              <a:rPr lang="en-US" altLang="zh-CN" dirty="0"/>
              <a:t>1995</a:t>
            </a:r>
            <a:r>
              <a:rPr lang="zh-CN" altLang="en-US" dirty="0"/>
              <a:t>年，我国的野生朱鹮种群约</a:t>
            </a:r>
            <a:r>
              <a:rPr lang="en-US" altLang="zh-CN" dirty="0"/>
              <a:t>35</a:t>
            </a:r>
            <a:r>
              <a:rPr lang="zh-CN" altLang="en-US" dirty="0"/>
              <a:t>只，饲养种群有</a:t>
            </a:r>
            <a:r>
              <a:rPr lang="en-US" altLang="zh-CN" dirty="0"/>
              <a:t>25</a:t>
            </a:r>
            <a:r>
              <a:rPr lang="zh-CN" altLang="en-US" dirty="0"/>
              <a:t>只，为拯救这一珍禽带来了希望。</a:t>
            </a:r>
          </a:p>
          <a:p>
            <a:pPr lvl="0"/>
            <a:r>
              <a:rPr lang="zh-CN" altLang="en-US" dirty="0"/>
              <a:t>属于国家一级保护动物。</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29</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40961"/>
          <p:cNvSpPr>
            <a:spLocks noGrp="1" noRot="1" noChangeAspect="1" noTextEdit="1"/>
          </p:cNvSpPr>
          <p:nvPr>
            <p:ph type="sldImg"/>
          </p:nvPr>
        </p:nvSpPr>
        <p:spPr/>
      </p:sp>
      <p:sp>
        <p:nvSpPr>
          <p:cNvPr id="40963" name="文本占位符 40962"/>
          <p:cNvSpPr>
            <a:spLocks noGrp="1"/>
          </p:cNvSpPr>
          <p:nvPr>
            <p:ph type="body" idx="1"/>
          </p:nvPr>
        </p:nvSpPr>
        <p:spPr/>
        <p:txBody>
          <a:bodyPr/>
          <a:lstStyle/>
          <a:p>
            <a:pPr lvl="0"/>
            <a:r>
              <a:rPr lang="zh-CN" altLang="en-US" dirty="0"/>
              <a:t>绿孔雀</a:t>
            </a:r>
          </a:p>
          <a:p>
            <a:pPr lvl="0"/>
            <a:r>
              <a:rPr lang="zh-CN" altLang="en-US" dirty="0"/>
              <a:t>别名爪哇孔雀，属于雉科，学名为 </a:t>
            </a:r>
            <a:r>
              <a:rPr lang="en-US" altLang="zh-CN" dirty="0" err="1"/>
              <a:t>Pavo muticus</a:t>
            </a:r>
            <a:r>
              <a:rPr lang="zh-CN" altLang="en-US" dirty="0"/>
              <a:t>。 </a:t>
            </a:r>
          </a:p>
          <a:p>
            <a:pPr lvl="0"/>
            <a:r>
              <a:rPr lang="zh-CN" altLang="en-US" dirty="0"/>
              <a:t>雄鸟全长约</a:t>
            </a:r>
            <a:r>
              <a:rPr lang="en-US" altLang="zh-CN" dirty="0"/>
              <a:t>140</a:t>
            </a:r>
            <a:r>
              <a:rPr lang="zh-CN" altLang="en-US" dirty="0"/>
              <a:t>厘米，雌鸟约</a:t>
            </a:r>
            <a:r>
              <a:rPr lang="en-US" altLang="zh-CN" dirty="0"/>
              <a:t>100</a:t>
            </a:r>
            <a:r>
              <a:rPr lang="zh-CN" altLang="en-US" dirty="0"/>
              <a:t>厘米。雄鸟体羽翠蓝绿色，下背闪紫铜色光泽。头顶有一簇直立的羽冠。尾上覆羽延伸成尾屏，可达</a:t>
            </a:r>
            <a:r>
              <a:rPr lang="en-US" altLang="zh-CN" dirty="0"/>
              <a:t>1</a:t>
            </a:r>
            <a:r>
              <a:rPr lang="zh-CN" altLang="en-US" dirty="0"/>
              <a:t>米以上，羽上具众多的由紫、蓝、黄、红色构成的大型眼状斑，开屏时显得异常艳丽、光彩夺目。雌鸟羽色以褐色为主，带绿色辉光。无尾屏。</a:t>
            </a:r>
          </a:p>
          <a:p>
            <a:pPr lvl="0"/>
            <a:r>
              <a:rPr lang="zh-CN" altLang="en-US" dirty="0"/>
              <a:t>栖息于海拔</a:t>
            </a:r>
            <a:r>
              <a:rPr lang="en-US" altLang="zh-CN" dirty="0"/>
              <a:t>2000</a:t>
            </a:r>
            <a:r>
              <a:rPr lang="zh-CN" altLang="en-US" dirty="0"/>
              <a:t>米以下的河谷地带，以及疏林、竹林、灌丛附近的开阔地，多见一雄伴多雌活动。主要食蕈类、浆果、谷物种子、草籽等，也兼食昆虫、蛙类、蜥蜴等。</a:t>
            </a:r>
            <a:r>
              <a:rPr lang="en-US" altLang="zh-CN" dirty="0"/>
              <a:t>2</a:t>
            </a:r>
            <a:r>
              <a:rPr lang="zh-CN" altLang="en-US" dirty="0"/>
              <a:t>月中旬开始进入繁殖期，多在山脊和阴坡草丛灌木之间的低凹处筑巢，每窝产卵</a:t>
            </a:r>
            <a:r>
              <a:rPr lang="en-US" altLang="zh-CN" dirty="0"/>
              <a:t>4</a:t>
            </a:r>
            <a:r>
              <a:rPr lang="zh-CN" altLang="en-US" dirty="0"/>
              <a:t>～</a:t>
            </a:r>
            <a:r>
              <a:rPr lang="en-US" altLang="zh-CN" dirty="0"/>
              <a:t>8</a:t>
            </a:r>
            <a:r>
              <a:rPr lang="zh-CN" altLang="en-US" dirty="0"/>
              <a:t>枚，一般为</a:t>
            </a:r>
            <a:r>
              <a:rPr lang="en-US" altLang="zh-CN" dirty="0"/>
              <a:t>5</a:t>
            </a:r>
            <a:r>
              <a:rPr lang="zh-CN" altLang="en-US" dirty="0"/>
              <a:t>～</a:t>
            </a:r>
            <a:r>
              <a:rPr lang="en-US" altLang="zh-CN" dirty="0"/>
              <a:t>6</a:t>
            </a:r>
            <a:r>
              <a:rPr lang="zh-CN" altLang="en-US" dirty="0"/>
              <a:t>枚，乳白、棕或乳黄色。雌鸟孵卵，孵卵期为</a:t>
            </a:r>
            <a:r>
              <a:rPr lang="en-US" altLang="zh-CN" dirty="0"/>
              <a:t>27</a:t>
            </a:r>
            <a:r>
              <a:rPr lang="zh-CN" altLang="en-US" dirty="0"/>
              <a:t>～</a:t>
            </a:r>
            <a:r>
              <a:rPr lang="en-US" altLang="zh-CN" dirty="0"/>
              <a:t>30</a:t>
            </a:r>
            <a:r>
              <a:rPr lang="zh-CN" altLang="en-US" dirty="0"/>
              <a:t>天。</a:t>
            </a:r>
          </a:p>
          <a:p>
            <a:pPr lvl="0"/>
            <a:r>
              <a:rPr lang="zh-CN" altLang="en-US" dirty="0"/>
              <a:t>孔雀的美丽羽毛，历来是人们喜爱的装饰品，清代时，以其与褐马鸡尾羽配合制成“花翎”，以翎眼多寡区别官阶等级。孔雀的行止动作，宛若舞姿，民间模仿其动作编成“孔雀舞”，其矫健优美，令人陶醉。</a:t>
            </a:r>
          </a:p>
          <a:p>
            <a:pPr lvl="0"/>
            <a:r>
              <a:rPr lang="zh-CN" altLang="en-US" dirty="0"/>
              <a:t>产于云南南部。</a:t>
            </a:r>
          </a:p>
          <a:p>
            <a:pPr lvl="0"/>
            <a:r>
              <a:rPr lang="zh-CN" altLang="en-US" dirty="0"/>
              <a:t>属于国家一级保护动物。</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30</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a:xfrm>
            <a:off x="5330952" y="6400800"/>
            <a:ext cx="3733800" cy="283800"/>
          </a:xfrm>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cstate="email"/>
          <a:stretch>
            <a:fillRect/>
          </a:stretch>
        </a:blipFill>
        <a:effectLst/>
      </p:bgPr>
    </p:bg>
    <p:spTree>
      <p:nvGrpSpPr>
        <p:cNvPr id="1" name=""/>
        <p:cNvGrpSpPr/>
        <p:nvPr/>
      </p:nvGrpSpPr>
      <p:grpSpPr>
        <a:xfrm>
          <a:off x="0" y="0"/>
          <a:ext cx="0" cy="0"/>
          <a:chOff x="0" y="0"/>
          <a:chExt cx="0" cy="0"/>
        </a:xfrm>
      </p:grpSpPr>
      <p:sp>
        <p:nvSpPr>
          <p:cNvPr id="62466" name="标题 6246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62467" name="文本占位符 6246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2468" name="日期占位符 6246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62469" name="页脚占位符 6246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62470" name="灯片编号占位符 6246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lvl="0"/>
            <a:endParaRPr lang="zh-CN" altLang="en-US" dirty="0">
              <a:latin typeface="Arial" panose="020B0604020202020204" pitchFamily="34" charset="0"/>
            </a:endParaRPr>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lvl="0"/>
            <a:fld id="{9A0DB2DC-4C9A-4742-B13C-FB6460FD3503}" type="slidenum">
              <a:rPr lang="zh-CN" altLang="en-US" smtClean="0">
                <a:latin typeface="Arial" panose="020B0604020202020204" pitchFamily="34" charset="0"/>
              </a:rPr>
              <a:pPr lvl="0"/>
              <a:t>‹#›</a:t>
            </a:fld>
            <a:endParaRPr lang="zh-CN" altLang="en-US" dirty="0">
              <a:latin typeface="Arial" panose="020B0604020202020204" pitchFamily="34" charset="0"/>
            </a:endParaRPr>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4.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9.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jpe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slide" Target="slide9.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6.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14.xml"/><Relationship Id="rId4" Type="http://schemas.openxmlformats.org/officeDocument/2006/relationships/image" Target="../media/image2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5" name="对象 10244"/>
          <p:cNvGraphicFramePr>
            <a:graphicFrameLocks/>
          </p:cNvGraphicFramePr>
          <p:nvPr/>
        </p:nvGraphicFramePr>
        <p:xfrm>
          <a:off x="762000" y="1670050"/>
          <a:ext cx="8088313" cy="3517900"/>
        </p:xfrm>
        <a:graphic>
          <a:graphicData uri="http://schemas.openxmlformats.org/presentationml/2006/ole">
            <p:oleObj spid="_x0000_s3077" r:id="rId3" imgW="8088889" imgH="3517460" progId="">
              <p:embed/>
            </p:oleObj>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17638"/>
            <a:ext cx="8229600" cy="1143000"/>
          </a:xfrm>
        </p:spPr>
        <p:txBody>
          <a:bodyPr/>
          <a:lstStyle/>
          <a:p>
            <a:pPr algn="l">
              <a:lnSpc>
                <a:spcPct val="150000"/>
              </a:lnSpc>
            </a:pPr>
            <a:r>
              <a:rPr lang="zh-CN" altLang="en-US" b="1"/>
              <a:t>讨论：</a:t>
            </a:r>
            <a:br>
              <a:rPr lang="zh-CN" altLang="en-US" b="1"/>
            </a:br>
            <a:r>
              <a:rPr lang="zh-CN" altLang="en-US" b="1"/>
              <a:t>     保护生物多样性的意义何在？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标题 5123"/>
          <p:cNvSpPr>
            <a:spLocks noGrp="1"/>
          </p:cNvSpPr>
          <p:nvPr>
            <p:ph type="title"/>
          </p:nvPr>
        </p:nvSpPr>
        <p:spPr/>
        <p:txBody>
          <a:bodyPr anchor="ctr"/>
          <a:lstStyle/>
          <a:p>
            <a:pPr algn="l"/>
            <a:r>
              <a:rPr lang="zh-CN" altLang="en-US" sz="3600" b="1" dirty="0"/>
              <a:t>生物多样性的直接价值</a:t>
            </a:r>
          </a:p>
        </p:txBody>
      </p:sp>
      <p:sp>
        <p:nvSpPr>
          <p:cNvPr id="5127" name="文本占位符 5126"/>
          <p:cNvSpPr>
            <a:spLocks noGrp="1"/>
          </p:cNvSpPr>
          <p:nvPr>
            <p:ph type="body" idx="1"/>
          </p:nvPr>
        </p:nvSpPr>
        <p:spPr>
          <a:xfrm>
            <a:off x="1198880" y="5870575"/>
            <a:ext cx="3937000" cy="823595"/>
          </a:xfrm>
        </p:spPr>
        <p:txBody>
          <a:bodyPr/>
          <a:lstStyle/>
          <a:p>
            <a:pPr marL="457200" indent="-457200">
              <a:buFont typeface="Arial" panose="020B0604020202020204" pitchFamily="34" charset="0"/>
              <a:buChar char="•"/>
            </a:pPr>
            <a:r>
              <a:rPr lang="zh-CN" altLang="en-US" sz="3200" dirty="0"/>
              <a:t>食用价值</a:t>
            </a:r>
          </a:p>
        </p:txBody>
      </p:sp>
      <p:pic>
        <p:nvPicPr>
          <p:cNvPr id="2" name="内容占位符 1"/>
          <p:cNvPicPr>
            <a:picLocks noGrp="1" noChangeAspect="1"/>
          </p:cNvPicPr>
          <p:nvPr>
            <p:ph sz="quarter" idx="4"/>
          </p:nvPr>
        </p:nvPicPr>
        <p:blipFill>
          <a:blip r:embed="rId2" cstate="email"/>
          <a:stretch>
            <a:fillRect/>
          </a:stretch>
        </p:blipFill>
        <p:spPr>
          <a:xfrm>
            <a:off x="1003300" y="1656080"/>
            <a:ext cx="3325495" cy="4178935"/>
          </a:xfrm>
          <a:prstGeom prst="rect">
            <a:avLst/>
          </a:prstGeom>
        </p:spPr>
      </p:pic>
      <p:pic>
        <p:nvPicPr>
          <p:cNvPr id="3" name="内容占位符 2"/>
          <p:cNvPicPr>
            <a:picLocks noGrp="1" noChangeAspect="1"/>
          </p:cNvPicPr>
          <p:nvPr>
            <p:ph sz="half" idx="2"/>
          </p:nvPr>
        </p:nvPicPr>
        <p:blipFill>
          <a:blip r:embed="rId3" cstate="email"/>
          <a:stretch>
            <a:fillRect/>
          </a:stretch>
        </p:blipFill>
        <p:spPr>
          <a:xfrm>
            <a:off x="4726305" y="4374515"/>
            <a:ext cx="3722370" cy="2474595"/>
          </a:xfrm>
          <a:prstGeom prst="rect">
            <a:avLst/>
          </a:prstGeom>
        </p:spPr>
      </p:pic>
      <p:pic>
        <p:nvPicPr>
          <p:cNvPr id="5" name="图片 4"/>
          <p:cNvPicPr>
            <a:picLocks noChangeAspect="1"/>
          </p:cNvPicPr>
          <p:nvPr/>
        </p:nvPicPr>
        <p:blipFill>
          <a:blip r:embed="rId4" cstate="email"/>
          <a:stretch>
            <a:fillRect/>
          </a:stretch>
        </p:blipFill>
        <p:spPr>
          <a:xfrm>
            <a:off x="4840605" y="1353820"/>
            <a:ext cx="3550920" cy="2743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标题 5123"/>
          <p:cNvSpPr>
            <a:spLocks noGrp="1"/>
          </p:cNvSpPr>
          <p:nvPr>
            <p:ph type="title"/>
          </p:nvPr>
        </p:nvSpPr>
        <p:spPr>
          <a:xfrm>
            <a:off x="685800" y="274638"/>
            <a:ext cx="8229600" cy="1143000"/>
          </a:xfrm>
        </p:spPr>
        <p:txBody>
          <a:bodyPr anchor="ctr"/>
          <a:lstStyle/>
          <a:p>
            <a:pPr algn="l"/>
            <a:r>
              <a:rPr lang="zh-CN" altLang="en-US" sz="3600" b="1" dirty="0"/>
              <a:t>生物多样性的直接价值</a:t>
            </a:r>
          </a:p>
        </p:txBody>
      </p:sp>
      <p:sp>
        <p:nvSpPr>
          <p:cNvPr id="5127" name="文本占位符 5126"/>
          <p:cNvSpPr>
            <a:spLocks noGrp="1"/>
          </p:cNvSpPr>
          <p:nvPr>
            <p:ph idx="1"/>
          </p:nvPr>
        </p:nvSpPr>
        <p:spPr>
          <a:xfrm>
            <a:off x="3657600" y="5715000"/>
            <a:ext cx="2438400" cy="838200"/>
          </a:xfrm>
        </p:spPr>
        <p:txBody>
          <a:bodyPr/>
          <a:lstStyle/>
          <a:p>
            <a:r>
              <a:rPr lang="zh-CN" altLang="en-US" dirty="0"/>
              <a:t>药用价值</a:t>
            </a:r>
          </a:p>
        </p:txBody>
      </p:sp>
      <p:pic>
        <p:nvPicPr>
          <p:cNvPr id="5131" name="图片 5130" descr="096dr"/>
          <p:cNvPicPr>
            <a:picLocks noChangeAspect="1"/>
          </p:cNvPicPr>
          <p:nvPr/>
        </p:nvPicPr>
        <p:blipFill>
          <a:blip r:embed="rId2" cstate="email">
            <a:clrChange>
              <a:clrFrom>
                <a:srgbClr val="FFFFFF"/>
              </a:clrFrom>
              <a:clrTo>
                <a:srgbClr val="FFFFFF">
                  <a:alpha val="0"/>
                </a:srgbClr>
              </a:clrTo>
            </a:clrChange>
          </a:blip>
          <a:stretch>
            <a:fillRect/>
          </a:stretch>
        </p:blipFill>
        <p:spPr>
          <a:xfrm>
            <a:off x="457200" y="1828800"/>
            <a:ext cx="3429000" cy="2120900"/>
          </a:xfrm>
          <a:prstGeom prst="rect">
            <a:avLst/>
          </a:prstGeom>
          <a:noFill/>
          <a:ln w="9525">
            <a:noFill/>
          </a:ln>
        </p:spPr>
      </p:pic>
      <p:pic>
        <p:nvPicPr>
          <p:cNvPr id="5133" name="图片 5132" descr="083de"/>
          <p:cNvPicPr>
            <a:picLocks noChangeAspect="1"/>
          </p:cNvPicPr>
          <p:nvPr/>
        </p:nvPicPr>
        <p:blipFill>
          <a:blip r:embed="rId3" cstate="email">
            <a:clrChange>
              <a:clrFrom>
                <a:srgbClr val="FFFFFF"/>
              </a:clrFrom>
              <a:clrTo>
                <a:srgbClr val="FFFFFF">
                  <a:alpha val="0"/>
                </a:srgbClr>
              </a:clrTo>
            </a:clrChange>
          </a:blip>
          <a:stretch>
            <a:fillRect/>
          </a:stretch>
        </p:blipFill>
        <p:spPr>
          <a:xfrm>
            <a:off x="3733800" y="2590800"/>
            <a:ext cx="2311400" cy="3048000"/>
          </a:xfrm>
          <a:prstGeom prst="rect">
            <a:avLst/>
          </a:prstGeom>
          <a:noFill/>
          <a:ln w="9525">
            <a:noFill/>
          </a:ln>
        </p:spPr>
      </p:pic>
      <p:pic>
        <p:nvPicPr>
          <p:cNvPr id="5135" name="图片 5134" descr="120ep"/>
          <p:cNvPicPr>
            <a:picLocks noChangeAspect="1"/>
          </p:cNvPicPr>
          <p:nvPr/>
        </p:nvPicPr>
        <p:blipFill>
          <a:blip r:embed="rId4" cstate="email">
            <a:clrChange>
              <a:clrFrom>
                <a:srgbClr val="FFFFFF"/>
              </a:clrFrom>
              <a:clrTo>
                <a:srgbClr val="FFFFFF">
                  <a:alpha val="0"/>
                </a:srgbClr>
              </a:clrTo>
            </a:clrChange>
          </a:blip>
          <a:stretch>
            <a:fillRect/>
          </a:stretch>
        </p:blipFill>
        <p:spPr>
          <a:xfrm>
            <a:off x="6183313" y="1371600"/>
            <a:ext cx="2544762" cy="2895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31"/>
                                        </p:tgtEl>
                                        <p:attrNameLst>
                                          <p:attrName>style.visibility</p:attrName>
                                        </p:attrNameLst>
                                      </p:cBhvr>
                                      <p:to>
                                        <p:strVal val="visible"/>
                                      </p:to>
                                    </p:set>
                                    <p:anim calcmode="lin" valueType="num">
                                      <p:cBhvr additive="base">
                                        <p:cTn id="7" dur="500" fill="hold"/>
                                        <p:tgtEl>
                                          <p:spTgt spid="5131"/>
                                        </p:tgtEl>
                                        <p:attrNameLst>
                                          <p:attrName>ppt_x</p:attrName>
                                        </p:attrNameLst>
                                      </p:cBhvr>
                                      <p:tavLst>
                                        <p:tav tm="0">
                                          <p:val>
                                            <p:strVal val="#ppt_x"/>
                                          </p:val>
                                        </p:tav>
                                        <p:tav tm="100000">
                                          <p:val>
                                            <p:strVal val="#ppt_x"/>
                                          </p:val>
                                        </p:tav>
                                      </p:tavLst>
                                    </p:anim>
                                    <p:anim calcmode="lin" valueType="num">
                                      <p:cBhvr additive="base">
                                        <p:cTn id="8" dur="500" fill="hold"/>
                                        <p:tgtEl>
                                          <p:spTgt spid="513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33"/>
                                        </p:tgtEl>
                                        <p:attrNameLst>
                                          <p:attrName>style.visibility</p:attrName>
                                        </p:attrNameLst>
                                      </p:cBhvr>
                                      <p:to>
                                        <p:strVal val="visible"/>
                                      </p:to>
                                    </p:set>
                                    <p:anim calcmode="lin" valueType="num">
                                      <p:cBhvr additive="base">
                                        <p:cTn id="11" dur="500" fill="hold"/>
                                        <p:tgtEl>
                                          <p:spTgt spid="5133"/>
                                        </p:tgtEl>
                                        <p:attrNameLst>
                                          <p:attrName>ppt_x</p:attrName>
                                        </p:attrNameLst>
                                      </p:cBhvr>
                                      <p:tavLst>
                                        <p:tav tm="0">
                                          <p:val>
                                            <p:strVal val="#ppt_x"/>
                                          </p:val>
                                        </p:tav>
                                        <p:tav tm="100000">
                                          <p:val>
                                            <p:strVal val="#ppt_x"/>
                                          </p:val>
                                        </p:tav>
                                      </p:tavLst>
                                    </p:anim>
                                    <p:anim calcmode="lin" valueType="num">
                                      <p:cBhvr additive="base">
                                        <p:cTn id="12" dur="500" fill="hold"/>
                                        <p:tgtEl>
                                          <p:spTgt spid="51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35"/>
                                        </p:tgtEl>
                                        <p:attrNameLst>
                                          <p:attrName>style.visibility</p:attrName>
                                        </p:attrNameLst>
                                      </p:cBhvr>
                                      <p:to>
                                        <p:strVal val="visible"/>
                                      </p:to>
                                    </p:set>
                                    <p:anim calcmode="lin" valueType="num">
                                      <p:cBhvr additive="base">
                                        <p:cTn id="15" dur="500" fill="hold"/>
                                        <p:tgtEl>
                                          <p:spTgt spid="5135"/>
                                        </p:tgtEl>
                                        <p:attrNameLst>
                                          <p:attrName>ppt_x</p:attrName>
                                        </p:attrNameLst>
                                      </p:cBhvr>
                                      <p:tavLst>
                                        <p:tav tm="0">
                                          <p:val>
                                            <p:strVal val="#ppt_x"/>
                                          </p:val>
                                        </p:tav>
                                        <p:tav tm="100000">
                                          <p:val>
                                            <p:strVal val="#ppt_x"/>
                                          </p:val>
                                        </p:tav>
                                      </p:tavLst>
                                    </p:anim>
                                    <p:anim calcmode="lin" valueType="num">
                                      <p:cBhvr additive="base">
                                        <p:cTn id="16" dur="500" fill="hold"/>
                                        <p:tgtEl>
                                          <p:spTgt spid="5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9" name="图片 52228" descr="bydjj6"/>
          <p:cNvPicPr>
            <a:picLocks noChangeAspect="1"/>
          </p:cNvPicPr>
          <p:nvPr/>
        </p:nvPicPr>
        <p:blipFill>
          <a:blip r:embed="rId2" cstate="email"/>
          <a:stretch>
            <a:fillRect/>
          </a:stretch>
        </p:blipFill>
        <p:spPr>
          <a:xfrm>
            <a:off x="914400" y="2667000"/>
            <a:ext cx="3124200" cy="1905000"/>
          </a:xfrm>
          <a:prstGeom prst="rect">
            <a:avLst/>
          </a:prstGeom>
          <a:noFill/>
          <a:ln w="9525">
            <a:noFill/>
          </a:ln>
        </p:spPr>
      </p:pic>
      <p:sp>
        <p:nvSpPr>
          <p:cNvPr id="52230" name="文本框 52229"/>
          <p:cNvSpPr txBox="1"/>
          <p:nvPr/>
        </p:nvSpPr>
        <p:spPr>
          <a:xfrm>
            <a:off x="1066800" y="4876800"/>
            <a:ext cx="2438400" cy="822325"/>
          </a:xfrm>
          <a:prstGeom prst="rect">
            <a:avLst/>
          </a:prstGeom>
          <a:noFill/>
          <a:ln w="9525">
            <a:noFill/>
          </a:ln>
        </p:spPr>
        <p:txBody>
          <a:bodyPr>
            <a:spAutoFit/>
          </a:bodyPr>
          <a:lstStyle/>
          <a:p>
            <a:pPr>
              <a:spcBef>
                <a:spcPct val="50000"/>
              </a:spcBef>
            </a:pPr>
            <a:r>
              <a:rPr lang="zh-CN" altLang="en-US" sz="2400" b="1" dirty="0">
                <a:latin typeface="Arial" panose="020B0604020202020204" pitchFamily="34" charset="0"/>
                <a:ea typeface="楷体_GB2312" pitchFamily="49" charset="-122"/>
              </a:rPr>
              <a:t>芦苇是一种重要的造纸原料</a:t>
            </a:r>
          </a:p>
        </p:txBody>
      </p:sp>
      <p:pic>
        <p:nvPicPr>
          <p:cNvPr id="52231" name="图片 52230" descr="chanpin06"/>
          <p:cNvPicPr>
            <a:picLocks noChangeAspect="1"/>
          </p:cNvPicPr>
          <p:nvPr/>
        </p:nvPicPr>
        <p:blipFill>
          <a:blip r:embed="rId3" cstate="email"/>
          <a:stretch>
            <a:fillRect/>
          </a:stretch>
        </p:blipFill>
        <p:spPr>
          <a:xfrm>
            <a:off x="2438400" y="2362200"/>
            <a:ext cx="2133600" cy="865188"/>
          </a:xfrm>
          <a:prstGeom prst="rect">
            <a:avLst/>
          </a:prstGeom>
          <a:noFill/>
          <a:ln w="9525">
            <a:noFill/>
          </a:ln>
        </p:spPr>
      </p:pic>
      <p:pic>
        <p:nvPicPr>
          <p:cNvPr id="52232" name="图片 52231" descr="霍霍巴"/>
          <p:cNvPicPr>
            <a:picLocks noChangeAspect="1"/>
          </p:cNvPicPr>
          <p:nvPr/>
        </p:nvPicPr>
        <p:blipFill>
          <a:blip r:embed="rId4" cstate="email"/>
          <a:stretch>
            <a:fillRect/>
          </a:stretch>
        </p:blipFill>
        <p:spPr>
          <a:xfrm>
            <a:off x="5105400" y="2209800"/>
            <a:ext cx="3619500" cy="2333625"/>
          </a:xfrm>
          <a:prstGeom prst="rect">
            <a:avLst/>
          </a:prstGeom>
          <a:noFill/>
          <a:ln w="9525">
            <a:noFill/>
          </a:ln>
        </p:spPr>
      </p:pic>
      <p:sp>
        <p:nvSpPr>
          <p:cNvPr id="52233" name="矩形 52232"/>
          <p:cNvSpPr/>
          <p:nvPr/>
        </p:nvSpPr>
        <p:spPr>
          <a:xfrm>
            <a:off x="5029200" y="5029200"/>
            <a:ext cx="3733800" cy="701675"/>
          </a:xfrm>
          <a:prstGeom prst="rect">
            <a:avLst/>
          </a:prstGeom>
          <a:noFill/>
          <a:ln w="9525">
            <a:noFill/>
          </a:ln>
        </p:spPr>
        <p:txBody>
          <a:bodyPr>
            <a:spAutoFit/>
          </a:bodyPr>
          <a:lstStyle/>
          <a:p>
            <a:r>
              <a:rPr lang="zh-CN" altLang="en-US" sz="2000" b="1" dirty="0">
                <a:latin typeface="Arial" panose="020B0604020202020204" pitchFamily="34" charset="0"/>
                <a:ea typeface="楷体_GB2312" pitchFamily="49" charset="-122"/>
              </a:rPr>
              <a:t>霍霍巴种子制取霍霍巴油，为高级润滑油和制造化妆品原料</a:t>
            </a:r>
          </a:p>
        </p:txBody>
      </p:sp>
      <p:sp>
        <p:nvSpPr>
          <p:cNvPr id="5124" name="标题 5123"/>
          <p:cNvSpPr>
            <a:spLocks noGrp="1"/>
          </p:cNvSpPr>
          <p:nvPr>
            <p:ph type="title"/>
          </p:nvPr>
        </p:nvSpPr>
        <p:spPr>
          <a:xfrm>
            <a:off x="762000" y="274638"/>
            <a:ext cx="8229600" cy="1143000"/>
          </a:xfrm>
        </p:spPr>
        <p:txBody>
          <a:bodyPr anchor="ctr"/>
          <a:lstStyle/>
          <a:p>
            <a:pPr algn="l"/>
            <a:r>
              <a:rPr lang="zh-CN" altLang="en-US" sz="3600" b="1" dirty="0"/>
              <a:t>生物多样性的直接价值</a:t>
            </a:r>
          </a:p>
        </p:txBody>
      </p:sp>
      <p:sp>
        <p:nvSpPr>
          <p:cNvPr id="5127" name="文本占位符 5126"/>
          <p:cNvSpPr>
            <a:spLocks noGrp="1"/>
          </p:cNvSpPr>
          <p:nvPr>
            <p:ph idx="1"/>
          </p:nvPr>
        </p:nvSpPr>
        <p:spPr>
          <a:xfrm>
            <a:off x="3657600" y="6019800"/>
            <a:ext cx="2438400" cy="838200"/>
          </a:xfrm>
        </p:spPr>
        <p:txBody>
          <a:bodyPr/>
          <a:lstStyle/>
          <a:p>
            <a:r>
              <a:rPr lang="zh-CN" altLang="en-US" dirty="0"/>
              <a:t>工业价值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blinds(horizontal)">
                                      <p:cBhvr>
                                        <p:cTn id="7" dur="500"/>
                                        <p:tgtEl>
                                          <p:spTgt spid="52231"/>
                                        </p:tgtEl>
                                      </p:cBhvr>
                                    </p:animEffect>
                                  </p:childTnLst>
                                </p:cTn>
                              </p:par>
                              <p:par>
                                <p:cTn id="8" presetID="3" presetClass="entr" presetSubtype="10" fill="hold" nodeType="withEffect">
                                  <p:stCondLst>
                                    <p:cond delay="0"/>
                                  </p:stCondLst>
                                  <p:childTnLst>
                                    <p:set>
                                      <p:cBhvr>
                                        <p:cTn id="9" dur="1" fill="hold">
                                          <p:stCondLst>
                                            <p:cond delay="0"/>
                                          </p:stCondLst>
                                        </p:cTn>
                                        <p:tgtEl>
                                          <p:spTgt spid="52229"/>
                                        </p:tgtEl>
                                        <p:attrNameLst>
                                          <p:attrName>style.visibility</p:attrName>
                                        </p:attrNameLst>
                                      </p:cBhvr>
                                      <p:to>
                                        <p:strVal val="visible"/>
                                      </p:to>
                                    </p:set>
                                    <p:animEffect transition="in" filter="blinds(horizontal)">
                                      <p:cBhvr>
                                        <p:cTn id="10" dur="500"/>
                                        <p:tgtEl>
                                          <p:spTgt spid="5222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2230"/>
                                        </p:tgtEl>
                                        <p:attrNameLst>
                                          <p:attrName>style.visibility</p:attrName>
                                        </p:attrNameLst>
                                      </p:cBhvr>
                                      <p:to>
                                        <p:strVal val="visible"/>
                                      </p:to>
                                    </p:set>
                                    <p:animEffect transition="in" filter="blinds(horizontal)">
                                      <p:cBhvr>
                                        <p:cTn id="13" dur="500"/>
                                        <p:tgtEl>
                                          <p:spTgt spid="5223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2232"/>
                                        </p:tgtEl>
                                        <p:attrNameLst>
                                          <p:attrName>style.visibility</p:attrName>
                                        </p:attrNameLst>
                                      </p:cBhvr>
                                      <p:to>
                                        <p:strVal val="visible"/>
                                      </p:to>
                                    </p:set>
                                    <p:animEffect transition="in" filter="box(in)">
                                      <p:cBhvr>
                                        <p:cTn id="18" dur="500"/>
                                        <p:tgtEl>
                                          <p:spTgt spid="52232"/>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52233"/>
                                        </p:tgtEl>
                                        <p:attrNameLst>
                                          <p:attrName>style.visibility</p:attrName>
                                        </p:attrNameLst>
                                      </p:cBhvr>
                                      <p:to>
                                        <p:strVal val="visible"/>
                                      </p:to>
                                    </p:set>
                                    <p:animEffect transition="in" filter="box(in)">
                                      <p:cBhvr>
                                        <p:cTn id="21" dur="500"/>
                                        <p:tgtEl>
                                          <p:spTgt spid="52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p:bldP spid="522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标题 5123"/>
          <p:cNvSpPr>
            <a:spLocks noGrp="1"/>
          </p:cNvSpPr>
          <p:nvPr>
            <p:ph type="title"/>
          </p:nvPr>
        </p:nvSpPr>
        <p:spPr>
          <a:xfrm>
            <a:off x="685800" y="274638"/>
            <a:ext cx="8229600" cy="1143000"/>
          </a:xfrm>
        </p:spPr>
        <p:txBody>
          <a:bodyPr anchor="ctr"/>
          <a:lstStyle/>
          <a:p>
            <a:pPr algn="l"/>
            <a:r>
              <a:rPr lang="zh-CN" altLang="en-US" sz="3600" b="1" dirty="0"/>
              <a:t>生物多样性的直接价值</a:t>
            </a:r>
          </a:p>
        </p:txBody>
      </p:sp>
      <p:sp>
        <p:nvSpPr>
          <p:cNvPr id="53251" name="文本占位符 53250"/>
          <p:cNvSpPr>
            <a:spLocks noGrp="1"/>
          </p:cNvSpPr>
          <p:nvPr>
            <p:ph idx="1"/>
          </p:nvPr>
        </p:nvSpPr>
        <p:spPr>
          <a:xfrm>
            <a:off x="381000" y="1447800"/>
            <a:ext cx="3505200" cy="609600"/>
          </a:xfrm>
        </p:spPr>
        <p:txBody>
          <a:bodyPr/>
          <a:lstStyle/>
          <a:p>
            <a:pPr algn="ctr"/>
            <a:r>
              <a:rPr lang="zh-CN" altLang="en-US" dirty="0"/>
              <a:t>科研价值</a:t>
            </a:r>
          </a:p>
        </p:txBody>
      </p:sp>
      <p:pic>
        <p:nvPicPr>
          <p:cNvPr id="53253" name="图片 53252" descr="20-4"/>
          <p:cNvPicPr>
            <a:picLocks noChangeAspect="1"/>
          </p:cNvPicPr>
          <p:nvPr/>
        </p:nvPicPr>
        <p:blipFill>
          <a:blip r:embed="rId2" cstate="email"/>
          <a:stretch>
            <a:fillRect/>
          </a:stretch>
        </p:blipFill>
        <p:spPr>
          <a:xfrm>
            <a:off x="1143000" y="2209800"/>
            <a:ext cx="3429000" cy="2432050"/>
          </a:xfrm>
          <a:prstGeom prst="rect">
            <a:avLst/>
          </a:prstGeom>
          <a:noFill/>
          <a:ln w="9525">
            <a:noFill/>
          </a:ln>
        </p:spPr>
      </p:pic>
      <p:sp>
        <p:nvSpPr>
          <p:cNvPr id="53254" name="文本框 53253"/>
          <p:cNvSpPr txBox="1"/>
          <p:nvPr/>
        </p:nvSpPr>
        <p:spPr>
          <a:xfrm>
            <a:off x="762000" y="4953000"/>
            <a:ext cx="7848600" cy="822325"/>
          </a:xfrm>
          <a:prstGeom prst="rect">
            <a:avLst/>
          </a:prstGeom>
          <a:noFill/>
          <a:ln w="9525">
            <a:noFill/>
          </a:ln>
        </p:spPr>
        <p:txBody>
          <a:bodyPr>
            <a:spAutoFit/>
          </a:bodyPr>
          <a:lstStyle/>
          <a:p>
            <a:pPr>
              <a:spcBef>
                <a:spcPct val="50000"/>
              </a:spcBef>
            </a:pPr>
            <a:r>
              <a:rPr lang="en-US" altLang="zh-CN" sz="2000" b="1" dirty="0">
                <a:latin typeface="Arial" panose="020B0604020202020204" pitchFamily="34" charset="0"/>
                <a:ea typeface="楷体_GB2312" pitchFamily="49" charset="-122"/>
              </a:rPr>
              <a:t>       </a:t>
            </a:r>
            <a:r>
              <a:rPr lang="zh-CN" altLang="en-US" sz="2400" b="1" dirty="0">
                <a:latin typeface="Arial" panose="020B0604020202020204" pitchFamily="34" charset="0"/>
                <a:ea typeface="楷体_GB2312" pitchFamily="49" charset="-122"/>
              </a:rPr>
              <a:t>生物的各种器官及其生理功能，可以给科学技术上的发明创造以重要的启示。</a:t>
            </a:r>
          </a:p>
        </p:txBody>
      </p:sp>
      <p:pic>
        <p:nvPicPr>
          <p:cNvPr id="53256" name="图片 53255" descr="0-31"/>
          <p:cNvPicPr>
            <a:picLocks noChangeAspect="1"/>
          </p:cNvPicPr>
          <p:nvPr/>
        </p:nvPicPr>
        <p:blipFill>
          <a:blip r:embed="rId3" cstate="email">
            <a:clrChange>
              <a:clrFrom>
                <a:srgbClr val="FFFFFF"/>
              </a:clrFrom>
              <a:clrTo>
                <a:srgbClr val="FFFFFF">
                  <a:alpha val="0"/>
                </a:srgbClr>
              </a:clrTo>
            </a:clrChange>
          </a:blip>
          <a:stretch>
            <a:fillRect/>
          </a:stretch>
        </p:blipFill>
        <p:spPr>
          <a:xfrm>
            <a:off x="5257800" y="2286000"/>
            <a:ext cx="3200400" cy="24003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checkerboard(across)">
                                      <p:cBhvr>
                                        <p:cTn id="7" dur="500"/>
                                        <p:tgtEl>
                                          <p:spTgt spid="53253"/>
                                        </p:tgtEl>
                                      </p:cBhvr>
                                    </p:animEffect>
                                  </p:childTnLst>
                                </p:cTn>
                              </p:par>
                              <p:par>
                                <p:cTn id="8" presetID="5" presetClass="entr" presetSubtype="10" fill="hold" nodeType="withEffect">
                                  <p:stCondLst>
                                    <p:cond delay="0"/>
                                  </p:stCondLst>
                                  <p:childTnLst>
                                    <p:set>
                                      <p:cBhvr>
                                        <p:cTn id="9" dur="1" fill="hold">
                                          <p:stCondLst>
                                            <p:cond delay="0"/>
                                          </p:stCondLst>
                                        </p:cTn>
                                        <p:tgtEl>
                                          <p:spTgt spid="53256"/>
                                        </p:tgtEl>
                                        <p:attrNameLst>
                                          <p:attrName>style.visibility</p:attrName>
                                        </p:attrNameLst>
                                      </p:cBhvr>
                                      <p:to>
                                        <p:strVal val="visible"/>
                                      </p:to>
                                    </p:set>
                                    <p:animEffect transition="in" filter="checkerboard(across)">
                                      <p:cBhvr>
                                        <p:cTn id="10" dur="500"/>
                                        <p:tgtEl>
                                          <p:spTgt spid="5325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53254"/>
                                        </p:tgtEl>
                                        <p:attrNameLst>
                                          <p:attrName>style.visibility</p:attrName>
                                        </p:attrNameLst>
                                      </p:cBhvr>
                                      <p:to>
                                        <p:strVal val="visible"/>
                                      </p:to>
                                    </p:set>
                                    <p:animEffect transition="in" filter="checkerboard(across)">
                                      <p:cBhvr>
                                        <p:cTn id="13" dur="5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矩形 51205"/>
          <p:cNvSpPr/>
          <p:nvPr/>
        </p:nvSpPr>
        <p:spPr>
          <a:xfrm>
            <a:off x="685800" y="1447800"/>
            <a:ext cx="2819400" cy="583565"/>
          </a:xfrm>
          <a:prstGeom prst="rect">
            <a:avLst/>
          </a:prstGeom>
          <a:noFill/>
          <a:ln w="9525">
            <a:noFill/>
          </a:ln>
        </p:spPr>
        <p:txBody>
          <a:bodyPr wrap="square">
            <a:spAutoFit/>
          </a:bodyPr>
          <a:lstStyle/>
          <a:p>
            <a:pPr marL="457200" indent="-457200">
              <a:spcBef>
                <a:spcPct val="20000"/>
              </a:spcBef>
              <a:buFont typeface="Arial" panose="020B0604020202020204" pitchFamily="34" charset="0"/>
              <a:buChar char="•"/>
            </a:pPr>
            <a:r>
              <a:rPr lang="zh-CN" altLang="en-US" sz="3200" dirty="0">
                <a:latin typeface="Arial" panose="020B0604020202020204" pitchFamily="34" charset="0"/>
              </a:rPr>
              <a:t>美学价值</a:t>
            </a:r>
          </a:p>
        </p:txBody>
      </p:sp>
      <p:sp>
        <p:nvSpPr>
          <p:cNvPr id="51212" name="文本框 51211"/>
          <p:cNvSpPr txBox="1"/>
          <p:nvPr/>
        </p:nvSpPr>
        <p:spPr>
          <a:xfrm>
            <a:off x="2133600" y="6172200"/>
            <a:ext cx="5334000" cy="457200"/>
          </a:xfrm>
          <a:prstGeom prst="rect">
            <a:avLst/>
          </a:prstGeom>
          <a:noFill/>
          <a:ln w="9525">
            <a:noFill/>
          </a:ln>
        </p:spPr>
        <p:txBody>
          <a:bodyPr>
            <a:spAutoFit/>
          </a:bodyPr>
          <a:lstStyle/>
          <a:p>
            <a:pPr algn="ctr">
              <a:spcBef>
                <a:spcPct val="50000"/>
              </a:spcBef>
            </a:pPr>
            <a:r>
              <a:rPr lang="zh-CN" altLang="en-US" sz="2400" b="1" dirty="0">
                <a:latin typeface="Arial" panose="020B0604020202020204" pitchFamily="34" charset="0"/>
              </a:rPr>
              <a:t>大自然给我们以美的享受</a:t>
            </a:r>
          </a:p>
        </p:txBody>
      </p:sp>
      <p:pic>
        <p:nvPicPr>
          <p:cNvPr id="51214" name="图片 51213" descr="21768e82954794e308710fb478f29ef8_m"/>
          <p:cNvPicPr>
            <a:picLocks noChangeAspect="1"/>
          </p:cNvPicPr>
          <p:nvPr/>
        </p:nvPicPr>
        <p:blipFill>
          <a:blip r:embed="rId2" cstate="email"/>
          <a:srcRect/>
          <a:stretch>
            <a:fillRect/>
          </a:stretch>
        </p:blipFill>
        <p:spPr>
          <a:xfrm>
            <a:off x="1828800" y="2209800"/>
            <a:ext cx="5791200" cy="3886200"/>
          </a:xfrm>
          <a:prstGeom prst="rect">
            <a:avLst/>
          </a:prstGeom>
          <a:noFill/>
          <a:ln w="9525">
            <a:noFill/>
          </a:ln>
        </p:spPr>
      </p:pic>
      <p:sp>
        <p:nvSpPr>
          <p:cNvPr id="51215" name="文本框 51214"/>
          <p:cNvSpPr txBox="1"/>
          <p:nvPr/>
        </p:nvSpPr>
        <p:spPr>
          <a:xfrm>
            <a:off x="5562600" y="6491288"/>
            <a:ext cx="3200400" cy="366712"/>
          </a:xfrm>
          <a:prstGeom prst="rect">
            <a:avLst/>
          </a:prstGeom>
          <a:noFill/>
          <a:ln w="9525">
            <a:noFill/>
          </a:ln>
        </p:spPr>
        <p:txBody>
          <a:bodyPr>
            <a:spAutoFit/>
          </a:bodyPr>
          <a:lstStyle/>
          <a:p>
            <a:pPr>
              <a:spcBef>
                <a:spcPct val="50000"/>
              </a:spcBef>
            </a:pPr>
            <a:endParaRPr>
              <a:latin typeface="Arial" panose="020B0604020202020204" pitchFamily="34" charset="0"/>
            </a:endParaRPr>
          </a:p>
        </p:txBody>
      </p:sp>
      <p:sp>
        <p:nvSpPr>
          <p:cNvPr id="5124" name="标题 5123"/>
          <p:cNvSpPr>
            <a:spLocks noGrp="1"/>
          </p:cNvSpPr>
          <p:nvPr>
            <p:ph type="title"/>
          </p:nvPr>
        </p:nvSpPr>
        <p:spPr>
          <a:xfrm>
            <a:off x="838200" y="274638"/>
            <a:ext cx="8229600" cy="1143000"/>
          </a:xfrm>
        </p:spPr>
        <p:txBody>
          <a:bodyPr anchor="ctr"/>
          <a:lstStyle/>
          <a:p>
            <a:pPr algn="l"/>
            <a:r>
              <a:rPr lang="zh-CN" altLang="en-US" sz="3600" b="1" dirty="0"/>
              <a:t>生物多样性的直接价值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1214"/>
                                        </p:tgtEl>
                                        <p:attrNameLst>
                                          <p:attrName>style.visibility</p:attrName>
                                        </p:attrNameLst>
                                      </p:cBhvr>
                                      <p:to>
                                        <p:strVal val="visible"/>
                                      </p:to>
                                    </p:set>
                                    <p:animEffect transition="in" filter="box(out)">
                                      <p:cBhvr>
                                        <p:cTn id="7" dur="500"/>
                                        <p:tgtEl>
                                          <p:spTgt spid="5121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1212"/>
                                        </p:tgtEl>
                                        <p:attrNameLst>
                                          <p:attrName>style.visibility</p:attrName>
                                        </p:attrNameLst>
                                      </p:cBhvr>
                                      <p:to>
                                        <p:strVal val="visible"/>
                                      </p:to>
                                    </p:set>
                                    <p:animEffect transition="in" filter="checkerboard(across)">
                                      <p:cBhvr>
                                        <p:cTn id="11" dur="500"/>
                                        <p:tgtEl>
                                          <p:spTgt spid="51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标题 5123"/>
          <p:cNvSpPr>
            <a:spLocks noGrp="1"/>
          </p:cNvSpPr>
          <p:nvPr>
            <p:ph type="title"/>
          </p:nvPr>
        </p:nvSpPr>
        <p:spPr/>
        <p:txBody>
          <a:bodyPr anchor="ctr"/>
          <a:lstStyle/>
          <a:p>
            <a:pPr algn="l"/>
            <a:r>
              <a:rPr lang="zh-CN" altLang="en-US" sz="3600" b="1" dirty="0"/>
              <a:t>生物多样性的间接价值</a:t>
            </a:r>
          </a:p>
        </p:txBody>
      </p:sp>
      <p:pic>
        <p:nvPicPr>
          <p:cNvPr id="4" name="内容占位符 3" descr="15-1-014-森林是大自然的“调节器”"/>
          <p:cNvPicPr>
            <a:picLocks noGrp="1" noChangeAspect="1"/>
          </p:cNvPicPr>
          <p:nvPr>
            <p:ph sz="half" idx="1"/>
          </p:nvPr>
        </p:nvPicPr>
        <p:blipFill>
          <a:blip r:embed="rId2" cstate="email"/>
          <a:stretch>
            <a:fillRect/>
          </a:stretch>
        </p:blipFill>
        <p:spPr>
          <a:xfrm>
            <a:off x="4489450" y="2014855"/>
            <a:ext cx="4032250" cy="2814320"/>
          </a:xfrm>
          <a:prstGeom prst="rect">
            <a:avLst/>
          </a:prstGeom>
        </p:spPr>
      </p:pic>
      <p:pic>
        <p:nvPicPr>
          <p:cNvPr id="5" name="内容占位符 4" descr="15-1-013-湿地是“地球之肾”"/>
          <p:cNvPicPr>
            <a:picLocks noGrp="1" noChangeAspect="1"/>
          </p:cNvPicPr>
          <p:nvPr>
            <p:ph sz="half" idx="2"/>
          </p:nvPr>
        </p:nvPicPr>
        <p:blipFill>
          <a:blip r:embed="rId3" cstate="email"/>
          <a:stretch>
            <a:fillRect/>
          </a:stretch>
        </p:blipFill>
        <p:spPr>
          <a:xfrm>
            <a:off x="457200" y="2014855"/>
            <a:ext cx="4032250" cy="2828290"/>
          </a:xfrm>
          <a:prstGeom prst="rect">
            <a:avLst/>
          </a:prstGeom>
        </p:spPr>
      </p:pic>
      <p:sp>
        <p:nvSpPr>
          <p:cNvPr id="6" name="文本框 5"/>
          <p:cNvSpPr txBox="1"/>
          <p:nvPr/>
        </p:nvSpPr>
        <p:spPr>
          <a:xfrm>
            <a:off x="1069340" y="5086350"/>
            <a:ext cx="3121660" cy="460375"/>
          </a:xfrm>
          <a:prstGeom prst="rect">
            <a:avLst/>
          </a:prstGeom>
          <a:noFill/>
        </p:spPr>
        <p:txBody>
          <a:bodyPr wrap="square" rtlCol="0">
            <a:spAutoFit/>
          </a:bodyPr>
          <a:lstStyle/>
          <a:p>
            <a:r>
              <a:rPr lang="zh-CN" altLang="en-US" sz="2400"/>
              <a:t>湿地是</a:t>
            </a:r>
            <a:r>
              <a:rPr lang="en-US" altLang="zh-CN" sz="2400"/>
              <a:t>“</a:t>
            </a:r>
            <a:r>
              <a:rPr lang="zh-CN" altLang="en-US" sz="2400"/>
              <a:t>地球之肾</a:t>
            </a:r>
            <a:r>
              <a:rPr lang="en-US" altLang="zh-CN" sz="2400"/>
              <a:t>”</a:t>
            </a:r>
          </a:p>
        </p:txBody>
      </p:sp>
      <p:sp>
        <p:nvSpPr>
          <p:cNvPr id="7" name="文本框 6"/>
          <p:cNvSpPr txBox="1"/>
          <p:nvPr/>
        </p:nvSpPr>
        <p:spPr>
          <a:xfrm>
            <a:off x="4701540" y="4984750"/>
            <a:ext cx="3667760" cy="460375"/>
          </a:xfrm>
          <a:prstGeom prst="rect">
            <a:avLst/>
          </a:prstGeom>
          <a:noFill/>
        </p:spPr>
        <p:txBody>
          <a:bodyPr wrap="square" rtlCol="0">
            <a:spAutoFit/>
          </a:bodyPr>
          <a:lstStyle/>
          <a:p>
            <a:r>
              <a:rPr lang="zh-CN" altLang="en-US" sz="2400"/>
              <a:t>森林是大自然的</a:t>
            </a:r>
            <a:r>
              <a:rPr lang="en-US" altLang="zh-CN" sz="2400"/>
              <a:t>“</a:t>
            </a:r>
            <a:r>
              <a:rPr lang="zh-CN" altLang="en-US" sz="2400"/>
              <a:t>调节器</a:t>
            </a:r>
            <a:r>
              <a:rPr lang="en-US" altLang="zh-CN" sz="2400"/>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标题 55299"/>
          <p:cNvSpPr>
            <a:spLocks noGrp="1"/>
          </p:cNvSpPr>
          <p:nvPr>
            <p:ph type="title"/>
          </p:nvPr>
        </p:nvSpPr>
        <p:spPr>
          <a:xfrm>
            <a:off x="609600" y="0"/>
            <a:ext cx="8229600" cy="1143000"/>
          </a:xfrm>
        </p:spPr>
        <p:txBody>
          <a:bodyPr anchor="ctr"/>
          <a:lstStyle/>
          <a:p>
            <a:r>
              <a:rPr lang="zh-CN" altLang="en-US" sz="2800" b="1" dirty="0"/>
              <a:t>中国生物多样性价值初步估计（单位：万亿元）</a:t>
            </a:r>
          </a:p>
        </p:txBody>
      </p:sp>
      <p:graphicFrame>
        <p:nvGraphicFramePr>
          <p:cNvPr id="55472" name="内容占位符 55471"/>
          <p:cNvGraphicFramePr>
            <a:graphicFrameLocks noGrp="1"/>
          </p:cNvGraphicFramePr>
          <p:nvPr>
            <p:ph idx="1"/>
          </p:nvPr>
        </p:nvGraphicFramePr>
        <p:xfrm>
          <a:off x="838200" y="914400"/>
          <a:ext cx="7848600" cy="5629275"/>
        </p:xfrm>
        <a:graphic>
          <a:graphicData uri="http://schemas.openxmlformats.org/drawingml/2006/table">
            <a:tbl>
              <a:tblPr/>
              <a:tblGrid>
                <a:gridCol w="2133600"/>
                <a:gridCol w="4114800"/>
                <a:gridCol w="1600200"/>
              </a:tblGrid>
              <a:tr h="455613">
                <a:tc row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直接使用价值</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产品及加工品年净价值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1.02</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9275">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直接服务价值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0.78</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23875">
                <a:tc rowSpan="7">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en-US" altLang="zh-CN" sz="2400" dirty="0">
                        <a:latin typeface="楷体_GB2312" pitchFamily="49" charset="-122"/>
                        <a:ea typeface="楷体_GB2312" pitchFamily="49" charset="-122"/>
                      </a:endParaRPr>
                    </a:p>
                    <a:p>
                      <a:pPr marL="0" lvl="0" indent="0">
                        <a:buNone/>
                      </a:pPr>
                      <a:endParaRPr lang="en-US" altLang="zh-CN" sz="2400" dirty="0">
                        <a:latin typeface="楷体_GB2312" pitchFamily="49" charset="-122"/>
                        <a:ea typeface="楷体_GB2312" pitchFamily="49" charset="-122"/>
                      </a:endParaRPr>
                    </a:p>
                    <a:p>
                      <a:pPr marL="0" lvl="0" indent="0">
                        <a:buNone/>
                      </a:pPr>
                      <a:endParaRPr lang="en-US" altLang="zh-CN" sz="2400" dirty="0">
                        <a:latin typeface="楷体_GB2312" pitchFamily="49" charset="-122"/>
                        <a:ea typeface="楷体_GB2312" pitchFamily="49" charset="-122"/>
                      </a:endParaRPr>
                    </a:p>
                    <a:p>
                      <a:pPr marL="0" lvl="0" indent="0">
                        <a:buNone/>
                      </a:pPr>
                      <a:r>
                        <a:rPr lang="zh-CN" altLang="en-US" sz="2400" dirty="0">
                          <a:latin typeface="楷体_GB2312" pitchFamily="49" charset="-122"/>
                          <a:ea typeface="楷体_GB2312" pitchFamily="49" charset="-122"/>
                        </a:rPr>
                        <a:t>间接使用价值</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有机质生产价值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23.3</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2">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dirty="0">
                          <a:latin typeface="楷体_GB2312" pitchFamily="49" charset="-122"/>
                          <a:ea typeface="楷体_GB2312" pitchFamily="49" charset="-122"/>
                        </a:rPr>
                        <a:t>CO2</a:t>
                      </a:r>
                      <a:r>
                        <a:rPr lang="zh-CN" altLang="en-US" sz="2400" dirty="0">
                          <a:latin typeface="楷体_GB2312" pitchFamily="49" charset="-122"/>
                          <a:ea typeface="楷体_GB2312" pitchFamily="49" charset="-122"/>
                        </a:rPr>
                        <a:t>固定价值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3.27</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dirty="0">
                          <a:latin typeface="楷体_GB2312" pitchFamily="49" charset="-122"/>
                          <a:ea typeface="楷体_GB2312" pitchFamily="49" charset="-122"/>
                        </a:rPr>
                        <a:t>O2</a:t>
                      </a:r>
                      <a:r>
                        <a:rPr lang="zh-CN" altLang="en-US" sz="2400" dirty="0">
                          <a:latin typeface="楷体_GB2312" pitchFamily="49" charset="-122"/>
                          <a:ea typeface="楷体_GB2312" pitchFamily="49" charset="-122"/>
                        </a:rPr>
                        <a:t>释放价值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3.11</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2">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营养物质循环与贮存价值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0.32</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土壤保护价值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6.64</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2">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涵养水源价值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0.27</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净化污染物价值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0.40</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2">
                <a:tc row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潜在使用价值</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选择使用价值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0.09</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保留使用价值</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0.13</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5612">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dirty="0">
                          <a:latin typeface="楷体_GB2312" pitchFamily="49" charset="-122"/>
                          <a:ea typeface="楷体_GB2312" pitchFamily="49" charset="-122"/>
                        </a:rPr>
                        <a:t>总计 </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a:latin typeface="楷体_GB2312" pitchFamily="49" charset="-122"/>
                          <a:ea typeface="楷体_GB2312" pitchFamily="49" charset="-122"/>
                        </a:rPr>
                        <a:t>39.33</a:t>
                      </a:r>
                      <a:endParaRPr lang="zh-CN" altLang="en-US" sz="2400">
                        <a:latin typeface="楷体_GB2312" pitchFamily="49" charset="-122"/>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472"/>
                                        </p:tgtEl>
                                        <p:attrNameLst>
                                          <p:attrName>style.visibility</p:attrName>
                                        </p:attrNameLst>
                                      </p:cBhvr>
                                      <p:to>
                                        <p:strVal val="visible"/>
                                      </p:to>
                                    </p:set>
                                    <p:animEffect transition="in" filter="blinds(horizontal)">
                                      <p:cBhvr>
                                        <p:cTn id="7" dur="500"/>
                                        <p:tgtEl>
                                          <p:spTgt spid="55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2" name="图片 11271" descr="HA02"/>
          <p:cNvPicPr>
            <a:picLocks noChangeAspect="1"/>
          </p:cNvPicPr>
          <p:nvPr/>
        </p:nvPicPr>
        <p:blipFill>
          <a:blip r:embed="rId2" cstate="email">
            <a:clrChange>
              <a:clrFrom>
                <a:srgbClr val="FDFDFD"/>
              </a:clrFrom>
              <a:clrTo>
                <a:srgbClr val="FDFDFD">
                  <a:alpha val="0"/>
                </a:srgbClr>
              </a:clrTo>
            </a:clrChange>
          </a:blip>
          <a:stretch>
            <a:fillRect/>
          </a:stretch>
        </p:blipFill>
        <p:spPr>
          <a:xfrm>
            <a:off x="762000" y="1295400"/>
            <a:ext cx="7867650" cy="4221163"/>
          </a:xfrm>
          <a:prstGeom prst="rect">
            <a:avLst/>
          </a:prstGeom>
          <a:noFill/>
          <a:ln w="9525">
            <a:noFill/>
          </a:ln>
        </p:spPr>
      </p:pic>
      <p:sp>
        <p:nvSpPr>
          <p:cNvPr id="11273" name="文本框 11272"/>
          <p:cNvSpPr txBox="1"/>
          <p:nvPr/>
        </p:nvSpPr>
        <p:spPr>
          <a:xfrm>
            <a:off x="1692275" y="1651000"/>
            <a:ext cx="6337300" cy="3415030"/>
          </a:xfrm>
          <a:prstGeom prst="rect">
            <a:avLst/>
          </a:prstGeom>
          <a:noFill/>
          <a:ln w="9525">
            <a:noFill/>
          </a:ln>
        </p:spPr>
        <p:txBody>
          <a:bodyPr>
            <a:spAutoFit/>
          </a:bodyPr>
          <a:lstStyle/>
          <a:p>
            <a:pPr>
              <a:spcBef>
                <a:spcPct val="50000"/>
              </a:spcBef>
            </a:pPr>
            <a:r>
              <a:rPr lang="en-US" altLang="zh-CN" sz="3600" b="1" dirty="0">
                <a:latin typeface="Arial" panose="020B0604020202020204" pitchFamily="34" charset="0"/>
                <a:ea typeface="楷体_GB2312" pitchFamily="49" charset="-122"/>
              </a:rPr>
              <a:t>        </a:t>
            </a:r>
            <a:r>
              <a:rPr lang="zh-CN" altLang="en-US" sz="3600" b="1" dirty="0">
                <a:latin typeface="Arial" panose="020B0604020202020204" pitchFamily="34" charset="0"/>
                <a:ea typeface="楷体_GB2312" pitchFamily="49" charset="-122"/>
              </a:rPr>
              <a:t>生物多样性对人类的贡献是难以估量的。地球上每年都有大量的物种绝灭，对此我们不能漠然处之，因为保护生物多样性从某种意义上讲就是保护我们人类自己。</a:t>
            </a:r>
            <a:endParaRPr lang="zh-CN" altLang="en-US" sz="3600" b="1" dirty="0">
              <a:solidFill>
                <a:srgbClr val="000066"/>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905000"/>
            <a:ext cx="8391525" cy="3211830"/>
          </a:xfrm>
        </p:spPr>
        <p:txBody>
          <a:bodyPr/>
          <a:lstStyle/>
          <a:p>
            <a:pPr marL="0" indent="0">
              <a:buNone/>
            </a:pPr>
            <a:r>
              <a:rPr lang="zh-CN" altLang="en-US" sz="2400">
                <a:sym typeface="+mn-ea"/>
              </a:rPr>
              <a:t>背景资料：</a:t>
            </a:r>
          </a:p>
          <a:p>
            <a:pPr marL="0" indent="0">
              <a:buNone/>
            </a:pPr>
            <a:r>
              <a:rPr lang="zh-CN" altLang="en-US" sz="2400">
                <a:sym typeface="+mn-ea"/>
              </a:rPr>
              <a:t>        </a:t>
            </a:r>
            <a:r>
              <a:rPr lang="en-US" altLang="zh-CN" sz="2400">
                <a:sym typeface="+mn-ea"/>
              </a:rPr>
              <a:t>2002</a:t>
            </a:r>
            <a:r>
              <a:rPr lang="zh-CN" altLang="en-US" sz="2400">
                <a:sym typeface="+mn-ea"/>
              </a:rPr>
              <a:t>年</a:t>
            </a:r>
            <a:r>
              <a:rPr lang="en-US" altLang="zh-CN" sz="2400">
                <a:sym typeface="+mn-ea"/>
              </a:rPr>
              <a:t>10</a:t>
            </a:r>
            <a:r>
              <a:rPr lang="zh-CN" altLang="en-US" sz="2400">
                <a:sym typeface="+mn-ea"/>
              </a:rPr>
              <a:t>月</a:t>
            </a:r>
            <a:r>
              <a:rPr lang="en-US" altLang="zh-CN" sz="2400">
                <a:sym typeface="+mn-ea"/>
              </a:rPr>
              <a:t>2</a:t>
            </a:r>
            <a:r>
              <a:rPr lang="zh-CN" altLang="en-US" sz="2400">
                <a:sym typeface="+mn-ea"/>
              </a:rPr>
              <a:t>日，东北虎林园一只雄性老虎将一名工作人员咬伤致死。事后，对东北虎如何处置，却难倒了各方人士。</a:t>
            </a:r>
            <a:endParaRPr lang="zh-CN" altLang="en-US" sz="2400"/>
          </a:p>
          <a:p>
            <a:pPr marL="0" indent="0">
              <a:buNone/>
            </a:pPr>
            <a:r>
              <a:rPr lang="zh-CN" altLang="en-US" sz="2400"/>
              <a:t>       目前综合各方面的声音，提出4点处理意见：1.处以极刑(枪决)；2.安乐死(注射大量的麻醉剂)；3.终身监禁；4.送回基地(横道河子猫科饲养繁育中心)。</a:t>
            </a:r>
          </a:p>
        </p:txBody>
      </p:sp>
      <p:sp>
        <p:nvSpPr>
          <p:cNvPr id="4" name="文本框 3"/>
          <p:cNvSpPr txBox="1"/>
          <p:nvPr/>
        </p:nvSpPr>
        <p:spPr>
          <a:xfrm>
            <a:off x="559435" y="584200"/>
            <a:ext cx="7911465" cy="1198880"/>
          </a:xfrm>
          <a:prstGeom prst="rect">
            <a:avLst/>
          </a:prstGeom>
          <a:noFill/>
        </p:spPr>
        <p:txBody>
          <a:bodyPr wrap="square" rtlCol="0">
            <a:spAutoFit/>
          </a:bodyPr>
          <a:lstStyle/>
          <a:p>
            <a:r>
              <a:rPr lang="zh-CN" altLang="en-US" sz="3600" b="1"/>
              <a:t>辩论：</a:t>
            </a:r>
          </a:p>
          <a:p>
            <a:r>
              <a:rPr lang="en-US" altLang="zh-CN" sz="3600" b="1"/>
              <a:t>       “</a:t>
            </a:r>
            <a:r>
              <a:rPr lang="zh-CN" altLang="en-US" sz="3600" b="1"/>
              <a:t>杀人者偿命</a:t>
            </a:r>
            <a:r>
              <a:rPr lang="en-US" altLang="zh-CN" sz="3600" b="1"/>
              <a:t>”</a:t>
            </a:r>
            <a:r>
              <a:rPr lang="zh-CN" altLang="en-US" sz="3600" b="1"/>
              <a:t>是否适用于老虎？</a:t>
            </a:r>
          </a:p>
        </p:txBody>
      </p:sp>
      <p:sp>
        <p:nvSpPr>
          <p:cNvPr id="5" name="文本框 4"/>
          <p:cNvSpPr txBox="1"/>
          <p:nvPr/>
        </p:nvSpPr>
        <p:spPr>
          <a:xfrm>
            <a:off x="864235" y="5038090"/>
            <a:ext cx="7920355" cy="1568450"/>
          </a:xfrm>
          <a:prstGeom prst="rect">
            <a:avLst/>
          </a:prstGeom>
          <a:noFill/>
        </p:spPr>
        <p:txBody>
          <a:bodyPr wrap="square" rtlCol="0">
            <a:spAutoFit/>
          </a:bodyPr>
          <a:lstStyle/>
          <a:p>
            <a:r>
              <a:rPr lang="en-US" altLang="zh-CN" sz="3200" b="1"/>
              <a:t>       </a:t>
            </a:r>
            <a:r>
              <a:rPr lang="zh-CN" altLang="en-US" sz="3200" b="1"/>
              <a:t>请你扮演政府、虎林园、死者家属三者中的任意角色，与其他同学进行辩论和协商。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1"/>
                                          </p:val>
                                        </p:tav>
                                        <p:tav tm="100000">
                                          <p:val>
                                            <p:strVal val="#ppt_x"/>
                                          </p:val>
                                        </p:tav>
                                      </p:tavLst>
                                    </p:anim>
                                    <p:anim calcmode="lin" valueType="num">
                                      <p:cBhvr>
                                        <p:cTn id="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par>
                                <p:cTn id="15" presetID="8"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diamond(in)">
                                      <p:cBhvr>
                                        <p:cTn id="2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8690" y="401955"/>
            <a:ext cx="2327910" cy="706755"/>
          </a:xfrm>
          <a:prstGeom prst="rect">
            <a:avLst/>
          </a:prstGeom>
          <a:noFill/>
        </p:spPr>
        <p:txBody>
          <a:bodyPr wrap="square" rtlCol="0">
            <a:spAutoFit/>
          </a:bodyPr>
          <a:lstStyle/>
          <a:p>
            <a:r>
              <a:rPr lang="zh-CN" altLang="en-US" sz="4000" b="1"/>
              <a:t>认一认：</a:t>
            </a:r>
          </a:p>
        </p:txBody>
      </p:sp>
      <p:pic>
        <p:nvPicPr>
          <p:cNvPr id="3" name="图片 2"/>
          <p:cNvPicPr>
            <a:picLocks noChangeAspect="1"/>
          </p:cNvPicPr>
          <p:nvPr/>
        </p:nvPicPr>
        <p:blipFill>
          <a:blip r:embed="rId2" cstate="email"/>
          <a:stretch>
            <a:fillRect/>
          </a:stretch>
        </p:blipFill>
        <p:spPr>
          <a:xfrm>
            <a:off x="1324610" y="1261110"/>
            <a:ext cx="3081655" cy="4345305"/>
          </a:xfrm>
          <a:prstGeom prst="rect">
            <a:avLst/>
          </a:prstGeom>
        </p:spPr>
      </p:pic>
      <p:pic>
        <p:nvPicPr>
          <p:cNvPr id="15" name="图片 14"/>
          <p:cNvPicPr>
            <a:picLocks noChangeAspect="1"/>
          </p:cNvPicPr>
          <p:nvPr/>
        </p:nvPicPr>
        <p:blipFill>
          <a:blip r:embed="rId3" cstate="email"/>
          <a:stretch>
            <a:fillRect/>
          </a:stretch>
        </p:blipFill>
        <p:spPr>
          <a:xfrm>
            <a:off x="5281930" y="1337310"/>
            <a:ext cx="2945130" cy="4352925"/>
          </a:xfrm>
          <a:prstGeom prst="rect">
            <a:avLst/>
          </a:prstGeom>
        </p:spPr>
      </p:pic>
      <p:sp>
        <p:nvSpPr>
          <p:cNvPr id="16" name="文本框 15"/>
          <p:cNvSpPr txBox="1"/>
          <p:nvPr/>
        </p:nvSpPr>
        <p:spPr>
          <a:xfrm>
            <a:off x="2338705" y="6023610"/>
            <a:ext cx="1623695" cy="521970"/>
          </a:xfrm>
          <a:prstGeom prst="rect">
            <a:avLst/>
          </a:prstGeom>
          <a:noFill/>
        </p:spPr>
        <p:txBody>
          <a:bodyPr wrap="square" rtlCol="0">
            <a:spAutoFit/>
          </a:bodyPr>
          <a:lstStyle/>
          <a:p>
            <a:r>
              <a:rPr lang="zh-CN" altLang="en-US" sz="2800" b="1"/>
              <a:t>丹顶鹤</a:t>
            </a:r>
          </a:p>
        </p:txBody>
      </p:sp>
      <p:sp>
        <p:nvSpPr>
          <p:cNvPr id="17" name="文本框 16"/>
          <p:cNvSpPr txBox="1"/>
          <p:nvPr/>
        </p:nvSpPr>
        <p:spPr>
          <a:xfrm>
            <a:off x="6094095" y="6023610"/>
            <a:ext cx="1623695" cy="521970"/>
          </a:xfrm>
          <a:prstGeom prst="rect">
            <a:avLst/>
          </a:prstGeom>
          <a:noFill/>
        </p:spPr>
        <p:txBody>
          <a:bodyPr wrap="square" rtlCol="0">
            <a:spAutoFit/>
          </a:bodyPr>
          <a:lstStyle/>
          <a:p>
            <a:r>
              <a:rPr lang="zh-CN" altLang="en-US" sz="2800" b="1"/>
              <a:t>鹌鹑</a:t>
            </a:r>
          </a:p>
        </p:txBody>
      </p:sp>
      <p:pic>
        <p:nvPicPr>
          <p:cNvPr id="8" name="图片 7"/>
          <p:cNvPicPr>
            <a:picLocks noChangeAspect="1"/>
          </p:cNvPicPr>
          <p:nvPr/>
        </p:nvPicPr>
        <p:blipFill>
          <a:blip r:embed="rId4" cstate="email"/>
          <a:stretch>
            <a:fillRect/>
          </a:stretch>
        </p:blipFill>
        <p:spPr>
          <a:xfrm>
            <a:off x="1146175" y="1217295"/>
            <a:ext cx="4865370" cy="2893695"/>
          </a:xfrm>
          <a:prstGeom prst="rect">
            <a:avLst/>
          </a:prstGeom>
        </p:spPr>
      </p:pic>
      <p:pic>
        <p:nvPicPr>
          <p:cNvPr id="6" name="图片 5"/>
          <p:cNvPicPr>
            <a:picLocks noChangeAspect="1"/>
          </p:cNvPicPr>
          <p:nvPr/>
        </p:nvPicPr>
        <p:blipFill>
          <a:blip r:embed="rId5" cstate="email"/>
          <a:stretch>
            <a:fillRect/>
          </a:stretch>
        </p:blipFill>
        <p:spPr>
          <a:xfrm>
            <a:off x="4745990" y="3645535"/>
            <a:ext cx="4011930" cy="3012440"/>
          </a:xfrm>
          <a:prstGeom prst="rect">
            <a:avLst/>
          </a:prstGeom>
        </p:spPr>
      </p:pic>
      <p:sp>
        <p:nvSpPr>
          <p:cNvPr id="18" name="文本框 17"/>
          <p:cNvSpPr txBox="1"/>
          <p:nvPr/>
        </p:nvSpPr>
        <p:spPr>
          <a:xfrm>
            <a:off x="2160905" y="4398010"/>
            <a:ext cx="1623695" cy="521970"/>
          </a:xfrm>
          <a:prstGeom prst="rect">
            <a:avLst/>
          </a:prstGeom>
          <a:noFill/>
        </p:spPr>
        <p:txBody>
          <a:bodyPr wrap="square" rtlCol="0">
            <a:spAutoFit/>
          </a:bodyPr>
          <a:lstStyle/>
          <a:p>
            <a:r>
              <a:rPr lang="zh-CN" altLang="en-US" sz="2800" b="1"/>
              <a:t>白头鹰</a:t>
            </a:r>
          </a:p>
        </p:txBody>
      </p:sp>
      <p:sp>
        <p:nvSpPr>
          <p:cNvPr id="19" name="文本框 18"/>
          <p:cNvSpPr txBox="1"/>
          <p:nvPr/>
        </p:nvSpPr>
        <p:spPr>
          <a:xfrm>
            <a:off x="7037705" y="3026410"/>
            <a:ext cx="1623695" cy="521970"/>
          </a:xfrm>
          <a:prstGeom prst="rect">
            <a:avLst/>
          </a:prstGeom>
          <a:noFill/>
        </p:spPr>
        <p:txBody>
          <a:bodyPr wrap="square" rtlCol="0">
            <a:spAutoFit/>
          </a:bodyPr>
          <a:lstStyle/>
          <a:p>
            <a:r>
              <a:rPr lang="zh-CN" altLang="en-US" sz="2800" b="1"/>
              <a:t>鸳鸯</a:t>
            </a:r>
          </a:p>
        </p:txBody>
      </p:sp>
      <p:pic>
        <p:nvPicPr>
          <p:cNvPr id="5" name="图片 4"/>
          <p:cNvPicPr>
            <a:picLocks noChangeAspect="1"/>
          </p:cNvPicPr>
          <p:nvPr/>
        </p:nvPicPr>
        <p:blipFill>
          <a:blip r:embed="rId6" cstate="email"/>
          <a:stretch>
            <a:fillRect/>
          </a:stretch>
        </p:blipFill>
        <p:spPr>
          <a:xfrm>
            <a:off x="1146175" y="1204595"/>
            <a:ext cx="4648835" cy="2905760"/>
          </a:xfrm>
          <a:prstGeom prst="rect">
            <a:avLst/>
          </a:prstGeom>
        </p:spPr>
      </p:pic>
      <p:pic>
        <p:nvPicPr>
          <p:cNvPr id="14" name="图片 13"/>
          <p:cNvPicPr>
            <a:picLocks noChangeAspect="1"/>
          </p:cNvPicPr>
          <p:nvPr/>
        </p:nvPicPr>
        <p:blipFill>
          <a:blip r:embed="rId7" cstate="email"/>
          <a:srcRect l="20918" t="14570" r="3364"/>
          <a:stretch>
            <a:fillRect/>
          </a:stretch>
        </p:blipFill>
        <p:spPr>
          <a:xfrm>
            <a:off x="4407535" y="3312795"/>
            <a:ext cx="4380865" cy="3345180"/>
          </a:xfrm>
          <a:prstGeom prst="rect">
            <a:avLst/>
          </a:prstGeom>
        </p:spPr>
      </p:pic>
      <p:sp>
        <p:nvSpPr>
          <p:cNvPr id="20" name="文本框 19"/>
          <p:cNvSpPr txBox="1"/>
          <p:nvPr/>
        </p:nvSpPr>
        <p:spPr>
          <a:xfrm>
            <a:off x="2465705" y="4321810"/>
            <a:ext cx="1623695" cy="521970"/>
          </a:xfrm>
          <a:prstGeom prst="rect">
            <a:avLst/>
          </a:prstGeom>
          <a:noFill/>
        </p:spPr>
        <p:txBody>
          <a:bodyPr wrap="square" rtlCol="0">
            <a:spAutoFit/>
          </a:bodyPr>
          <a:lstStyle/>
          <a:p>
            <a:r>
              <a:rPr lang="zh-CN" altLang="en-US" sz="2800" b="1"/>
              <a:t>鹦鹉</a:t>
            </a:r>
          </a:p>
        </p:txBody>
      </p:sp>
      <p:sp>
        <p:nvSpPr>
          <p:cNvPr id="21" name="文本框 20"/>
          <p:cNvSpPr txBox="1"/>
          <p:nvPr/>
        </p:nvSpPr>
        <p:spPr>
          <a:xfrm>
            <a:off x="6732905" y="2797810"/>
            <a:ext cx="1623695" cy="521970"/>
          </a:xfrm>
          <a:prstGeom prst="rect">
            <a:avLst/>
          </a:prstGeom>
          <a:noFill/>
        </p:spPr>
        <p:txBody>
          <a:bodyPr wrap="square" rtlCol="0">
            <a:spAutoFit/>
          </a:bodyPr>
          <a:lstStyle/>
          <a:p>
            <a:r>
              <a:rPr lang="zh-CN" altLang="en-US" sz="2800" b="1"/>
              <a:t>知更鸟</a:t>
            </a:r>
          </a:p>
        </p:txBody>
      </p:sp>
      <p:pic>
        <p:nvPicPr>
          <p:cNvPr id="12" name="图片 11"/>
          <p:cNvPicPr>
            <a:picLocks noChangeAspect="1"/>
          </p:cNvPicPr>
          <p:nvPr/>
        </p:nvPicPr>
        <p:blipFill>
          <a:blip r:embed="rId8" cstate="email"/>
          <a:stretch>
            <a:fillRect/>
          </a:stretch>
        </p:blipFill>
        <p:spPr>
          <a:xfrm>
            <a:off x="1612265" y="1181100"/>
            <a:ext cx="3099435" cy="4651375"/>
          </a:xfrm>
          <a:prstGeom prst="rect">
            <a:avLst/>
          </a:prstGeom>
        </p:spPr>
      </p:pic>
      <p:pic>
        <p:nvPicPr>
          <p:cNvPr id="10" name="图片 9"/>
          <p:cNvPicPr>
            <a:picLocks noChangeAspect="1"/>
          </p:cNvPicPr>
          <p:nvPr/>
        </p:nvPicPr>
        <p:blipFill>
          <a:blip r:embed="rId9" cstate="email"/>
          <a:stretch>
            <a:fillRect/>
          </a:stretch>
        </p:blipFill>
        <p:spPr>
          <a:xfrm>
            <a:off x="5360035" y="1204595"/>
            <a:ext cx="2996565" cy="4587875"/>
          </a:xfrm>
          <a:prstGeom prst="rect">
            <a:avLst/>
          </a:prstGeom>
        </p:spPr>
      </p:pic>
      <p:sp>
        <p:nvSpPr>
          <p:cNvPr id="22" name="文本框 21"/>
          <p:cNvSpPr txBox="1"/>
          <p:nvPr/>
        </p:nvSpPr>
        <p:spPr>
          <a:xfrm>
            <a:off x="2389505" y="6074410"/>
            <a:ext cx="1623695" cy="521970"/>
          </a:xfrm>
          <a:prstGeom prst="rect">
            <a:avLst/>
          </a:prstGeom>
          <a:noFill/>
        </p:spPr>
        <p:txBody>
          <a:bodyPr wrap="square" rtlCol="0">
            <a:spAutoFit/>
          </a:bodyPr>
          <a:lstStyle/>
          <a:p>
            <a:r>
              <a:rPr lang="zh-CN" altLang="en-US" sz="2800" b="1"/>
              <a:t>火鸡</a:t>
            </a:r>
          </a:p>
        </p:txBody>
      </p:sp>
      <p:sp>
        <p:nvSpPr>
          <p:cNvPr id="23" name="文本框 22"/>
          <p:cNvSpPr txBox="1"/>
          <p:nvPr/>
        </p:nvSpPr>
        <p:spPr>
          <a:xfrm>
            <a:off x="5892800" y="6023610"/>
            <a:ext cx="2540000" cy="521970"/>
          </a:xfrm>
          <a:prstGeom prst="rect">
            <a:avLst/>
          </a:prstGeom>
          <a:noFill/>
        </p:spPr>
        <p:txBody>
          <a:bodyPr wrap="square" rtlCol="0" anchor="t">
            <a:spAutoFit/>
          </a:bodyPr>
          <a:lstStyle/>
          <a:p>
            <a:r>
              <a:rPr lang="zh-CN" altLang="en-US" sz="2800" b="1"/>
              <a:t>蓝脚鲣鸟</a:t>
            </a:r>
          </a:p>
        </p:txBody>
      </p:sp>
      <p:pic>
        <p:nvPicPr>
          <p:cNvPr id="4" name="图片 3"/>
          <p:cNvPicPr>
            <a:picLocks noChangeAspect="1"/>
          </p:cNvPicPr>
          <p:nvPr/>
        </p:nvPicPr>
        <p:blipFill>
          <a:blip r:embed="rId10" cstate="email"/>
          <a:srcRect/>
          <a:stretch>
            <a:fillRect/>
          </a:stretch>
        </p:blipFill>
        <p:spPr>
          <a:xfrm>
            <a:off x="996315" y="1143000"/>
            <a:ext cx="4481830" cy="4375785"/>
          </a:xfrm>
          <a:prstGeom prst="rect">
            <a:avLst/>
          </a:prstGeom>
        </p:spPr>
      </p:pic>
      <p:pic>
        <p:nvPicPr>
          <p:cNvPr id="9" name="图片 8"/>
          <p:cNvPicPr>
            <a:picLocks noChangeAspect="1"/>
          </p:cNvPicPr>
          <p:nvPr/>
        </p:nvPicPr>
        <p:blipFill>
          <a:blip r:embed="rId11" cstate="email"/>
          <a:srcRect l="12342" r="6727"/>
          <a:stretch>
            <a:fillRect/>
          </a:stretch>
        </p:blipFill>
        <p:spPr>
          <a:xfrm>
            <a:off x="3959860" y="3313430"/>
            <a:ext cx="4860290" cy="3369945"/>
          </a:xfrm>
          <a:prstGeom prst="rect">
            <a:avLst/>
          </a:prstGeom>
        </p:spPr>
      </p:pic>
      <p:sp>
        <p:nvSpPr>
          <p:cNvPr id="24" name="文本框 23"/>
          <p:cNvSpPr txBox="1"/>
          <p:nvPr/>
        </p:nvSpPr>
        <p:spPr>
          <a:xfrm>
            <a:off x="2211705" y="5591810"/>
            <a:ext cx="1623695" cy="521970"/>
          </a:xfrm>
          <a:prstGeom prst="rect">
            <a:avLst/>
          </a:prstGeom>
          <a:noFill/>
        </p:spPr>
        <p:txBody>
          <a:bodyPr wrap="square" rtlCol="0">
            <a:spAutoFit/>
          </a:bodyPr>
          <a:lstStyle/>
          <a:p>
            <a:r>
              <a:rPr lang="zh-CN" altLang="en-US" sz="2800" b="1"/>
              <a:t>翠鸟</a:t>
            </a:r>
          </a:p>
        </p:txBody>
      </p:sp>
      <p:sp>
        <p:nvSpPr>
          <p:cNvPr id="25" name="文本框 24"/>
          <p:cNvSpPr txBox="1"/>
          <p:nvPr/>
        </p:nvSpPr>
        <p:spPr>
          <a:xfrm>
            <a:off x="6783705" y="2772410"/>
            <a:ext cx="1623695" cy="521970"/>
          </a:xfrm>
          <a:prstGeom prst="rect">
            <a:avLst/>
          </a:prstGeom>
          <a:noFill/>
        </p:spPr>
        <p:txBody>
          <a:bodyPr wrap="square" rtlCol="0">
            <a:spAutoFit/>
          </a:bodyPr>
          <a:lstStyle/>
          <a:p>
            <a:r>
              <a:rPr lang="zh-CN" altLang="en-US" sz="2800" b="1"/>
              <a:t>鹈鹕</a:t>
            </a:r>
          </a:p>
        </p:txBody>
      </p:sp>
      <p:pic>
        <p:nvPicPr>
          <p:cNvPr id="7" name="图片 6"/>
          <p:cNvPicPr>
            <a:picLocks noChangeAspect="1"/>
          </p:cNvPicPr>
          <p:nvPr/>
        </p:nvPicPr>
        <p:blipFill>
          <a:blip r:embed="rId12" cstate="email"/>
          <a:stretch>
            <a:fillRect/>
          </a:stretch>
        </p:blipFill>
        <p:spPr>
          <a:xfrm>
            <a:off x="691515" y="1143000"/>
            <a:ext cx="5175885" cy="3959860"/>
          </a:xfrm>
          <a:prstGeom prst="rect">
            <a:avLst/>
          </a:prstGeom>
        </p:spPr>
      </p:pic>
      <p:pic>
        <p:nvPicPr>
          <p:cNvPr id="11" name="图片 10"/>
          <p:cNvPicPr>
            <a:picLocks noChangeAspect="1"/>
          </p:cNvPicPr>
          <p:nvPr/>
        </p:nvPicPr>
        <p:blipFill>
          <a:blip r:embed="rId13" cstate="email"/>
          <a:srcRect t="-384"/>
          <a:stretch>
            <a:fillRect/>
          </a:stretch>
        </p:blipFill>
        <p:spPr>
          <a:xfrm>
            <a:off x="5140325" y="2510155"/>
            <a:ext cx="3776980" cy="4264025"/>
          </a:xfrm>
          <a:prstGeom prst="rect">
            <a:avLst/>
          </a:prstGeom>
        </p:spPr>
      </p:pic>
      <p:sp>
        <p:nvSpPr>
          <p:cNvPr id="26" name="文本框 25"/>
          <p:cNvSpPr txBox="1"/>
          <p:nvPr/>
        </p:nvSpPr>
        <p:spPr>
          <a:xfrm>
            <a:off x="2235200" y="5378450"/>
            <a:ext cx="2540000" cy="521970"/>
          </a:xfrm>
          <a:prstGeom prst="rect">
            <a:avLst/>
          </a:prstGeom>
          <a:noFill/>
        </p:spPr>
        <p:txBody>
          <a:bodyPr wrap="square" rtlCol="0" anchor="t">
            <a:spAutoFit/>
          </a:bodyPr>
          <a:lstStyle/>
          <a:p>
            <a:r>
              <a:rPr lang="zh-CN" altLang="en-US" sz="2800" b="1"/>
              <a:t>军舰鸟</a:t>
            </a:r>
          </a:p>
        </p:txBody>
      </p:sp>
      <p:sp>
        <p:nvSpPr>
          <p:cNvPr id="27" name="文本框 26"/>
          <p:cNvSpPr txBox="1"/>
          <p:nvPr/>
        </p:nvSpPr>
        <p:spPr>
          <a:xfrm>
            <a:off x="6883400" y="1873250"/>
            <a:ext cx="2540000" cy="521970"/>
          </a:xfrm>
          <a:prstGeom prst="rect">
            <a:avLst/>
          </a:prstGeom>
          <a:noFill/>
        </p:spPr>
        <p:txBody>
          <a:bodyPr wrap="square" rtlCol="0" anchor="t">
            <a:spAutoFit/>
          </a:bodyPr>
          <a:lstStyle/>
          <a:p>
            <a:r>
              <a:rPr lang="zh-CN" altLang="en-US" sz="2800" b="1"/>
              <a:t>蓝松鸦</a:t>
            </a:r>
          </a:p>
        </p:txBody>
      </p:sp>
      <p:pic>
        <p:nvPicPr>
          <p:cNvPr id="13" name="图片 12"/>
          <p:cNvPicPr>
            <a:picLocks noChangeAspect="1"/>
          </p:cNvPicPr>
          <p:nvPr/>
        </p:nvPicPr>
        <p:blipFill>
          <a:blip r:embed="rId14" cstate="email"/>
          <a:srcRect/>
          <a:stretch>
            <a:fillRect/>
          </a:stretch>
        </p:blipFill>
        <p:spPr>
          <a:xfrm>
            <a:off x="704215" y="1102995"/>
            <a:ext cx="5675630" cy="3543300"/>
          </a:xfrm>
          <a:prstGeom prst="rect">
            <a:avLst/>
          </a:prstGeom>
        </p:spPr>
      </p:pic>
      <p:pic>
        <p:nvPicPr>
          <p:cNvPr id="28" name="图片 27"/>
          <p:cNvPicPr>
            <a:picLocks noChangeAspect="1"/>
          </p:cNvPicPr>
          <p:nvPr/>
        </p:nvPicPr>
        <p:blipFill>
          <a:blip r:embed="rId15" cstate="email"/>
          <a:stretch>
            <a:fillRect/>
          </a:stretch>
        </p:blipFill>
        <p:spPr>
          <a:xfrm>
            <a:off x="4381500" y="3548380"/>
            <a:ext cx="4535805" cy="3202305"/>
          </a:xfrm>
          <a:prstGeom prst="rect">
            <a:avLst/>
          </a:prstGeom>
        </p:spPr>
      </p:pic>
      <p:sp>
        <p:nvSpPr>
          <p:cNvPr id="29" name="文本框 28"/>
          <p:cNvSpPr txBox="1"/>
          <p:nvPr/>
        </p:nvSpPr>
        <p:spPr>
          <a:xfrm>
            <a:off x="2162810" y="4884420"/>
            <a:ext cx="1623695" cy="521970"/>
          </a:xfrm>
          <a:prstGeom prst="rect">
            <a:avLst/>
          </a:prstGeom>
          <a:noFill/>
        </p:spPr>
        <p:txBody>
          <a:bodyPr wrap="square" rtlCol="0">
            <a:spAutoFit/>
          </a:bodyPr>
          <a:lstStyle/>
          <a:p>
            <a:r>
              <a:rPr lang="zh-CN" altLang="en-US" sz="2800" b="1"/>
              <a:t>犀鸟</a:t>
            </a:r>
          </a:p>
        </p:txBody>
      </p:sp>
      <p:sp>
        <p:nvSpPr>
          <p:cNvPr id="30" name="文本框 29"/>
          <p:cNvSpPr txBox="1"/>
          <p:nvPr/>
        </p:nvSpPr>
        <p:spPr>
          <a:xfrm>
            <a:off x="6859905" y="3001010"/>
            <a:ext cx="1623695" cy="521970"/>
          </a:xfrm>
          <a:prstGeom prst="rect">
            <a:avLst/>
          </a:prstGeom>
          <a:noFill/>
        </p:spPr>
        <p:txBody>
          <a:bodyPr wrap="square" rtlCol="0">
            <a:spAutoFit/>
          </a:bodyPr>
          <a:lstStyle/>
          <a:p>
            <a:r>
              <a:rPr lang="zh-CN" altLang="en-US" sz="2800" b="1"/>
              <a:t>信天翁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par>
                          <p:cTn id="33" fill="hold">
                            <p:stCondLst>
                              <p:cond delay="500"/>
                            </p:stCondLst>
                            <p:childTnLst>
                              <p:par>
                                <p:cTn id="34" presetID="4"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ox(in)">
                                      <p:cBhvr>
                                        <p:cTn id="36" dur="500"/>
                                        <p:tgtEl>
                                          <p:spTgt spid="8"/>
                                        </p:tgtEl>
                                      </p:cBhvr>
                                    </p:animEffect>
                                  </p:childTnLst>
                                </p:cTn>
                              </p:par>
                              <p:par>
                                <p:cTn id="37" presetID="4"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ox(in)">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2"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ox(in)">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2"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ox(in)">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xit" presetSubtype="32" fill="hold" nodeType="clickEffect">
                                  <p:stCondLst>
                                    <p:cond delay="0"/>
                                  </p:stCondLst>
                                  <p:childTnLst>
                                    <p:animEffect transition="out" filter="box(out)">
                                      <p:cBhvr>
                                        <p:cTn id="53" dur="500"/>
                                        <p:tgtEl>
                                          <p:spTgt spid="8"/>
                                        </p:tgtEl>
                                      </p:cBhvr>
                                    </p:animEffect>
                                    <p:set>
                                      <p:cBhvr>
                                        <p:cTn id="54" dur="1" fill="hold">
                                          <p:stCondLst>
                                            <p:cond delay="500"/>
                                          </p:stCondLst>
                                        </p:cTn>
                                        <p:tgtEl>
                                          <p:spTgt spid="8"/>
                                        </p:tgtEl>
                                        <p:attrNameLst>
                                          <p:attrName>style.visibility</p:attrName>
                                        </p:attrNameLst>
                                      </p:cBhvr>
                                      <p:to>
                                        <p:strVal val="hidden"/>
                                      </p:to>
                                    </p:set>
                                  </p:childTnLst>
                                </p:cTn>
                              </p:par>
                              <p:par>
                                <p:cTn id="55" presetID="4" presetClass="exit" presetSubtype="32" fill="hold" nodeType="withEffect">
                                  <p:stCondLst>
                                    <p:cond delay="0"/>
                                  </p:stCondLst>
                                  <p:childTnLst>
                                    <p:animEffect transition="out" filter="box(out)">
                                      <p:cBhvr>
                                        <p:cTn id="56" dur="500"/>
                                        <p:tgtEl>
                                          <p:spTgt spid="6"/>
                                        </p:tgtEl>
                                      </p:cBhvr>
                                    </p:animEffect>
                                    <p:set>
                                      <p:cBhvr>
                                        <p:cTn id="57" dur="1" fill="hold">
                                          <p:stCondLst>
                                            <p:cond delay="500"/>
                                          </p:stCondLst>
                                        </p:cTn>
                                        <p:tgtEl>
                                          <p:spTgt spid="6"/>
                                        </p:tgtEl>
                                        <p:attrNameLst>
                                          <p:attrName>style.visibility</p:attrName>
                                        </p:attrNameLst>
                                      </p:cBhvr>
                                      <p:to>
                                        <p:strVal val="hidden"/>
                                      </p:to>
                                    </p:set>
                                  </p:childTnLst>
                                </p:cTn>
                              </p:par>
                              <p:par>
                                <p:cTn id="58" presetID="4" presetClass="exit" presetSubtype="32" fill="hold" grpId="3" nodeType="withEffect">
                                  <p:stCondLst>
                                    <p:cond delay="0"/>
                                  </p:stCondLst>
                                  <p:childTnLst>
                                    <p:animEffect transition="out" filter="box(out)">
                                      <p:cBhvr>
                                        <p:cTn id="59" dur="500"/>
                                        <p:tgtEl>
                                          <p:spTgt spid="18"/>
                                        </p:tgtEl>
                                      </p:cBhvr>
                                    </p:animEffect>
                                    <p:set>
                                      <p:cBhvr>
                                        <p:cTn id="60" dur="1" fill="hold">
                                          <p:stCondLst>
                                            <p:cond delay="500"/>
                                          </p:stCondLst>
                                        </p:cTn>
                                        <p:tgtEl>
                                          <p:spTgt spid="18"/>
                                        </p:tgtEl>
                                        <p:attrNameLst>
                                          <p:attrName>style.visibility</p:attrName>
                                        </p:attrNameLst>
                                      </p:cBhvr>
                                      <p:to>
                                        <p:strVal val="hidden"/>
                                      </p:to>
                                    </p:set>
                                  </p:childTnLst>
                                </p:cTn>
                              </p:par>
                              <p:par>
                                <p:cTn id="61" presetID="4" presetClass="exit" presetSubtype="32" fill="hold" grpId="3" nodeType="withEffect">
                                  <p:stCondLst>
                                    <p:cond delay="0"/>
                                  </p:stCondLst>
                                  <p:childTnLst>
                                    <p:animEffect transition="out" filter="box(out)">
                                      <p:cBhvr>
                                        <p:cTn id="62" dur="500"/>
                                        <p:tgtEl>
                                          <p:spTgt spid="19"/>
                                        </p:tgtEl>
                                      </p:cBhvr>
                                    </p:animEffect>
                                    <p:set>
                                      <p:cBhvr>
                                        <p:cTn id="63" dur="1" fill="hold">
                                          <p:stCondLst>
                                            <p:cond delay="500"/>
                                          </p:stCondLst>
                                        </p:cTn>
                                        <p:tgtEl>
                                          <p:spTgt spid="19"/>
                                        </p:tgtEl>
                                        <p:attrNameLst>
                                          <p:attrName>style.visibility</p:attrName>
                                        </p:attrNameLst>
                                      </p:cBhvr>
                                      <p:to>
                                        <p:strVal val="hidden"/>
                                      </p:to>
                                    </p:set>
                                  </p:childTnLst>
                                </p:cTn>
                              </p:par>
                            </p:childTnLst>
                          </p:cTn>
                        </p:par>
                        <p:par>
                          <p:cTn id="64" fill="hold">
                            <p:stCondLst>
                              <p:cond delay="500"/>
                            </p:stCondLst>
                            <p:childTnLst>
                              <p:par>
                                <p:cTn id="65" presetID="22" presetClass="entr" presetSubtype="4"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down)">
                                      <p:cBhvr>
                                        <p:cTn id="67" dur="500"/>
                                        <p:tgtEl>
                                          <p:spTgt spid="5"/>
                                        </p:tgtEl>
                                      </p:cBhvr>
                                    </p:animEffect>
                                  </p:childTnLst>
                                </p:cTn>
                              </p:par>
                              <p:par>
                                <p:cTn id="68" presetID="22" presetClass="entr" presetSubtype="4" fill="hold"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down)">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2"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down)">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2"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down)">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xit" presetSubtype="4" fill="hold" nodeType="clickEffect">
                                  <p:stCondLst>
                                    <p:cond delay="0"/>
                                  </p:stCondLst>
                                  <p:childTnLst>
                                    <p:animEffect transition="out" filter="wipe(down)">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par>
                                <p:cTn id="86" presetID="22" presetClass="exit" presetSubtype="4" fill="hold" nodeType="withEffect">
                                  <p:stCondLst>
                                    <p:cond delay="0"/>
                                  </p:stCondLst>
                                  <p:childTnLst>
                                    <p:animEffect transition="out" filter="wipe(down)">
                                      <p:cBhvr>
                                        <p:cTn id="87" dur="500"/>
                                        <p:tgtEl>
                                          <p:spTgt spid="14"/>
                                        </p:tgtEl>
                                      </p:cBhvr>
                                    </p:animEffect>
                                    <p:set>
                                      <p:cBhvr>
                                        <p:cTn id="88" dur="1" fill="hold">
                                          <p:stCondLst>
                                            <p:cond delay="499"/>
                                          </p:stCondLst>
                                        </p:cTn>
                                        <p:tgtEl>
                                          <p:spTgt spid="14"/>
                                        </p:tgtEl>
                                        <p:attrNameLst>
                                          <p:attrName>style.visibility</p:attrName>
                                        </p:attrNameLst>
                                      </p:cBhvr>
                                      <p:to>
                                        <p:strVal val="hidden"/>
                                      </p:to>
                                    </p:set>
                                  </p:childTnLst>
                                </p:cTn>
                              </p:par>
                              <p:par>
                                <p:cTn id="89" presetID="22" presetClass="exit" presetSubtype="4" fill="hold" grpId="3" nodeType="withEffect">
                                  <p:stCondLst>
                                    <p:cond delay="0"/>
                                  </p:stCondLst>
                                  <p:childTnLst>
                                    <p:animEffect transition="out" filter="wipe(down)">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22" presetClass="exit" presetSubtype="4" fill="hold" grpId="3" nodeType="withEffect">
                                  <p:stCondLst>
                                    <p:cond delay="0"/>
                                  </p:stCondLst>
                                  <p:childTnLst>
                                    <p:animEffect transition="out" filter="wipe(down)">
                                      <p:cBhvr>
                                        <p:cTn id="93" dur="500"/>
                                        <p:tgtEl>
                                          <p:spTgt spid="21"/>
                                        </p:tgtEl>
                                      </p:cBhvr>
                                    </p:animEffect>
                                    <p:set>
                                      <p:cBhvr>
                                        <p:cTn id="94" dur="1" fill="hold">
                                          <p:stCondLst>
                                            <p:cond delay="499"/>
                                          </p:stCondLst>
                                        </p:cTn>
                                        <p:tgtEl>
                                          <p:spTgt spid="21"/>
                                        </p:tgtEl>
                                        <p:attrNameLst>
                                          <p:attrName>style.visibility</p:attrName>
                                        </p:attrNameLst>
                                      </p:cBhvr>
                                      <p:to>
                                        <p:strVal val="hidden"/>
                                      </p:to>
                                    </p:set>
                                  </p:childTnLst>
                                </p:cTn>
                              </p:par>
                            </p:childTnLst>
                          </p:cTn>
                        </p:par>
                        <p:par>
                          <p:cTn id="95" fill="hold">
                            <p:stCondLst>
                              <p:cond delay="500"/>
                            </p:stCondLst>
                            <p:childTnLst>
                              <p:par>
                                <p:cTn id="96" presetID="2" presetClass="entr" presetSubtype="4" fill="hold" nodeType="after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additive="base">
                                        <p:cTn id="98" dur="500" fill="hold"/>
                                        <p:tgtEl>
                                          <p:spTgt spid="12"/>
                                        </p:tgtEl>
                                        <p:attrNameLst>
                                          <p:attrName>ppt_x</p:attrName>
                                        </p:attrNameLst>
                                      </p:cBhvr>
                                      <p:tavLst>
                                        <p:tav tm="0">
                                          <p:val>
                                            <p:strVal val="#ppt_x"/>
                                          </p:val>
                                        </p:tav>
                                        <p:tav tm="100000">
                                          <p:val>
                                            <p:strVal val="#ppt_x"/>
                                          </p:val>
                                        </p:tav>
                                      </p:tavLst>
                                    </p:anim>
                                    <p:anim calcmode="lin" valueType="num">
                                      <p:cBhvr additive="base">
                                        <p:cTn id="99" dur="500" fill="hold"/>
                                        <p:tgtEl>
                                          <p:spTgt spid="12"/>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 calcmode="lin" valueType="num">
                                      <p:cBhvr additive="base">
                                        <p:cTn id="102" dur="500" fill="hold"/>
                                        <p:tgtEl>
                                          <p:spTgt spid="10"/>
                                        </p:tgtEl>
                                        <p:attrNameLst>
                                          <p:attrName>ppt_x</p:attrName>
                                        </p:attrNameLst>
                                      </p:cBhvr>
                                      <p:tavLst>
                                        <p:tav tm="0">
                                          <p:val>
                                            <p:strVal val="#ppt_x"/>
                                          </p:val>
                                        </p:tav>
                                        <p:tav tm="100000">
                                          <p:val>
                                            <p:strVal val="#ppt_x"/>
                                          </p:val>
                                        </p:tav>
                                      </p:tavLst>
                                    </p:anim>
                                    <p:anim calcmode="lin" valueType="num">
                                      <p:cBhvr additive="base">
                                        <p:cTn id="10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2" nodeType="clickEffect">
                                  <p:stCondLst>
                                    <p:cond delay="0"/>
                                  </p:stCondLst>
                                  <p:childTnLst>
                                    <p:set>
                                      <p:cBhvr>
                                        <p:cTn id="107" dur="1" fill="hold">
                                          <p:stCondLst>
                                            <p:cond delay="0"/>
                                          </p:stCondLst>
                                        </p:cTn>
                                        <p:tgtEl>
                                          <p:spTgt spid="22"/>
                                        </p:tgtEl>
                                        <p:attrNameLst>
                                          <p:attrName>style.visibility</p:attrName>
                                        </p:attrNameLst>
                                      </p:cBhvr>
                                      <p:to>
                                        <p:strVal val="visible"/>
                                      </p:to>
                                    </p:set>
                                    <p:anim calcmode="lin" valueType="num">
                                      <p:cBhvr additive="base">
                                        <p:cTn id="108" dur="500" fill="hold"/>
                                        <p:tgtEl>
                                          <p:spTgt spid="22"/>
                                        </p:tgtEl>
                                        <p:attrNameLst>
                                          <p:attrName>ppt_x</p:attrName>
                                        </p:attrNameLst>
                                      </p:cBhvr>
                                      <p:tavLst>
                                        <p:tav tm="0">
                                          <p:val>
                                            <p:strVal val="#ppt_x"/>
                                          </p:val>
                                        </p:tav>
                                        <p:tav tm="100000">
                                          <p:val>
                                            <p:strVal val="#ppt_x"/>
                                          </p:val>
                                        </p:tav>
                                      </p:tavLst>
                                    </p:anim>
                                    <p:anim calcmode="lin" valueType="num">
                                      <p:cBhvr additive="base">
                                        <p:cTn id="109" dur="500" fill="hold"/>
                                        <p:tgtEl>
                                          <p:spTgt spid="22"/>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additive="base">
                                        <p:cTn id="112" dur="500" fill="hold"/>
                                        <p:tgtEl>
                                          <p:spTgt spid="23"/>
                                        </p:tgtEl>
                                        <p:attrNameLst>
                                          <p:attrName>ppt_x</p:attrName>
                                        </p:attrNameLst>
                                      </p:cBhvr>
                                      <p:tavLst>
                                        <p:tav tm="0">
                                          <p:val>
                                            <p:strVal val="#ppt_x"/>
                                          </p:val>
                                        </p:tav>
                                        <p:tav tm="100000">
                                          <p:val>
                                            <p:strVal val="#ppt_x"/>
                                          </p:val>
                                        </p:tav>
                                      </p:tavLst>
                                    </p:anim>
                                    <p:anim calcmode="lin" valueType="num">
                                      <p:cBhvr additive="base">
                                        <p:cTn id="1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xit" presetSubtype="4" fill="hold" nodeType="clickEffect">
                                  <p:stCondLst>
                                    <p:cond delay="0"/>
                                  </p:stCondLst>
                                  <p:childTnLst>
                                    <p:anim calcmode="lin" valueType="num">
                                      <p:cBhvr additive="base">
                                        <p:cTn id="117" dur="500"/>
                                        <p:tgtEl>
                                          <p:spTgt spid="12"/>
                                        </p:tgtEl>
                                        <p:attrNameLst>
                                          <p:attrName>ppt_x</p:attrName>
                                        </p:attrNameLst>
                                      </p:cBhvr>
                                      <p:tavLst>
                                        <p:tav tm="0">
                                          <p:val>
                                            <p:strVal val="ppt_x"/>
                                          </p:val>
                                        </p:tav>
                                        <p:tav tm="100000">
                                          <p:val>
                                            <p:strVal val="ppt_x"/>
                                          </p:val>
                                        </p:tav>
                                      </p:tavLst>
                                    </p:anim>
                                    <p:anim calcmode="lin" valueType="num">
                                      <p:cBhvr additive="base">
                                        <p:cTn id="118" dur="500"/>
                                        <p:tgtEl>
                                          <p:spTgt spid="12"/>
                                        </p:tgtEl>
                                        <p:attrNameLst>
                                          <p:attrName>ppt_y</p:attrName>
                                        </p:attrNameLst>
                                      </p:cBhvr>
                                      <p:tavLst>
                                        <p:tav tm="0">
                                          <p:val>
                                            <p:strVal val="ppt_y"/>
                                          </p:val>
                                        </p:tav>
                                        <p:tav tm="100000">
                                          <p:val>
                                            <p:strVal val="1+ppt_h/2"/>
                                          </p:val>
                                        </p:tav>
                                      </p:tavLst>
                                    </p:anim>
                                    <p:set>
                                      <p:cBhvr>
                                        <p:cTn id="119" dur="1" fill="hold">
                                          <p:stCondLst>
                                            <p:cond delay="499"/>
                                          </p:stCondLst>
                                        </p:cTn>
                                        <p:tgtEl>
                                          <p:spTgt spid="12"/>
                                        </p:tgtEl>
                                        <p:attrNameLst>
                                          <p:attrName>style.visibility</p:attrName>
                                        </p:attrNameLst>
                                      </p:cBhvr>
                                      <p:to>
                                        <p:strVal val="hidden"/>
                                      </p:to>
                                    </p:set>
                                  </p:childTnLst>
                                </p:cTn>
                              </p:par>
                              <p:par>
                                <p:cTn id="120" presetID="2" presetClass="exit" presetSubtype="4" fill="hold" nodeType="withEffect">
                                  <p:stCondLst>
                                    <p:cond delay="0"/>
                                  </p:stCondLst>
                                  <p:childTnLst>
                                    <p:anim calcmode="lin" valueType="num">
                                      <p:cBhvr additive="base">
                                        <p:cTn id="121" dur="500"/>
                                        <p:tgtEl>
                                          <p:spTgt spid="10"/>
                                        </p:tgtEl>
                                        <p:attrNameLst>
                                          <p:attrName>ppt_x</p:attrName>
                                        </p:attrNameLst>
                                      </p:cBhvr>
                                      <p:tavLst>
                                        <p:tav tm="0">
                                          <p:val>
                                            <p:strVal val="ppt_x"/>
                                          </p:val>
                                        </p:tav>
                                        <p:tav tm="100000">
                                          <p:val>
                                            <p:strVal val="ppt_x"/>
                                          </p:val>
                                        </p:tav>
                                      </p:tavLst>
                                    </p:anim>
                                    <p:anim calcmode="lin" valueType="num">
                                      <p:cBhvr additive="base">
                                        <p:cTn id="122" dur="500"/>
                                        <p:tgtEl>
                                          <p:spTgt spid="10"/>
                                        </p:tgtEl>
                                        <p:attrNameLst>
                                          <p:attrName>ppt_y</p:attrName>
                                        </p:attrNameLst>
                                      </p:cBhvr>
                                      <p:tavLst>
                                        <p:tav tm="0">
                                          <p:val>
                                            <p:strVal val="ppt_y"/>
                                          </p:val>
                                        </p:tav>
                                        <p:tav tm="100000">
                                          <p:val>
                                            <p:strVal val="1+ppt_h/2"/>
                                          </p:val>
                                        </p:tav>
                                      </p:tavLst>
                                    </p:anim>
                                    <p:set>
                                      <p:cBhvr>
                                        <p:cTn id="123" dur="1" fill="hold">
                                          <p:stCondLst>
                                            <p:cond delay="499"/>
                                          </p:stCondLst>
                                        </p:cTn>
                                        <p:tgtEl>
                                          <p:spTgt spid="10"/>
                                        </p:tgtEl>
                                        <p:attrNameLst>
                                          <p:attrName>style.visibility</p:attrName>
                                        </p:attrNameLst>
                                      </p:cBhvr>
                                      <p:to>
                                        <p:strVal val="hidden"/>
                                      </p:to>
                                    </p:set>
                                  </p:childTnLst>
                                </p:cTn>
                              </p:par>
                              <p:par>
                                <p:cTn id="124" presetID="2" presetClass="exit" presetSubtype="4" fill="hold" grpId="3" nodeType="withEffect">
                                  <p:stCondLst>
                                    <p:cond delay="0"/>
                                  </p:stCondLst>
                                  <p:childTnLst>
                                    <p:anim calcmode="lin" valueType="num">
                                      <p:cBhvr additive="base">
                                        <p:cTn id="125" dur="500"/>
                                        <p:tgtEl>
                                          <p:spTgt spid="22"/>
                                        </p:tgtEl>
                                        <p:attrNameLst>
                                          <p:attrName>ppt_x</p:attrName>
                                        </p:attrNameLst>
                                      </p:cBhvr>
                                      <p:tavLst>
                                        <p:tav tm="0">
                                          <p:val>
                                            <p:strVal val="ppt_x"/>
                                          </p:val>
                                        </p:tav>
                                        <p:tav tm="100000">
                                          <p:val>
                                            <p:strVal val="ppt_x"/>
                                          </p:val>
                                        </p:tav>
                                      </p:tavLst>
                                    </p:anim>
                                    <p:anim calcmode="lin" valueType="num">
                                      <p:cBhvr additive="base">
                                        <p:cTn id="126" dur="500"/>
                                        <p:tgtEl>
                                          <p:spTgt spid="22"/>
                                        </p:tgtEl>
                                        <p:attrNameLst>
                                          <p:attrName>ppt_y</p:attrName>
                                        </p:attrNameLst>
                                      </p:cBhvr>
                                      <p:tavLst>
                                        <p:tav tm="0">
                                          <p:val>
                                            <p:strVal val="ppt_y"/>
                                          </p:val>
                                        </p:tav>
                                        <p:tav tm="100000">
                                          <p:val>
                                            <p:strVal val="1+ppt_h/2"/>
                                          </p:val>
                                        </p:tav>
                                      </p:tavLst>
                                    </p:anim>
                                    <p:set>
                                      <p:cBhvr>
                                        <p:cTn id="127" dur="1" fill="hold">
                                          <p:stCondLst>
                                            <p:cond delay="499"/>
                                          </p:stCondLst>
                                        </p:cTn>
                                        <p:tgtEl>
                                          <p:spTgt spid="22"/>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3"/>
                                        </p:tgtEl>
                                        <p:attrNameLst>
                                          <p:attrName>ppt_x</p:attrName>
                                        </p:attrNameLst>
                                      </p:cBhvr>
                                      <p:tavLst>
                                        <p:tav tm="0">
                                          <p:val>
                                            <p:strVal val="ppt_x"/>
                                          </p:val>
                                        </p:tav>
                                        <p:tav tm="100000">
                                          <p:val>
                                            <p:strVal val="ppt_x"/>
                                          </p:val>
                                        </p:tav>
                                      </p:tavLst>
                                    </p:anim>
                                    <p:anim calcmode="lin" valueType="num">
                                      <p:cBhvr additive="base">
                                        <p:cTn id="130" dur="500"/>
                                        <p:tgtEl>
                                          <p:spTgt spid="23"/>
                                        </p:tgtEl>
                                        <p:attrNameLst>
                                          <p:attrName>ppt_y</p:attrName>
                                        </p:attrNameLst>
                                      </p:cBhvr>
                                      <p:tavLst>
                                        <p:tav tm="0">
                                          <p:val>
                                            <p:strVal val="ppt_y"/>
                                          </p:val>
                                        </p:tav>
                                        <p:tav tm="100000">
                                          <p:val>
                                            <p:strVal val="1+ppt_h/2"/>
                                          </p:val>
                                        </p:tav>
                                      </p:tavLst>
                                    </p:anim>
                                    <p:set>
                                      <p:cBhvr>
                                        <p:cTn id="131" dur="1" fill="hold">
                                          <p:stCondLst>
                                            <p:cond delay="499"/>
                                          </p:stCondLst>
                                        </p:cTn>
                                        <p:tgtEl>
                                          <p:spTgt spid="23"/>
                                        </p:tgtEl>
                                        <p:attrNameLst>
                                          <p:attrName>style.visibility</p:attrName>
                                        </p:attrNameLst>
                                      </p:cBhvr>
                                      <p:to>
                                        <p:strVal val="hidden"/>
                                      </p:to>
                                    </p:set>
                                  </p:childTnLst>
                                </p:cTn>
                              </p:par>
                            </p:childTnLst>
                          </p:cTn>
                        </p:par>
                        <p:par>
                          <p:cTn id="132" fill="hold">
                            <p:stCondLst>
                              <p:cond delay="500"/>
                            </p:stCondLst>
                            <p:childTnLst>
                              <p:par>
                                <p:cTn id="133" presetID="18" presetClass="entr" presetSubtype="12" fill="hold" nodeType="afterEffect">
                                  <p:stCondLst>
                                    <p:cond delay="0"/>
                                  </p:stCondLst>
                                  <p:childTnLst>
                                    <p:set>
                                      <p:cBhvr>
                                        <p:cTn id="134" dur="1" fill="hold">
                                          <p:stCondLst>
                                            <p:cond delay="0"/>
                                          </p:stCondLst>
                                        </p:cTn>
                                        <p:tgtEl>
                                          <p:spTgt spid="4"/>
                                        </p:tgtEl>
                                        <p:attrNameLst>
                                          <p:attrName>style.visibility</p:attrName>
                                        </p:attrNameLst>
                                      </p:cBhvr>
                                      <p:to>
                                        <p:strVal val="visible"/>
                                      </p:to>
                                    </p:set>
                                    <p:animEffect transition="in" filter="strips(downLeft)">
                                      <p:cBhvr>
                                        <p:cTn id="135" dur="500"/>
                                        <p:tgtEl>
                                          <p:spTgt spid="4"/>
                                        </p:tgtEl>
                                      </p:cBhvr>
                                    </p:animEffect>
                                  </p:childTnLst>
                                </p:cTn>
                              </p:par>
                              <p:par>
                                <p:cTn id="136" presetID="18" presetClass="entr" presetSubtype="12" fill="hold" nodeType="withEffect">
                                  <p:stCondLst>
                                    <p:cond delay="0"/>
                                  </p:stCondLst>
                                  <p:childTnLst>
                                    <p:set>
                                      <p:cBhvr>
                                        <p:cTn id="137" dur="1" fill="hold">
                                          <p:stCondLst>
                                            <p:cond delay="0"/>
                                          </p:stCondLst>
                                        </p:cTn>
                                        <p:tgtEl>
                                          <p:spTgt spid="9"/>
                                        </p:tgtEl>
                                        <p:attrNameLst>
                                          <p:attrName>style.visibility</p:attrName>
                                        </p:attrNameLst>
                                      </p:cBhvr>
                                      <p:to>
                                        <p:strVal val="visible"/>
                                      </p:to>
                                    </p:set>
                                    <p:animEffect transition="in" filter="strips(downLeft)">
                                      <p:cBhvr>
                                        <p:cTn id="138" dur="500"/>
                                        <p:tgtEl>
                                          <p:spTgt spid="9"/>
                                        </p:tgtEl>
                                      </p:cBhvr>
                                    </p:animEffect>
                                  </p:childTnLst>
                                </p:cTn>
                              </p:par>
                            </p:childTnLst>
                          </p:cTn>
                        </p:par>
                      </p:childTnLst>
                    </p:cTn>
                  </p:par>
                  <p:par>
                    <p:cTn id="139" fill="hold">
                      <p:stCondLst>
                        <p:cond delay="indefinite"/>
                      </p:stCondLst>
                      <p:childTnLst>
                        <p:par>
                          <p:cTn id="140" fill="hold">
                            <p:stCondLst>
                              <p:cond delay="0"/>
                            </p:stCondLst>
                            <p:childTnLst>
                              <p:par>
                                <p:cTn id="141" presetID="18" presetClass="entr" presetSubtype="12" fill="hold" grpId="4" nodeType="click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strips(downLeft)">
                                      <p:cBhvr>
                                        <p:cTn id="143" dur="500"/>
                                        <p:tgtEl>
                                          <p:spTgt spid="24"/>
                                        </p:tgtEl>
                                      </p:cBhvr>
                                    </p:animEffect>
                                  </p:childTnLst>
                                </p:cTn>
                              </p:par>
                            </p:childTnLst>
                          </p:cTn>
                        </p:par>
                      </p:childTnLst>
                    </p:cTn>
                  </p:par>
                  <p:par>
                    <p:cTn id="144" fill="hold">
                      <p:stCondLst>
                        <p:cond delay="indefinite"/>
                      </p:stCondLst>
                      <p:childTnLst>
                        <p:par>
                          <p:cTn id="145" fill="hold">
                            <p:stCondLst>
                              <p:cond delay="0"/>
                            </p:stCondLst>
                            <p:childTnLst>
                              <p:par>
                                <p:cTn id="146" presetID="18" presetClass="entr" presetSubtype="12" fill="hold" grpId="4" nodeType="clickEffect">
                                  <p:stCondLst>
                                    <p:cond delay="0"/>
                                  </p:stCondLst>
                                  <p:childTnLst>
                                    <p:set>
                                      <p:cBhvr>
                                        <p:cTn id="147" dur="1" fill="hold">
                                          <p:stCondLst>
                                            <p:cond delay="0"/>
                                          </p:stCondLst>
                                        </p:cTn>
                                        <p:tgtEl>
                                          <p:spTgt spid="25"/>
                                        </p:tgtEl>
                                        <p:attrNameLst>
                                          <p:attrName>style.visibility</p:attrName>
                                        </p:attrNameLst>
                                      </p:cBhvr>
                                      <p:to>
                                        <p:strVal val="visible"/>
                                      </p:to>
                                    </p:set>
                                    <p:animEffect transition="in" filter="strips(downLeft)">
                                      <p:cBhvr>
                                        <p:cTn id="148" dur="500"/>
                                        <p:tgtEl>
                                          <p:spTgt spid="25"/>
                                        </p:tgtEl>
                                      </p:cBhvr>
                                    </p:animEffect>
                                  </p:childTnLst>
                                </p:cTn>
                              </p:par>
                            </p:childTnLst>
                          </p:cTn>
                        </p:par>
                      </p:childTnLst>
                    </p:cTn>
                  </p:par>
                  <p:par>
                    <p:cTn id="149" fill="hold">
                      <p:stCondLst>
                        <p:cond delay="indefinite"/>
                      </p:stCondLst>
                      <p:childTnLst>
                        <p:par>
                          <p:cTn id="150" fill="hold">
                            <p:stCondLst>
                              <p:cond delay="0"/>
                            </p:stCondLst>
                            <p:childTnLst>
                              <p:par>
                                <p:cTn id="151" presetID="18" presetClass="exit" presetSubtype="12" fill="hold" nodeType="clickEffect">
                                  <p:stCondLst>
                                    <p:cond delay="0"/>
                                  </p:stCondLst>
                                  <p:childTnLst>
                                    <p:animEffect transition="out" filter="strips(downLeft)">
                                      <p:cBhvr>
                                        <p:cTn id="152" dur="500"/>
                                        <p:tgtEl>
                                          <p:spTgt spid="4"/>
                                        </p:tgtEl>
                                      </p:cBhvr>
                                    </p:animEffect>
                                    <p:set>
                                      <p:cBhvr>
                                        <p:cTn id="153" dur="1" fill="hold">
                                          <p:stCondLst>
                                            <p:cond delay="499"/>
                                          </p:stCondLst>
                                        </p:cTn>
                                        <p:tgtEl>
                                          <p:spTgt spid="4"/>
                                        </p:tgtEl>
                                        <p:attrNameLst>
                                          <p:attrName>style.visibility</p:attrName>
                                        </p:attrNameLst>
                                      </p:cBhvr>
                                      <p:to>
                                        <p:strVal val="hidden"/>
                                      </p:to>
                                    </p:set>
                                  </p:childTnLst>
                                </p:cTn>
                              </p:par>
                              <p:par>
                                <p:cTn id="154" presetID="18" presetClass="exit" presetSubtype="12" fill="hold" nodeType="withEffect">
                                  <p:stCondLst>
                                    <p:cond delay="0"/>
                                  </p:stCondLst>
                                  <p:childTnLst>
                                    <p:animEffect transition="out" filter="strips(downLeft)">
                                      <p:cBhvr>
                                        <p:cTn id="155" dur="500"/>
                                        <p:tgtEl>
                                          <p:spTgt spid="9"/>
                                        </p:tgtEl>
                                      </p:cBhvr>
                                    </p:animEffect>
                                    <p:set>
                                      <p:cBhvr>
                                        <p:cTn id="156" dur="1" fill="hold">
                                          <p:stCondLst>
                                            <p:cond delay="499"/>
                                          </p:stCondLst>
                                        </p:cTn>
                                        <p:tgtEl>
                                          <p:spTgt spid="9"/>
                                        </p:tgtEl>
                                        <p:attrNameLst>
                                          <p:attrName>style.visibility</p:attrName>
                                        </p:attrNameLst>
                                      </p:cBhvr>
                                      <p:to>
                                        <p:strVal val="hidden"/>
                                      </p:to>
                                    </p:set>
                                  </p:childTnLst>
                                </p:cTn>
                              </p:par>
                              <p:par>
                                <p:cTn id="157" presetID="18" presetClass="exit" presetSubtype="12" fill="hold" grpId="5" nodeType="withEffect">
                                  <p:stCondLst>
                                    <p:cond delay="0"/>
                                  </p:stCondLst>
                                  <p:childTnLst>
                                    <p:animEffect transition="out" filter="strips(downLeft)">
                                      <p:cBhvr>
                                        <p:cTn id="158" dur="500"/>
                                        <p:tgtEl>
                                          <p:spTgt spid="24"/>
                                        </p:tgtEl>
                                      </p:cBhvr>
                                    </p:animEffect>
                                    <p:set>
                                      <p:cBhvr>
                                        <p:cTn id="159" dur="1" fill="hold">
                                          <p:stCondLst>
                                            <p:cond delay="499"/>
                                          </p:stCondLst>
                                        </p:cTn>
                                        <p:tgtEl>
                                          <p:spTgt spid="24"/>
                                        </p:tgtEl>
                                        <p:attrNameLst>
                                          <p:attrName>style.visibility</p:attrName>
                                        </p:attrNameLst>
                                      </p:cBhvr>
                                      <p:to>
                                        <p:strVal val="hidden"/>
                                      </p:to>
                                    </p:set>
                                  </p:childTnLst>
                                </p:cTn>
                              </p:par>
                              <p:par>
                                <p:cTn id="160" presetID="18" presetClass="exit" presetSubtype="12" fill="hold" grpId="5" nodeType="withEffect">
                                  <p:stCondLst>
                                    <p:cond delay="0"/>
                                  </p:stCondLst>
                                  <p:childTnLst>
                                    <p:animEffect transition="out" filter="strips(downLeft)">
                                      <p:cBhvr>
                                        <p:cTn id="161" dur="500"/>
                                        <p:tgtEl>
                                          <p:spTgt spid="25"/>
                                        </p:tgtEl>
                                      </p:cBhvr>
                                    </p:animEffect>
                                    <p:set>
                                      <p:cBhvr>
                                        <p:cTn id="162" dur="1" fill="hold">
                                          <p:stCondLst>
                                            <p:cond delay="499"/>
                                          </p:stCondLst>
                                        </p:cTn>
                                        <p:tgtEl>
                                          <p:spTgt spid="25"/>
                                        </p:tgtEl>
                                        <p:attrNameLst>
                                          <p:attrName>style.visibility</p:attrName>
                                        </p:attrNameLst>
                                      </p:cBhvr>
                                      <p:to>
                                        <p:strVal val="hidden"/>
                                      </p:to>
                                    </p:set>
                                  </p:childTnLst>
                                </p:cTn>
                              </p:par>
                            </p:childTnLst>
                          </p:cTn>
                        </p:par>
                        <p:par>
                          <p:cTn id="163" fill="hold">
                            <p:stCondLst>
                              <p:cond delay="500"/>
                            </p:stCondLst>
                            <p:childTnLst>
                              <p:par>
                                <p:cTn id="164" presetID="8" presetClass="entr" presetSubtype="16" fill="hold" nodeType="afterEffect">
                                  <p:stCondLst>
                                    <p:cond delay="0"/>
                                  </p:stCondLst>
                                  <p:childTnLst>
                                    <p:set>
                                      <p:cBhvr>
                                        <p:cTn id="165" dur="1" fill="hold">
                                          <p:stCondLst>
                                            <p:cond delay="0"/>
                                          </p:stCondLst>
                                        </p:cTn>
                                        <p:tgtEl>
                                          <p:spTgt spid="7"/>
                                        </p:tgtEl>
                                        <p:attrNameLst>
                                          <p:attrName>style.visibility</p:attrName>
                                        </p:attrNameLst>
                                      </p:cBhvr>
                                      <p:to>
                                        <p:strVal val="visible"/>
                                      </p:to>
                                    </p:set>
                                    <p:animEffect transition="in" filter="diamond(in)">
                                      <p:cBhvr>
                                        <p:cTn id="166" dur="500"/>
                                        <p:tgtEl>
                                          <p:spTgt spid="7"/>
                                        </p:tgtEl>
                                      </p:cBhvr>
                                    </p:animEffect>
                                  </p:childTnLst>
                                </p:cTn>
                              </p:par>
                              <p:par>
                                <p:cTn id="167" presetID="8" presetClass="entr" presetSubtype="16" fill="hold" nodeType="withEffect">
                                  <p:stCondLst>
                                    <p:cond delay="0"/>
                                  </p:stCondLst>
                                  <p:childTnLst>
                                    <p:set>
                                      <p:cBhvr>
                                        <p:cTn id="168" dur="1" fill="hold">
                                          <p:stCondLst>
                                            <p:cond delay="0"/>
                                          </p:stCondLst>
                                        </p:cTn>
                                        <p:tgtEl>
                                          <p:spTgt spid="11"/>
                                        </p:tgtEl>
                                        <p:attrNameLst>
                                          <p:attrName>style.visibility</p:attrName>
                                        </p:attrNameLst>
                                      </p:cBhvr>
                                      <p:to>
                                        <p:strVal val="visible"/>
                                      </p:to>
                                    </p:set>
                                    <p:animEffect transition="in" filter="diamond(in)">
                                      <p:cBhvr>
                                        <p:cTn id="169" dur="500"/>
                                        <p:tgtEl>
                                          <p:spTgt spid="11"/>
                                        </p:tgtEl>
                                      </p:cBhvr>
                                    </p:animEffect>
                                  </p:childTnLst>
                                </p:cTn>
                              </p:par>
                            </p:childTnLst>
                          </p:cTn>
                        </p:par>
                      </p:childTnLst>
                    </p:cTn>
                  </p:par>
                  <p:par>
                    <p:cTn id="170" fill="hold">
                      <p:stCondLst>
                        <p:cond delay="indefinite"/>
                      </p:stCondLst>
                      <p:childTnLst>
                        <p:par>
                          <p:cTn id="171" fill="hold">
                            <p:stCondLst>
                              <p:cond delay="0"/>
                            </p:stCondLst>
                            <p:childTnLst>
                              <p:par>
                                <p:cTn id="172" presetID="8" presetClass="entr" presetSubtype="16" fill="hold" grpId="0" nodeType="clickEffect">
                                  <p:stCondLst>
                                    <p:cond delay="0"/>
                                  </p:stCondLst>
                                  <p:childTnLst>
                                    <p:set>
                                      <p:cBhvr>
                                        <p:cTn id="173" dur="1" fill="hold">
                                          <p:stCondLst>
                                            <p:cond delay="0"/>
                                          </p:stCondLst>
                                        </p:cTn>
                                        <p:tgtEl>
                                          <p:spTgt spid="26"/>
                                        </p:tgtEl>
                                        <p:attrNameLst>
                                          <p:attrName>style.visibility</p:attrName>
                                        </p:attrNameLst>
                                      </p:cBhvr>
                                      <p:to>
                                        <p:strVal val="visible"/>
                                      </p:to>
                                    </p:set>
                                    <p:animEffect transition="in" filter="diamond(in)">
                                      <p:cBhvr>
                                        <p:cTn id="174" dur="500"/>
                                        <p:tgtEl>
                                          <p:spTgt spid="26"/>
                                        </p:tgtEl>
                                      </p:cBhvr>
                                    </p:animEffect>
                                  </p:childTnLst>
                                </p:cTn>
                              </p:par>
                            </p:childTnLst>
                          </p:cTn>
                        </p:par>
                      </p:childTnLst>
                    </p:cTn>
                  </p:par>
                  <p:par>
                    <p:cTn id="175" fill="hold">
                      <p:stCondLst>
                        <p:cond delay="indefinite"/>
                      </p:stCondLst>
                      <p:childTnLst>
                        <p:par>
                          <p:cTn id="176" fill="hold">
                            <p:stCondLst>
                              <p:cond delay="0"/>
                            </p:stCondLst>
                            <p:childTnLst>
                              <p:par>
                                <p:cTn id="177" presetID="8" presetClass="entr" presetSubtype="16" fill="hold" grpId="0" nodeType="clickEffect">
                                  <p:stCondLst>
                                    <p:cond delay="0"/>
                                  </p:stCondLst>
                                  <p:childTnLst>
                                    <p:set>
                                      <p:cBhvr>
                                        <p:cTn id="178" dur="1" fill="hold">
                                          <p:stCondLst>
                                            <p:cond delay="0"/>
                                          </p:stCondLst>
                                        </p:cTn>
                                        <p:tgtEl>
                                          <p:spTgt spid="27"/>
                                        </p:tgtEl>
                                        <p:attrNameLst>
                                          <p:attrName>style.visibility</p:attrName>
                                        </p:attrNameLst>
                                      </p:cBhvr>
                                      <p:to>
                                        <p:strVal val="visible"/>
                                      </p:to>
                                    </p:set>
                                    <p:animEffect transition="in" filter="diamond(in)">
                                      <p:cBhvr>
                                        <p:cTn id="179" dur="500"/>
                                        <p:tgtEl>
                                          <p:spTgt spid="27"/>
                                        </p:tgtEl>
                                      </p:cBhvr>
                                    </p:animEffect>
                                  </p:childTnLst>
                                </p:cTn>
                              </p:par>
                            </p:childTnLst>
                          </p:cTn>
                        </p:par>
                      </p:childTnLst>
                    </p:cTn>
                  </p:par>
                  <p:par>
                    <p:cTn id="180" fill="hold">
                      <p:stCondLst>
                        <p:cond delay="indefinite"/>
                      </p:stCondLst>
                      <p:childTnLst>
                        <p:par>
                          <p:cTn id="181" fill="hold">
                            <p:stCondLst>
                              <p:cond delay="0"/>
                            </p:stCondLst>
                            <p:childTnLst>
                              <p:par>
                                <p:cTn id="182" presetID="8" presetClass="exit" presetSubtype="32" fill="hold" nodeType="clickEffect">
                                  <p:stCondLst>
                                    <p:cond delay="0"/>
                                  </p:stCondLst>
                                  <p:childTnLst>
                                    <p:animEffect transition="out" filter="diamond(out)">
                                      <p:cBhvr>
                                        <p:cTn id="183" dur="500"/>
                                        <p:tgtEl>
                                          <p:spTgt spid="7"/>
                                        </p:tgtEl>
                                      </p:cBhvr>
                                    </p:animEffect>
                                    <p:set>
                                      <p:cBhvr>
                                        <p:cTn id="184" dur="1" fill="hold">
                                          <p:stCondLst>
                                            <p:cond delay="500"/>
                                          </p:stCondLst>
                                        </p:cTn>
                                        <p:tgtEl>
                                          <p:spTgt spid="7"/>
                                        </p:tgtEl>
                                        <p:attrNameLst>
                                          <p:attrName>style.visibility</p:attrName>
                                        </p:attrNameLst>
                                      </p:cBhvr>
                                      <p:to>
                                        <p:strVal val="hidden"/>
                                      </p:to>
                                    </p:set>
                                  </p:childTnLst>
                                </p:cTn>
                              </p:par>
                              <p:par>
                                <p:cTn id="185" presetID="8" presetClass="exit" presetSubtype="32" fill="hold" nodeType="withEffect">
                                  <p:stCondLst>
                                    <p:cond delay="0"/>
                                  </p:stCondLst>
                                  <p:childTnLst>
                                    <p:animEffect transition="out" filter="diamond(out)">
                                      <p:cBhvr>
                                        <p:cTn id="186" dur="2000"/>
                                        <p:tgtEl>
                                          <p:spTgt spid="11"/>
                                        </p:tgtEl>
                                      </p:cBhvr>
                                    </p:animEffect>
                                    <p:set>
                                      <p:cBhvr>
                                        <p:cTn id="187" dur="1" fill="hold">
                                          <p:stCondLst>
                                            <p:cond delay="1999"/>
                                          </p:stCondLst>
                                        </p:cTn>
                                        <p:tgtEl>
                                          <p:spTgt spid="11"/>
                                        </p:tgtEl>
                                        <p:attrNameLst>
                                          <p:attrName>style.visibility</p:attrName>
                                        </p:attrNameLst>
                                      </p:cBhvr>
                                      <p:to>
                                        <p:strVal val="hidden"/>
                                      </p:to>
                                    </p:set>
                                  </p:childTnLst>
                                </p:cTn>
                              </p:par>
                              <p:par>
                                <p:cTn id="188" presetID="8" presetClass="exit" presetSubtype="32" fill="hold" grpId="1" nodeType="withEffect">
                                  <p:stCondLst>
                                    <p:cond delay="0"/>
                                  </p:stCondLst>
                                  <p:childTnLst>
                                    <p:animEffect transition="out" filter="diamond(out)">
                                      <p:cBhvr>
                                        <p:cTn id="189" dur="2000"/>
                                        <p:tgtEl>
                                          <p:spTgt spid="26"/>
                                        </p:tgtEl>
                                      </p:cBhvr>
                                    </p:animEffect>
                                    <p:set>
                                      <p:cBhvr>
                                        <p:cTn id="190" dur="1" fill="hold">
                                          <p:stCondLst>
                                            <p:cond delay="1999"/>
                                          </p:stCondLst>
                                        </p:cTn>
                                        <p:tgtEl>
                                          <p:spTgt spid="26"/>
                                        </p:tgtEl>
                                        <p:attrNameLst>
                                          <p:attrName>style.visibility</p:attrName>
                                        </p:attrNameLst>
                                      </p:cBhvr>
                                      <p:to>
                                        <p:strVal val="hidden"/>
                                      </p:to>
                                    </p:set>
                                  </p:childTnLst>
                                </p:cTn>
                              </p:par>
                              <p:par>
                                <p:cTn id="191" presetID="8" presetClass="exit" presetSubtype="32" fill="hold" grpId="1" nodeType="withEffect">
                                  <p:stCondLst>
                                    <p:cond delay="0"/>
                                  </p:stCondLst>
                                  <p:childTnLst>
                                    <p:animEffect transition="out" filter="diamond(out)">
                                      <p:cBhvr>
                                        <p:cTn id="192" dur="500"/>
                                        <p:tgtEl>
                                          <p:spTgt spid="27"/>
                                        </p:tgtEl>
                                      </p:cBhvr>
                                    </p:animEffect>
                                    <p:set>
                                      <p:cBhvr>
                                        <p:cTn id="193" dur="1" fill="hold">
                                          <p:stCondLst>
                                            <p:cond delay="500"/>
                                          </p:stCondLst>
                                        </p:cTn>
                                        <p:tgtEl>
                                          <p:spTgt spid="27"/>
                                        </p:tgtEl>
                                        <p:attrNameLst>
                                          <p:attrName>style.visibility</p:attrName>
                                        </p:attrNameLst>
                                      </p:cBhvr>
                                      <p:to>
                                        <p:strVal val="hidden"/>
                                      </p:to>
                                    </p:set>
                                  </p:childTnLst>
                                </p:cTn>
                              </p:par>
                            </p:childTnLst>
                          </p:cTn>
                        </p:par>
                        <p:par>
                          <p:cTn id="194" fill="hold">
                            <p:stCondLst>
                              <p:cond delay="500"/>
                            </p:stCondLst>
                            <p:childTnLst>
                              <p:par>
                                <p:cTn id="195" presetID="9" presetClass="entr" presetSubtype="0" fill="hold" nodeType="afterEffect">
                                  <p:stCondLst>
                                    <p:cond delay="0"/>
                                  </p:stCondLst>
                                  <p:childTnLst>
                                    <p:set>
                                      <p:cBhvr>
                                        <p:cTn id="196" dur="1" fill="hold">
                                          <p:stCondLst>
                                            <p:cond delay="0"/>
                                          </p:stCondLst>
                                        </p:cTn>
                                        <p:tgtEl>
                                          <p:spTgt spid="13"/>
                                        </p:tgtEl>
                                        <p:attrNameLst>
                                          <p:attrName>style.visibility</p:attrName>
                                        </p:attrNameLst>
                                      </p:cBhvr>
                                      <p:to>
                                        <p:strVal val="visible"/>
                                      </p:to>
                                    </p:set>
                                    <p:animEffect transition="in" filter="dissolve">
                                      <p:cBhvr>
                                        <p:cTn id="197" dur="500"/>
                                        <p:tgtEl>
                                          <p:spTgt spid="13"/>
                                        </p:tgtEl>
                                      </p:cBhvr>
                                    </p:animEffect>
                                  </p:childTnLst>
                                </p:cTn>
                              </p:par>
                              <p:par>
                                <p:cTn id="198" presetID="9" presetClass="entr" presetSubtype="0" fill="hold" nodeType="withEffect">
                                  <p:stCondLst>
                                    <p:cond delay="0"/>
                                  </p:stCondLst>
                                  <p:childTnLst>
                                    <p:set>
                                      <p:cBhvr>
                                        <p:cTn id="199" dur="1" fill="hold">
                                          <p:stCondLst>
                                            <p:cond delay="0"/>
                                          </p:stCondLst>
                                        </p:cTn>
                                        <p:tgtEl>
                                          <p:spTgt spid="28"/>
                                        </p:tgtEl>
                                        <p:attrNameLst>
                                          <p:attrName>style.visibility</p:attrName>
                                        </p:attrNameLst>
                                      </p:cBhvr>
                                      <p:to>
                                        <p:strVal val="visible"/>
                                      </p:to>
                                    </p:set>
                                    <p:animEffect transition="in" filter="dissolve">
                                      <p:cBhvr>
                                        <p:cTn id="200" dur="500"/>
                                        <p:tgtEl>
                                          <p:spTgt spid="28"/>
                                        </p:tgtEl>
                                      </p:cBhvr>
                                    </p:animEffect>
                                  </p:childTnLst>
                                </p:cTn>
                              </p:par>
                            </p:childTnLst>
                          </p:cTn>
                        </p:par>
                      </p:childTnLst>
                    </p:cTn>
                  </p:par>
                  <p:par>
                    <p:cTn id="201" fill="hold">
                      <p:stCondLst>
                        <p:cond delay="indefinite"/>
                      </p:stCondLst>
                      <p:childTnLst>
                        <p:par>
                          <p:cTn id="202" fill="hold">
                            <p:stCondLst>
                              <p:cond delay="0"/>
                            </p:stCondLst>
                            <p:childTnLst>
                              <p:par>
                                <p:cTn id="203" presetID="9" presetClass="entr" presetSubtype="0" fill="hold" grpId="4" nodeType="clickEffect">
                                  <p:stCondLst>
                                    <p:cond delay="0"/>
                                  </p:stCondLst>
                                  <p:childTnLst>
                                    <p:set>
                                      <p:cBhvr>
                                        <p:cTn id="204" dur="1" fill="hold">
                                          <p:stCondLst>
                                            <p:cond delay="0"/>
                                          </p:stCondLst>
                                        </p:cTn>
                                        <p:tgtEl>
                                          <p:spTgt spid="29"/>
                                        </p:tgtEl>
                                        <p:attrNameLst>
                                          <p:attrName>style.visibility</p:attrName>
                                        </p:attrNameLst>
                                      </p:cBhvr>
                                      <p:to>
                                        <p:strVal val="visible"/>
                                      </p:to>
                                    </p:set>
                                    <p:animEffect transition="in" filter="dissolve">
                                      <p:cBhvr>
                                        <p:cTn id="205" dur="500"/>
                                        <p:tgtEl>
                                          <p:spTgt spid="29"/>
                                        </p:tgtEl>
                                      </p:cBhvr>
                                    </p:animEffect>
                                  </p:childTnLst>
                                </p:cTn>
                              </p:par>
                            </p:childTnLst>
                          </p:cTn>
                        </p:par>
                      </p:childTnLst>
                    </p:cTn>
                  </p:par>
                  <p:par>
                    <p:cTn id="206" fill="hold">
                      <p:stCondLst>
                        <p:cond delay="indefinite"/>
                      </p:stCondLst>
                      <p:childTnLst>
                        <p:par>
                          <p:cTn id="207" fill="hold">
                            <p:stCondLst>
                              <p:cond delay="0"/>
                            </p:stCondLst>
                            <p:childTnLst>
                              <p:par>
                                <p:cTn id="208" presetID="9" presetClass="entr" presetSubtype="0" fill="hold" grpId="4" nodeType="clickEffect">
                                  <p:stCondLst>
                                    <p:cond delay="0"/>
                                  </p:stCondLst>
                                  <p:childTnLst>
                                    <p:set>
                                      <p:cBhvr>
                                        <p:cTn id="209" dur="1" fill="hold">
                                          <p:stCondLst>
                                            <p:cond delay="0"/>
                                          </p:stCondLst>
                                        </p:cTn>
                                        <p:tgtEl>
                                          <p:spTgt spid="30"/>
                                        </p:tgtEl>
                                        <p:attrNameLst>
                                          <p:attrName>style.visibility</p:attrName>
                                        </p:attrNameLst>
                                      </p:cBhvr>
                                      <p:to>
                                        <p:strVal val="visible"/>
                                      </p:to>
                                    </p:set>
                                    <p:animEffect transition="in" filter="dissolve">
                                      <p:cBhvr>
                                        <p:cTn id="2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p:bldP spid="17" grpId="1"/>
      <p:bldP spid="18" grpId="2"/>
      <p:bldP spid="18" grpId="3"/>
      <p:bldP spid="19" grpId="2"/>
      <p:bldP spid="19" grpId="3"/>
      <p:bldP spid="20" grpId="2"/>
      <p:bldP spid="20" grpId="3"/>
      <p:bldP spid="21" grpId="2"/>
      <p:bldP spid="21" grpId="3"/>
      <p:bldP spid="22" grpId="2"/>
      <p:bldP spid="22" grpId="3"/>
      <p:bldP spid="23" grpId="0"/>
      <p:bldP spid="23" grpId="1"/>
      <p:bldP spid="24" grpId="4"/>
      <p:bldP spid="24" grpId="5"/>
      <p:bldP spid="25" grpId="4"/>
      <p:bldP spid="25" grpId="5"/>
      <p:bldP spid="26" grpId="0"/>
      <p:bldP spid="26" grpId="1"/>
      <p:bldP spid="27" grpId="0"/>
      <p:bldP spid="27" grpId="1"/>
      <p:bldP spid="29" grpId="4"/>
      <p:bldP spid="30" grpId="4"/>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p:cNvSpPr>
          <p:nvPr>
            <p:ph type="title"/>
          </p:nvPr>
        </p:nvSpPr>
        <p:spPr/>
        <p:txBody>
          <a:bodyPr anchor="ctr"/>
          <a:lstStyle/>
          <a:p>
            <a:r>
              <a:rPr lang="zh-CN" altLang="en-US" b="1" dirty="0"/>
              <a:t>生物多样性丧失的原因</a:t>
            </a:r>
          </a:p>
        </p:txBody>
      </p:sp>
      <p:sp>
        <p:nvSpPr>
          <p:cNvPr id="7171" name="文本占位符 7170"/>
          <p:cNvSpPr>
            <a:spLocks noGrp="1"/>
          </p:cNvSpPr>
          <p:nvPr>
            <p:ph idx="1"/>
          </p:nvPr>
        </p:nvSpPr>
        <p:spPr/>
        <p:txBody>
          <a:bodyPr/>
          <a:lstStyle/>
          <a:p>
            <a:pPr>
              <a:lnSpc>
                <a:spcPct val="90000"/>
              </a:lnSpc>
              <a:buClr>
                <a:schemeClr val="tx1"/>
              </a:buClr>
              <a:buFont typeface="Wingdings" panose="05000000000000000000" pitchFamily="2" charset="2"/>
              <a:buChar char="ü"/>
            </a:pPr>
            <a:r>
              <a:rPr lang="zh-CN" altLang="en-US" sz="2800" dirty="0"/>
              <a:t>对食物、能源和其他自然资源的不断增加的需求</a:t>
            </a:r>
          </a:p>
          <a:p>
            <a:pPr>
              <a:lnSpc>
                <a:spcPct val="90000"/>
              </a:lnSpc>
              <a:buClr>
                <a:schemeClr val="tx1"/>
              </a:buClr>
              <a:buFont typeface="Wingdings" panose="05000000000000000000" pitchFamily="2" charset="2"/>
              <a:buChar char="ü"/>
            </a:pPr>
            <a:r>
              <a:rPr lang="zh-CN" altLang="en-US" sz="2800" dirty="0"/>
              <a:t>对待生物多样性问题人类的无知与冷漠</a:t>
            </a:r>
          </a:p>
          <a:p>
            <a:pPr>
              <a:lnSpc>
                <a:spcPct val="90000"/>
              </a:lnSpc>
              <a:buClr>
                <a:schemeClr val="tx1"/>
              </a:buClr>
              <a:buFont typeface="Wingdings" panose="05000000000000000000" pitchFamily="2" charset="2"/>
              <a:buChar char="ü"/>
            </a:pPr>
            <a:r>
              <a:rPr lang="zh-CN" altLang="en-US" sz="2800" dirty="0"/>
              <a:t> 短视行为，不考虑长期影响</a:t>
            </a:r>
          </a:p>
          <a:p>
            <a:pPr>
              <a:lnSpc>
                <a:spcPct val="90000"/>
              </a:lnSpc>
              <a:buClr>
                <a:schemeClr val="tx1"/>
              </a:buClr>
              <a:buFont typeface="Wingdings" panose="05000000000000000000" pitchFamily="2" charset="2"/>
              <a:buChar char="ü"/>
            </a:pPr>
            <a:r>
              <a:rPr lang="zh-CN" altLang="en-US" sz="2800" dirty="0"/>
              <a:t> 空气、水、土壤污染</a:t>
            </a:r>
          </a:p>
          <a:p>
            <a:pPr>
              <a:lnSpc>
                <a:spcPct val="90000"/>
              </a:lnSpc>
              <a:buClr>
                <a:schemeClr val="tx1"/>
              </a:buClr>
              <a:buFont typeface="Wingdings" panose="05000000000000000000" pitchFamily="2" charset="2"/>
              <a:buChar char="ü"/>
            </a:pPr>
            <a:r>
              <a:rPr lang="zh-CN" altLang="en-US" sz="2800" dirty="0"/>
              <a:t> 缺乏对生物多样性的经济利益的鉴别</a:t>
            </a:r>
          </a:p>
          <a:p>
            <a:pPr>
              <a:lnSpc>
                <a:spcPct val="90000"/>
              </a:lnSpc>
              <a:buClr>
                <a:schemeClr val="tx1"/>
              </a:buClr>
              <a:buFont typeface="Wingdings" panose="05000000000000000000" pitchFamily="2" charset="2"/>
              <a:buChar char="ü"/>
            </a:pPr>
            <a:r>
              <a:rPr lang="zh-CN" altLang="en-US" sz="2800" dirty="0"/>
              <a:t> 在防止过渡利用资源上及适当管理上的失败</a:t>
            </a:r>
          </a:p>
          <a:p>
            <a:pPr>
              <a:lnSpc>
                <a:spcPct val="90000"/>
              </a:lnSpc>
              <a:buClr>
                <a:schemeClr val="tx1"/>
              </a:buClr>
              <a:buFont typeface="Wingdings" panose="05000000000000000000" pitchFamily="2" charset="2"/>
              <a:buChar char="ü"/>
            </a:pPr>
            <a:r>
              <a:rPr lang="zh-CN" altLang="en-US" sz="2800" dirty="0"/>
              <a:t>人类移民、旅行、国际贸易的增加</a:t>
            </a:r>
          </a:p>
          <a:p>
            <a:pPr>
              <a:lnSpc>
                <a:spcPct val="90000"/>
              </a:lnSpc>
              <a:buClr>
                <a:schemeClr val="tx1"/>
              </a:buClr>
              <a:buFont typeface="Wingdings" panose="05000000000000000000" pitchFamily="2" charset="2"/>
              <a:buChar char="ü"/>
            </a:pPr>
            <a:r>
              <a:rPr lang="zh-CN" altLang="en-US" sz="2800" dirty="0"/>
              <a:t>过渡捕杀及过度捕捞</a:t>
            </a:r>
          </a:p>
          <a:p>
            <a:pPr>
              <a:lnSpc>
                <a:spcPct val="90000"/>
              </a:lnSpc>
              <a:buClr>
                <a:schemeClr val="tx1"/>
              </a:buClr>
              <a:buFont typeface="Wingdings" panose="05000000000000000000" pitchFamily="2" charset="2"/>
              <a:buChar char="ü"/>
            </a:pPr>
            <a:r>
              <a:rPr lang="zh-CN" altLang="en-US" sz="2800" dirty="0"/>
              <a:t>收集珍稀蝴蝶、鸟类物种做标本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checkerboard(across)">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checkerboard(across)">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checkerboard(across)">
                                      <p:cBhvr>
                                        <p:cTn id="17" dur="500"/>
                                        <p:tgtEl>
                                          <p:spTgt spid="7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checkerboard(across)">
                                      <p:cBhvr>
                                        <p:cTn id="22" dur="500"/>
                                        <p:tgtEl>
                                          <p:spTgt spid="7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checkerboard(across)">
                                      <p:cBhvr>
                                        <p:cTn id="27" dur="500"/>
                                        <p:tgtEl>
                                          <p:spTgt spid="71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checkerboard(across)">
                                      <p:cBhvr>
                                        <p:cTn id="32" dur="500"/>
                                        <p:tgtEl>
                                          <p:spTgt spid="71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Effect transition="in" filter="checkerboard(across)">
                                      <p:cBhvr>
                                        <p:cTn id="37" dur="500"/>
                                        <p:tgtEl>
                                          <p:spTgt spid="717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checkerboard(across)">
                                      <p:cBhvr>
                                        <p:cTn id="42" dur="500"/>
                                        <p:tgtEl>
                                          <p:spTgt spid="717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7171">
                                            <p:txEl>
                                              <p:pRg st="8" end="8"/>
                                            </p:txEl>
                                          </p:spTgt>
                                        </p:tgtEl>
                                        <p:attrNameLst>
                                          <p:attrName>style.visibility</p:attrName>
                                        </p:attrNameLst>
                                      </p:cBhvr>
                                      <p:to>
                                        <p:strVal val="visible"/>
                                      </p:to>
                                    </p:set>
                                    <p:animEffect transition="in" filter="checkerboard(across)">
                                      <p:cBhvr>
                                        <p:cTn id="47" dur="500"/>
                                        <p:tgtEl>
                                          <p:spTgt spid="71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anchor="ctr"/>
          <a:lstStyle/>
          <a:p>
            <a:r>
              <a:rPr lang="zh-CN" altLang="en-US" sz="4000" dirty="0"/>
              <a:t>保护生物多样性，我们能做什么？</a:t>
            </a:r>
          </a:p>
        </p:txBody>
      </p:sp>
      <p:sp>
        <p:nvSpPr>
          <p:cNvPr id="6147" name="文本占位符 6146"/>
          <p:cNvSpPr>
            <a:spLocks noGrp="1"/>
          </p:cNvSpPr>
          <p:nvPr>
            <p:ph idx="1"/>
          </p:nvPr>
        </p:nvSpPr>
        <p:spPr>
          <a:xfrm>
            <a:off x="533400" y="5410200"/>
            <a:ext cx="8153400" cy="990600"/>
          </a:xfrm>
        </p:spPr>
        <p:txBody>
          <a:bodyPr/>
          <a:lstStyle/>
          <a:p>
            <a:pPr marL="0" indent="0">
              <a:lnSpc>
                <a:spcPct val="90000"/>
              </a:lnSpc>
              <a:buNone/>
            </a:pPr>
            <a:r>
              <a:rPr lang="en-US" altLang="zh-CN" sz="2800" b="1" dirty="0"/>
              <a:t>       “</a:t>
            </a:r>
            <a:r>
              <a:rPr lang="zh-CN" altLang="en-US" sz="2800" b="1" dirty="0"/>
              <a:t>如果你认为你太渺小而不能造成一个重大变化，那么你试着去和一只蚊子睡觉。” </a:t>
            </a:r>
          </a:p>
        </p:txBody>
      </p:sp>
      <p:pic>
        <p:nvPicPr>
          <p:cNvPr id="6149" name="图片 6148" descr="e296a06c29035a76ce266d8fb4a31f20_m"/>
          <p:cNvPicPr>
            <a:picLocks noChangeAspect="1"/>
          </p:cNvPicPr>
          <p:nvPr/>
        </p:nvPicPr>
        <p:blipFill>
          <a:blip r:embed="rId2" cstate="email"/>
          <a:srcRect/>
          <a:stretch>
            <a:fillRect/>
          </a:stretch>
        </p:blipFill>
        <p:spPr>
          <a:xfrm>
            <a:off x="1676400" y="1219200"/>
            <a:ext cx="5943600" cy="3886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2357120" cy="823595"/>
          </a:xfrm>
        </p:spPr>
        <p:txBody>
          <a:bodyPr/>
          <a:lstStyle/>
          <a:p>
            <a:pPr algn="l"/>
            <a:r>
              <a:rPr lang="zh-CN" altLang="en-US" sz="3200" b="1"/>
              <a:t>课后检测：</a:t>
            </a:r>
          </a:p>
        </p:txBody>
      </p:sp>
      <p:sp>
        <p:nvSpPr>
          <p:cNvPr id="3" name="内容占位符 2"/>
          <p:cNvSpPr>
            <a:spLocks noGrp="1"/>
          </p:cNvSpPr>
          <p:nvPr>
            <p:ph idx="1"/>
          </p:nvPr>
        </p:nvSpPr>
        <p:spPr>
          <a:xfrm>
            <a:off x="457200" y="1357630"/>
            <a:ext cx="8464550" cy="5011420"/>
          </a:xfrm>
        </p:spPr>
        <p:txBody>
          <a:bodyPr/>
          <a:lstStyle/>
          <a:p>
            <a:pPr marL="0" indent="0">
              <a:buNone/>
            </a:pPr>
            <a:r>
              <a:rPr lang="en-US" altLang="zh-CN" sz="2800"/>
              <a:t>1</a:t>
            </a:r>
            <a:r>
              <a:rPr lang="zh-CN" altLang="en-US" sz="2800"/>
              <a:t>、下列不属于生物多样性的间接价值的是（  ）                               </a:t>
            </a:r>
          </a:p>
          <a:p>
            <a:pPr marL="0" indent="0">
              <a:buNone/>
            </a:pPr>
            <a:r>
              <a:rPr lang="zh-CN" altLang="en-US" sz="2800"/>
              <a:t>       A．净化环境                     B．涵养水源</a:t>
            </a:r>
          </a:p>
          <a:p>
            <a:pPr marL="0" indent="0">
              <a:buNone/>
            </a:pPr>
            <a:r>
              <a:rPr lang="zh-CN" altLang="en-US" sz="2800"/>
              <a:t>       C．提供药物的原材料      D．调节气候</a:t>
            </a:r>
          </a:p>
          <a:p>
            <a:pPr marL="0" indent="0">
              <a:buNone/>
            </a:pPr>
            <a:r>
              <a:rPr lang="en-US" altLang="zh-CN" sz="2800"/>
              <a:t>2</a:t>
            </a:r>
            <a:r>
              <a:rPr lang="zh-CN" altLang="en-US" sz="2800"/>
              <a:t>、生物多样性包括_________、_______、和_______。</a:t>
            </a:r>
          </a:p>
          <a:p>
            <a:pPr marL="0" indent="0">
              <a:buNone/>
            </a:pPr>
            <a:r>
              <a:rPr lang="en-US" altLang="zh-CN" sz="2800"/>
              <a:t>3</a:t>
            </a:r>
            <a:r>
              <a:rPr lang="zh-CN" altLang="en-US" sz="2800"/>
              <a:t>、生物多样性最直观、最基本的是__________________。</a:t>
            </a:r>
          </a:p>
          <a:p>
            <a:pPr marL="0" indent="0">
              <a:buNone/>
            </a:pPr>
            <a:r>
              <a:rPr lang="en-US" altLang="zh-CN" sz="2800"/>
              <a:t>4</a:t>
            </a:r>
            <a:r>
              <a:rPr lang="zh-CN" altLang="en-US" sz="2800"/>
              <a:t>、生物多样性具有不可估量的潜在价值，例如：____________________________</a:t>
            </a:r>
          </a:p>
          <a:p>
            <a:pPr marL="0" indent="0">
              <a:buNone/>
            </a:pPr>
            <a:endParaRPr lang="zh-CN" altLang="en-US" sz="28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15290" y="1544955"/>
            <a:ext cx="8535035" cy="2416175"/>
          </a:xfrm>
        </p:spPr>
        <p:txBody>
          <a:bodyPr/>
          <a:lstStyle/>
          <a:p>
            <a:pPr marL="0" indent="0">
              <a:buNone/>
            </a:pPr>
            <a:r>
              <a:rPr lang="en-US" altLang="zh-CN" sz="2800" b="1"/>
              <a:t>        5</a:t>
            </a:r>
            <a:r>
              <a:rPr lang="zh-CN" altLang="en-US" sz="2800" b="1"/>
              <a:t>、因为生物多样性对人类的生存和发展有巨大的价值，保护生物的多样性已成为人类的共识。有人认为，生态系统中的生物种类越多越好，应该向生态系统中大量引入外来种生物。你同意这样的观点吗？举例说明你的理由。</a:t>
            </a:r>
          </a:p>
          <a:p>
            <a:pPr marL="0" indent="0">
              <a:buNone/>
            </a:pPr>
            <a:endParaRPr lang="zh-CN" altLang="en-US" sz="2800" b="1"/>
          </a:p>
          <a:p>
            <a:pPr marL="0" indent="0">
              <a:buNone/>
            </a:pPr>
            <a:endParaRPr lang="zh-CN" altLang="en-US" sz="28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57200" y="671830"/>
            <a:ext cx="8535035" cy="4526280"/>
          </a:xfrm>
        </p:spPr>
        <p:txBody>
          <a:bodyPr/>
          <a:lstStyle/>
          <a:p>
            <a:pPr marL="0" indent="0">
              <a:buNone/>
            </a:pPr>
            <a:r>
              <a:rPr lang="en-US" altLang="zh-CN" sz="2400" b="1"/>
              <a:t>        6</a:t>
            </a:r>
            <a:r>
              <a:rPr lang="zh-CN" altLang="en-US" sz="2400" b="1"/>
              <a:t>、科学家估计，人类活动的强烈干扰致使近代物种的丧失速度比自然灭绝速度快1000倍，比物种形成速度快100万倍，物种的丧失速度由大致每天一个物种加快到每小时一个物种。目前世界上已有593种鸟，400多种兽，209种两栖类、爬行类动物以及20000多种高等植物濒临灭绝。</a:t>
            </a:r>
          </a:p>
          <a:p>
            <a:pPr marL="0" indent="0">
              <a:buNone/>
            </a:pPr>
            <a:r>
              <a:rPr lang="zh-CN" altLang="en-US" sz="2400" b="1"/>
              <a:t>（1）从上面的资料中你能得到什么结论？</a:t>
            </a:r>
          </a:p>
          <a:p>
            <a:pPr marL="0" indent="0">
              <a:buNone/>
            </a:pPr>
            <a:r>
              <a:rPr lang="zh-CN" altLang="en-US" sz="2400" b="1"/>
              <a:t>（2）你能举例说出生物灭绝的一些原因吗？</a:t>
            </a:r>
          </a:p>
          <a:p>
            <a:pPr marL="0" indent="0">
              <a:buNone/>
            </a:pPr>
            <a:r>
              <a:rPr lang="zh-CN" altLang="en-US" sz="2400" b="1"/>
              <a:t>（3）你是否知道某种生物正濒临灭绝？你能说出我国现在采取的保护濒临灭绝生物的措施吗？</a:t>
            </a:r>
          </a:p>
          <a:p>
            <a:pPr marL="0" indent="0">
              <a:buNone/>
            </a:pPr>
            <a:endParaRPr lang="zh-CN" altLang="en-US" sz="2000"/>
          </a:p>
          <a:p>
            <a:pPr marL="0" indent="0">
              <a:buNone/>
            </a:pPr>
            <a:r>
              <a:rPr lang="zh-CN" altLang="en-US" sz="2000"/>
              <a:t>答：人为活动的加剧是加快物种灭绝的主要原因。</a:t>
            </a:r>
          </a:p>
          <a:p>
            <a:pPr marL="0" indent="0">
              <a:buNone/>
            </a:pPr>
            <a:r>
              <a:rPr lang="zh-CN" altLang="en-US" sz="2000"/>
              <a:t>　　金丝猴和藏羚羊等数量的减少，主要原因是偷猎者的大量捕杀，朱鹮等鸟类减少，主要是森林和湿地急剧减少。</a:t>
            </a:r>
          </a:p>
          <a:p>
            <a:pPr marL="0" indent="0">
              <a:buNone/>
            </a:pPr>
            <a:r>
              <a:rPr lang="zh-CN" altLang="en-US" sz="2000"/>
              <a:t>　    大熊猫主要采取就地保护措施，如在四川省汶川县卧龙、南坪县白河等建立自然保护区。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6" end="6"/>
                                            </p:txEl>
                                          </p:spTgt>
                                        </p:tgtEl>
                                        <p:attrNameLst>
                                          <p:attrName>style.visibility</p:attrName>
                                        </p:attrNameLst>
                                      </p:cBhvr>
                                      <p:to>
                                        <p:strVal val="visible"/>
                                      </p:to>
                                    </p:set>
                                    <p:animEffect transition="in" filter="wipe(down)">
                                      <p:cBhvr>
                                        <p:cTn id="10" dur="500"/>
                                        <p:tgtEl>
                                          <p:spTgt spid="4">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animEffect transition="in" filter="wipe(down)">
                                      <p:cBhvr>
                                        <p:cTn id="13"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24577"/>
          <p:cNvSpPr>
            <a:spLocks noGrp="1"/>
          </p:cNvSpPr>
          <p:nvPr>
            <p:ph type="title"/>
          </p:nvPr>
        </p:nvSpPr>
        <p:spPr>
          <a:xfrm>
            <a:off x="1476375" y="260350"/>
            <a:ext cx="7416800" cy="863600"/>
          </a:xfrm>
        </p:spPr>
        <p:txBody>
          <a:bodyPr vert="horz" anchor="ctr"/>
          <a:lstStyle/>
          <a:p>
            <a:r>
              <a:rPr lang="zh-CN" altLang="en-US" sz="4500" dirty="0"/>
              <a:t>我国</a:t>
            </a:r>
            <a:r>
              <a:rPr lang="en-US" altLang="zh-CN" sz="4500" dirty="0"/>
              <a:t>Ⅰ</a:t>
            </a:r>
            <a:r>
              <a:rPr lang="zh-CN" altLang="en-US" sz="4500" dirty="0"/>
              <a:t>级保护的部分鸟类</a:t>
            </a:r>
            <a:endParaRPr lang="zh-CN" altLang="en-US" sz="4500"/>
          </a:p>
        </p:txBody>
      </p:sp>
      <p:sp>
        <p:nvSpPr>
          <p:cNvPr id="24579" name="文本占位符 24578"/>
          <p:cNvSpPr>
            <a:spLocks noGrp="1"/>
          </p:cNvSpPr>
          <p:nvPr>
            <p:ph sz="half" idx="1"/>
          </p:nvPr>
        </p:nvSpPr>
        <p:spPr>
          <a:xfrm>
            <a:off x="2482850" y="1341438"/>
            <a:ext cx="2376488" cy="5400675"/>
          </a:xfrm>
        </p:spPr>
        <p:txBody>
          <a:bodyPr/>
          <a:lstStyle/>
          <a:p>
            <a:pPr>
              <a:buFont typeface="Wingdings" panose="05000000000000000000" pitchFamily="2" charset="2"/>
              <a:buAutoNum type="arabicPeriod"/>
            </a:pPr>
            <a:r>
              <a:rPr lang="zh-CN" altLang="en-US" sz="2400" dirty="0"/>
              <a:t>东方白鹳</a:t>
            </a:r>
          </a:p>
          <a:p>
            <a:pPr>
              <a:buFont typeface="Wingdings" panose="05000000000000000000" pitchFamily="2" charset="2"/>
              <a:buAutoNum type="arabicPeriod"/>
            </a:pPr>
            <a:r>
              <a:rPr lang="zh-CN" altLang="en-US" sz="2400" dirty="0"/>
              <a:t>黑        鹳</a:t>
            </a:r>
          </a:p>
          <a:p>
            <a:pPr>
              <a:buFont typeface="Wingdings" panose="05000000000000000000" pitchFamily="2" charset="2"/>
              <a:buAutoNum type="arabicPeriod"/>
            </a:pPr>
            <a:r>
              <a:rPr lang="zh-CN" altLang="en-US" sz="2400" dirty="0"/>
              <a:t>朱　　鹮</a:t>
            </a:r>
          </a:p>
          <a:p>
            <a:pPr>
              <a:buFont typeface="Wingdings" panose="05000000000000000000" pitchFamily="2" charset="2"/>
              <a:buAutoNum type="arabicPeriod"/>
            </a:pPr>
            <a:r>
              <a:rPr lang="zh-CN" altLang="en-US" sz="2400" dirty="0"/>
              <a:t>中华秋沙鸭</a:t>
            </a:r>
          </a:p>
          <a:p>
            <a:pPr>
              <a:buFont typeface="Wingdings" panose="05000000000000000000" pitchFamily="2" charset="2"/>
              <a:buAutoNum type="arabicPeriod"/>
            </a:pPr>
            <a:r>
              <a:rPr lang="zh-CN" altLang="en-US" sz="2400" dirty="0"/>
              <a:t>金　　雕</a:t>
            </a:r>
          </a:p>
          <a:p>
            <a:pPr>
              <a:buFont typeface="Wingdings" panose="05000000000000000000" pitchFamily="2" charset="2"/>
              <a:buAutoNum type="arabicPeriod"/>
            </a:pPr>
            <a:r>
              <a:rPr lang="zh-CN" altLang="en-US" sz="2400" dirty="0"/>
              <a:t>虎头海雕</a:t>
            </a:r>
          </a:p>
          <a:p>
            <a:pPr>
              <a:buFont typeface="Wingdings" panose="05000000000000000000" pitchFamily="2" charset="2"/>
              <a:buAutoNum type="arabicPeriod"/>
            </a:pPr>
            <a:r>
              <a:rPr lang="zh-CN" altLang="en-US" sz="2400" dirty="0"/>
              <a:t>黄腹角雉</a:t>
            </a:r>
          </a:p>
          <a:p>
            <a:pPr>
              <a:buFont typeface="Wingdings" panose="05000000000000000000" pitchFamily="2" charset="2"/>
              <a:buAutoNum type="arabicPeriod"/>
            </a:pPr>
            <a:r>
              <a:rPr lang="zh-CN" altLang="en-US" sz="2400" dirty="0"/>
              <a:t>灰腹角雉</a:t>
            </a:r>
          </a:p>
          <a:p>
            <a:pPr>
              <a:buFont typeface="Wingdings" panose="05000000000000000000" pitchFamily="2" charset="2"/>
              <a:buAutoNum type="arabicPeriod"/>
            </a:pPr>
            <a:r>
              <a:rPr lang="zh-CN" altLang="en-US" sz="2400" dirty="0"/>
              <a:t>绿尾虹雉</a:t>
            </a:r>
          </a:p>
          <a:p>
            <a:pPr>
              <a:buFont typeface="Wingdings" panose="05000000000000000000" pitchFamily="2" charset="2"/>
              <a:buAutoNum type="arabicPeriod"/>
            </a:pPr>
            <a:r>
              <a:rPr lang="zh-CN" altLang="en-US" sz="2400" dirty="0"/>
              <a:t>棕尾虹雉</a:t>
            </a:r>
          </a:p>
          <a:p>
            <a:pPr>
              <a:buFont typeface="Wingdings" panose="05000000000000000000" pitchFamily="2" charset="2"/>
              <a:buAutoNum type="arabicPeriod"/>
            </a:pPr>
            <a:r>
              <a:rPr lang="zh-CN" altLang="en-US" sz="2400" dirty="0"/>
              <a:t>褐  马  鸡</a:t>
            </a:r>
          </a:p>
          <a:p>
            <a:pPr>
              <a:buFont typeface="Wingdings" panose="05000000000000000000" pitchFamily="2" charset="2"/>
              <a:buAutoNum type="arabicPeriod"/>
            </a:pPr>
            <a:r>
              <a:rPr lang="zh-CN" altLang="en-US" sz="2400" dirty="0"/>
              <a:t>蓝　　鹇</a:t>
            </a:r>
          </a:p>
        </p:txBody>
      </p:sp>
      <p:sp>
        <p:nvSpPr>
          <p:cNvPr id="24580" name="文本占位符 24579"/>
          <p:cNvSpPr>
            <a:spLocks noGrp="1"/>
          </p:cNvSpPr>
          <p:nvPr>
            <p:ph sz="half" idx="2"/>
          </p:nvPr>
        </p:nvSpPr>
        <p:spPr>
          <a:xfrm>
            <a:off x="5148263" y="1312863"/>
            <a:ext cx="2701925" cy="5211762"/>
          </a:xfrm>
        </p:spPr>
        <p:txBody>
          <a:bodyPr/>
          <a:lstStyle/>
          <a:p>
            <a:pPr>
              <a:lnSpc>
                <a:spcPct val="90000"/>
              </a:lnSpc>
              <a:buFont typeface="Wingdings" panose="05000000000000000000" pitchFamily="2" charset="2"/>
              <a:buAutoNum type="arabicPeriod" startAt="13"/>
            </a:pPr>
            <a:r>
              <a:rPr lang="zh-CN" altLang="en-US" sz="2400" dirty="0"/>
              <a:t>黑长尾雉</a:t>
            </a:r>
          </a:p>
          <a:p>
            <a:pPr>
              <a:lnSpc>
                <a:spcPct val="90000"/>
              </a:lnSpc>
              <a:buFont typeface="Wingdings" panose="05000000000000000000" pitchFamily="2" charset="2"/>
              <a:buAutoNum type="arabicPeriod" startAt="13"/>
            </a:pPr>
            <a:r>
              <a:rPr lang="zh-CN" altLang="en-US" sz="2400" dirty="0"/>
              <a:t>白颈长尾雉</a:t>
            </a:r>
          </a:p>
          <a:p>
            <a:pPr>
              <a:lnSpc>
                <a:spcPct val="90000"/>
              </a:lnSpc>
              <a:buFont typeface="Wingdings" panose="05000000000000000000" pitchFamily="2" charset="2"/>
              <a:buAutoNum type="arabicPeriod" startAt="13"/>
            </a:pPr>
            <a:r>
              <a:rPr lang="zh-CN" altLang="en-US" sz="2400" dirty="0"/>
              <a:t>黑颈长尾雉</a:t>
            </a:r>
          </a:p>
          <a:p>
            <a:pPr>
              <a:lnSpc>
                <a:spcPct val="90000"/>
              </a:lnSpc>
              <a:buFont typeface="Wingdings" panose="05000000000000000000" pitchFamily="2" charset="2"/>
              <a:buAutoNum type="arabicPeriod" startAt="13"/>
            </a:pPr>
            <a:r>
              <a:rPr lang="zh-CN" altLang="en-US" sz="2400" dirty="0"/>
              <a:t>孔  雀  雉</a:t>
            </a:r>
          </a:p>
          <a:p>
            <a:pPr>
              <a:lnSpc>
                <a:spcPct val="90000"/>
              </a:lnSpc>
              <a:buFont typeface="Wingdings" panose="05000000000000000000" pitchFamily="2" charset="2"/>
              <a:buAutoNum type="arabicPeriod" startAt="13"/>
            </a:pPr>
            <a:r>
              <a:rPr lang="zh-CN" altLang="en-US" sz="2400" dirty="0"/>
              <a:t>绿  孔  雀</a:t>
            </a:r>
          </a:p>
          <a:p>
            <a:pPr>
              <a:lnSpc>
                <a:spcPct val="90000"/>
              </a:lnSpc>
              <a:buFont typeface="Wingdings" panose="05000000000000000000" pitchFamily="2" charset="2"/>
              <a:buAutoNum type="arabicPeriod" startAt="13"/>
            </a:pPr>
            <a:r>
              <a:rPr lang="zh-CN" altLang="en-US" sz="2400" dirty="0"/>
              <a:t>黑  颈  鹤</a:t>
            </a:r>
          </a:p>
          <a:p>
            <a:pPr>
              <a:lnSpc>
                <a:spcPct val="90000"/>
              </a:lnSpc>
              <a:buFont typeface="Wingdings" panose="05000000000000000000" pitchFamily="2" charset="2"/>
              <a:buAutoNum type="arabicPeriod" startAt="13"/>
            </a:pPr>
            <a:r>
              <a:rPr lang="zh-CN" altLang="en-US" sz="2400" dirty="0"/>
              <a:t>白  头  鹤</a:t>
            </a:r>
          </a:p>
          <a:p>
            <a:pPr>
              <a:lnSpc>
                <a:spcPct val="90000"/>
              </a:lnSpc>
              <a:buFont typeface="Wingdings" panose="05000000000000000000" pitchFamily="2" charset="2"/>
              <a:buAutoNum type="arabicPeriod" startAt="13"/>
            </a:pPr>
            <a:r>
              <a:rPr lang="zh-CN" altLang="en-US" sz="2400" dirty="0"/>
              <a:t>丹  顶  鹤</a:t>
            </a:r>
          </a:p>
          <a:p>
            <a:pPr>
              <a:lnSpc>
                <a:spcPct val="90000"/>
              </a:lnSpc>
              <a:buFont typeface="Wingdings" panose="05000000000000000000" pitchFamily="2" charset="2"/>
              <a:buAutoNum type="arabicPeriod" startAt="13"/>
            </a:pPr>
            <a:r>
              <a:rPr lang="zh-CN" altLang="en-US" sz="2400" dirty="0"/>
              <a:t>白　　鹤</a:t>
            </a:r>
          </a:p>
          <a:p>
            <a:pPr>
              <a:lnSpc>
                <a:spcPct val="90000"/>
              </a:lnSpc>
              <a:buFont typeface="Wingdings" panose="05000000000000000000" pitchFamily="2" charset="2"/>
              <a:buAutoNum type="arabicPeriod" startAt="13"/>
            </a:pPr>
            <a:r>
              <a:rPr lang="zh-CN" altLang="en-US" sz="2400" dirty="0"/>
              <a:t>赤  颈  鹤</a:t>
            </a:r>
          </a:p>
          <a:p>
            <a:pPr>
              <a:lnSpc>
                <a:spcPct val="90000"/>
              </a:lnSpc>
              <a:buFont typeface="Wingdings" panose="05000000000000000000" pitchFamily="2" charset="2"/>
              <a:buAutoNum type="arabicPeriod" startAt="13"/>
            </a:pPr>
            <a:r>
              <a:rPr lang="zh-CN" altLang="en-US" sz="2400" dirty="0"/>
              <a:t>大　　鸨</a:t>
            </a:r>
            <a:endParaRPr lang="zh-CN" altLang="en-US" sz="2400" b="1" dirty="0"/>
          </a:p>
          <a:p>
            <a:pPr>
              <a:lnSpc>
                <a:spcPct val="90000"/>
              </a:lnSpc>
              <a:buFont typeface="Wingdings" panose="05000000000000000000" pitchFamily="2" charset="2"/>
              <a:buAutoNum type="arabicPeriod" startAt="13"/>
            </a:pPr>
            <a:r>
              <a:rPr lang="zh-CN" altLang="en-US" sz="2400" dirty="0"/>
              <a:t>遗　　鸥</a:t>
            </a:r>
            <a:endParaRPr lang="zh-CN" altLang="en-US" sz="2400"/>
          </a:p>
        </p:txBody>
      </p:sp>
      <p:sp>
        <p:nvSpPr>
          <p:cNvPr id="24581" name="直接连接符 24580"/>
          <p:cNvSpPr/>
          <p:nvPr/>
        </p:nvSpPr>
        <p:spPr>
          <a:xfrm>
            <a:off x="1547813" y="1196975"/>
            <a:ext cx="7056437" cy="0"/>
          </a:xfrm>
          <a:prstGeom prst="line">
            <a:avLst/>
          </a:prstGeom>
          <a:ln w="25400" cap="sq" cmpd="sng">
            <a:solidFill>
              <a:schemeClr val="tx1"/>
            </a:solidFill>
            <a:prstDash val="solid"/>
            <a:headEnd type="none" w="sm" len="sm"/>
            <a:tailEnd type="none" w="sm" len="sm"/>
          </a:ln>
        </p:spPr>
      </p:sp>
      <p:pic>
        <p:nvPicPr>
          <p:cNvPr id="24582" name="图片 24581" descr="未标题-1 拷贝02"/>
          <p:cNvPicPr>
            <a:picLocks noChangeAspect="1"/>
          </p:cNvPicPr>
          <p:nvPr/>
        </p:nvPicPr>
        <p:blipFill>
          <a:blip r:embed="rId3" cstate="email"/>
          <a:stretch>
            <a:fillRect/>
          </a:stretch>
        </p:blipFill>
        <p:spPr>
          <a:xfrm>
            <a:off x="142875" y="341313"/>
            <a:ext cx="1908175" cy="1431925"/>
          </a:xfrm>
          <a:prstGeom prst="rect">
            <a:avLst/>
          </a:prstGeom>
          <a:noFill/>
          <a:ln w="9525">
            <a:no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标题 30722"/>
          <p:cNvSpPr>
            <a:spLocks noGrp="1"/>
          </p:cNvSpPr>
          <p:nvPr>
            <p:ph type="title"/>
          </p:nvPr>
        </p:nvSpPr>
        <p:spPr>
          <a:xfrm>
            <a:off x="838200" y="6066155"/>
            <a:ext cx="3258820" cy="860425"/>
          </a:xfrm>
        </p:spPr>
        <p:txBody>
          <a:bodyPr anchor="ctr"/>
          <a:lstStyle/>
          <a:p>
            <a:r>
              <a:rPr lang="zh-CN" altLang="en-US" sz="2800" b="1" dirty="0"/>
              <a:t>东方白鹳</a:t>
            </a:r>
          </a:p>
        </p:txBody>
      </p:sp>
      <p:pic>
        <p:nvPicPr>
          <p:cNvPr id="2" name="内容占位符 1"/>
          <p:cNvPicPr>
            <a:picLocks noGrp="1" noChangeAspect="1"/>
          </p:cNvPicPr>
          <p:nvPr>
            <p:ph sz="half" idx="1"/>
          </p:nvPr>
        </p:nvPicPr>
        <p:blipFill>
          <a:blip r:embed="rId3" cstate="email"/>
          <a:srcRect/>
          <a:stretch>
            <a:fillRect/>
          </a:stretch>
        </p:blipFill>
        <p:spPr>
          <a:xfrm flipH="1">
            <a:off x="1057275" y="903605"/>
            <a:ext cx="3302000" cy="5174615"/>
          </a:xfrm>
          <a:prstGeom prst="rect">
            <a:avLst/>
          </a:prstGeom>
        </p:spPr>
      </p:pic>
      <p:pic>
        <p:nvPicPr>
          <p:cNvPr id="3" name="内容占位符 2"/>
          <p:cNvPicPr>
            <a:picLocks noGrp="1" noChangeAspect="1"/>
          </p:cNvPicPr>
          <p:nvPr>
            <p:ph sz="half" idx="2"/>
          </p:nvPr>
        </p:nvPicPr>
        <p:blipFill>
          <a:blip r:embed="rId4" cstate="email"/>
          <a:srcRect/>
          <a:stretch>
            <a:fillRect/>
          </a:stretch>
        </p:blipFill>
        <p:spPr>
          <a:xfrm>
            <a:off x="5010150" y="903605"/>
            <a:ext cx="3427095" cy="5163185"/>
          </a:xfrm>
          <a:prstGeom prst="rect">
            <a:avLst/>
          </a:prstGeom>
        </p:spPr>
      </p:pic>
      <p:sp>
        <p:nvSpPr>
          <p:cNvPr id="27652" name="标题 27651"/>
          <p:cNvSpPr>
            <a:spLocks noGrp="1"/>
          </p:cNvSpPr>
          <p:nvPr/>
        </p:nvSpPr>
        <p:spPr>
          <a:xfrm>
            <a:off x="5082540" y="6128385"/>
            <a:ext cx="3288665" cy="62357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en-US" sz="2800" b="1" dirty="0"/>
              <a:t>黑鹳</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标题 35843"/>
          <p:cNvSpPr>
            <a:spLocks noGrp="1"/>
          </p:cNvSpPr>
          <p:nvPr>
            <p:ph type="title"/>
          </p:nvPr>
        </p:nvSpPr>
        <p:spPr>
          <a:xfrm>
            <a:off x="914400" y="5995670"/>
            <a:ext cx="6801485" cy="756285"/>
          </a:xfrm>
        </p:spPr>
        <p:txBody>
          <a:bodyPr anchor="ctr"/>
          <a:lstStyle/>
          <a:p>
            <a:r>
              <a:rPr lang="zh-CN" altLang="en-US" sz="2800" b="1" dirty="0"/>
              <a:t>金    雕</a:t>
            </a:r>
          </a:p>
        </p:txBody>
      </p:sp>
      <p:pic>
        <p:nvPicPr>
          <p:cNvPr id="2" name="内容占位符 1"/>
          <p:cNvPicPr>
            <a:picLocks noGrp="1" noChangeAspect="1"/>
          </p:cNvPicPr>
          <p:nvPr>
            <p:ph idx="1"/>
          </p:nvPr>
        </p:nvPicPr>
        <p:blipFill>
          <a:blip r:embed="rId3" cstate="email"/>
          <a:stretch>
            <a:fillRect/>
          </a:stretch>
        </p:blipFill>
        <p:spPr>
          <a:xfrm>
            <a:off x="942340" y="730885"/>
            <a:ext cx="7713980" cy="4984750"/>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3048000" y="6203950"/>
            <a:ext cx="3289300" cy="591820"/>
          </a:xfrm>
        </p:spPr>
        <p:txBody>
          <a:bodyPr anchor="ctr"/>
          <a:lstStyle/>
          <a:p>
            <a:r>
              <a:rPr lang="zh-CN" altLang="en-US" sz="2800" b="1" dirty="0"/>
              <a:t>大    鸨</a:t>
            </a:r>
          </a:p>
        </p:txBody>
      </p:sp>
      <p:pic>
        <p:nvPicPr>
          <p:cNvPr id="2" name="内容占位符 1"/>
          <p:cNvPicPr>
            <a:picLocks noGrp="1" noChangeAspect="1"/>
          </p:cNvPicPr>
          <p:nvPr>
            <p:ph idx="1"/>
          </p:nvPr>
        </p:nvPicPr>
        <p:blipFill>
          <a:blip r:embed="rId3" cstate="email"/>
          <a:srcRect/>
          <a:stretch>
            <a:fillRect/>
          </a:stretch>
        </p:blipFill>
        <p:spPr>
          <a:xfrm>
            <a:off x="1292860" y="575310"/>
            <a:ext cx="6750050" cy="555244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37889"/>
          <p:cNvSpPr>
            <a:spLocks noGrp="1"/>
          </p:cNvSpPr>
          <p:nvPr>
            <p:ph type="title" idx="4294967295"/>
          </p:nvPr>
        </p:nvSpPr>
        <p:spPr>
          <a:xfrm>
            <a:off x="0" y="1225550"/>
            <a:ext cx="3095625" cy="576263"/>
          </a:xfrm>
        </p:spPr>
        <p:txBody>
          <a:bodyPr anchor="ctr"/>
          <a:lstStyle/>
          <a:p>
            <a:r>
              <a:rPr lang="zh-CN" altLang="en-US" sz="2800" b="1" dirty="0"/>
              <a:t>朱    鹮</a:t>
            </a:r>
          </a:p>
        </p:txBody>
      </p:sp>
      <p:pic>
        <p:nvPicPr>
          <p:cNvPr id="2" name="图片 1"/>
          <p:cNvPicPr>
            <a:picLocks noChangeAspect="1"/>
          </p:cNvPicPr>
          <p:nvPr/>
        </p:nvPicPr>
        <p:blipFill>
          <a:blip r:embed="rId3" cstate="email"/>
          <a:srcRect/>
          <a:stretch>
            <a:fillRect/>
          </a:stretch>
        </p:blipFill>
        <p:spPr>
          <a:xfrm flipH="1">
            <a:off x="566420" y="2278380"/>
            <a:ext cx="5532120" cy="4450715"/>
          </a:xfrm>
          <a:prstGeom prst="rect">
            <a:avLst/>
          </a:prstGeom>
        </p:spPr>
      </p:pic>
      <p:pic>
        <p:nvPicPr>
          <p:cNvPr id="3" name="图片 2"/>
          <p:cNvPicPr>
            <a:picLocks noChangeAspect="1"/>
          </p:cNvPicPr>
          <p:nvPr/>
        </p:nvPicPr>
        <p:blipFill>
          <a:blip r:embed="rId4" cstate="email"/>
          <a:srcRect/>
          <a:stretch>
            <a:fillRect/>
          </a:stretch>
        </p:blipFill>
        <p:spPr>
          <a:xfrm>
            <a:off x="4041140" y="654685"/>
            <a:ext cx="5011420" cy="364617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9475" y="1838960"/>
            <a:ext cx="7672070" cy="2306955"/>
          </a:xfrm>
          <a:prstGeom prst="rect">
            <a:avLst/>
          </a:prstGeom>
          <a:noFill/>
        </p:spPr>
        <p:txBody>
          <a:bodyPr wrap="square" rtlCol="0">
            <a:spAutoFit/>
          </a:bodyPr>
          <a:lstStyle/>
          <a:p>
            <a:r>
              <a:rPr lang="en-US" altLang="zh-CN" sz="3600" b="1"/>
              <a:t>       </a:t>
            </a:r>
            <a:r>
              <a:rPr lang="zh-CN" altLang="en-US" sz="3600" b="1"/>
              <a:t>在自然界中，为人所知的鸟类一共有9,000多种，光中国就记录有1,300多种。它们分布广泛，生活习性也不相同，形态多种多样。</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标题 39938"/>
          <p:cNvSpPr>
            <a:spLocks noGrp="1"/>
          </p:cNvSpPr>
          <p:nvPr>
            <p:ph type="title"/>
          </p:nvPr>
        </p:nvSpPr>
        <p:spPr>
          <a:xfrm>
            <a:off x="534670" y="1875155"/>
            <a:ext cx="3884930" cy="622300"/>
          </a:xfrm>
        </p:spPr>
        <p:txBody>
          <a:bodyPr anchor="ctr"/>
          <a:lstStyle/>
          <a:p>
            <a:r>
              <a:rPr lang="zh-CN" altLang="en-US" sz="2800" b="1" dirty="0"/>
              <a:t>绿孔雀</a:t>
            </a:r>
          </a:p>
        </p:txBody>
      </p:sp>
      <p:pic>
        <p:nvPicPr>
          <p:cNvPr id="2" name="内容占位符 1"/>
          <p:cNvPicPr>
            <a:picLocks noGrp="1" noChangeAspect="1"/>
          </p:cNvPicPr>
          <p:nvPr>
            <p:ph sz="half" idx="1"/>
          </p:nvPr>
        </p:nvPicPr>
        <p:blipFill>
          <a:blip r:embed="rId3" cstate="email"/>
          <a:stretch>
            <a:fillRect/>
          </a:stretch>
        </p:blipFill>
        <p:spPr>
          <a:xfrm>
            <a:off x="457200" y="2468997"/>
            <a:ext cx="4038600" cy="2788369"/>
          </a:xfrm>
          <a:prstGeom prst="rect">
            <a:avLst/>
          </a:prstGeom>
        </p:spPr>
      </p:pic>
      <p:pic>
        <p:nvPicPr>
          <p:cNvPr id="3" name="内容占位符 2"/>
          <p:cNvPicPr>
            <a:picLocks noGrp="1" noChangeAspect="1"/>
          </p:cNvPicPr>
          <p:nvPr>
            <p:ph sz="half" idx="2"/>
          </p:nvPr>
        </p:nvPicPr>
        <p:blipFill>
          <a:blip r:embed="rId4" cstate="email"/>
          <a:stretch>
            <a:fillRect/>
          </a:stretch>
        </p:blipFill>
        <p:spPr>
          <a:xfrm>
            <a:off x="3659505" y="746125"/>
            <a:ext cx="5508625" cy="3442335"/>
          </a:xfrm>
          <a:prstGeom prst="rect">
            <a:avLst/>
          </a:prstGeom>
        </p:spPr>
      </p:pic>
      <p:sp>
        <p:nvSpPr>
          <p:cNvPr id="39941" name="动作按钮: 结束 39940">
            <a:hlinkClick r:id="rId5" action="ppaction://hlinksldjump"/>
          </p:cNvPr>
          <p:cNvSpPr/>
          <p:nvPr/>
        </p:nvSpPr>
        <p:spPr>
          <a:xfrm>
            <a:off x="8153400" y="6309360"/>
            <a:ext cx="609600" cy="533400"/>
          </a:xfrm>
          <a:prstGeom prst="actionButtonEnd">
            <a:avLst/>
          </a:prstGeom>
          <a:solidFill>
            <a:schemeClr val="accent1"/>
          </a:solidFill>
          <a:ln w="9525">
            <a:noFill/>
          </a:ln>
        </p:spPr>
        <p:txBody>
          <a:bodyPr/>
          <a:lstStyle/>
          <a:p>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34817"/>
          <p:cNvSpPr>
            <a:spLocks noGrp="1"/>
          </p:cNvSpPr>
          <p:nvPr>
            <p:ph type="title"/>
          </p:nvPr>
        </p:nvSpPr>
        <p:spPr>
          <a:xfrm>
            <a:off x="2971800" y="6142355"/>
            <a:ext cx="3274060" cy="533400"/>
          </a:xfrm>
        </p:spPr>
        <p:txBody>
          <a:bodyPr anchor="ctr"/>
          <a:lstStyle/>
          <a:p>
            <a:r>
              <a:rPr lang="zh-CN" altLang="en-US" sz="2800" b="1" dirty="0"/>
              <a:t>台湾猴</a:t>
            </a:r>
          </a:p>
        </p:txBody>
      </p:sp>
      <p:pic>
        <p:nvPicPr>
          <p:cNvPr id="2" name="内容占位符 1"/>
          <p:cNvPicPr>
            <a:picLocks noGrp="1" noChangeAspect="1"/>
          </p:cNvPicPr>
          <p:nvPr>
            <p:ph idx="1"/>
          </p:nvPr>
        </p:nvPicPr>
        <p:blipFill>
          <a:blip r:embed="rId2" cstate="email"/>
          <a:stretch>
            <a:fillRect/>
          </a:stretch>
        </p:blipFill>
        <p:spPr>
          <a:xfrm>
            <a:off x="1503680" y="616585"/>
            <a:ext cx="6450330" cy="543369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矩形 47106"/>
          <p:cNvSpPr/>
          <p:nvPr/>
        </p:nvSpPr>
        <p:spPr>
          <a:xfrm>
            <a:off x="3328988" y="1657350"/>
            <a:ext cx="9144000" cy="0"/>
          </a:xfrm>
          <a:prstGeom prst="rect">
            <a:avLst/>
          </a:prstGeom>
          <a:noFill/>
          <a:ln w="12700">
            <a:noFill/>
          </a:ln>
        </p:spPr>
        <p:txBody>
          <a:bodyPr/>
          <a:lstStyle/>
          <a:p>
            <a:endParaRPr lang="zh-CN" altLang="en-US"/>
          </a:p>
        </p:txBody>
      </p:sp>
      <p:sp>
        <p:nvSpPr>
          <p:cNvPr id="47109" name="矩形 47108"/>
          <p:cNvSpPr/>
          <p:nvPr/>
        </p:nvSpPr>
        <p:spPr>
          <a:xfrm>
            <a:off x="3300413" y="1643063"/>
            <a:ext cx="9144000" cy="0"/>
          </a:xfrm>
          <a:prstGeom prst="rect">
            <a:avLst/>
          </a:prstGeom>
          <a:noFill/>
          <a:ln w="12700">
            <a:noFill/>
          </a:ln>
        </p:spPr>
        <p:txBody>
          <a:bodyPr/>
          <a:lstStyle/>
          <a:p>
            <a:endParaRPr lang="zh-CN" altLang="en-US"/>
          </a:p>
        </p:txBody>
      </p:sp>
      <p:sp>
        <p:nvSpPr>
          <p:cNvPr id="47111" name="标题 47110"/>
          <p:cNvSpPr>
            <a:spLocks noGrp="1"/>
          </p:cNvSpPr>
          <p:nvPr>
            <p:ph type="title"/>
          </p:nvPr>
        </p:nvSpPr>
        <p:spPr>
          <a:xfrm>
            <a:off x="2895600" y="6142355"/>
            <a:ext cx="3480435" cy="553085"/>
          </a:xfrm>
        </p:spPr>
        <p:txBody>
          <a:bodyPr anchor="ctr"/>
          <a:lstStyle/>
          <a:p>
            <a:r>
              <a:rPr lang="zh-CN" altLang="en-US" sz="2800" b="1" dirty="0">
                <a:solidFill>
                  <a:schemeClr val="tx1"/>
                </a:solidFill>
              </a:rPr>
              <a:t>白头叶猴</a:t>
            </a:r>
          </a:p>
        </p:txBody>
      </p:sp>
      <p:pic>
        <p:nvPicPr>
          <p:cNvPr id="2" name="内容占位符 1"/>
          <p:cNvPicPr>
            <a:picLocks noGrp="1" noChangeAspect="1"/>
          </p:cNvPicPr>
          <p:nvPr>
            <p:ph idx="1"/>
          </p:nvPr>
        </p:nvPicPr>
        <p:blipFill>
          <a:blip r:embed="rId2" cstate="email"/>
          <a:stretch>
            <a:fillRect/>
          </a:stretch>
        </p:blipFill>
        <p:spPr>
          <a:xfrm>
            <a:off x="935355" y="640715"/>
            <a:ext cx="7539990" cy="53327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0-#ppt_w/2"/>
                                          </p:val>
                                        </p:tav>
                                        <p:tav tm="100000">
                                          <p:val>
                                            <p:strVal val="#ppt_x"/>
                                          </p:val>
                                        </p:tav>
                                      </p:tavLst>
                                    </p:anim>
                                    <p:anim calcmode="lin" valueType="num">
                                      <p:cBhvr additive="base">
                                        <p:cTn id="8"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7109"/>
                                        </p:tgtEl>
                                        <p:attrNameLst>
                                          <p:attrName>style.visibility</p:attrName>
                                        </p:attrNameLst>
                                      </p:cBhvr>
                                      <p:to>
                                        <p:strVal val="visible"/>
                                      </p:to>
                                    </p:set>
                                    <p:anim calcmode="lin" valueType="num">
                                      <p:cBhvr additive="base">
                                        <p:cTn id="13" dur="500" fill="hold"/>
                                        <p:tgtEl>
                                          <p:spTgt spid="47109"/>
                                        </p:tgtEl>
                                        <p:attrNameLst>
                                          <p:attrName>ppt_x</p:attrName>
                                        </p:attrNameLst>
                                      </p:cBhvr>
                                      <p:tavLst>
                                        <p:tav tm="0">
                                          <p:val>
                                            <p:strVal val="0-#ppt_w/2"/>
                                          </p:val>
                                        </p:tav>
                                        <p:tav tm="100000">
                                          <p:val>
                                            <p:strVal val="#ppt_x"/>
                                          </p:val>
                                        </p:tav>
                                      </p:tavLst>
                                    </p:anim>
                                    <p:anim calcmode="lin" valueType="num">
                                      <p:cBhvr additive="base">
                                        <p:cTn id="14" dur="500" fill="hold"/>
                                        <p:tgtEl>
                                          <p:spTgt spid="47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标题 46084"/>
          <p:cNvSpPr>
            <a:spLocks noGrp="1"/>
          </p:cNvSpPr>
          <p:nvPr>
            <p:ph type="title"/>
          </p:nvPr>
        </p:nvSpPr>
        <p:spPr>
          <a:xfrm>
            <a:off x="835025" y="884555"/>
            <a:ext cx="3051175" cy="518160"/>
          </a:xfrm>
        </p:spPr>
        <p:txBody>
          <a:bodyPr anchor="ctr"/>
          <a:lstStyle/>
          <a:p>
            <a:r>
              <a:rPr lang="zh-CN" altLang="en-US" sz="2800" b="1" dirty="0"/>
              <a:t>川金丝猴</a:t>
            </a:r>
          </a:p>
        </p:txBody>
      </p:sp>
      <p:pic>
        <p:nvPicPr>
          <p:cNvPr id="4" name="内容占位符 3"/>
          <p:cNvPicPr>
            <a:picLocks noGrp="1" noChangeAspect="1"/>
          </p:cNvPicPr>
          <p:nvPr>
            <p:ph sz="half" idx="1"/>
          </p:nvPr>
        </p:nvPicPr>
        <p:blipFill>
          <a:blip r:embed="rId2" cstate="email"/>
          <a:stretch>
            <a:fillRect/>
          </a:stretch>
        </p:blipFill>
        <p:spPr>
          <a:xfrm>
            <a:off x="457200" y="2516981"/>
            <a:ext cx="4038600" cy="2692400"/>
          </a:xfrm>
          <a:prstGeom prst="rect">
            <a:avLst/>
          </a:prstGeom>
        </p:spPr>
      </p:pic>
      <p:pic>
        <p:nvPicPr>
          <p:cNvPr id="5" name="内容占位符 4"/>
          <p:cNvPicPr>
            <a:picLocks noGrp="1" noChangeAspect="1"/>
          </p:cNvPicPr>
          <p:nvPr>
            <p:ph sz="half" idx="2"/>
          </p:nvPr>
        </p:nvPicPr>
        <p:blipFill>
          <a:blip r:embed="rId3" cstate="email"/>
          <a:stretch>
            <a:fillRect/>
          </a:stretch>
        </p:blipFill>
        <p:spPr>
          <a:xfrm>
            <a:off x="4285615" y="1326515"/>
            <a:ext cx="4743450" cy="3175000"/>
          </a:xfrm>
          <a:prstGeom prst="rect">
            <a:avLst/>
          </a:prstGeom>
        </p:spPr>
      </p:pic>
      <p:sp>
        <p:nvSpPr>
          <p:cNvPr id="46086" name="动作按钮: 结束 46085">
            <a:hlinkClick r:id="rId4" action="ppaction://hlinksldjump"/>
          </p:cNvPr>
          <p:cNvSpPr/>
          <p:nvPr/>
        </p:nvSpPr>
        <p:spPr>
          <a:xfrm>
            <a:off x="8305800" y="6172200"/>
            <a:ext cx="609600" cy="533400"/>
          </a:xfrm>
          <a:prstGeom prst="actionButtonEnd">
            <a:avLst/>
          </a:prstGeom>
          <a:solidFill>
            <a:schemeClr val="accent1"/>
          </a:solidFill>
          <a:ln w="9525">
            <a:noFill/>
          </a:ln>
        </p:spPr>
        <p:txBody>
          <a:bodyPr/>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79438"/>
            <a:ext cx="8229600" cy="1143000"/>
          </a:xfrm>
        </p:spPr>
        <p:txBody>
          <a:bodyPr/>
          <a:lstStyle/>
          <a:p>
            <a:pPr algn="l"/>
            <a:r>
              <a:rPr lang="zh-CN" altLang="en-US" sz="3200" b="1"/>
              <a:t>资料分析：我国丰富而独特的生物多样性</a:t>
            </a:r>
          </a:p>
        </p:txBody>
      </p:sp>
      <p:sp>
        <p:nvSpPr>
          <p:cNvPr id="3" name="内容占位符 2"/>
          <p:cNvSpPr>
            <a:spLocks noGrp="1"/>
          </p:cNvSpPr>
          <p:nvPr>
            <p:ph idx="1"/>
          </p:nvPr>
        </p:nvSpPr>
        <p:spPr>
          <a:xfrm>
            <a:off x="457200" y="2057400"/>
            <a:ext cx="8229600" cy="3930015"/>
          </a:xfrm>
        </p:spPr>
        <p:txBody>
          <a:bodyPr/>
          <a:lstStyle/>
          <a:p>
            <a:r>
              <a:rPr lang="zh-CN" altLang="en-US" sz="2800" b="1"/>
              <a:t>我国裸子植物的种类在世界排名第几？</a:t>
            </a:r>
          </a:p>
          <a:p>
            <a:r>
              <a:rPr lang="zh-CN" altLang="en-US" sz="2800" b="1"/>
              <a:t>丰富的特有动植物对我国乃至全球而言是一笔怎样的财富？</a:t>
            </a:r>
          </a:p>
          <a:p>
            <a:r>
              <a:rPr lang="zh-CN" altLang="en-US" sz="2800" b="1"/>
              <a:t>我国在栽培植物和家养动物方面对世界贡献如何？你能说出我国有哪些生态系统类型吗？</a:t>
            </a:r>
          </a:p>
          <a:p>
            <a:r>
              <a:rPr lang="zh-CN" altLang="en-US" sz="2800" b="1"/>
              <a:t>从我国生物多样性具有的几大特点来看，生物多样性的含义包括哪几个方面？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
                                          </p:val>
                                        </p:tav>
                                        <p:tav tm="100000">
                                          <p:val>
                                            <p:strVal val="#ppt_y"/>
                                          </p:val>
                                        </p:tav>
                                      </p:tavLst>
                                    </p:anim>
                                  </p:childTnLst>
                                </p:cTn>
                              </p:par>
                              <p:par>
                                <p:cTn id="10" presetID="40" presetClass="entr" presetSubtype="0" fill="hold" grpId="0" nodeType="with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anim calcmode="lin" valueType="num">
                                      <p:cBhvr>
                                        <p:cTn id="13"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40" presetClass="entr" presetSubtype="0" fill="hold" grpId="0" nodeType="withEffect">
                                  <p:stCondLst>
                                    <p:cond delay="0"/>
                                  </p:stCondLst>
                                  <p:iterate type="lt">
                                    <p:tmPct val="10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anim calcmode="lin" valueType="num">
                                      <p:cBhvr>
                                        <p:cTn id="18"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9" dur="500" fill="hold"/>
                                        <p:tgtEl>
                                          <p:spTgt spid="3">
                                            <p:txEl>
                                              <p:pRg st="2" end="2"/>
                                            </p:txEl>
                                          </p:spTgt>
                                        </p:tgtEl>
                                        <p:attrNameLst>
                                          <p:attrName>ppt_y</p:attrName>
                                        </p:attrNameLst>
                                      </p:cBhvr>
                                      <p:tavLst>
                                        <p:tav tm="0">
                                          <p:val>
                                            <p:strVal val="#ppt_y"/>
                                          </p:val>
                                        </p:tav>
                                        <p:tav tm="100000">
                                          <p:val>
                                            <p:strVal val="#ppt_y"/>
                                          </p:val>
                                        </p:tav>
                                      </p:tavLst>
                                    </p:anim>
                                  </p:childTnLst>
                                </p:cTn>
                              </p:par>
                              <p:par>
                                <p:cTn id="20" presetID="40" presetClass="entr" presetSubtype="0" fill="hold" grpId="0" nodeType="withEffect">
                                  <p:stCondLst>
                                    <p:cond delay="0"/>
                                  </p:stCondLst>
                                  <p:iterate type="lt">
                                    <p:tmPct val="10000"/>
                                  </p:iterate>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anim calcmode="lin" valueType="num">
                                      <p:cBhvr>
                                        <p:cTn id="23" dur="5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nvSpPr>
        <p:spPr>
          <a:xfrm>
            <a:off x="762000" y="797560"/>
            <a:ext cx="5552440" cy="671195"/>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b="1" dirty="0">
                <a:solidFill>
                  <a:schemeClr val="tx1"/>
                </a:solidFill>
              </a:rPr>
              <a:t>生物多样性：</a:t>
            </a:r>
          </a:p>
        </p:txBody>
      </p:sp>
      <p:sp>
        <p:nvSpPr>
          <p:cNvPr id="4" name="文本框 3"/>
          <p:cNvSpPr txBox="1"/>
          <p:nvPr/>
        </p:nvSpPr>
        <p:spPr>
          <a:xfrm>
            <a:off x="789305" y="2129790"/>
            <a:ext cx="7835900" cy="304609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3200" b="1">
                <a:solidFill>
                  <a:srgbClr val="FF0000"/>
                </a:solidFill>
              </a:rPr>
              <a:t>物种多样性</a:t>
            </a:r>
            <a:r>
              <a:rPr lang="zh-CN" altLang="en-US" sz="3200" b="1"/>
              <a:t>（生物种类的多样性）</a:t>
            </a:r>
          </a:p>
          <a:p>
            <a:pPr marL="285750" indent="-285750">
              <a:lnSpc>
                <a:spcPct val="150000"/>
              </a:lnSpc>
              <a:buFont typeface="Arial" panose="020B0604020202020204" pitchFamily="34" charset="0"/>
              <a:buChar char="•"/>
            </a:pPr>
            <a:r>
              <a:rPr lang="zh-CN" altLang="en-US" sz="3200" b="1">
                <a:solidFill>
                  <a:srgbClr val="FF0000"/>
                </a:solidFill>
              </a:rPr>
              <a:t>遗传多样性</a:t>
            </a:r>
            <a:r>
              <a:rPr lang="zh-CN" altLang="en-US" sz="3200" b="1"/>
              <a:t>（基因多样性）：如苹果有红富士、香蕉、花牛等品种</a:t>
            </a:r>
          </a:p>
          <a:p>
            <a:pPr marL="285750" indent="-285750">
              <a:lnSpc>
                <a:spcPct val="150000"/>
              </a:lnSpc>
              <a:buFont typeface="Arial" panose="020B0604020202020204" pitchFamily="34" charset="0"/>
              <a:buChar char="•"/>
            </a:pPr>
            <a:r>
              <a:rPr lang="zh-CN" altLang="en-US" sz="3200" b="1">
                <a:solidFill>
                  <a:srgbClr val="FF0000"/>
                </a:solidFill>
              </a:rPr>
              <a:t>生态系统多样性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3" name="内容占位符 12292" descr="立体底纹"/>
          <p:cNvPicPr>
            <a:picLocks noGrp="1" noChangeAspect="1"/>
          </p:cNvPicPr>
          <p:nvPr>
            <p:ph idx="1"/>
          </p:nvPr>
        </p:nvPicPr>
        <p:blipFill>
          <a:blip r:embed="rId2" cstate="email">
            <a:clrChange>
              <a:clrFrom>
                <a:srgbClr val="FDFDFD"/>
              </a:clrFrom>
              <a:clrTo>
                <a:srgbClr val="FDFDFD">
                  <a:alpha val="0"/>
                </a:srgbClr>
              </a:clrTo>
            </a:clrChange>
          </a:blip>
          <a:stretch>
            <a:fillRect/>
          </a:stretch>
        </p:blipFill>
        <p:spPr>
          <a:xfrm>
            <a:off x="796290" y="1628775"/>
            <a:ext cx="8137525" cy="4411663"/>
          </a:xfrm>
        </p:spPr>
      </p:pic>
      <p:sp>
        <p:nvSpPr>
          <p:cNvPr id="12294" name="文本框 12293"/>
          <p:cNvSpPr txBox="1"/>
          <p:nvPr/>
        </p:nvSpPr>
        <p:spPr>
          <a:xfrm>
            <a:off x="1371600" y="2133600"/>
            <a:ext cx="6945313" cy="3568700"/>
          </a:xfrm>
          <a:prstGeom prst="rect">
            <a:avLst/>
          </a:prstGeom>
          <a:noFill/>
          <a:ln w="9525">
            <a:noFill/>
          </a:ln>
        </p:spPr>
        <p:txBody>
          <a:bodyPr>
            <a:spAutoFit/>
          </a:bodyPr>
          <a:lstStyle/>
          <a:p>
            <a:pPr>
              <a:spcBef>
                <a:spcPct val="50000"/>
              </a:spcBef>
              <a:buClr>
                <a:schemeClr val="bg1"/>
              </a:buClr>
            </a:pPr>
            <a:r>
              <a:rPr lang="en-US" altLang="zh-CN" sz="3400" b="1" dirty="0">
                <a:solidFill>
                  <a:srgbClr val="FF0000"/>
                </a:solidFill>
                <a:latin typeface="华文楷体" pitchFamily="2" charset="-122"/>
                <a:ea typeface="华文楷体" pitchFamily="2" charset="-122"/>
              </a:rPr>
              <a:t>    </a:t>
            </a:r>
            <a:r>
              <a:rPr lang="zh-CN" altLang="en-US" sz="3800" b="1" dirty="0">
                <a:solidFill>
                  <a:schemeClr val="tx1"/>
                </a:solidFill>
                <a:latin typeface="华文楷体" pitchFamily="2" charset="-122"/>
                <a:ea typeface="华文楷体" pitchFamily="2" charset="-122"/>
              </a:rPr>
              <a:t>生物多样性就是</a:t>
            </a:r>
            <a:r>
              <a:rPr lang="zh-CN" altLang="en-US" sz="3800" b="1" dirty="0">
                <a:solidFill>
                  <a:srgbClr val="FF0000"/>
                </a:solidFill>
                <a:latin typeface="华文楷体" pitchFamily="2" charset="-122"/>
                <a:ea typeface="华文楷体" pitchFamily="2" charset="-122"/>
              </a:rPr>
              <a:t>生物及其生存环境</a:t>
            </a:r>
            <a:r>
              <a:rPr lang="zh-CN" altLang="en-US" sz="3800" b="1" dirty="0">
                <a:solidFill>
                  <a:schemeClr val="tx1"/>
                </a:solidFill>
                <a:latin typeface="华文楷体" pitchFamily="2" charset="-122"/>
                <a:ea typeface="华文楷体" pitchFamily="2" charset="-122"/>
              </a:rPr>
              <a:t>的多样性，确切的说，生物多样性包括地球上所有的植物、动物和微生物及其所拥有的全部基因和各种各样的生态系统。</a:t>
            </a:r>
          </a:p>
        </p:txBody>
      </p:sp>
      <p:grpSp>
        <p:nvGrpSpPr>
          <p:cNvPr id="12295" name="组合 12294"/>
          <p:cNvGrpSpPr/>
          <p:nvPr/>
        </p:nvGrpSpPr>
        <p:grpSpPr>
          <a:xfrm>
            <a:off x="323850" y="0"/>
            <a:ext cx="3455988" cy="2232025"/>
            <a:chOff x="204" y="0"/>
            <a:chExt cx="2177" cy="1406"/>
          </a:xfrm>
        </p:grpSpPr>
        <p:sp>
          <p:nvSpPr>
            <p:cNvPr id="12296" name="爆炸形 2 12295"/>
            <p:cNvSpPr/>
            <p:nvPr/>
          </p:nvSpPr>
          <p:spPr>
            <a:xfrm>
              <a:off x="204" y="0"/>
              <a:ext cx="2177" cy="1406"/>
            </a:xfrm>
            <a:prstGeom prst="irregularSeal2">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2297" name="文本框 12296"/>
            <p:cNvSpPr txBox="1"/>
            <p:nvPr/>
          </p:nvSpPr>
          <p:spPr>
            <a:xfrm rot="-1657755">
              <a:off x="521" y="482"/>
              <a:ext cx="1304" cy="404"/>
            </a:xfrm>
            <a:prstGeom prst="rect">
              <a:avLst/>
            </a:prstGeom>
            <a:noFill/>
            <a:ln w="9525">
              <a:noFill/>
            </a:ln>
          </p:spPr>
          <p:txBody>
            <a:bodyPr>
              <a:spAutoFit/>
            </a:bodyPr>
            <a:lstStyle/>
            <a:p>
              <a:pPr>
                <a:spcBef>
                  <a:spcPct val="50000"/>
                </a:spcBef>
                <a:buClr>
                  <a:schemeClr val="bg1"/>
                </a:buClr>
              </a:pPr>
              <a:r>
                <a:rPr lang="zh-CN" altLang="en-US" sz="3600" b="1" dirty="0">
                  <a:latin typeface="Times New Roman" panose="02020603050405020304" pitchFamily="18" charset="0"/>
                </a:rPr>
                <a:t>核心概念</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7560" y="1418590"/>
            <a:ext cx="8181975" cy="4154170"/>
          </a:xfrm>
          <a:prstGeom prst="rect">
            <a:avLst/>
          </a:prstGeom>
          <a:noFill/>
        </p:spPr>
        <p:txBody>
          <a:bodyPr wrap="square" rtlCol="0">
            <a:spAutoFit/>
          </a:bodyPr>
          <a:lstStyle/>
          <a:p>
            <a:pPr marL="457200" indent="-457200">
              <a:lnSpc>
                <a:spcPct val="100000"/>
              </a:lnSpc>
              <a:buFont typeface="Arial" panose="020B0604020202020204" pitchFamily="34" charset="0"/>
              <a:buChar char="•"/>
            </a:pPr>
            <a:r>
              <a:rPr lang="zh-CN" altLang="en-US" sz="3200" b="1"/>
              <a:t>物种多样性是生物多样性最直观的体现；</a:t>
            </a:r>
          </a:p>
          <a:p>
            <a:pPr marL="457200" indent="-457200">
              <a:lnSpc>
                <a:spcPct val="100000"/>
              </a:lnSpc>
              <a:buFont typeface="Arial" panose="020B0604020202020204" pitchFamily="34" charset="0"/>
              <a:buChar char="•"/>
            </a:pPr>
            <a:r>
              <a:rPr lang="zh-CN" altLang="en-US" sz="3200" b="1"/>
              <a:t>遗传多样性是生态系统多样性和物种多样性的基础，是生物多样性的内在形式。</a:t>
            </a:r>
          </a:p>
          <a:p>
            <a:pPr>
              <a:buFont typeface="Arial" panose="020B0604020202020204" pitchFamily="34" charset="0"/>
            </a:pPr>
            <a:endParaRPr lang="zh-CN" altLang="en-US" sz="2800" b="1"/>
          </a:p>
          <a:p>
            <a:pPr>
              <a:buFont typeface="Arial" panose="020B0604020202020204" pitchFamily="34" charset="0"/>
            </a:pPr>
            <a:r>
              <a:rPr lang="zh-CN" altLang="en-US" sz="2800" b="1"/>
              <a:t>       目前，全球已知物种大约有</a:t>
            </a:r>
            <a:r>
              <a:rPr lang="en-US" altLang="zh-CN" sz="2800" b="1"/>
              <a:t>1300</a:t>
            </a:r>
            <a:r>
              <a:rPr lang="zh-CN" altLang="en-US" sz="2800" b="1"/>
              <a:t>万～</a:t>
            </a:r>
            <a:r>
              <a:rPr lang="en-US" altLang="zh-CN" sz="2800" b="1"/>
              <a:t>1400</a:t>
            </a:r>
            <a:r>
              <a:rPr lang="zh-CN" altLang="en-US" sz="2800" b="1"/>
              <a:t>万种，但科学家描述过的仅有约</a:t>
            </a:r>
            <a:r>
              <a:rPr lang="en-US" altLang="zh-CN" sz="2800" b="1"/>
              <a:t>175</a:t>
            </a:r>
            <a:r>
              <a:rPr lang="zh-CN" altLang="en-US" sz="2800" b="1"/>
              <a:t>万种。物种特别丰富的国家有巴西、哥伦比亚、厄瓜多尔、秘鲁、墨西哥、扎伊尔、马达加斯加、澳大利亚、中国、印度、印度尼西亚和马来西亚</a:t>
            </a:r>
            <a:r>
              <a:rPr lang="en-US" altLang="zh-CN" sz="2800" b="1"/>
              <a:t>12</a:t>
            </a:r>
            <a:r>
              <a:rPr lang="zh-CN" altLang="en-US" sz="2800" b="1"/>
              <a:t>个国家。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p:txBody>
          <a:bodyPr anchor="ctr"/>
          <a:lstStyle/>
          <a:p>
            <a:r>
              <a:rPr lang="zh-CN" altLang="en-US" sz="4000" b="1" dirty="0">
                <a:solidFill>
                  <a:schemeClr val="tx1"/>
                </a:solidFill>
              </a:rPr>
              <a:t>形成生物多样性的原因</a:t>
            </a:r>
          </a:p>
        </p:txBody>
      </p:sp>
      <p:graphicFrame>
        <p:nvGraphicFramePr>
          <p:cNvPr id="13331" name="内容占位符 13330"/>
          <p:cNvGraphicFramePr>
            <a:graphicFrameLocks noGrp="1"/>
          </p:cNvGraphicFramePr>
          <p:nvPr>
            <p:ph type="tbl" idx="1"/>
          </p:nvPr>
        </p:nvGraphicFramePr>
        <p:xfrm>
          <a:off x="914400" y="1828800"/>
          <a:ext cx="7772400" cy="4297363"/>
        </p:xfrm>
        <a:graphic>
          <a:graphicData uri="http://schemas.openxmlformats.org/drawingml/2006/table">
            <a:tbl>
              <a:tblPr/>
              <a:tblGrid>
                <a:gridCol w="1905000"/>
                <a:gridCol w="5867400"/>
              </a:tblGrid>
              <a:tr h="1322388">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CC00CC"/>
                          </a:solidFill>
                          <a:ea typeface="楷体_GB2312" pitchFamily="49" charset="-122"/>
                        </a:rPr>
                        <a:t>遗传和变异</a:t>
                      </a:r>
                      <a:endParaRPr lang="zh-CN" altLang="en-US" sz="2400" b="1">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ea typeface="楷体_GB2312" pitchFamily="49" charset="-122"/>
                        </a:rPr>
                        <a:t>基因是遗传的信息，基因控制性状遗传，基因的变异等决定</a:t>
                      </a:r>
                      <a:r>
                        <a:rPr lang="zh-CN" altLang="en-US" sz="2400" b="1" dirty="0">
                          <a:solidFill>
                            <a:schemeClr val="hlink"/>
                          </a:solidFill>
                          <a:ea typeface="楷体_GB2312" pitchFamily="49" charset="-122"/>
                        </a:rPr>
                        <a:t>遗传的多样性</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r>
              <a:tr h="14859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CC00CC"/>
                          </a:solidFill>
                          <a:ea typeface="楷体_GB2312" pitchFamily="49" charset="-122"/>
                        </a:rPr>
                        <a:t>生物的进化</a:t>
                      </a:r>
                      <a:endParaRPr lang="zh-CN" altLang="en-US" sz="2400" b="1">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ea typeface="楷体_GB2312" pitchFamily="49" charset="-122"/>
                        </a:rPr>
                        <a:t>种群是进化的单位，基因突变、基因重组和自然选择使种群的基因库在代代相传过程中保持和发展导致</a:t>
                      </a:r>
                      <a:r>
                        <a:rPr lang="zh-CN" altLang="en-US" sz="2400" b="1" dirty="0">
                          <a:solidFill>
                            <a:schemeClr val="hlink"/>
                          </a:solidFill>
                          <a:ea typeface="楷体_GB2312" pitchFamily="49" charset="-122"/>
                        </a:rPr>
                        <a:t>物种的多样性</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r>
              <a:tr h="148907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CC00CC"/>
                          </a:solidFill>
                          <a:ea typeface="楷体_GB2312" pitchFamily="49" charset="-122"/>
                        </a:rPr>
                        <a:t>生物与环境</a:t>
                      </a:r>
                      <a:endParaRPr lang="zh-CN" altLang="en-US" sz="2400" b="1">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ea typeface="楷体_GB2312" pitchFamily="49" charset="-122"/>
                        </a:rPr>
                        <a:t>种群、群落和生态系统，生态系统的类型和生态系统的结构成分的多样性均表现出</a:t>
                      </a:r>
                      <a:r>
                        <a:rPr lang="zh-CN" altLang="en-US" sz="2400" b="1" dirty="0">
                          <a:solidFill>
                            <a:schemeClr val="hlink"/>
                          </a:solidFill>
                          <a:ea typeface="楷体_GB2312" pitchFamily="49" charset="-122"/>
                        </a:rPr>
                        <a:t>生态系统的多样性</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31"/>
                                        </p:tgtEl>
                                        <p:attrNameLst>
                                          <p:attrName>style.visibility</p:attrName>
                                        </p:attrNameLst>
                                      </p:cBhvr>
                                      <p:to>
                                        <p:strVal val="visible"/>
                                      </p:to>
                                    </p:set>
                                    <p:animEffect transition="in" filter="blinds(horizontal)">
                                      <p:cBhvr>
                                        <p:cTn id="7" dur="500"/>
                                        <p:tgtEl>
                                          <p:spTgt spid="1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p:nvPr>
        </p:nvSpPr>
        <p:spPr/>
        <p:txBody>
          <a:bodyPr anchor="ctr"/>
          <a:lstStyle/>
          <a:p>
            <a:r>
              <a:rPr lang="zh-CN" altLang="en-US" sz="4000" b="1" dirty="0"/>
              <a:t>我国的生物多样性</a:t>
            </a:r>
          </a:p>
        </p:txBody>
      </p:sp>
      <p:sp>
        <p:nvSpPr>
          <p:cNvPr id="19459" name="文本占位符 19458"/>
          <p:cNvSpPr>
            <a:spLocks noGrp="1"/>
          </p:cNvSpPr>
          <p:nvPr>
            <p:ph idx="1"/>
          </p:nvPr>
        </p:nvSpPr>
        <p:spPr/>
        <p:txBody>
          <a:bodyPr/>
          <a:lstStyle/>
          <a:p>
            <a:r>
              <a:rPr lang="zh-CN" altLang="en-US" dirty="0">
                <a:hlinkClick r:id="rId2" action="ppaction://hlinksldjump"/>
              </a:rPr>
              <a:t>我国</a:t>
            </a:r>
            <a:r>
              <a:rPr lang="en-US" altLang="zh-CN" dirty="0">
                <a:latin typeface="宋体" panose="02010600030101010101" pitchFamily="2" charset="-122"/>
                <a:hlinkClick r:id="rId2" action="ppaction://hlinksldjump"/>
              </a:rPr>
              <a:t>Ⅰ</a:t>
            </a:r>
            <a:r>
              <a:rPr lang="zh-CN" altLang="en-US" dirty="0">
                <a:latin typeface="宋体" panose="02010600030101010101" pitchFamily="2" charset="-122"/>
                <a:hlinkClick r:id="rId2" action="ppaction://hlinksldjump"/>
              </a:rPr>
              <a:t>级保护的部分鸟类</a:t>
            </a:r>
            <a:endParaRPr lang="zh-CN" altLang="en-US">
              <a:latin typeface="宋体" panose="02010600030101010101" pitchFamily="2" charset="-122"/>
            </a:endParaRPr>
          </a:p>
          <a:p>
            <a:r>
              <a:rPr lang="zh-CN" altLang="en-US" dirty="0">
                <a:latin typeface="宋体" panose="02010600030101010101" pitchFamily="2" charset="-122"/>
                <a:hlinkClick r:id="rId3" action="ppaction://hlinksldjump"/>
              </a:rPr>
              <a:t>我国部分</a:t>
            </a:r>
            <a:r>
              <a:rPr lang="en-US" altLang="zh-CN" dirty="0">
                <a:latin typeface="宋体" panose="02010600030101010101" pitchFamily="2" charset="-122"/>
                <a:hlinkClick r:id="rId3" action="ppaction://hlinksldjump"/>
              </a:rPr>
              <a:t>Ⅰ</a:t>
            </a:r>
            <a:r>
              <a:rPr lang="zh-CN" altLang="en-US" dirty="0">
                <a:latin typeface="宋体" panose="02010600030101010101" pitchFamily="2" charset="-122"/>
                <a:hlinkClick r:id="rId3" action="ppaction://hlinksldjump"/>
              </a:rPr>
              <a:t>级保护的哺乳动物</a:t>
            </a:r>
            <a:endParaRPr lang="zh-CN" altLang="en-US">
              <a:latin typeface="宋体" panose="02010600030101010101" pitchFamily="2" charset="-122"/>
            </a:endParaRPr>
          </a:p>
        </p:txBody>
      </p:sp>
      <p:pic>
        <p:nvPicPr>
          <p:cNvPr id="19460" name="图片 19459" descr="MCj02152950000[1]"/>
          <p:cNvPicPr>
            <a:picLocks noChangeAspect="1"/>
          </p:cNvPicPr>
          <p:nvPr/>
        </p:nvPicPr>
        <p:blipFill>
          <a:blip r:embed="rId4" cstate="email"/>
          <a:stretch>
            <a:fillRect/>
          </a:stretch>
        </p:blipFill>
        <p:spPr>
          <a:xfrm>
            <a:off x="5410200" y="3505200"/>
            <a:ext cx="2759075" cy="2895600"/>
          </a:xfrm>
          <a:prstGeom prst="rect">
            <a:avLst/>
          </a:prstGeom>
          <a:noFill/>
          <a:ln w="9525">
            <a:noFill/>
          </a:ln>
        </p:spPr>
      </p:pic>
    </p:spTree>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1_复件 8-3人体概述">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C:\Documents and Settings\admin\Application Data\Microsoft\Templates\复件 8-3人体概述.pot</Template>
  <TotalTime>0</TotalTime>
  <Words>3855</Words>
  <Application>Microsoft Office PowerPoint</Application>
  <PresentationFormat>全屏显示(4:3)</PresentationFormat>
  <Paragraphs>206</Paragraphs>
  <Slides>33</Slides>
  <Notes>6</Notes>
  <HiddenSlides>0</HiddenSlides>
  <MMClips>0</MMClips>
  <ScaleCrop>false</ScaleCrop>
  <HeadingPairs>
    <vt:vector size="6" baseType="variant">
      <vt:variant>
        <vt:lpstr>主题</vt:lpstr>
      </vt:variant>
      <vt:variant>
        <vt:i4>2</vt:i4>
      </vt:variant>
      <vt:variant>
        <vt:lpstr>嵌入 OLE 服务器</vt:lpstr>
      </vt:variant>
      <vt:variant>
        <vt:i4>0</vt:i4>
      </vt:variant>
      <vt:variant>
        <vt:lpstr>幻灯片标题</vt:lpstr>
      </vt:variant>
      <vt:variant>
        <vt:i4>33</vt:i4>
      </vt:variant>
    </vt:vector>
  </HeadingPairs>
  <TitlesOfParts>
    <vt:vector size="35" baseType="lpstr">
      <vt:lpstr>1_复件 8-3人体概述</vt:lpstr>
      <vt:lpstr>暗香扑面</vt:lpstr>
      <vt:lpstr>幻灯片 1</vt:lpstr>
      <vt:lpstr>幻灯片 2</vt:lpstr>
      <vt:lpstr>幻灯片 3</vt:lpstr>
      <vt:lpstr>资料分析：我国丰富而独特的生物多样性</vt:lpstr>
      <vt:lpstr>幻灯片 5</vt:lpstr>
      <vt:lpstr>幻灯片 6</vt:lpstr>
      <vt:lpstr>幻灯片 7</vt:lpstr>
      <vt:lpstr>形成生物多样性的原因</vt:lpstr>
      <vt:lpstr>我国的生物多样性</vt:lpstr>
      <vt:lpstr>讨论：      保护生物多样性的意义何在？</vt:lpstr>
      <vt:lpstr>生物多样性的直接价值</vt:lpstr>
      <vt:lpstr>生物多样性的直接价值</vt:lpstr>
      <vt:lpstr>生物多样性的直接价值</vt:lpstr>
      <vt:lpstr>生物多样性的直接价值</vt:lpstr>
      <vt:lpstr>生物多样性的直接价值</vt:lpstr>
      <vt:lpstr>生物多样性的间接价值</vt:lpstr>
      <vt:lpstr>中国生物多样性价值初步估计（单位：万亿元）</vt:lpstr>
      <vt:lpstr>幻灯片 18</vt:lpstr>
      <vt:lpstr>幻灯片 19</vt:lpstr>
      <vt:lpstr>生物多样性丧失的原因</vt:lpstr>
      <vt:lpstr>保护生物多样性，我们能做什么？</vt:lpstr>
      <vt:lpstr>课后检测：</vt:lpstr>
      <vt:lpstr>幻灯片 23</vt:lpstr>
      <vt:lpstr>幻灯片 24</vt:lpstr>
      <vt:lpstr>我国Ⅰ级保护的部分鸟类</vt:lpstr>
      <vt:lpstr>东方白鹳</vt:lpstr>
      <vt:lpstr>金    雕</vt:lpstr>
      <vt:lpstr>大    鸨</vt:lpstr>
      <vt:lpstr>朱    鹮</vt:lpstr>
      <vt:lpstr>绿孔雀</vt:lpstr>
      <vt:lpstr>台湾猴</vt:lpstr>
      <vt:lpstr>白头叶猴</vt:lpstr>
      <vt:lpstr>川金丝猴</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2017-09-28T06:50:00Z</dcterms:created>
  <dcterms:modified xsi:type="dcterms:W3CDTF">2018-06-09T13:12:02Z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2052-10.1.0.6750</vt:lpwstr>
  </property>
</Properties>
</file>