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4" r:id="rId1"/>
    <p:sldMasterId id="2147483680" r:id="rId2"/>
  </p:sldMasterIdLst>
  <p:sldIdLst>
    <p:sldId id="395" r:id="rId3"/>
    <p:sldId id="351" r:id="rId4"/>
    <p:sldId id="397" r:id="rId5"/>
    <p:sldId id="398" r:id="rId6"/>
    <p:sldId id="399" r:id="rId7"/>
    <p:sldId id="400" r:id="rId8"/>
    <p:sldId id="401" r:id="rId9"/>
    <p:sldId id="402" r:id="rId10"/>
    <p:sldId id="404" r:id="rId11"/>
    <p:sldId id="403" r:id="rId12"/>
    <p:sldId id="330" r:id="rId13"/>
    <p:sldId id="405" r:id="rId14"/>
    <p:sldId id="416" r:id="rId15"/>
    <p:sldId id="371" r:id="rId16"/>
    <p:sldId id="417" r:id="rId17"/>
    <p:sldId id="418" r:id="rId18"/>
    <p:sldId id="406" r:id="rId19"/>
    <p:sldId id="309" r:id="rId20"/>
    <p:sldId id="408" r:id="rId21"/>
    <p:sldId id="409" r:id="rId22"/>
    <p:sldId id="414" r:id="rId23"/>
    <p:sldId id="325" r:id="rId24"/>
    <p:sldId id="334" r:id="rId25"/>
    <p:sldId id="335" r:id="rId26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CC"/>
    <a:srgbClr val="CC99FF"/>
    <a:srgbClr val="0000FF"/>
    <a:srgbClr val="F6FFE5"/>
    <a:srgbClr val="EAFEC6"/>
    <a:srgbClr val="D6EAEA"/>
    <a:srgbClr val="FF3300"/>
    <a:srgbClr val="FFFF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82" d="100"/>
          <a:sy n="82" d="100"/>
        </p:scale>
        <p:origin x="-1474" y="-91"/>
      </p:cViewPr>
      <p:guideLst>
        <p:guide orient="horz" pos="220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r>
              <a:rPr lang="de-DE" altLang="en-US" dirty="0">
                <a:latin typeface="Arial" panose="020B0604020202020204" pitchFamily="34" charset="0"/>
              </a:rPr>
              <a:t>Page </a:t>
            </a:r>
            <a:r>
              <a:rPr lang="de-DE" altLang="en-US" sz="1000" b="1" dirty="0">
                <a:latin typeface="Arial" panose="020B0604020202020204" pitchFamily="34" charset="0"/>
                <a:sym typeface="MS UI Gothic" panose="020B0600070205080204" pitchFamily="2" charset="-128"/>
              </a:rPr>
              <a:t></a:t>
            </a:r>
            <a:r>
              <a:rPr lang="de-DE" altLang="en-US" sz="1000" b="1" dirty="0">
                <a:latin typeface="Arial" panose="020B0604020202020204" pitchFamily="34" charset="0"/>
              </a:rPr>
              <a:t> </a:t>
            </a:r>
            <a:fld id="{9A0DB2DC-4C9A-4742-B13C-FB6460FD3503}" type="slidenum">
              <a:rPr lang="zh-CN" altLang="en-US" sz="1000" b="1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sz="10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96686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6401"/>
            <a:ext cx="7772400" cy="1538286"/>
          </a:xfrm>
        </p:spPr>
        <p:txBody>
          <a:bodyPr anchor="b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214686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mtClean="0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73152" y="6400800"/>
            <a:ext cx="3200400" cy="28380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5330952" y="6400800"/>
            <a:ext cx="3733800" cy="283800"/>
          </a:xfrm>
        </p:spPr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mtClean="0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5800" y="3143248"/>
            <a:ext cx="77724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143248"/>
            <a:ext cx="7772400" cy="1362075"/>
          </a:xfrm>
        </p:spPr>
        <p:txBody>
          <a:bodyPr anchor="t"/>
          <a:lstStyle>
            <a:lvl1pPr algn="ctr">
              <a:defRPr sz="4000" b="0" cap="all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1643061"/>
            <a:ext cx="7772400" cy="1500187"/>
          </a:xfrm>
        </p:spPr>
        <p:txBody>
          <a:bodyPr anchor="b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mtClean="0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mtClean="0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>
              <a:buNone/>
              <a:defRPr sz="20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2pPr>
            <a:lvl3pPr marL="914400" indent="0">
              <a:buNone/>
              <a:defRPr sz="18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3pPr>
            <a:lvl4pPr marL="13716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4pPr>
            <a:lvl5pPr marL="1828800" indent="0">
              <a:buNone/>
              <a:defRPr sz="1600" b="1">
                <a:effectLst>
                  <a:outerShdw blurRad="50800" dist="25400" dir="5400000" algn="tl" rotWithShape="0">
                    <a:srgbClr val="000000">
                      <a:alpha val="43137"/>
                    </a:srgbClr>
                  </a:outerShdw>
                </a:effectLst>
              </a:defRPr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mtClean="0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mtClean="0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mtClean="0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786050" y="1053546"/>
            <a:ext cx="59040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86050" y="228600"/>
            <a:ext cx="5900752" cy="842946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786050" y="1142984"/>
            <a:ext cx="5900750" cy="5143536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142984"/>
            <a:ext cx="2257408" cy="5143536"/>
          </a:xfrm>
        </p:spPr>
        <p:txBody>
          <a:bodyPr anchor="ctr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mtClean="0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6400800" cy="685800"/>
          </a:xfrm>
        </p:spPr>
        <p:txBody>
          <a:bodyPr anchor="ctr"/>
          <a:lstStyle>
            <a:lvl1pPr algn="l">
              <a:defRPr sz="24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701552" y="1143000"/>
            <a:ext cx="7223248" cy="3980172"/>
          </a:xfrm>
          <a:prstGeom prst="roundRect">
            <a:avLst>
              <a:gd name="adj" fmla="val 18278"/>
            </a:avLst>
          </a:prstGeom>
          <a:solidFill>
            <a:schemeClr val="accent1">
              <a:tint val="40000"/>
            </a:schemeClr>
          </a:solidFill>
          <a:ln w="50800" cap="rnd">
            <a:gradFill flip="none" rotWithShape="1">
              <a:gsLst>
                <a:gs pos="0">
                  <a:schemeClr val="accent1">
                    <a:shade val="50000"/>
                  </a:schemeClr>
                </a:gs>
                <a:gs pos="20000">
                  <a:schemeClr val="accent2">
                    <a:shade val="50000"/>
                  </a:schemeClr>
                </a:gs>
                <a:gs pos="40000">
                  <a:schemeClr val="accent3">
                    <a:shade val="50000"/>
                  </a:schemeClr>
                </a:gs>
                <a:gs pos="60000">
                  <a:schemeClr val="accent4">
                    <a:shade val="50000"/>
                  </a:schemeClr>
                </a:gs>
                <a:gs pos="80000">
                  <a:schemeClr val="accent5">
                    <a:shade val="50000"/>
                  </a:schemeClr>
                </a:gs>
                <a:gs pos="100000">
                  <a:schemeClr val="accent6">
                    <a:shade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round/>
          </a:ln>
          <a:effectLst>
            <a:outerShdw blurRad="50800" dist="38100" dir="5400000" algn="tl" rotWithShape="0">
              <a:prstClr val="black">
                <a:alpha val="50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kumimoji="0" lang="zh-CN" altLang="en-US" smtClean="0"/>
              <a:t>单击图标添加图片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62200" y="5410200"/>
            <a:ext cx="5657888" cy="804862"/>
          </a:xfrm>
        </p:spPr>
        <p:txBody>
          <a:bodyPr anchor="ctr"/>
          <a:lstStyle>
            <a:lvl1pPr marL="0" indent="0" algn="r">
              <a:buNone/>
              <a:defRPr sz="1200" b="0"/>
            </a:lvl1pPr>
            <a:lvl2pPr marL="457200" indent="0" algn="r">
              <a:buNone/>
              <a:defRPr sz="1200" b="0"/>
            </a:lvl2pPr>
            <a:lvl3pPr marL="914400" indent="0" algn="r">
              <a:buNone/>
              <a:defRPr sz="1200" b="0"/>
            </a:lvl3pPr>
            <a:lvl4pPr marL="1371600" indent="0" algn="r">
              <a:buNone/>
              <a:defRPr sz="1200" b="0"/>
            </a:lvl4pPr>
            <a:lvl5pPr marL="1828800" indent="0" algn="r">
              <a:buNone/>
              <a:defRPr sz="1200" b="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mtClean="0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mtClean="0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57200" y="1410736"/>
            <a:ext cx="8229600" cy="18000"/>
          </a:xfrm>
          <a:prstGeom prst="rect">
            <a:avLst/>
          </a:prstGeom>
          <a:gradFill>
            <a:gsLst>
              <a:gs pos="0">
                <a:schemeClr val="accent1">
                  <a:tint val="40000"/>
                  <a:alpha val="20000"/>
                </a:schemeClr>
              </a:gs>
              <a:gs pos="50000">
                <a:schemeClr val="accent1">
                  <a:alpha val="40000"/>
                </a:schemeClr>
              </a:gs>
              <a:gs pos="100000">
                <a:schemeClr val="accent1">
                  <a:tint val="40000"/>
                  <a:alpha val="5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215206" y="274638"/>
            <a:ext cx="1471594" cy="6011882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686568" cy="6011882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smtClean="0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  <p:hf sldNum="0" hdr="0" ftr="0" dt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标题和图示或组织结构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SmartArt 占位符 2"/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r>
              <a:rPr lang="de-DE" altLang="en-US" dirty="0">
                <a:latin typeface="Arial" panose="020B0604020202020204" pitchFamily="34" charset="0"/>
              </a:rPr>
              <a:t>Page </a:t>
            </a:r>
            <a:r>
              <a:rPr lang="de-DE" altLang="en-US" sz="1000" b="1" dirty="0">
                <a:latin typeface="Arial" panose="020B0604020202020204" pitchFamily="34" charset="0"/>
                <a:sym typeface="MS UI Gothic" panose="020B0600070205080204" pitchFamily="2" charset="-128"/>
              </a:rPr>
              <a:t></a:t>
            </a:r>
            <a:r>
              <a:rPr lang="de-DE" altLang="en-US" sz="1000" b="1" dirty="0">
                <a:latin typeface="Arial" panose="020B0604020202020204" pitchFamily="34" charset="0"/>
              </a:rPr>
              <a:t> </a:t>
            </a:r>
            <a:fld id="{9A0DB2DC-4C9A-4742-B13C-FB6460FD3503}" type="slidenum">
              <a:rPr lang="zh-CN" altLang="en-US" sz="1000" b="1" dirty="0">
                <a:latin typeface="Arial" panose="020B0604020202020204" pitchFamily="34" charset="0"/>
              </a:rPr>
              <a:pPr lvl="0" eaLnBrk="1" hangingPunct="1"/>
              <a:t>‹#›</a:t>
            </a:fld>
            <a:endParaRPr lang="zh-CN" altLang="en-US" sz="10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8.xml"/><Relationship Id="rId3" Type="http://schemas.openxmlformats.org/officeDocument/2006/relationships/slideLayout" Target="../slideLayouts/slideLayout18.xml"/><Relationship Id="rId7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7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0.xml"/><Relationship Id="rId15" Type="http://schemas.openxmlformats.org/officeDocument/2006/relationships/theme" Target="../theme/theme2.xml"/><Relationship Id="rId10" Type="http://schemas.openxmlformats.org/officeDocument/2006/relationships/slideLayout" Target="../slideLayouts/slideLayout25.xml"/><Relationship Id="rId4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7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79" r:id="rId15"/>
  </p:sldLayoutIdLst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6678000"/>
            <a:ext cx="9144000" cy="180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68632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6200" y="6400800"/>
            <a:ext cx="3200400" cy="283800"/>
          </a:xfrm>
          <a:prstGeom prst="rect">
            <a:avLst/>
          </a:prstGeom>
        </p:spPr>
        <p:txBody>
          <a:bodyPr vert="horz" rtlCol="0" anchor="b"/>
          <a:lstStyle>
            <a:lvl1pPr algn="l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334000" y="6400800"/>
            <a:ext cx="3733800" cy="283800"/>
          </a:xfrm>
          <a:prstGeom prst="rect">
            <a:avLst/>
          </a:prstGeom>
        </p:spPr>
        <p:txBody>
          <a:bodyPr vert="horz" rtlCol="0" anchor="ctr"/>
          <a:lstStyle>
            <a:lvl1pPr algn="r" eaLnBrk="1" latinLnBrk="0" hangingPunct="1">
              <a:defRPr kumimoji="0" sz="110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4114800" y="6400800"/>
            <a:ext cx="914400" cy="283464"/>
          </a:xfrm>
          <a:prstGeom prst="rect">
            <a:avLst/>
          </a:prstGeom>
          <a:noFill/>
        </p:spPr>
        <p:txBody>
          <a:bodyPr vert="horz" lIns="45720" rIns="45720" rtlCol="0" anchor="ctr"/>
          <a:lstStyle>
            <a:lvl1pPr algn="ctr" eaLnBrk="1" latinLnBrk="0" hangingPunct="1">
              <a:defRPr kumimoji="0" sz="1100" b="0">
                <a:solidFill>
                  <a:schemeClr val="tx2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fld id="{9A0DB2DC-4C9A-4742-B13C-FB6460FD3503}" type="slidenum">
              <a:rPr lang="zh-CN" altLang="en-US" smtClean="0">
                <a:latin typeface="Arial" panose="020B0604020202020204" pitchFamily="34" charset="0"/>
              </a:rPr>
              <a:pPr lvl="0"/>
              <a:t>‹#›</a:t>
            </a:fld>
            <a:endParaRPr lang="zh-CN" altLang="en-US">
              <a:latin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0" y="0"/>
            <a:ext cx="9144000" cy="108000"/>
          </a:xfrm>
          <a:prstGeom prst="rect">
            <a:avLst/>
          </a:prstGeom>
          <a:gradFill>
            <a:gsLst>
              <a:gs pos="0">
                <a:schemeClr val="accent1">
                  <a:alpha val="50000"/>
                </a:schemeClr>
              </a:gs>
              <a:gs pos="50000">
                <a:schemeClr val="accent1">
                  <a:tint val="20000"/>
                </a:schemeClr>
              </a:gs>
              <a:gs pos="100000">
                <a:schemeClr val="accent1">
                  <a:alpha val="40000"/>
                </a:schemeClr>
              </a:gs>
            </a:gsLst>
            <a:lin ang="0" scaled="1"/>
          </a:gradFill>
          <a:ln w="25400" cap="rnd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  <p:sldLayoutId id="2147483692" r:id="rId12"/>
    <p:sldLayoutId id="2147483693" r:id="rId13"/>
    <p:sldLayoutId id="2147483694" r:id="rId14"/>
  </p:sldLayoutIdLst>
  <p:hf sldNum="0" hdr="0" ftr="0" dt="0"/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2.xml"/><Relationship Id="rId1" Type="http://schemas.openxmlformats.org/officeDocument/2006/relationships/vmlDrawing" Target="../drawings/vmlDrawing1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5" Type="http://schemas.openxmlformats.org/officeDocument/2006/relationships/image" Target="../media/image1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Relationship Id="rId14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副标题 16386"/>
          <p:cNvSpPr>
            <a:spLocks noGrp="1"/>
          </p:cNvSpPr>
          <p:nvPr>
            <p:ph type="subTitle" idx="1"/>
          </p:nvPr>
        </p:nvSpPr>
        <p:spPr>
          <a:xfrm>
            <a:off x="610870" y="1303020"/>
            <a:ext cx="8433435" cy="1752600"/>
          </a:xfrm>
        </p:spPr>
        <p:txBody>
          <a:bodyPr/>
          <a:lstStyle/>
          <a:p>
            <a:pPr defTabSz="914400"/>
            <a:r>
              <a:rPr lang="en-US" altLang="zh-CN" sz="4400" b="1" kern="1200" baseline="0">
                <a:latin typeface="宋体" panose="02010600030101010101" pitchFamily="2" charset="-122"/>
                <a:ea typeface="宋体" panose="02010600030101010101" pitchFamily="2" charset="-122"/>
              </a:rPr>
              <a:t>17.1 </a:t>
            </a:r>
            <a:r>
              <a:rPr lang="zh-CN" altLang="en-US" sz="4400" b="1" kern="1200" baseline="0">
                <a:latin typeface="宋体" panose="02010600030101010101" pitchFamily="2" charset="-122"/>
                <a:ea typeface="宋体" panose="02010600030101010101" pitchFamily="2" charset="-122"/>
              </a:rPr>
              <a:t>动物运动的形式和能量供应</a:t>
            </a:r>
          </a:p>
        </p:txBody>
      </p:sp>
      <p:sp>
        <p:nvSpPr>
          <p:cNvPr id="17411" name="文本占位符 17410"/>
          <p:cNvSpPr>
            <a:spLocks noGrp="1"/>
          </p:cNvSpPr>
          <p:nvPr/>
        </p:nvSpPr>
        <p:spPr>
          <a:xfrm>
            <a:off x="1329690" y="2917190"/>
            <a:ext cx="7193280" cy="339153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20000"/>
              </a:lnSpc>
              <a:buNone/>
            </a:pPr>
            <a:r>
              <a:rPr lang="zh-CN" altLang="en-US" b="1" dirty="0"/>
              <a:t>本节目标：</a:t>
            </a:r>
          </a:p>
          <a:p>
            <a:pPr>
              <a:lnSpc>
                <a:spcPct val="120000"/>
              </a:lnSpc>
              <a:buFont typeface="Wingdings" panose="05000000000000000000" charset="0"/>
              <a:buChar char=""/>
            </a:pPr>
            <a:r>
              <a:rPr lang="zh-CN" altLang="en-US" b="1" dirty="0"/>
              <a:t>列举动物多种多样的运动形式</a:t>
            </a:r>
          </a:p>
          <a:p>
            <a:pPr>
              <a:lnSpc>
                <a:spcPct val="120000"/>
              </a:lnSpc>
              <a:buFont typeface="Wingdings" panose="05000000000000000000" charset="0"/>
              <a:buChar char=""/>
            </a:pPr>
            <a:r>
              <a:rPr lang="zh-CN" altLang="en-US" b="1" dirty="0"/>
              <a:t>举例说明动物通过运动适应环境</a:t>
            </a:r>
          </a:p>
          <a:p>
            <a:pPr>
              <a:lnSpc>
                <a:spcPct val="120000"/>
              </a:lnSpc>
              <a:buFont typeface="Wingdings" panose="05000000000000000000" charset="0"/>
              <a:buChar char=""/>
            </a:pPr>
            <a:r>
              <a:rPr lang="zh-CN" altLang="en-US" b="1" dirty="0"/>
              <a:t>举例说出动物运动的能量供应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5" descr="图片1副本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26250" y="4016375"/>
            <a:ext cx="1962785" cy="2803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928370" y="1640205"/>
            <a:ext cx="7453630" cy="2953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/>
              <a:t>       </a:t>
            </a:r>
            <a:r>
              <a:rPr lang="zh-CN" altLang="en-US" sz="4000" b="1">
                <a:solidFill>
                  <a:srgbClr val="C00000"/>
                </a:solidFill>
              </a:rPr>
              <a:t>动物通过运动可以适应环境，提高生存能力。</a:t>
            </a:r>
          </a:p>
          <a:p>
            <a:endParaRPr lang="zh-CN" altLang="en-US" sz="1000" b="1"/>
          </a:p>
          <a:p>
            <a:pPr marL="571500" indent="-571500" algn="ctr">
              <a:buFont typeface="Arial" panose="020B0604020202020204" pitchFamily="34" charset="0"/>
              <a:buChar char="•"/>
            </a:pPr>
            <a:r>
              <a:rPr lang="zh-CN" altLang="en-US" sz="3200" b="1"/>
              <a:t>寻找食物</a:t>
            </a:r>
          </a:p>
          <a:p>
            <a:pPr marL="571500" indent="-571500" algn="ctr">
              <a:buFont typeface="Arial" panose="020B0604020202020204" pitchFamily="34" charset="0"/>
              <a:buChar char="•"/>
            </a:pPr>
            <a:r>
              <a:rPr lang="zh-CN" altLang="en-US" sz="3200" b="1"/>
              <a:t>防御敌害</a:t>
            </a:r>
          </a:p>
          <a:p>
            <a:pPr marL="571500" indent="-571500" algn="ctr">
              <a:buFont typeface="Arial" panose="020B0604020202020204" pitchFamily="34" charset="0"/>
              <a:buChar char="•"/>
            </a:pPr>
            <a:r>
              <a:rPr lang="zh-CN" altLang="en-US" sz="3200" b="1"/>
              <a:t>繁衍后代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图片 9219" descr="918267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4205" y="2307590"/>
            <a:ext cx="4679950" cy="3103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223" name="图片 9222" descr="93482978"/>
          <p:cNvPicPr>
            <a:picLocks noChangeAspect="1"/>
          </p:cNvPicPr>
          <p:nvPr/>
        </p:nvPicPr>
        <p:blipFill>
          <a:blip r:embed="rId3" cstate="print"/>
          <a:srcRect r="14999"/>
          <a:stretch>
            <a:fillRect/>
          </a:stretch>
        </p:blipFill>
        <p:spPr>
          <a:xfrm>
            <a:off x="4600575" y="3663950"/>
            <a:ext cx="3927792" cy="27895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4" name="矩形 9223"/>
          <p:cNvSpPr/>
          <p:nvPr/>
        </p:nvSpPr>
        <p:spPr>
          <a:xfrm>
            <a:off x="4570730" y="3644900"/>
            <a:ext cx="3928110" cy="2808605"/>
          </a:xfrm>
          <a:prstGeom prst="rect">
            <a:avLst/>
          </a:prstGeom>
          <a:noFill/>
          <a:ln w="571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41400" y="975995"/>
            <a:ext cx="781558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思考：</a:t>
            </a:r>
          </a:p>
          <a:p>
            <a:r>
              <a:rPr lang="zh-CN" altLang="en-US" sz="3200" b="1"/>
              <a:t>       鸟有双翼能飞，人有双翼能飞吗</a:t>
            </a:r>
            <a:r>
              <a:rPr lang="en-US" altLang="zh-CN" sz="3200" b="1"/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标题 34817"/>
          <p:cNvSpPr>
            <a:spLocks noGrp="1"/>
          </p:cNvSpPr>
          <p:nvPr>
            <p:ph type="title"/>
          </p:nvPr>
        </p:nvSpPr>
        <p:spPr>
          <a:xfrm>
            <a:off x="457200" y="131128"/>
            <a:ext cx="8229600" cy="1143000"/>
          </a:xfrm>
        </p:spPr>
        <p:txBody>
          <a:bodyPr anchor="ctr"/>
          <a:lstStyle/>
          <a:p>
            <a:r>
              <a:rPr lang="zh-CN" altLang="en-US" sz="3600" b="1" dirty="0"/>
              <a:t>鸟类适应飞行的特征</a:t>
            </a:r>
          </a:p>
        </p:txBody>
      </p:sp>
      <p:pic>
        <p:nvPicPr>
          <p:cNvPr id="34819" name="内容占位符 34818" descr="17-1-8鸟的形态结构示意图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630166" y="3358133"/>
            <a:ext cx="1883668" cy="1170434"/>
          </a:xfrm>
        </p:spPr>
      </p:pic>
      <p:grpSp>
        <p:nvGrpSpPr>
          <p:cNvPr id="34820" name="组合 34819"/>
          <p:cNvGrpSpPr/>
          <p:nvPr/>
        </p:nvGrpSpPr>
        <p:grpSpPr>
          <a:xfrm>
            <a:off x="898450" y="3254421"/>
            <a:ext cx="2879755" cy="2406324"/>
            <a:chOff x="565" y="565"/>
            <a:chExt cx="4536" cy="3789"/>
          </a:xfrm>
        </p:grpSpPr>
        <p:sp>
          <p:nvSpPr>
            <p:cNvPr id="34821" name="文本框 34820"/>
            <p:cNvSpPr txBox="1"/>
            <p:nvPr/>
          </p:nvSpPr>
          <p:spPr>
            <a:xfrm>
              <a:off x="565" y="565"/>
              <a:ext cx="2216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Arial" panose="020B0604020202020204" pitchFamily="34" charset="0"/>
                </a:rPr>
                <a:t>胸骨硕大</a:t>
              </a:r>
            </a:p>
          </p:txBody>
        </p:sp>
        <p:sp>
          <p:nvSpPr>
            <p:cNvPr id="34822" name="直接连接符 34821"/>
            <p:cNvSpPr/>
            <p:nvPr/>
          </p:nvSpPr>
          <p:spPr>
            <a:xfrm flipH="1" flipV="1">
              <a:off x="2380" y="1178"/>
              <a:ext cx="2721" cy="317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4823" name="组合 34822"/>
          <p:cNvGrpSpPr/>
          <p:nvPr/>
        </p:nvGrpSpPr>
        <p:grpSpPr>
          <a:xfrm>
            <a:off x="3706813" y="2008505"/>
            <a:ext cx="5363526" cy="1562735"/>
            <a:chOff x="0" y="0"/>
            <a:chExt cx="8447" cy="2462"/>
          </a:xfrm>
        </p:grpSpPr>
        <p:sp>
          <p:nvSpPr>
            <p:cNvPr id="34824" name="文本框 34823"/>
            <p:cNvSpPr txBox="1"/>
            <p:nvPr/>
          </p:nvSpPr>
          <p:spPr>
            <a:xfrm>
              <a:off x="4785" y="0"/>
              <a:ext cx="3662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Arial" panose="020B0604020202020204" pitchFamily="34" charset="0"/>
                </a:rPr>
                <a:t>前肢特化形成翼</a:t>
              </a:r>
            </a:p>
          </p:txBody>
        </p:sp>
        <p:sp>
          <p:nvSpPr>
            <p:cNvPr id="34825" name="直接连接符 34824"/>
            <p:cNvSpPr/>
            <p:nvPr/>
          </p:nvSpPr>
          <p:spPr>
            <a:xfrm flipV="1">
              <a:off x="0" y="421"/>
              <a:ext cx="4650" cy="2041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4826" name="组合 34825"/>
          <p:cNvGrpSpPr/>
          <p:nvPr/>
        </p:nvGrpSpPr>
        <p:grpSpPr>
          <a:xfrm>
            <a:off x="5290820" y="3297174"/>
            <a:ext cx="3490559" cy="1714246"/>
            <a:chOff x="0" y="678"/>
            <a:chExt cx="5496" cy="2700"/>
          </a:xfrm>
        </p:grpSpPr>
        <p:sp>
          <p:nvSpPr>
            <p:cNvPr id="34827" name="文本框 34826"/>
            <p:cNvSpPr txBox="1"/>
            <p:nvPr/>
          </p:nvSpPr>
          <p:spPr>
            <a:xfrm>
              <a:off x="2317" y="678"/>
              <a:ext cx="3179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none" anchor="t">
              <a:spAutoFit/>
            </a:bodyPr>
            <a:lstStyle/>
            <a:p>
              <a:r>
                <a:rPr lang="zh-CN" altLang="en-US" sz="2400" b="1" dirty="0">
                  <a:latin typeface="Arial" panose="020B0604020202020204" pitchFamily="34" charset="0"/>
                </a:rPr>
                <a:t>身体呈流线型</a:t>
              </a:r>
            </a:p>
          </p:txBody>
        </p:sp>
        <p:sp>
          <p:nvSpPr>
            <p:cNvPr id="34828" name="直接连接符 34827"/>
            <p:cNvSpPr/>
            <p:nvPr/>
          </p:nvSpPr>
          <p:spPr>
            <a:xfrm flipV="1">
              <a:off x="0" y="1113"/>
              <a:ext cx="2385" cy="2265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4829" name="组合 34828"/>
          <p:cNvGrpSpPr/>
          <p:nvPr/>
        </p:nvGrpSpPr>
        <p:grpSpPr>
          <a:xfrm>
            <a:off x="4571365" y="2653665"/>
            <a:ext cx="4354195" cy="1206500"/>
            <a:chOff x="0" y="0"/>
            <a:chExt cx="6857" cy="1900"/>
          </a:xfrm>
        </p:grpSpPr>
        <p:sp>
          <p:nvSpPr>
            <p:cNvPr id="34830" name="文本框 34829"/>
            <p:cNvSpPr txBox="1"/>
            <p:nvPr/>
          </p:nvSpPr>
          <p:spPr>
            <a:xfrm>
              <a:off x="3677" y="0"/>
              <a:ext cx="3180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none" anchor="t">
              <a:spAutoFit/>
            </a:bodyPr>
            <a:lstStyle/>
            <a:p>
              <a:r>
                <a:rPr lang="zh-CN" altLang="en-US" sz="2400" b="1" dirty="0">
                  <a:latin typeface="Arial" panose="020B0604020202020204" pitchFamily="34" charset="0"/>
                </a:rPr>
                <a:t>身体披覆羽毛</a:t>
              </a:r>
            </a:p>
          </p:txBody>
        </p:sp>
        <p:sp>
          <p:nvSpPr>
            <p:cNvPr id="34831" name="直接连接符 34830"/>
            <p:cNvSpPr/>
            <p:nvPr/>
          </p:nvSpPr>
          <p:spPr>
            <a:xfrm flipH="1">
              <a:off x="0" y="312"/>
              <a:ext cx="3856" cy="1588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4832" name="组合 34831"/>
          <p:cNvGrpSpPr/>
          <p:nvPr/>
        </p:nvGrpSpPr>
        <p:grpSpPr>
          <a:xfrm>
            <a:off x="3129609" y="1578610"/>
            <a:ext cx="5581941" cy="1704975"/>
            <a:chOff x="339" y="452"/>
            <a:chExt cx="8790" cy="2685"/>
          </a:xfrm>
        </p:grpSpPr>
        <p:sp>
          <p:nvSpPr>
            <p:cNvPr id="34833" name="文本框 34832"/>
            <p:cNvSpPr txBox="1"/>
            <p:nvPr/>
          </p:nvSpPr>
          <p:spPr>
            <a:xfrm>
              <a:off x="5467" y="452"/>
              <a:ext cx="3662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Arial" panose="020B0604020202020204" pitchFamily="34" charset="0"/>
                </a:rPr>
                <a:t>长骨中空、坚固</a:t>
              </a:r>
            </a:p>
          </p:txBody>
        </p:sp>
        <p:sp>
          <p:nvSpPr>
            <p:cNvPr id="34834" name="直接连接符 34833"/>
            <p:cNvSpPr/>
            <p:nvPr/>
          </p:nvSpPr>
          <p:spPr>
            <a:xfrm flipH="1">
              <a:off x="339" y="947"/>
              <a:ext cx="5154" cy="219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4835" name="组合 34834"/>
          <p:cNvGrpSpPr/>
          <p:nvPr/>
        </p:nvGrpSpPr>
        <p:grpSpPr>
          <a:xfrm>
            <a:off x="826770" y="3789045"/>
            <a:ext cx="2593340" cy="1871663"/>
            <a:chOff x="452" y="0"/>
            <a:chExt cx="4084" cy="2948"/>
          </a:xfrm>
        </p:grpSpPr>
        <p:sp>
          <p:nvSpPr>
            <p:cNvPr id="34836" name="文本框 34835"/>
            <p:cNvSpPr txBox="1"/>
            <p:nvPr/>
          </p:nvSpPr>
          <p:spPr>
            <a:xfrm>
              <a:off x="452" y="0"/>
              <a:ext cx="2216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none" anchor="t">
              <a:spAutoFit/>
            </a:bodyPr>
            <a:lstStyle/>
            <a:p>
              <a:r>
                <a:rPr lang="zh-CN" altLang="en-US" sz="2400" b="1" dirty="0">
                  <a:latin typeface="Arial" panose="020B0604020202020204" pitchFamily="34" charset="0"/>
                </a:rPr>
                <a:t>胸肌发达</a:t>
              </a:r>
            </a:p>
          </p:txBody>
        </p:sp>
        <p:sp>
          <p:nvSpPr>
            <p:cNvPr id="34837" name="直接连接符 34836"/>
            <p:cNvSpPr/>
            <p:nvPr/>
          </p:nvSpPr>
          <p:spPr>
            <a:xfrm>
              <a:off x="2268" y="721"/>
              <a:ext cx="2268" cy="222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4838" name="组合 34837"/>
          <p:cNvGrpSpPr/>
          <p:nvPr/>
        </p:nvGrpSpPr>
        <p:grpSpPr>
          <a:xfrm>
            <a:off x="898525" y="5300663"/>
            <a:ext cx="3311525" cy="1036638"/>
            <a:chOff x="0" y="0"/>
            <a:chExt cx="5216" cy="1632"/>
          </a:xfrm>
        </p:grpSpPr>
        <p:sp>
          <p:nvSpPr>
            <p:cNvPr id="34839" name="文本框 34838"/>
            <p:cNvSpPr txBox="1"/>
            <p:nvPr/>
          </p:nvSpPr>
          <p:spPr>
            <a:xfrm>
              <a:off x="0" y="907"/>
              <a:ext cx="4627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vert="horz" wrap="none" anchor="t">
              <a:spAutoFit/>
            </a:bodyPr>
            <a:lstStyle/>
            <a:p>
              <a:r>
                <a:rPr lang="zh-CN" altLang="en-US" sz="2400" b="1" dirty="0">
                  <a:latin typeface="Arial" panose="020B0604020202020204" pitchFamily="34" charset="0"/>
                </a:rPr>
                <a:t>食量大，消化效率高</a:t>
              </a:r>
            </a:p>
          </p:txBody>
        </p:sp>
        <p:sp>
          <p:nvSpPr>
            <p:cNvPr id="34840" name="直接连接符 34839"/>
            <p:cNvSpPr/>
            <p:nvPr/>
          </p:nvSpPr>
          <p:spPr>
            <a:xfrm flipV="1">
              <a:off x="4536" y="0"/>
              <a:ext cx="680" cy="124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34841" name="组合 34840"/>
          <p:cNvGrpSpPr/>
          <p:nvPr/>
        </p:nvGrpSpPr>
        <p:grpSpPr>
          <a:xfrm>
            <a:off x="1257935" y="5661025"/>
            <a:ext cx="4032250" cy="1107440"/>
            <a:chOff x="0" y="0"/>
            <a:chExt cx="6350" cy="1745"/>
          </a:xfrm>
        </p:grpSpPr>
        <p:sp>
          <p:nvSpPr>
            <p:cNvPr id="34842" name="文本框 34841"/>
            <p:cNvSpPr txBox="1"/>
            <p:nvPr/>
          </p:nvSpPr>
          <p:spPr>
            <a:xfrm>
              <a:off x="0" y="1020"/>
              <a:ext cx="2216" cy="72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latin typeface="Arial" panose="020B0604020202020204" pitchFamily="34" charset="0"/>
                </a:rPr>
                <a:t>排便及时</a:t>
              </a:r>
            </a:p>
          </p:txBody>
        </p:sp>
        <p:sp>
          <p:nvSpPr>
            <p:cNvPr id="34843" name="直接连接符 34842"/>
            <p:cNvSpPr/>
            <p:nvPr/>
          </p:nvSpPr>
          <p:spPr>
            <a:xfrm flipV="1">
              <a:off x="2268" y="0"/>
              <a:ext cx="4082" cy="1587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34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34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34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图片 31745" descr="610384~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03655" y="1312863"/>
            <a:ext cx="6913563" cy="4616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47" name="图片 31746" descr="F008EE~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35563" y="1321118"/>
            <a:ext cx="3362325" cy="46085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267" name="内容占位符 11266"/>
          <p:cNvGraphicFramePr>
            <a:graphicFrameLocks noGrp="1"/>
          </p:cNvGraphicFramePr>
          <p:nvPr>
            <p:ph type="tbl" idx="1"/>
          </p:nvPr>
        </p:nvGraphicFramePr>
        <p:xfrm>
          <a:off x="457200" y="1241425"/>
          <a:ext cx="8182610" cy="4440174"/>
        </p:xfrm>
        <a:graphic>
          <a:graphicData uri="http://schemas.openxmlformats.org/drawingml/2006/table">
            <a:tbl>
              <a:tblPr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tableStyleId>{D7AC3CCA-C797-4891-BE02-D94E43425B78}</a:tableStyleId>
              </a:tblPr>
              <a:tblGrid>
                <a:gridCol w="3242310"/>
                <a:gridCol w="4940300"/>
              </a:tblGrid>
              <a:tr h="102997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/>
                        <a:t>飞行需克服的困难</a:t>
                      </a: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/>
                        <a:t>有利于飞行的形态结构</a:t>
                      </a:r>
                    </a:p>
                    <a:p>
                      <a:pPr marL="0" lvl="0" indent="0" algn="ctr">
                        <a:buNone/>
                      </a:pPr>
                      <a:r>
                        <a:rPr lang="zh-CN" altLang="en-US" b="1"/>
                        <a:t>和生理功能</a:t>
                      </a: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</a:tr>
              <a:tr h="101917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/>
                        <a:t>空气阻力</a:t>
                      </a: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/>
                        <a:t>身体呈流线型，前肢特化为翼</a:t>
                      </a: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</a:tr>
              <a:tr h="101917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 dirty="0"/>
                        <a:t>自身质量</a:t>
                      </a: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/>
                        <a:t>骨壁薄、骨中空</a:t>
                      </a: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</a:tr>
              <a:tr h="137160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b="1"/>
                        <a:t>持久动力</a:t>
                      </a: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en-US" altLang="zh-CN" sz="2800" b="1" dirty="0"/>
                        <a:t>  </a:t>
                      </a:r>
                      <a:r>
                        <a:rPr lang="zh-CN" altLang="en-US" sz="2800" b="1" dirty="0"/>
                        <a:t>胸骨硕大，胸肌发达，食量   大，呼吸系统、消化系统、循环系统完善</a:t>
                      </a:r>
                    </a:p>
                  </a:txBody>
                  <a:tcPr anchor="ctr"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11286" name="文本框 11285"/>
          <p:cNvSpPr txBox="1"/>
          <p:nvPr/>
        </p:nvSpPr>
        <p:spPr>
          <a:xfrm>
            <a:off x="3851275" y="3069908"/>
            <a:ext cx="309880" cy="95313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>
              <a:spcBef>
                <a:spcPct val="20000"/>
              </a:spcBef>
            </a:pPr>
            <a:endParaRPr lang="zh-CN" altLang="en-US" sz="2800" b="1">
              <a:latin typeface="Arial" panose="020B0604020202020204" pitchFamily="34" charset="0"/>
            </a:endParaRPr>
          </a:p>
          <a:p>
            <a:endParaRPr lang="zh-CN" altLang="en-US" sz="280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矩形 33793"/>
          <p:cNvSpPr/>
          <p:nvPr/>
        </p:nvSpPr>
        <p:spPr>
          <a:xfrm>
            <a:off x="2098675" y="949325"/>
            <a:ext cx="1728788" cy="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aphicFrame>
        <p:nvGraphicFramePr>
          <p:cNvPr id="33795" name="表格 33794"/>
          <p:cNvGraphicFramePr/>
          <p:nvPr/>
        </p:nvGraphicFramePr>
        <p:xfrm>
          <a:off x="467360" y="549275"/>
          <a:ext cx="8497888" cy="5826125"/>
        </p:xfrm>
        <a:graphic>
          <a:graphicData uri="http://schemas.openxmlformats.org/drawingml/2006/table">
            <a:tbl>
              <a:tblPr/>
              <a:tblGrid>
                <a:gridCol w="1008063"/>
                <a:gridCol w="4175125"/>
                <a:gridCol w="3314700"/>
              </a:tblGrid>
              <a:tr h="5175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/>
                    </a:p>
                  </a:txBody>
                  <a:tcPr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鸟类</a:t>
                      </a:r>
                      <a:endParaRPr lang="zh-CN" altLang="en-US" b="1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10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人类</a:t>
                      </a:r>
                      <a:endParaRPr lang="zh-CN" altLang="en-US" b="1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>
                        <a:alpha val="100000"/>
                      </a:schemeClr>
                    </a:solidFill>
                  </a:tcPr>
                </a:tc>
              </a:tr>
              <a:tr h="63182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体型</a:t>
                      </a:r>
                      <a:r>
                        <a:rPr lang="zh-CN" altLang="en-US" sz="24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        </a:t>
                      </a:r>
                      <a:endParaRPr lang="zh-CN" altLang="en-US" sz="2400" b="1"/>
                    </a:p>
                  </a:txBody>
                  <a:tcPr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身体呈</a:t>
                      </a:r>
                      <a:r>
                        <a:rPr lang="zh-CN" altLang="en-US" sz="24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altLang="en-US" sz="2400" b="1" u="sng">
                          <a:solidFill>
                            <a:srgbClr val="FF33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流线型</a:t>
                      </a:r>
                      <a:r>
                        <a:rPr lang="zh-CN" altLang="en-US" sz="24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  </a:t>
                      </a:r>
                      <a:endParaRPr lang="zh-CN" altLang="en-US" sz="2400" b="1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sz="2000" b="1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167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骨骼</a:t>
                      </a:r>
                      <a:endParaRPr lang="zh-CN" altLang="en-US" sz="2000" b="1"/>
                    </a:p>
                  </a:txBody>
                  <a:tcPr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15240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鸟骨骼</a:t>
                      </a:r>
                      <a:r>
                        <a:rPr lang="zh-CN" altLang="en-US" sz="20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   骨骼轻 ，中空   </a:t>
                      </a: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，</a:t>
                      </a:r>
                      <a:r>
                        <a:rPr lang="zh-CN" altLang="en-US" sz="20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        </a:t>
                      </a:r>
                      <a:endParaRPr lang="zh-CN" altLang="en-US" sz="2000" b="1">
                        <a:cs typeface="Times New Roman" panose="02020603050405020304" pitchFamily="18" charset="0"/>
                      </a:endParaRPr>
                    </a:p>
                    <a:p>
                      <a:pPr marL="0" lvl="0" indent="152400" algn="ctr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>
                          <a:latin typeface="Times New Roman" panose="02020603050405020304" pitchFamily="18" charset="0"/>
                        </a:rPr>
                        <a:t>鸟骨只占鸟体重的</a:t>
                      </a:r>
                      <a:r>
                        <a:rPr lang="zh-CN" altLang="en-US" sz="2000" b="1" u="sng">
                          <a:latin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2000" b="1" u="sng">
                          <a:solidFill>
                            <a:srgbClr val="FF3300"/>
                          </a:solidFill>
                          <a:latin typeface="Times New Roman" panose="02020603050405020304" pitchFamily="18" charset="0"/>
                        </a:rPr>
                        <a:t>5 </a:t>
                      </a:r>
                      <a:r>
                        <a:rPr lang="zh-CN" altLang="en-US" sz="2000" b="1">
                          <a:latin typeface="Times New Roman" panose="02020603050405020304" pitchFamily="18" charset="0"/>
                        </a:rPr>
                        <a:t>％～</a:t>
                      </a:r>
                      <a:r>
                        <a:rPr lang="zh-CN" altLang="en-US" sz="2000" b="1" u="sng">
                          <a:solidFill>
                            <a:srgbClr val="FF3300"/>
                          </a:solidFill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000" b="1" u="sng">
                          <a:solidFill>
                            <a:srgbClr val="FF3300"/>
                          </a:solidFill>
                          <a:latin typeface="Times New Roman" panose="02020603050405020304" pitchFamily="18" charset="0"/>
                        </a:rPr>
                        <a:t>6</a:t>
                      </a:r>
                      <a:r>
                        <a:rPr lang="en-US" altLang="zh-CN" sz="2000" b="1" u="sng"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000" b="1">
                          <a:latin typeface="Times New Roman" panose="02020603050405020304" pitchFamily="18" charset="0"/>
                        </a:rPr>
                        <a:t>％</a:t>
                      </a:r>
                      <a:endParaRPr lang="zh-CN" altLang="en-US" sz="2000" b="1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>
                          <a:latin typeface="Times New Roman" panose="02020603050405020304" pitchFamily="18" charset="0"/>
                        </a:rPr>
                        <a:t>人类骨头占体重的</a:t>
                      </a:r>
                      <a:r>
                        <a:rPr lang="zh-CN" altLang="en-US" sz="2000" b="1" u="sng">
                          <a:latin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000" b="1" u="sng">
                          <a:solidFill>
                            <a:srgbClr val="FF3300"/>
                          </a:solidFill>
                          <a:latin typeface="Times New Roman" panose="02020603050405020304" pitchFamily="18" charset="0"/>
                        </a:rPr>
                        <a:t>18</a:t>
                      </a:r>
                      <a:r>
                        <a:rPr lang="en-US" altLang="zh-CN" sz="2000" b="1" u="sng">
                          <a:latin typeface="Times New Roman" panose="02020603050405020304" pitchFamily="18" charset="0"/>
                        </a:rPr>
                        <a:t> %</a:t>
                      </a:r>
                      <a:r>
                        <a:rPr lang="zh-CN" altLang="en-US" sz="2000" b="1">
                          <a:latin typeface="Times New Roman" panose="02020603050405020304" pitchFamily="18" charset="0"/>
                        </a:rPr>
                        <a:t>。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352550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胸骨  </a:t>
                      </a:r>
                    </a:p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胸肌</a:t>
                      </a:r>
                      <a:endParaRPr lang="zh-CN" altLang="en-US" sz="2000" b="1"/>
                    </a:p>
                  </a:txBody>
                  <a:tcPr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鸟类的</a:t>
                      </a:r>
                      <a:r>
                        <a:rPr lang="zh-CN" altLang="en-US" sz="20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000" b="1" u="sng">
                          <a:solidFill>
                            <a:srgbClr val="FF33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胸骨</a:t>
                      </a:r>
                      <a:r>
                        <a:rPr lang="zh-CN" altLang="en-US" sz="20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      </a:t>
                      </a: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硕大，可以附着发达的</a:t>
                      </a:r>
                      <a:r>
                        <a:rPr lang="zh-CN" altLang="en-US" sz="20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000" b="1" u="sng">
                          <a:solidFill>
                            <a:srgbClr val="FF33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胸肌</a:t>
                      </a:r>
                      <a:r>
                        <a:rPr lang="zh-CN" altLang="en-US" sz="20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，胸肌占体重的</a:t>
                      </a:r>
                      <a:r>
                        <a:rPr lang="zh-CN" altLang="en-US" sz="20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2000" b="1" u="sng">
                          <a:solidFill>
                            <a:srgbClr val="FF33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1/5</a:t>
                      </a:r>
                      <a:r>
                        <a:rPr lang="en-US" altLang="zh-CN" sz="20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，有利于展翅飞翔</a:t>
                      </a: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人类的胸骨小，胸肌占体重的</a:t>
                      </a:r>
                      <a:r>
                        <a:rPr lang="zh-CN" altLang="en-US" sz="20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800" b="1" u="sng">
                          <a:solidFill>
                            <a:srgbClr val="FF3300"/>
                          </a:solidFill>
                        </a:rPr>
                        <a:t>1/120</a:t>
                      </a:r>
                      <a:r>
                        <a:rPr lang="en-US" altLang="zh-CN" sz="20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，若体重为</a:t>
                      </a: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65</a:t>
                      </a: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公斤的人要维持两翼的拍打活动，胸骨必需向前突出</a:t>
                      </a:r>
                      <a:r>
                        <a:rPr lang="zh-CN" altLang="en-US" sz="20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000" b="1" u="sng">
                          <a:solidFill>
                            <a:srgbClr val="FF33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1.8</a:t>
                      </a:r>
                      <a:r>
                        <a:rPr lang="en-US" altLang="zh-CN" sz="20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米。</a:t>
                      </a:r>
                      <a:endParaRPr lang="zh-CN" altLang="en-US" sz="2000" b="1">
                        <a:solidFill>
                          <a:srgbClr val="000000"/>
                        </a:solidFill>
                        <a:latin typeface="Georgia" panose="02040502050405020303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4888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生殖  </a:t>
                      </a:r>
                    </a:p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器官</a:t>
                      </a:r>
                    </a:p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卵巢</a:t>
                      </a:r>
                      <a:endParaRPr lang="zh-CN" altLang="en-US" sz="2000" b="1"/>
                    </a:p>
                  </a:txBody>
                  <a:tcPr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13335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鸟类生殖器官部分</a:t>
                      </a:r>
                      <a:r>
                        <a:rPr lang="zh-CN" altLang="en-US" sz="20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000" b="1" u="sng">
                          <a:solidFill>
                            <a:srgbClr val="FF33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退化</a:t>
                      </a:r>
                      <a:r>
                        <a:rPr lang="zh-CN" altLang="en-US" sz="20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      </a:t>
                      </a: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，绝大多数鸟的右侧 </a:t>
                      </a:r>
                      <a:r>
                        <a:rPr lang="zh-CN" altLang="en-US" sz="20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zh-CN" altLang="en-US" sz="2000" b="1" u="sng">
                          <a:solidFill>
                            <a:srgbClr val="FF33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卵巢</a:t>
                      </a:r>
                      <a:r>
                        <a:rPr lang="zh-CN" altLang="en-US" sz="20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退化</a:t>
                      </a:r>
                      <a:endParaRPr lang="zh-CN" altLang="en-US" sz="2000" b="1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en-US" altLang="zh-CN" sz="2000" b="1">
                        <a:solidFill>
                          <a:srgbClr val="000000"/>
                        </a:solidFill>
                        <a:latin typeface="Georgia" panose="02040502050405020303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人类有左右</a:t>
                      </a:r>
                      <a:r>
                        <a:rPr lang="zh-CN" altLang="en-US" sz="20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000" b="1" u="sng">
                          <a:solidFill>
                            <a:srgbClr val="FF33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20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侧卵巢</a:t>
                      </a:r>
                      <a:endParaRPr lang="zh-CN" altLang="en-US" sz="2000" b="1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16075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呼吸</a:t>
                      </a:r>
                    </a:p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系统</a:t>
                      </a:r>
                      <a:endParaRPr lang="zh-CN" altLang="en-US" sz="2000" b="1"/>
                    </a:p>
                  </a:txBody>
                  <a:tcPr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鸟类除了具有</a:t>
                      </a:r>
                      <a:r>
                        <a:rPr lang="zh-CN" altLang="en-US" sz="20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altLang="en-US" sz="2000" b="1" u="sng">
                          <a:solidFill>
                            <a:srgbClr val="FF33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肺</a:t>
                      </a:r>
                      <a:r>
                        <a:rPr lang="zh-CN" altLang="en-US" sz="20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外，还具有</a:t>
                      </a: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个</a:t>
                      </a:r>
                      <a:endParaRPr lang="zh-CN" altLang="en-US" sz="2000" b="1">
                        <a:cs typeface="Times New Roman" panose="02020603050405020304" pitchFamily="18" charset="0"/>
                      </a:endParaRPr>
                    </a:p>
                    <a:p>
                      <a:pPr marL="0" lvl="0" indent="0" algn="ctr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u="sng">
                          <a:solidFill>
                            <a:srgbClr val="FF33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气囊</a:t>
                      </a:r>
                      <a:r>
                        <a:rPr lang="zh-CN" altLang="en-US" sz="20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，鸟类的呼吸是</a:t>
                      </a:r>
                      <a:r>
                        <a:rPr lang="zh-CN" altLang="en-US" sz="20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zh-CN" altLang="en-US" sz="2000" b="1" u="sng">
                          <a:solidFill>
                            <a:srgbClr val="FF33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双重呼吸</a:t>
                      </a:r>
                      <a:r>
                        <a:rPr lang="zh-CN" altLang="en-US" sz="20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，每呼吸一次，气体在肺部进行</a:t>
                      </a:r>
                    </a:p>
                    <a:p>
                      <a:pPr marL="0" lvl="0" indent="0" algn="ctr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000" b="1" u="sng">
                          <a:solidFill>
                            <a:srgbClr val="FF33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20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次气体交换保证飞行时供应足够的</a:t>
                      </a:r>
                      <a:r>
                        <a:rPr lang="zh-CN" altLang="en-US" sz="20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  </a:t>
                      </a:r>
                      <a:r>
                        <a:rPr lang="zh-CN" altLang="en-US" sz="2000" b="1" u="sng">
                          <a:solidFill>
                            <a:srgbClr val="FF33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氧气</a:t>
                      </a:r>
                      <a:r>
                        <a:rPr lang="zh-CN" altLang="en-US" sz="20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     </a:t>
                      </a: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。</a:t>
                      </a:r>
                      <a:endParaRPr lang="zh-CN" altLang="en-US" sz="2000" b="1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人类用肺呼吸，每呼吸一次进行</a:t>
                      </a:r>
                      <a:r>
                        <a:rPr lang="zh-CN" altLang="en-US" sz="20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2000" b="1" u="sng">
                          <a:solidFill>
                            <a:srgbClr val="FF33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20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0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次气体交换</a:t>
                      </a:r>
                      <a:endParaRPr lang="zh-CN" altLang="en-US" sz="2000" b="1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3825" name="直接连接符 33824"/>
          <p:cNvSpPr/>
          <p:nvPr/>
        </p:nvSpPr>
        <p:spPr>
          <a:xfrm flipV="1">
            <a:off x="5508625" y="1052513"/>
            <a:ext cx="3311525" cy="6477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818" name="内容占位符 34817"/>
          <p:cNvGraphicFramePr>
            <a:graphicFrameLocks noGrp="1"/>
          </p:cNvGraphicFramePr>
          <p:nvPr>
            <p:ph idx="1"/>
          </p:nvPr>
        </p:nvGraphicFramePr>
        <p:xfrm>
          <a:off x="468313" y="1125538"/>
          <a:ext cx="8229600" cy="5327650"/>
        </p:xfrm>
        <a:graphic>
          <a:graphicData uri="http://schemas.openxmlformats.org/drawingml/2006/table">
            <a:tbl>
              <a:tblPr/>
              <a:tblGrid>
                <a:gridCol w="1716088"/>
                <a:gridCol w="3638550"/>
                <a:gridCol w="2874962"/>
              </a:tblGrid>
              <a:tr h="2665413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en-US" altLang="zh-CN" sz="2000" b="1">
                        <a:solidFill>
                          <a:srgbClr val="000000"/>
                        </a:solidFill>
                        <a:latin typeface="Georgia" panose="02040502050405020303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en-US" altLang="zh-CN" sz="2000" b="1">
                        <a:solidFill>
                          <a:srgbClr val="000000"/>
                        </a:solidFill>
                        <a:latin typeface="Georgia" panose="02040502050405020303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en-US" altLang="zh-CN" sz="2000" b="1">
                        <a:solidFill>
                          <a:srgbClr val="000000"/>
                        </a:solidFill>
                        <a:latin typeface="Georgia" panose="02040502050405020303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en-US" altLang="zh-CN" sz="2000" b="1">
                        <a:solidFill>
                          <a:srgbClr val="000000"/>
                        </a:solidFill>
                        <a:latin typeface="Georgia" panose="02040502050405020303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消化系统</a:t>
                      </a:r>
                      <a:endParaRPr lang="zh-CN" altLang="en-US" sz="2000" b="1"/>
                    </a:p>
                  </a:txBody>
                  <a:tcPr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、雀形目鸟一天所吃的食物相当于体重的</a:t>
                      </a:r>
                      <a:r>
                        <a:rPr lang="zh-CN" altLang="en-US" sz="24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10%</a:t>
                      </a:r>
                      <a:r>
                        <a:rPr lang="zh-CN" altLang="en-US" sz="24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～</a:t>
                      </a:r>
                      <a:r>
                        <a:rPr lang="en-US" altLang="zh-CN" sz="24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30%     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，但雀形目的鸟，所吃的食物经消化吸收后</a:t>
                      </a:r>
                      <a:r>
                        <a:rPr lang="zh-CN" altLang="en-US" sz="24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24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1.5   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小时排出</a:t>
                      </a:r>
                      <a:endParaRPr lang="zh-CN" altLang="en-US" sz="2400" b="1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假设一个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130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斤的成年男子，每顿最多吃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斤重的食物，一天食物相当于体重的</a:t>
                      </a:r>
                      <a:r>
                        <a:rPr lang="zh-CN" altLang="en-US" sz="24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en-US" altLang="zh-CN" sz="24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2.3   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%</a:t>
                      </a:r>
                      <a:endParaRPr lang="zh-CN" altLang="en-US" sz="2400" b="1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662237"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en-US" altLang="zh-CN" sz="2000" b="1">
                        <a:solidFill>
                          <a:srgbClr val="000000"/>
                        </a:solidFill>
                        <a:latin typeface="Georgia" panose="02040502050405020303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en-US" altLang="zh-CN" sz="2000" b="1">
                        <a:solidFill>
                          <a:srgbClr val="000000"/>
                        </a:solidFill>
                        <a:latin typeface="Georgia" panose="02040502050405020303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en-US" altLang="zh-CN" sz="2000" b="1">
                        <a:solidFill>
                          <a:srgbClr val="000000"/>
                        </a:solidFill>
                        <a:latin typeface="Georgia" panose="02040502050405020303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循环系统</a:t>
                      </a:r>
                      <a:endParaRPr lang="zh-CN" altLang="en-US" sz="2000" b="1"/>
                    </a:p>
                  </a:txBody>
                  <a:tcPr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鸟类的</a:t>
                      </a:r>
                      <a:r>
                        <a:rPr lang="zh-CN" altLang="en-US" sz="24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  心肌   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发达，心脏搏动快而有力，保障飞行对</a:t>
                      </a:r>
                      <a:r>
                        <a:rPr lang="zh-CN" altLang="en-US" sz="24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altLang="en-US" sz="2400" b="1" u="sng">
                          <a:solidFill>
                            <a:srgbClr val="FF33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氧气</a:t>
                      </a:r>
                      <a:r>
                        <a:rPr lang="zh-CN" altLang="en-US" sz="24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的需求</a:t>
                      </a:r>
                      <a:endParaRPr lang="zh-CN" altLang="en-US" sz="2400" b="1">
                        <a:cs typeface="Times New Roman" panose="02020603050405020304" pitchFamily="18" charset="0"/>
                      </a:endParaRPr>
                    </a:p>
                    <a:p>
                      <a:pPr marL="0" lvl="0" indent="0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如：金丝雀的心脏占体重</a:t>
                      </a:r>
                      <a:r>
                        <a:rPr lang="zh-CN" altLang="en-US" sz="24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   </a:t>
                      </a:r>
                    </a:p>
                    <a:p>
                      <a:pPr marL="0" lvl="0" indent="0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    </a:t>
                      </a:r>
                      <a:r>
                        <a:rPr lang="en-US" altLang="zh-CN" sz="24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1.68%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心搏每分钟</a:t>
                      </a:r>
                    </a:p>
                    <a:p>
                      <a:pPr marL="0" lvl="0" indent="0" eaLnBrk="0" hangingPunc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      </a:t>
                      </a:r>
                      <a:r>
                        <a:rPr lang="en-US" altLang="zh-CN" sz="24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514 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次</a:t>
                      </a:r>
                      <a:endParaRPr lang="zh-CN" altLang="en-US" sz="2400" b="1"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人的心脏占体重</a:t>
                      </a:r>
                      <a:r>
                        <a:rPr lang="zh-CN" altLang="en-US" sz="24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   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     </a:t>
                      </a:r>
                      <a:endParaRPr lang="zh-CN" altLang="en-US" sz="2400" b="1" u="sng">
                        <a:solidFill>
                          <a:srgbClr val="000000"/>
                        </a:solidFill>
                        <a:latin typeface="Georgia" panose="02040502050405020303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10   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%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，心搏</a:t>
                      </a:r>
                      <a:r>
                        <a:rPr lang="zh-CN" altLang="en-US" sz="24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zh-CN" sz="2400" b="1" u="sng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72  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次</a:t>
                      </a:r>
                      <a:r>
                        <a:rPr lang="en-US" altLang="zh-CN" sz="24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zh-CN" altLang="en-US" sz="2400" b="1">
                          <a:solidFill>
                            <a:srgbClr val="000000"/>
                          </a:solidFill>
                          <a:latin typeface="Georgia" panose="02040502050405020303" pitchFamily="18" charset="0"/>
                          <a:cs typeface="Times New Roman" panose="02020603050405020304" pitchFamily="18" charset="0"/>
                        </a:rPr>
                        <a:t>分钟</a:t>
                      </a:r>
                      <a:endParaRPr lang="zh-CN" altLang="en-US" sz="2400" b="1"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4832" name="文本框 34831"/>
          <p:cNvSpPr txBox="1"/>
          <p:nvPr/>
        </p:nvSpPr>
        <p:spPr>
          <a:xfrm>
            <a:off x="2627313" y="3068638"/>
            <a:ext cx="2328862" cy="45720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400" b="1">
                <a:solidFill>
                  <a:srgbClr val="FF3300"/>
                </a:solidFill>
                <a:latin typeface="Arial" panose="020B0604020202020204" pitchFamily="34" charset="0"/>
              </a:rPr>
              <a:t>食量大，消化快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图片 35841" descr="鹰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73713" y="1547813"/>
            <a:ext cx="3124200" cy="2511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3" name="图片 35842" descr="atp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19700" y="5445125"/>
            <a:ext cx="1008063" cy="1066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4" name="图片 35843" descr="花生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00810" y="2274888"/>
            <a:ext cx="2514600" cy="1057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845" name="图片 35844" descr="细胞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01128" y="5302250"/>
            <a:ext cx="1905000" cy="1212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6" name="直接连接符 35845"/>
          <p:cNvSpPr/>
          <p:nvPr/>
        </p:nvSpPr>
        <p:spPr>
          <a:xfrm>
            <a:off x="2842260" y="3512185"/>
            <a:ext cx="14605" cy="186182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5847" name="直接连接符 35846"/>
          <p:cNvSpPr/>
          <p:nvPr/>
        </p:nvSpPr>
        <p:spPr>
          <a:xfrm>
            <a:off x="3415030" y="6021705"/>
            <a:ext cx="1733550" cy="127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5848" name="直接连接符 35847"/>
          <p:cNvSpPr/>
          <p:nvPr/>
        </p:nvSpPr>
        <p:spPr>
          <a:xfrm>
            <a:off x="6400800" y="6021705"/>
            <a:ext cx="1168400" cy="127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35849" name="直接连接符 35848"/>
          <p:cNvSpPr/>
          <p:nvPr/>
        </p:nvSpPr>
        <p:spPr>
          <a:xfrm flipH="1" flipV="1">
            <a:off x="7527290" y="4222750"/>
            <a:ext cx="41910" cy="1798955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35850" name="文本框 35849"/>
          <p:cNvSpPr txBox="1"/>
          <p:nvPr/>
        </p:nvSpPr>
        <p:spPr>
          <a:xfrm>
            <a:off x="2252980" y="3885883"/>
            <a:ext cx="549275" cy="1309687"/>
          </a:xfrm>
          <a:prstGeom prst="rect">
            <a:avLst/>
          </a:prstGeom>
          <a:noFill/>
          <a:ln w="9525">
            <a:noFill/>
          </a:ln>
        </p:spPr>
        <p:txBody>
          <a:bodyPr vert="eaVert" wrap="none">
            <a:spAutoFit/>
          </a:bodyPr>
          <a:lstStyle/>
          <a:p>
            <a:r>
              <a:rPr lang="zh-CN" altLang="en-US" sz="2400" b="1" dirty="0">
                <a:latin typeface="Arial" panose="020B0604020202020204" pitchFamily="34" charset="0"/>
              </a:rPr>
              <a:t>消化吸收</a:t>
            </a:r>
          </a:p>
        </p:txBody>
      </p:sp>
      <p:sp>
        <p:nvSpPr>
          <p:cNvPr id="35851" name="文本框 35850"/>
          <p:cNvSpPr txBox="1"/>
          <p:nvPr/>
        </p:nvSpPr>
        <p:spPr>
          <a:xfrm>
            <a:off x="3451225" y="5557838"/>
            <a:ext cx="1401763" cy="45720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Arial" panose="020B0604020202020204" pitchFamily="34" charset="0"/>
              </a:rPr>
              <a:t>呼吸作用</a:t>
            </a:r>
          </a:p>
        </p:txBody>
      </p:sp>
      <p:sp>
        <p:nvSpPr>
          <p:cNvPr id="35852" name="矩形 35851"/>
          <p:cNvSpPr>
            <a:spLocks noGrp="1"/>
          </p:cNvSpPr>
          <p:nvPr/>
        </p:nvSpPr>
        <p:spPr>
          <a:xfrm>
            <a:off x="1546225" y="334010"/>
            <a:ext cx="8207375" cy="79057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ctr"/>
          <a:lstStyle>
            <a:lvl1pPr marL="0" lvl="0" indent="0" algn="l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3000" u="none" kern="1200" baseline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charset="-122"/>
              </a:defRPr>
            </a:lvl1pPr>
          </a:lstStyle>
          <a:p>
            <a:pPr lvl="0"/>
            <a:r>
              <a:rPr lang="zh-CN" alt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二、动物运动的能量供应</a:t>
            </a:r>
          </a:p>
        </p:txBody>
      </p:sp>
      <p:grpSp>
        <p:nvGrpSpPr>
          <p:cNvPr id="35853" name="组合 35852"/>
          <p:cNvGrpSpPr/>
          <p:nvPr/>
        </p:nvGrpSpPr>
        <p:grpSpPr>
          <a:xfrm>
            <a:off x="2152015" y="1246505"/>
            <a:ext cx="2701236" cy="1481267"/>
            <a:chOff x="0" y="0"/>
            <a:chExt cx="4646" cy="3315"/>
          </a:xfrm>
        </p:grpSpPr>
        <p:pic>
          <p:nvPicPr>
            <p:cNvPr id="35854" name="图片 35853" descr="20300000305680132314853325588副本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27" y="0"/>
              <a:ext cx="4419" cy="331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5855" name="文本框 35854"/>
            <p:cNvSpPr txBox="1"/>
            <p:nvPr/>
          </p:nvSpPr>
          <p:spPr>
            <a:xfrm>
              <a:off x="0" y="2041"/>
              <a:ext cx="928" cy="75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zh-CN" altLang="en-US" sz="1600" dirty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58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58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5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35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50" grpId="0" bldLvl="0"/>
      <p:bldP spid="35851" grpId="0" bldLvl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文本占位符 18433"/>
          <p:cNvSpPr>
            <a:spLocks noGrp="1"/>
          </p:cNvSpPr>
          <p:nvPr>
            <p:ph idx="1"/>
          </p:nvPr>
        </p:nvSpPr>
        <p:spPr>
          <a:xfrm>
            <a:off x="395288" y="1268413"/>
            <a:ext cx="8229600" cy="4525962"/>
          </a:xfrm>
        </p:spPr>
        <p:txBody>
          <a:bodyPr/>
          <a:lstStyle/>
          <a:p>
            <a:pPr>
              <a:buNone/>
            </a:pPr>
            <a:r>
              <a:rPr lang="zh-CN" altLang="en-US" b="1"/>
              <a:t>          动物特殊的生理活动，所需能量也来源于细胞呼吸作用。</a:t>
            </a:r>
            <a:endParaRPr lang="en-US" altLang="zh-CN" b="1"/>
          </a:p>
        </p:txBody>
      </p:sp>
      <p:pic>
        <p:nvPicPr>
          <p:cNvPr id="18435" name="图片 18434" descr="17-1-10萤火虫发光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00563" y="2924175"/>
            <a:ext cx="4103687" cy="2592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图片 18435" descr="17-1-11电鳗放电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288" y="2952750"/>
            <a:ext cx="4105275" cy="25638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矩形 18436"/>
          <p:cNvSpPr/>
          <p:nvPr/>
        </p:nvSpPr>
        <p:spPr>
          <a:xfrm>
            <a:off x="395288" y="2924175"/>
            <a:ext cx="4103687" cy="2592388"/>
          </a:xfrm>
          <a:prstGeom prst="rect">
            <a:avLst/>
          </a:prstGeom>
          <a:noFill/>
          <a:ln w="76200" cap="flat" cmpd="sng">
            <a:solidFill>
              <a:srgbClr val="99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438" name="矩形 18437"/>
          <p:cNvSpPr/>
          <p:nvPr/>
        </p:nvSpPr>
        <p:spPr>
          <a:xfrm>
            <a:off x="4500563" y="2924175"/>
            <a:ext cx="4103687" cy="2592388"/>
          </a:xfrm>
          <a:prstGeom prst="rect">
            <a:avLst/>
          </a:prstGeom>
          <a:noFill/>
          <a:ln w="7620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314" name="对象 13313"/>
          <p:cNvGraphicFramePr>
            <a:graphicFrameLocks/>
          </p:cNvGraphicFramePr>
          <p:nvPr/>
        </p:nvGraphicFramePr>
        <p:xfrm>
          <a:off x="1983740" y="621030"/>
          <a:ext cx="5072380" cy="3804285"/>
        </p:xfrm>
        <a:graphic>
          <a:graphicData uri="http://schemas.openxmlformats.org/presentationml/2006/ole">
            <p:oleObj spid="_x0000_s3076" r:id="rId3" imgW="2478029" imgH="1412571" progId="">
              <p:embed/>
            </p:oleObj>
          </a:graphicData>
        </a:graphic>
      </p:graphicFrame>
      <p:sp>
        <p:nvSpPr>
          <p:cNvPr id="13316" name="矩形 13315"/>
          <p:cNvSpPr/>
          <p:nvPr/>
        </p:nvSpPr>
        <p:spPr>
          <a:xfrm>
            <a:off x="968375" y="4757420"/>
            <a:ext cx="8093075" cy="2308225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2400" b="1">
                <a:latin typeface="Arial" panose="020B0604020202020204" pitchFamily="34" charset="0"/>
              </a:rPr>
              <a:t>       </a:t>
            </a:r>
            <a:r>
              <a:rPr lang="zh-CN" altLang="en-US" sz="2400" b="1">
                <a:latin typeface="Arial" panose="020B0604020202020204" pitchFamily="34" charset="0"/>
              </a:rPr>
              <a:t>萤火虫之所以能发出光来，是依靠它腹部一个特殊发光器发光的。这个发光器由发光层、反射层和透明的表皮组成。反射层是一种不透明的细，细胞内含有一些</a:t>
            </a:r>
            <a:r>
              <a:rPr lang="zh-CN" altLang="en-US" sz="2400" b="1">
                <a:sym typeface="+mn-ea"/>
              </a:rPr>
              <a:t>白色颗粒状尿酸盐的结晶，它能阻挡光射入虫体内，并能通过透明的表皮把光反射到体外去。</a:t>
            </a:r>
            <a:endParaRPr lang="zh-CN" altLang="en-US" sz="2400" b="1">
              <a:latin typeface="Arial" panose="020B0604020202020204" pitchFamily="34" charset="0"/>
            </a:endParaRPr>
          </a:p>
          <a:p>
            <a:endParaRPr lang="zh-CN" altLang="en-US" sz="2400" b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124" name="内容占位符 5123"/>
          <p:cNvGraphicFramePr>
            <a:graphicFrameLocks noGrp="1"/>
          </p:cNvGraphicFramePr>
          <p:nvPr>
            <p:ph idx="1"/>
          </p:nvPr>
        </p:nvGraphicFramePr>
        <p:xfrm>
          <a:off x="892175" y="3541395"/>
          <a:ext cx="7856856" cy="2086610"/>
        </p:xfrm>
        <a:graphic>
          <a:graphicData uri="http://schemas.openxmlformats.org/drawingml/2006/table">
            <a:tbl>
              <a:tblPr/>
              <a:tblGrid>
                <a:gridCol w="820103"/>
                <a:gridCol w="820103"/>
                <a:gridCol w="1981200"/>
                <a:gridCol w="2322830"/>
                <a:gridCol w="1912620"/>
              </a:tblGrid>
              <a:tr h="532130">
                <a:tc grid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生活环境</a:t>
                      </a:r>
                      <a:endParaRPr lang="zh-CN" altLang="en-US" b="1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动物名称</a:t>
                      </a:r>
                      <a:endParaRPr lang="zh-CN" altLang="en-US" b="1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运动形式</a:t>
                      </a:r>
                      <a:endParaRPr lang="zh-CN" altLang="en-US" b="1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/>
                        <a:t>运动结构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folHlink"/>
                    </a:solidFill>
                  </a:tcPr>
                </a:tc>
              </a:tr>
              <a:tr h="518160">
                <a:tc gridSpan="2"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r>
                        <a:rPr lang="zh-CN" altLang="en-US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zh-CN" altLang="en-US" sz="1800"/>
                    </a:p>
                  </a:txBody>
                  <a:tcPr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r>
                        <a:rPr lang="zh-CN" altLang="en-US" b="1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b="1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sz="1800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 gridSpan="2">
                  <a:txBody>
                    <a:bodyPr/>
                    <a:lstStyle/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800"/>
                    </a:p>
                  </a:txBody>
                  <a:tcPr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b="1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b="1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spcBef>
                          <a:spcPct val="0"/>
                        </a:spcBef>
                        <a:buNone/>
                      </a:pPr>
                      <a:endParaRPr lang="zh-CN" altLang="en-US" b="1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8160">
                <a:tc gridSpan="2">
                  <a:txBody>
                    <a:bodyPr/>
                    <a:lstStyle/>
                    <a:p>
                      <a:pPr marL="0" lvl="0" indent="0">
                        <a:spcBef>
                          <a:spcPct val="0"/>
                        </a:spcBef>
                        <a:buNone/>
                      </a:pPr>
                      <a:endParaRPr lang="zh-CN" altLang="en-US" sz="1800"/>
                    </a:p>
                  </a:txBody>
                  <a:tcPr>
                    <a:lnL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lvl="0" indent="-3429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lvl="1" indent="-28575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24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lvl="2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•"/>
                        <a:defRPr sz="2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lvl="3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–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lvl="4" indent="-228600" algn="l" defTabSz="91440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har char="»"/>
                        <a:defRPr sz="18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endParaRPr lang="zh-CN" altLang="en-US" b="1"/>
                    </a:p>
                  </a:txBody>
                  <a:tcPr>
                    <a:lnL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54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099" name="文本占位符 4098"/>
          <p:cNvSpPr>
            <a:spLocks noGrp="1"/>
          </p:cNvSpPr>
          <p:nvPr>
            <p:ph type="body" idx="4294967295"/>
          </p:nvPr>
        </p:nvSpPr>
        <p:spPr>
          <a:xfrm>
            <a:off x="815975" y="1844675"/>
            <a:ext cx="8328025" cy="156845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zh-CN" altLang="en-US" b="1"/>
              <a:t>          将图片中观察到的动物按照生活环境分类，写出运动的主要形式和运动的结构。</a:t>
            </a:r>
          </a:p>
          <a:p>
            <a:pPr>
              <a:lnSpc>
                <a:spcPct val="100000"/>
              </a:lnSpc>
              <a:buNone/>
            </a:pPr>
            <a:r>
              <a:rPr lang="zh-CN" altLang="en-US" sz="2800" b="1">
                <a:solidFill>
                  <a:schemeClr val="tx1"/>
                </a:solidFill>
              </a:rPr>
              <a:t>   </a:t>
            </a:r>
            <a:endParaRPr lang="zh-CN" altLang="en-US" sz="800" b="1">
              <a:solidFill>
                <a:schemeClr val="tx1"/>
              </a:solidFill>
            </a:endParaRPr>
          </a:p>
          <a:p>
            <a:pPr>
              <a:buNone/>
            </a:pPr>
            <a:r>
              <a:rPr lang="zh-CN" altLang="en-US" sz="2800" b="1">
                <a:solidFill>
                  <a:schemeClr val="tx1"/>
                </a:solidFill>
              </a:rPr>
              <a:t>    </a:t>
            </a:r>
            <a:endParaRPr lang="zh-CN" altLang="en-US" b="1"/>
          </a:p>
        </p:txBody>
      </p:sp>
      <p:sp>
        <p:nvSpPr>
          <p:cNvPr id="4101" name="矩形 4100"/>
          <p:cNvSpPr/>
          <p:nvPr/>
        </p:nvSpPr>
        <p:spPr>
          <a:xfrm>
            <a:off x="2124075" y="764540"/>
            <a:ext cx="4973320" cy="4984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7500" lnSpcReduction="10000"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一、动物的运动形式</a:t>
            </a:r>
          </a:p>
        </p:txBody>
      </p:sp>
      <p:sp>
        <p:nvSpPr>
          <p:cNvPr id="2" name="动作按钮: 影片 1"/>
          <p:cNvSpPr/>
          <p:nvPr/>
        </p:nvSpPr>
        <p:spPr>
          <a:xfrm>
            <a:off x="8002905" y="6081395"/>
            <a:ext cx="647700" cy="648335"/>
          </a:xfrm>
          <a:prstGeom prst="actionButtonMovi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433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03425" y="537210"/>
            <a:ext cx="5396230" cy="37160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矩形 14339"/>
          <p:cNvSpPr/>
          <p:nvPr/>
        </p:nvSpPr>
        <p:spPr>
          <a:xfrm>
            <a:off x="968375" y="4506595"/>
            <a:ext cx="8098155" cy="2308225"/>
          </a:xfrm>
          <a:prstGeom prst="rect">
            <a:avLst/>
          </a:prstGeom>
          <a:noFill/>
          <a:ln w="9525">
            <a:noFill/>
          </a:ln>
        </p:spPr>
        <p:txBody>
          <a:bodyPr wrap="square" lIns="90000" tIns="46800" rIns="90000" bIns="46800">
            <a:spAutoFit/>
          </a:bodyPr>
          <a:lstStyle/>
          <a:p>
            <a:r>
              <a:rPr lang="en-US" altLang="zh-CN" sz="2400" b="1">
                <a:latin typeface="Arial" panose="020B0604020202020204" pitchFamily="34" charset="0"/>
              </a:rPr>
              <a:t>       </a:t>
            </a:r>
            <a:r>
              <a:rPr lang="zh-CN" altLang="en-US" sz="2400" b="1">
                <a:latin typeface="Arial" panose="020B0604020202020204" pitchFamily="34" charset="0"/>
              </a:rPr>
              <a:t>电鳗是活的“发电机”。它尾部两侧的肌肉，是由有规则地排列着的</a:t>
            </a:r>
            <a:r>
              <a:rPr lang="en-US" altLang="zh-CN" sz="2400" b="1">
                <a:latin typeface="Arial" panose="020B0604020202020204" pitchFamily="34" charset="0"/>
              </a:rPr>
              <a:t>6000—10000</a:t>
            </a:r>
            <a:r>
              <a:rPr lang="zh-CN" altLang="en-US" sz="2400" b="1">
                <a:latin typeface="Arial" panose="020B0604020202020204" pitchFamily="34" charset="0"/>
              </a:rPr>
              <a:t>枚肌肉薄片组成，薄片之间有结缔组织相隔，并有许多神经直通中枢神经系统。</a:t>
            </a:r>
            <a:r>
              <a:rPr lang="zh-CN" altLang="en-US" sz="2400" b="1">
                <a:sym typeface="+mn-ea"/>
              </a:rPr>
              <a:t>每枚肌肉薄片像一个小电池，只能产生</a:t>
            </a:r>
            <a:r>
              <a:rPr lang="en-US" altLang="zh-CN" sz="2400" b="1">
                <a:sym typeface="+mn-ea"/>
              </a:rPr>
              <a:t>150</a:t>
            </a:r>
            <a:r>
              <a:rPr lang="zh-CN" altLang="en-US" sz="2400" b="1">
                <a:sym typeface="+mn-ea"/>
              </a:rPr>
              <a:t>毫伏的电压，但近万个“小电池”串联起来，就可以产生很高的电压。</a:t>
            </a:r>
            <a:endParaRPr lang="zh-CN" altLang="en-US" sz="2400" b="1">
              <a:latin typeface="Arial" panose="020B0604020202020204" pitchFamily="34" charset="0"/>
            </a:endParaRPr>
          </a:p>
          <a:p>
            <a:endParaRPr lang="zh-CN" altLang="en-US" sz="2400" b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748030" y="217805"/>
            <a:ext cx="7981950" cy="62928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266700" indent="-266700">
              <a:lnSpc>
                <a:spcPct val="120000"/>
              </a:lnSpc>
            </a:pP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课堂检测：</a:t>
            </a:r>
          </a:p>
          <a:p>
            <a:pPr marL="266700" indent="-266700">
              <a:lnSpc>
                <a:spcPct val="120000"/>
              </a:lnSpc>
            </a:pP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    1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．动物和植物的主要区别之一是动物能够通过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______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，从而主动地、有目的地迅速改变其空间位置，占领各自的生活领域。</a:t>
            </a:r>
          </a:p>
          <a:p>
            <a:pPr marL="266700" indent="-266700">
              <a:lnSpc>
                <a:spcPct val="120000"/>
              </a:lnSpc>
            </a:pP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    2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．动物以各自的运动形式来适应其生活环境。如：水生动物适应水生环境，它们的运动方式以</a:t>
            </a:r>
            <a:r>
              <a:rPr lang="en-US" altLang="zh-CN" sz="2800" b="1">
                <a:latin typeface="宋体" panose="02010600030101010101" pitchFamily="2" charset="-122"/>
                <a:cs typeface="宋体" panose="02010600030101010101" pitchFamily="2" charset="-122"/>
              </a:rPr>
              <a:t>_____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为主，这样的运动方式也各具特色，鱼靠</a:t>
            </a:r>
            <a:r>
              <a:rPr lang="en-US" altLang="zh-CN" sz="2800" b="1">
                <a:latin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的摆动，鸭靠</a:t>
            </a:r>
            <a:r>
              <a:rPr lang="en-US" altLang="zh-CN" sz="2800" b="1">
                <a:latin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altLang="en-US" sz="2800" b="1">
                <a:latin typeface="宋体" panose="02010600030101010101" pitchFamily="2" charset="-122"/>
                <a:cs typeface="宋体" panose="02010600030101010101" pitchFamily="2" charset="-122"/>
              </a:rPr>
              <a:t>的划动等。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2800" b="1">
                <a:latin typeface="宋体" panose="02010600030101010101" pitchFamily="2" charset="-122"/>
                <a:sym typeface="+mn-ea"/>
              </a:rPr>
              <a:t>     3.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“鹰击长空，鱼翔浅底，万类霜天竞自由”  </a:t>
            </a:r>
          </a:p>
          <a:p>
            <a:pPr>
              <a:lnSpc>
                <a:spcPct val="120000"/>
              </a:lnSpc>
              <a:buNone/>
            </a:pPr>
            <a:r>
              <a:rPr lang="zh-CN" altLang="en-US" sz="2800" b="1">
                <a:latin typeface="宋体" panose="02010600030101010101" pitchFamily="2" charset="-122"/>
                <a:sym typeface="+mn-ea"/>
              </a:rPr>
              <a:t>  这句诗词中涉及的动物运动形式有（    ）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>
                <a:latin typeface="宋体" panose="02010600030101010101" pitchFamily="2" charset="-122"/>
                <a:sym typeface="+mn-ea"/>
              </a:rPr>
              <a:t>    A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、飞行、爬行       </a:t>
            </a:r>
            <a:r>
              <a:rPr lang="en-US" altLang="zh-CN" sz="2800" b="1">
                <a:latin typeface="宋体" panose="02010600030101010101" pitchFamily="2" charset="-122"/>
                <a:sym typeface="+mn-ea"/>
              </a:rPr>
              <a:t>B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、跳跃、爬行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lnSpc>
                <a:spcPct val="120000"/>
              </a:lnSpc>
              <a:buNone/>
            </a:pPr>
            <a:r>
              <a:rPr lang="en-US" altLang="zh-CN" sz="2800" b="1">
                <a:latin typeface="宋体" panose="02010600030101010101" pitchFamily="2" charset="-122"/>
                <a:sym typeface="+mn-ea"/>
              </a:rPr>
              <a:t>    C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、跳跃、游泳       </a:t>
            </a:r>
            <a:r>
              <a:rPr lang="en-US" altLang="zh-CN" sz="2800" b="1">
                <a:latin typeface="宋体" panose="02010600030101010101" pitchFamily="2" charset="-122"/>
                <a:sym typeface="+mn-ea"/>
              </a:rPr>
              <a:t>D</a:t>
            </a:r>
            <a:r>
              <a:rPr lang="zh-CN" altLang="en-US" sz="2800" b="1">
                <a:latin typeface="宋体" panose="02010600030101010101" pitchFamily="2" charset="-122"/>
                <a:sym typeface="+mn-ea"/>
              </a:rPr>
              <a:t>、飞行、游泳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26845" y="1311910"/>
            <a:ext cx="16446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运动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051560" y="3376295"/>
            <a:ext cx="16446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游泳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035050" y="3862070"/>
            <a:ext cx="16446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尾部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145915" y="3862070"/>
            <a:ext cx="16446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</a:rPr>
              <a:t>脚掌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6999605" y="4850130"/>
            <a:ext cx="16446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文本占位符 21506"/>
          <p:cNvSpPr>
            <a:spLocks noGrp="1"/>
          </p:cNvSpPr>
          <p:nvPr>
            <p:ph idx="1"/>
          </p:nvPr>
        </p:nvSpPr>
        <p:spPr>
          <a:xfrm>
            <a:off x="672465" y="380365"/>
            <a:ext cx="8423910" cy="5830570"/>
          </a:xfrm>
        </p:spPr>
        <p:txBody>
          <a:bodyPr/>
          <a:lstStyle/>
          <a:p>
            <a:pPr>
              <a:lnSpc>
                <a:spcPct val="100000"/>
              </a:lnSpc>
              <a:buNone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4.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下列运动形式相同的一组动物是（    ）</a:t>
            </a:r>
          </a:p>
          <a:p>
            <a:pPr>
              <a:lnSpc>
                <a:spcPct val="100000"/>
              </a:lnSpc>
              <a:buNone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A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、青蛙、黑熊           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B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、袋鼠、鸵鸟</a:t>
            </a:r>
          </a:p>
          <a:p>
            <a:pPr>
              <a:lnSpc>
                <a:spcPct val="100000"/>
              </a:lnSpc>
              <a:buNone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C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、企鹅、麻雀              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D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、鳄鱼、海龟</a:t>
            </a:r>
          </a:p>
          <a:p>
            <a:pPr>
              <a:lnSpc>
                <a:spcPct val="100000"/>
              </a:lnSpc>
              <a:buNone/>
            </a:pP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5.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 下列关于动物运动的叙述中，正确的是  </a:t>
            </a:r>
            <a:r>
              <a:rPr lang="en-US" altLang="x-none" sz="2800" b="1">
                <a:latin typeface="宋体" panose="02010600030101010101" pitchFamily="2" charset="-122"/>
                <a:sym typeface="+mn-ea"/>
              </a:rPr>
              <a:t>(   )</a:t>
            </a:r>
            <a:endParaRPr lang="en-US" altLang="x-none" sz="2800" b="1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buNone/>
            </a:pPr>
            <a:r>
              <a:rPr lang="en-US" altLang="x-none" sz="2800" b="1">
                <a:latin typeface="宋体" panose="02010600030101010101" pitchFamily="2" charset="-122"/>
                <a:sym typeface="+mn-ea"/>
              </a:rPr>
              <a:t> A.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能够飞行的动物只有鸟类和昆虫       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buNone/>
            </a:pPr>
            <a:r>
              <a:rPr lang="en-US" altLang="x-none" sz="2800" b="1">
                <a:latin typeface="宋体" panose="02010600030101010101" pitchFamily="2" charset="-122"/>
                <a:sym typeface="+mn-ea"/>
              </a:rPr>
              <a:t> B.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哺乳动物的运动方式只有行走 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buNone/>
            </a:pPr>
            <a:r>
              <a:rPr lang="en-US" altLang="x-none" sz="2800" b="1">
                <a:latin typeface="宋体" panose="02010600030101010101" pitchFamily="2" charset="-122"/>
                <a:sym typeface="+mn-ea"/>
              </a:rPr>
              <a:t> C.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鸟类在所有的季节里都会通过飞行来迁徙   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buNone/>
            </a:pPr>
            <a:r>
              <a:rPr lang="en-US" altLang="x-none" sz="2800" b="1">
                <a:latin typeface="宋体" panose="02010600030101010101" pitchFamily="2" charset="-122"/>
                <a:sym typeface="+mn-ea"/>
              </a:rPr>
              <a:t> D.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动物多样的运动方式有利于动物的生存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buNone/>
            </a:pPr>
            <a:r>
              <a:rPr lang="en-US" altLang="zh-CN" sz="2800" b="1" dirty="0">
                <a:latin typeface="宋体" panose="02010600030101010101" pitchFamily="2" charset="-122"/>
                <a:sym typeface="+mn-ea"/>
              </a:rPr>
              <a:t>6.</a:t>
            </a: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迁徙是动物主动适应环境的表现，其意义是（   ）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buNone/>
            </a:pP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①有利于生殖        ②有利于获取足够的食物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buNone/>
            </a:pP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③有利于获得适宜的生存环境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buNone/>
            </a:pPr>
            <a:r>
              <a:rPr lang="zh-CN" altLang="en-US" sz="2800" b="1" dirty="0">
                <a:latin typeface="宋体" panose="02010600030101010101" pitchFamily="2" charset="-122"/>
                <a:sym typeface="+mn-ea"/>
              </a:rPr>
              <a:t> A、 ①②   B、③   C、①   D、①②③</a:t>
            </a: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buNone/>
            </a:pPr>
            <a:endParaRPr lang="zh-CN" altLang="en-US" sz="2800" b="1" dirty="0">
              <a:latin typeface="宋体" panose="02010600030101010101" pitchFamily="2" charset="-122"/>
            </a:endParaRPr>
          </a:p>
          <a:p>
            <a:pPr>
              <a:lnSpc>
                <a:spcPct val="100000"/>
              </a:lnSpc>
              <a:buNone/>
            </a:pP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>
              <a:buNone/>
            </a:pP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569075" y="401320"/>
            <a:ext cx="16446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987665" y="1891665"/>
            <a:ext cx="16446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D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329930" y="4458335"/>
            <a:ext cx="164465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/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文本占位符 24578"/>
          <p:cNvSpPr>
            <a:spLocks noGrp="1"/>
          </p:cNvSpPr>
          <p:nvPr>
            <p:ph idx="1"/>
          </p:nvPr>
        </p:nvSpPr>
        <p:spPr>
          <a:xfrm>
            <a:off x="744220" y="523875"/>
            <a:ext cx="8229600" cy="4525963"/>
          </a:xfrm>
        </p:spPr>
        <p:txBody>
          <a:bodyPr/>
          <a:lstStyle/>
          <a:p>
            <a:pPr>
              <a:lnSpc>
                <a:spcPct val="120000"/>
              </a:lnSpc>
              <a:buNone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7.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判断题</a:t>
            </a:r>
          </a:p>
          <a:p>
            <a:pPr>
              <a:lnSpc>
                <a:spcPct val="120000"/>
              </a:lnSpc>
              <a:buNone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①动物在夜晚睡觉时，不需要消耗能量。（ ）</a:t>
            </a:r>
          </a:p>
          <a:p>
            <a:pPr>
              <a:lnSpc>
                <a:spcPct val="120000"/>
              </a:lnSpc>
              <a:buNone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②细胞呼吸作用释放的能量全部提供给动物生命活动。（ ）</a:t>
            </a:r>
          </a:p>
          <a:p>
            <a:pPr>
              <a:lnSpc>
                <a:spcPct val="120000"/>
              </a:lnSpc>
              <a:buNone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③动物的任何运动需要的能量都直接来自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ATP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。（ ）</a:t>
            </a:r>
          </a:p>
          <a:p>
            <a:pPr>
              <a:lnSpc>
                <a:spcPct val="120000"/>
              </a:lnSpc>
              <a:buNone/>
            </a:pP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④动物通过呼吸作用将贮藏在有机物中的能量全部转变为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ATP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中的能量。</a:t>
            </a:r>
            <a:r>
              <a:rPr 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（ ）</a:t>
            </a:r>
          </a:p>
          <a:p>
            <a:pPr>
              <a:lnSpc>
                <a:spcPct val="120000"/>
              </a:lnSpc>
              <a:buNone/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8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．草原上的一些食草动物往往奔跑迅速，这对动物有什么意义</a:t>
            </a: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?</a:t>
            </a:r>
          </a:p>
          <a:p>
            <a:pPr>
              <a:lnSpc>
                <a:spcPct val="120000"/>
              </a:lnSpc>
              <a:buNone/>
            </a:pPr>
            <a:endParaRPr lang="zh-CN" sz="2800" b="1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41565" y="1171575"/>
            <a:ext cx="16446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×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043430" y="2303145"/>
            <a:ext cx="16446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×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413115" y="2860675"/>
            <a:ext cx="16446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</a:rPr>
              <a:t>√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4698365" y="4025265"/>
            <a:ext cx="16446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宋体" panose="02010600030101010101" pitchFamily="2" charset="-122"/>
              </a:rPr>
              <a:t>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/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文本框 25602"/>
          <p:cNvSpPr txBox="1"/>
          <p:nvPr/>
        </p:nvSpPr>
        <p:spPr>
          <a:xfrm>
            <a:off x="1079500" y="3933190"/>
            <a:ext cx="7766685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>
                <a:latin typeface="Arial" panose="020B0604020202020204" pitchFamily="34" charset="0"/>
              </a:rPr>
              <a:t>        </a:t>
            </a:r>
            <a:r>
              <a:rPr lang="zh-CN" altLang="en-US" sz="3200" b="1">
                <a:latin typeface="Arial" panose="020B0604020202020204" pitchFamily="34" charset="0"/>
              </a:rPr>
              <a:t>选择一种你喜欢的动物，观察它的运动形式思考它的运动形式与其特有的形态结构的关系</a:t>
            </a:r>
          </a:p>
        </p:txBody>
      </p:sp>
      <p:sp>
        <p:nvSpPr>
          <p:cNvPr id="25605" name="矩形 25604"/>
          <p:cNvSpPr/>
          <p:nvPr/>
        </p:nvSpPr>
        <p:spPr>
          <a:xfrm>
            <a:off x="825183" y="407988"/>
            <a:ext cx="1866900" cy="700087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100000"/>
              </a:avLst>
            </a:prstTxWarp>
            <a:normAutofit/>
            <a:scene3d>
              <a:camera prst="legacyPerspectiveFront">
                <a:rot lat="20520000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  <a:tileRect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课外延伸</a:t>
            </a:r>
          </a:p>
        </p:txBody>
      </p:sp>
      <p:sp>
        <p:nvSpPr>
          <p:cNvPr id="25606" name="文本框 25605"/>
          <p:cNvSpPr txBox="1"/>
          <p:nvPr/>
        </p:nvSpPr>
        <p:spPr>
          <a:xfrm>
            <a:off x="3203575" y="1432560"/>
            <a:ext cx="26733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</a:rPr>
              <a:t>你观察过猫吗？</a:t>
            </a:r>
          </a:p>
        </p:txBody>
      </p:sp>
      <p:sp>
        <p:nvSpPr>
          <p:cNvPr id="25607" name="文本框 25606"/>
          <p:cNvSpPr txBox="1"/>
          <p:nvPr/>
        </p:nvSpPr>
        <p:spPr>
          <a:xfrm>
            <a:off x="2124075" y="1990725"/>
            <a:ext cx="5162550" cy="5191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 b="1">
                <a:latin typeface="Arial" panose="020B0604020202020204" pitchFamily="34" charset="0"/>
              </a:rPr>
              <a:t>你知道猫的运动方式是什么吗？</a:t>
            </a:r>
          </a:p>
        </p:txBody>
      </p:sp>
      <p:sp>
        <p:nvSpPr>
          <p:cNvPr id="25608" name="文本框 25607"/>
          <p:cNvSpPr txBox="1"/>
          <p:nvPr/>
        </p:nvSpPr>
        <p:spPr>
          <a:xfrm>
            <a:off x="1004570" y="2567940"/>
            <a:ext cx="7885430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latin typeface="Arial" panose="020B0604020202020204" pitchFamily="34" charset="0"/>
              </a:rPr>
              <a:t>你知道猫奔跑时它的四肢着地有没有规律？是不是交替的？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/>
      <p:bldP spid="25606" grpId="0"/>
      <p:bldP spid="25607" grpId="0"/>
      <p:bldP spid="2560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内容占位符 19457" descr="I:\17-1\17-1-6鱼的游泳.jpg17-1-6鱼的游泳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1060450" y="996315"/>
            <a:ext cx="7451090" cy="47796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2" name="内容占位符 20481" descr="4499633_181903857000_2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 b="4865"/>
          <a:stretch>
            <a:fillRect/>
          </a:stretch>
        </p:blipFill>
        <p:spPr>
          <a:xfrm>
            <a:off x="1203960" y="996315"/>
            <a:ext cx="7156450" cy="47796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6" name="内容占位符 21505" descr="9645349_150040650194_2"/>
          <p:cNvPicPr>
            <a:picLocks noChangeAspect="1"/>
          </p:cNvPicPr>
          <p:nvPr/>
        </p:nvPicPr>
        <p:blipFill>
          <a:blip r:embed="rId4" cstate="print"/>
          <a:srcRect b="4567"/>
          <a:stretch>
            <a:fillRect/>
          </a:stretch>
        </p:blipFill>
        <p:spPr>
          <a:xfrm>
            <a:off x="1132205" y="996315"/>
            <a:ext cx="7350760" cy="47790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0" name="内容占位符 22529" descr="3412858_144826041171_2"/>
          <p:cNvPicPr>
            <a:picLocks noChangeAspect="1"/>
          </p:cNvPicPr>
          <p:nvPr/>
        </p:nvPicPr>
        <p:blipFill>
          <a:blip r:embed="rId5" cstate="print"/>
          <a:srcRect r="5902" b="5136"/>
          <a:stretch>
            <a:fillRect/>
          </a:stretch>
        </p:blipFill>
        <p:spPr>
          <a:xfrm>
            <a:off x="1132205" y="996315"/>
            <a:ext cx="7378700" cy="47790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554" name="内容占位符 23553" descr="17-1-5熊的行走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88695" y="942975"/>
            <a:ext cx="7505700" cy="48336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78" name="内容占位符 24577" descr="C:\Users\Administrator\Desktop\1898396_211418000_2.jpg1898396_211418000_2"/>
          <p:cNvPicPr>
            <a:picLocks noChangeAspect="1"/>
          </p:cNvPicPr>
          <p:nvPr/>
        </p:nvPicPr>
        <p:blipFill>
          <a:blip r:embed="rId7" cstate="print"/>
          <a:srcRect t="4038" r="3257" b="9774"/>
          <a:stretch>
            <a:fillRect/>
          </a:stretch>
        </p:blipFill>
        <p:spPr>
          <a:xfrm>
            <a:off x="988695" y="942975"/>
            <a:ext cx="7487285" cy="48329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602" name="内容占位符 25601" descr="I:\17-1\17-1-2蜻蜓的飞行.jpg17-1-2蜻蜓的飞行"/>
          <p:cNvPicPr>
            <a:picLocks noChangeAspect="1"/>
          </p:cNvPicPr>
          <p:nvPr/>
        </p:nvPicPr>
        <p:blipFill>
          <a:blip r:embed="rId8" cstate="print"/>
          <a:srcRect l="7310" b="4593"/>
          <a:stretch>
            <a:fillRect/>
          </a:stretch>
        </p:blipFill>
        <p:spPr>
          <a:xfrm>
            <a:off x="870585" y="942975"/>
            <a:ext cx="7602855" cy="483171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626" name="内容占位符 26625" descr="C:\Users\Administrator\Desktop\203fb80e7bec54e749082fcab8389b504ec26a79.jpg203fb80e7bec54e749082fcab8389b504ec26a79"/>
          <p:cNvPicPr>
            <a:picLocks noChangeAspect="1"/>
          </p:cNvPicPr>
          <p:nvPr/>
        </p:nvPicPr>
        <p:blipFill>
          <a:blip r:embed="rId9" cstate="print"/>
          <a:srcRect t="3255" b="7351"/>
          <a:stretch>
            <a:fillRect/>
          </a:stretch>
        </p:blipFill>
        <p:spPr>
          <a:xfrm>
            <a:off x="870585" y="942975"/>
            <a:ext cx="7751445" cy="48310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7" name="图片 27656" descr="蛙"/>
          <p:cNvPicPr>
            <a:picLocks noChangeAspect="1"/>
          </p:cNvPicPr>
          <p:nvPr/>
        </p:nvPicPr>
        <p:blipFill>
          <a:blip r:embed="rId10" cstate="print"/>
          <a:srcRect t="6086" b="2511"/>
          <a:stretch>
            <a:fillRect/>
          </a:stretch>
        </p:blipFill>
        <p:spPr>
          <a:xfrm>
            <a:off x="870585" y="942975"/>
            <a:ext cx="7930515" cy="48310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8" name="图片 27657" descr="tuzi"/>
          <p:cNvPicPr>
            <a:picLocks noChangeAspect="1"/>
          </p:cNvPicPr>
          <p:nvPr/>
        </p:nvPicPr>
        <p:blipFill>
          <a:blip r:embed="rId11" cstate="print"/>
          <a:srcRect b="5494"/>
          <a:stretch>
            <a:fillRect/>
          </a:stretch>
        </p:blipFill>
        <p:spPr>
          <a:xfrm>
            <a:off x="1229360" y="942975"/>
            <a:ext cx="6812915" cy="48304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76" name="图片 28675" descr="003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1828165" y="842010"/>
            <a:ext cx="5487670" cy="53689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683" name="图片 28682" descr="011"/>
          <p:cNvPicPr>
            <a:picLocks noChangeAspect="1"/>
          </p:cNvPicPr>
          <p:nvPr/>
        </p:nvPicPr>
        <p:blipFill>
          <a:blip r:embed="rId13" cstate="print"/>
          <a:srcRect r="4469"/>
          <a:stretch>
            <a:fillRect/>
          </a:stretch>
        </p:blipFill>
        <p:spPr>
          <a:xfrm>
            <a:off x="798830" y="1211580"/>
            <a:ext cx="8028305" cy="396494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773" name="图片 32772" descr="66021"/>
          <p:cNvPicPr>
            <a:picLocks noChangeAspect="1"/>
          </p:cNvPicPr>
          <p:nvPr/>
        </p:nvPicPr>
        <p:blipFill>
          <a:blip r:embed="rId14" cstate="print"/>
          <a:srcRect t="8764" r="16952" b="9959"/>
          <a:stretch>
            <a:fillRect/>
          </a:stretch>
        </p:blipFill>
        <p:spPr>
          <a:xfrm>
            <a:off x="1014095" y="942975"/>
            <a:ext cx="7536815" cy="483362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60" name="图片 31759" descr="蝴蝶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1946910" y="842010"/>
            <a:ext cx="5368925" cy="53689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2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8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6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76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4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76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0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286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8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6" dur="500"/>
                                        <p:tgtEl>
                                          <p:spTgt spid="31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651" name="内容占位符 27650"/>
          <p:cNvGraphicFramePr>
            <a:graphicFrameLocks noGrp="1"/>
          </p:cNvGraphicFramePr>
          <p:nvPr>
            <p:ph sz="half" idx="1"/>
          </p:nvPr>
        </p:nvGraphicFramePr>
        <p:xfrm>
          <a:off x="1037590" y="224155"/>
          <a:ext cx="7541895" cy="6455410"/>
        </p:xfrm>
        <a:graphic>
          <a:graphicData uri="http://schemas.openxmlformats.org/drawingml/2006/table">
            <a:tbl>
              <a:tblPr/>
              <a:tblGrid>
                <a:gridCol w="2513965"/>
                <a:gridCol w="2512695"/>
                <a:gridCol w="2515235"/>
              </a:tblGrid>
              <a:tr h="420370"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2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6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solidFill>
                            <a:srgbClr val="FFFFFF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生活环境</a:t>
                      </a: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2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6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solidFill>
                            <a:srgbClr val="FFFFFF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动物种类</a:t>
                      </a: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2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6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solidFill>
                            <a:srgbClr val="FFFFFF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运动形式</a:t>
                      </a: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4F81BD">
                        <a:alpha val="100000"/>
                      </a:srgbClr>
                    </a:solidFill>
                  </a:tcPr>
                </a:tc>
              </a:tr>
              <a:tr h="457200">
                <a:tc row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2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6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水中</a:t>
                      </a: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2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6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鱼</a:t>
                      </a: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2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6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游泳</a:t>
                      </a: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381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</a:tr>
              <a:tr h="4572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2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6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海星</a:t>
                      </a: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2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6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爬行</a:t>
                      </a: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</a:tr>
              <a:tr h="3962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鲨鱼</a:t>
                      </a: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+mn-ea"/>
                        </a:rPr>
                        <a:t>游泳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</a:tr>
              <a:tr h="457200">
                <a:tc rowSpan="8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2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6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陆地</a:t>
                      </a: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2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6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马</a:t>
                      </a: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2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6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奔跑</a:t>
                      </a: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</a:tr>
              <a:tr h="4572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2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6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袋鼠</a:t>
                      </a: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2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6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跳跃</a:t>
                      </a: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</a:tr>
              <a:tr h="4572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2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6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北极熊</a:t>
                      </a: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2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6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行走</a:t>
                      </a: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</a:tr>
              <a:tr h="4572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2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6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壁虎</a:t>
                      </a: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2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6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爬行</a:t>
                      </a: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</a:tr>
              <a:tr h="3962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青蛙</a:t>
                      </a: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+mn-ea"/>
                        </a:rPr>
                        <a:t>跳跃</a:t>
                      </a:r>
                      <a:endParaRPr lang="zh-CN" altLang="en-US" sz="2000" b="1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</a:tr>
              <a:tr h="3962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兔</a:t>
                      </a: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+mn-ea"/>
                        </a:rPr>
                        <a:t>跳跃</a:t>
                      </a:r>
                      <a:endParaRPr lang="zh-CN" altLang="en-US" sz="2000" b="1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</a:tr>
              <a:tr h="3962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蛇</a:t>
                      </a: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+mn-ea"/>
                        </a:rPr>
                        <a:t>爬行</a:t>
                      </a:r>
                      <a:endParaRPr lang="zh-CN" altLang="en-US" sz="2000" b="1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</a:tr>
              <a:tr h="3962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1800" b="1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蜗牛</a:t>
                      </a: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000" b="1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+mn-ea"/>
                        </a:rPr>
                        <a:t>爬行</a:t>
                      </a:r>
                      <a:endParaRPr lang="zh-CN" altLang="en-US" sz="2000" b="1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</a:tr>
              <a:tr h="457200">
                <a:tc rowSpan="3"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2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6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800" b="1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空中</a:t>
                      </a: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2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6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蜻蜓</a:t>
                      </a: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2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6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飞行</a:t>
                      </a: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</a:tr>
              <a:tr h="45720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2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6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老鹰</a:t>
                      </a: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>
                      <a:lvl1pPr marL="342900" lvl="0" indent="-3429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20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1pPr>
                      <a:lvl2pPr marL="742950" lvl="1" indent="-28575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8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2pPr>
                      <a:lvl3pPr marL="1143000" lvl="2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4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3pPr>
                      <a:lvl4pPr marL="1600200" lvl="3" indent="-228600" algn="l" defTabSz="914400" eaLnBrk="0" fontAlgn="base" latinLnBrk="0" hangingPunct="0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Font typeface="Wingdings" panose="05000000000000000000" pitchFamily="2" charset="2"/>
                        <a:buChar char="n"/>
                        <a:defRPr sz="12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4pPr>
                      <a:lvl5pPr marL="2057400" lvl="4" indent="-228600" algn="l" defTabSz="91440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Font typeface="Wingdings" panose="05000000000000000000" pitchFamily="2" charset="2"/>
                        <a:buChar char="»"/>
                        <a:defRPr sz="160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华文细黑" pitchFamily="2" charset="-122"/>
                        </a:defRPr>
                      </a:lvl5pPr>
                    </a:lstStyle>
                    <a:p>
                      <a:pPr marL="0" lvl="0" indent="0" algn="ctr"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+mn-ea"/>
                        </a:rPr>
                        <a:t>飞行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</a:tr>
              <a:tr h="3962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solidFill>
                      <a:srgbClr val="D0D8E8">
                        <a:alpha val="10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1800" b="1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</a:rPr>
                        <a:t>蝴蝶</a:t>
                      </a: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zh-CN" altLang="en-US" sz="2000" b="1" dirty="0">
                          <a:solidFill>
                            <a:srgbClr val="000000"/>
                          </a:solidFill>
                          <a:latin typeface="Calibri" panose="020F0502020204030204" charset="0"/>
                          <a:ea typeface="宋体" panose="02010600030101010101" pitchFamily="2" charset="-122"/>
                          <a:sym typeface="+mn-ea"/>
                        </a:rPr>
                        <a:t>飞行</a:t>
                      </a:r>
                      <a:endParaRPr lang="zh-CN" altLang="en-US" sz="2000" b="1" dirty="0">
                        <a:solidFill>
                          <a:srgbClr val="000000"/>
                        </a:solidFill>
                        <a:latin typeface="Calibri" panose="020F0502020204030204" charset="0"/>
                        <a:ea typeface="宋体" panose="02010600030101010101" pitchFamily="2" charset="-122"/>
                      </a:endParaRPr>
                    </a:p>
                  </a:txBody>
                  <a:tcPr anchor="ctr">
                    <a:lnL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FFFFFF"/>
                      </a:solidFill>
                      <a:prstDash val="solid"/>
                      <a:bevel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675" name="组合 28674"/>
          <p:cNvGrpSpPr>
            <a:grpSpLocks noRot="1" noChangeAspect="1"/>
          </p:cNvGrpSpPr>
          <p:nvPr/>
        </p:nvGrpSpPr>
        <p:grpSpPr>
          <a:xfrm>
            <a:off x="-1690370" y="807720"/>
            <a:ext cx="12560300" cy="5716270"/>
            <a:chOff x="0" y="0"/>
            <a:chExt cx="11686" cy="7380"/>
          </a:xfrm>
        </p:grpSpPr>
        <p:sp>
          <p:nvSpPr>
            <p:cNvPr id="28676" name="矩形 28675"/>
            <p:cNvSpPr>
              <a:spLocks noRot="1" noChangeAspect="1"/>
            </p:cNvSpPr>
            <p:nvPr/>
          </p:nvSpPr>
          <p:spPr>
            <a:xfrm>
              <a:off x="0" y="0"/>
              <a:ext cx="11686" cy="7380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endParaRPr lang="zh-CN" altLang="en-US" sz="3600" b="1">
                <a:solidFill>
                  <a:srgbClr val="C00000"/>
                </a:solidFill>
              </a:endParaRPr>
            </a:p>
          </p:txBody>
        </p:sp>
        <p:sp>
          <p:nvSpPr>
            <p:cNvPr id="28677" name="椭圆 28676"/>
            <p:cNvSpPr/>
            <p:nvPr/>
          </p:nvSpPr>
          <p:spPr>
            <a:xfrm>
              <a:off x="4965" y="2812"/>
              <a:ext cx="1755" cy="1755"/>
            </a:xfrm>
            <a:prstGeom prst="ellipse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path path="rect">
                <a:fillToRect l="100000" b="10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  <a:effectLst>
              <a:outerShdw dist="141990" dir="1593903" algn="ctr" rotWithShape="0">
                <a:schemeClr val="folHlink"/>
              </a:outerShdw>
            </a:effectLst>
          </p:spPr>
          <p:txBody>
            <a:bodyPr wrap="square" anchor="ctr"/>
            <a:lstStyle/>
            <a:p>
              <a:pPr algn="ctr"/>
              <a:endParaRPr sz="3600" b="1">
                <a:solidFill>
                  <a:srgbClr val="C00000"/>
                </a:solidFill>
                <a:latin typeface="Arial" panose="020B0604020202020204" pitchFamily="34" charset="0"/>
                <a:ea typeface="华文隶书" pitchFamily="2" charset="-122"/>
              </a:endParaRPr>
            </a:p>
          </p:txBody>
        </p:sp>
        <p:sp>
          <p:nvSpPr>
            <p:cNvPr id="28678" name="椭圆 28677"/>
            <p:cNvSpPr/>
            <p:nvPr/>
          </p:nvSpPr>
          <p:spPr>
            <a:xfrm>
              <a:off x="4966" y="155"/>
              <a:ext cx="1755" cy="1755"/>
            </a:xfrm>
            <a:prstGeom prst="ellipse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path path="rect">
                <a:fillToRect l="100000" b="10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  <a:effectLst>
              <a:outerShdw dist="141990" dir="1593903" algn="ctr" rotWithShape="0">
                <a:schemeClr val="accent2"/>
              </a:outerShdw>
            </a:effectLst>
          </p:spPr>
          <p:txBody>
            <a:bodyPr wrap="square" anchor="ctr"/>
            <a:lstStyle/>
            <a:p>
              <a:pPr algn="ctr"/>
              <a:r>
                <a:rPr lang="zh-CN" altLang="en-US" sz="36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爬行</a:t>
              </a:r>
            </a:p>
          </p:txBody>
        </p:sp>
        <p:sp>
          <p:nvSpPr>
            <p:cNvPr id="28679" name="椭圆 28678"/>
            <p:cNvSpPr/>
            <p:nvPr/>
          </p:nvSpPr>
          <p:spPr>
            <a:xfrm>
              <a:off x="7042" y="1156"/>
              <a:ext cx="1755" cy="1755"/>
            </a:xfrm>
            <a:prstGeom prst="ellipse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path path="rect">
                <a:fillToRect l="100000" b="10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  <a:effectLst>
              <a:outerShdw dist="141990" dir="1593903" algn="ctr" rotWithShape="0">
                <a:schemeClr val="accent2"/>
              </a:outerShdw>
            </a:effectLst>
          </p:spPr>
          <p:txBody>
            <a:bodyPr wrap="square" anchor="ctr"/>
            <a:lstStyle/>
            <a:p>
              <a:pPr algn="ctr"/>
              <a:r>
                <a:rPr lang="zh-CN" altLang="en-US" sz="36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飞行</a:t>
              </a:r>
            </a:p>
          </p:txBody>
        </p:sp>
        <p:sp>
          <p:nvSpPr>
            <p:cNvPr id="28680" name="椭圆 28679"/>
            <p:cNvSpPr/>
            <p:nvPr/>
          </p:nvSpPr>
          <p:spPr>
            <a:xfrm>
              <a:off x="7555" y="3404"/>
              <a:ext cx="1755" cy="1755"/>
            </a:xfrm>
            <a:prstGeom prst="ellipse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path path="rect">
                <a:fillToRect l="100000" b="10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  <a:effectLst>
              <a:outerShdw dist="141990" dir="1593903" algn="ctr" rotWithShape="0">
                <a:schemeClr val="accent2"/>
              </a:outerShdw>
            </a:effectLst>
          </p:spPr>
          <p:txBody>
            <a:bodyPr wrap="square" anchor="ctr"/>
            <a:lstStyle/>
            <a:p>
              <a:pPr algn="ctr"/>
              <a:r>
                <a:rPr lang="zh-CN" altLang="en-US" sz="36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游泳</a:t>
              </a:r>
            </a:p>
          </p:txBody>
        </p:sp>
        <p:sp>
          <p:nvSpPr>
            <p:cNvPr id="28681" name="椭圆 28680"/>
            <p:cNvSpPr/>
            <p:nvPr/>
          </p:nvSpPr>
          <p:spPr>
            <a:xfrm>
              <a:off x="6117" y="5206"/>
              <a:ext cx="1755" cy="1755"/>
            </a:xfrm>
            <a:prstGeom prst="ellipse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path path="rect">
                <a:fillToRect l="100000" b="10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  <a:effectLst>
              <a:outerShdw dist="141990" dir="1593903" algn="ctr" rotWithShape="0">
                <a:schemeClr val="accent2"/>
              </a:outerShdw>
            </a:effectLst>
          </p:spPr>
          <p:txBody>
            <a:bodyPr wrap="square" anchor="ctr"/>
            <a:lstStyle/>
            <a:p>
              <a:pPr algn="ctr"/>
              <a:r>
                <a:rPr lang="zh-CN" altLang="en-US" sz="3600" b="1" dirty="0">
                  <a:solidFill>
                    <a:srgbClr val="C00000"/>
                  </a:solidFill>
                  <a:latin typeface="Arial" panose="020B0604020202020204" pitchFamily="34" charset="0"/>
                  <a:sym typeface="华文楷体" charset="-122"/>
                </a:rPr>
                <a:t>……</a:t>
              </a:r>
            </a:p>
          </p:txBody>
        </p:sp>
        <p:sp>
          <p:nvSpPr>
            <p:cNvPr id="28682" name="椭圆 28681"/>
            <p:cNvSpPr/>
            <p:nvPr/>
          </p:nvSpPr>
          <p:spPr>
            <a:xfrm>
              <a:off x="2375" y="3404"/>
              <a:ext cx="1755" cy="1755"/>
            </a:xfrm>
            <a:prstGeom prst="ellipse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path path="rect">
                <a:fillToRect l="100000" b="10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  <a:effectLst>
              <a:outerShdw dist="141990" dir="1593903" algn="ctr" rotWithShape="0">
                <a:schemeClr val="accent2"/>
              </a:outerShdw>
            </a:effectLst>
          </p:spPr>
          <p:txBody>
            <a:bodyPr wrap="square" anchor="ctr"/>
            <a:lstStyle/>
            <a:p>
              <a:pPr algn="ctr"/>
              <a:r>
                <a:rPr lang="zh-CN" altLang="en-US" sz="36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奔跑</a:t>
              </a:r>
            </a:p>
          </p:txBody>
        </p:sp>
        <p:sp>
          <p:nvSpPr>
            <p:cNvPr id="28683" name="椭圆 28682"/>
            <p:cNvSpPr/>
            <p:nvPr/>
          </p:nvSpPr>
          <p:spPr>
            <a:xfrm>
              <a:off x="2888" y="1156"/>
              <a:ext cx="1755" cy="1755"/>
            </a:xfrm>
            <a:prstGeom prst="ellipse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path path="rect">
                <a:fillToRect l="100000" b="10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  <a:effectLst>
              <a:outerShdw dist="141990" dir="1593903" algn="ctr" rotWithShape="0">
                <a:schemeClr val="accent2"/>
              </a:outerShdw>
            </a:effectLst>
          </p:spPr>
          <p:txBody>
            <a:bodyPr wrap="square" anchor="ctr"/>
            <a:lstStyle/>
            <a:p>
              <a:pPr algn="ctr"/>
              <a:r>
                <a:rPr lang="zh-CN" altLang="en-US" sz="36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跳跃</a:t>
              </a:r>
            </a:p>
          </p:txBody>
        </p:sp>
        <p:sp>
          <p:nvSpPr>
            <p:cNvPr id="28684" name="椭圆 28683"/>
            <p:cNvSpPr/>
            <p:nvPr/>
          </p:nvSpPr>
          <p:spPr>
            <a:xfrm>
              <a:off x="3813" y="5206"/>
              <a:ext cx="1755" cy="1755"/>
            </a:xfrm>
            <a:prstGeom prst="ellipse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1"/>
                </a:gs>
              </a:gsLst>
              <a:path path="rect">
                <a:fillToRect l="100000" b="100000"/>
              </a:path>
              <a:tileRect/>
            </a:gradFill>
            <a:ln w="9525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  <a:effectLst>
              <a:outerShdw dist="141990" dir="1593903" algn="ctr" rotWithShape="0">
                <a:schemeClr val="accent2"/>
              </a:outerShdw>
            </a:effectLst>
          </p:spPr>
          <p:txBody>
            <a:bodyPr wrap="square" anchor="ctr"/>
            <a:lstStyle/>
            <a:p>
              <a:pPr algn="ctr"/>
              <a:r>
                <a:rPr lang="zh-CN" altLang="en-US" sz="3600" b="1" dirty="0">
                  <a:solidFill>
                    <a:srgbClr val="C00000"/>
                  </a:solidFill>
                  <a:latin typeface="Arial" panose="020B0604020202020204" pitchFamily="34" charset="0"/>
                </a:rPr>
                <a:t>行走</a:t>
              </a:r>
            </a:p>
          </p:txBody>
        </p:sp>
        <p:sp>
          <p:nvSpPr>
            <p:cNvPr id="28685" name="直接连接符 28684"/>
            <p:cNvSpPr/>
            <p:nvPr/>
          </p:nvSpPr>
          <p:spPr>
            <a:xfrm flipV="1">
              <a:off x="5843" y="1910"/>
              <a:ext cx="1" cy="902"/>
            </a:xfrm>
            <a:prstGeom prst="line">
              <a:avLst/>
            </a:prstGeom>
            <a:ln w="28575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86" name="直接连接符 28685"/>
            <p:cNvSpPr/>
            <p:nvPr/>
          </p:nvSpPr>
          <p:spPr>
            <a:xfrm flipV="1">
              <a:off x="6529" y="2580"/>
              <a:ext cx="704" cy="562"/>
            </a:xfrm>
            <a:prstGeom prst="line">
              <a:avLst/>
            </a:prstGeom>
            <a:ln w="28575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87" name="直接连接符 28686"/>
            <p:cNvSpPr/>
            <p:nvPr/>
          </p:nvSpPr>
          <p:spPr>
            <a:xfrm>
              <a:off x="6698" y="3885"/>
              <a:ext cx="879" cy="200"/>
            </a:xfrm>
            <a:prstGeom prst="line">
              <a:avLst/>
            </a:prstGeom>
            <a:ln w="28575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88" name="直接连接符 28687"/>
            <p:cNvSpPr/>
            <p:nvPr/>
          </p:nvSpPr>
          <p:spPr>
            <a:xfrm>
              <a:off x="6223" y="4481"/>
              <a:ext cx="391" cy="811"/>
            </a:xfrm>
            <a:prstGeom prst="line">
              <a:avLst/>
            </a:prstGeom>
            <a:ln w="28575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89" name="直接连接符 28688"/>
            <p:cNvSpPr/>
            <p:nvPr/>
          </p:nvSpPr>
          <p:spPr>
            <a:xfrm flipH="1">
              <a:off x="5071" y="4481"/>
              <a:ext cx="391" cy="811"/>
            </a:xfrm>
            <a:prstGeom prst="line">
              <a:avLst/>
            </a:prstGeom>
            <a:ln w="28575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90" name="直接连接符 28689"/>
            <p:cNvSpPr/>
            <p:nvPr/>
          </p:nvSpPr>
          <p:spPr>
            <a:xfrm flipH="1">
              <a:off x="4108" y="3885"/>
              <a:ext cx="879" cy="200"/>
            </a:xfrm>
            <a:prstGeom prst="line">
              <a:avLst/>
            </a:prstGeom>
            <a:ln w="28575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8691" name="直接连接符 28690"/>
            <p:cNvSpPr/>
            <p:nvPr/>
          </p:nvSpPr>
          <p:spPr>
            <a:xfrm flipH="1" flipV="1">
              <a:off x="4452" y="2580"/>
              <a:ext cx="704" cy="562"/>
            </a:xfrm>
            <a:prstGeom prst="line">
              <a:avLst/>
            </a:prstGeom>
            <a:ln w="28575" cap="flat" cmpd="sng">
              <a:solidFill>
                <a:schemeClr val="bg2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28692" name="矩形 28691"/>
          <p:cNvSpPr/>
          <p:nvPr/>
        </p:nvSpPr>
        <p:spPr>
          <a:xfrm>
            <a:off x="3884613" y="3161665"/>
            <a:ext cx="1533525" cy="1008063"/>
          </a:xfrm>
          <a:prstGeom prst="rect">
            <a:avLst/>
          </a:prstGeom>
        </p:spPr>
        <p:txBody>
          <a:bodyPr wrap="none" fromWordArt="1">
            <a:prstTxWarp prst="textStop">
              <a:avLst>
                <a:gd name="adj" fmla="val 22222"/>
              </a:avLst>
            </a:prstTxWarp>
            <a:normAutofit/>
            <a:scene3d>
              <a:camera prst="legacyObliqueTopLeft">
                <a:rot lat="0" lon="0" rev="0"/>
              </a:camera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zh-CN" altLang="en-US" sz="3600" b="1">
                <a:gradFill rotWithShape="0">
                  <a:gsLst>
                    <a:gs pos="0">
                      <a:srgbClr val="FFFFCC">
                        <a:alpha val="100000"/>
                      </a:srgbClr>
                    </a:gs>
                    <a:gs pos="100000">
                      <a:srgbClr val="FF9999"/>
                    </a:gs>
                  </a:gsLst>
                  <a:lin ang="5400000" scaled="1"/>
                  <a:tileRect/>
                </a:gradFill>
                <a:latin typeface="华文新魏" charset="0"/>
                <a:ea typeface="华文新魏" charset="0"/>
              </a:rPr>
              <a:t>运动形式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5" descr="图片1副本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61125" y="3977005"/>
            <a:ext cx="2303145" cy="23031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051560" y="1721485"/>
            <a:ext cx="769302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600">
                <a:solidFill>
                  <a:schemeClr val="tx1"/>
                </a:solidFill>
                <a:effectLst>
                  <a:outerShdw dist="38100" algn="ctr" rotWithShape="0">
                    <a:srgbClr val="B2B2B2">
                      <a:alpha val="79999"/>
                    </a:srgbClr>
                  </a:outerShdw>
                </a:effectLst>
                <a:latin typeface="华文隶书" charset="0"/>
                <a:ea typeface="华文隶书" charset="0"/>
                <a:sym typeface="+mn-ea"/>
              </a:rPr>
              <a:t>思考：</a:t>
            </a:r>
          </a:p>
          <a:p>
            <a:pPr algn="l"/>
            <a:r>
              <a:rPr lang="zh-CN" altLang="en-US" sz="3600">
                <a:solidFill>
                  <a:schemeClr val="tx1"/>
                </a:solidFill>
                <a:effectLst>
                  <a:outerShdw dist="38100" algn="ctr" rotWithShape="0">
                    <a:srgbClr val="B2B2B2">
                      <a:alpha val="79999"/>
                    </a:srgbClr>
                  </a:outerShdw>
                </a:effectLst>
                <a:latin typeface="华文隶书" charset="0"/>
                <a:ea typeface="华文隶书" charset="0"/>
                <a:sym typeface="+mn-ea"/>
              </a:rPr>
              <a:t>       动物多种多样的运动方式有什么意义呢？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内容占位符 31745" descr="VideoJoiner131108153319.avi_20131108_165226.452"/>
          <p:cNvPicPr>
            <a:picLocks noGrp="1" noChangeAspect="1"/>
          </p:cNvPicPr>
          <p:nvPr>
            <p:ph/>
          </p:nvPr>
        </p:nvPicPr>
        <p:blipFill>
          <a:blip r:embed="rId2" cstate="print"/>
          <a:srcRect t="9760" r="8557"/>
          <a:stretch>
            <a:fillRect/>
          </a:stretch>
        </p:blipFill>
        <p:spPr>
          <a:xfrm>
            <a:off x="956945" y="626745"/>
            <a:ext cx="7691755" cy="4269740"/>
          </a:xfrm>
        </p:spPr>
      </p:pic>
      <p:sp>
        <p:nvSpPr>
          <p:cNvPr id="31747" name="内容占位符 31746"/>
          <p:cNvSpPr>
            <a:spLocks noGrp="1"/>
          </p:cNvSpPr>
          <p:nvPr>
            <p:ph sz="quarter" idx="4294967295"/>
          </p:nvPr>
        </p:nvSpPr>
        <p:spPr>
          <a:xfrm>
            <a:off x="0" y="5287963"/>
            <a:ext cx="5618163" cy="1223962"/>
          </a:xfrm>
        </p:spPr>
        <p:txBody>
          <a:bodyPr/>
          <a:lstStyle>
            <a:lvl1pPr lvl="0">
              <a:defRPr sz="1800"/>
            </a:lvl1pPr>
            <a:lvl2pPr lvl="1">
              <a:defRPr sz="1600"/>
            </a:lvl2pPr>
            <a:lvl3pPr lvl="2">
              <a:defRPr sz="1200"/>
            </a:lvl3pPr>
            <a:lvl4pPr lvl="3">
              <a:defRPr sz="1000"/>
            </a:lvl4pPr>
            <a:lvl5pPr lvl="4">
              <a:defRPr sz="1400"/>
            </a:lvl5pPr>
          </a:lstStyle>
          <a:p>
            <a:pPr lvl="0"/>
            <a:r>
              <a:rPr lang="zh-CN" altLang="en-US" sz="2800" b="1" dirty="0">
                <a:solidFill>
                  <a:schemeClr val="tx1"/>
                </a:solidFill>
                <a:ea typeface="华文新魏" pitchFamily="2" charset="-122"/>
              </a:rPr>
              <a:t>猎豹快速奔跑才能捕捉到食物</a:t>
            </a:r>
          </a:p>
          <a:p>
            <a:pPr lvl="0"/>
            <a:r>
              <a:rPr lang="zh-CN" altLang="en-US" sz="2800" b="1" dirty="0">
                <a:solidFill>
                  <a:schemeClr val="tx1"/>
                </a:solidFill>
                <a:ea typeface="华文新魏" pitchFamily="2" charset="-122"/>
              </a:rPr>
              <a:t>羚羊快速奔跑才有可能躲避敌害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17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1" bldLvl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内容占位符 32769" descr="VideoJoiner131108153319.avi_20131108_165253.019"/>
          <p:cNvPicPr>
            <a:picLocks noGrp="1" noChangeAspect="1"/>
          </p:cNvPicPr>
          <p:nvPr>
            <p:ph/>
          </p:nvPr>
        </p:nvPicPr>
        <p:blipFill>
          <a:blip r:embed="rId2" cstate="print"/>
          <a:srcRect b="8073"/>
          <a:stretch>
            <a:fillRect/>
          </a:stretch>
        </p:blipFill>
        <p:spPr>
          <a:xfrm>
            <a:off x="1187450" y="726440"/>
            <a:ext cx="7139940" cy="4231640"/>
          </a:xfrm>
        </p:spPr>
      </p:pic>
      <p:sp>
        <p:nvSpPr>
          <p:cNvPr id="32771" name="文本框 32770"/>
          <p:cNvSpPr txBox="1"/>
          <p:nvPr/>
        </p:nvSpPr>
        <p:spPr>
          <a:xfrm>
            <a:off x="1295400" y="1384300"/>
            <a:ext cx="311150" cy="3651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endParaRPr>
              <a:latin typeface="Arial" panose="020B0604020202020204" pitchFamily="34" charset="0"/>
            </a:endParaRPr>
          </a:p>
        </p:txBody>
      </p:sp>
      <p:sp>
        <p:nvSpPr>
          <p:cNvPr id="32772" name="矩形 32771"/>
          <p:cNvSpPr>
            <a:spLocks noGrp="1"/>
          </p:cNvSpPr>
          <p:nvPr/>
        </p:nvSpPr>
        <p:spPr>
          <a:xfrm>
            <a:off x="1106805" y="5216525"/>
            <a:ext cx="7754620" cy="122428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anchor="t"/>
          <a:lstStyle>
            <a:lvl1pPr marL="342900" lvl="0" indent="-342900" algn="l" defTabSz="91440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1800" u="none" kern="1200" baseline="0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1pPr>
            <a:lvl2pPr marL="742950" lvl="1" indent="-285750" algn="l" defTabSz="91440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1600" u="none" kern="1200" baseline="0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2pPr>
            <a:lvl3pPr marL="1143000" lvl="2" indent="-228600" algn="l" defTabSz="91440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1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3pPr>
            <a:lvl4pPr marL="1600200" lvl="3" indent="-228600" algn="l" defTabSz="914400" eaLnBrk="0" fontAlgn="base" latinLnBrk="0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anose="05000000000000000000" pitchFamily="2" charset="2"/>
              <a:buChar char="n"/>
              <a:defRPr sz="1000" u="none" kern="1200" baseline="0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4pPr>
            <a:lvl5pPr marL="2057400" lvl="4" indent="-228600" algn="l" defTabSz="91440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»"/>
              <a:defRPr sz="1400" u="none" kern="1200" baseline="0">
                <a:solidFill>
                  <a:schemeClr val="tx1"/>
                </a:solidFill>
                <a:latin typeface="Arial" panose="020B0604020202020204" pitchFamily="34" charset="0"/>
                <a:ea typeface="华文细黑" pitchFamily="2" charset="-122"/>
              </a:defRPr>
            </a:lvl5pPr>
          </a:lstStyle>
          <a:p>
            <a:pPr marL="0" lvl="0" indent="0">
              <a:buNone/>
            </a:pPr>
            <a:r>
              <a:rPr lang="en-US" altLang="zh-CN" sz="2800" b="1" dirty="0">
                <a:solidFill>
                  <a:schemeClr val="tx1"/>
                </a:solidFill>
                <a:ea typeface="华文新魏" pitchFamily="2" charset="-122"/>
              </a:rPr>
              <a:t>       </a:t>
            </a:r>
            <a:r>
              <a:rPr lang="zh-CN" altLang="en-US" sz="2800" b="1" dirty="0">
                <a:solidFill>
                  <a:schemeClr val="tx1"/>
                </a:solidFill>
                <a:ea typeface="华文新魏" pitchFamily="2" charset="-122"/>
              </a:rPr>
              <a:t>动物通过迁徙可以获得</a:t>
            </a:r>
            <a:r>
              <a:rPr lang="zh-CN" altLang="en-US" sz="2800" b="1" dirty="0">
                <a:solidFill>
                  <a:schemeClr val="tx1"/>
                </a:solidFill>
                <a:ea typeface="华文新魏" pitchFamily="2" charset="-122"/>
                <a:sym typeface="Arial" panose="020B0604020202020204" pitchFamily="34" charset="0"/>
              </a:rPr>
              <a:t>充足的食物或者获得适宜的生活环境或者有利于进行生殖。</a:t>
            </a:r>
          </a:p>
          <a:p>
            <a:pPr marL="0" lvl="0" indent="0">
              <a:buNone/>
            </a:pPr>
            <a:endParaRPr lang="zh-CN" altLang="en-US" sz="2800" b="1" dirty="0">
              <a:solidFill>
                <a:schemeClr val="tx1"/>
              </a:solidFill>
              <a:ea typeface="华文新魏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277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bldLvl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5" name="矩形 35844"/>
          <p:cNvSpPr>
            <a:spLocks noChangeAspect="1"/>
          </p:cNvSpPr>
          <p:nvPr/>
        </p:nvSpPr>
        <p:spPr>
          <a:xfrm>
            <a:off x="153988" y="46038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35846" name="图片 35845" descr="蜘蛛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0600" y="685800"/>
            <a:ext cx="4594225" cy="34455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5847" name="文本框 35846"/>
          <p:cNvSpPr txBox="1"/>
          <p:nvPr/>
        </p:nvSpPr>
        <p:spPr>
          <a:xfrm>
            <a:off x="1277620" y="4280535"/>
            <a:ext cx="3239770" cy="738505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</a:rPr>
              <a:t>蜘蛛通过织网捕捉食物</a:t>
            </a:r>
          </a:p>
          <a:p>
            <a:r>
              <a:rPr lang="zh-CN" altLang="en-US" dirty="0">
                <a:solidFill>
                  <a:schemeClr val="tx1"/>
                </a:solidFill>
                <a:latin typeface="Arial" panose="020B0604020202020204" pitchFamily="34" charset="0"/>
              </a:rPr>
              <a:t> </a:t>
            </a:r>
          </a:p>
        </p:txBody>
      </p:sp>
      <p:pic>
        <p:nvPicPr>
          <p:cNvPr id="35848" name="图片 35847" descr="编织鸟的巢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92650" y="3507740"/>
            <a:ext cx="4029075" cy="3023870"/>
          </a:xfrm>
          <a:prstGeom prst="rect">
            <a:avLst/>
          </a:prstGeom>
          <a:noFill/>
          <a:ln w="9525" cap="flat" cmpd="sng">
            <a:solidFill>
              <a:srgbClr val="6633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35849" name="文本框 35848"/>
          <p:cNvSpPr txBox="1"/>
          <p:nvPr/>
        </p:nvSpPr>
        <p:spPr>
          <a:xfrm>
            <a:off x="5942965" y="2658745"/>
            <a:ext cx="2627630" cy="738505"/>
          </a:xfrm>
          <a:prstGeom prst="rect">
            <a:avLst/>
          </a:prstGeom>
          <a:noFill/>
          <a:ln w="9525">
            <a:noFill/>
          </a:ln>
        </p:spPr>
        <p:txBody>
          <a:bodyPr wrap="none" lIns="90000" tIns="46800" rIns="90000" bIns="46800" anchor="t">
            <a:spAutoFit/>
          </a:bodyPr>
          <a:lstStyle/>
          <a:p>
            <a:r>
              <a:rPr lang="zh-CN" altLang="en-US" sz="2400" b="1" dirty="0">
                <a:latin typeface="Arial" panose="020B0604020202020204" pitchFamily="34" charset="0"/>
              </a:rPr>
              <a:t>鸟类</a:t>
            </a:r>
            <a:r>
              <a:rPr lang="zh-CN" altLang="en-US" sz="2400" b="1" dirty="0">
                <a:solidFill>
                  <a:schemeClr val="tx1"/>
                </a:solidFill>
                <a:latin typeface="Arial" panose="020B0604020202020204" pitchFamily="34" charset="0"/>
              </a:rPr>
              <a:t>筑巢遮风挡雨</a:t>
            </a:r>
          </a:p>
          <a:p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5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9" grpId="0"/>
    </p:bld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1851</Words>
  <Application>Microsoft Office PowerPoint</Application>
  <PresentationFormat>全屏显示(4:3)</PresentationFormat>
  <Paragraphs>181</Paragraphs>
  <Slides>24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24</vt:i4>
      </vt:variant>
    </vt:vector>
  </HeadingPairs>
  <TitlesOfParts>
    <vt:vector size="26" baseType="lpstr">
      <vt:lpstr>1_默认设计模板</vt:lpstr>
      <vt:lpstr>暗香扑面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鸟类适应飞行的特征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2013-09-24T11:43:00Z</dcterms:created>
  <dcterms:modified xsi:type="dcterms:W3CDTF">2018-06-09T13:07:35Z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