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5" r:id="rId3"/>
    <p:sldId id="266" r:id="rId4"/>
    <p:sldId id="267" r:id="rId5"/>
    <p:sldId id="259" r:id="rId6"/>
    <p:sldId id="260" r:id="rId7"/>
    <p:sldId id="270" r:id="rId8"/>
    <p:sldId id="271" r:id="rId9"/>
    <p:sldId id="273" r:id="rId10"/>
    <p:sldId id="272" r:id="rId11"/>
    <p:sldId id="274" r:id="rId12"/>
    <p:sldId id="275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33CCFF"/>
    <a:srgbClr val="FFFFFF"/>
    <a:srgbClr val="00CC00"/>
    <a:srgbClr val="CCFF99"/>
    <a:srgbClr val="33CC33"/>
    <a:srgbClr val="66FF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442BF-B4A0-409A-A948-4C8288004249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8CF78-346B-4BB4-BE4C-888FD25BD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486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04EB4C-E84F-4E5F-8C7F-283929CA699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07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88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30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178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55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598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75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146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148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32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484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828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C23BC-BE79-402C-AEA6-7B714B2AB943}" type="datetimeFigureOut">
              <a:rPr lang="zh-CN" altLang="en-US" smtClean="0"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3877C-FDF7-4BB3-8BB5-77E311141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754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>
            <a:grpSpLocks/>
          </p:cNvGrpSpPr>
          <p:nvPr/>
        </p:nvGrpSpPr>
        <p:grpSpPr bwMode="auto">
          <a:xfrm>
            <a:off x="1559214" y="880918"/>
            <a:ext cx="2284413" cy="663575"/>
            <a:chOff x="897774" y="631053"/>
            <a:chExt cx="3046962" cy="885023"/>
          </a:xfrm>
        </p:grpSpPr>
        <p:sp>
          <p:nvSpPr>
            <p:cNvPr id="3" name="椭圆 2"/>
            <p:cNvSpPr/>
            <p:nvPr/>
          </p:nvSpPr>
          <p:spPr>
            <a:xfrm>
              <a:off x="897774" y="631053"/>
              <a:ext cx="893549" cy="855381"/>
            </a:xfrm>
            <a:prstGeom prst="ellipse">
              <a:avLst/>
            </a:prstGeom>
            <a:solidFill>
              <a:srgbClr val="FF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1626165" y="660695"/>
              <a:ext cx="863906" cy="85538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</a:t>
              </a:r>
            </a:p>
          </p:txBody>
        </p:sp>
        <p:sp>
          <p:nvSpPr>
            <p:cNvPr id="5" name="椭圆 4"/>
            <p:cNvSpPr/>
            <p:nvPr/>
          </p:nvSpPr>
          <p:spPr>
            <a:xfrm>
              <a:off x="2352439" y="660695"/>
              <a:ext cx="863906" cy="855381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导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3080830" y="660695"/>
              <a:ext cx="863906" cy="855381"/>
            </a:xfrm>
            <a:prstGeom prst="ellipse">
              <a:avLst/>
            </a:prstGeom>
            <a:solidFill>
              <a:srgbClr val="CC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入</a:t>
              </a:r>
            </a:p>
          </p:txBody>
        </p:sp>
      </p:grpSp>
      <p:grpSp>
        <p:nvGrpSpPr>
          <p:cNvPr id="7" name="组合 21"/>
          <p:cNvGrpSpPr>
            <a:grpSpLocks/>
          </p:cNvGrpSpPr>
          <p:nvPr/>
        </p:nvGrpSpPr>
        <p:grpSpPr bwMode="auto">
          <a:xfrm>
            <a:off x="463695" y="797718"/>
            <a:ext cx="10585305" cy="989518"/>
            <a:chOff x="371166" y="452315"/>
            <a:chExt cx="7922181" cy="86201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36414" y="1304802"/>
              <a:ext cx="7056933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371166" y="452315"/>
              <a:ext cx="647745" cy="64769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0" name="矩形 9"/>
            <p:cNvSpPr/>
            <p:nvPr/>
          </p:nvSpPr>
          <p:spPr>
            <a:xfrm>
              <a:off x="658523" y="812678"/>
              <a:ext cx="576303" cy="5016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11" name="矩形 10"/>
          <p:cNvSpPr/>
          <p:nvPr/>
        </p:nvSpPr>
        <p:spPr>
          <a:xfrm>
            <a:off x="847650" y="1871690"/>
            <a:ext cx="1012515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动物的运动形式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，主要有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___________       ___________</a:t>
            </a:r>
            <a:r>
              <a:rPr lang="en-US" altLang="zh-CN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_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r>
              <a:rPr lang="en-US" altLang="zh-CN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</a:t>
            </a:r>
            <a:endParaRPr lang="zh-CN" altLang="en-US" sz="32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2.动物的运动形式的多样性使动物能够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的生活环境，提高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猎豹奔跑所需要的能量来源于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__________________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各种动物的运动形式与其特有的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密切相关。</a:t>
            </a:r>
          </a:p>
          <a:p>
            <a:pPr>
              <a:spcBef>
                <a:spcPct val="50000"/>
              </a:spcBef>
              <a:buFontTx/>
              <a:buNone/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92131" y="1871690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多种多样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739979" y="2559420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跳跃、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36824" y="2559419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奔跑、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97980" y="2559419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行走、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92131" y="2560602"/>
            <a:ext cx="1577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爬行、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38333" y="1886834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406834" y="2559421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游泳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19894" y="330113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适应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35755" y="406283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生存能力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753622" y="4844997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细胞的呼吸作用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093359" y="557578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形态结构</a:t>
            </a:r>
          </a:p>
        </p:txBody>
      </p:sp>
    </p:spTree>
    <p:extLst>
      <p:ext uri="{BB962C8B-B14F-4D97-AF65-F5344CB8AC3E}">
        <p14:creationId xmlns:p14="http://schemas.microsoft.com/office/powerpoint/2010/main" val="309583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6" b="25758"/>
          <a:stretch/>
        </p:blipFill>
        <p:spPr>
          <a:xfrm>
            <a:off x="0" y="0"/>
            <a:ext cx="12108873" cy="6781800"/>
          </a:xfrm>
          <a:prstGeom prst="rect">
            <a:avLst/>
          </a:prstGeom>
        </p:spPr>
      </p:pic>
      <p:sp>
        <p:nvSpPr>
          <p:cNvPr id="38915" name="矩形 7181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" name="爆炸形: 14 pt  2"/>
          <p:cNvSpPr/>
          <p:nvPr/>
        </p:nvSpPr>
        <p:spPr>
          <a:xfrm>
            <a:off x="0" y="0"/>
            <a:ext cx="3061854" cy="1808018"/>
          </a:xfrm>
          <a:prstGeom prst="irregularSeal2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62556" y="1146465"/>
            <a:ext cx="925125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骨是动物体形的基础，它为肌肉提供附着点；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骨连结是骨和骨之间的连接结构；骨骼肌是运动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系统的主要组成部分，在神经系统的支配下，肌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肉收缩或者舒张，牵动其附着的骨以可动的骨连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结为枢纽，产生运动。</a:t>
            </a:r>
          </a:p>
        </p:txBody>
      </p:sp>
      <p:sp>
        <p:nvSpPr>
          <p:cNvPr id="9" name="矩形 8"/>
          <p:cNvSpPr/>
          <p:nvPr/>
        </p:nvSpPr>
        <p:spPr>
          <a:xfrm>
            <a:off x="928254" y="5001685"/>
            <a:ext cx="10252364" cy="1077218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：在运动过程中，肌肉有着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的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作用，骨有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的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作用，骨连结有着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的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54245" y="4980670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72818" y="548942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杠杆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62854" y="5489426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枢纽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973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8"/>
    </mc:Choice>
    <mc:Fallback xmlns="">
      <p:transition spd="slow" advTm="6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6" b="25758"/>
          <a:stretch/>
        </p:blipFill>
        <p:spPr>
          <a:xfrm>
            <a:off x="0" y="0"/>
            <a:ext cx="12108873" cy="6781800"/>
          </a:xfrm>
          <a:prstGeom prst="rect">
            <a:avLst/>
          </a:prstGeom>
        </p:spPr>
      </p:pic>
      <p:sp>
        <p:nvSpPr>
          <p:cNvPr id="38915" name="矩形 7181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" name="文本框 9"/>
          <p:cNvSpPr txBox="1"/>
          <p:nvPr/>
        </p:nvSpPr>
        <p:spPr>
          <a:xfrm>
            <a:off x="526475" y="552524"/>
            <a:ext cx="73965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人的屈肘和伸肘动作是如何完成的？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655" y="1302545"/>
            <a:ext cx="8839200" cy="398621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805944" y="4940540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屈肘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43600" y="491189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伸肘</a:t>
            </a:r>
          </a:p>
        </p:txBody>
      </p:sp>
      <p:sp>
        <p:nvSpPr>
          <p:cNvPr id="17" name="矩形 16"/>
          <p:cNvSpPr/>
          <p:nvPr/>
        </p:nvSpPr>
        <p:spPr>
          <a:xfrm>
            <a:off x="1122218" y="5496670"/>
            <a:ext cx="10252364" cy="1077218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：屈肘时，肱二头肌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，肱三头肌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伸肘时，肱二头肌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，肱三头肌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07082" y="5496670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收缩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626136" y="5989113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收缩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563790" y="5450504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舒张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169428" y="6015080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舒张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913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8"/>
    </mc:Choice>
    <mc:Fallback xmlns="">
      <p:transition spd="slow" advTm="6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 animBg="1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6" b="25758"/>
          <a:stretch/>
        </p:blipFill>
        <p:spPr>
          <a:xfrm>
            <a:off x="-68833" y="-172088"/>
            <a:ext cx="12108873" cy="6781800"/>
          </a:xfrm>
          <a:prstGeom prst="rect">
            <a:avLst/>
          </a:prstGeom>
        </p:spPr>
      </p:pic>
      <p:sp>
        <p:nvSpPr>
          <p:cNvPr id="38915" name="矩形 7181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" name="云形 1"/>
          <p:cNvSpPr/>
          <p:nvPr/>
        </p:nvSpPr>
        <p:spPr>
          <a:xfrm>
            <a:off x="277090" y="481473"/>
            <a:ext cx="2119745" cy="1246909"/>
          </a:xfrm>
          <a:prstGeom prst="cloud">
            <a:avLst/>
          </a:prstGeom>
          <a:solidFill>
            <a:srgbClr val="CCFF99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角色扮演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96835" y="561082"/>
            <a:ext cx="71913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假如你是一名医生，你的一个病人</a:t>
            </a:r>
            <a:endParaRPr lang="en-US" altLang="zh-CN" sz="32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右手失去了运动的能力，试说出他身体</a:t>
            </a:r>
            <a:endParaRPr lang="en-US" altLang="zh-CN" sz="32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的什么部位可能出现了问题？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746" y="3276600"/>
            <a:ext cx="2419558" cy="29705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73036" y="31726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2473036" y="2659889"/>
            <a:ext cx="2892426" cy="718250"/>
            <a:chOff x="1336962" y="3216441"/>
            <a:chExt cx="2892426" cy="718250"/>
          </a:xfrm>
        </p:grpSpPr>
        <p:sp>
          <p:nvSpPr>
            <p:cNvPr id="7" name="文本框 6"/>
            <p:cNvSpPr txBox="1"/>
            <p:nvPr/>
          </p:nvSpPr>
          <p:spPr>
            <a:xfrm>
              <a:off x="2396835" y="3276600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肌肉拉伤</a:t>
              </a:r>
            </a:p>
          </p:txBody>
        </p:sp>
        <p:sp>
          <p:nvSpPr>
            <p:cNvPr id="8" name="菱形 7"/>
            <p:cNvSpPr/>
            <p:nvPr/>
          </p:nvSpPr>
          <p:spPr>
            <a:xfrm>
              <a:off x="1336962" y="3216441"/>
              <a:ext cx="741218" cy="718250"/>
            </a:xfrm>
            <a:prstGeom prst="diamond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96835" y="3671634"/>
            <a:ext cx="2068482" cy="718250"/>
            <a:chOff x="1336962" y="3216441"/>
            <a:chExt cx="2068482" cy="718250"/>
          </a:xfrm>
        </p:grpSpPr>
        <p:sp>
          <p:nvSpPr>
            <p:cNvPr id="23" name="文本框 22"/>
            <p:cNvSpPr txBox="1"/>
            <p:nvPr/>
          </p:nvSpPr>
          <p:spPr>
            <a:xfrm>
              <a:off x="2396835" y="3276600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骨折</a:t>
              </a:r>
            </a:p>
          </p:txBody>
        </p:sp>
        <p:sp>
          <p:nvSpPr>
            <p:cNvPr id="24" name="菱形 23"/>
            <p:cNvSpPr/>
            <p:nvPr/>
          </p:nvSpPr>
          <p:spPr>
            <a:xfrm>
              <a:off x="1336962" y="3216441"/>
              <a:ext cx="741218" cy="718250"/>
            </a:xfrm>
            <a:prstGeom prst="diamond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96835" y="4620065"/>
            <a:ext cx="2892426" cy="718250"/>
            <a:chOff x="1336962" y="3216441"/>
            <a:chExt cx="2892426" cy="718250"/>
          </a:xfrm>
        </p:grpSpPr>
        <p:sp>
          <p:nvSpPr>
            <p:cNvPr id="26" name="文本框 25"/>
            <p:cNvSpPr txBox="1"/>
            <p:nvPr/>
          </p:nvSpPr>
          <p:spPr>
            <a:xfrm>
              <a:off x="2396835" y="3276600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关节脱臼</a:t>
              </a:r>
            </a:p>
          </p:txBody>
        </p:sp>
        <p:sp>
          <p:nvSpPr>
            <p:cNvPr id="27" name="菱形 26"/>
            <p:cNvSpPr/>
            <p:nvPr/>
          </p:nvSpPr>
          <p:spPr>
            <a:xfrm>
              <a:off x="1336962" y="3216441"/>
              <a:ext cx="741218" cy="718250"/>
            </a:xfrm>
            <a:prstGeom prst="diamond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00988" y="5571651"/>
            <a:ext cx="5793838" cy="718250"/>
            <a:chOff x="1336962" y="3216441"/>
            <a:chExt cx="5793838" cy="718250"/>
          </a:xfrm>
        </p:grpSpPr>
        <p:sp>
          <p:nvSpPr>
            <p:cNvPr id="29" name="文本框 28"/>
            <p:cNvSpPr txBox="1"/>
            <p:nvPr/>
          </p:nvSpPr>
          <p:spPr>
            <a:xfrm>
              <a:off x="2414444" y="3276600"/>
              <a:ext cx="47163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调节右手的神经存在问题</a:t>
              </a:r>
            </a:p>
          </p:txBody>
        </p:sp>
        <p:sp>
          <p:nvSpPr>
            <p:cNvPr id="30" name="菱形 29"/>
            <p:cNvSpPr/>
            <p:nvPr/>
          </p:nvSpPr>
          <p:spPr>
            <a:xfrm>
              <a:off x="1336962" y="3216441"/>
              <a:ext cx="741218" cy="718250"/>
            </a:xfrm>
            <a:prstGeom prst="diamond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4261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8"/>
    </mc:Choice>
    <mc:Fallback xmlns="">
      <p:transition spd="slow" advTm="6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08" name="组合 4"/>
          <p:cNvGrpSpPr>
            <a:grpSpLocks/>
          </p:cNvGrpSpPr>
          <p:nvPr/>
        </p:nvGrpSpPr>
        <p:grpSpPr bwMode="auto">
          <a:xfrm>
            <a:off x="2013672" y="648567"/>
            <a:ext cx="2284412" cy="663575"/>
            <a:chOff x="897774" y="631053"/>
            <a:chExt cx="3046962" cy="885023"/>
          </a:xfrm>
        </p:grpSpPr>
        <p:sp>
          <p:nvSpPr>
            <p:cNvPr id="7" name="椭圆 6"/>
            <p:cNvSpPr/>
            <p:nvPr/>
          </p:nvSpPr>
          <p:spPr>
            <a:xfrm>
              <a:off x="897774" y="631053"/>
              <a:ext cx="893550" cy="855381"/>
            </a:xfrm>
            <a:prstGeom prst="ellipse">
              <a:avLst/>
            </a:prstGeom>
            <a:solidFill>
              <a:srgbClr val="FF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1626165" y="660695"/>
              <a:ext cx="863906" cy="85538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2352439" y="660695"/>
              <a:ext cx="863906" cy="855381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3080830" y="660695"/>
              <a:ext cx="863906" cy="855381"/>
            </a:xfrm>
            <a:prstGeom prst="ellipse">
              <a:avLst/>
            </a:prstGeom>
            <a:solidFill>
              <a:srgbClr val="CC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馈</a:t>
              </a:r>
            </a:p>
          </p:txBody>
        </p:sp>
      </p:grpSp>
      <p:grpSp>
        <p:nvGrpSpPr>
          <p:cNvPr id="47109" name="组合 9"/>
          <p:cNvGrpSpPr>
            <a:grpSpLocks/>
          </p:cNvGrpSpPr>
          <p:nvPr/>
        </p:nvGrpSpPr>
        <p:grpSpPr bwMode="auto">
          <a:xfrm>
            <a:off x="677862" y="419101"/>
            <a:ext cx="10481974" cy="1000990"/>
            <a:chOff x="371166" y="452315"/>
            <a:chExt cx="7922181" cy="86201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236415" y="1304802"/>
              <a:ext cx="7056932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371166" y="452315"/>
              <a:ext cx="647745" cy="64769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658524" y="812678"/>
              <a:ext cx="576302" cy="5016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820585" y="1431255"/>
            <a:ext cx="6143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动物的运动结构</a:t>
            </a: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820585" y="2101615"/>
            <a:ext cx="6143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脊椎动物的运动系统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4594"/>
          <a:stretch/>
        </p:blipFill>
        <p:spPr>
          <a:xfrm>
            <a:off x="1932819" y="2937165"/>
            <a:ext cx="5403164" cy="25492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84395" y="410094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9186" y="4172088"/>
            <a:ext cx="406421" cy="40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8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4"/>
    </mc:Choice>
    <mc:Fallback xmlns="">
      <p:transition spd="slow" advTm="159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19050"/>
            <a:ext cx="12125325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文本框 7"/>
          <p:cNvSpPr txBox="1">
            <a:spLocks noChangeArrowheads="1"/>
          </p:cNvSpPr>
          <p:nvPr/>
        </p:nvSpPr>
        <p:spPr bwMode="auto">
          <a:xfrm>
            <a:off x="1292832" y="1482438"/>
            <a:ext cx="91743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800" b="1" dirty="0">
                <a:latin typeface="华文彩云" panose="02010800040101010101" pitchFamily="2" charset="-122"/>
                <a:ea typeface="华文彩云" panose="02010800040101010101" pitchFamily="2" charset="-122"/>
              </a:rPr>
              <a:t>17.2  </a:t>
            </a:r>
            <a:r>
              <a:rPr lang="zh-CN" altLang="en-US" sz="4800" b="1" dirty="0">
                <a:latin typeface="华文彩云" panose="02010800040101010101" pitchFamily="2" charset="-122"/>
                <a:ea typeface="华文彩云" panose="02010800040101010101" pitchFamily="2" charset="-122"/>
              </a:rPr>
              <a:t>动物的运动依赖一定的结构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47"/>
          <a:stretch/>
        </p:blipFill>
        <p:spPr>
          <a:xfrm>
            <a:off x="727364" y="3082363"/>
            <a:ext cx="10550235" cy="314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43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11"/>
          <p:cNvGrpSpPr>
            <a:grpSpLocks/>
          </p:cNvGrpSpPr>
          <p:nvPr/>
        </p:nvGrpSpPr>
        <p:grpSpPr bwMode="auto">
          <a:xfrm>
            <a:off x="530803" y="857613"/>
            <a:ext cx="10220324" cy="1030286"/>
            <a:chOff x="371166" y="452315"/>
            <a:chExt cx="7922181" cy="86201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236415" y="1304802"/>
              <a:ext cx="7056932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371166" y="452315"/>
              <a:ext cx="647745" cy="6477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8524" y="812677"/>
              <a:ext cx="576302" cy="50165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34819" name="组合 6"/>
          <p:cNvGrpSpPr>
            <a:grpSpLocks/>
          </p:cNvGrpSpPr>
          <p:nvPr/>
        </p:nvGrpSpPr>
        <p:grpSpPr bwMode="auto">
          <a:xfrm>
            <a:off x="1609726" y="886187"/>
            <a:ext cx="2284413" cy="663575"/>
            <a:chOff x="897774" y="631053"/>
            <a:chExt cx="3046962" cy="885023"/>
          </a:xfrm>
        </p:grpSpPr>
        <p:sp>
          <p:nvSpPr>
            <p:cNvPr id="8" name="椭圆 7"/>
            <p:cNvSpPr/>
            <p:nvPr/>
          </p:nvSpPr>
          <p:spPr>
            <a:xfrm>
              <a:off x="897774" y="631053"/>
              <a:ext cx="893549" cy="855381"/>
            </a:xfrm>
            <a:prstGeom prst="ellipse">
              <a:avLst/>
            </a:prstGeom>
            <a:solidFill>
              <a:srgbClr val="FF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1626165" y="660695"/>
              <a:ext cx="863906" cy="855381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52439" y="660695"/>
              <a:ext cx="863906" cy="855381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目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0830" y="660695"/>
              <a:ext cx="863906" cy="855381"/>
            </a:xfrm>
            <a:prstGeom prst="ellipse">
              <a:avLst/>
            </a:prstGeom>
            <a:solidFill>
              <a:srgbClr val="CC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818140" y="1887899"/>
            <a:ext cx="9558915" cy="2838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CN" sz="27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举例说出动物的运动结构</a:t>
            </a:r>
            <a:endParaRPr lang="en-US" altLang="zh-CN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举例说明脊椎动物运动系统的组成和功能</a:t>
            </a:r>
            <a:endParaRPr lang="en-US" altLang="zh-CN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CN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924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7181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16" name="矩形 7183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38936" name="组合 24"/>
          <p:cNvGrpSpPr>
            <a:grpSpLocks/>
          </p:cNvGrpSpPr>
          <p:nvPr/>
        </p:nvGrpSpPr>
        <p:grpSpPr bwMode="auto">
          <a:xfrm>
            <a:off x="563131" y="361951"/>
            <a:ext cx="10563225" cy="1149350"/>
            <a:chOff x="371166" y="452315"/>
            <a:chExt cx="7922181" cy="86201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236725" y="1303611"/>
              <a:ext cx="7056622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371166" y="452315"/>
              <a:ext cx="647681" cy="6477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noProof="1"/>
            </a:p>
          </p:txBody>
        </p:sp>
        <p:sp>
          <p:nvSpPr>
            <p:cNvPr id="28" name="矩形 27"/>
            <p:cNvSpPr/>
            <p:nvPr/>
          </p:nvSpPr>
          <p:spPr>
            <a:xfrm>
              <a:off x="658098" y="813074"/>
              <a:ext cx="576245" cy="501253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noProof="1"/>
            </a:p>
          </p:txBody>
        </p:sp>
      </p:grpSp>
      <p:sp>
        <p:nvSpPr>
          <p:cNvPr id="38937" name="TextBox 6"/>
          <p:cNvSpPr txBox="1">
            <a:spLocks noChangeArrowheads="1"/>
          </p:cNvSpPr>
          <p:nvPr/>
        </p:nvSpPr>
        <p:spPr bwMode="auto">
          <a:xfrm>
            <a:off x="1927226" y="654049"/>
            <a:ext cx="6143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动物的运动结构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5"/>
          <a:stretch/>
        </p:blipFill>
        <p:spPr>
          <a:xfrm>
            <a:off x="855664" y="1693865"/>
            <a:ext cx="2898918" cy="19742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6" t="18924" r="4786" b="35455"/>
          <a:stretch/>
        </p:blipFill>
        <p:spPr>
          <a:xfrm>
            <a:off x="855664" y="3960524"/>
            <a:ext cx="3827172" cy="18426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6" b="7356"/>
          <a:stretch/>
        </p:blipFill>
        <p:spPr>
          <a:xfrm>
            <a:off x="6204884" y="4047549"/>
            <a:ext cx="2793424" cy="18565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/>
          <a:srcRect t="6900"/>
          <a:stretch/>
        </p:blipFill>
        <p:spPr>
          <a:xfrm>
            <a:off x="6307645" y="1652733"/>
            <a:ext cx="2584308" cy="203661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561409" y="370363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鲫鱼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883849" y="370363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海鸥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61409" y="5744873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鳄鱼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883848" y="5823099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猎豹</a:t>
            </a:r>
          </a:p>
        </p:txBody>
      </p:sp>
      <p:sp>
        <p:nvSpPr>
          <p:cNvPr id="13" name="椭圆 12"/>
          <p:cNvSpPr/>
          <p:nvPr/>
        </p:nvSpPr>
        <p:spPr>
          <a:xfrm>
            <a:off x="1927226" y="1768475"/>
            <a:ext cx="1155410" cy="6145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945536" y="2230582"/>
            <a:ext cx="885246" cy="11291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84587" y="2812405"/>
            <a:ext cx="885246" cy="8912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570017" y="3116549"/>
            <a:ext cx="620351" cy="3955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863147" y="2801875"/>
            <a:ext cx="885246" cy="5473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095999" y="1691090"/>
            <a:ext cx="2043545" cy="6239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471946" y="5240483"/>
            <a:ext cx="1705781" cy="5035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586984" y="4988072"/>
            <a:ext cx="1867520" cy="9094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453582" y="3689351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鳍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768889" y="3668138"/>
            <a:ext cx="2246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翼、足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471882" y="5704463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四肢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774819" y="5787156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四肢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45718" y="5811403"/>
            <a:ext cx="9069299" cy="584775"/>
          </a:xfrm>
          <a:prstGeom prst="rect">
            <a:avLst/>
          </a:prstGeom>
          <a:solidFill>
            <a:srgbClr val="FFFFFF"/>
          </a:solidFill>
          <a:ln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多细胞动物依靠特有的</a:t>
            </a:r>
            <a:r>
              <a:rPr lang="zh-CN" altLang="en-US" sz="3200" b="1" dirty="0">
                <a:solidFill>
                  <a:srgbClr val="00C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运动器官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进行运动。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451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8"/>
    </mc:Choice>
    <mc:Fallback xmlns="">
      <p:transition spd="slow" advTm="6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19050"/>
            <a:ext cx="12125325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578" y="932634"/>
            <a:ext cx="4729707" cy="31267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3"/>
          <a:stretch/>
        </p:blipFill>
        <p:spPr>
          <a:xfrm>
            <a:off x="6901542" y="1219200"/>
            <a:ext cx="4267200" cy="277783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55440" y="433395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变形虫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892937" y="4180114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草履虫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593874" y="433395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伪足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219997" y="415690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纤毛</a:t>
            </a:r>
          </a:p>
        </p:txBody>
      </p:sp>
      <p:sp>
        <p:nvSpPr>
          <p:cNvPr id="16" name="椭圆 15"/>
          <p:cNvSpPr/>
          <p:nvPr/>
        </p:nvSpPr>
        <p:spPr>
          <a:xfrm>
            <a:off x="2874817" y="1005290"/>
            <a:ext cx="2812474" cy="8373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281055" y="2132244"/>
            <a:ext cx="1662546" cy="6239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159341" y="1302327"/>
            <a:ext cx="2043545" cy="3879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78226" y="5314303"/>
            <a:ext cx="9069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单细胞动物依靠自己的</a:t>
            </a:r>
            <a:r>
              <a:rPr lang="zh-CN" altLang="en-US" sz="3200" b="1" dirty="0">
                <a:solidFill>
                  <a:srgbClr val="00C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运动结构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进行运动。</a:t>
            </a:r>
          </a:p>
        </p:txBody>
      </p:sp>
    </p:spTree>
    <p:extLst>
      <p:ext uri="{BB962C8B-B14F-4D97-AF65-F5344CB8AC3E}">
        <p14:creationId xmlns:p14="http://schemas.microsoft.com/office/powerpoint/2010/main" val="29648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 animBg="1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26581" y="850355"/>
            <a:ext cx="9582072" cy="1503218"/>
            <a:chOff x="886691" y="658091"/>
            <a:chExt cx="10404764" cy="1503218"/>
          </a:xfrm>
        </p:grpSpPr>
        <p:sp>
          <p:nvSpPr>
            <p:cNvPr id="2" name="矩形 1"/>
            <p:cNvSpPr/>
            <p:nvPr/>
          </p:nvSpPr>
          <p:spPr>
            <a:xfrm>
              <a:off x="886691" y="658091"/>
              <a:ext cx="10404764" cy="1503218"/>
            </a:xfrm>
            <a:prstGeom prst="rect">
              <a:avLst/>
            </a:prstGeom>
            <a:solidFill>
              <a:srgbClr val="C00000"/>
            </a:solidFill>
            <a:ln w="254000"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65660" y="658091"/>
              <a:ext cx="70243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8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709383" y="777168"/>
              <a:ext cx="174171" cy="1280160"/>
            </a:xfrm>
            <a:prstGeom prst="rect">
              <a:avLst/>
            </a:prstGeom>
            <a:solidFill>
              <a:srgbClr val="00CC00"/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26581" y="2533650"/>
            <a:ext cx="9582072" cy="1503218"/>
            <a:chOff x="1503889" y="2533650"/>
            <a:chExt cx="10404764" cy="1503218"/>
          </a:xfrm>
        </p:grpSpPr>
        <p:sp>
          <p:nvSpPr>
            <p:cNvPr id="9" name="矩形 8"/>
            <p:cNvSpPr/>
            <p:nvPr/>
          </p:nvSpPr>
          <p:spPr>
            <a:xfrm>
              <a:off x="1503889" y="2533650"/>
              <a:ext cx="10404764" cy="1503218"/>
            </a:xfrm>
            <a:prstGeom prst="rect">
              <a:avLst/>
            </a:prstGeom>
            <a:solidFill>
              <a:srgbClr val="C00000"/>
            </a:solidFill>
            <a:ln w="254000"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44302" y="2533650"/>
              <a:ext cx="70243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8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326581" y="2621552"/>
              <a:ext cx="174171" cy="1280160"/>
            </a:xfrm>
            <a:prstGeom prst="rect">
              <a:avLst/>
            </a:prstGeom>
            <a:solidFill>
              <a:srgbClr val="00CC00"/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26581" y="4285149"/>
            <a:ext cx="9596295" cy="1503218"/>
            <a:chOff x="1518113" y="4285149"/>
            <a:chExt cx="10404764" cy="1503218"/>
          </a:xfrm>
        </p:grpSpPr>
        <p:sp>
          <p:nvSpPr>
            <p:cNvPr id="10" name="矩形 9"/>
            <p:cNvSpPr/>
            <p:nvPr/>
          </p:nvSpPr>
          <p:spPr>
            <a:xfrm>
              <a:off x="1518113" y="4285149"/>
              <a:ext cx="10404764" cy="1503218"/>
            </a:xfrm>
            <a:prstGeom prst="rect">
              <a:avLst/>
            </a:prstGeom>
            <a:solidFill>
              <a:srgbClr val="C00000"/>
            </a:solidFill>
            <a:ln w="254000"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571130" y="4375038"/>
              <a:ext cx="70243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8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326582" y="4396678"/>
              <a:ext cx="174171" cy="1280160"/>
            </a:xfrm>
            <a:prstGeom prst="rect">
              <a:avLst/>
            </a:prstGeom>
            <a:solidFill>
              <a:srgbClr val="00CC00"/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5" t="17575" r="21852" b="4255"/>
          <a:stretch/>
        </p:blipFill>
        <p:spPr>
          <a:xfrm flipH="1">
            <a:off x="210208" y="698853"/>
            <a:ext cx="1902370" cy="1654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9" y="2273592"/>
            <a:ext cx="1924160" cy="18435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6" b="7356"/>
          <a:stretch/>
        </p:blipFill>
        <p:spPr>
          <a:xfrm>
            <a:off x="65767" y="4108137"/>
            <a:ext cx="2154484" cy="1857240"/>
          </a:xfrm>
          <a:prstGeom prst="rect">
            <a:avLst/>
          </a:prstGeom>
          <a:scene3d>
            <a:camera prst="orthographicFront">
              <a:rot lat="0" lon="3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26582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7181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38936" name="组合 24"/>
          <p:cNvGrpSpPr>
            <a:grpSpLocks/>
          </p:cNvGrpSpPr>
          <p:nvPr/>
        </p:nvGrpSpPr>
        <p:grpSpPr bwMode="auto">
          <a:xfrm>
            <a:off x="563131" y="361951"/>
            <a:ext cx="10563225" cy="1149350"/>
            <a:chOff x="371166" y="452315"/>
            <a:chExt cx="7922181" cy="86201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236725" y="1303611"/>
              <a:ext cx="7056622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371166" y="452315"/>
              <a:ext cx="647681" cy="6477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noProof="1"/>
            </a:p>
          </p:txBody>
        </p:sp>
        <p:sp>
          <p:nvSpPr>
            <p:cNvPr id="28" name="矩形 27"/>
            <p:cNvSpPr/>
            <p:nvPr/>
          </p:nvSpPr>
          <p:spPr>
            <a:xfrm>
              <a:off x="658098" y="813074"/>
              <a:ext cx="576245" cy="501253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noProof="1"/>
            </a:p>
          </p:txBody>
        </p:sp>
      </p:grpSp>
      <p:sp>
        <p:nvSpPr>
          <p:cNvPr id="38937" name="TextBox 6"/>
          <p:cNvSpPr txBox="1">
            <a:spLocks noChangeArrowheads="1"/>
          </p:cNvSpPr>
          <p:nvPr/>
        </p:nvSpPr>
        <p:spPr bwMode="auto">
          <a:xfrm>
            <a:off x="1927226" y="654049"/>
            <a:ext cx="6143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脊椎动物的运动系统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615" y="1627910"/>
            <a:ext cx="2836323" cy="24176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9" r="14080"/>
          <a:stretch/>
        </p:blipFill>
        <p:spPr>
          <a:xfrm>
            <a:off x="4280719" y="4808681"/>
            <a:ext cx="2388123" cy="1862283"/>
          </a:xfrm>
          <a:prstGeom prst="rect">
            <a:avLst/>
          </a:prstGeom>
        </p:spPr>
      </p:pic>
      <p:sp>
        <p:nvSpPr>
          <p:cNvPr id="8" name="箭头: 右 7"/>
          <p:cNvSpPr/>
          <p:nvPr/>
        </p:nvSpPr>
        <p:spPr>
          <a:xfrm flipH="1">
            <a:off x="7200279" y="2981684"/>
            <a:ext cx="978041" cy="422565"/>
          </a:xfrm>
          <a:prstGeom prst="right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右 16"/>
          <p:cNvSpPr/>
          <p:nvPr/>
        </p:nvSpPr>
        <p:spPr>
          <a:xfrm>
            <a:off x="2734560" y="3205829"/>
            <a:ext cx="944093" cy="422565"/>
          </a:xfrm>
          <a:prstGeom prst="right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箭头: 右 17"/>
          <p:cNvSpPr/>
          <p:nvPr/>
        </p:nvSpPr>
        <p:spPr>
          <a:xfrm rot="16200000">
            <a:off x="5081866" y="4181186"/>
            <a:ext cx="588819" cy="422565"/>
          </a:xfrm>
          <a:prstGeom prst="right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781174"/>
            <a:ext cx="2133599" cy="211711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28413" y="3869132"/>
            <a:ext cx="596638" cy="5847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骨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83182" y="6086189"/>
            <a:ext cx="3486400" cy="5847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骨连结（如关节）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43661" y="3958314"/>
            <a:ext cx="1503510" cy="5847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骨骼肌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5" r="27444"/>
          <a:stretch/>
        </p:blipFill>
        <p:spPr>
          <a:xfrm>
            <a:off x="8235228" y="1693864"/>
            <a:ext cx="2384281" cy="21151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614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8"/>
    </mc:Choice>
    <mc:Fallback xmlns="">
      <p:transition spd="slow" advTm="6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18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7181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866418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333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8"/>
    </mc:Choice>
    <mc:Fallback xmlns="">
      <p:transition spd="slow" advTm="6298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7181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256311" y="1155413"/>
            <a:ext cx="100751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下图中能正确表示骨、骨连结和骨骼肌的关系的是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1892472" y="1863775"/>
            <a:ext cx="6667843" cy="250881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7364" y="4472877"/>
            <a:ext cx="10252364" cy="584775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：每块肌肉的两端是分别附着在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骨上。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59045" y="4472876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不同的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94073" y="3125108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4294909" y="379137"/>
            <a:ext cx="2244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观察∙思考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4184" y="5279469"/>
            <a:ext cx="10425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在运动过程中，肌肉和骨的作用分别是什么？骨连结的 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作用是什么？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661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8"/>
    </mc:Choice>
    <mc:Fallback xmlns="">
      <p:transition spd="slow" advTm="6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/>
      <p:bldP spid="9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442</Words>
  <Application>Microsoft Office PowerPoint</Application>
  <PresentationFormat>宽屏</PresentationFormat>
  <Paragraphs>110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黑体</vt:lpstr>
      <vt:lpstr>华文彩云</vt:lpstr>
      <vt:lpstr>宋体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2016-11-01T07:15:14Z</dcterms:created>
  <dcterms:modified xsi:type="dcterms:W3CDTF">2016-11-03T06:12:19Z</dcterms:modified>
</cp:coreProperties>
</file>