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1583" r:id="rId3"/>
    <p:sldId id="1668" r:id="rId4"/>
    <p:sldId id="1628" r:id="rId5"/>
    <p:sldId id="1629" r:id="rId7"/>
    <p:sldId id="1656" r:id="rId8"/>
    <p:sldId id="1631" r:id="rId9"/>
    <p:sldId id="1632" r:id="rId10"/>
    <p:sldId id="1633" r:id="rId11"/>
    <p:sldId id="1634" r:id="rId12"/>
    <p:sldId id="1635" r:id="rId13"/>
    <p:sldId id="1636" r:id="rId14"/>
    <p:sldId id="1669" r:id="rId15"/>
    <p:sldId id="1637" r:id="rId16"/>
    <p:sldId id="1638" r:id="rId17"/>
    <p:sldId id="1639" r:id="rId18"/>
    <p:sldId id="1640" r:id="rId19"/>
    <p:sldId id="1642" r:id="rId20"/>
    <p:sldId id="1662" r:id="rId21"/>
    <p:sldId id="1663" r:id="rId22"/>
    <p:sldId id="1667" r:id="rId23"/>
    <p:sldId id="1647" r:id="rId24"/>
    <p:sldId id="1648" r:id="rId25"/>
    <p:sldId id="1665" r:id="rId26"/>
    <p:sldId id="1650" r:id="rId27"/>
    <p:sldId id="1651" r:id="rId28"/>
    <p:sldId id="1652" r:id="rId29"/>
    <p:sldId id="1653" r:id="rId30"/>
    <p:sldId id="1579" r:id="rId3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3300"/>
    <a:srgbClr val="4781DF"/>
    <a:srgbClr val="000000"/>
    <a:srgbClr val="FF0066"/>
    <a:srgbClr val="003300"/>
    <a:srgbClr val="2A23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41"/>
    <p:restoredTop sz="94660"/>
  </p:normalViewPr>
  <p:slideViewPr>
    <p:cSldViewPr showGuides="1">
      <p:cViewPr varScale="1">
        <p:scale>
          <a:sx n="93" d="100"/>
          <a:sy n="93" d="100"/>
        </p:scale>
        <p:origin x="-900" y="-96"/>
      </p:cViewPr>
      <p:guideLst>
        <p:guide orient="horz" pos="216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幻灯片图像占位符 130049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130051" name="文本占位符 130050"/>
          <p:cNvSpPr>
            <a:spLocks noGrp="1"/>
          </p:cNvSpPr>
          <p:nvPr>
            <p:ph type="body" idx="1"/>
          </p:nvPr>
        </p:nvSpPr>
        <p:spPr>
          <a:ln/>
        </p:spPr>
        <p:txBody>
          <a:bodyPr anchor="ctr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幻灯片图像占位符 134145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134147" name="文本占位符 134146"/>
          <p:cNvSpPr>
            <a:spLocks noGrp="1"/>
          </p:cNvSpPr>
          <p:nvPr>
            <p:ph type="body" idx="1"/>
          </p:nvPr>
        </p:nvSpPr>
        <p:spPr>
          <a:ln/>
        </p:spPr>
        <p:txBody>
          <a:bodyPr anchor="ctr"/>
          <a:p>
            <a:pPr lvl="0"/>
            <a:r>
              <a:rPr lang="en-US" altLang="zh-CN" dirty="0"/>
              <a:t>5-9</a:t>
            </a:r>
            <a:r>
              <a:rPr lang="zh-CN" altLang="en-US" dirty="0"/>
              <a:t>连放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hyperlink" Target="http://images.google.com/imgres?imgurl=http://www2.saganet.ne.jp/akihito/image/%E5%A4%AA%E9%99%BD.gif&amp;imgrefurl=http://www2.saganet.ne.jp/akihito/top.htm&amp;h=155&amp;w=156&amp;sz=21&amp;hl=zh-CN&amp;start=1&amp;tbnid=JpIJ_Ezt-cWZRM:&amp;tbnh=90&amp;tbnw=91&amp;prev=/images%3Fq%3D%25E5%25A4%25AA%25E9%2598%25B3%26svnum%3D10%26hl%3Dzh-CN%26lr%3D%26newwindow%3D1%26sa%3DN" TargetMode="External"/><Relationship Id="rId8" Type="http://schemas.openxmlformats.org/officeDocument/2006/relationships/image" Target="../media/image37.jpeg"/><Relationship Id="rId7" Type="http://schemas.openxmlformats.org/officeDocument/2006/relationships/image" Target="../media/image36.jpeg"/><Relationship Id="rId6" Type="http://schemas.openxmlformats.org/officeDocument/2006/relationships/image" Target="../media/image35.wmf"/><Relationship Id="rId5" Type="http://schemas.openxmlformats.org/officeDocument/2006/relationships/image" Target="../media/image34.jpeg"/><Relationship Id="rId4" Type="http://schemas.openxmlformats.org/officeDocument/2006/relationships/image" Target="../media/image33.wmf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9.wmf"/><Relationship Id="rId10" Type="http://schemas.openxmlformats.org/officeDocument/2006/relationships/image" Target="../media/image38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GIF"/><Relationship Id="rId1" Type="http://schemas.openxmlformats.org/officeDocument/2006/relationships/hyperlink" Target="http://www.xuncai.com/toolbar/pic2_to/imagedown.asp?imageUrl=http://www.qdodo.com/fodder/bfdh/3262.gif&amp;publisher=yfpele@ychon" TargetMode="Externa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GIF"/><Relationship Id="rId3" Type="http://schemas.openxmlformats.org/officeDocument/2006/relationships/hyperlink" Target="http://www.xuncai.com/toolbar/pic2_to/imagedown.asp?imageUrl=http://www.qdodo.com/fodder/bfdh/3262.gif&amp;publisher=yfpele@ychon" TargetMode="External"/><Relationship Id="rId2" Type="http://schemas.openxmlformats.org/officeDocument/2006/relationships/image" Target="../media/image42.png"/><Relationship Id="rId1" Type="http://schemas.openxmlformats.org/officeDocument/2006/relationships/image" Target="../media/image41.GI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0.GIF"/><Relationship Id="rId1" Type="http://schemas.openxmlformats.org/officeDocument/2006/relationships/hyperlink" Target="http://www.xuncai.com/toolbar/pic2_to/imagedown.asp?imageUrl=http://www.qdodo.com/fodder/bfdh/3262.gif&amp;publisher=yfpele@ychon" TargetMode="Externa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hyperlink" Target="http://www.xuncai.com/toolbar/pic2_to/imagedown.asp?imageUrl=http://www.qdodo.com/fodder/bfdh/3262.gif&amp;publisher=yfpele@ychon" TargetMode="Externa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GIF"/><Relationship Id="rId8" Type="http://schemas.openxmlformats.org/officeDocument/2006/relationships/image" Target="../media/image53.jpeg"/><Relationship Id="rId7" Type="http://schemas.openxmlformats.org/officeDocument/2006/relationships/image" Target="../media/image52.jpeg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jpe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GIF"/><Relationship Id="rId3" Type="http://schemas.openxmlformats.org/officeDocument/2006/relationships/hyperlink" Target="http://www.xuncai.com/toolbar/pic2_to/imagedown.asp?imageUrl=http://www.qdodo.com/fodder/bfdh/3262.gif&amp;publisher=yfpele@ychon" TargetMode="External"/><Relationship Id="rId2" Type="http://schemas.openxmlformats.org/officeDocument/2006/relationships/image" Target="../media/image65.jpeg"/><Relationship Id="rId1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GIF"/><Relationship Id="rId1" Type="http://schemas.openxmlformats.org/officeDocument/2006/relationships/hyperlink" Target="http://www.xuncai.com/toolbar/pic2_to/imagedown.asp?imageUrl=http://www.qdodo.com/fodder/bfdh/3262.gif&amp;publisher=yfpele@ychon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jpeg"/><Relationship Id="rId2" Type="http://schemas.openxmlformats.org/officeDocument/2006/relationships/image" Target="../media/image40.GIF"/><Relationship Id="rId1" Type="http://schemas.openxmlformats.org/officeDocument/2006/relationships/hyperlink" Target="http://www.xuncai.com/toolbar/pic2_to/imagedown.asp?imageUrl=http://www.qdodo.com/fodder/bfdh/3262.gif&amp;publisher=yfpele@ychon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hyperlink" Target="file:///N:\&#21160;&#29289;&#30340;&#34892;&#20026;&#20840;&#31456;&#35838;&#20214;\1701&#21160;&#29289;&#34892;&#20026;&#30340;&#20027;&#35201;&#31867;&#22411;\&#21160;&#29289;&#30340;&#31038;&#20250;&#34892;&#20026;.ppt" TargetMode="External"/><Relationship Id="rId4" Type="http://schemas.openxmlformats.org/officeDocument/2006/relationships/image" Target="../media/image14.GIF"/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hyperlink" Target="http://www.gameqq.com/display.asp?id=9853" TargetMode="External"/><Relationship Id="rId4" Type="http://schemas.openxmlformats.org/officeDocument/2006/relationships/image" Target="../media/image19.GIF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80" name="Picture 8" descr="环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2735263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1" name="Picture 1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25" y="115888"/>
            <a:ext cx="1565275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2" name="矩形 75781"/>
          <p:cNvSpPr/>
          <p:nvPr/>
        </p:nvSpPr>
        <p:spPr>
          <a:xfrm>
            <a:off x="323850" y="1341438"/>
            <a:ext cx="8567738" cy="39354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俗话说：“大鱼吃小鱼，小鱼吃虾米。”这是一种怎样的现象呢？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         在澳大利亚曾经发生过这样一件事情：人们放养了一群鹿，为了使鹿的生活不受威胁，还把鹿的天敌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 dirty="0">
                <a:latin typeface="Arial" panose="020B0604020202020204" pitchFamily="34" charset="0"/>
              </a:rPr>
              <a:t>狼全部消灭了。结果，鹿群并没有生活很好，反而经常生病死亡。后来人们又引入一些狼，鹿群的生活却越来越兴旺。这又是什么原因呢？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     你想解开这些问题的答案吗？通过这一节的学习，相信你会有所收获。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5783" name="组合 75782"/>
          <p:cNvGrpSpPr/>
          <p:nvPr/>
        </p:nvGrpSpPr>
        <p:grpSpPr>
          <a:xfrm>
            <a:off x="323850" y="5445125"/>
            <a:ext cx="8064500" cy="995363"/>
            <a:chOff x="340" y="1442"/>
            <a:chExt cx="5080" cy="627"/>
          </a:xfrm>
        </p:grpSpPr>
        <p:pic>
          <p:nvPicPr>
            <p:cNvPr id="75784" name="图片 75783" descr="鱼副本副本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2" y="1442"/>
              <a:ext cx="833" cy="6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5785" name="图片 75784" descr="鱼副本副本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4" y="1534"/>
              <a:ext cx="590" cy="4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5786" name="图片 75785" descr="A07200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3" y="1638"/>
              <a:ext cx="362" cy="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5787" name="右箭头 75786"/>
            <p:cNvSpPr/>
            <p:nvPr/>
          </p:nvSpPr>
          <p:spPr>
            <a:xfrm>
              <a:off x="2289" y="1696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88" name="右箭头 75787"/>
            <p:cNvSpPr/>
            <p:nvPr/>
          </p:nvSpPr>
          <p:spPr>
            <a:xfrm>
              <a:off x="3424" y="1696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89" name="右箭头 75788"/>
            <p:cNvSpPr/>
            <p:nvPr/>
          </p:nvSpPr>
          <p:spPr>
            <a:xfrm>
              <a:off x="4331" y="1696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90" name="右箭头 75789"/>
            <p:cNvSpPr/>
            <p:nvPr/>
          </p:nvSpPr>
          <p:spPr>
            <a:xfrm>
              <a:off x="974" y="1695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5791" name="文本框 75790"/>
            <p:cNvSpPr txBox="1"/>
            <p:nvPr/>
          </p:nvSpPr>
          <p:spPr>
            <a:xfrm>
              <a:off x="340" y="1446"/>
              <a:ext cx="6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9933"/>
                  </a:solidFill>
                  <a:latin typeface="Arial" panose="020B0604020202020204" pitchFamily="34" charset="0"/>
                </a:rPr>
                <a:t>…</a:t>
              </a:r>
              <a:endParaRPr lang="en-US" altLang="zh-CN" sz="4000" b="1">
                <a:solidFill>
                  <a:srgbClr val="FF9933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792" name="文本框 75791"/>
            <p:cNvSpPr txBox="1"/>
            <p:nvPr/>
          </p:nvSpPr>
          <p:spPr>
            <a:xfrm>
              <a:off x="4740" y="1446"/>
              <a:ext cx="6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9933"/>
                  </a:solidFill>
                  <a:latin typeface="Arial" panose="020B0604020202020204" pitchFamily="34" charset="0"/>
                </a:rPr>
                <a:t>…</a:t>
              </a:r>
              <a:endParaRPr lang="en-US" altLang="zh-CN" sz="4000" b="1">
                <a:solidFill>
                  <a:srgbClr val="FF9933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8242" name="图片 138241" descr="sky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963" y="914400"/>
            <a:ext cx="6745287" cy="475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矩形 138242"/>
          <p:cNvSpPr/>
          <p:nvPr/>
        </p:nvSpPr>
        <p:spPr>
          <a:xfrm>
            <a:off x="3324225" y="5475288"/>
            <a:ext cx="26447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⑤淡水生态系统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8244" name="文本框 138243"/>
          <p:cNvSpPr txBox="1"/>
          <p:nvPr/>
        </p:nvSpPr>
        <p:spPr>
          <a:xfrm>
            <a:off x="684213" y="0"/>
            <a:ext cx="2643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生态系统举例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9266" name="图片 139265" descr="20050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928688"/>
            <a:ext cx="7097713" cy="467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67" name="矩形 139266"/>
          <p:cNvSpPr/>
          <p:nvPr/>
        </p:nvSpPr>
        <p:spPr>
          <a:xfrm>
            <a:off x="3590925" y="5680075"/>
            <a:ext cx="2482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⑥城市生态系统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u="sng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9268" name="文本框 139267"/>
          <p:cNvSpPr txBox="1"/>
          <p:nvPr/>
        </p:nvSpPr>
        <p:spPr>
          <a:xfrm>
            <a:off x="323850" y="0"/>
            <a:ext cx="26431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生态系统举例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矩形 177153"/>
          <p:cNvSpPr/>
          <p:nvPr/>
        </p:nvSpPr>
        <p:spPr>
          <a:xfrm>
            <a:off x="0" y="1773238"/>
            <a:ext cx="835183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</a:rPr>
              <a:t>   一片森林、一块草地、一块农田、一个湖泊、一条河流、甚至一个村庄或城镇等都可以看成是一个生态系统。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77155" name="组合 177154"/>
          <p:cNvGrpSpPr/>
          <p:nvPr/>
        </p:nvGrpSpPr>
        <p:grpSpPr>
          <a:xfrm>
            <a:off x="827088" y="6127750"/>
            <a:ext cx="7702550" cy="730250"/>
            <a:chOff x="2474" y="1406"/>
            <a:chExt cx="2792" cy="628"/>
          </a:xfrm>
        </p:grpSpPr>
        <p:sp>
          <p:nvSpPr>
            <p:cNvPr id="177156" name="任意多边形 177155"/>
            <p:cNvSpPr/>
            <p:nvPr/>
          </p:nvSpPr>
          <p:spPr>
            <a:xfrm>
              <a:off x="2474" y="1513"/>
              <a:ext cx="559" cy="300"/>
            </a:xfrm>
            <a:custGeom>
              <a:avLst/>
              <a:gdLst/>
              <a:ahLst/>
              <a:cxnLst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57" name="矩形 177156"/>
            <p:cNvSpPr/>
            <p:nvPr/>
          </p:nvSpPr>
          <p:spPr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58" name="任意多边形 177157"/>
            <p:cNvSpPr/>
            <p:nvPr/>
          </p:nvSpPr>
          <p:spPr>
            <a:xfrm>
              <a:off x="4159" y="1502"/>
              <a:ext cx="1107" cy="311"/>
            </a:xfrm>
            <a:custGeom>
              <a:avLst/>
              <a:gdLst/>
              <a:ahLst/>
              <a:cxnLst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59" name="矩形 177158"/>
            <p:cNvSpPr/>
            <p:nvPr/>
          </p:nvSpPr>
          <p:spPr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0" name="任意多边形 177159"/>
            <p:cNvSpPr/>
            <p:nvPr/>
          </p:nvSpPr>
          <p:spPr>
            <a:xfrm>
              <a:off x="4158" y="1681"/>
              <a:ext cx="24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1" name="任意多边形 177160"/>
            <p:cNvSpPr/>
            <p:nvPr/>
          </p:nvSpPr>
          <p:spPr>
            <a:xfrm>
              <a:off x="4194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2" name="任意多边形 177161"/>
            <p:cNvSpPr/>
            <p:nvPr/>
          </p:nvSpPr>
          <p:spPr>
            <a:xfrm>
              <a:off x="4232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3" name="矩形 177162"/>
            <p:cNvSpPr/>
            <p:nvPr/>
          </p:nvSpPr>
          <p:spPr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4" name="矩形 177163"/>
            <p:cNvSpPr/>
            <p:nvPr/>
          </p:nvSpPr>
          <p:spPr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5" name="任意多边形 177164"/>
            <p:cNvSpPr/>
            <p:nvPr/>
          </p:nvSpPr>
          <p:spPr>
            <a:xfrm>
              <a:off x="4881" y="1681"/>
              <a:ext cx="24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6" name="任意多边形 177165"/>
            <p:cNvSpPr/>
            <p:nvPr/>
          </p:nvSpPr>
          <p:spPr>
            <a:xfrm>
              <a:off x="4917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7" name="任意多边形 177166"/>
            <p:cNvSpPr/>
            <p:nvPr/>
          </p:nvSpPr>
          <p:spPr>
            <a:xfrm>
              <a:off x="4955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8" name="任意多边形 177167"/>
            <p:cNvSpPr/>
            <p:nvPr/>
          </p:nvSpPr>
          <p:spPr>
            <a:xfrm>
              <a:off x="4993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69" name="任意多边形 177168"/>
            <p:cNvSpPr/>
            <p:nvPr/>
          </p:nvSpPr>
          <p:spPr>
            <a:xfrm>
              <a:off x="5031" y="1681"/>
              <a:ext cx="25" cy="144"/>
            </a:xfrm>
            <a:custGeom>
              <a:avLst/>
              <a:gdLst/>
              <a:ahLst/>
              <a:cxnLst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0" name="任意多边形 177169"/>
            <p:cNvSpPr/>
            <p:nvPr/>
          </p:nvSpPr>
          <p:spPr>
            <a:xfrm>
              <a:off x="5069" y="1689"/>
              <a:ext cx="25" cy="148"/>
            </a:xfrm>
            <a:custGeom>
              <a:avLst/>
              <a:gdLst/>
              <a:ahLst/>
              <a:cxnLst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1" name="任意多边形 177170"/>
            <p:cNvSpPr/>
            <p:nvPr/>
          </p:nvSpPr>
          <p:spPr>
            <a:xfrm>
              <a:off x="5108" y="1697"/>
              <a:ext cx="24" cy="156"/>
            </a:xfrm>
            <a:custGeom>
              <a:avLst/>
              <a:gdLst/>
              <a:ahLst/>
              <a:cxnLst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2" name="任意多边形 177171"/>
            <p:cNvSpPr/>
            <p:nvPr/>
          </p:nvSpPr>
          <p:spPr>
            <a:xfrm>
              <a:off x="5146" y="1707"/>
              <a:ext cx="24" cy="169"/>
            </a:xfrm>
            <a:custGeom>
              <a:avLst/>
              <a:gdLst/>
              <a:ahLst/>
              <a:cxnLst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3" name="任意多边形 177172"/>
            <p:cNvSpPr/>
            <p:nvPr/>
          </p:nvSpPr>
          <p:spPr>
            <a:xfrm>
              <a:off x="5184" y="1722"/>
              <a:ext cx="24" cy="186"/>
            </a:xfrm>
            <a:custGeom>
              <a:avLst/>
              <a:gdLst/>
              <a:ahLst/>
              <a:cxnLst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4" name="任意多边形 177173"/>
            <p:cNvSpPr/>
            <p:nvPr/>
          </p:nvSpPr>
          <p:spPr>
            <a:xfrm>
              <a:off x="5222" y="1739"/>
              <a:ext cx="24" cy="216"/>
            </a:xfrm>
            <a:custGeom>
              <a:avLst/>
              <a:gdLst/>
              <a:ahLst/>
              <a:cxnLst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5" name="任意多边形 177174"/>
            <p:cNvSpPr/>
            <p:nvPr/>
          </p:nvSpPr>
          <p:spPr>
            <a:xfrm>
              <a:off x="5260" y="1776"/>
              <a:ext cx="6" cy="213"/>
            </a:xfrm>
            <a:custGeom>
              <a:avLst/>
              <a:gdLst/>
              <a:ahLst/>
              <a:cxnLst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6" name="任意多边形 177175"/>
            <p:cNvSpPr/>
            <p:nvPr/>
          </p:nvSpPr>
          <p:spPr>
            <a:xfrm>
              <a:off x="4868" y="1716"/>
              <a:ext cx="398" cy="105"/>
            </a:xfrm>
            <a:custGeom>
              <a:avLst/>
              <a:gdLst/>
              <a:ahLst/>
              <a:cxnLst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7" name="任意多边形 177176"/>
            <p:cNvSpPr/>
            <p:nvPr/>
          </p:nvSpPr>
          <p:spPr>
            <a:xfrm>
              <a:off x="4868" y="1780"/>
              <a:ext cx="398" cy="154"/>
            </a:xfrm>
            <a:custGeom>
              <a:avLst/>
              <a:gdLst/>
              <a:ahLst/>
              <a:cxnLst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8" name="任意多边形 177177"/>
            <p:cNvSpPr/>
            <p:nvPr/>
          </p:nvSpPr>
          <p:spPr>
            <a:xfrm>
              <a:off x="4264" y="1681"/>
              <a:ext cx="24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79" name="任意多边形 177178"/>
            <p:cNvSpPr/>
            <p:nvPr/>
          </p:nvSpPr>
          <p:spPr>
            <a:xfrm>
              <a:off x="4300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0" name="任意多边形 177179"/>
            <p:cNvSpPr/>
            <p:nvPr/>
          </p:nvSpPr>
          <p:spPr>
            <a:xfrm>
              <a:off x="4338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1" name="矩形 177180"/>
            <p:cNvSpPr/>
            <p:nvPr/>
          </p:nvSpPr>
          <p:spPr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2" name="矩形 177181"/>
            <p:cNvSpPr/>
            <p:nvPr/>
          </p:nvSpPr>
          <p:spPr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3" name="任意多边形 177182"/>
            <p:cNvSpPr/>
            <p:nvPr/>
          </p:nvSpPr>
          <p:spPr>
            <a:xfrm>
              <a:off x="4370" y="1681"/>
              <a:ext cx="24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4" name="任意多边形 177183"/>
            <p:cNvSpPr/>
            <p:nvPr/>
          </p:nvSpPr>
          <p:spPr>
            <a:xfrm>
              <a:off x="4405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5" name="任意多边形 177184"/>
            <p:cNvSpPr/>
            <p:nvPr/>
          </p:nvSpPr>
          <p:spPr>
            <a:xfrm>
              <a:off x="4444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6" name="矩形 177185"/>
            <p:cNvSpPr/>
            <p:nvPr/>
          </p:nvSpPr>
          <p:spPr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7" name="矩形 177186"/>
            <p:cNvSpPr/>
            <p:nvPr/>
          </p:nvSpPr>
          <p:spPr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8" name="任意多边形 177187"/>
            <p:cNvSpPr/>
            <p:nvPr/>
          </p:nvSpPr>
          <p:spPr>
            <a:xfrm>
              <a:off x="4476" y="1681"/>
              <a:ext cx="24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89" name="任意多边形 177188"/>
            <p:cNvSpPr/>
            <p:nvPr/>
          </p:nvSpPr>
          <p:spPr>
            <a:xfrm>
              <a:off x="4511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0" name="任意多边形 177189"/>
            <p:cNvSpPr/>
            <p:nvPr/>
          </p:nvSpPr>
          <p:spPr>
            <a:xfrm>
              <a:off x="4549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1" name="矩形 177190"/>
            <p:cNvSpPr/>
            <p:nvPr/>
          </p:nvSpPr>
          <p:spPr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2" name="矩形 177191"/>
            <p:cNvSpPr/>
            <p:nvPr/>
          </p:nvSpPr>
          <p:spPr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3" name="任意多边形 177192"/>
            <p:cNvSpPr/>
            <p:nvPr/>
          </p:nvSpPr>
          <p:spPr>
            <a:xfrm>
              <a:off x="4581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4" name="任意多边形 177193"/>
            <p:cNvSpPr/>
            <p:nvPr/>
          </p:nvSpPr>
          <p:spPr>
            <a:xfrm>
              <a:off x="4617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5" name="任意多边形 177194"/>
            <p:cNvSpPr/>
            <p:nvPr/>
          </p:nvSpPr>
          <p:spPr>
            <a:xfrm>
              <a:off x="4655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6" name="矩形 177195"/>
            <p:cNvSpPr/>
            <p:nvPr/>
          </p:nvSpPr>
          <p:spPr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7" name="矩形 177196"/>
            <p:cNvSpPr/>
            <p:nvPr/>
          </p:nvSpPr>
          <p:spPr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8" name="任意多边形 177197"/>
            <p:cNvSpPr/>
            <p:nvPr/>
          </p:nvSpPr>
          <p:spPr>
            <a:xfrm>
              <a:off x="4687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199" name="任意多边形 177198"/>
            <p:cNvSpPr/>
            <p:nvPr/>
          </p:nvSpPr>
          <p:spPr>
            <a:xfrm>
              <a:off x="4723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0" name="任意多边形 177199"/>
            <p:cNvSpPr/>
            <p:nvPr/>
          </p:nvSpPr>
          <p:spPr>
            <a:xfrm>
              <a:off x="4761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1" name="矩形 177200"/>
            <p:cNvSpPr/>
            <p:nvPr/>
          </p:nvSpPr>
          <p:spPr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2" name="矩形 177201"/>
            <p:cNvSpPr/>
            <p:nvPr/>
          </p:nvSpPr>
          <p:spPr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3" name="任意多边形 177202"/>
            <p:cNvSpPr/>
            <p:nvPr/>
          </p:nvSpPr>
          <p:spPr>
            <a:xfrm>
              <a:off x="4793" y="1681"/>
              <a:ext cx="25" cy="132"/>
            </a:xfrm>
            <a:custGeom>
              <a:avLst/>
              <a:gdLst/>
              <a:ahLst/>
              <a:cxnLst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4" name="任意多边形 177203"/>
            <p:cNvSpPr/>
            <p:nvPr/>
          </p:nvSpPr>
          <p:spPr>
            <a:xfrm>
              <a:off x="4829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5" name="任意多边形 177204"/>
            <p:cNvSpPr/>
            <p:nvPr/>
          </p:nvSpPr>
          <p:spPr>
            <a:xfrm>
              <a:off x="4867" y="1681"/>
              <a:ext cx="25" cy="132"/>
            </a:xfrm>
            <a:custGeom>
              <a:avLst/>
              <a:gdLst/>
              <a:ahLst/>
              <a:cxnLst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6" name="矩形 177205"/>
            <p:cNvSpPr/>
            <p:nvPr/>
          </p:nvSpPr>
          <p:spPr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7" name="矩形 177206"/>
            <p:cNvSpPr/>
            <p:nvPr/>
          </p:nvSpPr>
          <p:spPr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8" name="任意多边形 177207"/>
            <p:cNvSpPr/>
            <p:nvPr/>
          </p:nvSpPr>
          <p:spPr>
            <a:xfrm>
              <a:off x="4898" y="1471"/>
              <a:ext cx="304" cy="420"/>
            </a:xfrm>
            <a:custGeom>
              <a:avLst/>
              <a:gdLst/>
              <a:ahLst/>
              <a:cxnLst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09" name="任意多边形 177208"/>
            <p:cNvSpPr/>
            <p:nvPr/>
          </p:nvSpPr>
          <p:spPr>
            <a:xfrm>
              <a:off x="4812" y="1406"/>
              <a:ext cx="426" cy="307"/>
            </a:xfrm>
            <a:custGeom>
              <a:avLst/>
              <a:gdLst/>
              <a:ahLst/>
              <a:cxnLst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0" name="任意多边形 177209"/>
            <p:cNvSpPr/>
            <p:nvPr/>
          </p:nvSpPr>
          <p:spPr>
            <a:xfrm>
              <a:off x="3033" y="1505"/>
              <a:ext cx="1125" cy="308"/>
            </a:xfrm>
            <a:custGeom>
              <a:avLst/>
              <a:gdLst/>
              <a:ahLst/>
              <a:cxnLst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1" name="任意多边形 177210"/>
            <p:cNvSpPr/>
            <p:nvPr/>
          </p:nvSpPr>
          <p:spPr>
            <a:xfrm>
              <a:off x="3058" y="1494"/>
              <a:ext cx="176" cy="319"/>
            </a:xfrm>
            <a:custGeom>
              <a:avLst/>
              <a:gdLst/>
              <a:ahLst/>
              <a:cxnLst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2" name="任意多边形 177211"/>
            <p:cNvSpPr/>
            <p:nvPr/>
          </p:nvSpPr>
          <p:spPr>
            <a:xfrm>
              <a:off x="3127" y="1589"/>
              <a:ext cx="379" cy="224"/>
            </a:xfrm>
            <a:custGeom>
              <a:avLst/>
              <a:gdLst/>
              <a:ahLst/>
              <a:cxnLst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3" name="任意多边形 177212"/>
            <p:cNvSpPr/>
            <p:nvPr/>
          </p:nvSpPr>
          <p:spPr>
            <a:xfrm>
              <a:off x="3124" y="1570"/>
              <a:ext cx="386" cy="133"/>
            </a:xfrm>
            <a:custGeom>
              <a:avLst/>
              <a:gdLst/>
              <a:ahLst/>
              <a:cxnLst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4" name="矩形 177213"/>
            <p:cNvSpPr/>
            <p:nvPr/>
          </p:nvSpPr>
          <p:spPr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5" name="任意多边形 177214"/>
            <p:cNvSpPr/>
            <p:nvPr/>
          </p:nvSpPr>
          <p:spPr>
            <a:xfrm>
              <a:off x="3202" y="1570"/>
              <a:ext cx="308" cy="119"/>
            </a:xfrm>
            <a:custGeom>
              <a:avLst/>
              <a:gdLst/>
              <a:ahLst/>
              <a:cxnLst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6" name="矩形 177215"/>
            <p:cNvSpPr/>
            <p:nvPr/>
          </p:nvSpPr>
          <p:spPr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7" name="矩形 177216"/>
            <p:cNvSpPr/>
            <p:nvPr/>
          </p:nvSpPr>
          <p:spPr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8" name="任意多边形 177217"/>
            <p:cNvSpPr/>
            <p:nvPr/>
          </p:nvSpPr>
          <p:spPr>
            <a:xfrm>
              <a:off x="3485" y="1432"/>
              <a:ext cx="435" cy="205"/>
            </a:xfrm>
            <a:custGeom>
              <a:avLst/>
              <a:gdLst/>
              <a:ahLst/>
              <a:cxnLst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19" name="任意多边形 177218"/>
            <p:cNvSpPr/>
            <p:nvPr/>
          </p:nvSpPr>
          <p:spPr>
            <a:xfrm>
              <a:off x="3489" y="1495"/>
              <a:ext cx="537" cy="318"/>
            </a:xfrm>
            <a:custGeom>
              <a:avLst/>
              <a:gdLst/>
              <a:ahLst/>
              <a:cxnLst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0" name="矩形 177219"/>
            <p:cNvSpPr/>
            <p:nvPr/>
          </p:nvSpPr>
          <p:spPr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1" name="任意多边形 177220"/>
            <p:cNvSpPr/>
            <p:nvPr/>
          </p:nvSpPr>
          <p:spPr>
            <a:xfrm>
              <a:off x="3937" y="1757"/>
              <a:ext cx="174" cy="56"/>
            </a:xfrm>
            <a:custGeom>
              <a:avLst/>
              <a:gdLst/>
              <a:ahLst/>
              <a:cxnLst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2" name="矩形 177221"/>
            <p:cNvSpPr/>
            <p:nvPr/>
          </p:nvSpPr>
          <p:spPr>
            <a:xfrm>
              <a:off x="3937" y="1665"/>
              <a:ext cx="74" cy="92"/>
            </a:xfrm>
            <a:prstGeom prst="rect">
              <a:avLst/>
            </a:prstGeom>
            <a:solidFill>
              <a:srgbClr val="C1841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3" name="矩形 177222"/>
            <p:cNvSpPr/>
            <p:nvPr/>
          </p:nvSpPr>
          <p:spPr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4" name="矩形 177223"/>
            <p:cNvSpPr/>
            <p:nvPr/>
          </p:nvSpPr>
          <p:spPr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5" name="任意多边形 177224"/>
            <p:cNvSpPr/>
            <p:nvPr/>
          </p:nvSpPr>
          <p:spPr>
            <a:xfrm>
              <a:off x="3485" y="1469"/>
              <a:ext cx="545" cy="188"/>
            </a:xfrm>
            <a:custGeom>
              <a:avLst/>
              <a:gdLst/>
              <a:ahLst/>
              <a:cxnLst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6" name="矩形 177225"/>
            <p:cNvSpPr/>
            <p:nvPr/>
          </p:nvSpPr>
          <p:spPr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7" name="矩形 177226"/>
            <p:cNvSpPr/>
            <p:nvPr/>
          </p:nvSpPr>
          <p:spPr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8" name="矩形 177227"/>
            <p:cNvSpPr/>
            <p:nvPr/>
          </p:nvSpPr>
          <p:spPr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29" name="矩形 177228"/>
            <p:cNvSpPr/>
            <p:nvPr/>
          </p:nvSpPr>
          <p:spPr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0" name="矩形 177229"/>
            <p:cNvSpPr/>
            <p:nvPr/>
          </p:nvSpPr>
          <p:spPr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1" name="矩形 177230"/>
            <p:cNvSpPr/>
            <p:nvPr/>
          </p:nvSpPr>
          <p:spPr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2" name="任意多边形 177231"/>
            <p:cNvSpPr/>
            <p:nvPr/>
          </p:nvSpPr>
          <p:spPr>
            <a:xfrm>
              <a:off x="3888" y="1565"/>
              <a:ext cx="27" cy="20"/>
            </a:xfrm>
            <a:custGeom>
              <a:avLst/>
              <a:gdLst/>
              <a:ahLst/>
              <a:cxnLst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3" name="任意多边形 177232"/>
            <p:cNvSpPr/>
            <p:nvPr/>
          </p:nvSpPr>
          <p:spPr>
            <a:xfrm>
              <a:off x="3925" y="1565"/>
              <a:ext cx="28" cy="20"/>
            </a:xfrm>
            <a:custGeom>
              <a:avLst/>
              <a:gdLst/>
              <a:ahLst/>
              <a:cxnLst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4" name="任意多边形 177233"/>
            <p:cNvSpPr/>
            <p:nvPr/>
          </p:nvSpPr>
          <p:spPr>
            <a:xfrm>
              <a:off x="3904" y="1554"/>
              <a:ext cx="32" cy="27"/>
            </a:xfrm>
            <a:custGeom>
              <a:avLst/>
              <a:gdLst/>
              <a:ahLst/>
              <a:cxnLst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5" name="任意多边形 177234"/>
            <p:cNvSpPr/>
            <p:nvPr/>
          </p:nvSpPr>
          <p:spPr>
            <a:xfrm>
              <a:off x="3924" y="1578"/>
              <a:ext cx="174" cy="87"/>
            </a:xfrm>
            <a:custGeom>
              <a:avLst/>
              <a:gdLst/>
              <a:ahLst/>
              <a:cxnLst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6" name="矩形 177235"/>
            <p:cNvSpPr/>
            <p:nvPr/>
          </p:nvSpPr>
          <p:spPr>
            <a:xfrm>
              <a:off x="4038" y="1789"/>
              <a:ext cx="69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7" name="矩形 177236"/>
            <p:cNvSpPr/>
            <p:nvPr/>
          </p:nvSpPr>
          <p:spPr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8" name="任意多边形 177237"/>
            <p:cNvSpPr/>
            <p:nvPr/>
          </p:nvSpPr>
          <p:spPr>
            <a:xfrm>
              <a:off x="4014" y="1604"/>
              <a:ext cx="80" cy="61"/>
            </a:xfrm>
            <a:custGeom>
              <a:avLst/>
              <a:gdLst/>
              <a:ahLst/>
              <a:cxnLst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39" name="矩形 177238"/>
            <p:cNvSpPr/>
            <p:nvPr/>
          </p:nvSpPr>
          <p:spPr>
            <a:xfrm>
              <a:off x="4076" y="1665"/>
              <a:ext cx="9" cy="92"/>
            </a:xfrm>
            <a:prstGeom prst="rect">
              <a:avLst/>
            </a:pr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0" name="任意多边形 177239"/>
            <p:cNvSpPr/>
            <p:nvPr/>
          </p:nvSpPr>
          <p:spPr>
            <a:xfrm>
              <a:off x="3942" y="1578"/>
              <a:ext cx="111" cy="68"/>
            </a:xfrm>
            <a:custGeom>
              <a:avLst/>
              <a:gdLst/>
              <a:ahLst/>
              <a:cxnLst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1" name="矩形 177240"/>
            <p:cNvSpPr/>
            <p:nvPr/>
          </p:nvSpPr>
          <p:spPr>
            <a:xfrm>
              <a:off x="4011" y="1665"/>
              <a:ext cx="15" cy="92"/>
            </a:xfrm>
            <a:prstGeom prst="rect">
              <a:avLst/>
            </a:pr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2" name="矩形 177241"/>
            <p:cNvSpPr/>
            <p:nvPr/>
          </p:nvSpPr>
          <p:spPr>
            <a:xfrm>
              <a:off x="3937" y="1665"/>
              <a:ext cx="15" cy="92"/>
            </a:xfrm>
            <a:prstGeom prst="rect">
              <a:avLst/>
            </a:prstGeom>
            <a:solidFill>
              <a:srgbClr val="5B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3" name="任意多边形 177242"/>
            <p:cNvSpPr/>
            <p:nvPr/>
          </p:nvSpPr>
          <p:spPr>
            <a:xfrm>
              <a:off x="2830" y="1813"/>
              <a:ext cx="442" cy="221"/>
            </a:xfrm>
            <a:custGeom>
              <a:avLst/>
              <a:gdLst/>
              <a:ahLst/>
              <a:cxnLst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4" name="任意多边形 177243"/>
            <p:cNvSpPr/>
            <p:nvPr/>
          </p:nvSpPr>
          <p:spPr>
            <a:xfrm>
              <a:off x="3389" y="1712"/>
              <a:ext cx="45" cy="170"/>
            </a:xfrm>
            <a:custGeom>
              <a:avLst/>
              <a:gdLst/>
              <a:ahLst/>
              <a:cxnLst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5" name="任意多边形 177244"/>
            <p:cNvSpPr/>
            <p:nvPr/>
          </p:nvSpPr>
          <p:spPr>
            <a:xfrm>
              <a:off x="3394" y="1726"/>
              <a:ext cx="26" cy="5"/>
            </a:xfrm>
            <a:custGeom>
              <a:avLst/>
              <a:gdLst/>
              <a:ahLst/>
              <a:cxnLst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6" name="任意多边形 177245"/>
            <p:cNvSpPr/>
            <p:nvPr/>
          </p:nvSpPr>
          <p:spPr>
            <a:xfrm>
              <a:off x="3394" y="1748"/>
              <a:ext cx="27" cy="4"/>
            </a:xfrm>
            <a:custGeom>
              <a:avLst/>
              <a:gdLst/>
              <a:ahLst/>
              <a:cxnLst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7" name="任意多边形 177246"/>
            <p:cNvSpPr/>
            <p:nvPr/>
          </p:nvSpPr>
          <p:spPr>
            <a:xfrm>
              <a:off x="3394" y="1742"/>
              <a:ext cx="27" cy="3"/>
            </a:xfrm>
            <a:custGeom>
              <a:avLst/>
              <a:gdLst/>
              <a:ahLst/>
              <a:cxnLst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8" name="任意多边形 177247"/>
            <p:cNvSpPr/>
            <p:nvPr/>
          </p:nvSpPr>
          <p:spPr>
            <a:xfrm>
              <a:off x="3394" y="1772"/>
              <a:ext cx="29" cy="5"/>
            </a:xfrm>
            <a:custGeom>
              <a:avLst/>
              <a:gdLst/>
              <a:ahLst/>
              <a:cxnLst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49" name="任意多边形 177248"/>
            <p:cNvSpPr/>
            <p:nvPr/>
          </p:nvSpPr>
          <p:spPr>
            <a:xfrm>
              <a:off x="3394" y="1767"/>
              <a:ext cx="29" cy="3"/>
            </a:xfrm>
            <a:custGeom>
              <a:avLst/>
              <a:gdLst/>
              <a:ahLst/>
              <a:cxnLst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50" name="任意多边形 177249"/>
            <p:cNvSpPr/>
            <p:nvPr/>
          </p:nvSpPr>
          <p:spPr>
            <a:xfrm>
              <a:off x="2528" y="1473"/>
              <a:ext cx="304" cy="444"/>
            </a:xfrm>
            <a:custGeom>
              <a:avLst/>
              <a:gdLst/>
              <a:ahLst/>
              <a:cxnLst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51" name="任意多边形 177250"/>
            <p:cNvSpPr/>
            <p:nvPr/>
          </p:nvSpPr>
          <p:spPr>
            <a:xfrm>
              <a:off x="2477" y="1412"/>
              <a:ext cx="408" cy="298"/>
            </a:xfrm>
            <a:custGeom>
              <a:avLst/>
              <a:gdLst/>
              <a:ahLst/>
              <a:cxnLst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52" name="任意多边形 177251"/>
            <p:cNvSpPr/>
            <p:nvPr/>
          </p:nvSpPr>
          <p:spPr>
            <a:xfrm>
              <a:off x="2793" y="1789"/>
              <a:ext cx="80" cy="93"/>
            </a:xfrm>
            <a:custGeom>
              <a:avLst/>
              <a:gdLst/>
              <a:ahLst/>
              <a:cxnLst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7253" name="任意多边形 177252"/>
            <p:cNvSpPr/>
            <p:nvPr/>
          </p:nvSpPr>
          <p:spPr>
            <a:xfrm>
              <a:off x="2659" y="1825"/>
              <a:ext cx="47" cy="50"/>
            </a:xfrm>
            <a:custGeom>
              <a:avLst/>
              <a:gdLst/>
              <a:ahLst/>
              <a:cxnLst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charRg st="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4">
                                            <p:txEl>
                                              <p:charRg st="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40289" descr="池塘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2997200"/>
            <a:ext cx="7783513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矩形 140290"/>
          <p:cNvSpPr/>
          <p:nvPr/>
        </p:nvSpPr>
        <p:spPr>
          <a:xfrm>
            <a:off x="7885113" y="5876925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池塘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539750" y="908050"/>
            <a:ext cx="4968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思考：池塘里都有些什么呢？</a:t>
            </a:r>
            <a:endParaRPr lang="zh-CN" altLang="en-US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40293" name="组合 140292"/>
          <p:cNvGrpSpPr/>
          <p:nvPr/>
        </p:nvGrpSpPr>
        <p:grpSpPr>
          <a:xfrm>
            <a:off x="4572000" y="1916113"/>
            <a:ext cx="4572000" cy="4206875"/>
            <a:chOff x="2880" y="1207"/>
            <a:chExt cx="2880" cy="2650"/>
          </a:xfrm>
        </p:grpSpPr>
        <p:grpSp>
          <p:nvGrpSpPr>
            <p:cNvPr id="140294" name="组合 140293"/>
            <p:cNvGrpSpPr/>
            <p:nvPr/>
          </p:nvGrpSpPr>
          <p:grpSpPr>
            <a:xfrm>
              <a:off x="2880" y="1616"/>
              <a:ext cx="2641" cy="2241"/>
              <a:chOff x="2880" y="1616"/>
              <a:chExt cx="2641" cy="2241"/>
            </a:xfrm>
          </p:grpSpPr>
          <p:pic>
            <p:nvPicPr>
              <p:cNvPr id="140295" name="图片 140294" descr="图片2副本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934" b="31572"/>
              <a:stretch>
                <a:fillRect/>
              </a:stretch>
            </p:blipFill>
            <p:spPr>
              <a:xfrm>
                <a:off x="4422" y="1616"/>
                <a:ext cx="1099" cy="5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0296" name="图片 140295" descr="水草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0141" t="17772" r="9250"/>
              <a:stretch>
                <a:fillRect/>
              </a:stretch>
            </p:blipFill>
            <p:spPr>
              <a:xfrm>
                <a:off x="2880" y="3295"/>
                <a:ext cx="590" cy="5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40297" name="文本框 140296"/>
            <p:cNvSpPr txBox="1"/>
            <p:nvPr/>
          </p:nvSpPr>
          <p:spPr>
            <a:xfrm>
              <a:off x="5216" y="1207"/>
              <a:ext cx="544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FF00"/>
                  </a:solidFill>
                  <a:latin typeface="Arial" panose="020B0604020202020204" pitchFamily="34" charset="0"/>
                  <a:ea typeface="楷体_GB2312" pitchFamily="49" charset="-122"/>
                </a:rPr>
                <a:t>水草</a:t>
              </a:r>
              <a:endParaRPr lang="zh-CN" altLang="en-US" sz="3600" b="1" dirty="0">
                <a:solidFill>
                  <a:srgbClr val="00FF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0298" name="组合 140297"/>
          <p:cNvGrpSpPr/>
          <p:nvPr/>
        </p:nvGrpSpPr>
        <p:grpSpPr>
          <a:xfrm>
            <a:off x="1114425" y="4724400"/>
            <a:ext cx="1296988" cy="1066800"/>
            <a:chOff x="702" y="2976"/>
            <a:chExt cx="817" cy="672"/>
          </a:xfrm>
        </p:grpSpPr>
        <p:sp>
          <p:nvSpPr>
            <p:cNvPr id="140299" name="直接连接符 140298"/>
            <p:cNvSpPr/>
            <p:nvPr/>
          </p:nvSpPr>
          <p:spPr>
            <a:xfrm flipH="1">
              <a:off x="1020" y="3339"/>
              <a:ext cx="49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0300" name="文本框 140299"/>
            <p:cNvSpPr txBox="1"/>
            <p:nvPr/>
          </p:nvSpPr>
          <p:spPr>
            <a:xfrm>
              <a:off x="702" y="2976"/>
              <a:ext cx="454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土壤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0301" name="组合 140300"/>
          <p:cNvGrpSpPr/>
          <p:nvPr/>
        </p:nvGrpSpPr>
        <p:grpSpPr>
          <a:xfrm>
            <a:off x="4140200" y="1844675"/>
            <a:ext cx="1517650" cy="3024188"/>
            <a:chOff x="2608" y="1162"/>
            <a:chExt cx="956" cy="1905"/>
          </a:xfrm>
        </p:grpSpPr>
        <p:grpSp>
          <p:nvGrpSpPr>
            <p:cNvPr id="140302" name="组合 140301"/>
            <p:cNvGrpSpPr/>
            <p:nvPr/>
          </p:nvGrpSpPr>
          <p:grpSpPr>
            <a:xfrm>
              <a:off x="2608" y="1162"/>
              <a:ext cx="956" cy="1905"/>
              <a:chOff x="2608" y="1162"/>
              <a:chExt cx="956" cy="1905"/>
            </a:xfrm>
          </p:grpSpPr>
          <p:pic>
            <p:nvPicPr>
              <p:cNvPr id="140303" name="图片 140302" descr="MCj02321940000[1]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08" y="2387"/>
                <a:ext cx="956" cy="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0304" name="文本框 140303"/>
              <p:cNvSpPr txBox="1"/>
              <p:nvPr/>
            </p:nvSpPr>
            <p:spPr>
              <a:xfrm>
                <a:off x="2880" y="1162"/>
                <a:ext cx="363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600" b="1" dirty="0">
                    <a:solidFill>
                      <a:srgbClr val="CC00CC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鱼</a:t>
                </a:r>
                <a:endParaRPr lang="zh-CN" altLang="en-US" sz="3600" b="1" dirty="0">
                  <a:solidFill>
                    <a:srgbClr val="CC00CC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140305" name="直接连接符 140304"/>
            <p:cNvSpPr/>
            <p:nvPr/>
          </p:nvSpPr>
          <p:spPr>
            <a:xfrm flipV="1">
              <a:off x="3107" y="1616"/>
              <a:ext cx="0" cy="7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0306" name="组合 140305"/>
          <p:cNvGrpSpPr/>
          <p:nvPr/>
        </p:nvGrpSpPr>
        <p:grpSpPr>
          <a:xfrm>
            <a:off x="1042988" y="3857625"/>
            <a:ext cx="1225550" cy="579438"/>
            <a:chOff x="657" y="2430"/>
            <a:chExt cx="772" cy="365"/>
          </a:xfrm>
        </p:grpSpPr>
        <p:sp>
          <p:nvSpPr>
            <p:cNvPr id="140307" name="直接连接符 140306"/>
            <p:cNvSpPr/>
            <p:nvPr/>
          </p:nvSpPr>
          <p:spPr>
            <a:xfrm flipH="1">
              <a:off x="1020" y="2614"/>
              <a:ext cx="40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0308" name="文本框 140307"/>
            <p:cNvSpPr txBox="1"/>
            <p:nvPr/>
          </p:nvSpPr>
          <p:spPr>
            <a:xfrm>
              <a:off x="657" y="2430"/>
              <a:ext cx="4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6666FF"/>
                  </a:solidFill>
                  <a:latin typeface="Arial" panose="020B0604020202020204" pitchFamily="34" charset="0"/>
                  <a:ea typeface="楷体_GB2312" pitchFamily="49" charset="-122"/>
                </a:rPr>
                <a:t>水</a:t>
              </a:r>
              <a:endParaRPr lang="zh-CN" altLang="en-US" sz="3200" b="1" dirty="0">
                <a:solidFill>
                  <a:srgbClr val="6666FF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0309" name="组合 140308"/>
          <p:cNvGrpSpPr/>
          <p:nvPr/>
        </p:nvGrpSpPr>
        <p:grpSpPr>
          <a:xfrm>
            <a:off x="1619250" y="5341938"/>
            <a:ext cx="2665413" cy="1403350"/>
            <a:chOff x="1020" y="3365"/>
            <a:chExt cx="1679" cy="884"/>
          </a:xfrm>
        </p:grpSpPr>
        <p:pic>
          <p:nvPicPr>
            <p:cNvPr id="140310" name="图片 140309" descr="bacteria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37" y="3365"/>
              <a:ext cx="408" cy="3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0311" name="文本框 140310"/>
            <p:cNvSpPr txBox="1"/>
            <p:nvPr/>
          </p:nvSpPr>
          <p:spPr>
            <a:xfrm>
              <a:off x="1020" y="3884"/>
              <a:ext cx="167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itchFamily="49" charset="-122"/>
                </a:rPr>
                <a:t>细菌和真菌</a:t>
              </a:r>
              <a:endPara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0312" name="直接连接符 140311"/>
            <p:cNvSpPr/>
            <p:nvPr/>
          </p:nvSpPr>
          <p:spPr>
            <a:xfrm flipH="1">
              <a:off x="1701" y="3748"/>
              <a:ext cx="181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0313" name="组合 140312"/>
          <p:cNvGrpSpPr/>
          <p:nvPr/>
        </p:nvGrpSpPr>
        <p:grpSpPr>
          <a:xfrm>
            <a:off x="6011863" y="5014913"/>
            <a:ext cx="2305050" cy="771525"/>
            <a:chOff x="3787" y="3159"/>
            <a:chExt cx="1452" cy="486"/>
          </a:xfrm>
        </p:grpSpPr>
        <p:grpSp>
          <p:nvGrpSpPr>
            <p:cNvPr id="140314" name="组合 140313"/>
            <p:cNvGrpSpPr/>
            <p:nvPr/>
          </p:nvGrpSpPr>
          <p:grpSpPr>
            <a:xfrm>
              <a:off x="3787" y="3159"/>
              <a:ext cx="1452" cy="486"/>
              <a:chOff x="3787" y="3159"/>
              <a:chExt cx="1452" cy="486"/>
            </a:xfrm>
          </p:grpSpPr>
          <p:pic>
            <p:nvPicPr>
              <p:cNvPr id="140315" name="图片 140314" descr="MCBD07377_0000[1]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87" y="3159"/>
                <a:ext cx="589" cy="48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0316" name="文本框 140315"/>
              <p:cNvSpPr txBox="1"/>
              <p:nvPr/>
            </p:nvSpPr>
            <p:spPr>
              <a:xfrm>
                <a:off x="4558" y="3249"/>
                <a:ext cx="681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3200" b="1" dirty="0">
                    <a:solidFill>
                      <a:srgbClr val="FF99CC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蚯蚓</a:t>
                </a:r>
                <a:endParaRPr lang="zh-CN" altLang="en-US" sz="3200" b="1" dirty="0">
                  <a:solidFill>
                    <a:srgbClr val="FF99CC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140317" name="直接连接符 140316"/>
            <p:cNvSpPr/>
            <p:nvPr/>
          </p:nvSpPr>
          <p:spPr>
            <a:xfrm>
              <a:off x="4332" y="3430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0318" name="组合 140317"/>
          <p:cNvGrpSpPr/>
          <p:nvPr/>
        </p:nvGrpSpPr>
        <p:grpSpPr>
          <a:xfrm>
            <a:off x="2124075" y="2133600"/>
            <a:ext cx="1870075" cy="1800225"/>
            <a:chOff x="1338" y="1344"/>
            <a:chExt cx="1178" cy="1134"/>
          </a:xfrm>
        </p:grpSpPr>
        <p:grpSp>
          <p:nvGrpSpPr>
            <p:cNvPr id="140319" name="组合 140318"/>
            <p:cNvGrpSpPr/>
            <p:nvPr/>
          </p:nvGrpSpPr>
          <p:grpSpPr>
            <a:xfrm>
              <a:off x="1338" y="1344"/>
              <a:ext cx="1178" cy="1134"/>
              <a:chOff x="1338" y="1344"/>
              <a:chExt cx="1178" cy="1134"/>
            </a:xfrm>
          </p:grpSpPr>
          <p:pic>
            <p:nvPicPr>
              <p:cNvPr id="140320" name="图片 140319" descr="团藻副本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4345" t="10794" r="32500" b="31587"/>
              <a:stretch>
                <a:fillRect/>
              </a:stretch>
            </p:blipFill>
            <p:spPr>
              <a:xfrm>
                <a:off x="1702" y="2070"/>
                <a:ext cx="407" cy="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0321" name="文本框 140320"/>
              <p:cNvSpPr txBox="1"/>
              <p:nvPr/>
            </p:nvSpPr>
            <p:spPr>
              <a:xfrm>
                <a:off x="1338" y="1344"/>
                <a:ext cx="1089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CC3399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浮游植物</a:t>
                </a:r>
                <a:endParaRPr lang="zh-CN" altLang="en-US" b="1" dirty="0">
                  <a:solidFill>
                    <a:srgbClr val="CC3399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40322" name="直接连接符 140321"/>
              <p:cNvSpPr/>
              <p:nvPr/>
            </p:nvSpPr>
            <p:spPr>
              <a:xfrm flipV="1">
                <a:off x="1882" y="1752"/>
                <a:ext cx="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pic>
            <p:nvPicPr>
              <p:cNvPr id="140323" name="图片 140322" descr="浮游植物副本"/>
              <p:cNvPicPr>
                <a:picLocks noChangeAspect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154" y="2027"/>
                <a:ext cx="362" cy="26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40324" name="直接连接符 140323"/>
            <p:cNvSpPr/>
            <p:nvPr/>
          </p:nvSpPr>
          <p:spPr>
            <a:xfrm flipH="1" flipV="1">
              <a:off x="2018" y="1752"/>
              <a:ext cx="272" cy="2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0325" name="矩形 140324">
            <a:hlinkClick r:id="rId9"/>
          </p:cNvPr>
          <p:cNvSpPr>
            <a:spLocks noChangeAspect="1"/>
          </p:cNvSpPr>
          <p:nvPr/>
        </p:nvSpPr>
        <p:spPr>
          <a:xfrm>
            <a:off x="4138613" y="3000375"/>
            <a:ext cx="866775" cy="857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0326" name="矩形 140325">
            <a:hlinkClick r:id="rId9"/>
          </p:cNvPr>
          <p:cNvSpPr>
            <a:spLocks noChangeAspect="1"/>
          </p:cNvSpPr>
          <p:nvPr/>
        </p:nvSpPr>
        <p:spPr>
          <a:xfrm>
            <a:off x="4138613" y="3000375"/>
            <a:ext cx="866775" cy="857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40327" name="组合 140326"/>
          <p:cNvGrpSpPr/>
          <p:nvPr/>
        </p:nvGrpSpPr>
        <p:grpSpPr>
          <a:xfrm>
            <a:off x="5508625" y="1844675"/>
            <a:ext cx="1079500" cy="2073275"/>
            <a:chOff x="3470" y="1162"/>
            <a:chExt cx="680" cy="1306"/>
          </a:xfrm>
        </p:grpSpPr>
        <p:pic>
          <p:nvPicPr>
            <p:cNvPr id="140328" name="图片 140327" descr="A072005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0" y="2024"/>
              <a:ext cx="680" cy="4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0329" name="文本框 140328"/>
            <p:cNvSpPr txBox="1"/>
            <p:nvPr/>
          </p:nvSpPr>
          <p:spPr>
            <a:xfrm>
              <a:off x="3651" y="1162"/>
              <a:ext cx="40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996633"/>
                  </a:solidFill>
                  <a:latin typeface="Arial" panose="020B0604020202020204" pitchFamily="34" charset="0"/>
                  <a:ea typeface="楷体_GB2312" pitchFamily="49" charset="-122"/>
                </a:rPr>
                <a:t>虾</a:t>
              </a:r>
              <a:endParaRPr lang="zh-CN" altLang="en-US" sz="3600" b="1" dirty="0">
                <a:solidFill>
                  <a:srgbClr val="996633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40330" name="直接连接符 140329"/>
            <p:cNvSpPr/>
            <p:nvPr/>
          </p:nvSpPr>
          <p:spPr>
            <a:xfrm flipV="1">
              <a:off x="3833" y="1525"/>
              <a:ext cx="0" cy="5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0331" name="矩形 140330"/>
          <p:cNvSpPr/>
          <p:nvPr/>
        </p:nvSpPr>
        <p:spPr>
          <a:xfrm>
            <a:off x="684213" y="115888"/>
            <a:ext cx="347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、生态系统的成分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40332" name="图片 14033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5288" y="1628775"/>
            <a:ext cx="12954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333" name="直接连接符 140332"/>
          <p:cNvSpPr/>
          <p:nvPr/>
        </p:nvSpPr>
        <p:spPr>
          <a:xfrm flipH="1">
            <a:off x="250825" y="2636838"/>
            <a:ext cx="504825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0334" name="文本框 140333"/>
          <p:cNvSpPr txBox="1"/>
          <p:nvPr/>
        </p:nvSpPr>
        <p:spPr>
          <a:xfrm>
            <a:off x="0" y="2997200"/>
            <a:ext cx="671513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太阳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0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0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0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0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文本框 141313"/>
          <p:cNvSpPr txBox="1"/>
          <p:nvPr/>
        </p:nvSpPr>
        <p:spPr>
          <a:xfrm>
            <a:off x="2843213" y="981075"/>
            <a:ext cx="3455987" cy="3968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以池塘生态系统为例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15" name="文本框 141314"/>
          <p:cNvSpPr txBox="1"/>
          <p:nvPr/>
        </p:nvSpPr>
        <p:spPr>
          <a:xfrm>
            <a:off x="1042988" y="1773238"/>
            <a:ext cx="7092950" cy="7016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太阳、水、土壤、水草、鱼、浮游植物、团藻、蚯蚓、细菌和真菌等</a:t>
            </a:r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16" name="文本框 141315"/>
          <p:cNvSpPr txBox="1"/>
          <p:nvPr/>
        </p:nvSpPr>
        <p:spPr>
          <a:xfrm>
            <a:off x="1042988" y="3133725"/>
            <a:ext cx="2089150" cy="3968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太阳、水、土壤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17" name="文本框 141316"/>
          <p:cNvSpPr txBox="1"/>
          <p:nvPr/>
        </p:nvSpPr>
        <p:spPr>
          <a:xfrm>
            <a:off x="3563938" y="3133725"/>
            <a:ext cx="5329237" cy="366713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</a:rPr>
              <a:t>水草、鱼、浮游植物、团藻、蚯蚓、细菌和真菌等</a:t>
            </a:r>
            <a:endParaRPr lang="zh-CN" altLang="en-US" sz="1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18" name="文本框 141317"/>
          <p:cNvSpPr txBox="1"/>
          <p:nvPr/>
        </p:nvSpPr>
        <p:spPr>
          <a:xfrm>
            <a:off x="3635375" y="4083050"/>
            <a:ext cx="1368425" cy="10064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水草、浮游植物、团藻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19" name="文本框 141318"/>
          <p:cNvSpPr txBox="1"/>
          <p:nvPr/>
        </p:nvSpPr>
        <p:spPr>
          <a:xfrm>
            <a:off x="5507038" y="4219575"/>
            <a:ext cx="1439862" cy="3968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鱼、蚯蚓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20" name="文本框 141319"/>
          <p:cNvSpPr txBox="1"/>
          <p:nvPr/>
        </p:nvSpPr>
        <p:spPr>
          <a:xfrm>
            <a:off x="7381875" y="4219575"/>
            <a:ext cx="1511300" cy="366713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</a:rPr>
              <a:t>细菌和真菌</a:t>
            </a:r>
            <a:endParaRPr lang="zh-CN" altLang="en-US" sz="1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1321" name="文本框 141320"/>
          <p:cNvSpPr txBox="1"/>
          <p:nvPr/>
        </p:nvSpPr>
        <p:spPr>
          <a:xfrm>
            <a:off x="3635375" y="5589588"/>
            <a:ext cx="1296988" cy="396875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新宋体" panose="02010609030101010101" pitchFamily="49" charset="-122"/>
              </a:rPr>
              <a:t>生产者</a:t>
            </a:r>
            <a:endParaRPr lang="zh-CN" altLang="en-US" sz="2000" b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1322" name="文本框 141321"/>
          <p:cNvSpPr txBox="1"/>
          <p:nvPr/>
        </p:nvSpPr>
        <p:spPr>
          <a:xfrm>
            <a:off x="5651500" y="5589588"/>
            <a:ext cx="1223963" cy="396875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新宋体" panose="02010609030101010101" pitchFamily="49" charset="-122"/>
              </a:rPr>
              <a:t>消费者</a:t>
            </a:r>
            <a:endParaRPr lang="zh-CN" altLang="en-US" sz="20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1323" name="文本框 141322"/>
          <p:cNvSpPr txBox="1"/>
          <p:nvPr/>
        </p:nvSpPr>
        <p:spPr>
          <a:xfrm>
            <a:off x="7524750" y="5516563"/>
            <a:ext cx="1223963" cy="396875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新宋体" panose="02010609030101010101" pitchFamily="49" charset="-122"/>
              </a:rPr>
              <a:t>分解者</a:t>
            </a:r>
            <a:endParaRPr lang="zh-CN" altLang="en-US" sz="20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1324" name="文本框 141323"/>
          <p:cNvSpPr txBox="1"/>
          <p:nvPr/>
        </p:nvSpPr>
        <p:spPr>
          <a:xfrm>
            <a:off x="1584325" y="2781300"/>
            <a:ext cx="1008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非生物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1325" name="文本框 141324"/>
          <p:cNvSpPr txBox="1"/>
          <p:nvPr/>
        </p:nvSpPr>
        <p:spPr>
          <a:xfrm>
            <a:off x="5795963" y="2781300"/>
            <a:ext cx="863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生物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41326" name="下箭头 141325"/>
          <p:cNvSpPr/>
          <p:nvPr/>
        </p:nvSpPr>
        <p:spPr>
          <a:xfrm>
            <a:off x="2014538" y="2205038"/>
            <a:ext cx="144462" cy="576262"/>
          </a:xfrm>
          <a:prstGeom prst="downArrow">
            <a:avLst>
              <a:gd name="adj1" fmla="val 50000"/>
              <a:gd name="adj2" fmla="val 9972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27" name="下箭头 141326"/>
          <p:cNvSpPr/>
          <p:nvPr/>
        </p:nvSpPr>
        <p:spPr>
          <a:xfrm>
            <a:off x="6156325" y="2205038"/>
            <a:ext cx="144463" cy="576262"/>
          </a:xfrm>
          <a:prstGeom prst="downArrow">
            <a:avLst>
              <a:gd name="adj1" fmla="val 50000"/>
              <a:gd name="adj2" fmla="val 997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28" name="下箭头 141327"/>
          <p:cNvSpPr/>
          <p:nvPr/>
        </p:nvSpPr>
        <p:spPr>
          <a:xfrm>
            <a:off x="6156325" y="3573463"/>
            <a:ext cx="142875" cy="358775"/>
          </a:xfrm>
          <a:prstGeom prst="downArrow">
            <a:avLst>
              <a:gd name="adj1" fmla="val 50000"/>
              <a:gd name="adj2" fmla="val 627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29" name="下箭头 141328"/>
          <p:cNvSpPr/>
          <p:nvPr/>
        </p:nvSpPr>
        <p:spPr>
          <a:xfrm>
            <a:off x="4248150" y="3573463"/>
            <a:ext cx="142875" cy="358775"/>
          </a:xfrm>
          <a:prstGeom prst="downArrow">
            <a:avLst>
              <a:gd name="adj1" fmla="val 50000"/>
              <a:gd name="adj2" fmla="val 627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30" name="下箭头 141329"/>
          <p:cNvSpPr/>
          <p:nvPr/>
        </p:nvSpPr>
        <p:spPr>
          <a:xfrm>
            <a:off x="8101013" y="3573463"/>
            <a:ext cx="142875" cy="358775"/>
          </a:xfrm>
          <a:prstGeom prst="downArrow">
            <a:avLst>
              <a:gd name="adj1" fmla="val 50000"/>
              <a:gd name="adj2" fmla="val 6277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31" name="下箭头 141330"/>
          <p:cNvSpPr/>
          <p:nvPr/>
        </p:nvSpPr>
        <p:spPr>
          <a:xfrm>
            <a:off x="6154738" y="4868863"/>
            <a:ext cx="106362" cy="430212"/>
          </a:xfrm>
          <a:prstGeom prst="downArrow">
            <a:avLst>
              <a:gd name="adj1" fmla="val 50000"/>
              <a:gd name="adj2" fmla="val 1011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32" name="下箭头 141331"/>
          <p:cNvSpPr/>
          <p:nvPr/>
        </p:nvSpPr>
        <p:spPr>
          <a:xfrm>
            <a:off x="8066088" y="4868863"/>
            <a:ext cx="106362" cy="430212"/>
          </a:xfrm>
          <a:prstGeom prst="downArrow">
            <a:avLst>
              <a:gd name="adj1" fmla="val 50000"/>
              <a:gd name="adj2" fmla="val 1011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33" name="下箭头 141332"/>
          <p:cNvSpPr/>
          <p:nvPr/>
        </p:nvSpPr>
        <p:spPr>
          <a:xfrm>
            <a:off x="4284663" y="5013325"/>
            <a:ext cx="107950" cy="4318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34" name="下箭头 141333"/>
          <p:cNvSpPr/>
          <p:nvPr/>
        </p:nvSpPr>
        <p:spPr>
          <a:xfrm>
            <a:off x="2014538" y="3716338"/>
            <a:ext cx="144462" cy="1512887"/>
          </a:xfrm>
          <a:prstGeom prst="downArrow">
            <a:avLst>
              <a:gd name="adj1" fmla="val 50000"/>
              <a:gd name="adj2" fmla="val 2618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1335" name="文本框 141334"/>
          <p:cNvSpPr txBox="1"/>
          <p:nvPr/>
        </p:nvSpPr>
        <p:spPr>
          <a:xfrm>
            <a:off x="1295400" y="5445125"/>
            <a:ext cx="1584325" cy="396875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新宋体" panose="02010609030101010101" pitchFamily="49" charset="-122"/>
              </a:rPr>
              <a:t>非生物成分</a:t>
            </a:r>
            <a:endParaRPr lang="zh-CN" altLang="en-US" sz="20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1336" name="下箭头 141335"/>
          <p:cNvSpPr/>
          <p:nvPr/>
        </p:nvSpPr>
        <p:spPr>
          <a:xfrm>
            <a:off x="4500563" y="1412875"/>
            <a:ext cx="144462" cy="215900"/>
          </a:xfrm>
          <a:prstGeom prst="downArrow">
            <a:avLst>
              <a:gd name="adj1" fmla="val 50000"/>
              <a:gd name="adj2" fmla="val 3736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41337" name="图片 141336" descr="pic_1090426132">
            <a:hlinkClick r:id="rId1" tooltip="新窗口打开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 animBg="1"/>
      <p:bldP spid="141315" grpId="0" animBg="1"/>
      <p:bldP spid="141316" grpId="0" animBg="1"/>
      <p:bldP spid="141317" grpId="0" animBg="1"/>
      <p:bldP spid="141318" grpId="0" animBg="1"/>
      <p:bldP spid="141319" grpId="0" animBg="1"/>
      <p:bldP spid="141320" grpId="0" animBg="1"/>
      <p:bldP spid="141321" grpId="0" animBg="1"/>
      <p:bldP spid="141322" grpId="0" animBg="1"/>
      <p:bldP spid="141323" grpId="0" animBg="1"/>
      <p:bldP spid="141324" grpId="0"/>
      <p:bldP spid="141325" grpId="0"/>
      <p:bldP spid="1413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文本框 142337"/>
          <p:cNvSpPr txBox="1"/>
          <p:nvPr/>
        </p:nvSpPr>
        <p:spPr>
          <a:xfrm>
            <a:off x="2346325" y="2273300"/>
            <a:ext cx="11049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Times New Roman" panose="02020603050405020304" pitchFamily="18" charset="0"/>
              </a:rPr>
              <a:t>生物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42339" name="文本框 142338"/>
          <p:cNvSpPr txBox="1"/>
          <p:nvPr/>
        </p:nvSpPr>
        <p:spPr>
          <a:xfrm>
            <a:off x="2339975" y="4581525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latin typeface="Times New Roman" panose="02020603050405020304" pitchFamily="18" charset="0"/>
              </a:rPr>
              <a:t>非生物：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42340" name="文本框 142339"/>
          <p:cNvSpPr txBox="1"/>
          <p:nvPr/>
        </p:nvSpPr>
        <p:spPr>
          <a:xfrm>
            <a:off x="4295775" y="2332038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消费者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42341" name="文本框 142340"/>
          <p:cNvSpPr txBox="1"/>
          <p:nvPr/>
        </p:nvSpPr>
        <p:spPr>
          <a:xfrm>
            <a:off x="4327525" y="16256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生产者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4251325" y="30734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分解者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42343" name="矩形 142342"/>
          <p:cNvSpPr/>
          <p:nvPr/>
        </p:nvSpPr>
        <p:spPr>
          <a:xfrm>
            <a:off x="5394325" y="1625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植物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42344" name="矩形 142343"/>
          <p:cNvSpPr/>
          <p:nvPr/>
        </p:nvSpPr>
        <p:spPr>
          <a:xfrm>
            <a:off x="5394325" y="2311400"/>
            <a:ext cx="1714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动物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42345" name="矩形 142344"/>
          <p:cNvSpPr/>
          <p:nvPr/>
        </p:nvSpPr>
        <p:spPr>
          <a:xfrm>
            <a:off x="5394325" y="3021013"/>
            <a:ext cx="20716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</a:rPr>
              <a:t>微生物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42346" name="矩形 142345"/>
          <p:cNvSpPr/>
          <p:nvPr/>
        </p:nvSpPr>
        <p:spPr>
          <a:xfrm>
            <a:off x="4067175" y="4652963"/>
            <a:ext cx="46720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阳光、空气、水和土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壤等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2347" name="组合 142346"/>
          <p:cNvGrpSpPr/>
          <p:nvPr/>
        </p:nvGrpSpPr>
        <p:grpSpPr>
          <a:xfrm>
            <a:off x="1403350" y="2060575"/>
            <a:ext cx="958850" cy="3121025"/>
            <a:chOff x="0" y="0"/>
            <a:chExt cx="604" cy="1680"/>
          </a:xfrm>
        </p:grpSpPr>
        <p:sp>
          <p:nvSpPr>
            <p:cNvPr id="142348" name="文本框 142347"/>
            <p:cNvSpPr txBox="1"/>
            <p:nvPr/>
          </p:nvSpPr>
          <p:spPr>
            <a:xfrm>
              <a:off x="0" y="230"/>
              <a:ext cx="422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sz="4000" b="1" dirty="0">
                <a:latin typeface="Times New Roman" panose="02020603050405020304" pitchFamily="18" charset="0"/>
                <a:ea typeface="华文宋体" panose="02010600040101010101" pitchFamily="2" charset="-122"/>
              </a:endParaRPr>
            </a:p>
          </p:txBody>
        </p:sp>
        <p:sp>
          <p:nvSpPr>
            <p:cNvPr id="142349" name="左大括号 142348"/>
            <p:cNvSpPr/>
            <p:nvPr/>
          </p:nvSpPr>
          <p:spPr>
            <a:xfrm>
              <a:off x="460" y="0"/>
              <a:ext cx="144" cy="1680"/>
            </a:xfrm>
            <a:prstGeom prst="leftBrace">
              <a:avLst>
                <a:gd name="adj1" fmla="val 97222"/>
                <a:gd name="adj2" fmla="val 50000"/>
              </a:avLst>
            </a:prstGeom>
            <a:noFill/>
            <a:ln w="635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42350" name="左大括号 142349"/>
          <p:cNvSpPr/>
          <p:nvPr/>
        </p:nvSpPr>
        <p:spPr>
          <a:xfrm>
            <a:off x="3635375" y="1844675"/>
            <a:ext cx="533400" cy="1600200"/>
          </a:xfrm>
          <a:prstGeom prst="leftBrace">
            <a:avLst>
              <a:gd name="adj1" fmla="val 25000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2351" name="文本框 142350"/>
          <p:cNvSpPr txBox="1"/>
          <p:nvPr/>
        </p:nvSpPr>
        <p:spPr>
          <a:xfrm>
            <a:off x="900113" y="1412875"/>
            <a:ext cx="762000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3333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生</a:t>
            </a:r>
            <a:r>
              <a:rPr lang="zh-CN" altLang="en-US" sz="4400" b="1">
                <a:solidFill>
                  <a:srgbClr val="3333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态系统的</a:t>
            </a:r>
            <a:r>
              <a:rPr lang="zh-CN" altLang="en-US" sz="4400" b="1" dirty="0">
                <a:solidFill>
                  <a:srgbClr val="3333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成分</a:t>
            </a:r>
            <a:endParaRPr lang="zh-CN" altLang="en-US" sz="4400" b="1">
              <a:solidFill>
                <a:srgbClr val="3333CC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142353" name="图片 142352" descr="xsgs1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1400" y="0"/>
            <a:ext cx="1828800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54" name="Picture 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0"/>
            <a:ext cx="334645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55" name="图片 142354" descr="pic_1090426132">
            <a:hlinkClick r:id="rId3" tooltip="新窗口打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8965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142339" grpId="0"/>
      <p:bldP spid="142340" grpId="0"/>
      <p:bldP spid="142341" grpId="0"/>
      <p:bldP spid="142342" grpId="0"/>
      <p:bldP spid="142343" grpId="0"/>
      <p:bldP spid="142344" grpId="0"/>
      <p:bldP spid="142345" grpId="0"/>
      <p:bldP spid="1423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椭圆 143361"/>
          <p:cNvSpPr/>
          <p:nvPr/>
        </p:nvSpPr>
        <p:spPr>
          <a:xfrm>
            <a:off x="4284663" y="4724400"/>
            <a:ext cx="4608512" cy="503238"/>
          </a:xfrm>
          <a:prstGeom prst="ellipse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363" name="矩形 143362"/>
          <p:cNvSpPr/>
          <p:nvPr/>
        </p:nvSpPr>
        <p:spPr>
          <a:xfrm rot="5400000">
            <a:off x="-415925" y="2728913"/>
            <a:ext cx="280035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charset="0"/>
                <a:ea typeface="楷体_GB2312" charset="0"/>
              </a:rPr>
              <a:t>各成分的作用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43364" name="文本框 143363"/>
          <p:cNvSpPr txBox="1"/>
          <p:nvPr/>
        </p:nvSpPr>
        <p:spPr>
          <a:xfrm>
            <a:off x="2195513" y="2259013"/>
            <a:ext cx="1296987" cy="45720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生产者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3365" name="文本框 143364"/>
          <p:cNvSpPr txBox="1"/>
          <p:nvPr/>
        </p:nvSpPr>
        <p:spPr>
          <a:xfrm>
            <a:off x="2195513" y="3429000"/>
            <a:ext cx="1223962" cy="45720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消费者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3366" name="文本框 143365"/>
          <p:cNvSpPr txBox="1"/>
          <p:nvPr/>
        </p:nvSpPr>
        <p:spPr>
          <a:xfrm>
            <a:off x="2195513" y="4760913"/>
            <a:ext cx="1223962" cy="45720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分解者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43367" name="文本框 143366"/>
          <p:cNvSpPr txBox="1"/>
          <p:nvPr/>
        </p:nvSpPr>
        <p:spPr>
          <a:xfrm>
            <a:off x="2195513" y="1011238"/>
            <a:ext cx="1871662" cy="45720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非生物成分</a:t>
            </a:r>
            <a:endParaRPr lang="zh-CN" altLang="en-US" sz="2400" b="1" dirty="0">
              <a:solidFill>
                <a:srgbClr val="CC00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grpSp>
        <p:nvGrpSpPr>
          <p:cNvPr id="143368" name="组合 143367"/>
          <p:cNvGrpSpPr/>
          <p:nvPr/>
        </p:nvGrpSpPr>
        <p:grpSpPr>
          <a:xfrm>
            <a:off x="1692275" y="1196975"/>
            <a:ext cx="360363" cy="3744913"/>
            <a:chOff x="839" y="754"/>
            <a:chExt cx="227" cy="2359"/>
          </a:xfrm>
        </p:grpSpPr>
        <p:sp>
          <p:nvSpPr>
            <p:cNvPr id="143369" name="直接连接符 143368"/>
            <p:cNvSpPr/>
            <p:nvPr/>
          </p:nvSpPr>
          <p:spPr>
            <a:xfrm>
              <a:off x="839" y="754"/>
              <a:ext cx="0" cy="235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370" name="直接连接符 143369"/>
            <p:cNvSpPr/>
            <p:nvPr/>
          </p:nvSpPr>
          <p:spPr>
            <a:xfrm>
              <a:off x="839" y="754"/>
              <a:ext cx="22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371" name="直接连接符 143370"/>
            <p:cNvSpPr/>
            <p:nvPr/>
          </p:nvSpPr>
          <p:spPr>
            <a:xfrm>
              <a:off x="839" y="3113"/>
              <a:ext cx="22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372" name="直接连接符 143371"/>
            <p:cNvSpPr/>
            <p:nvPr/>
          </p:nvSpPr>
          <p:spPr>
            <a:xfrm>
              <a:off x="839" y="1544"/>
              <a:ext cx="18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373" name="直接连接符 143372"/>
            <p:cNvSpPr/>
            <p:nvPr/>
          </p:nvSpPr>
          <p:spPr>
            <a:xfrm>
              <a:off x="839" y="2281"/>
              <a:ext cx="22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374" name="组合 143373"/>
          <p:cNvGrpSpPr/>
          <p:nvPr/>
        </p:nvGrpSpPr>
        <p:grpSpPr>
          <a:xfrm>
            <a:off x="4932363" y="2205038"/>
            <a:ext cx="2663825" cy="576262"/>
            <a:chOff x="2880" y="1389"/>
            <a:chExt cx="1678" cy="363"/>
          </a:xfrm>
        </p:grpSpPr>
        <p:sp>
          <p:nvSpPr>
            <p:cNvPr id="143375" name="椭圆 143374"/>
            <p:cNvSpPr/>
            <p:nvPr/>
          </p:nvSpPr>
          <p:spPr>
            <a:xfrm>
              <a:off x="2880" y="1389"/>
              <a:ext cx="1633" cy="363"/>
            </a:xfrm>
            <a:prstGeom prst="ellipse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376" name="文本框 143375"/>
            <p:cNvSpPr txBox="1"/>
            <p:nvPr/>
          </p:nvSpPr>
          <p:spPr>
            <a:xfrm>
              <a:off x="2970" y="1434"/>
              <a:ext cx="15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66"/>
                  </a:solidFill>
                  <a:latin typeface="Arial" panose="020B0604020202020204" pitchFamily="34" charset="0"/>
                  <a:ea typeface="楷体_GB2312" pitchFamily="49" charset="-122"/>
                </a:rPr>
                <a:t>转化和储存能量</a:t>
              </a:r>
              <a:endPara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377" name="组合 143376"/>
          <p:cNvGrpSpPr/>
          <p:nvPr/>
        </p:nvGrpSpPr>
        <p:grpSpPr>
          <a:xfrm>
            <a:off x="4930775" y="3284538"/>
            <a:ext cx="2665413" cy="576262"/>
            <a:chOff x="2925" y="2069"/>
            <a:chExt cx="1679" cy="363"/>
          </a:xfrm>
        </p:grpSpPr>
        <p:sp>
          <p:nvSpPr>
            <p:cNvPr id="143378" name="椭圆 143377"/>
            <p:cNvSpPr/>
            <p:nvPr/>
          </p:nvSpPr>
          <p:spPr>
            <a:xfrm>
              <a:off x="2925" y="2069"/>
              <a:ext cx="1679" cy="363"/>
            </a:xfrm>
            <a:prstGeom prst="ellipse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379" name="文本框 143378"/>
            <p:cNvSpPr txBox="1"/>
            <p:nvPr/>
          </p:nvSpPr>
          <p:spPr>
            <a:xfrm>
              <a:off x="3015" y="2115"/>
              <a:ext cx="154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传递物质和能量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380" name="组合 143379"/>
          <p:cNvGrpSpPr/>
          <p:nvPr/>
        </p:nvGrpSpPr>
        <p:grpSpPr>
          <a:xfrm>
            <a:off x="4211638" y="981075"/>
            <a:ext cx="4752975" cy="503238"/>
            <a:chOff x="2608" y="618"/>
            <a:chExt cx="2087" cy="317"/>
          </a:xfrm>
        </p:grpSpPr>
        <p:sp>
          <p:nvSpPr>
            <p:cNvPr id="143381" name="椭圆 143380"/>
            <p:cNvSpPr/>
            <p:nvPr/>
          </p:nvSpPr>
          <p:spPr>
            <a:xfrm>
              <a:off x="2608" y="618"/>
              <a:ext cx="2087" cy="317"/>
            </a:xfrm>
            <a:prstGeom prst="ellipse">
              <a:avLst/>
            </a:prstGeom>
            <a:solidFill>
              <a:srgbClr val="C0C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382" name="文本框 143381"/>
            <p:cNvSpPr txBox="1"/>
            <p:nvPr/>
          </p:nvSpPr>
          <p:spPr>
            <a:xfrm>
              <a:off x="2925" y="618"/>
              <a:ext cx="149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</a:rPr>
                <a:t>生物活动的场所和能量</a:t>
              </a:r>
              <a:endParaRPr lang="zh-CN" altLang="en-US" sz="2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43383" name="文本框 143382"/>
          <p:cNvSpPr txBox="1"/>
          <p:nvPr/>
        </p:nvSpPr>
        <p:spPr>
          <a:xfrm>
            <a:off x="4643438" y="4730750"/>
            <a:ext cx="3889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分解有机物使能以再次利用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43384" name="图片 143383" descr="pic_1090426132">
            <a:hlinkClick r:id="rId1" tooltip="新窗口打开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5" name="图片 143384"/>
          <p:cNvPicPr>
            <a:picLocks noChangeAspect="1"/>
          </p:cNvPicPr>
          <p:nvPr/>
        </p:nvPicPr>
        <p:blipFill>
          <a:blip r:embed="rId3">
            <a:clrChange>
              <a:clrFrom>
                <a:srgbClr val="FAEAE8"/>
              </a:clrFrom>
              <a:clrTo>
                <a:srgbClr val="FAEA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3349625" cy="1141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336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433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4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4336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10" name="图片 145409" descr="123"/>
          <p:cNvPicPr>
            <a:picLocks noChangeAspect="1"/>
          </p:cNvPicPr>
          <p:nvPr/>
        </p:nvPicPr>
        <p:blipFill>
          <a:blip r:embed="rId1">
            <a:lum bright="12000" contrast="24000"/>
          </a:blip>
          <a:srcRect l="5943" r="10289"/>
          <a:stretch>
            <a:fillRect/>
          </a:stretch>
        </p:blipFill>
        <p:spPr>
          <a:xfrm>
            <a:off x="6227763" y="1125538"/>
            <a:ext cx="2130425" cy="24479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5411" name="矩形 145410"/>
          <p:cNvSpPr/>
          <p:nvPr/>
        </p:nvSpPr>
        <p:spPr>
          <a:xfrm>
            <a:off x="611188" y="1557338"/>
            <a:ext cx="5041900" cy="1735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   如图中树皮里有昆虫的幼虫。 树、昆虫幼虫和啄木鸟之间的关系是怎样的？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45412" name="矩形 145411"/>
          <p:cNvSpPr/>
          <p:nvPr/>
        </p:nvSpPr>
        <p:spPr>
          <a:xfrm>
            <a:off x="2195513" y="2781300"/>
            <a:ext cx="2328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吃与被吃的关系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5413" name="文本框 145412"/>
          <p:cNvSpPr txBox="1"/>
          <p:nvPr/>
        </p:nvSpPr>
        <p:spPr>
          <a:xfrm>
            <a:off x="3059113" y="188913"/>
            <a:ext cx="55705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生态系统中的食物链和食物网</a:t>
            </a:r>
            <a:endParaRPr lang="zh-CN" altLang="en-US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45414" name="文本框 145413"/>
          <p:cNvSpPr txBox="1"/>
          <p:nvPr/>
        </p:nvSpPr>
        <p:spPr>
          <a:xfrm>
            <a:off x="611188" y="801688"/>
            <a:ext cx="2506662" cy="733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观察与思考： 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145415" name="图片 145414" descr="图片5"/>
          <p:cNvPicPr>
            <a:picLocks noChangeAspect="1"/>
          </p:cNvPicPr>
          <p:nvPr/>
        </p:nvPicPr>
        <p:blipFill>
          <a:blip r:embed="rId2"/>
          <a:srcRect t="33774"/>
          <a:stretch>
            <a:fillRect/>
          </a:stretch>
        </p:blipFill>
        <p:spPr>
          <a:xfrm>
            <a:off x="179388" y="188913"/>
            <a:ext cx="2797175" cy="557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5416" name="组合 145415"/>
          <p:cNvGrpSpPr/>
          <p:nvPr/>
        </p:nvGrpSpPr>
        <p:grpSpPr>
          <a:xfrm>
            <a:off x="395288" y="3789363"/>
            <a:ext cx="8064500" cy="995362"/>
            <a:chOff x="340" y="1442"/>
            <a:chExt cx="5080" cy="627"/>
          </a:xfrm>
        </p:grpSpPr>
        <p:pic>
          <p:nvPicPr>
            <p:cNvPr id="145417" name="图片 145416" descr="鱼副本副本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2" y="1442"/>
              <a:ext cx="833" cy="6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5418" name="图片 145417" descr="鱼副本副本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4" y="1534"/>
              <a:ext cx="590" cy="4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5419" name="图片 145418" descr="A07200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3" y="1638"/>
              <a:ext cx="362" cy="2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5420" name="右箭头 145419"/>
            <p:cNvSpPr/>
            <p:nvPr/>
          </p:nvSpPr>
          <p:spPr>
            <a:xfrm>
              <a:off x="2289" y="1696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421" name="右箭头 145420"/>
            <p:cNvSpPr/>
            <p:nvPr/>
          </p:nvSpPr>
          <p:spPr>
            <a:xfrm>
              <a:off x="3424" y="1696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422" name="右箭头 145421"/>
            <p:cNvSpPr/>
            <p:nvPr/>
          </p:nvSpPr>
          <p:spPr>
            <a:xfrm>
              <a:off x="4331" y="1696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423" name="右箭头 145422"/>
            <p:cNvSpPr/>
            <p:nvPr/>
          </p:nvSpPr>
          <p:spPr>
            <a:xfrm>
              <a:off x="974" y="1695"/>
              <a:ext cx="454" cy="120"/>
            </a:xfrm>
            <a:prstGeom prst="rightArrow">
              <a:avLst>
                <a:gd name="adj1" fmla="val 50000"/>
                <a:gd name="adj2" fmla="val 94583"/>
              </a:avLst>
            </a:prstGeom>
            <a:solidFill>
              <a:srgbClr val="FFCC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424" name="文本框 145423"/>
            <p:cNvSpPr txBox="1"/>
            <p:nvPr/>
          </p:nvSpPr>
          <p:spPr>
            <a:xfrm>
              <a:off x="340" y="1446"/>
              <a:ext cx="6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9933"/>
                  </a:solidFill>
                  <a:latin typeface="Arial" panose="020B0604020202020204" pitchFamily="34" charset="0"/>
                </a:rPr>
                <a:t>…</a:t>
              </a:r>
              <a:endParaRPr lang="en-US" altLang="zh-CN" sz="4000" b="1">
                <a:solidFill>
                  <a:srgbClr val="FF9933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5425" name="文本框 145424"/>
            <p:cNvSpPr txBox="1"/>
            <p:nvPr/>
          </p:nvSpPr>
          <p:spPr>
            <a:xfrm>
              <a:off x="4740" y="1446"/>
              <a:ext cx="6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9933"/>
                  </a:solidFill>
                  <a:latin typeface="Arial" panose="020B0604020202020204" pitchFamily="34" charset="0"/>
                </a:rPr>
                <a:t>…</a:t>
              </a:r>
              <a:endParaRPr lang="en-US" altLang="zh-CN" sz="4000" b="1">
                <a:solidFill>
                  <a:srgbClr val="FF9933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45426" name="文本框 145425"/>
          <p:cNvSpPr txBox="1"/>
          <p:nvPr/>
        </p:nvSpPr>
        <p:spPr>
          <a:xfrm>
            <a:off x="684213" y="4508500"/>
            <a:ext cx="202247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3200" b="1">
                <a:solidFill>
                  <a:schemeClr val="hlin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食物链 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45427" name="文本框 145426"/>
          <p:cNvSpPr txBox="1"/>
          <p:nvPr/>
        </p:nvSpPr>
        <p:spPr>
          <a:xfrm>
            <a:off x="468313" y="5516563"/>
            <a:ext cx="7993062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通过生物之间的取食关系而相互联系形成。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45428" name="图片 145427" descr="pic_1090426132">
            <a:hlinkClick r:id="rId5" tooltip="新窗口打开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09600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直接连接符 167937"/>
          <p:cNvSpPr/>
          <p:nvPr/>
        </p:nvSpPr>
        <p:spPr>
          <a:xfrm flipH="1">
            <a:off x="3852863" y="5516563"/>
            <a:ext cx="158273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39" name="直接连接符 167938"/>
          <p:cNvSpPr/>
          <p:nvPr/>
        </p:nvSpPr>
        <p:spPr>
          <a:xfrm flipH="1" flipV="1">
            <a:off x="2339975" y="3429000"/>
            <a:ext cx="360363" cy="1512888"/>
          </a:xfrm>
          <a:prstGeom prst="line">
            <a:avLst/>
          </a:prstGeom>
          <a:ln w="25400" cap="flat" cmpd="sng">
            <a:solidFill>
              <a:srgbClr val="FF99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0" name="直接连接符 167939"/>
          <p:cNvSpPr/>
          <p:nvPr/>
        </p:nvSpPr>
        <p:spPr>
          <a:xfrm flipV="1">
            <a:off x="3132138" y="1412875"/>
            <a:ext cx="1295400" cy="360363"/>
          </a:xfrm>
          <a:prstGeom prst="line">
            <a:avLst/>
          </a:prstGeom>
          <a:ln w="25400" cap="flat" cmpd="sng">
            <a:solidFill>
              <a:srgbClr val="FF99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1" name="直接连接符 167940"/>
          <p:cNvSpPr/>
          <p:nvPr/>
        </p:nvSpPr>
        <p:spPr>
          <a:xfrm flipH="1" flipV="1">
            <a:off x="5508625" y="3933825"/>
            <a:ext cx="287338" cy="863600"/>
          </a:xfrm>
          <a:prstGeom prst="line">
            <a:avLst/>
          </a:prstGeom>
          <a:ln w="25400" cap="flat" cmpd="sng">
            <a:solidFill>
              <a:srgbClr val="993366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2" name="直接连接符 167941"/>
          <p:cNvSpPr/>
          <p:nvPr/>
        </p:nvSpPr>
        <p:spPr>
          <a:xfrm flipV="1">
            <a:off x="5148263" y="1700213"/>
            <a:ext cx="0" cy="1223962"/>
          </a:xfrm>
          <a:prstGeom prst="line">
            <a:avLst/>
          </a:prstGeom>
          <a:ln w="25400" cap="flat" cmpd="sng">
            <a:solidFill>
              <a:srgbClr val="993366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3" name="直接连接符 167942"/>
          <p:cNvSpPr/>
          <p:nvPr/>
        </p:nvSpPr>
        <p:spPr>
          <a:xfrm flipV="1">
            <a:off x="6661150" y="4941888"/>
            <a:ext cx="1295400" cy="503237"/>
          </a:xfrm>
          <a:prstGeom prst="line">
            <a:avLst/>
          </a:prstGeom>
          <a:ln w="25400" cap="flat" cmpd="sng">
            <a:solidFill>
              <a:srgbClr val="00CC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4" name="直接连接符 167943"/>
          <p:cNvSpPr/>
          <p:nvPr/>
        </p:nvSpPr>
        <p:spPr>
          <a:xfrm flipH="1" flipV="1">
            <a:off x="8316913" y="3141663"/>
            <a:ext cx="144462" cy="1223962"/>
          </a:xfrm>
          <a:prstGeom prst="line">
            <a:avLst/>
          </a:prstGeom>
          <a:ln w="25400" cap="flat" cmpd="sng">
            <a:solidFill>
              <a:srgbClr val="00CC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5" name="直接连接符 167944"/>
          <p:cNvSpPr/>
          <p:nvPr/>
        </p:nvSpPr>
        <p:spPr>
          <a:xfrm flipH="1" flipV="1">
            <a:off x="6011863" y="1412875"/>
            <a:ext cx="1873250" cy="720725"/>
          </a:xfrm>
          <a:prstGeom prst="line">
            <a:avLst/>
          </a:prstGeom>
          <a:ln w="25400" cap="flat" cmpd="sng">
            <a:solidFill>
              <a:srgbClr val="00CCFF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167946" name="直接连接符 167945"/>
          <p:cNvSpPr/>
          <p:nvPr/>
        </p:nvSpPr>
        <p:spPr>
          <a:xfrm flipV="1">
            <a:off x="3563938" y="1700213"/>
            <a:ext cx="1223962" cy="324167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sp>
      <p:grpSp>
        <p:nvGrpSpPr>
          <p:cNvPr id="167947" name="组合 167946"/>
          <p:cNvGrpSpPr/>
          <p:nvPr/>
        </p:nvGrpSpPr>
        <p:grpSpPr>
          <a:xfrm>
            <a:off x="685800" y="117475"/>
            <a:ext cx="2517775" cy="1008063"/>
            <a:chOff x="0" y="0"/>
            <a:chExt cx="1497" cy="681"/>
          </a:xfrm>
        </p:grpSpPr>
        <p:pic>
          <p:nvPicPr>
            <p:cNvPr id="167948" name="图片 167947" descr="HA0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8"/>
              <a:ext cx="1496" cy="6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7949" name="文本框 167948"/>
            <p:cNvSpPr txBox="1"/>
            <p:nvPr/>
          </p:nvSpPr>
          <p:spPr>
            <a:xfrm>
              <a:off x="91" y="0"/>
              <a:ext cx="1406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Arial" panose="020B0604020202020204" pitchFamily="34" charset="0"/>
                  <a:ea typeface="楷体_GB2312" pitchFamily="49" charset="-122"/>
                </a:rPr>
                <a:t>试用箭头表示下列生物之间的取食和被取食的关系。</a:t>
              </a:r>
              <a:endParaRPr lang="zh-CN" altLang="en-US" sz="20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67950" name="文本框 167949"/>
          <p:cNvSpPr txBox="1"/>
          <p:nvPr/>
        </p:nvSpPr>
        <p:spPr>
          <a:xfrm>
            <a:off x="1404938" y="6223000"/>
            <a:ext cx="73437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pitchFamily="2" charset="-122"/>
              </a:rPr>
              <a:t>你连对了吗？有几条食物链？最长的是什么？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7951" name="直接连接符 167950"/>
          <p:cNvSpPr/>
          <p:nvPr/>
        </p:nvSpPr>
        <p:spPr>
          <a:xfrm flipH="1">
            <a:off x="2916238" y="2278063"/>
            <a:ext cx="4319587" cy="71437"/>
          </a:xfrm>
          <a:prstGeom prst="line">
            <a:avLst/>
          </a:prstGeom>
          <a:ln w="25400" cap="flat" cmpd="sng">
            <a:solidFill>
              <a:schemeClr val="folHlink"/>
            </a:solidFill>
            <a:prstDash val="solid"/>
            <a:headEnd type="none" w="med" len="med"/>
            <a:tailEnd type="arrow" w="med" len="med"/>
          </a:ln>
        </p:spPr>
      </p:sp>
      <p:pic>
        <p:nvPicPr>
          <p:cNvPr id="167952" name="图片 167951" descr="16-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838" y="404813"/>
            <a:ext cx="2971800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53" name="图片 167952" descr="16-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7600" y="1828800"/>
            <a:ext cx="152400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54" name="图片 167953" descr="16-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4038600"/>
            <a:ext cx="1600200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55" name="图片 167954" descr="16-4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2708275"/>
            <a:ext cx="2233612" cy="3386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56" name="图片 167955" descr="16-5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4876800"/>
            <a:ext cx="1905000" cy="130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57" name="图片 167956" descr="16-6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0800" y="1557338"/>
            <a:ext cx="2819400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58" name="图片 167957" descr="16-7"/>
          <p:cNvPicPr>
            <a:picLocks noChangeAspect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9600" y="2835275"/>
            <a:ext cx="1524000" cy="1185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7959" name="直接连接符 167958"/>
          <p:cNvSpPr/>
          <p:nvPr/>
        </p:nvSpPr>
        <p:spPr>
          <a:xfrm flipH="1" flipV="1">
            <a:off x="2771775" y="2924175"/>
            <a:ext cx="1655763" cy="6492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67960" name="Picture 6" descr="xjdrw1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51725" y="0"/>
            <a:ext cx="1546225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167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5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8962" name="矩形 168961"/>
          <p:cNvSpPr/>
          <p:nvPr/>
        </p:nvSpPr>
        <p:spPr>
          <a:xfrm>
            <a:off x="684213" y="115888"/>
            <a:ext cx="22860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交流与讨论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8963" name="文本框 168962"/>
          <p:cNvSpPr txBox="1"/>
          <p:nvPr/>
        </p:nvSpPr>
        <p:spPr>
          <a:xfrm>
            <a:off x="611188" y="1196975"/>
            <a:ext cx="8207375" cy="2830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先找出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植物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（生产者）</a:t>
            </a:r>
            <a:r>
              <a:rPr lang="en-US" altLang="zh-CN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食物链的起点。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②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生产者为食的动物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有哪些？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食草动物的天敌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有哪些？（一个找完后，再找下一个）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④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一直到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没有天敌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的动物为止（</a:t>
            </a:r>
            <a:r>
              <a:rPr lang="en-US" altLang="zh-CN" sz="2400" b="1">
                <a:latin typeface="Times New Roman" panose="02020603050405020304" pitchFamily="18" charset="0"/>
                <a:ea typeface="华文中宋" panose="0201060004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食物链的终点）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⑤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标箭头：起点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终点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68964" name="文本框 168963"/>
          <p:cNvSpPr txBox="1"/>
          <p:nvPr/>
        </p:nvSpPr>
        <p:spPr>
          <a:xfrm>
            <a:off x="3275013" y="606425"/>
            <a:ext cx="482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1.</a:t>
            </a:r>
            <a:r>
              <a:rPr lang="zh-CN" altLang="en-US" b="1" dirty="0">
                <a:latin typeface="Arial" panose="020B0604020202020204" pitchFamily="34" charset="0"/>
              </a:rPr>
              <a:t>如何才能快速找到食物链？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68965" name="文本框 168964"/>
          <p:cNvSpPr txBox="1"/>
          <p:nvPr/>
        </p:nvSpPr>
        <p:spPr>
          <a:xfrm>
            <a:off x="611188" y="4062413"/>
            <a:ext cx="62642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2.</a:t>
            </a:r>
            <a:r>
              <a:rPr lang="zh-CN" altLang="en-US" b="1" dirty="0">
                <a:latin typeface="Arial" panose="020B0604020202020204" pitchFamily="34" charset="0"/>
              </a:rPr>
              <a:t>表示食物链时要注意哪些问题？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827088" y="4508500"/>
            <a:ext cx="8207375" cy="1735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植物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是食物链的起点。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②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标箭头：起点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sym typeface="Wingdings" panose="05000000000000000000" pitchFamily="2" charset="2"/>
              </a:rPr>
              <a:t></a:t>
            </a: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终点</a:t>
            </a:r>
            <a:endParaRPr lang="zh-CN" altLang="en-US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③一条完整的食物链生物种类不少于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3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种，不多于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5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种。</a:t>
            </a: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68967" name="文本框 168966"/>
          <p:cNvSpPr txBox="1"/>
          <p:nvPr/>
        </p:nvSpPr>
        <p:spPr>
          <a:xfrm>
            <a:off x="1403350" y="6248400"/>
            <a:ext cx="6840538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原因是生态系统中的能量沿</a:t>
            </a:r>
            <a:r>
              <a:rPr lang="zh-CN" altLang="en-US" sz="2400" b="1" dirty="0">
                <a:solidFill>
                  <a:srgbClr val="99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食物链</a:t>
            </a:r>
            <a:r>
              <a:rPr lang="zh-CN" altLang="en-US" sz="24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逐渐递减。</a:t>
            </a:r>
            <a:endParaRPr lang="zh-CN" altLang="en-US" sz="2400" b="1" dirty="0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896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896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6896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896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896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2000"/>
                                        <p:tgtEl>
                                          <p:spTgt spid="168963">
                                            <p:txEl>
                                              <p:charRg st="2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8963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8963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2000"/>
                                        <p:tgtEl>
                                          <p:spTgt spid="168963">
                                            <p:txEl>
                                              <p:charRg st="36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6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68963">
                                            <p:txEl>
                                              <p:charRg st="6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8963">
                                            <p:txEl>
                                              <p:charRg st="6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2000"/>
                                        <p:tgtEl>
                                          <p:spTgt spid="168963">
                                            <p:txEl>
                                              <p:charRg st="62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charRg st="8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8963">
                                            <p:txEl>
                                              <p:charRg st="8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8963">
                                            <p:txEl>
                                              <p:charRg st="8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168963">
                                            <p:txEl>
                                              <p:charRg st="86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89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89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689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89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2000"/>
                                        <p:tgtEl>
                                          <p:spTgt spid="1689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8966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8966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2000"/>
                                        <p:tgtEl>
                                          <p:spTgt spid="168966">
                                            <p:txEl>
                                              <p:charRg st="1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68966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8966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2000"/>
                                        <p:tgtEl>
                                          <p:spTgt spid="168966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1689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82" name="Picture 2" descr="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908050"/>
            <a:ext cx="635000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83" name="Text Box 13"/>
          <p:cNvSpPr txBox="1"/>
          <p:nvPr/>
        </p:nvSpPr>
        <p:spPr>
          <a:xfrm>
            <a:off x="0" y="0"/>
            <a:ext cx="6446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单元  生物和环境是统一体</a:t>
            </a:r>
            <a:endParaRPr lang="zh-CN" altLang="en-US" sz="36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74084" name="Group 4"/>
          <p:cNvGrpSpPr/>
          <p:nvPr/>
        </p:nvGrpSpPr>
        <p:grpSpPr>
          <a:xfrm>
            <a:off x="6400800" y="0"/>
            <a:ext cx="2743200" cy="889000"/>
            <a:chOff x="0" y="0"/>
            <a:chExt cx="1050" cy="560"/>
          </a:xfrm>
        </p:grpSpPr>
        <p:sp>
          <p:nvSpPr>
            <p:cNvPr id="174085" name="AutoShape 5"/>
            <p:cNvSpPr/>
            <p:nvPr/>
          </p:nvSpPr>
          <p:spPr>
            <a:xfrm>
              <a:off x="45" y="0"/>
              <a:ext cx="907" cy="56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 wrap="none" lIns="76200" tIns="38100" rIns="76200" bIns="38100" anchor="ctr"/>
            <a:p>
              <a:pPr algn="ctr"/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74086" name="Text Box 6"/>
            <p:cNvSpPr txBox="1"/>
            <p:nvPr/>
          </p:nvSpPr>
          <p:spPr>
            <a:xfrm>
              <a:off x="0" y="136"/>
              <a:ext cx="1050" cy="27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6200" tIns="38100" rIns="76200" bIns="38100">
              <a:spAutoFit/>
            </a:bodyPr>
            <a:p>
              <a:pPr algn="ctr" eaLnBrk="0" hangingPunct="0">
                <a:spcBef>
                  <a:spcPct val="50000"/>
                </a:spcBef>
                <a:buFont typeface="Times New Roman" panose="02020603050405020304" pitchFamily="18" charset="0"/>
              </a:pPr>
              <a:r>
                <a:rPr lang="zh-CN" altLang="en-US" sz="2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酒泉四中</a:t>
              </a:r>
              <a:endParaRPr lang="zh-CN" altLang="en-US" sz="2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pic>
        <p:nvPicPr>
          <p:cNvPr id="174087" name="Picture 7" descr="老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492375"/>
            <a:ext cx="1998662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88" name="Text Box 8"/>
          <p:cNvSpPr txBox="1"/>
          <p:nvPr/>
        </p:nvSpPr>
        <p:spPr>
          <a:xfrm>
            <a:off x="323850" y="5516563"/>
            <a:ext cx="1800225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2FBB2F"/>
                </a:solidFill>
                <a:latin typeface="Arial" panose="020B0604020202020204" pitchFamily="34" charset="0"/>
              </a:rPr>
              <a:t>授课教师  </a:t>
            </a:r>
            <a:endParaRPr lang="zh-CN" altLang="en-US" b="1" dirty="0">
              <a:solidFill>
                <a:srgbClr val="2FBB2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2FBB2F"/>
                </a:solidFill>
                <a:latin typeface="Arial" panose="020B0604020202020204" pitchFamily="34" charset="0"/>
              </a:rPr>
              <a:t> 严发新</a:t>
            </a:r>
            <a:endParaRPr lang="zh-CN" altLang="en-US" b="1" dirty="0">
              <a:solidFill>
                <a:srgbClr val="2FBB2F"/>
              </a:solidFill>
              <a:latin typeface="Arial" panose="020B0604020202020204" pitchFamily="34" charset="0"/>
            </a:endParaRPr>
          </a:p>
        </p:txBody>
      </p:sp>
      <p:sp>
        <p:nvSpPr>
          <p:cNvPr id="174089" name="Rectangle 9"/>
          <p:cNvSpPr/>
          <p:nvPr/>
        </p:nvSpPr>
        <p:spPr>
          <a:xfrm>
            <a:off x="827088" y="1125538"/>
            <a:ext cx="6873875" cy="1331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章  生态系统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第一节   生态系统的组成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74090" name="Picture 12" descr="Gif0405_0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0" y="981075"/>
            <a:ext cx="1454150" cy="1454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5" name="图片 174094" descr="g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2451100"/>
            <a:ext cx="5241925" cy="184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6" name="图片 174095" descr="封面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7925" y="4149725"/>
            <a:ext cx="6696075" cy="2513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058" name="矩形 173057"/>
          <p:cNvSpPr/>
          <p:nvPr/>
        </p:nvSpPr>
        <p:spPr>
          <a:xfrm>
            <a:off x="323850" y="188913"/>
            <a:ext cx="20780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chemeClr val="hlink"/>
                </a:solidFill>
                <a:latin typeface="Tahoma" panose="020B0604030504040204" pitchFamily="34" charset="0"/>
              </a:rPr>
              <a:t>2.</a:t>
            </a:r>
            <a:r>
              <a:rPr lang="zh-CN" altLang="en-US" sz="3200" b="1" dirty="0">
                <a:solidFill>
                  <a:schemeClr val="hlink"/>
                </a:solidFill>
                <a:latin typeface="Tahoma" panose="020B0604030504040204" pitchFamily="34" charset="0"/>
              </a:rPr>
              <a:t>食物网</a:t>
            </a:r>
            <a:r>
              <a:rPr lang="zh-CN" altLang="en-US" sz="3200" b="1" dirty="0">
                <a:latin typeface="Tahoma" panose="020B0604030504040204" pitchFamily="34" charset="0"/>
              </a:rPr>
              <a:t>：</a:t>
            </a:r>
            <a:endParaRPr lang="zh-CN" altLang="en-US" sz="3200" b="1" dirty="0">
              <a:latin typeface="Tahoma" panose="020B0604030504040204" pitchFamily="34" charset="0"/>
            </a:endParaRPr>
          </a:p>
        </p:txBody>
      </p:sp>
      <p:grpSp>
        <p:nvGrpSpPr>
          <p:cNvPr id="173059" name="组合 173058"/>
          <p:cNvGrpSpPr/>
          <p:nvPr/>
        </p:nvGrpSpPr>
        <p:grpSpPr>
          <a:xfrm>
            <a:off x="69850" y="1268413"/>
            <a:ext cx="8823325" cy="4872037"/>
            <a:chOff x="0" y="624"/>
            <a:chExt cx="5716" cy="3069"/>
          </a:xfrm>
        </p:grpSpPr>
        <p:pic>
          <p:nvPicPr>
            <p:cNvPr id="173060" name="图片 173059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624"/>
              <a:ext cx="5716" cy="3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3061" name="矩形 173060"/>
            <p:cNvSpPr/>
            <p:nvPr/>
          </p:nvSpPr>
          <p:spPr>
            <a:xfrm>
              <a:off x="2800" y="1257"/>
              <a:ext cx="116" cy="51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>
              <a:spAutoFit/>
            </a:bodyPr>
            <a:p>
              <a:pPr>
                <a:buClr>
                  <a:schemeClr val="bg1"/>
                </a:buClr>
              </a:pPr>
              <a:br>
                <a:rPr lang="zh-CN" altLang="en-US" sz="2400" dirty="0">
                  <a:latin typeface="Times New Roman" panose="02020603050405020304" pitchFamily="18" charset="0"/>
                </a:rPr>
              </a:b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3062" name="矩形 173061"/>
            <p:cNvSpPr/>
            <p:nvPr/>
          </p:nvSpPr>
          <p:spPr>
            <a:xfrm>
              <a:off x="2800" y="1257"/>
              <a:ext cx="116" cy="51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>
              <a:spAutoFit/>
            </a:bodyPr>
            <a:p>
              <a:pPr>
                <a:buClr>
                  <a:schemeClr val="bg1"/>
                </a:buClr>
              </a:pPr>
              <a:br>
                <a:rPr lang="zh-CN" altLang="en-US" sz="2400" dirty="0">
                  <a:latin typeface="Times New Roman" panose="02020603050405020304" pitchFamily="18" charset="0"/>
                </a:rPr>
              </a:b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73063" name="文本框 173062"/>
            <p:cNvSpPr txBox="1"/>
            <p:nvPr/>
          </p:nvSpPr>
          <p:spPr>
            <a:xfrm>
              <a:off x="2359" y="3405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草</a:t>
              </a:r>
              <a:endPara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73064" name="组合 173063"/>
            <p:cNvGrpSpPr/>
            <p:nvPr/>
          </p:nvGrpSpPr>
          <p:grpSpPr>
            <a:xfrm>
              <a:off x="318" y="1766"/>
              <a:ext cx="227" cy="1655"/>
              <a:chOff x="340" y="2410"/>
              <a:chExt cx="227" cy="1655"/>
            </a:xfrm>
          </p:grpSpPr>
          <p:sp>
            <p:nvSpPr>
              <p:cNvPr id="173065" name="任意多边形 173064"/>
              <p:cNvSpPr/>
              <p:nvPr/>
            </p:nvSpPr>
            <p:spPr>
              <a:xfrm flipH="1" flipV="1">
                <a:off x="521" y="3793"/>
                <a:ext cx="46" cy="272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270">
                    <a:pos x="0" y="0"/>
                  </a:cxn>
                  <a:cxn ang="90">
                    <a:pos x="21600" y="21600"/>
                  </a:cxn>
                  <a:cxn ang="90">
                    <a:pos x="0" y="21600"/>
                  </a:cxn>
                </a:cxnLst>
                <a:rect l="txL" t="txT" r="txR" b="txB"/>
                <a:pathLst>
                  <a:path w="21600" h="21600" fill="none">
                    <a:moveTo>
                      <a:pt x="0" y="0"/>
                    </a:moveTo>
                    <a:arcTo wR="21600" hR="21600" stAng="-5400000" swAng="5400000"/>
                  </a:path>
                  <a:path w="21600" h="21600" stroke="0">
                    <a:moveTo>
                      <a:pt x="0" y="0"/>
                    </a:moveTo>
                    <a:arcTo wR="21600" hR="21600" stAng="-5400000" swAng="5400000"/>
                    <a:lnTo>
                      <a:pt x="0" y="2160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3333CC"/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66" name="任意多边形 173065"/>
              <p:cNvSpPr/>
              <p:nvPr/>
            </p:nvSpPr>
            <p:spPr>
              <a:xfrm flipH="1" flipV="1">
                <a:off x="340" y="2410"/>
                <a:ext cx="181" cy="793"/>
              </a:xfrm>
              <a:custGeom>
                <a:avLst/>
                <a:gdLst>
                  <a:gd name="txL" fmla="*/ 0 w 21600"/>
                  <a:gd name="txT" fmla="*/ 0 h 26939"/>
                  <a:gd name="txR" fmla="*/ 21600 w 21600"/>
                  <a:gd name="txB" fmla="*/ 26939 h 26939"/>
                </a:gdLst>
                <a:ahLst/>
                <a:cxnLst>
                  <a:cxn ang="270">
                    <a:pos x="12554" y="0"/>
                  </a:cxn>
                  <a:cxn ang="90">
                    <a:pos x="19465" y="26939"/>
                  </a:cxn>
                  <a:cxn ang="180">
                    <a:pos x="0" y="17577"/>
                  </a:cxn>
                </a:cxnLst>
                <a:rect l="txL" t="txT" r="txR" b="txB"/>
                <a:pathLst>
                  <a:path w="21600" h="26939" fill="none">
                    <a:moveTo>
                      <a:pt x="12554" y="0"/>
                    </a:moveTo>
                    <a:arcTo wR="21600" hR="21600" stAng="-3267869" swAng="4809027"/>
                  </a:path>
                  <a:path w="21600" h="26939" stroke="0">
                    <a:moveTo>
                      <a:pt x="12554" y="0"/>
                    </a:moveTo>
                    <a:arcTo wR="21600" hR="21600" stAng="-3267869" swAng="4809027"/>
                    <a:lnTo>
                      <a:pt x="0" y="17577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3333CC"/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3067" name="组合 173066"/>
            <p:cNvGrpSpPr/>
            <p:nvPr/>
          </p:nvGrpSpPr>
          <p:grpSpPr>
            <a:xfrm>
              <a:off x="605" y="1808"/>
              <a:ext cx="1119" cy="1613"/>
              <a:chOff x="627" y="2452"/>
              <a:chExt cx="1119" cy="1613"/>
            </a:xfrm>
          </p:grpSpPr>
          <p:sp>
            <p:nvSpPr>
              <p:cNvPr id="173068" name="任意多边形 173067"/>
              <p:cNvSpPr/>
              <p:nvPr/>
            </p:nvSpPr>
            <p:spPr>
              <a:xfrm flipV="1">
                <a:off x="1565" y="3748"/>
                <a:ext cx="181" cy="317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270">
                    <a:pos x="0" y="0"/>
                  </a:cxn>
                  <a:cxn ang="90">
                    <a:pos x="21600" y="21600"/>
                  </a:cxn>
                  <a:cxn ang="90">
                    <a:pos x="0" y="21600"/>
                  </a:cxn>
                </a:cxnLst>
                <a:rect l="txL" t="txT" r="txR" b="txB"/>
                <a:pathLst>
                  <a:path w="21600" h="21600" fill="none">
                    <a:moveTo>
                      <a:pt x="0" y="0"/>
                    </a:moveTo>
                    <a:arcTo wR="21600" hR="21600" stAng="-5400000" swAng="5400000"/>
                  </a:path>
                  <a:path w="21600" h="21600" stroke="0">
                    <a:moveTo>
                      <a:pt x="0" y="0"/>
                    </a:moveTo>
                    <a:arcTo wR="21600" hR="21600" stAng="-5400000" swAng="5400000"/>
                    <a:lnTo>
                      <a:pt x="0" y="2160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3333CC"/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69" name="任意多边形 173068"/>
              <p:cNvSpPr/>
              <p:nvPr/>
            </p:nvSpPr>
            <p:spPr>
              <a:xfrm rot="-3919059" flipV="1">
                <a:off x="830" y="2249"/>
                <a:ext cx="683" cy="1089"/>
              </a:xfrm>
              <a:custGeom>
                <a:avLst/>
                <a:gdLst>
                  <a:gd name="txL" fmla="*/ 0 w 21271"/>
                  <a:gd name="txT" fmla="*/ 0 h 21600"/>
                  <a:gd name="txR" fmla="*/ 21271 w 21271"/>
                  <a:gd name="txB" fmla="*/ 21600 h 21600"/>
                </a:gdLst>
                <a:ahLst/>
                <a:cxnLst>
                  <a:cxn ang="270">
                    <a:pos x="0" y="0"/>
                  </a:cxn>
                  <a:cxn ang="0">
                    <a:pos x="21271" y="17845"/>
                  </a:cxn>
                  <a:cxn ang="90">
                    <a:pos x="0" y="21600"/>
                  </a:cxn>
                </a:cxnLst>
                <a:rect l="txL" t="txT" r="txR" b="txB"/>
                <a:pathLst>
                  <a:path w="21271" h="21600" fill="none">
                    <a:moveTo>
                      <a:pt x="0" y="0"/>
                    </a:moveTo>
                    <a:arcTo wR="21600" hR="21600" stAng="-5400000" swAng="4799318"/>
                  </a:path>
                  <a:path w="21271" h="21600" stroke="0">
                    <a:moveTo>
                      <a:pt x="0" y="0"/>
                    </a:moveTo>
                    <a:arcTo wR="21600" hR="21600" stAng="-5400000" swAng="4799318"/>
                    <a:lnTo>
                      <a:pt x="0" y="21600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rgbClr val="3333CC"/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3070" name="任意多边形 173069"/>
            <p:cNvSpPr/>
            <p:nvPr/>
          </p:nvSpPr>
          <p:spPr>
            <a:xfrm>
              <a:off x="1724" y="1653"/>
              <a:ext cx="816" cy="1088"/>
            </a:xfrm>
            <a:custGeom>
              <a:avLst/>
              <a:gdLst/>
              <a:ahLst/>
              <a:cxnLst/>
              <a:pathLst>
                <a:path w="816" h="1088">
                  <a:moveTo>
                    <a:pt x="0" y="1088"/>
                  </a:moveTo>
                  <a:cubicBezTo>
                    <a:pt x="91" y="838"/>
                    <a:pt x="182" y="589"/>
                    <a:pt x="318" y="408"/>
                  </a:cubicBezTo>
                  <a:cubicBezTo>
                    <a:pt x="454" y="227"/>
                    <a:pt x="635" y="113"/>
                    <a:pt x="816" y="0"/>
                  </a:cubicBez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3071" name="任意多边形 173070"/>
            <p:cNvSpPr/>
            <p:nvPr/>
          </p:nvSpPr>
          <p:spPr>
            <a:xfrm>
              <a:off x="908" y="1516"/>
              <a:ext cx="1315" cy="998"/>
            </a:xfrm>
            <a:custGeom>
              <a:avLst/>
              <a:gdLst/>
              <a:ahLst/>
              <a:cxnLst/>
              <a:pathLst>
                <a:path w="1315" h="998">
                  <a:moveTo>
                    <a:pt x="0" y="998"/>
                  </a:moveTo>
                  <a:cubicBezTo>
                    <a:pt x="253" y="718"/>
                    <a:pt x="507" y="438"/>
                    <a:pt x="726" y="272"/>
                  </a:cubicBezTo>
                  <a:cubicBezTo>
                    <a:pt x="945" y="106"/>
                    <a:pt x="1130" y="53"/>
                    <a:pt x="1315" y="0"/>
                  </a:cubicBez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3072" name="任意多边形 173071"/>
            <p:cNvSpPr/>
            <p:nvPr/>
          </p:nvSpPr>
          <p:spPr>
            <a:xfrm>
              <a:off x="1905" y="1380"/>
              <a:ext cx="1815" cy="1361"/>
            </a:xfrm>
            <a:custGeom>
              <a:avLst/>
              <a:gdLst/>
              <a:ahLst/>
              <a:cxnLst/>
              <a:pathLst>
                <a:path w="1678" h="1406">
                  <a:moveTo>
                    <a:pt x="0" y="1406"/>
                  </a:moveTo>
                  <a:cubicBezTo>
                    <a:pt x="336" y="1183"/>
                    <a:pt x="672" y="960"/>
                    <a:pt x="952" y="726"/>
                  </a:cubicBezTo>
                  <a:cubicBezTo>
                    <a:pt x="1232" y="492"/>
                    <a:pt x="1455" y="246"/>
                    <a:pt x="1678" y="0"/>
                  </a:cubicBez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73073" name="组合 173072"/>
            <p:cNvGrpSpPr/>
            <p:nvPr/>
          </p:nvGrpSpPr>
          <p:grpSpPr>
            <a:xfrm>
              <a:off x="3493" y="2400"/>
              <a:ext cx="1414" cy="658"/>
              <a:chOff x="3515" y="3044"/>
              <a:chExt cx="1414" cy="658"/>
            </a:xfrm>
          </p:grpSpPr>
          <p:sp>
            <p:nvSpPr>
              <p:cNvPr id="173074" name="任意多边形 173073"/>
              <p:cNvSpPr/>
              <p:nvPr/>
            </p:nvSpPr>
            <p:spPr>
              <a:xfrm>
                <a:off x="4604" y="3385"/>
                <a:ext cx="325" cy="317"/>
              </a:xfrm>
              <a:custGeom>
                <a:avLst/>
                <a:gdLst/>
                <a:ahLst/>
                <a:cxnLst/>
                <a:pathLst>
                  <a:path w="325" h="317">
                    <a:moveTo>
                      <a:pt x="317" y="317"/>
                    </a:moveTo>
                    <a:cubicBezTo>
                      <a:pt x="321" y="230"/>
                      <a:pt x="325" y="143"/>
                      <a:pt x="272" y="90"/>
                    </a:cubicBezTo>
                    <a:cubicBezTo>
                      <a:pt x="219" y="37"/>
                      <a:pt x="109" y="18"/>
                      <a:pt x="0" y="0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75" name="任意多边形 173074"/>
              <p:cNvSpPr/>
              <p:nvPr/>
            </p:nvSpPr>
            <p:spPr>
              <a:xfrm>
                <a:off x="3515" y="3044"/>
                <a:ext cx="680" cy="159"/>
              </a:xfrm>
              <a:custGeom>
                <a:avLst/>
                <a:gdLst/>
                <a:ahLst/>
                <a:cxnLst/>
                <a:pathLst>
                  <a:path w="680" h="159">
                    <a:moveTo>
                      <a:pt x="680" y="159"/>
                    </a:moveTo>
                    <a:cubicBezTo>
                      <a:pt x="532" y="102"/>
                      <a:pt x="385" y="46"/>
                      <a:pt x="272" y="23"/>
                    </a:cubicBezTo>
                    <a:cubicBezTo>
                      <a:pt x="159" y="0"/>
                      <a:pt x="79" y="11"/>
                      <a:pt x="0" y="23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73076" name="任意多边形 173075"/>
            <p:cNvSpPr/>
            <p:nvPr/>
          </p:nvSpPr>
          <p:spPr>
            <a:xfrm>
              <a:off x="5035" y="2287"/>
              <a:ext cx="295" cy="771"/>
            </a:xfrm>
            <a:custGeom>
              <a:avLst/>
              <a:gdLst/>
              <a:ahLst/>
              <a:cxnLst/>
              <a:pathLst>
                <a:path w="295" h="771">
                  <a:moveTo>
                    <a:pt x="0" y="771"/>
                  </a:moveTo>
                  <a:cubicBezTo>
                    <a:pt x="124" y="653"/>
                    <a:pt x="249" y="536"/>
                    <a:pt x="272" y="408"/>
                  </a:cubicBezTo>
                  <a:cubicBezTo>
                    <a:pt x="295" y="280"/>
                    <a:pt x="215" y="140"/>
                    <a:pt x="136" y="0"/>
                  </a:cubicBezTo>
                </a:path>
              </a:pathLst>
            </a:custGeom>
            <a:noFill/>
            <a:ln w="57150" cap="flat" cmpd="sng">
              <a:solidFill>
                <a:srgbClr val="3333CC">
                  <a:alpha val="100000"/>
                </a:srgbClr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73077" name="组合 173076"/>
            <p:cNvGrpSpPr/>
            <p:nvPr/>
          </p:nvGrpSpPr>
          <p:grpSpPr>
            <a:xfrm>
              <a:off x="3039" y="1017"/>
              <a:ext cx="1883" cy="1588"/>
              <a:chOff x="3061" y="1661"/>
              <a:chExt cx="1883" cy="1588"/>
            </a:xfrm>
          </p:grpSpPr>
          <p:sp>
            <p:nvSpPr>
              <p:cNvPr id="173078" name="任意多边形 173077"/>
              <p:cNvSpPr/>
              <p:nvPr/>
            </p:nvSpPr>
            <p:spPr>
              <a:xfrm>
                <a:off x="4785" y="1842"/>
                <a:ext cx="159" cy="590"/>
              </a:xfrm>
              <a:custGeom>
                <a:avLst/>
                <a:gdLst/>
                <a:ahLst/>
                <a:cxnLst/>
                <a:pathLst>
                  <a:path w="159" h="590">
                    <a:moveTo>
                      <a:pt x="136" y="590"/>
                    </a:moveTo>
                    <a:cubicBezTo>
                      <a:pt x="147" y="457"/>
                      <a:pt x="159" y="325"/>
                      <a:pt x="136" y="227"/>
                    </a:cubicBezTo>
                    <a:cubicBezTo>
                      <a:pt x="113" y="129"/>
                      <a:pt x="56" y="64"/>
                      <a:pt x="0" y="0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79" name="任意多边形 173078"/>
              <p:cNvSpPr/>
              <p:nvPr/>
            </p:nvSpPr>
            <p:spPr>
              <a:xfrm>
                <a:off x="3061" y="1661"/>
                <a:ext cx="817" cy="45"/>
              </a:xfrm>
              <a:custGeom>
                <a:avLst/>
                <a:gdLst/>
                <a:ahLst/>
                <a:cxnLst/>
                <a:pathLst>
                  <a:path w="817" h="45">
                    <a:moveTo>
                      <a:pt x="817" y="45"/>
                    </a:moveTo>
                    <a:cubicBezTo>
                      <a:pt x="635" y="22"/>
                      <a:pt x="454" y="0"/>
                      <a:pt x="318" y="0"/>
                    </a:cubicBezTo>
                    <a:cubicBezTo>
                      <a:pt x="182" y="0"/>
                      <a:pt x="91" y="22"/>
                      <a:pt x="0" y="45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80" name="任意多边形 173079"/>
              <p:cNvSpPr/>
              <p:nvPr/>
            </p:nvSpPr>
            <p:spPr>
              <a:xfrm>
                <a:off x="4649" y="2931"/>
                <a:ext cx="227" cy="318"/>
              </a:xfrm>
              <a:custGeom>
                <a:avLst/>
                <a:gdLst/>
                <a:ahLst/>
                <a:cxnLst/>
                <a:pathLst>
                  <a:path w="227" h="318">
                    <a:moveTo>
                      <a:pt x="0" y="318"/>
                    </a:moveTo>
                    <a:cubicBezTo>
                      <a:pt x="0" y="318"/>
                      <a:pt x="113" y="159"/>
                      <a:pt x="227" y="0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73081" name="组合 173080"/>
            <p:cNvGrpSpPr/>
            <p:nvPr/>
          </p:nvGrpSpPr>
          <p:grpSpPr>
            <a:xfrm>
              <a:off x="2994" y="1652"/>
              <a:ext cx="1996" cy="1814"/>
              <a:chOff x="3016" y="2296"/>
              <a:chExt cx="1996" cy="1814"/>
            </a:xfrm>
          </p:grpSpPr>
          <p:sp>
            <p:nvSpPr>
              <p:cNvPr id="173082" name="任意多边形 173081"/>
              <p:cNvSpPr/>
              <p:nvPr/>
            </p:nvSpPr>
            <p:spPr>
              <a:xfrm>
                <a:off x="3379" y="3566"/>
                <a:ext cx="1270" cy="325"/>
              </a:xfrm>
              <a:custGeom>
                <a:avLst/>
                <a:gdLst/>
                <a:ahLst/>
                <a:cxnLst/>
                <a:pathLst>
                  <a:path w="1270" h="325">
                    <a:moveTo>
                      <a:pt x="1270" y="318"/>
                    </a:moveTo>
                    <a:cubicBezTo>
                      <a:pt x="899" y="321"/>
                      <a:pt x="529" y="325"/>
                      <a:pt x="317" y="272"/>
                    </a:cubicBezTo>
                    <a:cubicBezTo>
                      <a:pt x="105" y="219"/>
                      <a:pt x="52" y="109"/>
                      <a:pt x="0" y="0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83" name="任意多边形 173082"/>
              <p:cNvSpPr/>
              <p:nvPr/>
            </p:nvSpPr>
            <p:spPr>
              <a:xfrm>
                <a:off x="3016" y="2296"/>
                <a:ext cx="257" cy="680"/>
              </a:xfrm>
              <a:custGeom>
                <a:avLst/>
                <a:gdLst/>
                <a:ahLst/>
                <a:cxnLst/>
                <a:pathLst>
                  <a:path w="257" h="680">
                    <a:moveTo>
                      <a:pt x="182" y="680"/>
                    </a:moveTo>
                    <a:cubicBezTo>
                      <a:pt x="219" y="532"/>
                      <a:pt x="257" y="385"/>
                      <a:pt x="227" y="272"/>
                    </a:cubicBezTo>
                    <a:cubicBezTo>
                      <a:pt x="197" y="159"/>
                      <a:pt x="98" y="79"/>
                      <a:pt x="0" y="0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73084" name="任意多边形 173083"/>
              <p:cNvSpPr/>
              <p:nvPr/>
            </p:nvSpPr>
            <p:spPr>
              <a:xfrm>
                <a:off x="4740" y="3929"/>
                <a:ext cx="272" cy="181"/>
              </a:xfrm>
              <a:custGeom>
                <a:avLst/>
                <a:gdLst/>
                <a:ahLst/>
                <a:cxnLst/>
                <a:pathLst>
                  <a:path w="272" h="181">
                    <a:moveTo>
                      <a:pt x="0" y="181"/>
                    </a:moveTo>
                    <a:cubicBezTo>
                      <a:pt x="0" y="181"/>
                      <a:pt x="136" y="90"/>
                      <a:pt x="272" y="0"/>
                    </a:cubicBezTo>
                  </a:path>
                </a:pathLst>
              </a:custGeom>
              <a:noFill/>
              <a:ln w="57150" cap="flat" cmpd="sng">
                <a:solidFill>
                  <a:srgbClr val="3333CC">
                    <a:alpha val="100000"/>
                  </a:srgbClr>
                </a:solidFill>
                <a:prstDash val="solid"/>
                <a:headEnd type="none" w="med" len="med"/>
                <a:tailEnd type="arrow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73085" name="文本框 173084"/>
          <p:cNvSpPr txBox="1"/>
          <p:nvPr/>
        </p:nvSpPr>
        <p:spPr>
          <a:xfrm>
            <a:off x="1692275" y="6092825"/>
            <a:ext cx="55784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ahoma" panose="020B0604030504040204" pitchFamily="34" charset="0"/>
              </a:rPr>
              <a:t>上图中总共多少条食物链</a:t>
            </a:r>
            <a:endParaRPr lang="zh-CN" altLang="en-US" sz="3200" b="1" dirty="0">
              <a:latin typeface="Tahoma" panose="020B0604030504040204" pitchFamily="34" charset="0"/>
            </a:endParaRPr>
          </a:p>
        </p:txBody>
      </p:sp>
      <p:sp>
        <p:nvSpPr>
          <p:cNvPr id="173086" name="矩形 173085"/>
          <p:cNvSpPr/>
          <p:nvPr/>
        </p:nvSpPr>
        <p:spPr>
          <a:xfrm>
            <a:off x="2124075" y="0"/>
            <a:ext cx="7019925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buClr>
                <a:schemeClr val="bg1"/>
              </a:buClr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 生态系统中 ，各条食物链之间互相交错形成了复杂的网络，我们称之为食物网。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308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0530" name="组合 150529"/>
          <p:cNvGrpSpPr/>
          <p:nvPr/>
        </p:nvGrpSpPr>
        <p:grpSpPr>
          <a:xfrm>
            <a:off x="1187450" y="3213100"/>
            <a:ext cx="6459538" cy="2889250"/>
            <a:chOff x="1046" y="899"/>
            <a:chExt cx="4190" cy="3296"/>
          </a:xfrm>
        </p:grpSpPr>
        <p:pic>
          <p:nvPicPr>
            <p:cNvPr id="150531" name="图片 150530" descr="k,;"/>
            <p:cNvPicPr>
              <a:picLocks noChangeAspect="1"/>
            </p:cNvPicPr>
            <p:nvPr/>
          </p:nvPicPr>
          <p:blipFill>
            <a:blip r:embed="rId1">
              <a:lum bright="-10004" contrast="46000"/>
            </a:blip>
            <a:stretch>
              <a:fillRect/>
            </a:stretch>
          </p:blipFill>
          <p:spPr>
            <a:xfrm>
              <a:off x="1046" y="899"/>
              <a:ext cx="3946" cy="30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0532" name="矩形 150531"/>
            <p:cNvSpPr/>
            <p:nvPr/>
          </p:nvSpPr>
          <p:spPr>
            <a:xfrm>
              <a:off x="2649" y="3460"/>
              <a:ext cx="817" cy="18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3" name="矩形 150532"/>
            <p:cNvSpPr/>
            <p:nvPr/>
          </p:nvSpPr>
          <p:spPr>
            <a:xfrm>
              <a:off x="4064" y="2171"/>
              <a:ext cx="817" cy="18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4" name="矩形 150533"/>
            <p:cNvSpPr/>
            <p:nvPr/>
          </p:nvSpPr>
          <p:spPr>
            <a:xfrm>
              <a:off x="3260" y="1315"/>
              <a:ext cx="882" cy="18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5" name="矩形 150534"/>
            <p:cNvSpPr/>
            <p:nvPr/>
          </p:nvSpPr>
          <p:spPr>
            <a:xfrm>
              <a:off x="3687" y="2811"/>
              <a:ext cx="816" cy="18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6" name="矩形 150535"/>
            <p:cNvSpPr/>
            <p:nvPr/>
          </p:nvSpPr>
          <p:spPr>
            <a:xfrm flipV="1">
              <a:off x="1128" y="3559"/>
              <a:ext cx="605" cy="184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7" name="矩形 150536"/>
            <p:cNvSpPr/>
            <p:nvPr/>
          </p:nvSpPr>
          <p:spPr>
            <a:xfrm>
              <a:off x="1781" y="1631"/>
              <a:ext cx="212" cy="9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8" name="矩形 150537"/>
            <p:cNvSpPr/>
            <p:nvPr/>
          </p:nvSpPr>
          <p:spPr>
            <a:xfrm>
              <a:off x="2762" y="2898"/>
              <a:ext cx="212" cy="123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39" name="矩形 150538"/>
            <p:cNvSpPr/>
            <p:nvPr/>
          </p:nvSpPr>
          <p:spPr>
            <a:xfrm flipV="1">
              <a:off x="2885" y="2311"/>
              <a:ext cx="211" cy="123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0540" name="文本框 150539"/>
            <p:cNvSpPr txBox="1"/>
            <p:nvPr/>
          </p:nvSpPr>
          <p:spPr>
            <a:xfrm>
              <a:off x="3230" y="1259"/>
              <a:ext cx="1609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（富</a:t>
              </a: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集</a:t>
              </a:r>
              <a:r>
                <a:rPr lang="en-US" altLang="zh-CN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833</a:t>
              </a:r>
              <a:r>
                <a:rPr lang="zh-CN" altLang="en-US" sz="2400" b="1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万倍）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1" name="文本框 150540"/>
            <p:cNvSpPr txBox="1"/>
            <p:nvPr/>
          </p:nvSpPr>
          <p:spPr>
            <a:xfrm>
              <a:off x="2577" y="2788"/>
              <a:ext cx="517" cy="5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小鱼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2" name="文本框 150541"/>
            <p:cNvSpPr txBox="1"/>
            <p:nvPr/>
          </p:nvSpPr>
          <p:spPr>
            <a:xfrm>
              <a:off x="1201" y="3257"/>
              <a:ext cx="635" cy="9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浮游生物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3" name="文本框 150542"/>
            <p:cNvSpPr txBox="1"/>
            <p:nvPr/>
          </p:nvSpPr>
          <p:spPr>
            <a:xfrm>
              <a:off x="3726" y="2087"/>
              <a:ext cx="1510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（富集</a:t>
              </a:r>
              <a:r>
                <a:rPr lang="en-US" altLang="zh-CN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66</a:t>
              </a:r>
              <a:r>
                <a:rPr lang="zh-CN" altLang="en-US" sz="2400" b="1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万倍）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4" name="文本框 150543"/>
            <p:cNvSpPr txBox="1"/>
            <p:nvPr/>
          </p:nvSpPr>
          <p:spPr>
            <a:xfrm>
              <a:off x="3516" y="2755"/>
              <a:ext cx="1510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（富集</a:t>
              </a:r>
              <a:r>
                <a:rPr lang="en-US" altLang="zh-CN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17</a:t>
              </a:r>
              <a:r>
                <a:rPr lang="zh-CN" altLang="en-US" sz="2400" b="1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万倍）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5" name="文本框 150544"/>
            <p:cNvSpPr txBox="1"/>
            <p:nvPr/>
          </p:nvSpPr>
          <p:spPr>
            <a:xfrm>
              <a:off x="2669" y="3424"/>
              <a:ext cx="1608" cy="5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（富集</a:t>
              </a:r>
              <a:r>
                <a:rPr lang="en-US" altLang="zh-CN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1. 3</a:t>
              </a:r>
              <a:r>
                <a:rPr lang="zh-CN" altLang="en-US" sz="2400" b="1" dirty="0">
                  <a:solidFill>
                    <a:srgbClr val="9900CC"/>
                  </a:solidFill>
                  <a:latin typeface="Times New Roman" panose="02020603050405020304" pitchFamily="18" charset="0"/>
                </a:rPr>
                <a:t>万倍）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6" name="文本框 150545"/>
            <p:cNvSpPr txBox="1"/>
            <p:nvPr/>
          </p:nvSpPr>
          <p:spPr>
            <a:xfrm>
              <a:off x="2623" y="2174"/>
              <a:ext cx="540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大鱼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0547" name="文本框 150546"/>
            <p:cNvSpPr txBox="1"/>
            <p:nvPr/>
          </p:nvSpPr>
          <p:spPr>
            <a:xfrm>
              <a:off x="1605" y="1571"/>
              <a:ext cx="318" cy="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>
                  <a:solidFill>
                    <a:srgbClr val="9900CC"/>
                  </a:solidFill>
                  <a:latin typeface="Times New Roman" panose="02020603050405020304" pitchFamily="18" charset="0"/>
                </a:rPr>
                <a:t>鹰</a:t>
              </a:r>
              <a:endParaRPr lang="zh-CN" altLang="en-US" sz="2400" b="1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0548" name="矩形 150547"/>
          <p:cNvSpPr/>
          <p:nvPr/>
        </p:nvSpPr>
        <p:spPr>
          <a:xfrm>
            <a:off x="3419475" y="188913"/>
            <a:ext cx="43926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b="1" dirty="0">
                <a:solidFill>
                  <a:schemeClr val="hlink"/>
                </a:solidFill>
                <a:latin typeface="宋体" panose="02010600030101010101" pitchFamily="2" charset="-122"/>
              </a:rPr>
              <a:t>生物富集及其影响</a:t>
            </a:r>
            <a:endParaRPr lang="zh-CN" altLang="en-US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50549" name="文本框 150548"/>
          <p:cNvSpPr txBox="1"/>
          <p:nvPr/>
        </p:nvSpPr>
        <p:spPr>
          <a:xfrm>
            <a:off x="611188" y="765175"/>
            <a:ext cx="2376487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生物富集：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0550" name="文本框 150549"/>
          <p:cNvSpPr txBox="1"/>
          <p:nvPr/>
        </p:nvSpPr>
        <p:spPr>
          <a:xfrm>
            <a:off x="2051050" y="6092825"/>
            <a:ext cx="4473575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有害物质在生物体内富集示意图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50551" name="图片 150550" descr="图片3"/>
          <p:cNvPicPr>
            <a:picLocks noChangeAspect="1"/>
          </p:cNvPicPr>
          <p:nvPr/>
        </p:nvPicPr>
        <p:blipFill>
          <a:blip r:embed="rId2"/>
          <a:srcRect t="31970"/>
          <a:stretch>
            <a:fillRect/>
          </a:stretch>
        </p:blipFill>
        <p:spPr>
          <a:xfrm>
            <a:off x="468313" y="115888"/>
            <a:ext cx="2797175" cy="58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53" name="文本框 150552"/>
          <p:cNvSpPr txBox="1"/>
          <p:nvPr/>
        </p:nvSpPr>
        <p:spPr>
          <a:xfrm>
            <a:off x="323850" y="2492375"/>
            <a:ext cx="78390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生物富集常常伴随食物链而发生。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0554" name="文本框 150553"/>
          <p:cNvSpPr txBox="1"/>
          <p:nvPr/>
        </p:nvSpPr>
        <p:spPr>
          <a:xfrm>
            <a:off x="468313" y="1341438"/>
            <a:ext cx="783907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生物从周围环境中吸收并积累某种物质，使生物体内该物质的浓度不断增加的现象。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0555" name="文本框 150554"/>
          <p:cNvSpPr txBox="1"/>
          <p:nvPr/>
        </p:nvSpPr>
        <p:spPr>
          <a:xfrm>
            <a:off x="539750" y="4292600"/>
            <a:ext cx="1584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en-US" altLang="zh-CN" sz="240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DDT</a:t>
            </a:r>
            <a:r>
              <a:rPr lang="zh-CN" altLang="en-US" sz="2400" dirty="0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为例</a:t>
            </a:r>
            <a:endParaRPr lang="zh-CN" altLang="en-US" sz="2400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5054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5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5055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5055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1554" name="组合 151553"/>
          <p:cNvGrpSpPr/>
          <p:nvPr/>
        </p:nvGrpSpPr>
        <p:grpSpPr>
          <a:xfrm>
            <a:off x="3060700" y="3571875"/>
            <a:ext cx="2663825" cy="504825"/>
            <a:chOff x="1928" y="2250"/>
            <a:chExt cx="1678" cy="318"/>
          </a:xfrm>
        </p:grpSpPr>
        <p:sp>
          <p:nvSpPr>
            <p:cNvPr id="151555" name="矩形 151554"/>
            <p:cNvSpPr/>
            <p:nvPr/>
          </p:nvSpPr>
          <p:spPr>
            <a:xfrm>
              <a:off x="1973" y="2250"/>
              <a:ext cx="1633" cy="318"/>
            </a:xfrm>
            <a:prstGeom prst="rect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1556" name="文本框 151555"/>
            <p:cNvSpPr txBox="1"/>
            <p:nvPr/>
          </p:nvSpPr>
          <p:spPr>
            <a:xfrm>
              <a:off x="1928" y="2292"/>
              <a:ext cx="54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800" b="1" dirty="0">
                  <a:latin typeface="Arial" panose="020B0604020202020204" pitchFamily="34" charset="0"/>
                  <a:ea typeface="黑体" panose="02010609060101010101" pitchFamily="2" charset="-122"/>
                </a:rPr>
                <a:t>河流</a:t>
              </a:r>
              <a:endParaRPr lang="zh-CN" altLang="en-US" sz="1800" b="1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151557" name="图片 151556" descr="other077s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488" y="3429000"/>
            <a:ext cx="1504950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1558" name="图片 151557" descr="台湾矢量卡通图库 - 可爱俏皮动物篇一27 - 卡通鱼向量图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2863" y="3022600"/>
            <a:ext cx="1223962" cy="105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9" name="直接连接符 151558"/>
          <p:cNvSpPr/>
          <p:nvPr/>
        </p:nvSpPr>
        <p:spPr>
          <a:xfrm flipV="1">
            <a:off x="2771775" y="2565400"/>
            <a:ext cx="0" cy="8636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1560" name="文本框 151559"/>
          <p:cNvSpPr txBox="1"/>
          <p:nvPr/>
        </p:nvSpPr>
        <p:spPr>
          <a:xfrm>
            <a:off x="2195513" y="162877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黑体" panose="02010609060101010101" pitchFamily="2" charset="-122"/>
              </a:rPr>
              <a:t>含重金属的污水</a:t>
            </a:r>
            <a:endParaRPr lang="zh-CN" altLang="en-US" sz="1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151561" name="组合 151560"/>
          <p:cNvGrpSpPr/>
          <p:nvPr/>
        </p:nvGrpSpPr>
        <p:grpSpPr>
          <a:xfrm>
            <a:off x="3995738" y="1628775"/>
            <a:ext cx="1152525" cy="1511300"/>
            <a:chOff x="2517" y="1026"/>
            <a:chExt cx="726" cy="952"/>
          </a:xfrm>
        </p:grpSpPr>
        <p:sp>
          <p:nvSpPr>
            <p:cNvPr id="151562" name="文本框 151561"/>
            <p:cNvSpPr txBox="1"/>
            <p:nvPr/>
          </p:nvSpPr>
          <p:spPr>
            <a:xfrm>
              <a:off x="2517" y="1026"/>
              <a:ext cx="72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800" b="1" dirty="0">
                  <a:latin typeface="Arial" panose="020B0604020202020204" pitchFamily="34" charset="0"/>
                  <a:ea typeface="黑体" panose="02010609060101010101" pitchFamily="2" charset="-122"/>
                </a:rPr>
                <a:t>含重金属的鱼</a:t>
              </a:r>
              <a:endParaRPr lang="zh-CN" altLang="en-US" sz="1800" b="1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151563" name="直接连接符 151562"/>
            <p:cNvSpPr/>
            <p:nvPr/>
          </p:nvSpPr>
          <p:spPr>
            <a:xfrm flipV="1">
              <a:off x="2880" y="1434"/>
              <a:ext cx="0" cy="54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51564" name="图片 151563" descr="cia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1557338"/>
            <a:ext cx="1512888" cy="820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65" name="任意多边形 151564"/>
          <p:cNvSpPr/>
          <p:nvPr/>
        </p:nvSpPr>
        <p:spPr>
          <a:xfrm>
            <a:off x="5437188" y="1916113"/>
            <a:ext cx="1366837" cy="1512887"/>
          </a:xfrm>
          <a:custGeom>
            <a:avLst/>
            <a:gdLst>
              <a:gd name="txL" fmla="*/ 12427 w 21600"/>
              <a:gd name="txT" fmla="*/ 5198 h 21600"/>
              <a:gd name="txR" fmla="*/ 20374 w 21600"/>
              <a:gd name="txB" fmla="*/ 6960 h 21600"/>
            </a:gdLst>
            <a:ahLst/>
            <a:cxnLst>
              <a:cxn ang="270">
                <a:pos x="13146" y="0"/>
              </a:cxn>
              <a:cxn ang="90">
                <a:pos x="13146" y="12158"/>
              </a:cxn>
              <a:cxn ang="90">
                <a:pos x="900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3146" y="0"/>
                </a:lnTo>
                <a:lnTo>
                  <a:pt x="13146" y="5198"/>
                </a:lnTo>
                <a:lnTo>
                  <a:pt x="12427" y="5198"/>
                </a:lnTo>
                <a:arcTo wR="12427" hR="6960" stAng="-5400000" swAng="-5400000"/>
                <a:lnTo>
                  <a:pt x="0" y="21600"/>
                </a:lnTo>
                <a:lnTo>
                  <a:pt x="1800" y="21600"/>
                </a:lnTo>
                <a:lnTo>
                  <a:pt x="1800" y="12158"/>
                </a:lnTo>
                <a:arcTo wR="10627" hR="5198" stAng="10800000" swAng="5400000"/>
                <a:lnTo>
                  <a:pt x="13146" y="6960"/>
                </a:lnTo>
                <a:lnTo>
                  <a:pt x="13146" y="12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1566" name="直接连接符 151565"/>
          <p:cNvSpPr/>
          <p:nvPr/>
        </p:nvSpPr>
        <p:spPr>
          <a:xfrm flipV="1">
            <a:off x="7235825" y="1125538"/>
            <a:ext cx="0" cy="4318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1567" name="文本框 151566"/>
          <p:cNvSpPr txBox="1"/>
          <p:nvPr/>
        </p:nvSpPr>
        <p:spPr>
          <a:xfrm>
            <a:off x="6659563" y="484188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latin typeface="Arial" panose="020B0604020202020204" pitchFamily="34" charset="0"/>
                <a:ea typeface="黑体" panose="02010609060101010101" pitchFamily="2" charset="-122"/>
              </a:rPr>
              <a:t>含重金属的熟鱼</a:t>
            </a:r>
            <a:endParaRPr lang="zh-CN" altLang="en-US" sz="1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1568" name="下箭头 151567"/>
          <p:cNvSpPr/>
          <p:nvPr/>
        </p:nvSpPr>
        <p:spPr>
          <a:xfrm>
            <a:off x="7524750" y="2492375"/>
            <a:ext cx="142875" cy="936625"/>
          </a:xfrm>
          <a:prstGeom prst="downArrow">
            <a:avLst>
              <a:gd name="adj1" fmla="val 50000"/>
              <a:gd name="adj2" fmla="val 163888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1569" name="云形标注 151568"/>
          <p:cNvSpPr/>
          <p:nvPr/>
        </p:nvSpPr>
        <p:spPr>
          <a:xfrm rot="10800000">
            <a:off x="1258888" y="4292600"/>
            <a:ext cx="6553200" cy="2492375"/>
          </a:xfrm>
          <a:prstGeom prst="cloudCallout">
            <a:avLst>
              <a:gd name="adj1" fmla="val -28880"/>
              <a:gd name="adj2" fmla="val 3356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人吃了含有重金属的鱼之后，身体里也含有重金属，但是人体很难将这些物质分解，因此，随着所食含重金属食物的量的增多，人体内的重金属含量也在增加，这就是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生物富集</a:t>
            </a:r>
            <a:r>
              <a:rPr lang="zh-CN" altLang="en-US" sz="1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1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51570" name="图片 151569" descr="污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413" y="3286125"/>
            <a:ext cx="792162" cy="3063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1571" name="组合 151570"/>
          <p:cNvGrpSpPr/>
          <p:nvPr/>
        </p:nvGrpSpPr>
        <p:grpSpPr>
          <a:xfrm>
            <a:off x="827088" y="836613"/>
            <a:ext cx="1722437" cy="2900362"/>
            <a:chOff x="521" y="527"/>
            <a:chExt cx="1085" cy="1827"/>
          </a:xfrm>
        </p:grpSpPr>
        <p:pic>
          <p:nvPicPr>
            <p:cNvPr id="151572" name="图片 151571" descr="工厂副本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362" r="24258"/>
            <a:stretch>
              <a:fillRect/>
            </a:stretch>
          </p:blipFill>
          <p:spPr>
            <a:xfrm>
              <a:off x="521" y="527"/>
              <a:ext cx="1085" cy="18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1573" name="文本框 151572"/>
            <p:cNvSpPr txBox="1"/>
            <p:nvPr/>
          </p:nvSpPr>
          <p:spPr>
            <a:xfrm>
              <a:off x="793" y="1797"/>
              <a:ext cx="40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800" b="1" dirty="0">
                  <a:latin typeface="Arial" panose="020B0604020202020204" pitchFamily="34" charset="0"/>
                  <a:ea typeface="黑体" panose="02010609060101010101" pitchFamily="2" charset="-122"/>
                </a:rPr>
                <a:t>工厂</a:t>
              </a:r>
              <a:endParaRPr lang="zh-CN" altLang="en-US" sz="1800" b="1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51574" name="Group 21"/>
          <p:cNvGrpSpPr/>
          <p:nvPr/>
        </p:nvGrpSpPr>
        <p:grpSpPr>
          <a:xfrm>
            <a:off x="3132138" y="115888"/>
            <a:ext cx="3276600" cy="635000"/>
            <a:chOff x="0" y="0"/>
            <a:chExt cx="1951" cy="272"/>
          </a:xfrm>
        </p:grpSpPr>
        <p:sp>
          <p:nvSpPr>
            <p:cNvPr id="151575" name="AutoShape 22"/>
            <p:cNvSpPr/>
            <p:nvPr/>
          </p:nvSpPr>
          <p:spPr>
            <a:xfrm>
              <a:off x="0" y="17"/>
              <a:ext cx="1951" cy="255"/>
            </a:xfrm>
            <a:prstGeom prst="ribbon">
              <a:avLst>
                <a:gd name="adj1" fmla="val 12500"/>
                <a:gd name="adj2" fmla="val 50000"/>
              </a:avLst>
            </a:prstGeom>
            <a:gradFill rotWithShape="1">
              <a:gsLst>
                <a:gs pos="0">
                  <a:srgbClr val="005CBF">
                    <a:alpha val="100000"/>
                  </a:srgbClr>
                </a:gs>
                <a:gs pos="12500">
                  <a:srgbClr val="0087E6">
                    <a:alpha val="100000"/>
                  </a:srgbClr>
                </a:gs>
                <a:gs pos="37500">
                  <a:srgbClr val="21D6E0">
                    <a:alpha val="100000"/>
                  </a:srgbClr>
                </a:gs>
                <a:gs pos="50000">
                  <a:srgbClr val="03D4A8">
                    <a:alpha val="100000"/>
                  </a:srgbClr>
                </a:gs>
                <a:gs pos="62500">
                  <a:srgbClr val="21D6E0">
                    <a:alpha val="100000"/>
                  </a:srgbClr>
                </a:gs>
                <a:gs pos="87500">
                  <a:srgbClr val="0087E6">
                    <a:alpha val="100000"/>
                  </a:srgbClr>
                </a:gs>
                <a:gs pos="100000">
                  <a:srgbClr val="005CBF">
                    <a:alpha val="100000"/>
                  </a:srgbClr>
                </a:gs>
              </a:gsLst>
              <a:lin ang="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1576" name="Text Box 23"/>
            <p:cNvSpPr txBox="1"/>
            <p:nvPr/>
          </p:nvSpPr>
          <p:spPr>
            <a:xfrm>
              <a:off x="453" y="0"/>
              <a:ext cx="1088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D81640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知识拓展</a:t>
              </a:r>
              <a:endParaRPr lang="zh-CN" altLang="en-US" b="1" dirty="0">
                <a:solidFill>
                  <a:srgbClr val="D81640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0" grpId="0"/>
      <p:bldP spid="151567" grpId="0"/>
      <p:bldP spid="15156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1010" name="图片 171009" descr="Q版卡通矢量人物图库 - 医生·护士8 - 医生向量图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0"/>
            <a:ext cx="939800" cy="1484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1" name="文本框 171010"/>
          <p:cNvSpPr txBox="1"/>
          <p:nvPr/>
        </p:nvSpPr>
        <p:spPr>
          <a:xfrm>
            <a:off x="1547813" y="476250"/>
            <a:ext cx="7416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CC3399"/>
                </a:solidFill>
                <a:latin typeface="Arial" panose="020B0604020202020204" pitchFamily="34" charset="0"/>
                <a:ea typeface="楷体_GB2312" pitchFamily="49" charset="-122"/>
              </a:rPr>
              <a:t>生物体内的污染物超过一定的浓度时，生物就会出现受害症状。</a:t>
            </a:r>
            <a:endParaRPr lang="zh-CN" altLang="en-US" b="1" dirty="0">
              <a:solidFill>
                <a:srgbClr val="CC33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aphicFrame>
        <p:nvGraphicFramePr>
          <p:cNvPr id="171012" name="表格 171011"/>
          <p:cNvGraphicFramePr/>
          <p:nvPr/>
        </p:nvGraphicFramePr>
        <p:xfrm>
          <a:off x="611188" y="1628775"/>
          <a:ext cx="8353425" cy="4219575"/>
        </p:xfrm>
        <a:graphic>
          <a:graphicData uri="http://schemas.openxmlformats.org/drawingml/2006/table">
            <a:tbl>
              <a:tblPr/>
              <a:tblGrid>
                <a:gridCol w="1439863"/>
                <a:gridCol w="3822700"/>
                <a:gridCol w="3090862"/>
              </a:tblGrid>
              <a:tr h="5175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重金属</a:t>
                      </a:r>
                      <a:endParaRPr lang="zh-CN" altLang="en-US" b="1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正常含量</a:t>
                      </a: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超标症状</a:t>
                      </a: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铅</a:t>
                      </a: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/>
                        <a:t>0.1mg/L</a:t>
                      </a:r>
                      <a:endParaRPr lang="en-US" altLang="zh-CN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易贫血、损害神经系统</a:t>
                      </a:r>
                      <a:r>
                        <a:rPr lang="zh-CN" altLang="en-US" sz="2400" dirty="0"/>
                        <a:t> </a:t>
                      </a:r>
                      <a:endParaRPr lang="zh-CN" altLang="en-US" sz="2400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砷</a:t>
                      </a: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≦</a:t>
                      </a:r>
                      <a:r>
                        <a:rPr lang="en-US" altLang="zh-CN" b="1"/>
                        <a:t>100</a:t>
                      </a:r>
                      <a:r>
                        <a:rPr lang="en-US" altLang="zh-CN" b="1"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µ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g/L</a:t>
                      </a:r>
                      <a:endParaRPr lang="en-US" altLang="zh-CN" b="1">
                        <a:ea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中枢神经系统紊乱，并可能致癌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镉</a:t>
                      </a: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≦</a:t>
                      </a:r>
                      <a:r>
                        <a:rPr lang="en-US" altLang="zh-CN" b="1"/>
                        <a:t>5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b="1"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µ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g/L(</a:t>
                      </a:r>
                      <a:r>
                        <a:rPr lang="zh-CN" altLang="en-US" b="1" dirty="0">
                          <a:cs typeface="Arial" panose="020B0604020202020204" pitchFamily="34" charset="0"/>
                        </a:rPr>
                        <a:t>血液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)</a:t>
                      </a:r>
                      <a:endParaRPr lang="en-US" altLang="zh-CN" b="1"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b="1"/>
                        <a:t>≦1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b="1"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µ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g/L(</a:t>
                      </a:r>
                      <a:r>
                        <a:rPr lang="zh-CN" altLang="en-US" b="1">
                          <a:cs typeface="Arial" panose="020B0604020202020204" pitchFamily="34" charset="0"/>
                        </a:rPr>
                        <a:t>尿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)</a:t>
                      </a:r>
                      <a:endParaRPr lang="en-US" altLang="zh-CN" b="1">
                        <a:ea typeface="Arial" panose="020B060402020202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易引起骨痛病</a:t>
                      </a:r>
                      <a:r>
                        <a:rPr lang="zh-CN" altLang="en-US" dirty="0"/>
                        <a:t> 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hlink"/>
                          </a:solidFill>
                        </a:rPr>
                        <a:t>汞</a:t>
                      </a:r>
                      <a:endParaRPr lang="zh-CN" altLang="en-US" b="1" dirty="0">
                        <a:solidFill>
                          <a:schemeClr val="hlink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≦</a:t>
                      </a:r>
                      <a:r>
                        <a:rPr lang="en-US" altLang="zh-CN" b="1"/>
                        <a:t>5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 ~10</a:t>
                      </a:r>
                      <a:r>
                        <a:rPr lang="en-US" altLang="zh-CN" b="1"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µ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g/L(</a:t>
                      </a:r>
                      <a:r>
                        <a:rPr lang="zh-CN" altLang="en-US" b="1" dirty="0">
                          <a:cs typeface="Arial" panose="020B0604020202020204" pitchFamily="34" charset="0"/>
                        </a:rPr>
                        <a:t>血液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)</a:t>
                      </a:r>
                      <a:endParaRPr lang="en-US" altLang="zh-CN" b="1">
                        <a:cs typeface="Arial" panose="020B0604020202020204" pitchFamily="34" charset="0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b="1"/>
                        <a:t>≦20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b="1"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µ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g/L(</a:t>
                      </a:r>
                      <a:r>
                        <a:rPr lang="zh-CN" altLang="en-US" b="1">
                          <a:cs typeface="Arial" panose="020B0604020202020204" pitchFamily="34" charset="0"/>
                        </a:rPr>
                        <a:t>尿</a:t>
                      </a:r>
                      <a:r>
                        <a:rPr lang="en-US" altLang="zh-CN" b="1">
                          <a:cs typeface="Arial" panose="020B0604020202020204" pitchFamily="34" charset="0"/>
                        </a:rPr>
                        <a:t>)</a:t>
                      </a:r>
                      <a:endParaRPr lang="en-US" altLang="zh-CN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诱发肝炎和血尿</a:t>
                      </a:r>
                      <a:r>
                        <a:rPr lang="zh-CN" altLang="en-US" dirty="0"/>
                        <a:t> 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1038" name="矩形 171037"/>
          <p:cNvSpPr/>
          <p:nvPr/>
        </p:nvSpPr>
        <p:spPr>
          <a:xfrm>
            <a:off x="2916238" y="6092825"/>
            <a:ext cx="482758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</a:rPr>
              <a:t>如何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降低</a:t>
            </a:r>
            <a:r>
              <a:rPr lang="zh-CN" altLang="en-US" b="1" dirty="0">
                <a:latin typeface="Arial" panose="020B0604020202020204" pitchFamily="34" charset="0"/>
              </a:rPr>
              <a:t>生物富集的</a:t>
            </a: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</a:rPr>
              <a:t>危害</a:t>
            </a:r>
            <a:r>
              <a:rPr lang="zh-CN" altLang="en-US" b="1" dirty="0">
                <a:latin typeface="Arial" panose="020B0604020202020204" pitchFamily="34" charset="0"/>
              </a:rPr>
              <a:t>呢？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71039" name="矩形 171038"/>
          <p:cNvSpPr/>
          <p:nvPr/>
        </p:nvSpPr>
        <p:spPr>
          <a:xfrm>
            <a:off x="1403350" y="5949950"/>
            <a:ext cx="914400" cy="771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1040" name="Group 21"/>
          <p:cNvGrpSpPr/>
          <p:nvPr/>
        </p:nvGrpSpPr>
        <p:grpSpPr>
          <a:xfrm>
            <a:off x="5867400" y="50800"/>
            <a:ext cx="3276600" cy="763588"/>
            <a:chOff x="0" y="0"/>
            <a:chExt cx="1951" cy="327"/>
          </a:xfrm>
        </p:grpSpPr>
        <p:sp>
          <p:nvSpPr>
            <p:cNvPr id="171041" name="AutoShape 22"/>
            <p:cNvSpPr/>
            <p:nvPr/>
          </p:nvSpPr>
          <p:spPr>
            <a:xfrm>
              <a:off x="0" y="17"/>
              <a:ext cx="1951" cy="255"/>
            </a:xfrm>
            <a:prstGeom prst="ribbon">
              <a:avLst>
                <a:gd name="adj1" fmla="val 12500"/>
                <a:gd name="adj2" fmla="val 50000"/>
              </a:avLst>
            </a:prstGeom>
            <a:gradFill rotWithShape="1">
              <a:gsLst>
                <a:gs pos="0">
                  <a:srgbClr val="005CBF">
                    <a:alpha val="100000"/>
                  </a:srgbClr>
                </a:gs>
                <a:gs pos="12500">
                  <a:srgbClr val="0087E6">
                    <a:alpha val="100000"/>
                  </a:srgbClr>
                </a:gs>
                <a:gs pos="37500">
                  <a:srgbClr val="21D6E0">
                    <a:alpha val="100000"/>
                  </a:srgbClr>
                </a:gs>
                <a:gs pos="50000">
                  <a:srgbClr val="03D4A8">
                    <a:alpha val="100000"/>
                  </a:srgbClr>
                </a:gs>
                <a:gs pos="62500">
                  <a:srgbClr val="21D6E0">
                    <a:alpha val="100000"/>
                  </a:srgbClr>
                </a:gs>
                <a:gs pos="87500">
                  <a:srgbClr val="0087E6">
                    <a:alpha val="100000"/>
                  </a:srgbClr>
                </a:gs>
                <a:gs pos="100000">
                  <a:srgbClr val="005CBF">
                    <a:alpha val="100000"/>
                  </a:srgbClr>
                </a:gs>
              </a:gsLst>
              <a:lin ang="0" scaled="1"/>
              <a:tileRect/>
            </a:gra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1042" name="Text Box 23"/>
            <p:cNvSpPr txBox="1"/>
            <p:nvPr/>
          </p:nvSpPr>
          <p:spPr>
            <a:xfrm>
              <a:off x="453" y="0"/>
              <a:ext cx="10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D81640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知识拓展</a:t>
              </a:r>
              <a:endParaRPr lang="zh-CN" altLang="en-US" b="1" dirty="0">
                <a:solidFill>
                  <a:srgbClr val="D81640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矩形 153601"/>
          <p:cNvSpPr/>
          <p:nvPr/>
        </p:nvSpPr>
        <p:spPr>
          <a:xfrm>
            <a:off x="755650" y="836613"/>
            <a:ext cx="7624763" cy="556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一、生态系统的概念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在一定的地域内，生物与环境通过不断的物质循环和能量流动，互相作用、互相依存而形成的统一的整体，叫做生态系统。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二、生态系统的成分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生物部分：绿色植物（生产者）、动物（消费者）、       微生物（分解者）。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非生物部分：阳光、空气、水、温度等。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三、食物链和食物网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四、生物富集及其影响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pic>
        <p:nvPicPr>
          <p:cNvPr id="153603" name="图片 15360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88913"/>
            <a:ext cx="334645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04" name="Picture 6" descr="向日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5" y="5013325"/>
            <a:ext cx="839788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1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02">
                                            <p:txEl>
                                              <p:charRg st="1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02">
                                            <p:txEl>
                                              <p:charRg st="1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6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02">
                                            <p:txEl>
                                              <p:charRg st="6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75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02">
                                            <p:txEl>
                                              <p:charRg st="75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02">
                                            <p:txEl>
                                              <p:charRg st="75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117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02">
                                            <p:txEl>
                                              <p:charRg st="117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02">
                                            <p:txEl>
                                              <p:charRg st="117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138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02">
                                            <p:txEl>
                                              <p:charRg st="138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02">
                                            <p:txEl>
                                              <p:charRg st="138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>
                                            <p:txEl>
                                              <p:charRg st="148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02">
                                            <p:txEl>
                                              <p:charRg st="148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02">
                                            <p:txEl>
                                              <p:charRg st="148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6" name="矩形 154625"/>
          <p:cNvSpPr/>
          <p:nvPr/>
        </p:nvSpPr>
        <p:spPr>
          <a:xfrm>
            <a:off x="658813" y="1492250"/>
            <a:ext cx="7804150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下列选项中，可以看作是一个生态系统的是（   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一片森林中所有的树木</a:t>
            </a:r>
            <a:r>
              <a:rPr lang="zh-CN" altLang="en-US" sz="2400" b="1" u="sng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　　　　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一片麦地上的所有生物和阳光、空气等无机环境</a:t>
            </a:r>
            <a:r>
              <a:rPr lang="zh-CN" altLang="en-US" sz="2400" b="1" u="sng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池塘中的所有动物、植物和微生物</a:t>
            </a:r>
            <a:r>
              <a:rPr lang="zh-CN" altLang="en-US" sz="2400" b="1" u="sng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　　　　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一片草地上的阳光、土壤和空气等无机环境 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下列生物中，属于分解者的是（    ），属于生产者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的是（    ），属于消费者的是（    ）</a:t>
            </a:r>
            <a:endParaRPr lang="zh-CN" altLang="en-US" sz="2400" b="1" u="sng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草和山羊　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真菌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葫芦藓　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青蛙 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54627" name="文本框 154626"/>
          <p:cNvSpPr txBox="1"/>
          <p:nvPr/>
        </p:nvSpPr>
        <p:spPr>
          <a:xfrm>
            <a:off x="7242175" y="1493838"/>
            <a:ext cx="338138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4628" name="文本框 154627"/>
          <p:cNvSpPr txBox="1"/>
          <p:nvPr/>
        </p:nvSpPr>
        <p:spPr>
          <a:xfrm>
            <a:off x="5516563" y="4213225"/>
            <a:ext cx="338137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4629" name="文本框 154628"/>
          <p:cNvSpPr txBox="1"/>
          <p:nvPr/>
        </p:nvSpPr>
        <p:spPr>
          <a:xfrm>
            <a:off x="1773238" y="4768850"/>
            <a:ext cx="338137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4630" name="文本框 154629"/>
          <p:cNvSpPr txBox="1"/>
          <p:nvPr/>
        </p:nvSpPr>
        <p:spPr>
          <a:xfrm>
            <a:off x="5410200" y="4784725"/>
            <a:ext cx="338138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4631" name="图片 154630" descr="军火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260350"/>
            <a:ext cx="3413125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32" name="Picture 105" descr="u=2476381461,2456774058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0" y="115888"/>
            <a:ext cx="138271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33" name="图片 154632" descr="pic_1090426132">
            <a:hlinkClick r:id="rId3" tooltip="新窗口打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9600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4628" grpId="0"/>
      <p:bldP spid="154629" grpId="0"/>
      <p:bldP spid="1546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矩形 155649"/>
          <p:cNvSpPr/>
          <p:nvPr/>
        </p:nvSpPr>
        <p:spPr>
          <a:xfrm>
            <a:off x="519113" y="684213"/>
            <a:ext cx="8147050" cy="556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下列哪组生物可和无机环境组成一个生态系统（   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水藻、鸟 　　　　　　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小鱼、大鱼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小草、昆虫、细菌 　　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水藻、虾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地球上最大的生态系统是（   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海洋生态系统    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森林生态系统   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生物圈          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沙漠生态系统 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5.(2011·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聊城学业考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)“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螳螂捕蝉，黄雀在后”这一食物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链可准确地表述为（   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蝉→螳螂→黄雀     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黄雀→螳螂→蝉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植物→蝉→螳螂→黄雀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黄雀→螳螂→蝉→植物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55651" name="文本框 155650"/>
          <p:cNvSpPr txBox="1"/>
          <p:nvPr/>
        </p:nvSpPr>
        <p:spPr>
          <a:xfrm>
            <a:off x="7380288" y="625475"/>
            <a:ext cx="338137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5652" name="文本框 155651"/>
          <p:cNvSpPr txBox="1"/>
          <p:nvPr/>
        </p:nvSpPr>
        <p:spPr>
          <a:xfrm>
            <a:off x="4660900" y="2325688"/>
            <a:ext cx="338138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5653" name="文本框 155652"/>
          <p:cNvSpPr txBox="1"/>
          <p:nvPr/>
        </p:nvSpPr>
        <p:spPr>
          <a:xfrm>
            <a:off x="3409950" y="4489450"/>
            <a:ext cx="338138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5654" name="图片 155653" descr="pic_1090426132">
            <a:hlinkClick r:id="rId1" tooltip="新窗口打开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2" grpId="0"/>
      <p:bldP spid="1556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矩形 156673"/>
          <p:cNvSpPr/>
          <p:nvPr/>
        </p:nvSpPr>
        <p:spPr>
          <a:xfrm>
            <a:off x="655638" y="869950"/>
            <a:ext cx="7985125" cy="502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一块农田里，影响小麦生活的生物因素是（   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杂草 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阳光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温度     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土壤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7.(2011·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枣庄学业考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下面关于生态系统的说法中，错误的是（   ）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生态系统中必不可少的生物成分是生产者和分解者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生态系统中的有毒物质是沿着食物链不断积累的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生态系统具有很强的自我调节能力，即使遭到严重破坏，也能较快恢复</a:t>
            </a:r>
            <a:endParaRPr lang="zh-CN" altLang="en-US" sz="24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生态系统中能量传递的效率是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10%</a:t>
            </a:r>
            <a:r>
              <a:rPr lang="zh-CN" altLang="en-US" sz="2400" b="1" dirty="0">
                <a:solidFill>
                  <a:srgbClr val="3333FF"/>
                </a:solidFill>
                <a:latin typeface="宋体" panose="02010600030101010101" pitchFamily="2" charset="-122"/>
              </a:rPr>
              <a:t>～</a:t>
            </a:r>
            <a:r>
              <a:rPr lang="en-US" altLang="zh-CN" sz="2400" b="1">
                <a:solidFill>
                  <a:srgbClr val="3333FF"/>
                </a:solidFill>
                <a:latin typeface="宋体" panose="02010600030101010101" pitchFamily="2" charset="-122"/>
              </a:rPr>
              <a:t>20%</a:t>
            </a:r>
            <a:endParaRPr lang="en-US" altLang="zh-CN" sz="24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156675" name="矩形 156674"/>
          <p:cNvSpPr/>
          <p:nvPr/>
        </p:nvSpPr>
        <p:spPr>
          <a:xfrm>
            <a:off x="6904038" y="841375"/>
            <a:ext cx="338137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endParaRPr lang="en-US" altLang="zh-CN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6676" name="文本框 156675"/>
          <p:cNvSpPr txBox="1"/>
          <p:nvPr/>
        </p:nvSpPr>
        <p:spPr>
          <a:xfrm>
            <a:off x="1703388" y="2517775"/>
            <a:ext cx="338137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t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6677" name="图片 156676" descr="pic_1090426132">
            <a:hlinkClick r:id="rId1" tooltip="新窗口打开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0"/>
            <a:ext cx="9220200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6678" name="Picture 105" descr="u=2476381461,2456774058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0" y="115888"/>
            <a:ext cx="1382713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/>
      <p:bldP spid="15667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70659" name="文本占位符 7065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sp>
        <p:nvSpPr>
          <p:cNvPr id="70660" name="矩形 70659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0661" name="图片 70660" descr="ps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0350"/>
            <a:ext cx="9288463" cy="615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2" name="矩形 70661"/>
          <p:cNvSpPr/>
          <p:nvPr/>
        </p:nvSpPr>
        <p:spPr>
          <a:xfrm>
            <a:off x="2879725" y="944563"/>
            <a:ext cx="4967288" cy="2987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800" b="1" i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谢谢合作</a:t>
            </a:r>
            <a:endParaRPr lang="zh-CN" altLang="en-US" sz="4800" b="1" i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流程图: 可选过程 129025"/>
          <p:cNvSpPr/>
          <p:nvPr/>
        </p:nvSpPr>
        <p:spPr>
          <a:xfrm>
            <a:off x="1331913" y="1628775"/>
            <a:ext cx="7920037" cy="3529013"/>
          </a:xfrm>
          <a:prstGeom prst="flowChartAlternateProcess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什么叫生态系统？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生态系统由哪些部分组成？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什么叫食物链？什么叫食物网？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什么叫生物富集？有什么影响？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29027" name="图片 129026" descr="图片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88" y="5054600"/>
            <a:ext cx="77724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8" name="图片 129027" descr="学习目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88913"/>
            <a:ext cx="3876675" cy="113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29" name="Picture 9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188913"/>
            <a:ext cx="1992312" cy="169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0" name="Picture 3" descr="u=1775356250,1604327000&amp;fm=0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88" y="2189163"/>
            <a:ext cx="666750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9031" name="图片 129030" descr="ZW_020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8" y="3644900"/>
            <a:ext cx="788987" cy="708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5" name="文本占位符 131074"/>
          <p:cNvSpPr>
            <a:spLocks noGrp="1" noRot="1"/>
          </p:cNvSpPr>
          <p:nvPr>
            <p:ph type="body" idx="1"/>
          </p:nvPr>
        </p:nvSpPr>
        <p:spPr>
          <a:xfrm>
            <a:off x="395288" y="1125538"/>
            <a:ext cx="6192837" cy="647700"/>
          </a:xfrm>
          <a:ln/>
        </p:spPr>
        <p:txBody>
          <a:bodyPr/>
          <a:p>
            <a:pPr>
              <a:buNone/>
            </a:pPr>
            <a:r>
              <a:rPr lang="en-US" altLang="zh-CN" b="1">
                <a:solidFill>
                  <a:srgbClr val="FF0066"/>
                </a:solidFill>
              </a:rPr>
              <a:t>1</a:t>
            </a:r>
            <a:r>
              <a:rPr lang="zh-CN" altLang="en-US" b="1" dirty="0">
                <a:solidFill>
                  <a:srgbClr val="FF0066"/>
                </a:solidFill>
              </a:rPr>
              <a:t>、什么叫做生态系统？（</a:t>
            </a:r>
            <a:r>
              <a:rPr lang="zh-CN" altLang="en-US" b="1" dirty="0">
                <a:solidFill>
                  <a:srgbClr val="CC0000"/>
                </a:solidFill>
              </a:rPr>
              <a:t>概念</a:t>
            </a:r>
            <a:r>
              <a:rPr lang="zh-CN" altLang="en-US" b="1" dirty="0">
                <a:solidFill>
                  <a:srgbClr val="FF0066"/>
                </a:solidFill>
              </a:rPr>
              <a:t>）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pic>
        <p:nvPicPr>
          <p:cNvPr id="131076" name="图片 131075" descr="图片4"/>
          <p:cNvPicPr>
            <a:picLocks noChangeAspect="1"/>
          </p:cNvPicPr>
          <p:nvPr/>
        </p:nvPicPr>
        <p:blipFill>
          <a:blip r:embed="rId1"/>
          <a:srcRect t="8752"/>
          <a:stretch>
            <a:fillRect/>
          </a:stretch>
        </p:blipFill>
        <p:spPr>
          <a:xfrm>
            <a:off x="107950" y="0"/>
            <a:ext cx="2865438" cy="66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7" name="矩形 131076"/>
          <p:cNvSpPr/>
          <p:nvPr/>
        </p:nvSpPr>
        <p:spPr>
          <a:xfrm>
            <a:off x="2987675" y="115888"/>
            <a:ext cx="2879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生态系统的成分</a:t>
            </a:r>
            <a:endParaRPr lang="zh-CN" altLang="en-US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pic>
        <p:nvPicPr>
          <p:cNvPr id="131078" name="图片 131077" descr="gbba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836613"/>
            <a:ext cx="7462838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79" name="图片 131078" descr="1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6021388"/>
            <a:ext cx="7848600" cy="59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1080" name="Picture 6" descr="xjdrw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225" y="0"/>
            <a:ext cx="1501775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82" name="矩形 131081"/>
          <p:cNvSpPr>
            <a:spLocks noRot="1"/>
          </p:cNvSpPr>
          <p:nvPr/>
        </p:nvSpPr>
        <p:spPr>
          <a:xfrm>
            <a:off x="250825" y="3213100"/>
            <a:ext cx="8229600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b="1">
                <a:solidFill>
                  <a:srgbClr val="FF0066"/>
                </a:solidFill>
              </a:rPr>
              <a:t>2</a:t>
            </a:r>
            <a:r>
              <a:rPr lang="zh-CN" altLang="en-US" b="1" dirty="0">
                <a:solidFill>
                  <a:srgbClr val="FF0066"/>
                </a:solidFill>
              </a:rPr>
              <a:t>、生态系统有哪些组成成分？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131083" name="文本框 131082"/>
          <p:cNvSpPr txBox="1"/>
          <p:nvPr/>
        </p:nvSpPr>
        <p:spPr>
          <a:xfrm>
            <a:off x="323850" y="1700213"/>
            <a:ext cx="7559675" cy="1495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一定地域内，</a:t>
            </a:r>
            <a:r>
              <a:rPr lang="zh-CN" altLang="en-US" b="1" u="sng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生物</a:t>
            </a:r>
            <a:r>
              <a:rPr lang="zh-CN" altLang="en-US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与</a:t>
            </a:r>
            <a:r>
              <a:rPr lang="zh-CN" altLang="en-US" b="1" u="sng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环境 </a:t>
            </a:r>
            <a:r>
              <a:rPr lang="zh-CN" altLang="en-US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通过不断的</a:t>
            </a:r>
            <a:r>
              <a:rPr lang="zh-CN" altLang="en-US" b="1" u="sng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物质循环</a:t>
            </a:r>
            <a:r>
              <a:rPr lang="zh-CN" altLang="en-US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和</a:t>
            </a:r>
            <a:r>
              <a:rPr lang="zh-CN" altLang="en-US" b="1" u="sng" dirty="0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能量流动</a:t>
            </a:r>
            <a:r>
              <a:rPr lang="zh-CN" altLang="en-US" b="1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，互相作用、互相依存而形成的统一整体，叫做生态系统。</a:t>
            </a:r>
            <a:endParaRPr lang="zh-CN" altLang="en-US" b="1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31085" name="文本框 131084"/>
          <p:cNvSpPr txBox="1"/>
          <p:nvPr/>
        </p:nvSpPr>
        <p:spPr>
          <a:xfrm>
            <a:off x="900113" y="4046538"/>
            <a:ext cx="70485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宋体" panose="02010600040101010101" pitchFamily="2" charset="-122"/>
              </a:rPr>
              <a:t>生态系统</a:t>
            </a:r>
            <a:endParaRPr lang="zh-CN" altLang="en-US" sz="3200" b="1" dirty="0">
              <a:latin typeface="Times New Roman" panose="02020603050405020304" pitchFamily="18" charset="0"/>
              <a:ea typeface="华文宋体" panose="02010600040101010101" pitchFamily="2" charset="-122"/>
            </a:endParaRPr>
          </a:p>
        </p:txBody>
      </p:sp>
      <p:sp>
        <p:nvSpPr>
          <p:cNvPr id="131086" name="左大括号 131085"/>
          <p:cNvSpPr/>
          <p:nvPr/>
        </p:nvSpPr>
        <p:spPr>
          <a:xfrm>
            <a:off x="1547813" y="4437063"/>
            <a:ext cx="576262" cy="1368425"/>
          </a:xfrm>
          <a:prstGeom prst="leftBrace">
            <a:avLst>
              <a:gd name="adj1" fmla="val 19788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1087" name="文本框 131086"/>
          <p:cNvSpPr txBox="1"/>
          <p:nvPr/>
        </p:nvSpPr>
        <p:spPr>
          <a:xfrm>
            <a:off x="2195513" y="4076700"/>
            <a:ext cx="10017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生物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31088" name="文本框 131087"/>
          <p:cNvSpPr txBox="1"/>
          <p:nvPr/>
        </p:nvSpPr>
        <p:spPr>
          <a:xfrm>
            <a:off x="2124075" y="551656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非生物：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31089" name="矩形 131088"/>
          <p:cNvSpPr/>
          <p:nvPr/>
        </p:nvSpPr>
        <p:spPr>
          <a:xfrm>
            <a:off x="3635375" y="5516563"/>
            <a:ext cx="41132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>
                <a:latin typeface="Times New Roman" panose="02020603050405020304" pitchFamily="18" charset="0"/>
              </a:rPr>
              <a:t>阳光、空气、水和土</a:t>
            </a:r>
            <a:r>
              <a:rPr lang="zh-CN" altLang="en-US" b="1" dirty="0">
                <a:latin typeface="Times New Roman" panose="02020603050405020304" pitchFamily="18" charset="0"/>
              </a:rPr>
              <a:t>壤等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31090" name="左大括号 131089"/>
          <p:cNvSpPr/>
          <p:nvPr/>
        </p:nvSpPr>
        <p:spPr>
          <a:xfrm>
            <a:off x="3132138" y="3933825"/>
            <a:ext cx="360362" cy="1366838"/>
          </a:xfrm>
          <a:prstGeom prst="leftBrace">
            <a:avLst>
              <a:gd name="adj1" fmla="val 31607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1091" name="矩形 131090"/>
          <p:cNvSpPr/>
          <p:nvPr/>
        </p:nvSpPr>
        <p:spPr>
          <a:xfrm>
            <a:off x="3635375" y="3789363"/>
            <a:ext cx="13382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Times New Roman" panose="02020603050405020304" pitchFamily="18" charset="0"/>
              </a:rPr>
              <a:t>生产者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31092" name="矩形 131091"/>
          <p:cNvSpPr/>
          <p:nvPr/>
        </p:nvSpPr>
        <p:spPr>
          <a:xfrm>
            <a:off x="3635375" y="42926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</a:rPr>
              <a:t>消费者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131093" name="矩形 131092"/>
          <p:cNvSpPr/>
          <p:nvPr/>
        </p:nvSpPr>
        <p:spPr>
          <a:xfrm>
            <a:off x="3708400" y="4941888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</a:rPr>
              <a:t>分解者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131094" name="图片 131093" descr="b40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4750" y="3789363"/>
            <a:ext cx="1341438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1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1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1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1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3" grpId="0"/>
      <p:bldP spid="131085" grpId="0"/>
      <p:bldP spid="131087" grpId="0"/>
      <p:bldP spid="131088" grpId="0"/>
      <p:bldP spid="131089" grpId="0"/>
      <p:bldP spid="131091" grpId="0"/>
      <p:bldP spid="131092" grpId="0"/>
      <p:bldP spid="1310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0774" name="图片 160773" descr="1115836435_6Xai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412875"/>
            <a:ext cx="7775575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5" name="文本框 160774"/>
          <p:cNvSpPr txBox="1"/>
          <p:nvPr/>
        </p:nvSpPr>
        <p:spPr>
          <a:xfrm>
            <a:off x="611188" y="765175"/>
            <a:ext cx="6264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一个水族箱能否看作一个生态系统呢？</a:t>
            </a:r>
            <a:endParaRPr lang="zh-CN" altLang="en-US" sz="24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60776" name="文本框 160775"/>
          <p:cNvSpPr txBox="1"/>
          <p:nvPr/>
        </p:nvSpPr>
        <p:spPr>
          <a:xfrm>
            <a:off x="7164388" y="5876925"/>
            <a:ext cx="1081087" cy="588963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可以</a:t>
            </a:r>
            <a:endParaRPr lang="zh-CN" altLang="en-US" sz="3200" b="1" dirty="0">
              <a:solidFill>
                <a:srgbClr val="990099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16077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0"/>
            <a:ext cx="1871663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78" name="Picture 102" descr="图片6"/>
          <p:cNvPicPr>
            <a:picLocks noChangeAspect="1"/>
          </p:cNvPicPr>
          <p:nvPr/>
        </p:nvPicPr>
        <p:blipFill>
          <a:blip r:embed="rId3"/>
          <a:srcRect t="25319"/>
          <a:stretch>
            <a:fillRect/>
          </a:stretch>
        </p:blipFill>
        <p:spPr>
          <a:xfrm>
            <a:off x="107950" y="-25400"/>
            <a:ext cx="2809875" cy="649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22" name="图片 133121" descr="1024x768_065"/>
          <p:cNvPicPr>
            <a:picLocks noChangeAspect="1"/>
          </p:cNvPicPr>
          <p:nvPr/>
        </p:nvPicPr>
        <p:blipFill>
          <a:blip r:embed="rId1"/>
          <a:srcRect t="4398"/>
          <a:stretch>
            <a:fillRect/>
          </a:stretch>
        </p:blipFill>
        <p:spPr>
          <a:xfrm>
            <a:off x="777875" y="1339850"/>
            <a:ext cx="7450138" cy="4427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3" name="矩形 133122"/>
          <p:cNvSpPr/>
          <p:nvPr/>
        </p:nvSpPr>
        <p:spPr>
          <a:xfrm>
            <a:off x="3381375" y="5778500"/>
            <a:ext cx="2354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①森林生态系统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24" name="文本框 133123"/>
          <p:cNvSpPr txBox="1"/>
          <p:nvPr/>
        </p:nvSpPr>
        <p:spPr>
          <a:xfrm>
            <a:off x="684213" y="0"/>
            <a:ext cx="2643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生态系统举例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文本框 135169"/>
          <p:cNvSpPr txBox="1"/>
          <p:nvPr/>
        </p:nvSpPr>
        <p:spPr>
          <a:xfrm>
            <a:off x="847725" y="1093788"/>
            <a:ext cx="74088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35171" name="图片 135170" descr="rdc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038" y="874713"/>
            <a:ext cx="6819900" cy="486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2" name="矩形 135171"/>
          <p:cNvSpPr/>
          <p:nvPr/>
        </p:nvSpPr>
        <p:spPr>
          <a:xfrm>
            <a:off x="3252788" y="5789613"/>
            <a:ext cx="2655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②草原生态系统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5173" name="文本框 135172"/>
          <p:cNvSpPr txBox="1"/>
          <p:nvPr/>
        </p:nvSpPr>
        <p:spPr>
          <a:xfrm>
            <a:off x="684213" y="0"/>
            <a:ext cx="2643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生态系统举例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文本框 136193"/>
          <p:cNvSpPr txBox="1"/>
          <p:nvPr/>
        </p:nvSpPr>
        <p:spPr>
          <a:xfrm>
            <a:off x="847725" y="1093788"/>
            <a:ext cx="74088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36195" name="图片 136194" descr="200409221126046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1738" y="906463"/>
            <a:ext cx="6788150" cy="479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6" name="矩形 136195"/>
          <p:cNvSpPr/>
          <p:nvPr/>
        </p:nvSpPr>
        <p:spPr>
          <a:xfrm>
            <a:off x="3244850" y="5705475"/>
            <a:ext cx="2905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③农田生态系统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6197" name="文本框 136196"/>
          <p:cNvSpPr txBox="1"/>
          <p:nvPr/>
        </p:nvSpPr>
        <p:spPr>
          <a:xfrm>
            <a:off x="684213" y="0"/>
            <a:ext cx="2643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生态系统举例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7218" name="图片 137217" descr="水底世界 墙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76300"/>
            <a:ext cx="6842125" cy="478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19" name="矩形 137218"/>
          <p:cNvSpPr/>
          <p:nvPr/>
        </p:nvSpPr>
        <p:spPr>
          <a:xfrm>
            <a:off x="3289300" y="5715000"/>
            <a:ext cx="2536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④海洋生态系统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7220" name="文本框 137219"/>
          <p:cNvSpPr txBox="1"/>
          <p:nvPr/>
        </p:nvSpPr>
        <p:spPr>
          <a:xfrm>
            <a:off x="684213" y="0"/>
            <a:ext cx="264318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150000"/>
              </a:lnSpc>
            </a:pPr>
            <a:r>
              <a:rPr lang="zh-CN" altLang="en-US" sz="3200" b="1" dirty="0">
                <a:solidFill>
                  <a:schemeClr val="hlink"/>
                </a:solidFill>
                <a:latin typeface="宋体" panose="02010600030101010101" pitchFamily="2" charset="-122"/>
              </a:rPr>
              <a:t>生态系统举例</a:t>
            </a:r>
            <a:endParaRPr lang="zh-CN" altLang="en-US" sz="32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2404</Words>
  <Application>WPS 演示</Application>
  <PresentationFormat>在屏幕上显示</PresentationFormat>
  <Paragraphs>351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华文宋体</vt:lpstr>
      <vt:lpstr>楷体_GB2312</vt:lpstr>
      <vt:lpstr>新宋体</vt:lpstr>
      <vt:lpstr>华文行楷</vt:lpstr>
      <vt:lpstr>华文中宋</vt:lpstr>
      <vt:lpstr>Tahoma</vt:lpstr>
      <vt:lpstr>楷体_GB2312</vt:lpstr>
      <vt:lpstr>微软雅黑</vt:lpstr>
      <vt:lpstr>Arial Unicode MS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2017-11-19T03:05:06Z</dcterms:created>
  <dcterms:modified xsi:type="dcterms:W3CDTF">2017-11-19T03:06:14Z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