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8" r:id="rId3"/>
    <p:sldId id="424" r:id="rId5"/>
    <p:sldId id="258" r:id="rId6"/>
    <p:sldId id="259" r:id="rId7"/>
    <p:sldId id="391" r:id="rId8"/>
    <p:sldId id="448" r:id="rId9"/>
    <p:sldId id="460" r:id="rId10"/>
    <p:sldId id="461" r:id="rId11"/>
    <p:sldId id="462" r:id="rId12"/>
    <p:sldId id="449" r:id="rId13"/>
    <p:sldId id="452" r:id="rId14"/>
    <p:sldId id="454" r:id="rId15"/>
    <p:sldId id="458" r:id="rId16"/>
    <p:sldId id="459" r:id="rId17"/>
    <p:sldId id="463" r:id="rId18"/>
    <p:sldId id="480" r:id="rId19"/>
    <p:sldId id="479" r:id="rId20"/>
    <p:sldId id="497" r:id="rId21"/>
    <p:sldId id="481" r:id="rId22"/>
    <p:sldId id="483" r:id="rId23"/>
    <p:sldId id="390" r:id="rId24"/>
    <p:sldId id="464" r:id="rId25"/>
    <p:sldId id="484" r:id="rId26"/>
    <p:sldId id="488" r:id="rId27"/>
    <p:sldId id="367" r:id="rId28"/>
    <p:sldId id="492" r:id="rId29"/>
    <p:sldId id="493" r:id="rId30"/>
    <p:sldId id="494" r:id="rId31"/>
    <p:sldId id="495" r:id="rId32"/>
    <p:sldId id="394" r:id="rId33"/>
    <p:sldId id="395" r:id="rId34"/>
    <p:sldId id="396" r:id="rId35"/>
    <p:sldId id="398" r:id="rId36"/>
    <p:sldId id="399" r:id="rId37"/>
    <p:sldId id="496" r:id="rId38"/>
    <p:sldId id="441" r:id="rId39"/>
    <p:sldId id="408" r:id="rId40"/>
    <p:sldId id="471"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00"/>
    <a:srgbClr val="FFD3FF"/>
    <a:srgbClr val="FFCC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6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E47292-6D8C-4B22-86AF-6A4B22C3217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B70005-92D2-4F77-83AC-9E4EFD17ADF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516FF5DE-550E-460B-8A8E-5E055B263D66}" type="slidenum">
              <a:rPr lang="en-US" altLang="zh-CN"/>
            </a:fld>
            <a:endParaRPr lang="en-US" altLang="zh-CN"/>
          </a:p>
        </p:txBody>
      </p:sp>
      <p:sp>
        <p:nvSpPr>
          <p:cNvPr id="15361" name="Rectangle 7"/>
          <p:cNvSpPr txBox="1">
            <a:spLocks noGrp="1" noChangeArrowheads="1"/>
          </p:cNvSpPr>
          <p:nvPr/>
        </p:nvSpPr>
        <p:spPr bwMode="auto">
          <a:xfrm>
            <a:off x="3884613" y="8685213"/>
            <a:ext cx="2971800" cy="457200"/>
          </a:xfrm>
          <a:prstGeom prst="rect">
            <a:avLst/>
          </a:prstGeom>
          <a:noFill/>
          <a:ln>
            <a:miter lim="800000"/>
          </a:ln>
        </p:spPr>
        <p:txBody>
          <a:bodyPr anchor="b"/>
          <a:lstStyle/>
          <a:p>
            <a:pPr algn="r">
              <a:defRPr/>
            </a:pPr>
            <a:fld id="{E705FB96-7AA4-498F-800E-B2CD714E4003}" type="slidenum">
              <a:rPr lang="en-US" altLang="zh-CN" sz="1200">
                <a:latin typeface="+mn-lt"/>
                <a:ea typeface="+mn-ea"/>
              </a:rPr>
            </a:fld>
            <a:endParaRPr lang="en-US" altLang="zh-CN" sz="1200">
              <a:latin typeface="+mn-lt"/>
              <a:ea typeface="+mn-ea"/>
            </a:endParaRPr>
          </a:p>
        </p:txBody>
      </p:sp>
      <p:sp>
        <p:nvSpPr>
          <p:cNvPr id="30724" name="Rectangle 2"/>
          <p:cNvSpPr>
            <a:spLocks noGrp="1" noRot="1" noChangeAspect="1" noChangeArrowheads="1" noTextEdit="1"/>
          </p:cNvSpPr>
          <p:nvPr>
            <p:ph type="sldImg"/>
          </p:nvPr>
        </p:nvSpPr>
        <p:spPr/>
      </p:sp>
      <p:sp>
        <p:nvSpPr>
          <p:cNvPr id="30725" name="Rectangle 3"/>
          <p:cNvSpPr>
            <a:spLocks noGrp="1" noChangeArrowheads="1"/>
          </p:cNvSpPr>
          <p:nvPr>
            <p:ph type="body" idx="1"/>
          </p:nvPr>
        </p:nvSpPr>
        <p:spPr>
          <a:noFill/>
        </p:spPr>
        <p:txBody>
          <a:bodyPr/>
          <a:lstStyle/>
          <a:p>
            <a:pPr eaLnBrk="1" hangingPunct="1">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8A27F1C-6528-47F0-AEDD-CFD57F85482C}" type="slidenum">
              <a:rPr lang="en-US" altLang="zh-CN"/>
            </a:fld>
            <a:endParaRPr lang="en-US" altLang="zh-CN"/>
          </a:p>
        </p:txBody>
      </p:sp>
      <p:sp>
        <p:nvSpPr>
          <p:cNvPr id="7170" name="Rectangle 2"/>
          <p:cNvSpPr>
            <a:spLocks noGrp="1" noRot="1" noChangeAspect="1" noChangeArrowheads="1" noTextEdit="1"/>
          </p:cNvSpPr>
          <p:nvPr>
            <p:ph type="sldImg"/>
          </p:nvPr>
        </p:nvSpPr>
        <p:spPr/>
      </p:sp>
      <p:sp>
        <p:nvSpPr>
          <p:cNvPr id="717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BABBF560-3D73-4301-870B-C944079043E7}" type="slidenum">
              <a:rPr lang="en-US" altLang="zh-CN"/>
            </a:fld>
            <a:endParaRPr lang="en-US" altLang="zh-CN"/>
          </a:p>
        </p:txBody>
      </p:sp>
      <p:sp>
        <p:nvSpPr>
          <p:cNvPr id="31747" name="Rectangle 2"/>
          <p:cNvSpPr>
            <a:spLocks noGrp="1" noRot="1" noChangeAspect="1" noChangeArrowheads="1" noTextEdit="1"/>
          </p:cNvSpPr>
          <p:nvPr>
            <p:ph type="sldImg"/>
          </p:nvPr>
        </p:nvSpPr>
        <p:spPr/>
      </p:sp>
      <p:sp>
        <p:nvSpPr>
          <p:cNvPr id="31748" name="Rectangle 3"/>
          <p:cNvSpPr>
            <a:spLocks noGrp="1" noChangeArrowheads="1"/>
          </p:cNvSpPr>
          <p:nvPr>
            <p:ph type="body" idx="1"/>
          </p:nvPr>
        </p:nvSpPr>
        <p:spPr>
          <a:noFill/>
        </p:spPr>
        <p:txBody>
          <a:bodyPr/>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2008296C-D43F-4AD3-B5A2-C95D9FB425B9}" type="slidenum">
              <a:rPr lang="en-US" altLang="zh-CN"/>
            </a:fld>
            <a:endParaRPr lang="en-US" altLang="zh-CN"/>
          </a:p>
        </p:txBody>
      </p:sp>
      <p:sp>
        <p:nvSpPr>
          <p:cNvPr id="17409" name="Rectangle 7"/>
          <p:cNvSpPr txBox="1">
            <a:spLocks noGrp="1" noChangeArrowheads="1"/>
          </p:cNvSpPr>
          <p:nvPr/>
        </p:nvSpPr>
        <p:spPr bwMode="auto">
          <a:xfrm>
            <a:off x="3884613" y="8685213"/>
            <a:ext cx="2971800" cy="457200"/>
          </a:xfrm>
          <a:prstGeom prst="rect">
            <a:avLst/>
          </a:prstGeom>
          <a:noFill/>
          <a:ln>
            <a:miter lim="800000"/>
          </a:ln>
        </p:spPr>
        <p:txBody>
          <a:bodyPr anchor="b"/>
          <a:lstStyle/>
          <a:p>
            <a:pPr algn="r">
              <a:defRPr/>
            </a:pPr>
            <a:fld id="{D4FF99E7-AD9A-4A9A-9E27-A2467CD5A551}" type="slidenum">
              <a:rPr lang="en-US" altLang="zh-CN" sz="1200">
                <a:latin typeface="+mn-lt"/>
                <a:ea typeface="+mn-ea"/>
              </a:rPr>
            </a:fld>
            <a:endParaRPr lang="en-US" altLang="zh-CN" sz="1200">
              <a:latin typeface="+mn-lt"/>
              <a:ea typeface="+mn-ea"/>
            </a:endParaRPr>
          </a:p>
        </p:txBody>
      </p:sp>
      <p:sp>
        <p:nvSpPr>
          <p:cNvPr id="32772"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167980B6-AD9C-4C75-BBC9-B1F57C909C96}" type="slidenum">
              <a:rPr lang="en-US" altLang="zh-CN" sz="1200">
                <a:latin typeface="Calibri" panose="020F0502020204030204" pitchFamily="34" charset="0"/>
              </a:rPr>
            </a:fld>
            <a:endParaRPr lang="en-US" altLang="zh-CN" sz="1200">
              <a:latin typeface="Calibri" panose="020F0502020204030204" pitchFamily="34" charset="0"/>
            </a:endParaRPr>
          </a:p>
        </p:txBody>
      </p:sp>
      <p:sp>
        <p:nvSpPr>
          <p:cNvPr id="32773" name="Rectangle 2"/>
          <p:cNvSpPr>
            <a:spLocks noGrp="1" noRot="1" noChangeAspect="1" noChangeArrowheads="1" noTextEdit="1"/>
          </p:cNvSpPr>
          <p:nvPr>
            <p:ph type="sldImg"/>
          </p:nvPr>
        </p:nvSpPr>
        <p:spPr/>
      </p:sp>
      <p:sp>
        <p:nvSpPr>
          <p:cNvPr id="32774" name="Rectangle 3"/>
          <p:cNvSpPr>
            <a:spLocks noGrp="1" noChangeArrowheads="1"/>
          </p:cNvSpPr>
          <p:nvPr>
            <p:ph type="body" idx="1"/>
          </p:nvPr>
        </p:nvSpPr>
        <p:spPr>
          <a:noFill/>
        </p:spPr>
        <p:txBody>
          <a:bodyPr/>
          <a:lstStyle/>
          <a:p>
            <a:pPr eaLnBrk="1" hangingPunct="1">
              <a:spcBef>
                <a:spcPct val="0"/>
              </a:spcBef>
            </a:pPr>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60BA5B73-F515-4353-BC2C-48106643D0DB}" type="slidenum">
              <a:rPr lang="en-US" altLang="zh-CN"/>
            </a:fld>
            <a:endParaRPr lang="en-US" altLang="zh-CN"/>
          </a:p>
        </p:txBody>
      </p:sp>
      <p:sp>
        <p:nvSpPr>
          <p:cNvPr id="56322" name="Rectangle 2"/>
          <p:cNvSpPr>
            <a:spLocks noGrp="1" noRot="1" noChangeAspect="1" noChangeArrowheads="1" noTextEdit="1"/>
          </p:cNvSpPr>
          <p:nvPr>
            <p:ph type="sldImg"/>
          </p:nvPr>
        </p:nvSpPr>
        <p:spPr>
          <a:xfrm>
            <a:off x="1144588" y="687388"/>
            <a:ext cx="4568825" cy="3425825"/>
          </a:xfrm>
          <a:ln w="12700" cap="flat"/>
        </p:spPr>
      </p:sp>
      <p:sp>
        <p:nvSpPr>
          <p:cNvPr id="56323" name="Rectangle 3"/>
          <p:cNvSpPr>
            <a:spLocks noGrp="1" noChangeArrowheads="1"/>
          </p:cNvSpPr>
          <p:nvPr>
            <p:ph type="body" idx="1"/>
          </p:nvPr>
        </p:nvSpPr>
        <p:spPr>
          <a:xfrm>
            <a:off x="914400" y="4343400"/>
            <a:ext cx="5029200" cy="4114800"/>
          </a:xfrm>
        </p:spPr>
        <p:txBody>
          <a:bodyPr lIns="92075" tIns="46038" rIns="92075" bIns="46038"/>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8278AE73-F9F4-4BF4-9A17-643D87CDDE04}" type="slidenum">
              <a:rPr lang="en-US" altLang="zh-CN"/>
            </a:fld>
            <a:endParaRPr lang="en-US" altLang="zh-CN"/>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GIF"/><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oleObject" Target="../embeddings/oleObject2.bin"/><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oleObject" Target="../embeddings/oleObject3.bin"/><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oleObject" Target="../embeddings/oleObject4.bin"/><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37.wmf"/><Relationship Id="rId2" Type="http://schemas.openxmlformats.org/officeDocument/2006/relationships/control" Target="../activeX/activeX1.xml"/><Relationship Id="rId1" Type="http://schemas.openxmlformats.org/officeDocument/2006/relationships/image" Target="../media/image36.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1.png"/><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41.png"/><Relationship Id="rId1" Type="http://schemas.openxmlformats.org/officeDocument/2006/relationships/image" Target="../media/image3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6.jpeg"/><Relationship Id="rId2" Type="http://schemas.openxmlformats.org/officeDocument/2006/relationships/image" Target="../media/image41.png"/><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oleObject" Target="../embeddings/oleObject1.bin"/><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image" Target="../media/image20.jpeg"/><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1" Type="http://schemas.openxmlformats.org/officeDocument/2006/relationships/slideLayout" Target="../slideLayouts/slideLayout2.xml"/><Relationship Id="rId10" Type="http://schemas.openxmlformats.org/officeDocument/2006/relationships/image" Target="../media/image22.jpe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8.png"/><Relationship Id="rId7" Type="http://schemas.openxmlformats.org/officeDocument/2006/relationships/image" Target="../media/image23.jpeg"/><Relationship Id="rId6" Type="http://schemas.openxmlformats.org/officeDocument/2006/relationships/image" Target="../media/image11.jpeg"/><Relationship Id="rId5" Type="http://schemas.openxmlformats.org/officeDocument/2006/relationships/image" Target="../media/image18.jpeg"/><Relationship Id="rId4" Type="http://schemas.openxmlformats.org/officeDocument/2006/relationships/image" Target="../media/image16.jpeg"/><Relationship Id="rId3" Type="http://schemas.openxmlformats.org/officeDocument/2006/relationships/image" Target="../media/image14.jpeg"/><Relationship Id="rId2" Type="http://schemas.openxmlformats.org/officeDocument/2006/relationships/image" Target="../media/image17.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0.jpe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image006.jpg"/>
          <p:cNvPicPr>
            <a:picLocks noChangeAspect="1"/>
          </p:cNvPicPr>
          <p:nvPr/>
        </p:nvPicPr>
        <p:blipFill>
          <a:blip r:embed="rId1" cstate="print"/>
          <a:srcRect l="2224" t="2332" r="3261" b="5849"/>
          <a:stretch>
            <a:fillRect/>
          </a:stretch>
        </p:blipFill>
        <p:spPr>
          <a:xfrm>
            <a:off x="2252674" y="2406170"/>
            <a:ext cx="6072230" cy="4182905"/>
          </a:xfrm>
          <a:prstGeom prst="rect">
            <a:avLst/>
          </a:prstGeom>
          <a:ln>
            <a:noFill/>
          </a:ln>
          <a:effectLst>
            <a:softEdge rad="112500"/>
          </a:effectLst>
        </p:spPr>
      </p:pic>
      <p:pic>
        <p:nvPicPr>
          <p:cNvPr id="3074" name="Picture 2" descr="框"/>
          <p:cNvPicPr>
            <a:picLocks noChangeAspect="1" noChangeArrowheads="1"/>
          </p:cNvPicPr>
          <p:nvPr/>
        </p:nvPicPr>
        <p:blipFill>
          <a:blip r:embed="rId2" cstate="print"/>
          <a:srcRect/>
          <a:stretch>
            <a:fillRect/>
          </a:stretch>
        </p:blipFill>
        <p:spPr bwMode="auto">
          <a:xfrm>
            <a:off x="609600" y="714356"/>
            <a:ext cx="8034366" cy="1647825"/>
          </a:xfrm>
          <a:prstGeom prst="rect">
            <a:avLst/>
          </a:prstGeom>
          <a:noFill/>
          <a:ln w="9525">
            <a:noFill/>
            <a:miter lim="800000"/>
            <a:headEnd/>
            <a:tailEnd/>
          </a:ln>
        </p:spPr>
      </p:pic>
      <p:sp>
        <p:nvSpPr>
          <p:cNvPr id="3075" name="Text Box 3"/>
          <p:cNvSpPr txBox="1">
            <a:spLocks noChangeArrowheads="1"/>
          </p:cNvSpPr>
          <p:nvPr/>
        </p:nvSpPr>
        <p:spPr bwMode="auto">
          <a:xfrm>
            <a:off x="323848" y="861993"/>
            <a:ext cx="8215370" cy="1361911"/>
          </a:xfrm>
          <a:prstGeom prst="rect">
            <a:avLst/>
          </a:prstGeom>
          <a:noFill/>
          <a:ln w="9525">
            <a:noFill/>
            <a:miter lim="800000"/>
          </a:ln>
        </p:spPr>
        <p:txBody>
          <a:bodyPr wrap="square">
            <a:spAutoFit/>
          </a:bodyPr>
          <a:lstStyle/>
          <a:p>
            <a:pPr lvl="1" algn="ctr">
              <a:lnSpc>
                <a:spcPct val="130000"/>
              </a:lnSpc>
            </a:pPr>
            <a:r>
              <a:rPr lang="zh-CN" altLang="en-US" sz="3600" b="1" dirty="0">
                <a:latin typeface="黑体" panose="02010609060101010101" pitchFamily="2" charset="-122"/>
                <a:ea typeface="黑体" panose="02010609060101010101" pitchFamily="2" charset="-122"/>
              </a:rPr>
              <a:t>第</a:t>
            </a:r>
            <a:r>
              <a:rPr lang="en-US" altLang="zh-CN" sz="3600" b="1" dirty="0">
                <a:latin typeface="黑体" panose="02010609060101010101" pitchFamily="2" charset="-122"/>
                <a:ea typeface="黑体" panose="02010609060101010101" pitchFamily="2" charset="-122"/>
              </a:rPr>
              <a:t>19</a:t>
            </a:r>
            <a:r>
              <a:rPr lang="zh-CN" altLang="en-US" sz="3600" b="1" dirty="0">
                <a:latin typeface="黑体" panose="02010609060101010101" pitchFamily="2" charset="-122"/>
                <a:ea typeface="黑体" panose="02010609060101010101" pitchFamily="2" charset="-122"/>
              </a:rPr>
              <a:t>章 生态系统</a:t>
            </a:r>
            <a:endParaRPr lang="en-US" altLang="zh-CN" sz="3600" b="1" dirty="0">
              <a:latin typeface="黑体" panose="02010609060101010101" pitchFamily="2" charset="-122"/>
              <a:ea typeface="黑体" panose="02010609060101010101" pitchFamily="2" charset="-122"/>
            </a:endParaRPr>
          </a:p>
          <a:p>
            <a:pPr lvl="1" algn="ctr">
              <a:lnSpc>
                <a:spcPct val="130000"/>
              </a:lnSpc>
            </a:pPr>
            <a:r>
              <a:rPr lang="zh-CN" altLang="en-US" sz="3200" b="1" dirty="0" smtClean="0">
                <a:solidFill>
                  <a:srgbClr val="FF0000"/>
                </a:solidFill>
                <a:latin typeface="黑体" panose="02010609060101010101" pitchFamily="2" charset="-122"/>
                <a:ea typeface="黑体" panose="02010609060101010101" pitchFamily="2" charset="-122"/>
              </a:rPr>
              <a:t>第二节 </a:t>
            </a:r>
            <a:r>
              <a:rPr lang="zh-CN" altLang="en-US" sz="3200" b="1" dirty="0">
                <a:solidFill>
                  <a:srgbClr val="FF0000"/>
                </a:solidFill>
                <a:latin typeface="黑体" panose="02010609060101010101" pitchFamily="2" charset="-122"/>
                <a:ea typeface="黑体" panose="02010609060101010101" pitchFamily="2" charset="-122"/>
              </a:rPr>
              <a:t>生态系</a:t>
            </a:r>
            <a:r>
              <a:rPr lang="zh-CN" altLang="en-US" sz="3200" b="1" dirty="0" smtClean="0">
                <a:solidFill>
                  <a:srgbClr val="FF0000"/>
                </a:solidFill>
                <a:latin typeface="黑体" panose="02010609060101010101" pitchFamily="2" charset="-122"/>
                <a:ea typeface="黑体" panose="02010609060101010101" pitchFamily="2" charset="-122"/>
              </a:rPr>
              <a:t>统中的能量流动和物质循环</a:t>
            </a:r>
            <a:endParaRPr kumimoji="1" lang="zh-CN" altLang="en-US" sz="3200" b="1" dirty="0">
              <a:solidFill>
                <a:srgbClr val="FF0000"/>
              </a:solidFill>
              <a:latin typeface="黑体" panose="02010609060101010101" pitchFamily="2" charset="-122"/>
              <a:ea typeface="黑体" panose="02010609060101010101" pitchFamily="2" charset="-122"/>
            </a:endParaRPr>
          </a:p>
        </p:txBody>
      </p:sp>
      <p:pic>
        <p:nvPicPr>
          <p:cNvPr id="3076" name="Picture 9" descr="老师"/>
          <p:cNvPicPr>
            <a:picLocks noChangeAspect="1" noChangeArrowheads="1"/>
          </p:cNvPicPr>
          <p:nvPr/>
        </p:nvPicPr>
        <p:blipFill>
          <a:blip r:embed="rId3"/>
          <a:srcRect/>
          <a:stretch>
            <a:fillRect/>
          </a:stretch>
        </p:blipFill>
        <p:spPr bwMode="auto">
          <a:xfrm>
            <a:off x="109566" y="3143230"/>
            <a:ext cx="3144837" cy="29876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ChangeArrowheads="1"/>
          </p:cNvSpPr>
          <p:nvPr/>
        </p:nvSpPr>
        <p:spPr bwMode="auto">
          <a:xfrm>
            <a:off x="3984336" y="77309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6149" name="图片 5" descr="图片11.png"/>
          <p:cNvPicPr>
            <a:picLocks noChangeAspect="1"/>
          </p:cNvPicPr>
          <p:nvPr/>
        </p:nvPicPr>
        <p:blipFill>
          <a:blip r:embed="rId1" cstate="print"/>
          <a:srcRect/>
          <a:stretch>
            <a:fillRect/>
          </a:stretch>
        </p:blipFill>
        <p:spPr bwMode="auto">
          <a:xfrm>
            <a:off x="500034" y="714374"/>
            <a:ext cx="3152514" cy="642923"/>
          </a:xfrm>
          <a:prstGeom prst="rect">
            <a:avLst/>
          </a:prstGeom>
          <a:noFill/>
          <a:ln w="9525">
            <a:noFill/>
            <a:miter lim="800000"/>
            <a:headEnd/>
            <a:tailEnd/>
          </a:ln>
        </p:spPr>
      </p:pic>
      <p:sp>
        <p:nvSpPr>
          <p:cNvPr id="8" name="Rectangle 3"/>
          <p:cNvSpPr>
            <a:spLocks noChangeArrowheads="1"/>
          </p:cNvSpPr>
          <p:nvPr/>
        </p:nvSpPr>
        <p:spPr bwMode="auto">
          <a:xfrm>
            <a:off x="395288" y="1571612"/>
            <a:ext cx="5391158" cy="584775"/>
          </a:xfrm>
          <a:prstGeom prst="rect">
            <a:avLst/>
          </a:prstGeom>
          <a:noFill/>
          <a:ln w="9525" algn="ctr">
            <a:noFill/>
            <a:miter lim="800000"/>
          </a:ln>
        </p:spPr>
        <p:txBody>
          <a:bodyPr wrap="square">
            <a:spAutoFit/>
          </a:bodyPr>
          <a:lstStyle/>
          <a:p>
            <a:pPr fontAlgn="t"/>
            <a:r>
              <a:rPr kumimoji="1" lang="en-US" altLang="zh-CN" sz="3200" b="1" dirty="0" smtClean="0">
                <a:solidFill>
                  <a:srgbClr val="0000FF"/>
                </a:solidFill>
                <a:latin typeface="宋体" panose="02010600030101010101" pitchFamily="2" charset="-122"/>
              </a:rPr>
              <a:t>2.</a:t>
            </a:r>
            <a:r>
              <a:rPr kumimoji="1" lang="zh-CN" altLang="en-US" sz="3200" b="1" dirty="0" smtClean="0">
                <a:solidFill>
                  <a:srgbClr val="0000FF"/>
                </a:solidFill>
                <a:latin typeface="宋体" panose="02010600030101010101" pitchFamily="2" charset="-122"/>
              </a:rPr>
              <a:t>生态系统能量流动的起点</a:t>
            </a:r>
            <a:endParaRPr kumimoji="1" lang="zh-CN" altLang="en-US" sz="3200" b="1" dirty="0">
              <a:solidFill>
                <a:srgbClr val="0000FF"/>
              </a:solidFill>
              <a:latin typeface="宋体" panose="02010600030101010101" pitchFamily="2" charset="-122"/>
            </a:endParaRPr>
          </a:p>
        </p:txBody>
      </p:sp>
      <p:pic>
        <p:nvPicPr>
          <p:cNvPr id="24" name="Picture 2" descr="cao"/>
          <p:cNvPicPr>
            <a:picLocks noChangeAspect="1" noChangeArrowheads="1"/>
          </p:cNvPicPr>
          <p:nvPr/>
        </p:nvPicPr>
        <p:blipFill>
          <a:blip r:embed="rId2"/>
          <a:srcRect/>
          <a:stretch>
            <a:fillRect/>
          </a:stretch>
        </p:blipFill>
        <p:spPr bwMode="auto">
          <a:xfrm>
            <a:off x="533400" y="2214554"/>
            <a:ext cx="6286500" cy="4572000"/>
          </a:xfrm>
          <a:prstGeom prst="rect">
            <a:avLst/>
          </a:prstGeom>
          <a:noFill/>
          <a:ln w="9525" cmpd="sng">
            <a:noFill/>
            <a:miter lim="800000"/>
            <a:headEnd/>
            <a:tailEnd/>
          </a:ln>
        </p:spPr>
      </p:pic>
      <p:sp>
        <p:nvSpPr>
          <p:cNvPr id="33" name="Text Box 8"/>
          <p:cNvSpPr txBox="1">
            <a:spLocks noChangeArrowheads="1"/>
          </p:cNvSpPr>
          <p:nvPr/>
        </p:nvSpPr>
        <p:spPr bwMode="auto">
          <a:xfrm>
            <a:off x="4786314" y="2285992"/>
            <a:ext cx="4000498" cy="2062103"/>
          </a:xfrm>
          <a:prstGeom prst="rect">
            <a:avLst/>
          </a:prstGeom>
          <a:noFill/>
          <a:ln w="9525">
            <a:noFill/>
            <a:miter lim="800000"/>
          </a:ln>
          <a:effectLst/>
        </p:spPr>
        <p:txBody>
          <a:bodyPr wrap="square">
            <a:spAutoFit/>
          </a:bodyPr>
          <a:lstStyle/>
          <a:p>
            <a:pPr>
              <a:spcBef>
                <a:spcPct val="50000"/>
              </a:spcBef>
            </a:pPr>
            <a:r>
              <a:rPr kumimoji="1" lang="en-US" altLang="zh-CN" sz="3200" b="1" dirty="0">
                <a:solidFill>
                  <a:srgbClr val="003300"/>
                </a:solidFill>
                <a:latin typeface="楷体_GB2312" pitchFamily="49" charset="-122"/>
                <a:ea typeface="楷体_GB2312" pitchFamily="49" charset="-122"/>
              </a:rPr>
              <a:t>  </a:t>
            </a:r>
            <a:r>
              <a:rPr kumimoji="1" lang="en-US" altLang="zh-CN" sz="3200" b="1" dirty="0" smtClean="0">
                <a:solidFill>
                  <a:srgbClr val="003300"/>
                </a:solidFill>
                <a:latin typeface="楷体_GB2312" pitchFamily="49" charset="-122"/>
                <a:ea typeface="楷体_GB2312" pitchFamily="49" charset="-122"/>
              </a:rPr>
              <a:t>  </a:t>
            </a:r>
            <a:r>
              <a:rPr kumimoji="1" lang="zh-CN" altLang="en-US" sz="3200" b="1" dirty="0" smtClean="0">
                <a:solidFill>
                  <a:srgbClr val="003300"/>
                </a:solidFill>
                <a:latin typeface="楷体_GB2312" pitchFamily="49" charset="-122"/>
                <a:ea typeface="楷体_GB2312" pitchFamily="49" charset="-122"/>
              </a:rPr>
              <a:t>生态系统的能</a:t>
            </a:r>
            <a:r>
              <a:rPr kumimoji="1" lang="zh-CN" altLang="en-US" sz="3200" b="1" dirty="0">
                <a:solidFill>
                  <a:srgbClr val="003300"/>
                </a:solidFill>
                <a:latin typeface="楷体_GB2312" pitchFamily="49" charset="-122"/>
                <a:ea typeface="楷体_GB2312" pitchFamily="49" charset="-122"/>
              </a:rPr>
              <a:t>量的流动一般是从</a:t>
            </a:r>
            <a:r>
              <a:rPr kumimoji="1" lang="zh-CN" altLang="en-US" sz="3200" b="1" dirty="0">
                <a:solidFill>
                  <a:srgbClr val="CC0000"/>
                </a:solidFill>
                <a:latin typeface="楷体_GB2312" pitchFamily="49" charset="-122"/>
                <a:ea typeface="楷体_GB2312" pitchFamily="49" charset="-122"/>
              </a:rPr>
              <a:t>绿色植物</a:t>
            </a:r>
            <a:r>
              <a:rPr kumimoji="1" lang="zh-CN" altLang="en-US" sz="3200" b="1" dirty="0">
                <a:solidFill>
                  <a:srgbClr val="003300"/>
                </a:solidFill>
                <a:latin typeface="楷体_GB2312" pitchFamily="49" charset="-122"/>
                <a:ea typeface="楷体_GB2312" pitchFamily="49" charset="-122"/>
              </a:rPr>
              <a:t>通过</a:t>
            </a:r>
            <a:r>
              <a:rPr kumimoji="1" lang="zh-CN" altLang="en-US" sz="3200" b="1" dirty="0">
                <a:solidFill>
                  <a:srgbClr val="CC0000"/>
                </a:solidFill>
                <a:latin typeface="楷体_GB2312" pitchFamily="49" charset="-122"/>
                <a:ea typeface="楷体_GB2312" pitchFamily="49" charset="-122"/>
              </a:rPr>
              <a:t>光合作用</a:t>
            </a:r>
            <a:r>
              <a:rPr kumimoji="1" lang="zh-CN" altLang="en-US" sz="3200" b="1" dirty="0">
                <a:solidFill>
                  <a:srgbClr val="003300"/>
                </a:solidFill>
                <a:latin typeface="楷体_GB2312" pitchFamily="49" charset="-122"/>
                <a:ea typeface="楷体_GB2312" pitchFamily="49" charset="-122"/>
              </a:rPr>
              <a:t>固定</a:t>
            </a:r>
            <a:r>
              <a:rPr kumimoji="1" lang="zh-CN" altLang="en-US" sz="3200" b="1" dirty="0">
                <a:solidFill>
                  <a:srgbClr val="CC0000"/>
                </a:solidFill>
                <a:latin typeface="楷体_GB2312" pitchFamily="49" charset="-122"/>
                <a:ea typeface="楷体_GB2312" pitchFamily="49" charset="-122"/>
              </a:rPr>
              <a:t>太阳能</a:t>
            </a:r>
            <a:r>
              <a:rPr kumimoji="1" lang="zh-CN" altLang="en-US" sz="3200" b="1" dirty="0">
                <a:solidFill>
                  <a:srgbClr val="003300"/>
                </a:solidFill>
                <a:latin typeface="楷体_GB2312" pitchFamily="49" charset="-122"/>
                <a:ea typeface="楷体_GB2312" pitchFamily="49" charset="-122"/>
              </a:rPr>
              <a:t>开始。</a:t>
            </a:r>
            <a:endParaRPr kumimoji="1" lang="zh-CN" altLang="en-US" sz="3200" b="1" dirty="0">
              <a:solidFill>
                <a:srgbClr val="003300"/>
              </a:solidFill>
              <a:latin typeface="楷体_GB2312" pitchFamily="49" charset="-122"/>
              <a:ea typeface="楷体_GB2312" pitchFamily="49" charset="-122"/>
            </a:endParaRPr>
          </a:p>
        </p:txBody>
      </p:sp>
      <p:sp>
        <p:nvSpPr>
          <p:cNvPr id="9" name="TextBox 8"/>
          <p:cNvSpPr txBox="1"/>
          <p:nvPr/>
        </p:nvSpPr>
        <p:spPr>
          <a:xfrm>
            <a:off x="4786314" y="4429132"/>
            <a:ext cx="3929090" cy="1569660"/>
          </a:xfrm>
          <a:prstGeom prst="rect">
            <a:avLst/>
          </a:prstGeom>
          <a:noFill/>
        </p:spPr>
        <p:txBody>
          <a:bodyPr wrap="square" rtlCol="0">
            <a:spAutoFit/>
          </a:bodyPr>
          <a:lstStyle/>
          <a:p>
            <a:r>
              <a:rPr lang="zh-CN" altLang="en-US" sz="3200" b="1" dirty="0" smtClean="0">
                <a:latin typeface="+mn-ea"/>
              </a:rPr>
              <a:t>（即太阳中的能量通过植物的光合作用进入生态系统）</a:t>
            </a:r>
            <a:endParaRPr lang="zh-CN" altLang="en-US" sz="3200" dirty="0">
              <a:latin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linds(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autoUpdateAnimBg="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ChangeArrowheads="1"/>
          </p:cNvSpPr>
          <p:nvPr/>
        </p:nvSpPr>
        <p:spPr bwMode="auto">
          <a:xfrm>
            <a:off x="3984336" y="77309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6149" name="图片 5" descr="图片11.png"/>
          <p:cNvPicPr>
            <a:picLocks noChangeAspect="1"/>
          </p:cNvPicPr>
          <p:nvPr/>
        </p:nvPicPr>
        <p:blipFill>
          <a:blip r:embed="rId1" cstate="print"/>
          <a:srcRect/>
          <a:stretch>
            <a:fillRect/>
          </a:stretch>
        </p:blipFill>
        <p:spPr bwMode="auto">
          <a:xfrm>
            <a:off x="500034" y="714374"/>
            <a:ext cx="3152514" cy="642923"/>
          </a:xfrm>
          <a:prstGeom prst="rect">
            <a:avLst/>
          </a:prstGeom>
          <a:noFill/>
          <a:ln w="9525">
            <a:noFill/>
            <a:miter lim="800000"/>
            <a:headEnd/>
            <a:tailEnd/>
          </a:ln>
        </p:spPr>
      </p:pic>
      <p:sp>
        <p:nvSpPr>
          <p:cNvPr id="8" name="Rectangle 3"/>
          <p:cNvSpPr>
            <a:spLocks noChangeArrowheads="1"/>
          </p:cNvSpPr>
          <p:nvPr/>
        </p:nvSpPr>
        <p:spPr bwMode="auto">
          <a:xfrm>
            <a:off x="395288" y="1571612"/>
            <a:ext cx="5391158" cy="584775"/>
          </a:xfrm>
          <a:prstGeom prst="rect">
            <a:avLst/>
          </a:prstGeom>
          <a:noFill/>
          <a:ln w="9525" algn="ctr">
            <a:noFill/>
            <a:miter lim="800000"/>
          </a:ln>
        </p:spPr>
        <p:txBody>
          <a:bodyPr wrap="square">
            <a:spAutoFit/>
          </a:bodyPr>
          <a:lstStyle/>
          <a:p>
            <a:pPr fontAlgn="t"/>
            <a:r>
              <a:rPr kumimoji="1" lang="en-US" altLang="zh-CN" sz="3200" b="1" dirty="0" smtClean="0">
                <a:solidFill>
                  <a:srgbClr val="0000FF"/>
                </a:solidFill>
                <a:latin typeface="宋体" panose="02010600030101010101" pitchFamily="2" charset="-122"/>
              </a:rPr>
              <a:t>3.</a:t>
            </a:r>
            <a:r>
              <a:rPr kumimoji="1" lang="zh-CN" altLang="en-US" sz="3200" b="1" dirty="0" smtClean="0">
                <a:solidFill>
                  <a:srgbClr val="0000FF"/>
                </a:solidFill>
                <a:latin typeface="宋体" panose="02010600030101010101" pitchFamily="2" charset="-122"/>
              </a:rPr>
              <a:t>生态系统能量流动的过程</a:t>
            </a:r>
            <a:endParaRPr kumimoji="1" lang="zh-CN" altLang="en-US" sz="3200" b="1" dirty="0">
              <a:solidFill>
                <a:srgbClr val="0000FF"/>
              </a:solidFill>
              <a:latin typeface="宋体" panose="02010600030101010101" pitchFamily="2" charset="-122"/>
            </a:endParaRPr>
          </a:p>
        </p:txBody>
      </p:sp>
      <p:sp>
        <p:nvSpPr>
          <p:cNvPr id="10" name="Rectangle 3"/>
          <p:cNvSpPr>
            <a:spLocks noChangeArrowheads="1"/>
          </p:cNvSpPr>
          <p:nvPr/>
        </p:nvSpPr>
        <p:spPr bwMode="auto">
          <a:xfrm>
            <a:off x="966792" y="2201283"/>
            <a:ext cx="4676778"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a:t>
            </a:r>
            <a:r>
              <a:rPr kumimoji="1" lang="en-US" altLang="zh-CN" sz="3200" b="1" dirty="0" smtClean="0">
                <a:solidFill>
                  <a:srgbClr val="0000FF"/>
                </a:solidFill>
                <a:latin typeface="宋体" panose="02010600030101010101" pitchFamily="2" charset="-122"/>
              </a:rPr>
              <a:t>1</a:t>
            </a:r>
            <a:r>
              <a:rPr kumimoji="1" lang="zh-CN" altLang="en-US" sz="3200" b="1" dirty="0" smtClean="0">
                <a:solidFill>
                  <a:srgbClr val="0000FF"/>
                </a:solidFill>
                <a:latin typeface="宋体" panose="02010600030101010101" pitchFamily="2" charset="-122"/>
              </a:rPr>
              <a:t>）能量流动的渠道</a:t>
            </a:r>
            <a:endParaRPr kumimoji="1" lang="zh-CN" altLang="en-US" sz="3200" b="1" dirty="0">
              <a:solidFill>
                <a:srgbClr val="0000FF"/>
              </a:solidFill>
              <a:latin typeface="宋体" panose="02010600030101010101" pitchFamily="2" charset="-122"/>
            </a:endParaRPr>
          </a:p>
        </p:txBody>
      </p:sp>
      <p:grpSp>
        <p:nvGrpSpPr>
          <p:cNvPr id="27" name="组合 26"/>
          <p:cNvGrpSpPr/>
          <p:nvPr/>
        </p:nvGrpSpPr>
        <p:grpSpPr>
          <a:xfrm>
            <a:off x="76200" y="2330445"/>
            <a:ext cx="8782080" cy="2527315"/>
            <a:chOff x="76200" y="2330445"/>
            <a:chExt cx="8782080" cy="2527315"/>
          </a:xfrm>
        </p:grpSpPr>
        <p:graphicFrame>
          <p:nvGraphicFramePr>
            <p:cNvPr id="28" name="Object 3"/>
            <p:cNvGraphicFramePr>
              <a:graphicFrameLocks noChangeAspect="1"/>
            </p:cNvGraphicFramePr>
            <p:nvPr/>
          </p:nvGraphicFramePr>
          <p:xfrm>
            <a:off x="4429156" y="3324235"/>
            <a:ext cx="2520950" cy="1533525"/>
          </p:xfrm>
          <a:graphic>
            <a:graphicData uri="http://schemas.openxmlformats.org/presentationml/2006/ole">
              <mc:AlternateContent xmlns:mc="http://schemas.openxmlformats.org/markup-compatibility/2006">
                <mc:Choice xmlns:v="urn:schemas-microsoft-com:vml" Requires="v">
                  <p:oleObj spid="_x0000_s2049" name="" r:id="rId2" imgW="1403350" imgH="854710" progId="">
                    <p:embed/>
                  </p:oleObj>
                </mc:Choice>
                <mc:Fallback>
                  <p:oleObj name="" r:id="rId2" imgW="1403350" imgH="854710" progId="">
                    <p:embed/>
                    <p:pic>
                      <p:nvPicPr>
                        <p:cNvPr id="0" name="图片 2048"/>
                        <p:cNvPicPr>
                          <a:picLocks noChangeAspect="1"/>
                        </p:cNvPicPr>
                        <p:nvPr/>
                      </p:nvPicPr>
                      <p:blipFill>
                        <a:blip r:embed="rId3">
                          <a:clrChange>
                            <a:clrFrom>
                              <a:srgbClr val="FFFFFF"/>
                            </a:clrFrom>
                            <a:clrTo>
                              <a:srgbClr val="FFFFFF">
                                <a:alpha val="0"/>
                              </a:srgbClr>
                            </a:clrTo>
                          </a:clrChange>
                        </a:blip>
                        <a:stretch>
                          <a:fillRect/>
                        </a:stretch>
                      </p:blipFill>
                      <p:spPr>
                        <a:xfrm>
                          <a:off x="4429156" y="3324235"/>
                          <a:ext cx="2520950" cy="1533525"/>
                        </a:xfrm>
                        <a:prstGeom prst="rect">
                          <a:avLst/>
                        </a:prstGeom>
                        <a:noFill/>
                        <a:ln w="9525">
                          <a:noFill/>
                        </a:ln>
                      </p:spPr>
                    </p:pic>
                  </p:oleObj>
                </mc:Fallback>
              </mc:AlternateContent>
            </a:graphicData>
          </a:graphic>
        </p:graphicFrame>
        <p:sp>
          <p:nvSpPr>
            <p:cNvPr id="29" name="AutoShape 4"/>
            <p:cNvSpPr>
              <a:spLocks noChangeArrowheads="1"/>
            </p:cNvSpPr>
            <p:nvPr/>
          </p:nvSpPr>
          <p:spPr bwMode="auto">
            <a:xfrm>
              <a:off x="1457356" y="4076710"/>
              <a:ext cx="831850" cy="304800"/>
            </a:xfrm>
            <a:prstGeom prst="rightArrow">
              <a:avLst>
                <a:gd name="adj1" fmla="val 50000"/>
                <a:gd name="adj2" fmla="val 68229"/>
              </a:avLst>
            </a:prstGeom>
            <a:solidFill>
              <a:schemeClr val="folHlink"/>
            </a:solidFill>
            <a:ln w="9525">
              <a:noFill/>
              <a:miter lim="800000"/>
            </a:ln>
            <a:effectLst/>
          </p:spPr>
          <p:txBody>
            <a:bodyPr wrap="none" anchor="ctr"/>
            <a:lstStyle/>
            <a:p>
              <a:endParaRPr lang="zh-CN" altLang="en-US"/>
            </a:p>
          </p:txBody>
        </p:sp>
        <p:sp>
          <p:nvSpPr>
            <p:cNvPr id="33" name="AutoShape 5"/>
            <p:cNvSpPr>
              <a:spLocks noChangeArrowheads="1"/>
            </p:cNvSpPr>
            <p:nvPr/>
          </p:nvSpPr>
          <p:spPr bwMode="auto">
            <a:xfrm>
              <a:off x="3743356" y="4238635"/>
              <a:ext cx="638175" cy="157163"/>
            </a:xfrm>
            <a:prstGeom prst="rightArrow">
              <a:avLst>
                <a:gd name="adj1" fmla="val 50000"/>
                <a:gd name="adj2" fmla="val 101515"/>
              </a:avLst>
            </a:prstGeom>
            <a:solidFill>
              <a:srgbClr val="2BD53B"/>
            </a:solidFill>
            <a:ln w="9525">
              <a:noFill/>
              <a:miter lim="800000"/>
            </a:ln>
            <a:effectLst/>
          </p:spPr>
          <p:txBody>
            <a:bodyPr wrap="none" anchor="ctr"/>
            <a:lstStyle/>
            <a:p>
              <a:endParaRPr lang="zh-CN" altLang="en-US"/>
            </a:p>
          </p:txBody>
        </p:sp>
        <p:pic>
          <p:nvPicPr>
            <p:cNvPr id="34" name="Picture 12" descr="16-7"/>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2295556" y="3552835"/>
              <a:ext cx="1524000" cy="1185863"/>
            </a:xfrm>
            <a:prstGeom prst="rect">
              <a:avLst/>
            </a:prstGeom>
            <a:noFill/>
            <a:ln w="9525" cmpd="sng">
              <a:noFill/>
              <a:miter lim="800000"/>
              <a:headEnd/>
              <a:tailEnd/>
            </a:ln>
          </p:spPr>
        </p:pic>
        <p:pic>
          <p:nvPicPr>
            <p:cNvPr id="35" name="Picture 13" descr="16-4"/>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76200" y="2330445"/>
              <a:ext cx="1492250" cy="2438400"/>
            </a:xfrm>
            <a:prstGeom prst="rect">
              <a:avLst/>
            </a:prstGeom>
            <a:noFill/>
            <a:ln w="9525" cmpd="sng">
              <a:noFill/>
              <a:miter lim="800000"/>
              <a:headEnd/>
              <a:tailEnd/>
            </a:ln>
          </p:spPr>
        </p:pic>
        <p:sp>
          <p:nvSpPr>
            <p:cNvPr id="36" name="AutoShape 15"/>
            <p:cNvSpPr>
              <a:spLocks noChangeArrowheads="1"/>
            </p:cNvSpPr>
            <p:nvPr/>
          </p:nvSpPr>
          <p:spPr bwMode="auto">
            <a:xfrm>
              <a:off x="7019956" y="4197341"/>
              <a:ext cx="638175" cy="80962"/>
            </a:xfrm>
            <a:prstGeom prst="rightArrow">
              <a:avLst>
                <a:gd name="adj1" fmla="val 50000"/>
                <a:gd name="adj2" fmla="val 197060"/>
              </a:avLst>
            </a:prstGeom>
            <a:solidFill>
              <a:srgbClr val="1A8424"/>
            </a:solidFill>
            <a:ln w="9525">
              <a:noFill/>
              <a:miter lim="800000"/>
            </a:ln>
            <a:effectLst/>
          </p:spPr>
          <p:txBody>
            <a:bodyPr wrap="none" anchor="ctr"/>
            <a:lstStyle/>
            <a:p>
              <a:endParaRPr lang="zh-CN" altLang="en-US"/>
            </a:p>
          </p:txBody>
        </p:sp>
        <p:sp>
          <p:nvSpPr>
            <p:cNvPr id="37" name="TextBox 36"/>
            <p:cNvSpPr txBox="1"/>
            <p:nvPr/>
          </p:nvSpPr>
          <p:spPr>
            <a:xfrm>
              <a:off x="7715272" y="3911589"/>
              <a:ext cx="1143008" cy="646331"/>
            </a:xfrm>
            <a:prstGeom prst="rect">
              <a:avLst/>
            </a:prstGeom>
            <a:noFill/>
          </p:spPr>
          <p:txBody>
            <a:bodyPr wrap="square" rtlCol="0">
              <a:spAutoFit/>
            </a:bodyPr>
            <a:lstStyle/>
            <a:p>
              <a:r>
                <a:rPr lang="en-US" altLang="zh-CN" sz="3600" b="1" dirty="0" smtClean="0"/>
                <a:t>······</a:t>
              </a:r>
              <a:endParaRPr lang="zh-CN" altLang="en-US" sz="3600" b="1" dirty="0"/>
            </a:p>
          </p:txBody>
        </p:sp>
      </p:grpSp>
      <p:sp>
        <p:nvSpPr>
          <p:cNvPr id="38" name="Text Box 8"/>
          <p:cNvSpPr txBox="1">
            <a:spLocks noChangeArrowheads="1"/>
          </p:cNvSpPr>
          <p:nvPr/>
        </p:nvSpPr>
        <p:spPr bwMode="auto">
          <a:xfrm>
            <a:off x="2928926" y="5072074"/>
            <a:ext cx="3228988" cy="646331"/>
          </a:xfrm>
          <a:prstGeom prst="rect">
            <a:avLst/>
          </a:prstGeom>
          <a:noFill/>
          <a:ln w="9525">
            <a:noFill/>
            <a:miter lim="800000"/>
          </a:ln>
          <a:effectLst/>
        </p:spPr>
        <p:txBody>
          <a:bodyPr wrap="square">
            <a:spAutoFit/>
          </a:bodyPr>
          <a:lstStyle/>
          <a:p>
            <a:pPr algn="ctr">
              <a:spcBef>
                <a:spcPct val="50000"/>
              </a:spcBef>
            </a:pPr>
            <a:r>
              <a:rPr lang="zh-CN" altLang="en-US" sz="36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楷体_GB2312" pitchFamily="49" charset="-122"/>
                <a:ea typeface="楷体_GB2312" pitchFamily="49" charset="-122"/>
              </a:rPr>
              <a:t>食物链（网）</a:t>
            </a:r>
            <a:endParaRPr lang="zh-CN" sz="36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3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ChangeArrowheads="1"/>
          </p:cNvSpPr>
          <p:nvPr/>
        </p:nvSpPr>
        <p:spPr bwMode="auto">
          <a:xfrm>
            <a:off x="3984336" y="48732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6149" name="图片 5" descr="图片11.png"/>
          <p:cNvPicPr>
            <a:picLocks noChangeAspect="1"/>
          </p:cNvPicPr>
          <p:nvPr/>
        </p:nvPicPr>
        <p:blipFill>
          <a:blip r:embed="rId1" cstate="print"/>
          <a:srcRect/>
          <a:stretch>
            <a:fillRect/>
          </a:stretch>
        </p:blipFill>
        <p:spPr bwMode="auto">
          <a:xfrm>
            <a:off x="500034" y="428604"/>
            <a:ext cx="3152514" cy="642923"/>
          </a:xfrm>
          <a:prstGeom prst="rect">
            <a:avLst/>
          </a:prstGeom>
          <a:noFill/>
          <a:ln w="9525">
            <a:noFill/>
            <a:miter lim="800000"/>
            <a:headEnd/>
            <a:tailEnd/>
          </a:ln>
        </p:spPr>
      </p:pic>
      <p:sp>
        <p:nvSpPr>
          <p:cNvPr id="8" name="Rectangle 3"/>
          <p:cNvSpPr>
            <a:spLocks noChangeArrowheads="1"/>
          </p:cNvSpPr>
          <p:nvPr/>
        </p:nvSpPr>
        <p:spPr bwMode="auto">
          <a:xfrm>
            <a:off x="395288" y="1285842"/>
            <a:ext cx="5391158" cy="584775"/>
          </a:xfrm>
          <a:prstGeom prst="rect">
            <a:avLst/>
          </a:prstGeom>
          <a:noFill/>
          <a:ln w="9525" algn="ctr">
            <a:noFill/>
            <a:miter lim="800000"/>
          </a:ln>
        </p:spPr>
        <p:txBody>
          <a:bodyPr wrap="square">
            <a:spAutoFit/>
          </a:bodyPr>
          <a:lstStyle/>
          <a:p>
            <a:pPr fontAlgn="t"/>
            <a:r>
              <a:rPr kumimoji="1" lang="en-US" altLang="zh-CN" sz="3200" b="1" dirty="0" smtClean="0">
                <a:solidFill>
                  <a:srgbClr val="0000FF"/>
                </a:solidFill>
                <a:latin typeface="宋体" panose="02010600030101010101" pitchFamily="2" charset="-122"/>
              </a:rPr>
              <a:t>3.</a:t>
            </a:r>
            <a:r>
              <a:rPr kumimoji="1" lang="zh-CN" altLang="en-US" sz="3200" b="1" dirty="0" smtClean="0">
                <a:solidFill>
                  <a:srgbClr val="0000FF"/>
                </a:solidFill>
                <a:latin typeface="宋体" panose="02010600030101010101" pitchFamily="2" charset="-122"/>
              </a:rPr>
              <a:t>生态系统能量流动的过程</a:t>
            </a:r>
            <a:endParaRPr kumimoji="1" lang="zh-CN" altLang="en-US" sz="3200" b="1" dirty="0">
              <a:solidFill>
                <a:srgbClr val="0000FF"/>
              </a:solidFill>
              <a:latin typeface="宋体" panose="02010600030101010101" pitchFamily="2" charset="-122"/>
            </a:endParaRPr>
          </a:p>
        </p:txBody>
      </p:sp>
      <p:sp>
        <p:nvSpPr>
          <p:cNvPr id="10" name="Rectangle 3"/>
          <p:cNvSpPr>
            <a:spLocks noChangeArrowheads="1"/>
          </p:cNvSpPr>
          <p:nvPr/>
        </p:nvSpPr>
        <p:spPr bwMode="auto">
          <a:xfrm>
            <a:off x="966792" y="1915513"/>
            <a:ext cx="4676778"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a:t>
            </a:r>
            <a:r>
              <a:rPr kumimoji="1" lang="en-US" altLang="zh-CN" sz="3200" b="1" dirty="0" smtClean="0">
                <a:solidFill>
                  <a:srgbClr val="0000FF"/>
                </a:solidFill>
                <a:latin typeface="宋体" panose="02010600030101010101" pitchFamily="2" charset="-122"/>
              </a:rPr>
              <a:t>2</a:t>
            </a:r>
            <a:r>
              <a:rPr kumimoji="1" lang="zh-CN" altLang="en-US" sz="3200" b="1" dirty="0" smtClean="0">
                <a:solidFill>
                  <a:srgbClr val="0000FF"/>
                </a:solidFill>
                <a:latin typeface="宋体" panose="02010600030101010101" pitchFamily="2" charset="-122"/>
              </a:rPr>
              <a:t>）能量流动的过程</a:t>
            </a:r>
            <a:endParaRPr kumimoji="1" lang="zh-CN" altLang="en-US" sz="3200" b="1" dirty="0">
              <a:solidFill>
                <a:srgbClr val="0000FF"/>
              </a:solidFill>
              <a:latin typeface="宋体" panose="02010600030101010101" pitchFamily="2" charset="-122"/>
            </a:endParaRPr>
          </a:p>
        </p:txBody>
      </p:sp>
      <p:grpSp>
        <p:nvGrpSpPr>
          <p:cNvPr id="42" name="组合 41"/>
          <p:cNvGrpSpPr/>
          <p:nvPr/>
        </p:nvGrpSpPr>
        <p:grpSpPr>
          <a:xfrm>
            <a:off x="0" y="2285974"/>
            <a:ext cx="7092982" cy="3214710"/>
            <a:chOff x="0" y="2285974"/>
            <a:chExt cx="7092982" cy="3214710"/>
          </a:xfrm>
        </p:grpSpPr>
        <p:grpSp>
          <p:nvGrpSpPr>
            <p:cNvPr id="2" name="组合 26"/>
            <p:cNvGrpSpPr/>
            <p:nvPr/>
          </p:nvGrpSpPr>
          <p:grpSpPr>
            <a:xfrm>
              <a:off x="219076" y="2973369"/>
              <a:ext cx="6873906" cy="2527315"/>
              <a:chOff x="76200" y="2330445"/>
              <a:chExt cx="6873906" cy="2527315"/>
            </a:xfrm>
          </p:grpSpPr>
          <p:graphicFrame>
            <p:nvGraphicFramePr>
              <p:cNvPr id="28" name="Object 3"/>
              <p:cNvGraphicFramePr>
                <a:graphicFrameLocks noChangeAspect="1"/>
              </p:cNvGraphicFramePr>
              <p:nvPr/>
            </p:nvGraphicFramePr>
            <p:xfrm>
              <a:off x="4429156" y="3324235"/>
              <a:ext cx="2520950" cy="1533525"/>
            </p:xfrm>
            <a:graphic>
              <a:graphicData uri="http://schemas.openxmlformats.org/presentationml/2006/ole">
                <mc:AlternateContent xmlns:mc="http://schemas.openxmlformats.org/markup-compatibility/2006">
                  <mc:Choice xmlns:v="urn:schemas-microsoft-com:vml" Requires="v">
                    <p:oleObj spid="_x0000_s3073" name="" r:id="rId2" imgW="1403350" imgH="854710" progId="">
                      <p:embed/>
                    </p:oleObj>
                  </mc:Choice>
                  <mc:Fallback>
                    <p:oleObj name="" r:id="rId2" imgW="1403350" imgH="854710" progId="">
                      <p:embed/>
                      <p:pic>
                        <p:nvPicPr>
                          <p:cNvPr id="0" name="图片 3072"/>
                          <p:cNvPicPr>
                            <a:picLocks noChangeAspect="1"/>
                          </p:cNvPicPr>
                          <p:nvPr/>
                        </p:nvPicPr>
                        <p:blipFill>
                          <a:blip r:embed="rId3">
                            <a:clrChange>
                              <a:clrFrom>
                                <a:srgbClr val="FFFFFF"/>
                              </a:clrFrom>
                              <a:clrTo>
                                <a:srgbClr val="FFFFFF">
                                  <a:alpha val="0"/>
                                </a:srgbClr>
                              </a:clrTo>
                            </a:clrChange>
                          </a:blip>
                          <a:stretch>
                            <a:fillRect/>
                          </a:stretch>
                        </p:blipFill>
                        <p:spPr>
                          <a:xfrm>
                            <a:off x="4429156" y="3324235"/>
                            <a:ext cx="2520950" cy="1533525"/>
                          </a:xfrm>
                          <a:prstGeom prst="rect">
                            <a:avLst/>
                          </a:prstGeom>
                          <a:noFill/>
                          <a:ln w="9525">
                            <a:noFill/>
                          </a:ln>
                        </p:spPr>
                      </p:pic>
                    </p:oleObj>
                  </mc:Fallback>
                </mc:AlternateContent>
              </a:graphicData>
            </a:graphic>
          </p:graphicFrame>
          <p:pic>
            <p:nvPicPr>
              <p:cNvPr id="34" name="Picture 12" descr="16-7"/>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2295556" y="3552835"/>
                <a:ext cx="1524000" cy="1185863"/>
              </a:xfrm>
              <a:prstGeom prst="rect">
                <a:avLst/>
              </a:prstGeom>
              <a:noFill/>
              <a:ln w="9525" cmpd="sng">
                <a:noFill/>
                <a:miter lim="800000"/>
                <a:headEnd/>
                <a:tailEnd/>
              </a:ln>
            </p:spPr>
          </p:pic>
          <p:pic>
            <p:nvPicPr>
              <p:cNvPr id="35" name="Picture 13" descr="16-4"/>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76200" y="2330445"/>
                <a:ext cx="1492250" cy="2438400"/>
              </a:xfrm>
              <a:prstGeom prst="rect">
                <a:avLst/>
              </a:prstGeom>
              <a:noFill/>
              <a:ln w="9525" cmpd="sng">
                <a:noFill/>
                <a:miter lim="800000"/>
                <a:headEnd/>
                <a:tailEnd/>
              </a:ln>
            </p:spPr>
          </p:pic>
        </p:grpSp>
        <p:pic>
          <p:nvPicPr>
            <p:cNvPr id="15" name="图片 14" descr="2-140304210553926-lp.jpg"/>
            <p:cNvPicPr>
              <a:picLocks noChangeAspect="1"/>
            </p:cNvPicPr>
            <p:nvPr/>
          </p:nvPicPr>
          <p:blipFill>
            <a:blip r:embed="rId6" cstate="print"/>
            <a:stretch>
              <a:fillRect/>
            </a:stretch>
          </p:blipFill>
          <p:spPr>
            <a:xfrm>
              <a:off x="0" y="2285974"/>
              <a:ext cx="1070500" cy="1071546"/>
            </a:xfrm>
            <a:prstGeom prst="rect">
              <a:avLst/>
            </a:prstGeom>
          </p:spPr>
        </p:pic>
      </p:grpSp>
      <p:sp>
        <p:nvSpPr>
          <p:cNvPr id="43" name="AutoShape 5"/>
          <p:cNvSpPr>
            <a:spLocks noChangeArrowheads="1"/>
          </p:cNvSpPr>
          <p:nvPr/>
        </p:nvSpPr>
        <p:spPr bwMode="auto">
          <a:xfrm rot="4311743">
            <a:off x="469023" y="3487259"/>
            <a:ext cx="703902" cy="526133"/>
          </a:xfrm>
          <a:prstGeom prst="rightArrow">
            <a:avLst>
              <a:gd name="adj1" fmla="val 50000"/>
              <a:gd name="adj2" fmla="val 25866"/>
            </a:avLst>
          </a:prstGeom>
          <a:solidFill>
            <a:srgbClr val="FFCC66"/>
          </a:solidFill>
          <a:ln w="9525">
            <a:solidFill>
              <a:srgbClr val="FF6600"/>
            </a:solidFill>
            <a:miter lim="800000"/>
          </a:ln>
          <a:effectLst/>
        </p:spPr>
        <p:txBody>
          <a:bodyPr wrap="none" anchor="ctr"/>
          <a:lstStyle/>
          <a:p>
            <a:endParaRPr lang="zh-CN" altLang="en-US"/>
          </a:p>
        </p:txBody>
      </p:sp>
      <p:sp>
        <p:nvSpPr>
          <p:cNvPr id="44" name="Line 18"/>
          <p:cNvSpPr>
            <a:spLocks noChangeShapeType="1"/>
          </p:cNvSpPr>
          <p:nvPr/>
        </p:nvSpPr>
        <p:spPr bwMode="auto">
          <a:xfrm flipV="1">
            <a:off x="1714480" y="3857610"/>
            <a:ext cx="277812" cy="465137"/>
          </a:xfrm>
          <a:prstGeom prst="line">
            <a:avLst/>
          </a:prstGeom>
          <a:noFill/>
          <a:ln w="76200">
            <a:solidFill>
              <a:srgbClr val="3333FF"/>
            </a:solidFill>
            <a:round/>
            <a:tailEnd type="triangle" w="med" len="med"/>
          </a:ln>
          <a:effectLst/>
        </p:spPr>
        <p:txBody>
          <a:bodyPr/>
          <a:lstStyle/>
          <a:p>
            <a:endParaRPr lang="zh-CN" altLang="en-US"/>
          </a:p>
        </p:txBody>
      </p:sp>
      <p:grpSp>
        <p:nvGrpSpPr>
          <p:cNvPr id="46" name="Group 19"/>
          <p:cNvGrpSpPr/>
          <p:nvPr/>
        </p:nvGrpSpPr>
        <p:grpSpPr bwMode="auto">
          <a:xfrm>
            <a:off x="2000232" y="2694530"/>
            <a:ext cx="4694238" cy="1124208"/>
            <a:chOff x="521" y="650"/>
            <a:chExt cx="4899" cy="794"/>
          </a:xfrm>
        </p:grpSpPr>
        <p:sp>
          <p:nvSpPr>
            <p:cNvPr id="47" name="Text Box 20"/>
            <p:cNvSpPr txBox="1">
              <a:spLocks noChangeArrowheads="1"/>
            </p:cNvSpPr>
            <p:nvPr/>
          </p:nvSpPr>
          <p:spPr bwMode="auto">
            <a:xfrm>
              <a:off x="521" y="1118"/>
              <a:ext cx="4899" cy="326"/>
            </a:xfrm>
            <a:prstGeom prst="rect">
              <a:avLst/>
            </a:prstGeom>
            <a:noFill/>
            <a:ln w="38100">
              <a:solidFill>
                <a:srgbClr val="3333FF"/>
              </a:solidFill>
              <a:miter lim="800000"/>
            </a:ln>
            <a:effectLst/>
          </p:spPr>
          <p:txBody>
            <a:bodyPr wrap="square">
              <a:spAutoFit/>
            </a:bodyPr>
            <a:lstStyle/>
            <a:p>
              <a:pPr algn="ctr">
                <a:spcBef>
                  <a:spcPct val="50000"/>
                </a:spcBef>
              </a:pPr>
              <a:r>
                <a:rPr lang="zh-CN" altLang="en-US" sz="2400" b="1" dirty="0">
                  <a:solidFill>
                    <a:srgbClr val="3333FF"/>
                  </a:solidFill>
                  <a:latin typeface="Tahoma" panose="020B0604030504040204" pitchFamily="34" charset="0"/>
                </a:rPr>
                <a:t>呼     吸    作    用</a:t>
              </a:r>
              <a:endParaRPr lang="zh-CN" altLang="en-US" sz="2400" b="1" dirty="0">
                <a:solidFill>
                  <a:srgbClr val="3333FF"/>
                </a:solidFill>
                <a:latin typeface="Tahoma" panose="020B0604030504040204" pitchFamily="34" charset="0"/>
              </a:endParaRPr>
            </a:p>
          </p:txBody>
        </p:sp>
        <p:sp>
          <p:nvSpPr>
            <p:cNvPr id="48" name="Line 21"/>
            <p:cNvSpPr>
              <a:spLocks noChangeShapeType="1"/>
            </p:cNvSpPr>
            <p:nvPr/>
          </p:nvSpPr>
          <p:spPr bwMode="auto">
            <a:xfrm flipV="1">
              <a:off x="2971" y="845"/>
              <a:ext cx="45" cy="226"/>
            </a:xfrm>
            <a:prstGeom prst="line">
              <a:avLst/>
            </a:prstGeom>
            <a:noFill/>
            <a:ln w="57150">
              <a:solidFill>
                <a:srgbClr val="3333FF"/>
              </a:solidFill>
              <a:round/>
              <a:tailEnd type="triangle" w="med" len="med"/>
            </a:ln>
            <a:effectLst/>
          </p:spPr>
          <p:txBody>
            <a:bodyPr/>
            <a:lstStyle/>
            <a:p>
              <a:endParaRPr lang="zh-CN" altLang="en-US"/>
            </a:p>
          </p:txBody>
        </p:sp>
        <p:sp>
          <p:nvSpPr>
            <p:cNvPr id="49" name="Text Box 22"/>
            <p:cNvSpPr txBox="1">
              <a:spLocks noChangeArrowheads="1"/>
            </p:cNvSpPr>
            <p:nvPr/>
          </p:nvSpPr>
          <p:spPr bwMode="auto">
            <a:xfrm>
              <a:off x="2426" y="650"/>
              <a:ext cx="1225" cy="266"/>
            </a:xfrm>
            <a:prstGeom prst="rect">
              <a:avLst/>
            </a:prstGeom>
            <a:noFill/>
            <a:ln w="9525">
              <a:solidFill>
                <a:srgbClr val="3333FF"/>
              </a:solidFill>
              <a:miter lim="800000"/>
            </a:ln>
            <a:effectLst/>
          </p:spPr>
          <p:txBody>
            <a:bodyPr>
              <a:spAutoFit/>
            </a:bodyPr>
            <a:lstStyle/>
            <a:p>
              <a:pPr>
                <a:spcBef>
                  <a:spcPct val="50000"/>
                </a:spcBef>
              </a:pPr>
              <a:r>
                <a:rPr lang="zh-CN" altLang="en-US" b="1" dirty="0">
                  <a:solidFill>
                    <a:srgbClr val="3333FF"/>
                  </a:solidFill>
                </a:rPr>
                <a:t>（热能）</a:t>
              </a:r>
              <a:endParaRPr lang="zh-CN" altLang="en-US" b="1" dirty="0">
                <a:solidFill>
                  <a:srgbClr val="3333FF"/>
                </a:solidFill>
              </a:endParaRPr>
            </a:p>
          </p:txBody>
        </p:sp>
      </p:grpSp>
      <p:sp>
        <p:nvSpPr>
          <p:cNvPr id="50" name="Line 23"/>
          <p:cNvSpPr>
            <a:spLocks noChangeShapeType="1"/>
          </p:cNvSpPr>
          <p:nvPr/>
        </p:nvSpPr>
        <p:spPr bwMode="auto">
          <a:xfrm>
            <a:off x="1500166" y="5357808"/>
            <a:ext cx="1071570" cy="357208"/>
          </a:xfrm>
          <a:prstGeom prst="line">
            <a:avLst/>
          </a:prstGeom>
          <a:noFill/>
          <a:ln w="76200">
            <a:solidFill>
              <a:srgbClr val="3333FF"/>
            </a:solidFill>
            <a:round/>
            <a:tailEnd type="triangle" w="med" len="med"/>
          </a:ln>
          <a:effectLst/>
        </p:spPr>
        <p:txBody>
          <a:bodyPr/>
          <a:lstStyle/>
          <a:p>
            <a:endParaRPr lang="zh-CN" altLang="en-US"/>
          </a:p>
        </p:txBody>
      </p:sp>
      <p:grpSp>
        <p:nvGrpSpPr>
          <p:cNvPr id="51" name="Group 24"/>
          <p:cNvGrpSpPr/>
          <p:nvPr/>
        </p:nvGrpSpPr>
        <p:grpSpPr bwMode="auto">
          <a:xfrm>
            <a:off x="2695839" y="5548314"/>
            <a:ext cx="4870568" cy="1133479"/>
            <a:chOff x="1652" y="3825"/>
            <a:chExt cx="3450" cy="714"/>
          </a:xfrm>
        </p:grpSpPr>
        <p:sp>
          <p:nvSpPr>
            <p:cNvPr id="52" name="Rectangle 25"/>
            <p:cNvSpPr>
              <a:spLocks noChangeArrowheads="1"/>
            </p:cNvSpPr>
            <p:nvPr/>
          </p:nvSpPr>
          <p:spPr bwMode="auto">
            <a:xfrm>
              <a:off x="1652" y="3825"/>
              <a:ext cx="2442" cy="285"/>
            </a:xfrm>
            <a:prstGeom prst="rect">
              <a:avLst/>
            </a:prstGeom>
            <a:solidFill>
              <a:schemeClr val="bg1"/>
            </a:solidFill>
            <a:ln w="38100">
              <a:solidFill>
                <a:srgbClr val="3333FF"/>
              </a:solidFill>
              <a:miter lim="800000"/>
            </a:ln>
            <a:effectLst/>
          </p:spPr>
          <p:txBody>
            <a:bodyPr wrap="none" anchor="ctr"/>
            <a:lstStyle/>
            <a:p>
              <a:pPr algn="ctr"/>
              <a:r>
                <a:rPr lang="zh-CN" altLang="en-US" sz="2400" b="1" dirty="0">
                  <a:solidFill>
                    <a:srgbClr val="3333FF"/>
                  </a:solidFill>
                  <a:latin typeface="Tahoma" panose="020B0604030504040204" pitchFamily="34" charset="0"/>
                </a:rPr>
                <a:t>分    解    者</a:t>
              </a:r>
              <a:endParaRPr lang="zh-CN" altLang="en-US" sz="2400" b="1" dirty="0">
                <a:solidFill>
                  <a:srgbClr val="3333FF"/>
                </a:solidFill>
                <a:latin typeface="Tahoma" panose="020B0604030504040204" pitchFamily="34" charset="0"/>
              </a:endParaRPr>
            </a:p>
          </p:txBody>
        </p:sp>
        <p:sp>
          <p:nvSpPr>
            <p:cNvPr id="53" name="Text Box 26"/>
            <p:cNvSpPr txBox="1">
              <a:spLocks noChangeArrowheads="1"/>
            </p:cNvSpPr>
            <p:nvPr/>
          </p:nvSpPr>
          <p:spPr bwMode="auto">
            <a:xfrm>
              <a:off x="2653" y="4245"/>
              <a:ext cx="1152" cy="294"/>
            </a:xfrm>
            <a:prstGeom prst="rect">
              <a:avLst/>
            </a:prstGeom>
            <a:noFill/>
            <a:ln w="9525">
              <a:solidFill>
                <a:srgbClr val="3333FF"/>
              </a:solidFill>
              <a:miter lim="800000"/>
            </a:ln>
            <a:effectLst/>
          </p:spPr>
          <p:txBody>
            <a:bodyPr>
              <a:spAutoFit/>
            </a:bodyPr>
            <a:lstStyle/>
            <a:p>
              <a:r>
                <a:rPr lang="zh-CN" altLang="en-US" sz="2400" b="1" dirty="0">
                  <a:solidFill>
                    <a:srgbClr val="3333FF"/>
                  </a:solidFill>
                  <a:latin typeface="Tahoma" panose="020B0604030504040204" pitchFamily="34" charset="0"/>
                </a:rPr>
                <a:t>呼吸作用</a:t>
              </a:r>
              <a:endParaRPr lang="zh-CN" altLang="en-US" sz="2400" b="1" dirty="0">
                <a:solidFill>
                  <a:srgbClr val="3333FF"/>
                </a:solidFill>
                <a:latin typeface="Tahoma" panose="020B0604030504040204" pitchFamily="34" charset="0"/>
              </a:endParaRPr>
            </a:p>
          </p:txBody>
        </p:sp>
        <p:sp>
          <p:nvSpPr>
            <p:cNvPr id="54" name="Line 27"/>
            <p:cNvSpPr>
              <a:spLocks noChangeShapeType="1"/>
            </p:cNvSpPr>
            <p:nvPr/>
          </p:nvSpPr>
          <p:spPr bwMode="auto">
            <a:xfrm>
              <a:off x="3082" y="4110"/>
              <a:ext cx="161" cy="180"/>
            </a:xfrm>
            <a:prstGeom prst="line">
              <a:avLst/>
            </a:prstGeom>
            <a:noFill/>
            <a:ln w="76200">
              <a:solidFill>
                <a:srgbClr val="3333FF"/>
              </a:solidFill>
              <a:round/>
              <a:tailEnd type="triangle" w="med" len="med"/>
            </a:ln>
            <a:effectLst/>
          </p:spPr>
          <p:txBody>
            <a:bodyPr/>
            <a:lstStyle/>
            <a:p>
              <a:endParaRPr lang="zh-CN" altLang="en-US"/>
            </a:p>
          </p:txBody>
        </p:sp>
        <p:sp>
          <p:nvSpPr>
            <p:cNvPr id="55" name="Line 28"/>
            <p:cNvSpPr>
              <a:spLocks noChangeShapeType="1"/>
            </p:cNvSpPr>
            <p:nvPr/>
          </p:nvSpPr>
          <p:spPr bwMode="auto">
            <a:xfrm flipV="1">
              <a:off x="3742" y="4424"/>
              <a:ext cx="272" cy="1"/>
            </a:xfrm>
            <a:prstGeom prst="line">
              <a:avLst/>
            </a:prstGeom>
            <a:noFill/>
            <a:ln w="57150">
              <a:solidFill>
                <a:srgbClr val="3333FF"/>
              </a:solidFill>
              <a:round/>
              <a:tailEnd type="triangle" w="med" len="med"/>
            </a:ln>
            <a:effectLst/>
          </p:spPr>
          <p:txBody>
            <a:bodyPr/>
            <a:lstStyle/>
            <a:p>
              <a:endParaRPr lang="zh-CN" altLang="en-US"/>
            </a:p>
          </p:txBody>
        </p:sp>
        <p:sp>
          <p:nvSpPr>
            <p:cNvPr id="56" name="Text Box 29"/>
            <p:cNvSpPr txBox="1">
              <a:spLocks noChangeArrowheads="1"/>
            </p:cNvSpPr>
            <p:nvPr/>
          </p:nvSpPr>
          <p:spPr bwMode="auto">
            <a:xfrm>
              <a:off x="3923" y="4240"/>
              <a:ext cx="1179" cy="294"/>
            </a:xfrm>
            <a:prstGeom prst="rect">
              <a:avLst/>
            </a:prstGeom>
            <a:noFill/>
            <a:ln w="9525">
              <a:solidFill>
                <a:srgbClr val="3333FF"/>
              </a:solidFill>
              <a:miter lim="800000"/>
            </a:ln>
            <a:effectLst/>
          </p:spPr>
          <p:txBody>
            <a:bodyPr>
              <a:spAutoFit/>
            </a:bodyPr>
            <a:lstStyle/>
            <a:p>
              <a:pPr>
                <a:spcBef>
                  <a:spcPct val="50000"/>
                </a:spcBef>
              </a:pPr>
              <a:r>
                <a:rPr lang="zh-CN" altLang="en-US" sz="2400" b="1" dirty="0">
                  <a:solidFill>
                    <a:srgbClr val="3333FF"/>
                  </a:solidFill>
                </a:rPr>
                <a:t>（热能）</a:t>
              </a:r>
              <a:endParaRPr lang="zh-CN" altLang="en-US" sz="2400" b="1" dirty="0">
                <a:solidFill>
                  <a:srgbClr val="3333FF"/>
                </a:solidFill>
              </a:endParaRPr>
            </a:p>
          </p:txBody>
        </p:sp>
      </p:grpSp>
      <p:sp>
        <p:nvSpPr>
          <p:cNvPr id="57" name="AutoShape 4"/>
          <p:cNvSpPr>
            <a:spLocks noChangeArrowheads="1"/>
          </p:cNvSpPr>
          <p:nvPr/>
        </p:nvSpPr>
        <p:spPr bwMode="auto">
          <a:xfrm>
            <a:off x="1600232" y="4719634"/>
            <a:ext cx="831850" cy="304800"/>
          </a:xfrm>
          <a:prstGeom prst="rightArrow">
            <a:avLst>
              <a:gd name="adj1" fmla="val 50000"/>
              <a:gd name="adj2" fmla="val 68229"/>
            </a:avLst>
          </a:prstGeom>
          <a:solidFill>
            <a:schemeClr val="folHlink"/>
          </a:solidFill>
          <a:ln w="9525">
            <a:noFill/>
            <a:miter lim="800000"/>
          </a:ln>
          <a:effectLst/>
        </p:spPr>
        <p:txBody>
          <a:bodyPr wrap="none" anchor="ctr"/>
          <a:lstStyle/>
          <a:p>
            <a:endParaRPr lang="zh-CN" altLang="en-US"/>
          </a:p>
        </p:txBody>
      </p:sp>
      <p:sp>
        <p:nvSpPr>
          <p:cNvPr id="58" name="Line 18"/>
          <p:cNvSpPr>
            <a:spLocks noChangeShapeType="1"/>
          </p:cNvSpPr>
          <p:nvPr/>
        </p:nvSpPr>
        <p:spPr bwMode="auto">
          <a:xfrm flipV="1">
            <a:off x="3222618" y="3929066"/>
            <a:ext cx="277812" cy="465137"/>
          </a:xfrm>
          <a:prstGeom prst="line">
            <a:avLst/>
          </a:prstGeom>
          <a:noFill/>
          <a:ln w="76200">
            <a:solidFill>
              <a:srgbClr val="3333FF"/>
            </a:solidFill>
            <a:round/>
            <a:tailEnd type="triangle" w="med" len="med"/>
          </a:ln>
          <a:effectLst/>
        </p:spPr>
        <p:txBody>
          <a:bodyPr/>
          <a:lstStyle/>
          <a:p>
            <a:endParaRPr lang="zh-CN" altLang="en-US"/>
          </a:p>
        </p:txBody>
      </p:sp>
      <p:sp>
        <p:nvSpPr>
          <p:cNvPr id="59" name="Line 31"/>
          <p:cNvSpPr>
            <a:spLocks noChangeShapeType="1"/>
          </p:cNvSpPr>
          <p:nvPr/>
        </p:nvSpPr>
        <p:spPr bwMode="auto">
          <a:xfrm>
            <a:off x="3214678" y="5143512"/>
            <a:ext cx="319089" cy="425450"/>
          </a:xfrm>
          <a:prstGeom prst="line">
            <a:avLst/>
          </a:prstGeom>
          <a:noFill/>
          <a:ln w="76200">
            <a:solidFill>
              <a:srgbClr val="3333FF"/>
            </a:solidFill>
            <a:round/>
            <a:tailEnd type="triangle" w="med" len="med"/>
          </a:ln>
          <a:effectLst/>
        </p:spPr>
        <p:txBody>
          <a:bodyPr/>
          <a:lstStyle/>
          <a:p>
            <a:endParaRPr lang="zh-CN" altLang="en-US"/>
          </a:p>
        </p:txBody>
      </p:sp>
      <p:sp>
        <p:nvSpPr>
          <p:cNvPr id="60" name="AutoShape 5"/>
          <p:cNvSpPr>
            <a:spLocks noChangeArrowheads="1"/>
          </p:cNvSpPr>
          <p:nvPr/>
        </p:nvSpPr>
        <p:spPr bwMode="auto">
          <a:xfrm>
            <a:off x="3886232" y="4881559"/>
            <a:ext cx="638175" cy="157163"/>
          </a:xfrm>
          <a:prstGeom prst="rightArrow">
            <a:avLst>
              <a:gd name="adj1" fmla="val 50000"/>
              <a:gd name="adj2" fmla="val 101515"/>
            </a:avLst>
          </a:prstGeom>
          <a:solidFill>
            <a:srgbClr val="2BD53B"/>
          </a:solidFill>
          <a:ln w="9525">
            <a:noFill/>
            <a:miter lim="800000"/>
          </a:ln>
          <a:effectLst/>
        </p:spPr>
        <p:txBody>
          <a:bodyPr wrap="none" anchor="ctr"/>
          <a:lstStyle/>
          <a:p>
            <a:endParaRPr lang="zh-CN" altLang="en-US"/>
          </a:p>
        </p:txBody>
      </p:sp>
      <p:sp>
        <p:nvSpPr>
          <p:cNvPr id="61" name="Line 18"/>
          <p:cNvSpPr>
            <a:spLocks noChangeShapeType="1"/>
          </p:cNvSpPr>
          <p:nvPr/>
        </p:nvSpPr>
        <p:spPr bwMode="auto">
          <a:xfrm flipV="1">
            <a:off x="5008568" y="3892557"/>
            <a:ext cx="277812" cy="465137"/>
          </a:xfrm>
          <a:prstGeom prst="line">
            <a:avLst/>
          </a:prstGeom>
          <a:noFill/>
          <a:ln w="76200">
            <a:solidFill>
              <a:srgbClr val="3333FF"/>
            </a:solidFill>
            <a:round/>
            <a:tailEnd type="triangle" w="med" len="med"/>
          </a:ln>
          <a:effectLst/>
        </p:spPr>
        <p:txBody>
          <a:bodyPr/>
          <a:lstStyle/>
          <a:p>
            <a:endParaRPr lang="zh-CN" altLang="en-US"/>
          </a:p>
        </p:txBody>
      </p:sp>
      <p:sp>
        <p:nvSpPr>
          <p:cNvPr id="62" name="Line 33"/>
          <p:cNvSpPr>
            <a:spLocks noChangeShapeType="1"/>
          </p:cNvSpPr>
          <p:nvPr/>
        </p:nvSpPr>
        <p:spPr bwMode="auto">
          <a:xfrm flipH="1">
            <a:off x="5805495" y="5072074"/>
            <a:ext cx="123827" cy="515938"/>
          </a:xfrm>
          <a:prstGeom prst="line">
            <a:avLst/>
          </a:prstGeom>
          <a:noFill/>
          <a:ln w="76200">
            <a:solidFill>
              <a:srgbClr val="3333FF"/>
            </a:solidFill>
            <a:round/>
            <a:tailEnd type="triangle" w="med" len="med"/>
          </a:ln>
          <a:effectLst/>
        </p:spPr>
        <p:txBody>
          <a:bodyPr/>
          <a:lstStyle/>
          <a:p>
            <a:endParaRPr lang="zh-CN" altLang="en-US"/>
          </a:p>
        </p:txBody>
      </p:sp>
      <p:sp>
        <p:nvSpPr>
          <p:cNvPr id="63" name="AutoShape 15"/>
          <p:cNvSpPr>
            <a:spLocks noChangeArrowheads="1"/>
          </p:cNvSpPr>
          <p:nvPr/>
        </p:nvSpPr>
        <p:spPr bwMode="auto">
          <a:xfrm>
            <a:off x="7162832" y="4840265"/>
            <a:ext cx="638175" cy="80962"/>
          </a:xfrm>
          <a:prstGeom prst="rightArrow">
            <a:avLst>
              <a:gd name="adj1" fmla="val 50000"/>
              <a:gd name="adj2" fmla="val 197060"/>
            </a:avLst>
          </a:prstGeom>
          <a:solidFill>
            <a:srgbClr val="1A8424"/>
          </a:solidFill>
          <a:ln w="9525">
            <a:noFill/>
            <a:miter lim="800000"/>
          </a:ln>
          <a:effectLst/>
        </p:spPr>
        <p:txBody>
          <a:bodyPr wrap="none" anchor="ctr"/>
          <a:lstStyle/>
          <a:p>
            <a:endParaRPr lang="zh-CN" altLang="en-US"/>
          </a:p>
        </p:txBody>
      </p:sp>
      <p:sp>
        <p:nvSpPr>
          <p:cNvPr id="64" name="TextBox 63"/>
          <p:cNvSpPr txBox="1"/>
          <p:nvPr/>
        </p:nvSpPr>
        <p:spPr>
          <a:xfrm>
            <a:off x="7858148" y="4554513"/>
            <a:ext cx="1143008" cy="646331"/>
          </a:xfrm>
          <a:prstGeom prst="rect">
            <a:avLst/>
          </a:prstGeom>
          <a:noFill/>
        </p:spPr>
        <p:txBody>
          <a:bodyPr wrap="square" rtlCol="0">
            <a:spAutoFit/>
          </a:bodyPr>
          <a:lstStyle/>
          <a:p>
            <a:r>
              <a:rPr lang="en-US" altLang="zh-CN" sz="3600" b="1" dirty="0" smtClean="0"/>
              <a:t>······</a:t>
            </a:r>
            <a:endParaRPr lang="zh-CN" altLang="en-US" sz="36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dissolve">
                                      <p:cBhvr>
                                        <p:cTn id="11" dur="5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wipe(left)">
                                      <p:cBhvr>
                                        <p:cTn id="51" dur="500"/>
                                        <p:tgtEl>
                                          <p:spTgt spid="5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500"/>
                                        <p:tgtEl>
                                          <p:spTgt spid="6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left)">
                                      <p:cBhvr>
                                        <p:cTn id="61" dur="500"/>
                                        <p:tgtEl>
                                          <p:spTgt spid="6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3" grpId="0" animBg="1"/>
      <p:bldP spid="44" grpId="0" animBg="1"/>
      <p:bldP spid="50"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ChangeArrowheads="1"/>
          </p:cNvSpPr>
          <p:nvPr/>
        </p:nvSpPr>
        <p:spPr bwMode="auto">
          <a:xfrm>
            <a:off x="3984336" y="48732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6149" name="图片 5" descr="图片11.png"/>
          <p:cNvPicPr>
            <a:picLocks noChangeAspect="1"/>
          </p:cNvPicPr>
          <p:nvPr/>
        </p:nvPicPr>
        <p:blipFill>
          <a:blip r:embed="rId1" cstate="print"/>
          <a:srcRect/>
          <a:stretch>
            <a:fillRect/>
          </a:stretch>
        </p:blipFill>
        <p:spPr bwMode="auto">
          <a:xfrm>
            <a:off x="500034" y="428604"/>
            <a:ext cx="3152514" cy="642923"/>
          </a:xfrm>
          <a:prstGeom prst="rect">
            <a:avLst/>
          </a:prstGeom>
          <a:noFill/>
          <a:ln w="9525">
            <a:noFill/>
            <a:miter lim="800000"/>
            <a:headEnd/>
            <a:tailEnd/>
          </a:ln>
        </p:spPr>
      </p:pic>
      <p:sp>
        <p:nvSpPr>
          <p:cNvPr id="8" name="Rectangle 3"/>
          <p:cNvSpPr>
            <a:spLocks noChangeArrowheads="1"/>
          </p:cNvSpPr>
          <p:nvPr/>
        </p:nvSpPr>
        <p:spPr bwMode="auto">
          <a:xfrm>
            <a:off x="395288" y="1285842"/>
            <a:ext cx="5391158" cy="584775"/>
          </a:xfrm>
          <a:prstGeom prst="rect">
            <a:avLst/>
          </a:prstGeom>
          <a:noFill/>
          <a:ln w="9525" algn="ctr">
            <a:noFill/>
            <a:miter lim="800000"/>
          </a:ln>
        </p:spPr>
        <p:txBody>
          <a:bodyPr wrap="square">
            <a:spAutoFit/>
          </a:bodyPr>
          <a:lstStyle/>
          <a:p>
            <a:pPr fontAlgn="t"/>
            <a:r>
              <a:rPr kumimoji="1" lang="en-US" altLang="zh-CN" sz="3200" b="1" dirty="0" smtClean="0">
                <a:solidFill>
                  <a:srgbClr val="0000FF"/>
                </a:solidFill>
                <a:latin typeface="宋体" panose="02010600030101010101" pitchFamily="2" charset="-122"/>
              </a:rPr>
              <a:t>4.</a:t>
            </a:r>
            <a:r>
              <a:rPr kumimoji="1" lang="zh-CN" altLang="en-US" sz="3200" b="1" dirty="0" smtClean="0">
                <a:solidFill>
                  <a:srgbClr val="0000FF"/>
                </a:solidFill>
                <a:latin typeface="宋体" panose="02010600030101010101" pitchFamily="2" charset="-122"/>
              </a:rPr>
              <a:t>生态系统能量流动的特点</a:t>
            </a:r>
            <a:endParaRPr kumimoji="1" lang="zh-CN" altLang="en-US" sz="3200" b="1" dirty="0">
              <a:solidFill>
                <a:srgbClr val="0000FF"/>
              </a:solidFill>
              <a:latin typeface="宋体" panose="02010600030101010101" pitchFamily="2" charset="-122"/>
            </a:endParaRPr>
          </a:p>
        </p:txBody>
      </p:sp>
      <p:sp>
        <p:nvSpPr>
          <p:cNvPr id="10" name="Rectangle 3"/>
          <p:cNvSpPr>
            <a:spLocks noChangeArrowheads="1"/>
          </p:cNvSpPr>
          <p:nvPr/>
        </p:nvSpPr>
        <p:spPr bwMode="auto">
          <a:xfrm>
            <a:off x="500034" y="6273225"/>
            <a:ext cx="1357322" cy="584775"/>
          </a:xfrm>
          <a:prstGeom prst="rect">
            <a:avLst/>
          </a:prstGeom>
          <a:noFill/>
          <a:ln w="9525" algn="ctr">
            <a:noFill/>
            <a:miter lim="800000"/>
          </a:ln>
        </p:spPr>
        <p:txBody>
          <a:bodyPr wrap="square">
            <a:spAutoFit/>
          </a:bodyPr>
          <a:lstStyle/>
          <a:p>
            <a:pPr fontAlgn="t"/>
            <a:r>
              <a:rPr kumimoji="1" lang="zh-CN" altLang="en-US" sz="32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rPr>
              <a:t>分析：</a:t>
            </a:r>
            <a:endParaRPr kumimoji="1" lang="zh-CN" altLang="en-US" sz="3200"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endParaRPr>
          </a:p>
        </p:txBody>
      </p:sp>
      <p:grpSp>
        <p:nvGrpSpPr>
          <p:cNvPr id="38" name="组合 37"/>
          <p:cNvGrpSpPr/>
          <p:nvPr/>
        </p:nvGrpSpPr>
        <p:grpSpPr>
          <a:xfrm>
            <a:off x="0" y="1819287"/>
            <a:ext cx="9001156" cy="4252919"/>
            <a:chOff x="0" y="2428874"/>
            <a:chExt cx="9001156" cy="4252919"/>
          </a:xfrm>
        </p:grpSpPr>
        <p:grpSp>
          <p:nvGrpSpPr>
            <p:cNvPr id="2" name="组合 26"/>
            <p:cNvGrpSpPr/>
            <p:nvPr/>
          </p:nvGrpSpPr>
          <p:grpSpPr>
            <a:xfrm>
              <a:off x="219076" y="2973369"/>
              <a:ext cx="8782080" cy="2527315"/>
              <a:chOff x="76200" y="2330445"/>
              <a:chExt cx="8782080" cy="2527315"/>
            </a:xfrm>
          </p:grpSpPr>
          <p:graphicFrame>
            <p:nvGraphicFramePr>
              <p:cNvPr id="28" name="Object 3"/>
              <p:cNvGraphicFramePr>
                <a:graphicFrameLocks noChangeAspect="1"/>
              </p:cNvGraphicFramePr>
              <p:nvPr/>
            </p:nvGraphicFramePr>
            <p:xfrm>
              <a:off x="4429156" y="3324235"/>
              <a:ext cx="2520950" cy="1533525"/>
            </p:xfrm>
            <a:graphic>
              <a:graphicData uri="http://schemas.openxmlformats.org/presentationml/2006/ole">
                <mc:AlternateContent xmlns:mc="http://schemas.openxmlformats.org/markup-compatibility/2006">
                  <mc:Choice xmlns:v="urn:schemas-microsoft-com:vml" Requires="v">
                    <p:oleObj spid="_x0000_s4097" name="" r:id="rId2" imgW="1403350" imgH="854710" progId="">
                      <p:embed/>
                    </p:oleObj>
                  </mc:Choice>
                  <mc:Fallback>
                    <p:oleObj name="" r:id="rId2" imgW="1403350" imgH="854710" progId="">
                      <p:embed/>
                      <p:pic>
                        <p:nvPicPr>
                          <p:cNvPr id="0" name="图片 4096"/>
                          <p:cNvPicPr>
                            <a:picLocks noChangeAspect="1"/>
                          </p:cNvPicPr>
                          <p:nvPr/>
                        </p:nvPicPr>
                        <p:blipFill>
                          <a:blip r:embed="rId3">
                            <a:clrChange>
                              <a:clrFrom>
                                <a:srgbClr val="FFFFFF"/>
                              </a:clrFrom>
                              <a:clrTo>
                                <a:srgbClr val="FFFFFF">
                                  <a:alpha val="0"/>
                                </a:srgbClr>
                              </a:clrTo>
                            </a:clrChange>
                          </a:blip>
                          <a:stretch>
                            <a:fillRect/>
                          </a:stretch>
                        </p:blipFill>
                        <p:spPr>
                          <a:xfrm>
                            <a:off x="4429156" y="3324235"/>
                            <a:ext cx="2520950" cy="1533525"/>
                          </a:xfrm>
                          <a:prstGeom prst="rect">
                            <a:avLst/>
                          </a:prstGeom>
                          <a:noFill/>
                          <a:ln w="9525">
                            <a:noFill/>
                          </a:ln>
                        </p:spPr>
                      </p:pic>
                    </p:oleObj>
                  </mc:Fallback>
                </mc:AlternateContent>
              </a:graphicData>
            </a:graphic>
          </p:graphicFrame>
          <p:sp>
            <p:nvSpPr>
              <p:cNvPr id="29" name="AutoShape 4"/>
              <p:cNvSpPr>
                <a:spLocks noChangeArrowheads="1"/>
              </p:cNvSpPr>
              <p:nvPr/>
            </p:nvSpPr>
            <p:spPr bwMode="auto">
              <a:xfrm>
                <a:off x="1457356" y="4076710"/>
                <a:ext cx="831850" cy="304800"/>
              </a:xfrm>
              <a:prstGeom prst="rightArrow">
                <a:avLst>
                  <a:gd name="adj1" fmla="val 50000"/>
                  <a:gd name="adj2" fmla="val 68229"/>
                </a:avLst>
              </a:prstGeom>
              <a:solidFill>
                <a:schemeClr val="folHlink"/>
              </a:solidFill>
              <a:ln w="9525">
                <a:noFill/>
                <a:miter lim="800000"/>
              </a:ln>
              <a:effectLst/>
            </p:spPr>
            <p:txBody>
              <a:bodyPr wrap="none" anchor="ctr"/>
              <a:lstStyle/>
              <a:p>
                <a:endParaRPr lang="zh-CN" altLang="en-US"/>
              </a:p>
            </p:txBody>
          </p:sp>
          <p:sp>
            <p:nvSpPr>
              <p:cNvPr id="33" name="AutoShape 5"/>
              <p:cNvSpPr>
                <a:spLocks noChangeArrowheads="1"/>
              </p:cNvSpPr>
              <p:nvPr/>
            </p:nvSpPr>
            <p:spPr bwMode="auto">
              <a:xfrm>
                <a:off x="3743356" y="4187540"/>
                <a:ext cx="638175" cy="157163"/>
              </a:xfrm>
              <a:prstGeom prst="rightArrow">
                <a:avLst>
                  <a:gd name="adj1" fmla="val 50000"/>
                  <a:gd name="adj2" fmla="val 101515"/>
                </a:avLst>
              </a:prstGeom>
              <a:solidFill>
                <a:srgbClr val="2BD53B"/>
              </a:solidFill>
              <a:ln w="9525">
                <a:noFill/>
                <a:miter lim="800000"/>
              </a:ln>
              <a:effectLst/>
            </p:spPr>
            <p:txBody>
              <a:bodyPr wrap="none" anchor="ctr"/>
              <a:lstStyle/>
              <a:p>
                <a:endParaRPr lang="zh-CN" altLang="en-US"/>
              </a:p>
            </p:txBody>
          </p:sp>
          <p:pic>
            <p:nvPicPr>
              <p:cNvPr id="34" name="Picture 12" descr="16-7"/>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2295556" y="3552835"/>
                <a:ext cx="1524000" cy="1185863"/>
              </a:xfrm>
              <a:prstGeom prst="rect">
                <a:avLst/>
              </a:prstGeom>
              <a:noFill/>
              <a:ln w="9525" cmpd="sng">
                <a:noFill/>
                <a:miter lim="800000"/>
                <a:headEnd/>
                <a:tailEnd/>
              </a:ln>
            </p:spPr>
          </p:pic>
          <p:pic>
            <p:nvPicPr>
              <p:cNvPr id="35" name="Picture 13" descr="16-4"/>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76200" y="2330445"/>
                <a:ext cx="1492250" cy="2438400"/>
              </a:xfrm>
              <a:prstGeom prst="rect">
                <a:avLst/>
              </a:prstGeom>
              <a:noFill/>
              <a:ln w="9525" cmpd="sng">
                <a:noFill/>
                <a:miter lim="800000"/>
                <a:headEnd/>
                <a:tailEnd/>
              </a:ln>
            </p:spPr>
          </p:pic>
          <p:sp>
            <p:nvSpPr>
              <p:cNvPr id="36" name="AutoShape 15"/>
              <p:cNvSpPr>
                <a:spLocks noChangeArrowheads="1"/>
              </p:cNvSpPr>
              <p:nvPr/>
            </p:nvSpPr>
            <p:spPr bwMode="auto">
              <a:xfrm>
                <a:off x="7019956" y="4197341"/>
                <a:ext cx="638175" cy="80962"/>
              </a:xfrm>
              <a:prstGeom prst="rightArrow">
                <a:avLst>
                  <a:gd name="adj1" fmla="val 50000"/>
                  <a:gd name="adj2" fmla="val 197060"/>
                </a:avLst>
              </a:prstGeom>
              <a:solidFill>
                <a:srgbClr val="1A8424"/>
              </a:solidFill>
              <a:ln w="9525">
                <a:noFill/>
                <a:miter lim="800000"/>
              </a:ln>
              <a:effectLst/>
            </p:spPr>
            <p:txBody>
              <a:bodyPr wrap="none" anchor="ctr"/>
              <a:lstStyle/>
              <a:p>
                <a:endParaRPr lang="zh-CN" altLang="en-US"/>
              </a:p>
            </p:txBody>
          </p:sp>
          <p:sp>
            <p:nvSpPr>
              <p:cNvPr id="37" name="TextBox 36"/>
              <p:cNvSpPr txBox="1"/>
              <p:nvPr/>
            </p:nvSpPr>
            <p:spPr>
              <a:xfrm>
                <a:off x="7715272" y="3911589"/>
                <a:ext cx="1143008" cy="646331"/>
              </a:xfrm>
              <a:prstGeom prst="rect">
                <a:avLst/>
              </a:prstGeom>
              <a:noFill/>
            </p:spPr>
            <p:txBody>
              <a:bodyPr wrap="square" rtlCol="0">
                <a:spAutoFit/>
              </a:bodyPr>
              <a:lstStyle/>
              <a:p>
                <a:r>
                  <a:rPr lang="en-US" altLang="zh-CN" sz="3600" b="1" dirty="0" smtClean="0"/>
                  <a:t>······</a:t>
                </a:r>
                <a:endParaRPr lang="zh-CN" altLang="en-US" sz="3600" b="1" dirty="0"/>
              </a:p>
            </p:txBody>
          </p:sp>
        </p:grpSp>
        <p:pic>
          <p:nvPicPr>
            <p:cNvPr id="15" name="图片 14" descr="2-140304210553926-lp.jpg"/>
            <p:cNvPicPr>
              <a:picLocks noChangeAspect="1"/>
            </p:cNvPicPr>
            <p:nvPr/>
          </p:nvPicPr>
          <p:blipFill>
            <a:blip r:embed="rId6" cstate="print"/>
            <a:stretch>
              <a:fillRect/>
            </a:stretch>
          </p:blipFill>
          <p:spPr>
            <a:xfrm>
              <a:off x="0" y="2428874"/>
              <a:ext cx="1070500" cy="1071546"/>
            </a:xfrm>
            <a:prstGeom prst="rect">
              <a:avLst/>
            </a:prstGeom>
          </p:spPr>
        </p:pic>
        <p:sp>
          <p:nvSpPr>
            <p:cNvPr id="16" name="AutoShape 5"/>
            <p:cNvSpPr>
              <a:spLocks noChangeArrowheads="1"/>
            </p:cNvSpPr>
            <p:nvPr/>
          </p:nvSpPr>
          <p:spPr bwMode="auto">
            <a:xfrm rot="4311743">
              <a:off x="469023" y="3606815"/>
              <a:ext cx="703902" cy="526133"/>
            </a:xfrm>
            <a:prstGeom prst="rightArrow">
              <a:avLst>
                <a:gd name="adj1" fmla="val 50000"/>
                <a:gd name="adj2" fmla="val 25866"/>
              </a:avLst>
            </a:prstGeom>
            <a:solidFill>
              <a:srgbClr val="FFCC66"/>
            </a:solidFill>
            <a:ln w="9525">
              <a:solidFill>
                <a:srgbClr val="FF6600"/>
              </a:solidFill>
              <a:miter lim="800000"/>
            </a:ln>
            <a:effectLst/>
          </p:spPr>
          <p:txBody>
            <a:bodyPr wrap="none" anchor="ctr"/>
            <a:lstStyle/>
            <a:p>
              <a:endParaRPr lang="zh-CN" altLang="en-US"/>
            </a:p>
          </p:txBody>
        </p:sp>
        <p:sp>
          <p:nvSpPr>
            <p:cNvPr id="18" name="Line 18"/>
            <p:cNvSpPr>
              <a:spLocks noChangeShapeType="1"/>
            </p:cNvSpPr>
            <p:nvPr/>
          </p:nvSpPr>
          <p:spPr bwMode="auto">
            <a:xfrm flipV="1">
              <a:off x="1714480" y="3857610"/>
              <a:ext cx="277812" cy="465137"/>
            </a:xfrm>
            <a:prstGeom prst="line">
              <a:avLst/>
            </a:prstGeom>
            <a:noFill/>
            <a:ln w="76200">
              <a:solidFill>
                <a:srgbClr val="3333FF"/>
              </a:solidFill>
              <a:round/>
              <a:tailEnd type="triangle" w="med" len="med"/>
            </a:ln>
            <a:effectLst/>
          </p:spPr>
          <p:txBody>
            <a:bodyPr/>
            <a:lstStyle/>
            <a:p>
              <a:endParaRPr lang="zh-CN" altLang="en-US"/>
            </a:p>
          </p:txBody>
        </p:sp>
        <p:grpSp>
          <p:nvGrpSpPr>
            <p:cNvPr id="3" name="Group 19"/>
            <p:cNvGrpSpPr/>
            <p:nvPr/>
          </p:nvGrpSpPr>
          <p:grpSpPr bwMode="auto">
            <a:xfrm>
              <a:off x="2000232" y="2694530"/>
              <a:ext cx="4694238" cy="1124208"/>
              <a:chOff x="521" y="650"/>
              <a:chExt cx="4899" cy="794"/>
            </a:xfrm>
          </p:grpSpPr>
          <p:sp>
            <p:nvSpPr>
              <p:cNvPr id="20" name="Text Box 20"/>
              <p:cNvSpPr txBox="1">
                <a:spLocks noChangeArrowheads="1"/>
              </p:cNvSpPr>
              <p:nvPr/>
            </p:nvSpPr>
            <p:spPr bwMode="auto">
              <a:xfrm>
                <a:off x="521" y="1118"/>
                <a:ext cx="4899" cy="326"/>
              </a:xfrm>
              <a:prstGeom prst="rect">
                <a:avLst/>
              </a:prstGeom>
              <a:noFill/>
              <a:ln w="38100">
                <a:solidFill>
                  <a:srgbClr val="3333FF"/>
                </a:solidFill>
                <a:miter lim="800000"/>
              </a:ln>
              <a:effectLst/>
            </p:spPr>
            <p:txBody>
              <a:bodyPr wrap="square">
                <a:spAutoFit/>
              </a:bodyPr>
              <a:lstStyle/>
              <a:p>
                <a:pPr algn="ctr">
                  <a:spcBef>
                    <a:spcPct val="50000"/>
                  </a:spcBef>
                </a:pPr>
                <a:r>
                  <a:rPr lang="zh-CN" altLang="en-US" sz="2400" b="1" dirty="0">
                    <a:solidFill>
                      <a:srgbClr val="3333FF"/>
                    </a:solidFill>
                    <a:latin typeface="Tahoma" panose="020B0604030504040204" pitchFamily="34" charset="0"/>
                  </a:rPr>
                  <a:t>呼     吸    作    用</a:t>
                </a:r>
                <a:endParaRPr lang="zh-CN" altLang="en-US" sz="2400" b="1" dirty="0">
                  <a:solidFill>
                    <a:srgbClr val="3333FF"/>
                  </a:solidFill>
                  <a:latin typeface="Tahoma" panose="020B0604030504040204" pitchFamily="34" charset="0"/>
                </a:endParaRPr>
              </a:p>
            </p:txBody>
          </p:sp>
          <p:sp>
            <p:nvSpPr>
              <p:cNvPr id="21" name="Line 21"/>
              <p:cNvSpPr>
                <a:spLocks noChangeShapeType="1"/>
              </p:cNvSpPr>
              <p:nvPr/>
            </p:nvSpPr>
            <p:spPr bwMode="auto">
              <a:xfrm flipV="1">
                <a:off x="2971" y="845"/>
                <a:ext cx="45" cy="226"/>
              </a:xfrm>
              <a:prstGeom prst="line">
                <a:avLst/>
              </a:prstGeom>
              <a:noFill/>
              <a:ln w="57150">
                <a:solidFill>
                  <a:srgbClr val="3333FF"/>
                </a:solidFill>
                <a:round/>
                <a:tailEnd type="triangle" w="med" len="med"/>
              </a:ln>
              <a:effectLst/>
            </p:spPr>
            <p:txBody>
              <a:bodyPr/>
              <a:lstStyle/>
              <a:p>
                <a:endParaRPr lang="zh-CN" altLang="en-US"/>
              </a:p>
            </p:txBody>
          </p:sp>
          <p:sp>
            <p:nvSpPr>
              <p:cNvPr id="22" name="Text Box 22"/>
              <p:cNvSpPr txBox="1">
                <a:spLocks noChangeArrowheads="1"/>
              </p:cNvSpPr>
              <p:nvPr/>
            </p:nvSpPr>
            <p:spPr bwMode="auto">
              <a:xfrm>
                <a:off x="2426" y="650"/>
                <a:ext cx="1225" cy="266"/>
              </a:xfrm>
              <a:prstGeom prst="rect">
                <a:avLst/>
              </a:prstGeom>
              <a:noFill/>
              <a:ln w="9525">
                <a:solidFill>
                  <a:srgbClr val="3333FF"/>
                </a:solidFill>
                <a:miter lim="800000"/>
              </a:ln>
              <a:effectLst/>
            </p:spPr>
            <p:txBody>
              <a:bodyPr>
                <a:spAutoFit/>
              </a:bodyPr>
              <a:lstStyle/>
              <a:p>
                <a:pPr>
                  <a:spcBef>
                    <a:spcPct val="50000"/>
                  </a:spcBef>
                </a:pPr>
                <a:r>
                  <a:rPr lang="zh-CN" altLang="en-US" b="1" dirty="0">
                    <a:solidFill>
                      <a:srgbClr val="3333FF"/>
                    </a:solidFill>
                  </a:rPr>
                  <a:t>（热能）</a:t>
                </a:r>
                <a:endParaRPr lang="zh-CN" altLang="en-US" b="1" dirty="0">
                  <a:solidFill>
                    <a:srgbClr val="3333FF"/>
                  </a:solidFill>
                </a:endParaRPr>
              </a:p>
            </p:txBody>
          </p:sp>
        </p:grpSp>
        <p:sp>
          <p:nvSpPr>
            <p:cNvPr id="23" name="Line 23"/>
            <p:cNvSpPr>
              <a:spLocks noChangeShapeType="1"/>
            </p:cNvSpPr>
            <p:nvPr/>
          </p:nvSpPr>
          <p:spPr bwMode="auto">
            <a:xfrm>
              <a:off x="1500166" y="5357808"/>
              <a:ext cx="1071570" cy="357208"/>
            </a:xfrm>
            <a:prstGeom prst="line">
              <a:avLst/>
            </a:prstGeom>
            <a:noFill/>
            <a:ln w="76200">
              <a:solidFill>
                <a:srgbClr val="3333FF"/>
              </a:solidFill>
              <a:round/>
              <a:tailEnd type="triangle" w="med" len="med"/>
            </a:ln>
            <a:effectLst/>
          </p:spPr>
          <p:txBody>
            <a:bodyPr/>
            <a:lstStyle/>
            <a:p>
              <a:endParaRPr lang="zh-CN" altLang="en-US"/>
            </a:p>
          </p:txBody>
        </p:sp>
        <p:grpSp>
          <p:nvGrpSpPr>
            <p:cNvPr id="4" name="Group 24"/>
            <p:cNvGrpSpPr/>
            <p:nvPr/>
          </p:nvGrpSpPr>
          <p:grpSpPr bwMode="auto">
            <a:xfrm>
              <a:off x="2695839" y="5548314"/>
              <a:ext cx="4870568" cy="1133479"/>
              <a:chOff x="1652" y="3825"/>
              <a:chExt cx="3450" cy="714"/>
            </a:xfrm>
          </p:grpSpPr>
          <p:sp>
            <p:nvSpPr>
              <p:cNvPr id="25" name="Rectangle 25"/>
              <p:cNvSpPr>
                <a:spLocks noChangeArrowheads="1"/>
              </p:cNvSpPr>
              <p:nvPr/>
            </p:nvSpPr>
            <p:spPr bwMode="auto">
              <a:xfrm>
                <a:off x="1652" y="3825"/>
                <a:ext cx="2847" cy="285"/>
              </a:xfrm>
              <a:prstGeom prst="rect">
                <a:avLst/>
              </a:prstGeom>
              <a:solidFill>
                <a:schemeClr val="bg1"/>
              </a:solidFill>
              <a:ln w="38100">
                <a:solidFill>
                  <a:srgbClr val="3333FF"/>
                </a:solidFill>
                <a:miter lim="800000"/>
              </a:ln>
              <a:effectLst/>
            </p:spPr>
            <p:txBody>
              <a:bodyPr wrap="none" anchor="ctr"/>
              <a:lstStyle/>
              <a:p>
                <a:pPr algn="ctr"/>
                <a:r>
                  <a:rPr lang="zh-CN" altLang="en-US" sz="2400" b="1" dirty="0">
                    <a:solidFill>
                      <a:srgbClr val="3333FF"/>
                    </a:solidFill>
                    <a:latin typeface="Tahoma" panose="020B0604030504040204" pitchFamily="34" charset="0"/>
                  </a:rPr>
                  <a:t>分    解    者</a:t>
                </a:r>
                <a:endParaRPr lang="zh-CN" altLang="en-US" sz="2400" b="1" dirty="0">
                  <a:solidFill>
                    <a:srgbClr val="3333FF"/>
                  </a:solidFill>
                  <a:latin typeface="Tahoma" panose="020B0604030504040204" pitchFamily="34" charset="0"/>
                </a:endParaRPr>
              </a:p>
            </p:txBody>
          </p:sp>
          <p:sp>
            <p:nvSpPr>
              <p:cNvPr id="26" name="Text Box 26"/>
              <p:cNvSpPr txBox="1">
                <a:spLocks noChangeArrowheads="1"/>
              </p:cNvSpPr>
              <p:nvPr/>
            </p:nvSpPr>
            <p:spPr bwMode="auto">
              <a:xfrm>
                <a:off x="2653" y="4245"/>
                <a:ext cx="1152" cy="294"/>
              </a:xfrm>
              <a:prstGeom prst="rect">
                <a:avLst/>
              </a:prstGeom>
              <a:noFill/>
              <a:ln w="9525">
                <a:solidFill>
                  <a:srgbClr val="3333FF"/>
                </a:solidFill>
                <a:miter lim="800000"/>
              </a:ln>
              <a:effectLst/>
            </p:spPr>
            <p:txBody>
              <a:bodyPr>
                <a:spAutoFit/>
              </a:bodyPr>
              <a:lstStyle/>
              <a:p>
                <a:r>
                  <a:rPr lang="zh-CN" altLang="en-US" sz="2400" b="1" dirty="0">
                    <a:solidFill>
                      <a:srgbClr val="3333FF"/>
                    </a:solidFill>
                    <a:latin typeface="Tahoma" panose="020B0604030504040204" pitchFamily="34" charset="0"/>
                  </a:rPr>
                  <a:t>呼吸作用</a:t>
                </a:r>
                <a:endParaRPr lang="zh-CN" altLang="en-US" sz="2400" b="1" dirty="0">
                  <a:solidFill>
                    <a:srgbClr val="3333FF"/>
                  </a:solidFill>
                  <a:latin typeface="Tahoma" panose="020B0604030504040204" pitchFamily="34" charset="0"/>
                </a:endParaRPr>
              </a:p>
            </p:txBody>
          </p:sp>
          <p:sp>
            <p:nvSpPr>
              <p:cNvPr id="27" name="Line 27"/>
              <p:cNvSpPr>
                <a:spLocks noChangeShapeType="1"/>
              </p:cNvSpPr>
              <p:nvPr/>
            </p:nvSpPr>
            <p:spPr bwMode="auto">
              <a:xfrm>
                <a:off x="3082" y="4110"/>
                <a:ext cx="161" cy="180"/>
              </a:xfrm>
              <a:prstGeom prst="line">
                <a:avLst/>
              </a:prstGeom>
              <a:noFill/>
              <a:ln w="76200">
                <a:solidFill>
                  <a:srgbClr val="3333FF"/>
                </a:solidFill>
                <a:round/>
                <a:tailEnd type="triangle" w="med" len="med"/>
              </a:ln>
              <a:effectLst/>
            </p:spPr>
            <p:txBody>
              <a:bodyPr/>
              <a:lstStyle/>
              <a:p>
                <a:endParaRPr lang="zh-CN" altLang="en-US"/>
              </a:p>
            </p:txBody>
          </p:sp>
          <p:sp>
            <p:nvSpPr>
              <p:cNvPr id="30" name="Line 28"/>
              <p:cNvSpPr>
                <a:spLocks noChangeShapeType="1"/>
              </p:cNvSpPr>
              <p:nvPr/>
            </p:nvSpPr>
            <p:spPr bwMode="auto">
              <a:xfrm flipV="1">
                <a:off x="3742" y="4424"/>
                <a:ext cx="272" cy="1"/>
              </a:xfrm>
              <a:prstGeom prst="line">
                <a:avLst/>
              </a:prstGeom>
              <a:noFill/>
              <a:ln w="57150">
                <a:solidFill>
                  <a:srgbClr val="3333FF"/>
                </a:solidFill>
                <a:round/>
                <a:tailEnd type="triangle" w="med" len="med"/>
              </a:ln>
              <a:effectLst/>
            </p:spPr>
            <p:txBody>
              <a:bodyPr/>
              <a:lstStyle/>
              <a:p>
                <a:endParaRPr lang="zh-CN" altLang="en-US"/>
              </a:p>
            </p:txBody>
          </p:sp>
          <p:sp>
            <p:nvSpPr>
              <p:cNvPr id="31" name="Text Box 29"/>
              <p:cNvSpPr txBox="1">
                <a:spLocks noChangeArrowheads="1"/>
              </p:cNvSpPr>
              <p:nvPr/>
            </p:nvSpPr>
            <p:spPr bwMode="auto">
              <a:xfrm>
                <a:off x="3923" y="4240"/>
                <a:ext cx="1179" cy="294"/>
              </a:xfrm>
              <a:prstGeom prst="rect">
                <a:avLst/>
              </a:prstGeom>
              <a:noFill/>
              <a:ln w="9525">
                <a:solidFill>
                  <a:srgbClr val="3333FF"/>
                </a:solidFill>
                <a:miter lim="800000"/>
              </a:ln>
              <a:effectLst/>
            </p:spPr>
            <p:txBody>
              <a:bodyPr>
                <a:spAutoFit/>
              </a:bodyPr>
              <a:lstStyle/>
              <a:p>
                <a:pPr>
                  <a:spcBef>
                    <a:spcPct val="50000"/>
                  </a:spcBef>
                </a:pPr>
                <a:r>
                  <a:rPr lang="zh-CN" altLang="en-US" sz="2400" b="1" dirty="0">
                    <a:solidFill>
                      <a:srgbClr val="3333FF"/>
                    </a:solidFill>
                  </a:rPr>
                  <a:t>（热能）</a:t>
                </a:r>
                <a:endParaRPr lang="zh-CN" altLang="en-US" sz="2400" b="1" dirty="0">
                  <a:solidFill>
                    <a:srgbClr val="3333FF"/>
                  </a:solidFill>
                </a:endParaRPr>
              </a:p>
            </p:txBody>
          </p:sp>
        </p:grpSp>
        <p:sp>
          <p:nvSpPr>
            <p:cNvPr id="32" name="Line 31"/>
            <p:cNvSpPr>
              <a:spLocks noChangeShapeType="1"/>
            </p:cNvSpPr>
            <p:nvPr/>
          </p:nvSpPr>
          <p:spPr bwMode="auto">
            <a:xfrm>
              <a:off x="3214678" y="5143512"/>
              <a:ext cx="319089" cy="425450"/>
            </a:xfrm>
            <a:prstGeom prst="line">
              <a:avLst/>
            </a:prstGeom>
            <a:noFill/>
            <a:ln w="76200">
              <a:solidFill>
                <a:srgbClr val="3333FF"/>
              </a:solidFill>
              <a:round/>
              <a:tailEnd type="triangle" w="med" len="med"/>
            </a:ln>
            <a:effectLst/>
          </p:spPr>
          <p:txBody>
            <a:bodyPr/>
            <a:lstStyle/>
            <a:p>
              <a:endParaRPr lang="zh-CN" altLang="en-US"/>
            </a:p>
          </p:txBody>
        </p:sp>
        <p:sp>
          <p:nvSpPr>
            <p:cNvPr id="39" name="Line 33"/>
            <p:cNvSpPr>
              <a:spLocks noChangeShapeType="1"/>
            </p:cNvSpPr>
            <p:nvPr/>
          </p:nvSpPr>
          <p:spPr bwMode="auto">
            <a:xfrm>
              <a:off x="5929321" y="5143512"/>
              <a:ext cx="214314" cy="428628"/>
            </a:xfrm>
            <a:prstGeom prst="line">
              <a:avLst/>
            </a:prstGeom>
            <a:noFill/>
            <a:ln w="76200">
              <a:solidFill>
                <a:srgbClr val="3333FF"/>
              </a:solidFill>
              <a:round/>
              <a:tailEnd type="triangle" w="med" len="med"/>
            </a:ln>
            <a:effectLst/>
          </p:spPr>
          <p:txBody>
            <a:bodyPr/>
            <a:lstStyle/>
            <a:p>
              <a:endParaRPr lang="zh-CN" altLang="en-US"/>
            </a:p>
          </p:txBody>
        </p:sp>
        <p:sp>
          <p:nvSpPr>
            <p:cNvPr id="40" name="Line 18"/>
            <p:cNvSpPr>
              <a:spLocks noChangeShapeType="1"/>
            </p:cNvSpPr>
            <p:nvPr/>
          </p:nvSpPr>
          <p:spPr bwMode="auto">
            <a:xfrm flipV="1">
              <a:off x="3222618" y="3929066"/>
              <a:ext cx="277812" cy="465137"/>
            </a:xfrm>
            <a:prstGeom prst="line">
              <a:avLst/>
            </a:prstGeom>
            <a:noFill/>
            <a:ln w="76200">
              <a:solidFill>
                <a:srgbClr val="3333FF"/>
              </a:solidFill>
              <a:round/>
              <a:tailEnd type="triangle" w="med" len="med"/>
            </a:ln>
            <a:effectLst/>
          </p:spPr>
          <p:txBody>
            <a:bodyPr/>
            <a:lstStyle/>
            <a:p>
              <a:endParaRPr lang="zh-CN" altLang="en-US"/>
            </a:p>
          </p:txBody>
        </p:sp>
        <p:sp>
          <p:nvSpPr>
            <p:cNvPr id="41" name="Line 18"/>
            <p:cNvSpPr>
              <a:spLocks noChangeShapeType="1"/>
            </p:cNvSpPr>
            <p:nvPr/>
          </p:nvSpPr>
          <p:spPr bwMode="auto">
            <a:xfrm flipV="1">
              <a:off x="5008568" y="3892557"/>
              <a:ext cx="277812" cy="465137"/>
            </a:xfrm>
            <a:prstGeom prst="line">
              <a:avLst/>
            </a:prstGeom>
            <a:noFill/>
            <a:ln w="76200">
              <a:solidFill>
                <a:srgbClr val="3333FF"/>
              </a:solidFill>
              <a:round/>
              <a:tailEnd type="triangle" w="med" len="med"/>
            </a:ln>
            <a:effectLst/>
          </p:spPr>
          <p:txBody>
            <a:bodyPr/>
            <a:lstStyle/>
            <a:p>
              <a:endParaRPr lang="zh-CN" altLang="en-US"/>
            </a:p>
          </p:txBody>
        </p:sp>
      </p:grpSp>
      <p:sp>
        <p:nvSpPr>
          <p:cNvPr id="42" name="Rectangle 3"/>
          <p:cNvSpPr>
            <a:spLocks noChangeArrowheads="1"/>
          </p:cNvSpPr>
          <p:nvPr/>
        </p:nvSpPr>
        <p:spPr bwMode="auto">
          <a:xfrm>
            <a:off x="1785918" y="6273225"/>
            <a:ext cx="7858180" cy="523220"/>
          </a:xfrm>
          <a:prstGeom prst="rect">
            <a:avLst/>
          </a:prstGeom>
          <a:noFill/>
          <a:ln w="9525" algn="ctr">
            <a:noFill/>
            <a:miter lim="800000"/>
          </a:ln>
        </p:spPr>
        <p:txBody>
          <a:bodyPr wrap="square">
            <a:spAutoFit/>
          </a:bodyPr>
          <a:lstStyle/>
          <a:p>
            <a:pPr fontAlgn="t"/>
            <a:r>
              <a:rPr kumimoji="1" lang="zh-CN" altLang="en-US" sz="28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rPr>
              <a:t>兔的能量从哪里来？到哪里去？能不能倒流？</a:t>
            </a:r>
            <a:endParaRPr kumimoji="1" lang="zh-CN" altLang="en-US" sz="2800"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endParaRPr>
          </a:p>
        </p:txBody>
      </p:sp>
      <p:sp>
        <p:nvSpPr>
          <p:cNvPr id="43" name="Rectangle 3"/>
          <p:cNvSpPr>
            <a:spLocks noChangeArrowheads="1"/>
          </p:cNvSpPr>
          <p:nvPr/>
        </p:nvSpPr>
        <p:spPr bwMode="auto">
          <a:xfrm>
            <a:off x="1785918" y="6273225"/>
            <a:ext cx="5715040" cy="523220"/>
          </a:xfrm>
          <a:prstGeom prst="rect">
            <a:avLst/>
          </a:prstGeom>
          <a:noFill/>
          <a:ln w="9525" algn="ctr">
            <a:noFill/>
            <a:miter lim="800000"/>
          </a:ln>
        </p:spPr>
        <p:txBody>
          <a:bodyPr wrap="square">
            <a:spAutoFit/>
          </a:bodyPr>
          <a:lstStyle/>
          <a:p>
            <a:pPr fontAlgn="t"/>
            <a:r>
              <a:rPr kumimoji="1" lang="zh-CN" altLang="en-US" sz="28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rPr>
              <a:t>兔的能量能不能</a:t>
            </a:r>
            <a:r>
              <a:rPr kumimoji="1" lang="en-US" altLang="zh-CN" sz="28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rPr>
              <a:t>100%</a:t>
            </a:r>
            <a:r>
              <a:rPr kumimoji="1" lang="zh-CN" altLang="en-US" sz="28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rPr>
              <a:t>流到狼体内？</a:t>
            </a:r>
            <a:endParaRPr kumimoji="1" lang="zh-CN" altLang="en-US" sz="2800"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宋体" panose="02010600030101010101" pitchFamily="2" charset="-122"/>
            </a:endParaRPr>
          </a:p>
        </p:txBody>
      </p:sp>
      <p:sp>
        <p:nvSpPr>
          <p:cNvPr id="44" name="Rectangle 3"/>
          <p:cNvSpPr>
            <a:spLocks noChangeArrowheads="1"/>
          </p:cNvSpPr>
          <p:nvPr/>
        </p:nvSpPr>
        <p:spPr bwMode="auto">
          <a:xfrm>
            <a:off x="2285984" y="6191337"/>
            <a:ext cx="4676778" cy="646331"/>
          </a:xfrm>
          <a:prstGeom prst="rect">
            <a:avLst/>
          </a:prstGeom>
          <a:noFill/>
          <a:ln w="9525" algn="ctr">
            <a:noFill/>
            <a:miter lim="800000"/>
          </a:ln>
        </p:spPr>
        <p:txBody>
          <a:bodyPr wrap="square">
            <a:spAutoFit/>
          </a:bodyPr>
          <a:lstStyle/>
          <a:p>
            <a:pPr fontAlgn="t"/>
            <a:r>
              <a:rPr kumimoji="1" lang="zh-CN" altLang="en-US" sz="3600" b="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宋体" panose="02010600030101010101" pitchFamily="2" charset="-122"/>
              </a:rPr>
              <a:t>单向流动，逐级递减</a:t>
            </a:r>
            <a:endParaRPr kumimoji="1" lang="zh-CN" altLang="en-US" sz="3600" b="1" dirty="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dissolve">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vertical)">
                                      <p:cBhvr>
                                        <p:cTn id="15" dur="500"/>
                                        <p:tgtEl>
                                          <p:spTgt spid="10"/>
                                        </p:tgtEl>
                                      </p:cBhvr>
                                    </p:animEffect>
                                  </p:childTnLst>
                                </p:cTn>
                              </p:par>
                            </p:childTnLst>
                          </p:cTn>
                        </p:par>
                        <p:par>
                          <p:cTn id="16" fill="hold">
                            <p:stCondLst>
                              <p:cond delay="500"/>
                            </p:stCondLst>
                            <p:childTnLst>
                              <p:par>
                                <p:cTn id="17" presetID="3" presetClass="entr" presetSubtype="5"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blinds(vertical)">
                                      <p:cBhvr>
                                        <p:cTn id="19" dur="500"/>
                                        <p:tgtEl>
                                          <p:spTgt spid="42"/>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42"/>
                                        </p:tgtEl>
                                        <p:attrNameLst>
                                          <p:attrName>style.visibility</p:attrName>
                                        </p:attrNameLst>
                                      </p:cBhvr>
                                      <p:to>
                                        <p:strVal val="hidden"/>
                                      </p:to>
                                    </p:set>
                                  </p:childTnLst>
                                </p:cTn>
                              </p:par>
                            </p:childTnLst>
                          </p:cTn>
                        </p:par>
                        <p:par>
                          <p:cTn id="24" fill="hold">
                            <p:stCondLst>
                              <p:cond delay="0"/>
                            </p:stCondLst>
                            <p:childTnLst>
                              <p:par>
                                <p:cTn id="25" presetID="3" presetClass="entr" presetSubtype="5"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blinds(vertical)">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43"/>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0"/>
                                        </p:tgtEl>
                                        <p:attrNameLst>
                                          <p:attrName>style.visibility</p:attrName>
                                        </p:attrNameLst>
                                      </p:cBhvr>
                                      <p:to>
                                        <p:strVal val="hidden"/>
                                      </p:to>
                                    </p:set>
                                  </p:childTnLst>
                                </p:cTn>
                              </p:par>
                            </p:childTnLst>
                          </p:cTn>
                        </p:par>
                        <p:par>
                          <p:cTn id="34" fill="hold">
                            <p:stCondLst>
                              <p:cond delay="0"/>
                            </p:stCondLst>
                            <p:childTnLst>
                              <p:par>
                                <p:cTn id="35" presetID="3" presetClass="entr" presetSubtype="5"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linds(vertical)">
                                      <p:cBhvr>
                                        <p:cTn id="3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42" grpId="0"/>
      <p:bldP spid="42" grpId="1"/>
      <p:bldP spid="43" grpId="0"/>
      <p:bldP spid="43" grpId="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500034" y="1714488"/>
            <a:ext cx="8643966" cy="707053"/>
          </a:xfrm>
          <a:prstGeom prst="rect">
            <a:avLst/>
          </a:prstGeom>
          <a:noFill/>
          <a:ln w="9525">
            <a:noFill/>
            <a:miter lim="800000"/>
          </a:ln>
          <a:effectLst/>
        </p:spPr>
        <p:txBody>
          <a:bodyPr wrap="square">
            <a:spAutoFit/>
          </a:bodyPr>
          <a:lstStyle/>
          <a:p>
            <a:pPr>
              <a:lnSpc>
                <a:spcPct val="140000"/>
              </a:lnSpc>
            </a:pPr>
            <a:r>
              <a:rPr kumimoji="1" lang="en-US" altLang="zh-CN" sz="3200" b="1" dirty="0" smtClean="0">
                <a:solidFill>
                  <a:srgbClr val="0000FF"/>
                </a:solidFill>
                <a:latin typeface="微软雅黑" panose="020B0503020204020204" charset="-122"/>
                <a:ea typeface="微软雅黑" panose="020B0503020204020204" charset="-122"/>
              </a:rPr>
              <a:t>1.</a:t>
            </a:r>
            <a:r>
              <a:rPr kumimoji="1" lang="zh-CN" altLang="en-US" sz="3200" b="1" dirty="0" smtClean="0">
                <a:solidFill>
                  <a:srgbClr val="0000FF"/>
                </a:solidFill>
                <a:latin typeface="微软雅黑" panose="020B0503020204020204" charset="-122"/>
                <a:ea typeface="微软雅黑" panose="020B0503020204020204" charset="-122"/>
              </a:rPr>
              <a:t>生</a:t>
            </a:r>
            <a:r>
              <a:rPr kumimoji="1" lang="zh-CN" altLang="en-US" sz="3200" b="1" dirty="0">
                <a:solidFill>
                  <a:srgbClr val="0000FF"/>
                </a:solidFill>
                <a:latin typeface="微软雅黑" panose="020B0503020204020204" charset="-122"/>
                <a:ea typeface="微软雅黑" panose="020B0503020204020204" charset="-122"/>
              </a:rPr>
              <a:t>态系统的能量从哪里来？如何进入生物界？</a:t>
            </a:r>
            <a:endParaRPr kumimoji="1" lang="zh-CN" altLang="en-US" sz="3200" b="1" dirty="0">
              <a:solidFill>
                <a:srgbClr val="0000FF"/>
              </a:solidFill>
              <a:latin typeface="微软雅黑" panose="020B0503020204020204" charset="-122"/>
              <a:ea typeface="微软雅黑" panose="020B0503020204020204" charset="-122"/>
            </a:endParaRPr>
          </a:p>
        </p:txBody>
      </p:sp>
      <p:sp>
        <p:nvSpPr>
          <p:cNvPr id="7171" name="Text Box 3"/>
          <p:cNvSpPr txBox="1">
            <a:spLocks noChangeArrowheads="1"/>
          </p:cNvSpPr>
          <p:nvPr/>
        </p:nvSpPr>
        <p:spPr bwMode="auto">
          <a:xfrm>
            <a:off x="804834" y="2500306"/>
            <a:ext cx="7273925" cy="584775"/>
          </a:xfrm>
          <a:prstGeom prst="rect">
            <a:avLst/>
          </a:prstGeom>
          <a:noFill/>
          <a:ln w="9525">
            <a:noFill/>
            <a:miter lim="800000"/>
          </a:ln>
          <a:effectLst/>
        </p:spPr>
        <p:txBody>
          <a:bodyPr>
            <a:spAutoFit/>
          </a:bodyPr>
          <a:lstStyle/>
          <a:p>
            <a:r>
              <a:rPr kumimoji="1" lang="en-US" altLang="zh-CN" sz="3200" b="1" dirty="0">
                <a:latin typeface="Times New Roman" panose="02020603050405020304" pitchFamily="18" charset="0"/>
              </a:rPr>
              <a:t>  </a:t>
            </a:r>
            <a:r>
              <a:rPr kumimoji="1" lang="zh-CN" altLang="en-US" sz="3200" b="1" dirty="0">
                <a:solidFill>
                  <a:srgbClr val="FF3300"/>
                </a:solidFill>
                <a:latin typeface="楷体_GB2312" pitchFamily="49" charset="-122"/>
                <a:ea typeface="楷体_GB2312" pitchFamily="49" charset="-122"/>
              </a:rPr>
              <a:t>太阳能，生产者的光合作用</a:t>
            </a:r>
            <a:endParaRPr kumimoji="1" lang="zh-CN" altLang="en-US" sz="3200" b="1" dirty="0">
              <a:solidFill>
                <a:srgbClr val="FF3300"/>
              </a:solidFill>
              <a:latin typeface="楷体_GB2312" pitchFamily="49" charset="-122"/>
              <a:ea typeface="楷体_GB2312" pitchFamily="49" charset="-122"/>
            </a:endParaRPr>
          </a:p>
        </p:txBody>
      </p:sp>
      <p:sp>
        <p:nvSpPr>
          <p:cNvPr id="7172" name="Text Box 4"/>
          <p:cNvSpPr txBox="1">
            <a:spLocks noChangeArrowheads="1"/>
          </p:cNvSpPr>
          <p:nvPr/>
        </p:nvSpPr>
        <p:spPr bwMode="auto">
          <a:xfrm>
            <a:off x="527061" y="4229088"/>
            <a:ext cx="6759583" cy="584775"/>
          </a:xfrm>
          <a:prstGeom prst="rect">
            <a:avLst/>
          </a:prstGeom>
          <a:noFill/>
          <a:ln w="9525">
            <a:noFill/>
            <a:miter lim="800000"/>
          </a:ln>
          <a:effectLst/>
        </p:spPr>
        <p:txBody>
          <a:bodyPr wrap="square">
            <a:spAutoFit/>
          </a:bodyPr>
          <a:lstStyle/>
          <a:p>
            <a:r>
              <a:rPr kumimoji="1" lang="en-US" altLang="zh-CN" sz="3200" b="1" dirty="0" smtClean="0">
                <a:solidFill>
                  <a:srgbClr val="0000FF"/>
                </a:solidFill>
                <a:latin typeface="微软雅黑" panose="020B0503020204020204" charset="-122"/>
                <a:ea typeface="微软雅黑" panose="020B0503020204020204" charset="-122"/>
              </a:rPr>
              <a:t>3.</a:t>
            </a:r>
            <a:r>
              <a:rPr kumimoji="1" lang="zh-CN" altLang="en-US" sz="3200" b="1" dirty="0" smtClean="0">
                <a:solidFill>
                  <a:srgbClr val="0000FF"/>
                </a:solidFill>
                <a:latin typeface="微软雅黑" panose="020B0503020204020204" charset="-122"/>
                <a:ea typeface="微软雅黑" panose="020B0503020204020204" charset="-122"/>
              </a:rPr>
              <a:t>能</a:t>
            </a:r>
            <a:r>
              <a:rPr kumimoji="1" lang="zh-CN" altLang="en-US" sz="3200" b="1" dirty="0">
                <a:solidFill>
                  <a:srgbClr val="0000FF"/>
                </a:solidFill>
                <a:latin typeface="微软雅黑" panose="020B0503020204020204" charset="-122"/>
                <a:ea typeface="微软雅黑" panose="020B0503020204020204" charset="-122"/>
              </a:rPr>
              <a:t>量流动的途径</a:t>
            </a:r>
            <a:r>
              <a:rPr kumimoji="1" lang="en-US" altLang="zh-CN" sz="3200" b="1" dirty="0">
                <a:solidFill>
                  <a:srgbClr val="0000FF"/>
                </a:solidFill>
                <a:latin typeface="微软雅黑" panose="020B0503020204020204" charset="-122"/>
                <a:ea typeface="微软雅黑" panose="020B0503020204020204" charset="-122"/>
              </a:rPr>
              <a:t>(</a:t>
            </a:r>
            <a:r>
              <a:rPr kumimoji="1" lang="zh-CN" altLang="en-US" sz="3200" b="1" dirty="0">
                <a:solidFill>
                  <a:srgbClr val="0000FF"/>
                </a:solidFill>
                <a:latin typeface="微软雅黑" panose="020B0503020204020204" charset="-122"/>
                <a:ea typeface="微软雅黑" panose="020B0503020204020204" charset="-122"/>
              </a:rPr>
              <a:t>渠道</a:t>
            </a:r>
            <a:r>
              <a:rPr kumimoji="1" lang="en-US" altLang="zh-CN" sz="3200" b="1" dirty="0" smtClean="0">
                <a:solidFill>
                  <a:srgbClr val="0000FF"/>
                </a:solidFill>
                <a:latin typeface="微软雅黑" panose="020B0503020204020204" charset="-122"/>
                <a:ea typeface="微软雅黑" panose="020B0503020204020204" charset="-122"/>
              </a:rPr>
              <a:t>)</a:t>
            </a:r>
            <a:r>
              <a:rPr kumimoji="1" lang="zh-CN" altLang="en-US" sz="3200" b="1" dirty="0" smtClean="0">
                <a:solidFill>
                  <a:srgbClr val="0000FF"/>
                </a:solidFill>
                <a:latin typeface="微软雅黑" panose="020B0503020204020204" charset="-122"/>
                <a:ea typeface="微软雅黑" panose="020B0503020204020204" charset="-122"/>
              </a:rPr>
              <a:t>是什么？</a:t>
            </a:r>
            <a:endParaRPr kumimoji="1" lang="zh-CN" altLang="en-US" sz="3200" b="1" dirty="0">
              <a:solidFill>
                <a:srgbClr val="0000FF"/>
              </a:solidFill>
              <a:latin typeface="微软雅黑" panose="020B0503020204020204" charset="-122"/>
              <a:ea typeface="微软雅黑" panose="020B0503020204020204" charset="-122"/>
            </a:endParaRPr>
          </a:p>
        </p:txBody>
      </p:sp>
      <p:sp>
        <p:nvSpPr>
          <p:cNvPr id="7173" name="Text Box 5"/>
          <p:cNvSpPr txBox="1">
            <a:spLocks noChangeArrowheads="1"/>
          </p:cNvSpPr>
          <p:nvPr/>
        </p:nvSpPr>
        <p:spPr bwMode="auto">
          <a:xfrm>
            <a:off x="471518" y="3148002"/>
            <a:ext cx="8458200" cy="584775"/>
          </a:xfrm>
          <a:prstGeom prst="rect">
            <a:avLst/>
          </a:prstGeom>
          <a:noFill/>
          <a:ln w="9525">
            <a:noFill/>
            <a:miter lim="800000"/>
          </a:ln>
          <a:effectLst/>
        </p:spPr>
        <p:txBody>
          <a:bodyPr>
            <a:spAutoFit/>
          </a:bodyPr>
          <a:lstStyle/>
          <a:p>
            <a:pPr>
              <a:spcBef>
                <a:spcPct val="50000"/>
              </a:spcBef>
            </a:pPr>
            <a:r>
              <a:rPr lang="en-US" altLang="zh-CN" sz="3200" b="1" dirty="0" smtClean="0">
                <a:solidFill>
                  <a:srgbClr val="0000FF"/>
                </a:solidFill>
                <a:latin typeface="微软雅黑" panose="020B0503020204020204" charset="-122"/>
                <a:ea typeface="微软雅黑" panose="020B0503020204020204" charset="-122"/>
              </a:rPr>
              <a:t>2.</a:t>
            </a:r>
            <a:r>
              <a:rPr lang="zh-CN" altLang="en-US" sz="3200" b="1" dirty="0" smtClean="0">
                <a:solidFill>
                  <a:srgbClr val="0000FF"/>
                </a:solidFill>
                <a:latin typeface="微软雅黑" panose="020B0503020204020204" charset="-122"/>
                <a:ea typeface="微软雅黑" panose="020B0503020204020204" charset="-122"/>
              </a:rPr>
              <a:t>生</a:t>
            </a:r>
            <a:r>
              <a:rPr lang="zh-CN" altLang="en-US" sz="3200" b="1" dirty="0">
                <a:solidFill>
                  <a:srgbClr val="0000FF"/>
                </a:solidFill>
                <a:latin typeface="微软雅黑" panose="020B0503020204020204" charset="-122"/>
                <a:ea typeface="微软雅黑" panose="020B0503020204020204" charset="-122"/>
              </a:rPr>
              <a:t>态系统的</a:t>
            </a:r>
            <a:r>
              <a:rPr kumimoji="1" lang="zh-CN" altLang="en-US" sz="3200" b="1" dirty="0">
                <a:solidFill>
                  <a:srgbClr val="0000FF"/>
                </a:solidFill>
                <a:latin typeface="微软雅黑" panose="020B0503020204020204" charset="-122"/>
                <a:ea typeface="微软雅黑" panose="020B0503020204020204" charset="-122"/>
              </a:rPr>
              <a:t>能量流动从哪里开始（起点）</a:t>
            </a:r>
            <a:r>
              <a:rPr kumimoji="1" lang="en-US" altLang="zh-CN" sz="3200" b="1" dirty="0">
                <a:solidFill>
                  <a:srgbClr val="0000FF"/>
                </a:solidFill>
                <a:latin typeface="微软雅黑" panose="020B0503020204020204" charset="-122"/>
                <a:ea typeface="微软雅黑" panose="020B0503020204020204" charset="-122"/>
              </a:rPr>
              <a:t>?</a:t>
            </a:r>
            <a:endParaRPr lang="en-US" altLang="zh-CN" sz="3200" b="1" dirty="0">
              <a:solidFill>
                <a:srgbClr val="0000FF"/>
              </a:solidFill>
              <a:latin typeface="微软雅黑" panose="020B0503020204020204" charset="-122"/>
              <a:ea typeface="微软雅黑" panose="020B0503020204020204" charset="-122"/>
            </a:endParaRPr>
          </a:p>
        </p:txBody>
      </p:sp>
      <p:sp>
        <p:nvSpPr>
          <p:cNvPr id="7174" name="Rectangle 6"/>
          <p:cNvSpPr>
            <a:spLocks noChangeArrowheads="1"/>
          </p:cNvSpPr>
          <p:nvPr/>
        </p:nvSpPr>
        <p:spPr bwMode="auto">
          <a:xfrm>
            <a:off x="1079501" y="4900626"/>
            <a:ext cx="3635375" cy="584775"/>
          </a:xfrm>
          <a:prstGeom prst="rect">
            <a:avLst/>
          </a:prstGeom>
          <a:noFill/>
          <a:ln w="9525">
            <a:noFill/>
            <a:miter lim="800000"/>
          </a:ln>
          <a:effectLst/>
        </p:spPr>
        <p:txBody>
          <a:bodyPr>
            <a:spAutoFit/>
          </a:bodyPr>
          <a:lstStyle/>
          <a:p>
            <a:r>
              <a:rPr kumimoji="1" lang="zh-CN" altLang="en-US" sz="3200" b="1" dirty="0">
                <a:solidFill>
                  <a:srgbClr val="FF3300"/>
                </a:solidFill>
                <a:ea typeface="楷体_GB2312" pitchFamily="49" charset="-122"/>
              </a:rPr>
              <a:t>食物链和食物网</a:t>
            </a:r>
            <a:endParaRPr kumimoji="1" lang="zh-CN" altLang="en-US" sz="3200" b="1" dirty="0">
              <a:solidFill>
                <a:srgbClr val="FF3300"/>
              </a:solidFill>
              <a:ea typeface="楷体_GB2312" pitchFamily="49" charset="-122"/>
            </a:endParaRPr>
          </a:p>
        </p:txBody>
      </p:sp>
      <p:sp>
        <p:nvSpPr>
          <p:cNvPr id="7175" name="Text Box 7"/>
          <p:cNvSpPr txBox="1">
            <a:spLocks noChangeArrowheads="1"/>
          </p:cNvSpPr>
          <p:nvPr/>
        </p:nvSpPr>
        <p:spPr bwMode="auto">
          <a:xfrm>
            <a:off x="1025540" y="3681402"/>
            <a:ext cx="5689600" cy="584775"/>
          </a:xfrm>
          <a:prstGeom prst="rect">
            <a:avLst/>
          </a:prstGeom>
          <a:noFill/>
          <a:ln w="9525">
            <a:noFill/>
            <a:miter lim="800000"/>
          </a:ln>
          <a:effectLst/>
        </p:spPr>
        <p:txBody>
          <a:bodyPr>
            <a:spAutoFit/>
          </a:bodyPr>
          <a:lstStyle/>
          <a:p>
            <a:pPr>
              <a:spcBef>
                <a:spcPct val="50000"/>
              </a:spcBef>
            </a:pPr>
            <a:r>
              <a:rPr lang="zh-CN" altLang="en-US" sz="3200" b="1" dirty="0">
                <a:solidFill>
                  <a:srgbClr val="FF0000"/>
                </a:solidFill>
                <a:ea typeface="楷体_GB2312" pitchFamily="49" charset="-122"/>
              </a:rPr>
              <a:t>从生产者固定太阳能开始</a:t>
            </a:r>
            <a:endParaRPr lang="zh-CN" altLang="en-US" sz="3200" b="1" dirty="0">
              <a:solidFill>
                <a:srgbClr val="FF0000"/>
              </a:solidFill>
              <a:ea typeface="楷体_GB2312" pitchFamily="49" charset="-122"/>
            </a:endParaRPr>
          </a:p>
        </p:txBody>
      </p:sp>
      <p:sp>
        <p:nvSpPr>
          <p:cNvPr id="7178" name="Text Box 10"/>
          <p:cNvSpPr txBox="1">
            <a:spLocks noChangeArrowheads="1"/>
          </p:cNvSpPr>
          <p:nvPr/>
        </p:nvSpPr>
        <p:spPr bwMode="auto">
          <a:xfrm>
            <a:off x="561948" y="5448288"/>
            <a:ext cx="6438944" cy="584775"/>
          </a:xfrm>
          <a:prstGeom prst="rect">
            <a:avLst/>
          </a:prstGeom>
          <a:noFill/>
          <a:ln w="9525">
            <a:noFill/>
            <a:miter lim="800000"/>
          </a:ln>
          <a:effectLst/>
        </p:spPr>
        <p:txBody>
          <a:bodyPr wrap="square">
            <a:spAutoFit/>
          </a:bodyPr>
          <a:lstStyle/>
          <a:p>
            <a:r>
              <a:rPr kumimoji="1" lang="en-US" altLang="zh-CN" sz="3200" b="1" dirty="0" smtClean="0">
                <a:solidFill>
                  <a:srgbClr val="0000FF"/>
                </a:solidFill>
                <a:latin typeface="微软雅黑" panose="020B0503020204020204" charset="-122"/>
                <a:ea typeface="微软雅黑" panose="020B0503020204020204" charset="-122"/>
              </a:rPr>
              <a:t>4.</a:t>
            </a:r>
            <a:r>
              <a:rPr kumimoji="1" lang="zh-CN" altLang="en-US" sz="3200" b="1" dirty="0" smtClean="0">
                <a:solidFill>
                  <a:srgbClr val="0000FF"/>
                </a:solidFill>
                <a:latin typeface="微软雅黑" panose="020B0503020204020204" charset="-122"/>
                <a:ea typeface="微软雅黑" panose="020B0503020204020204" charset="-122"/>
              </a:rPr>
              <a:t>能量散失的途径及形式是什么？</a:t>
            </a:r>
            <a:endParaRPr kumimoji="1" lang="zh-CN" altLang="en-US" sz="3200" b="1" dirty="0">
              <a:solidFill>
                <a:srgbClr val="0000FF"/>
              </a:solidFill>
              <a:latin typeface="微软雅黑" panose="020B0503020204020204" charset="-122"/>
              <a:ea typeface="微软雅黑" panose="020B0503020204020204" charset="-122"/>
            </a:endParaRPr>
          </a:p>
        </p:txBody>
      </p:sp>
      <p:sp>
        <p:nvSpPr>
          <p:cNvPr id="7179" name="Rectangle 11"/>
          <p:cNvSpPr>
            <a:spLocks noChangeArrowheads="1"/>
          </p:cNvSpPr>
          <p:nvPr/>
        </p:nvSpPr>
        <p:spPr bwMode="auto">
          <a:xfrm>
            <a:off x="1025540" y="6057888"/>
            <a:ext cx="5761038" cy="584775"/>
          </a:xfrm>
          <a:prstGeom prst="rect">
            <a:avLst/>
          </a:prstGeom>
          <a:noFill/>
          <a:ln w="9525">
            <a:noFill/>
            <a:miter lim="800000"/>
          </a:ln>
          <a:effectLst/>
        </p:spPr>
        <p:txBody>
          <a:bodyPr>
            <a:spAutoFit/>
          </a:bodyPr>
          <a:lstStyle/>
          <a:p>
            <a:r>
              <a:rPr kumimoji="1" lang="zh-CN" altLang="en-US" sz="3200" b="1" dirty="0">
                <a:solidFill>
                  <a:srgbClr val="FF0000"/>
                </a:solidFill>
                <a:ea typeface="楷体_GB2312" pitchFamily="49" charset="-122"/>
              </a:rPr>
              <a:t>通过呼吸作用以热能形式散失</a:t>
            </a:r>
            <a:endParaRPr kumimoji="1" lang="zh-CN" altLang="en-US" sz="3200" b="1" dirty="0">
              <a:solidFill>
                <a:srgbClr val="FF0000"/>
              </a:solidFill>
              <a:ea typeface="楷体_GB2312" pitchFamily="49" charset="-122"/>
            </a:endParaRPr>
          </a:p>
        </p:txBody>
      </p:sp>
      <p:sp>
        <p:nvSpPr>
          <p:cNvPr id="11" name="TextBox 10"/>
          <p:cNvSpPr txBox="1"/>
          <p:nvPr/>
        </p:nvSpPr>
        <p:spPr>
          <a:xfrm>
            <a:off x="3500430" y="642918"/>
            <a:ext cx="1785950" cy="923330"/>
          </a:xfrm>
          <a:prstGeom prst="rect">
            <a:avLst/>
          </a:prstGeom>
          <a:noFill/>
        </p:spPr>
        <p:txBody>
          <a:bodyPr wrap="square" rtlCol="0">
            <a:spAutoFit/>
          </a:bodyPr>
          <a:lstStyle/>
          <a:p>
            <a:r>
              <a:rPr lang="zh-CN" altLang="en-US" sz="5400" b="1" cap="all" dirty="0" smtClean="0">
                <a:ln w="9000" cmpd="sng">
                  <a:solidFill>
                    <a:srgbClr val="FFFF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方正舒体" pitchFamily="2" charset="-122"/>
                <a:ea typeface="方正舒体" pitchFamily="2" charset="-122"/>
              </a:rPr>
              <a:t>小结：</a:t>
            </a:r>
            <a:endParaRPr lang="zh-CN" altLang="en-US" sz="5400" b="1" cap="all" dirty="0">
              <a:ln w="9000" cmpd="sng">
                <a:solidFill>
                  <a:srgbClr val="FFFF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方正舒体" pitchFamily="2" charset="-122"/>
              <a:ea typeface="方正舒体"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dissolve">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175"/>
                                        </p:tgtEl>
                                        <p:attrNameLst>
                                          <p:attrName>style.visibility</p:attrName>
                                        </p:attrNameLst>
                                      </p:cBhvr>
                                      <p:to>
                                        <p:strVal val="visible"/>
                                      </p:to>
                                    </p:set>
                                    <p:animEffect transition="in" filter="dissolve">
                                      <p:cBhvr>
                                        <p:cTn id="12" dur="500"/>
                                        <p:tgtEl>
                                          <p:spTgt spid="717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174"/>
                                        </p:tgtEl>
                                        <p:attrNameLst>
                                          <p:attrName>style.visibility</p:attrName>
                                        </p:attrNameLst>
                                      </p:cBhvr>
                                      <p:to>
                                        <p:strVal val="visible"/>
                                      </p:to>
                                    </p:set>
                                    <p:animEffect transition="in" filter="dissolve">
                                      <p:cBhvr>
                                        <p:cTn id="17" dur="500"/>
                                        <p:tgtEl>
                                          <p:spTgt spid="717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179"/>
                                        </p:tgtEl>
                                        <p:attrNameLst>
                                          <p:attrName>style.visibility</p:attrName>
                                        </p:attrNameLst>
                                      </p:cBhvr>
                                      <p:to>
                                        <p:strVal val="visible"/>
                                      </p:to>
                                    </p:set>
                                    <p:animEffect transition="in" filter="dissolve">
                                      <p:cBhvr>
                                        <p:cTn id="22"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4" grpId="0"/>
      <p:bldP spid="7175" grpId="0"/>
      <p:bldP spid="71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pic>
        <p:nvPicPr>
          <p:cNvPr id="6" name="图片 5" descr="19-2-001-能量流动.jpg"/>
          <p:cNvPicPr>
            <a:picLocks noChangeAspect="1"/>
          </p:cNvPicPr>
          <p:nvPr/>
        </p:nvPicPr>
        <p:blipFill>
          <a:blip r:embed="rId2" cstate="print"/>
          <a:srcRect l="1661" t="1562" r="3661" b="1562"/>
          <a:stretch>
            <a:fillRect/>
          </a:stretch>
        </p:blipFill>
        <p:spPr>
          <a:xfrm>
            <a:off x="5000628" y="1500174"/>
            <a:ext cx="3218167" cy="3500462"/>
          </a:xfrm>
          <a:prstGeom prst="rect">
            <a:avLst/>
          </a:prstGeom>
          <a:ln>
            <a:noFill/>
          </a:ln>
          <a:effectLst>
            <a:softEdge rad="112500"/>
          </a:effectLst>
        </p:spPr>
      </p:pic>
      <p:sp>
        <p:nvSpPr>
          <p:cNvPr id="7" name="Text Box 2"/>
          <p:cNvSpPr txBox="1">
            <a:spLocks noChangeArrowheads="1"/>
          </p:cNvSpPr>
          <p:nvPr/>
        </p:nvSpPr>
        <p:spPr bwMode="auto">
          <a:xfrm>
            <a:off x="357158" y="1428736"/>
            <a:ext cx="4529143" cy="1865126"/>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宋体" panose="02010600030101010101" pitchFamily="2" charset="-122"/>
              </a:rPr>
              <a:t>    当动物以植物为食时，能量就伴随着物质的吸收进入体内。</a:t>
            </a:r>
            <a:endParaRPr lang="zh-CN" altLang="en-US" sz="3200" b="1" dirty="0">
              <a:solidFill>
                <a:srgbClr val="0000FF"/>
              </a:solidFill>
            </a:endParaRPr>
          </a:p>
        </p:txBody>
      </p:sp>
      <p:sp>
        <p:nvSpPr>
          <p:cNvPr id="8" name="Text Box 2"/>
          <p:cNvSpPr txBox="1">
            <a:spLocks noChangeArrowheads="1"/>
          </p:cNvSpPr>
          <p:nvPr/>
        </p:nvSpPr>
        <p:spPr bwMode="auto">
          <a:xfrm>
            <a:off x="357158" y="3349824"/>
            <a:ext cx="4529143" cy="1865126"/>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宋体" panose="02010600030101010101" pitchFamily="2" charset="-122"/>
              </a:rPr>
              <a:t>    生态系统的能量流动是伴随着物质循环而进行的。</a:t>
            </a:r>
            <a:endParaRPr lang="zh-CN" altLang="en-US" sz="3200" b="1" dirty="0">
              <a:solidFill>
                <a:srgbClr val="0000FF"/>
              </a:solidFill>
            </a:endParaRPr>
          </a:p>
        </p:txBody>
      </p:sp>
      <p:sp>
        <p:nvSpPr>
          <p:cNvPr id="9" name="Text Box 2"/>
          <p:cNvSpPr txBox="1">
            <a:spLocks noChangeArrowheads="1"/>
          </p:cNvSpPr>
          <p:nvPr/>
        </p:nvSpPr>
        <p:spPr bwMode="auto">
          <a:xfrm>
            <a:off x="357158" y="5357826"/>
            <a:ext cx="8001056" cy="1274195"/>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宋体" panose="02010600030101010101" pitchFamily="2" charset="-122"/>
              </a:rPr>
              <a:t>    生态系统的物质循环包括</a:t>
            </a:r>
            <a:r>
              <a:rPr lang="zh-CN" altLang="en-US" sz="3200" b="1" dirty="0" smtClean="0">
                <a:solidFill>
                  <a:srgbClr val="C00000"/>
                </a:solidFill>
                <a:latin typeface="宋体" panose="02010600030101010101" pitchFamily="2" charset="-122"/>
              </a:rPr>
              <a:t>碳</a:t>
            </a:r>
            <a:r>
              <a:rPr lang="zh-CN" altLang="en-US" sz="3200" b="1" dirty="0" smtClean="0">
                <a:solidFill>
                  <a:srgbClr val="0000FF"/>
                </a:solidFill>
                <a:latin typeface="宋体" panose="02010600030101010101" pitchFamily="2" charset="-122"/>
              </a:rPr>
              <a:t>循环、</a:t>
            </a:r>
            <a:r>
              <a:rPr lang="zh-CN" altLang="en-US" sz="3200" b="1" dirty="0" smtClean="0">
                <a:solidFill>
                  <a:srgbClr val="C00000"/>
                </a:solidFill>
                <a:latin typeface="宋体" panose="02010600030101010101" pitchFamily="2" charset="-122"/>
              </a:rPr>
              <a:t>氮</a:t>
            </a:r>
            <a:r>
              <a:rPr lang="zh-CN" altLang="en-US" sz="3200" b="1" dirty="0" smtClean="0">
                <a:solidFill>
                  <a:srgbClr val="0000FF"/>
                </a:solidFill>
                <a:latin typeface="宋体" panose="02010600030101010101" pitchFamily="2" charset="-122"/>
              </a:rPr>
              <a:t>循环、</a:t>
            </a:r>
            <a:r>
              <a:rPr lang="zh-CN" altLang="en-US" sz="3200" b="1" dirty="0" smtClean="0">
                <a:solidFill>
                  <a:srgbClr val="C00000"/>
                </a:solidFill>
                <a:latin typeface="宋体" panose="02010600030101010101" pitchFamily="2" charset="-122"/>
              </a:rPr>
              <a:t>磷</a:t>
            </a:r>
            <a:r>
              <a:rPr lang="zh-CN" altLang="en-US" sz="3200" b="1" dirty="0" smtClean="0">
                <a:solidFill>
                  <a:srgbClr val="0000FF"/>
                </a:solidFill>
                <a:latin typeface="宋体" panose="02010600030101010101" pitchFamily="2" charset="-122"/>
              </a:rPr>
              <a:t>循环、</a:t>
            </a:r>
            <a:r>
              <a:rPr lang="zh-CN" altLang="en-US" sz="3200" b="1" dirty="0" smtClean="0">
                <a:solidFill>
                  <a:srgbClr val="C00000"/>
                </a:solidFill>
                <a:latin typeface="宋体" panose="02010600030101010101" pitchFamily="2" charset="-122"/>
              </a:rPr>
              <a:t>硫</a:t>
            </a:r>
            <a:r>
              <a:rPr lang="zh-CN" altLang="en-US" sz="3200" b="1" dirty="0" smtClean="0">
                <a:solidFill>
                  <a:srgbClr val="0000FF"/>
                </a:solidFill>
                <a:latin typeface="宋体" panose="02010600030101010101" pitchFamily="2" charset="-122"/>
              </a:rPr>
              <a:t>循环</a:t>
            </a:r>
            <a:r>
              <a:rPr lang="en-US" altLang="zh-CN" sz="3200" b="1" dirty="0" smtClean="0">
                <a:solidFill>
                  <a:srgbClr val="0000FF"/>
                </a:solidFill>
                <a:latin typeface="宋体" panose="02010600030101010101" pitchFamily="2" charset="-122"/>
              </a:rPr>
              <a:t>……</a:t>
            </a:r>
            <a:endParaRPr lang="zh-CN" altLang="en-US" sz="3200" b="1" dirty="0">
              <a:solidFill>
                <a:srgbClr val="0000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vertical)">
                                      <p:cBhvr>
                                        <p:cTn id="7" dur="500"/>
                                        <p:tgtEl>
                                          <p:spTgt spid="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5"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sp>
        <p:nvSpPr>
          <p:cNvPr id="7" name="Text Box 2"/>
          <p:cNvSpPr txBox="1">
            <a:spLocks noChangeArrowheads="1"/>
          </p:cNvSpPr>
          <p:nvPr/>
        </p:nvSpPr>
        <p:spPr bwMode="auto">
          <a:xfrm>
            <a:off x="928662" y="1428736"/>
            <a:ext cx="2357454" cy="683264"/>
          </a:xfrm>
          <a:prstGeom prst="rect">
            <a:avLst/>
          </a:prstGeom>
          <a:noFill/>
          <a:ln w="9525" algn="ctr">
            <a:noFill/>
            <a:miter lim="800000"/>
          </a:ln>
          <a:effectLst/>
        </p:spPr>
        <p:txBody>
          <a:bodyPr wrap="square">
            <a:spAutoFit/>
          </a:bodyPr>
          <a:lstStyle/>
          <a:p>
            <a:pPr fontAlgn="t">
              <a:lnSpc>
                <a:spcPct val="120000"/>
              </a:lnSpc>
            </a:pPr>
            <a:r>
              <a:rPr lang="en-US" altLang="zh-CN" sz="3200" b="1" dirty="0" smtClean="0">
                <a:solidFill>
                  <a:srgbClr val="0000FF"/>
                </a:solidFill>
                <a:latin typeface="宋体" panose="02010600030101010101" pitchFamily="2" charset="-122"/>
              </a:rPr>
              <a:t>1.</a:t>
            </a:r>
            <a:r>
              <a:rPr lang="zh-CN" altLang="en-US" sz="3200" b="1" dirty="0" smtClean="0">
                <a:solidFill>
                  <a:srgbClr val="0000FF"/>
                </a:solidFill>
                <a:latin typeface="宋体" panose="02010600030101010101" pitchFamily="2" charset="-122"/>
              </a:rPr>
              <a:t>碳循环</a:t>
            </a:r>
            <a:endParaRPr lang="zh-CN" altLang="en-US" sz="3200" b="1" dirty="0">
              <a:solidFill>
                <a:srgbClr val="0000FF"/>
              </a:solidFill>
            </a:endParaRPr>
          </a:p>
        </p:txBody>
      </p:sp>
      <p:sp>
        <p:nvSpPr>
          <p:cNvPr id="10" name="Text Box 2"/>
          <p:cNvSpPr txBox="1">
            <a:spLocks noChangeArrowheads="1"/>
          </p:cNvSpPr>
          <p:nvPr/>
        </p:nvSpPr>
        <p:spPr bwMode="auto">
          <a:xfrm>
            <a:off x="928662" y="2174232"/>
            <a:ext cx="7715304" cy="683264"/>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宋体" panose="02010600030101010101" pitchFamily="2" charset="-122"/>
              </a:rPr>
              <a:t>（</a:t>
            </a:r>
            <a:r>
              <a:rPr lang="en-US" altLang="zh-CN" sz="3200" b="1" dirty="0" smtClean="0">
                <a:solidFill>
                  <a:srgbClr val="0000FF"/>
                </a:solidFill>
                <a:latin typeface="宋体" panose="02010600030101010101" pitchFamily="2" charset="-122"/>
              </a:rPr>
              <a:t>1</a:t>
            </a:r>
            <a:r>
              <a:rPr lang="zh-CN" altLang="en-US" sz="3200" b="1" dirty="0" smtClean="0">
                <a:solidFill>
                  <a:srgbClr val="0000FF"/>
                </a:solidFill>
                <a:latin typeface="宋体" panose="02010600030101010101" pitchFamily="2" charset="-122"/>
              </a:rPr>
              <a:t>）写出光合作用、呼吸作用的公式</a:t>
            </a:r>
            <a:endParaRPr lang="zh-CN" altLang="en-US" sz="3200" b="1" dirty="0">
              <a:solidFill>
                <a:srgbClr val="0000FF"/>
              </a:solidFill>
            </a:endParaRPr>
          </a:p>
        </p:txBody>
      </p:sp>
      <p:grpSp>
        <p:nvGrpSpPr>
          <p:cNvPr id="28" name="Group 4"/>
          <p:cNvGrpSpPr/>
          <p:nvPr/>
        </p:nvGrpSpPr>
        <p:grpSpPr bwMode="auto">
          <a:xfrm>
            <a:off x="1285852" y="2941646"/>
            <a:ext cx="7429552" cy="1606550"/>
            <a:chOff x="1383" y="1071"/>
            <a:chExt cx="4264" cy="1012"/>
          </a:xfrm>
        </p:grpSpPr>
        <p:sp>
          <p:nvSpPr>
            <p:cNvPr id="30" name="WordArt 5"/>
            <p:cNvSpPr>
              <a:spLocks noChangeArrowheads="1" noChangeShapeType="1" noTextEdit="1"/>
            </p:cNvSpPr>
            <p:nvPr/>
          </p:nvSpPr>
          <p:spPr bwMode="auto">
            <a:xfrm>
              <a:off x="1383" y="1389"/>
              <a:ext cx="4264" cy="363"/>
            </a:xfrm>
            <a:prstGeom prst="rect">
              <a:avLst/>
            </a:prstGeom>
          </p:spPr>
          <p:txBody>
            <a:bodyPr wrap="none" fromWordArt="1">
              <a:prstTxWarp prst="textPlain">
                <a:avLst>
                  <a:gd name="adj" fmla="val 50000"/>
                </a:avLst>
              </a:prstTxWarp>
            </a:bodyPr>
            <a:lstStyle/>
            <a:p>
              <a:pPr algn="ctr"/>
              <a:r>
                <a:rPr lang="zh-CN" altLang="en-US" sz="3600" b="1" kern="10" dirty="0">
                  <a:ln w="10541" cmpd="sng">
                    <a:solidFill>
                      <a:schemeClr val="accent1">
                        <a:shade val="88000"/>
                        <a:satMod val="110000"/>
                      </a:schemeClr>
                    </a:solidFill>
                    <a:prstDash val="solid"/>
                  </a:ln>
                  <a:solidFill>
                    <a:srgbClr val="0000FF"/>
                  </a:solidFill>
                  <a:latin typeface="华文琥珀"/>
                </a:rPr>
                <a:t>二氧化碳</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水         有机物</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淀粉</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氧气</a:t>
              </a:r>
              <a:endParaRPr lang="zh-CN" altLang="en-US" sz="3600" b="1" kern="10" dirty="0">
                <a:ln w="10541" cmpd="sng">
                  <a:solidFill>
                    <a:schemeClr val="accent1">
                      <a:shade val="88000"/>
                      <a:satMod val="110000"/>
                    </a:schemeClr>
                  </a:solidFill>
                  <a:prstDash val="solid"/>
                </a:ln>
                <a:solidFill>
                  <a:srgbClr val="0000FF"/>
                </a:solidFill>
                <a:latin typeface="华文琥珀"/>
              </a:endParaRPr>
            </a:p>
          </p:txBody>
        </p:sp>
        <p:sp>
          <p:nvSpPr>
            <p:cNvPr id="31" name="Line 6"/>
            <p:cNvSpPr>
              <a:spLocks noChangeShapeType="1"/>
            </p:cNvSpPr>
            <p:nvPr/>
          </p:nvSpPr>
          <p:spPr bwMode="auto">
            <a:xfrm>
              <a:off x="2859" y="1570"/>
              <a:ext cx="618" cy="0"/>
            </a:xfrm>
            <a:prstGeom prst="line">
              <a:avLst/>
            </a:prstGeom>
            <a:noFill/>
            <a:ln w="76200">
              <a:solidFill>
                <a:srgbClr val="FF0000"/>
              </a:solidFill>
              <a:round/>
              <a:tailEnd type="arrow" w="med" len="med"/>
            </a:ln>
            <a:effectLst/>
          </p:spPr>
          <p:txBody>
            <a:bodyPr/>
            <a:lstStyle/>
            <a:p>
              <a:endParaRPr lang="zh-CN" altLang="en-US">
                <a:solidFill>
                  <a:srgbClr val="660066"/>
                </a:solidFill>
              </a:endParaRPr>
            </a:p>
          </p:txBody>
        </p:sp>
        <p:sp>
          <p:nvSpPr>
            <p:cNvPr id="32" name="WordArt 7"/>
            <p:cNvSpPr>
              <a:spLocks noChangeArrowheads="1" noChangeShapeType="1" noTextEdit="1"/>
            </p:cNvSpPr>
            <p:nvPr/>
          </p:nvSpPr>
          <p:spPr bwMode="auto">
            <a:xfrm>
              <a:off x="3016" y="1071"/>
              <a:ext cx="272" cy="331"/>
            </a:xfrm>
            <a:prstGeom prst="rect">
              <a:avLst/>
            </a:prstGeom>
          </p:spPr>
          <p:txBody>
            <a:bodyPr wrap="none" fromWordArt="1">
              <a:prstTxWarp prst="textPlain">
                <a:avLst>
                  <a:gd name="adj" fmla="val 50000"/>
                </a:avLst>
              </a:prstTxWarp>
            </a:bodyPr>
            <a:lstStyle/>
            <a:p>
              <a:pPr algn="ctr"/>
              <a:r>
                <a:rPr lang="zh-CN" altLang="en-US" sz="3600" b="1" kern="10" dirty="0">
                  <a:ln w="10541" cmpd="sng">
                    <a:solidFill>
                      <a:schemeClr val="accent1">
                        <a:shade val="88000"/>
                        <a:satMod val="110000"/>
                      </a:schemeClr>
                    </a:solidFill>
                    <a:prstDash val="solid"/>
                  </a:ln>
                  <a:solidFill>
                    <a:srgbClr val="0000FF"/>
                  </a:solidFill>
                  <a:latin typeface="华文琥珀"/>
                </a:rPr>
                <a:t>光</a:t>
              </a:r>
              <a:endParaRPr lang="zh-CN" altLang="en-US" sz="3600" b="1" kern="10" dirty="0">
                <a:ln w="10541" cmpd="sng">
                  <a:solidFill>
                    <a:schemeClr val="accent1">
                      <a:shade val="88000"/>
                      <a:satMod val="110000"/>
                    </a:schemeClr>
                  </a:solidFill>
                  <a:prstDash val="solid"/>
                </a:ln>
                <a:solidFill>
                  <a:srgbClr val="0000FF"/>
                </a:solidFill>
                <a:latin typeface="华文琥珀"/>
              </a:endParaRPr>
            </a:p>
          </p:txBody>
        </p:sp>
        <p:sp>
          <p:nvSpPr>
            <p:cNvPr id="33" name="WordArt 8"/>
            <p:cNvSpPr>
              <a:spLocks noChangeArrowheads="1" noChangeShapeType="1" noTextEdit="1"/>
            </p:cNvSpPr>
            <p:nvPr/>
          </p:nvSpPr>
          <p:spPr bwMode="auto">
            <a:xfrm>
              <a:off x="2835" y="1797"/>
              <a:ext cx="726" cy="286"/>
            </a:xfrm>
            <a:prstGeom prst="rect">
              <a:avLst/>
            </a:prstGeom>
          </p:spPr>
          <p:txBody>
            <a:bodyPr wrap="none" fromWordArt="1">
              <a:prstTxWarp prst="textPlain">
                <a:avLst>
                  <a:gd name="adj" fmla="val 50000"/>
                </a:avLst>
              </a:prstTxWarp>
            </a:bodyPr>
            <a:lstStyle/>
            <a:p>
              <a:pPr algn="ctr"/>
              <a:r>
                <a:rPr lang="zh-CN" altLang="en-US" sz="3600" b="1" kern="10" dirty="0">
                  <a:ln w="10541" cmpd="sng">
                    <a:solidFill>
                      <a:schemeClr val="accent1">
                        <a:shade val="88000"/>
                        <a:satMod val="110000"/>
                      </a:schemeClr>
                    </a:solidFill>
                    <a:prstDash val="solid"/>
                  </a:ln>
                  <a:solidFill>
                    <a:srgbClr val="0000FF"/>
                  </a:solidFill>
                  <a:latin typeface="华文琥珀"/>
                </a:rPr>
                <a:t>叶绿体</a:t>
              </a:r>
              <a:endParaRPr lang="zh-CN" altLang="en-US" sz="3600" b="1" kern="10" dirty="0">
                <a:ln w="10541" cmpd="sng">
                  <a:solidFill>
                    <a:schemeClr val="accent1">
                      <a:shade val="88000"/>
                      <a:satMod val="110000"/>
                    </a:schemeClr>
                  </a:solidFill>
                  <a:prstDash val="solid"/>
                </a:ln>
                <a:solidFill>
                  <a:srgbClr val="0000FF"/>
                </a:solidFill>
                <a:latin typeface="华文琥珀"/>
              </a:endParaRPr>
            </a:p>
          </p:txBody>
        </p:sp>
      </p:grpSp>
      <p:grpSp>
        <p:nvGrpSpPr>
          <p:cNvPr id="34" name="Group 14"/>
          <p:cNvGrpSpPr/>
          <p:nvPr/>
        </p:nvGrpSpPr>
        <p:grpSpPr bwMode="auto">
          <a:xfrm>
            <a:off x="390986" y="4943946"/>
            <a:ext cx="8516937" cy="549275"/>
            <a:chOff x="237" y="3704"/>
            <a:chExt cx="5365" cy="346"/>
          </a:xfrm>
        </p:grpSpPr>
        <p:sp>
          <p:nvSpPr>
            <p:cNvPr id="35" name="Line 15"/>
            <p:cNvSpPr>
              <a:spLocks noChangeShapeType="1"/>
            </p:cNvSpPr>
            <p:nvPr/>
          </p:nvSpPr>
          <p:spPr bwMode="auto">
            <a:xfrm>
              <a:off x="2671" y="3907"/>
              <a:ext cx="590" cy="0"/>
            </a:xfrm>
            <a:prstGeom prst="line">
              <a:avLst/>
            </a:prstGeom>
            <a:noFill/>
            <a:ln w="76200">
              <a:solidFill>
                <a:srgbClr val="FF0000"/>
              </a:solidFill>
              <a:round/>
              <a:tailEnd type="arrow" w="med" len="med"/>
            </a:ln>
            <a:effectLst/>
          </p:spPr>
          <p:txBody>
            <a:bodyPr/>
            <a:lstStyle/>
            <a:p>
              <a:endParaRPr lang="zh-CN" altLang="en-US"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6" name="WordArt 16"/>
            <p:cNvSpPr>
              <a:spLocks noChangeArrowheads="1" noChangeShapeType="1" noTextEdit="1"/>
            </p:cNvSpPr>
            <p:nvPr/>
          </p:nvSpPr>
          <p:spPr bwMode="auto">
            <a:xfrm>
              <a:off x="237" y="3704"/>
              <a:ext cx="5365" cy="346"/>
            </a:xfrm>
            <a:prstGeom prst="rect">
              <a:avLst/>
            </a:prstGeom>
          </p:spPr>
          <p:txBody>
            <a:bodyPr wrap="none" fromWordArt="1">
              <a:prstTxWarp prst="textPlain">
                <a:avLst>
                  <a:gd name="adj" fmla="val 50000"/>
                </a:avLst>
              </a:prstTxWarp>
            </a:bodyPr>
            <a:lstStyle/>
            <a:p>
              <a:pPr algn="ctr"/>
              <a:r>
                <a:rPr lang="zh-CN" altLang="en-US" sz="3600" b="1" kern="10" dirty="0">
                  <a:ln w="10541" cmpd="sng">
                    <a:solidFill>
                      <a:schemeClr val="accent1">
                        <a:shade val="88000"/>
                        <a:satMod val="110000"/>
                      </a:schemeClr>
                    </a:solidFill>
                    <a:prstDash val="solid"/>
                  </a:ln>
                  <a:solidFill>
                    <a:srgbClr val="0000FF"/>
                  </a:solidFill>
                  <a:latin typeface="华文琥珀"/>
                </a:rPr>
                <a:t>氧气</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有机物 </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淀粉</a:t>
              </a:r>
              <a:r>
                <a:rPr lang="en-US" altLang="zh-CN" sz="3600" b="1" kern="10" dirty="0">
                  <a:ln w="10541" cmpd="sng">
                    <a:solidFill>
                      <a:schemeClr val="accent1">
                        <a:shade val="88000"/>
                        <a:satMod val="110000"/>
                      </a:schemeClr>
                    </a:solidFill>
                    <a:prstDash val="solid"/>
                  </a:ln>
                  <a:solidFill>
                    <a:srgbClr val="0000FF"/>
                  </a:solidFill>
                  <a:latin typeface="华文琥珀"/>
                </a:rPr>
                <a:t>)          </a:t>
              </a:r>
              <a:r>
                <a:rPr lang="zh-CN" altLang="en-US" sz="3600" b="1" kern="10" dirty="0">
                  <a:ln w="10541" cmpd="sng">
                    <a:solidFill>
                      <a:schemeClr val="accent1">
                        <a:shade val="88000"/>
                        <a:satMod val="110000"/>
                      </a:schemeClr>
                    </a:solidFill>
                    <a:prstDash val="solid"/>
                  </a:ln>
                  <a:solidFill>
                    <a:srgbClr val="0000FF"/>
                  </a:solidFill>
                  <a:latin typeface="华文琥珀"/>
                </a:rPr>
                <a:t>二氧化碳</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水</a:t>
              </a:r>
              <a:r>
                <a:rPr lang="en-US" altLang="zh-CN" sz="3600" b="1" kern="10" dirty="0">
                  <a:ln w="10541" cmpd="sng">
                    <a:solidFill>
                      <a:schemeClr val="accent1">
                        <a:shade val="88000"/>
                        <a:satMod val="110000"/>
                      </a:schemeClr>
                    </a:solidFill>
                    <a:prstDash val="solid"/>
                  </a:ln>
                  <a:solidFill>
                    <a:srgbClr val="0000FF"/>
                  </a:solidFill>
                  <a:latin typeface="华文琥珀"/>
                </a:rPr>
                <a:t>+</a:t>
              </a:r>
              <a:r>
                <a:rPr lang="zh-CN" altLang="en-US" sz="3600" b="1" kern="10" dirty="0">
                  <a:ln w="10541" cmpd="sng">
                    <a:solidFill>
                      <a:schemeClr val="accent1">
                        <a:shade val="88000"/>
                        <a:satMod val="110000"/>
                      </a:schemeClr>
                    </a:solidFill>
                    <a:prstDash val="solid"/>
                  </a:ln>
                  <a:solidFill>
                    <a:srgbClr val="0000FF"/>
                  </a:solidFill>
                  <a:latin typeface="华文琥珀"/>
                </a:rPr>
                <a:t>能量</a:t>
              </a:r>
              <a:endParaRPr lang="zh-CN" altLang="en-US" sz="3600" b="1" kern="10" dirty="0">
                <a:ln w="10541" cmpd="sng">
                  <a:solidFill>
                    <a:schemeClr val="accent1">
                      <a:shade val="88000"/>
                      <a:satMod val="110000"/>
                    </a:schemeClr>
                  </a:solidFill>
                  <a:prstDash val="solid"/>
                </a:ln>
                <a:solidFill>
                  <a:srgbClr val="0000FF"/>
                </a:solidFill>
                <a:latin typeface="华文琥珀"/>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ppt_x-#ppt_w/2"/>
                                          </p:val>
                                        </p:tav>
                                        <p:tav tm="100000">
                                          <p:val>
                                            <p:strVal val="#ppt_x"/>
                                          </p:val>
                                        </p:tav>
                                      </p:tavLst>
                                    </p:anim>
                                    <p:anim calcmode="lin" valueType="num">
                                      <p:cBhvr>
                                        <p:cTn id="18" dur="500" fill="hold"/>
                                        <p:tgtEl>
                                          <p:spTgt spid="28"/>
                                        </p:tgtEl>
                                        <p:attrNameLst>
                                          <p:attrName>ppt_y</p:attrName>
                                        </p:attrNameLst>
                                      </p:cBhvr>
                                      <p:tavLst>
                                        <p:tav tm="0">
                                          <p:val>
                                            <p:strVal val="#ppt_y"/>
                                          </p:val>
                                        </p:tav>
                                        <p:tav tm="100000">
                                          <p:val>
                                            <p:strVal val="#ppt_y"/>
                                          </p:val>
                                        </p:tav>
                                      </p:tavLst>
                                    </p:anim>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ppt_x</p:attrName>
                                        </p:attrNameLst>
                                      </p:cBhvr>
                                      <p:tavLst>
                                        <p:tav tm="0">
                                          <p:val>
                                            <p:strVal val="#ppt_x-#ppt_w/2"/>
                                          </p:val>
                                        </p:tav>
                                        <p:tav tm="100000">
                                          <p:val>
                                            <p:strVal val="#ppt_x"/>
                                          </p:val>
                                        </p:tav>
                                      </p:tavLst>
                                    </p:anim>
                                    <p:anim calcmode="lin" valueType="num">
                                      <p:cBhvr>
                                        <p:cTn id="26" dur="1000" fill="hold"/>
                                        <p:tgtEl>
                                          <p:spTgt spid="34"/>
                                        </p:tgtEl>
                                        <p:attrNameLst>
                                          <p:attrName>ppt_y</p:attrName>
                                        </p:attrNameLst>
                                      </p:cBhvr>
                                      <p:tavLst>
                                        <p:tav tm="0">
                                          <p:val>
                                            <p:strVal val="#ppt_y"/>
                                          </p:val>
                                        </p:tav>
                                        <p:tav tm="100000">
                                          <p:val>
                                            <p:strVal val="#ppt_y"/>
                                          </p:val>
                                        </p:tav>
                                      </p:tavLst>
                                    </p:anim>
                                    <p:anim calcmode="lin" valueType="num">
                                      <p:cBhvr>
                                        <p:cTn id="27" dur="1000" fill="hold"/>
                                        <p:tgtEl>
                                          <p:spTgt spid="34"/>
                                        </p:tgtEl>
                                        <p:attrNameLst>
                                          <p:attrName>ppt_w</p:attrName>
                                        </p:attrNameLst>
                                      </p:cBhvr>
                                      <p:tavLst>
                                        <p:tav tm="0">
                                          <p:val>
                                            <p:fltVal val="0"/>
                                          </p:val>
                                        </p:tav>
                                        <p:tav tm="100000">
                                          <p:val>
                                            <p:strVal val="#ppt_w"/>
                                          </p:val>
                                        </p:tav>
                                      </p:tavLst>
                                    </p:anim>
                                    <p:anim calcmode="lin" valueType="num">
                                      <p:cBhvr>
                                        <p:cTn id="28" dur="100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sp>
        <p:nvSpPr>
          <p:cNvPr id="6" name="Text Box 2"/>
          <p:cNvSpPr txBox="1">
            <a:spLocks noChangeArrowheads="1"/>
          </p:cNvSpPr>
          <p:nvPr/>
        </p:nvSpPr>
        <p:spPr bwMode="auto">
          <a:xfrm>
            <a:off x="1071538" y="1428736"/>
            <a:ext cx="3857652" cy="646331"/>
          </a:xfrm>
          <a:prstGeom prst="rect">
            <a:avLst/>
          </a:prstGeom>
          <a:noFill/>
          <a:ln w="9525" algn="ctr">
            <a:noFill/>
            <a:miter lim="800000"/>
          </a:ln>
          <a:effectLst/>
        </p:spPr>
        <p:txBody>
          <a:bodyPr wrap="square">
            <a:spAutoFit/>
          </a:bodyPr>
          <a:lstStyle/>
          <a:p>
            <a:pPr fontAlgn="t">
              <a:lnSpc>
                <a:spcPct val="120000"/>
              </a:lnSpc>
            </a:pPr>
            <a:r>
              <a:rPr lang="zh-CN" altLang="en-US" sz="3000" b="1" dirty="0" smtClean="0">
                <a:solidFill>
                  <a:srgbClr val="0000FF"/>
                </a:solidFill>
                <a:latin typeface="宋体" panose="02010600030101010101" pitchFamily="2" charset="-122"/>
              </a:rPr>
              <a:t>（</a:t>
            </a:r>
            <a:r>
              <a:rPr lang="en-US" altLang="zh-CN" sz="3000" b="1" dirty="0" smtClean="0">
                <a:solidFill>
                  <a:srgbClr val="0000FF"/>
                </a:solidFill>
                <a:latin typeface="宋体" panose="02010600030101010101" pitchFamily="2" charset="-122"/>
              </a:rPr>
              <a:t>2</a:t>
            </a:r>
            <a:r>
              <a:rPr lang="zh-CN" altLang="en-US" sz="3000" b="1" dirty="0" smtClean="0">
                <a:solidFill>
                  <a:srgbClr val="0000FF"/>
                </a:solidFill>
                <a:latin typeface="宋体" panose="02010600030101010101" pitchFamily="2" charset="-122"/>
              </a:rPr>
              <a:t>）</a:t>
            </a:r>
            <a:r>
              <a:rPr lang="zh-CN" altLang="en-US" sz="3000" b="1" dirty="0" smtClean="0">
                <a:solidFill>
                  <a:srgbClr val="0000FF"/>
                </a:solidFill>
              </a:rPr>
              <a:t>碳循环的过程</a:t>
            </a:r>
            <a:endParaRPr lang="zh-CN" altLang="en-US" sz="3000" b="1" dirty="0">
              <a:solidFill>
                <a:srgbClr val="0000FF"/>
              </a:solidFill>
            </a:endParaRPr>
          </a:p>
        </p:txBody>
      </p:sp>
      <p:pic>
        <p:nvPicPr>
          <p:cNvPr id="14" name="图片 13" descr="019.png"/>
          <p:cNvPicPr>
            <a:picLocks noChangeAspect="1"/>
          </p:cNvPicPr>
          <p:nvPr/>
        </p:nvPicPr>
        <p:blipFill>
          <a:blip r:embed="rId2" cstate="print"/>
          <a:srcRect r="1176"/>
          <a:stretch>
            <a:fillRect/>
          </a:stretch>
        </p:blipFill>
        <p:spPr>
          <a:xfrm>
            <a:off x="1785918" y="2255330"/>
            <a:ext cx="6143668" cy="4390324"/>
          </a:xfrm>
          <a:prstGeom prst="rect">
            <a:avLst/>
          </a:prstGeom>
          <a:ln>
            <a:noFill/>
          </a:ln>
          <a:effectLst>
            <a:softEdge rad="112500"/>
          </a:effectLst>
        </p:spPr>
      </p:pic>
      <p:grpSp>
        <p:nvGrpSpPr>
          <p:cNvPr id="28" name="组合 27"/>
          <p:cNvGrpSpPr/>
          <p:nvPr/>
        </p:nvGrpSpPr>
        <p:grpSpPr>
          <a:xfrm>
            <a:off x="5786446" y="2572538"/>
            <a:ext cx="1429554" cy="1571636"/>
            <a:chOff x="5786446" y="2643976"/>
            <a:chExt cx="1429554" cy="1571636"/>
          </a:xfrm>
        </p:grpSpPr>
        <p:cxnSp>
          <p:nvCxnSpPr>
            <p:cNvPr id="20" name="直接箭头连接符 19"/>
            <p:cNvCxnSpPr/>
            <p:nvPr/>
          </p:nvCxnSpPr>
          <p:spPr>
            <a:xfrm rot="5400000">
              <a:off x="6429388" y="3429000"/>
              <a:ext cx="1571636" cy="1588"/>
            </a:xfrm>
            <a:prstGeom prst="straightConnector1">
              <a:avLst/>
            </a:prstGeom>
            <a:ln w="38100">
              <a:solidFill>
                <a:srgbClr val="0099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786446" y="2646380"/>
              <a:ext cx="1428760" cy="0"/>
            </a:xfrm>
            <a:prstGeom prst="line">
              <a:avLst/>
            </a:prstGeom>
            <a:ln w="38100">
              <a:solidFill>
                <a:srgbClr val="009900"/>
              </a:solidFill>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7151391" y="2714620"/>
            <a:ext cx="492443" cy="1214446"/>
          </a:xfrm>
          <a:prstGeom prst="rect">
            <a:avLst/>
          </a:prstGeom>
          <a:noFill/>
        </p:spPr>
        <p:txBody>
          <a:bodyPr vert="eaVert" wrap="square" rtlCol="0">
            <a:spAutoFit/>
          </a:bodyPr>
          <a:lstStyle/>
          <a:p>
            <a:pPr algn="ctr"/>
            <a:r>
              <a:rPr lang="zh-CN" altLang="en-US" sz="2000" b="1" dirty="0" smtClean="0"/>
              <a:t>光合作用</a:t>
            </a:r>
            <a:endParaRPr lang="zh-CN" altLang="en-US" sz="2000" b="1" dirty="0"/>
          </a:p>
        </p:txBody>
      </p:sp>
      <p:cxnSp>
        <p:nvCxnSpPr>
          <p:cNvPr id="31" name="直接箭头连接符 30"/>
          <p:cNvCxnSpPr/>
          <p:nvPr/>
        </p:nvCxnSpPr>
        <p:spPr>
          <a:xfrm rot="10800000">
            <a:off x="5429256" y="5000636"/>
            <a:ext cx="1285884" cy="1588"/>
          </a:xfrm>
          <a:prstGeom prst="straightConnector1">
            <a:avLst/>
          </a:prstGeom>
          <a:ln w="38100">
            <a:solidFill>
              <a:srgbClr val="0099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786446" y="4660292"/>
            <a:ext cx="785818" cy="707886"/>
          </a:xfrm>
          <a:prstGeom prst="rect">
            <a:avLst/>
          </a:prstGeom>
          <a:noFill/>
        </p:spPr>
        <p:txBody>
          <a:bodyPr wrap="square" rtlCol="0">
            <a:spAutoFit/>
          </a:bodyPr>
          <a:lstStyle/>
          <a:p>
            <a:r>
              <a:rPr lang="zh-CN" altLang="en-US" sz="2000" b="1" dirty="0" smtClean="0"/>
              <a:t>动物摄食</a:t>
            </a:r>
            <a:endParaRPr lang="zh-CN" altLang="en-US" sz="2000" b="1" dirty="0"/>
          </a:p>
        </p:txBody>
      </p:sp>
      <p:cxnSp>
        <p:nvCxnSpPr>
          <p:cNvPr id="34" name="直接箭头连接符 33"/>
          <p:cNvCxnSpPr/>
          <p:nvPr/>
        </p:nvCxnSpPr>
        <p:spPr>
          <a:xfrm rot="5400000">
            <a:off x="6786578" y="5572140"/>
            <a:ext cx="285752" cy="285752"/>
          </a:xfrm>
          <a:prstGeom prst="straightConnector1">
            <a:avLst/>
          </a:prstGeom>
          <a:ln w="38100">
            <a:solidFill>
              <a:srgbClr val="00990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rot="16200000" flipH="1">
            <a:off x="5500694" y="5357826"/>
            <a:ext cx="357190" cy="357190"/>
          </a:xfrm>
          <a:prstGeom prst="straightConnector1">
            <a:avLst/>
          </a:prstGeom>
          <a:ln w="38100">
            <a:solidFill>
              <a:srgbClr val="009900"/>
            </a:solidFill>
            <a:tailEnd type="arrow"/>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214016" y="3001166"/>
            <a:ext cx="1500992" cy="3071834"/>
            <a:chOff x="4214016" y="3001166"/>
            <a:chExt cx="1500992" cy="3071834"/>
          </a:xfrm>
        </p:grpSpPr>
        <p:cxnSp>
          <p:nvCxnSpPr>
            <p:cNvPr id="38" name="直接连接符 37"/>
            <p:cNvCxnSpPr/>
            <p:nvPr/>
          </p:nvCxnSpPr>
          <p:spPr>
            <a:xfrm rot="10800000">
              <a:off x="4214810" y="6072206"/>
              <a:ext cx="1500198"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rot="5400000" flipH="1" flipV="1">
              <a:off x="2678893" y="4536289"/>
              <a:ext cx="3071834" cy="1588"/>
            </a:xfrm>
            <a:prstGeom prst="straightConnector1">
              <a:avLst/>
            </a:prstGeom>
            <a:ln w="381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5786446" y="2714620"/>
            <a:ext cx="1214446" cy="1428760"/>
            <a:chOff x="5857884" y="2714620"/>
            <a:chExt cx="1214446" cy="1428760"/>
          </a:xfrm>
        </p:grpSpPr>
        <p:cxnSp>
          <p:nvCxnSpPr>
            <p:cNvPr id="18" name="直接连接符 17"/>
            <p:cNvCxnSpPr/>
            <p:nvPr/>
          </p:nvCxnSpPr>
          <p:spPr>
            <a:xfrm rot="16200000" flipV="1">
              <a:off x="6357950" y="3428999"/>
              <a:ext cx="1428760" cy="1"/>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rot="10800000">
              <a:off x="5857884" y="2714620"/>
              <a:ext cx="1214446" cy="1588"/>
            </a:xfrm>
            <a:prstGeom prst="straightConnector1">
              <a:avLst/>
            </a:prstGeom>
            <a:ln w="381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6508449" y="2867020"/>
            <a:ext cx="492443" cy="1214446"/>
          </a:xfrm>
          <a:prstGeom prst="rect">
            <a:avLst/>
          </a:prstGeom>
          <a:noFill/>
        </p:spPr>
        <p:txBody>
          <a:bodyPr vert="eaVert" wrap="square" rtlCol="0">
            <a:spAutoFit/>
          </a:bodyPr>
          <a:lstStyle/>
          <a:p>
            <a:pPr algn="ctr"/>
            <a:r>
              <a:rPr lang="zh-CN" altLang="en-US" sz="2000" b="1" dirty="0" smtClean="0"/>
              <a:t>呼吸作用</a:t>
            </a:r>
            <a:endParaRPr lang="zh-CN" altLang="en-US" sz="2000" b="1" dirty="0"/>
          </a:p>
        </p:txBody>
      </p:sp>
      <p:cxnSp>
        <p:nvCxnSpPr>
          <p:cNvPr id="25" name="直接箭头连接符 24"/>
          <p:cNvCxnSpPr/>
          <p:nvPr/>
        </p:nvCxnSpPr>
        <p:spPr>
          <a:xfrm rot="5400000" flipH="1" flipV="1">
            <a:off x="4320776" y="3679430"/>
            <a:ext cx="1358116" cy="1588"/>
          </a:xfrm>
          <a:prstGeom prst="straightConnector1">
            <a:avLst/>
          </a:prstGeom>
          <a:ln w="381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929190" y="3143248"/>
            <a:ext cx="492443" cy="1214446"/>
          </a:xfrm>
          <a:prstGeom prst="rect">
            <a:avLst/>
          </a:prstGeom>
          <a:noFill/>
        </p:spPr>
        <p:txBody>
          <a:bodyPr vert="eaVert" wrap="square" rtlCol="0">
            <a:spAutoFit/>
          </a:bodyPr>
          <a:lstStyle/>
          <a:p>
            <a:pPr algn="ctr"/>
            <a:r>
              <a:rPr lang="zh-CN" altLang="en-US" sz="2000" b="1" dirty="0" smtClean="0"/>
              <a:t>呼吸作用</a:t>
            </a:r>
            <a:endParaRPr lang="zh-CN" altLang="en-US" sz="2000" b="1" dirty="0"/>
          </a:p>
        </p:txBody>
      </p:sp>
      <p:sp>
        <p:nvSpPr>
          <p:cNvPr id="33" name="TextBox 32"/>
          <p:cNvSpPr txBox="1"/>
          <p:nvPr/>
        </p:nvSpPr>
        <p:spPr>
          <a:xfrm>
            <a:off x="3714747" y="3030352"/>
            <a:ext cx="492443" cy="2398912"/>
          </a:xfrm>
          <a:prstGeom prst="rect">
            <a:avLst/>
          </a:prstGeom>
          <a:noFill/>
        </p:spPr>
        <p:txBody>
          <a:bodyPr vert="eaVert" wrap="square" rtlCol="0">
            <a:spAutoFit/>
          </a:bodyPr>
          <a:lstStyle/>
          <a:p>
            <a:pPr algn="ctr"/>
            <a:r>
              <a:rPr lang="zh-CN" altLang="en-US" sz="2000" b="1" dirty="0" smtClean="0"/>
              <a:t>微生物的分解作用</a:t>
            </a:r>
            <a:endParaRPr lang="zh-CN" altLang="en-US" sz="2000" b="1" dirty="0"/>
          </a:p>
        </p:txBody>
      </p:sp>
      <p:cxnSp>
        <p:nvCxnSpPr>
          <p:cNvPr id="37" name="直接箭头连接符 36"/>
          <p:cNvCxnSpPr/>
          <p:nvPr/>
        </p:nvCxnSpPr>
        <p:spPr>
          <a:xfrm rot="10800000" flipV="1">
            <a:off x="3143240" y="5786454"/>
            <a:ext cx="1928826" cy="428628"/>
          </a:xfrm>
          <a:prstGeom prst="straightConnector1">
            <a:avLst/>
          </a:prstGeom>
          <a:ln w="38100">
            <a:solidFill>
              <a:srgbClr val="0000FF"/>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3214678" y="5929330"/>
            <a:ext cx="4000528" cy="573092"/>
            <a:chOff x="3214678" y="5929330"/>
            <a:chExt cx="4000528" cy="573092"/>
          </a:xfrm>
        </p:grpSpPr>
        <p:cxnSp>
          <p:nvCxnSpPr>
            <p:cNvPr id="44" name="直接连接符 43"/>
            <p:cNvCxnSpPr/>
            <p:nvPr/>
          </p:nvCxnSpPr>
          <p:spPr>
            <a:xfrm rot="5400000">
              <a:off x="6929454" y="6215082"/>
              <a:ext cx="571504" cy="0"/>
            </a:xfrm>
            <a:prstGeom prst="line">
              <a:avLst/>
            </a:prstGeom>
            <a:ln w="381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rot="10800000">
              <a:off x="3214678" y="6500834"/>
              <a:ext cx="4000528" cy="1588"/>
            </a:xfrm>
            <a:prstGeom prst="straightConnector1">
              <a:avLst/>
            </a:prstGeom>
            <a:ln w="38100">
              <a:solidFill>
                <a:srgbClr val="0000FF"/>
              </a:solidFill>
              <a:prstDash val="dash"/>
              <a:tailEnd type="arrow"/>
            </a:ln>
          </p:spPr>
          <p:style>
            <a:lnRef idx="1">
              <a:schemeClr val="accent1"/>
            </a:lnRef>
            <a:fillRef idx="0">
              <a:schemeClr val="accent1"/>
            </a:fillRef>
            <a:effectRef idx="0">
              <a:schemeClr val="accent1"/>
            </a:effectRef>
            <a:fontRef idx="minor">
              <a:schemeClr val="tx1"/>
            </a:fontRef>
          </p:style>
        </p:cxnSp>
      </p:grpSp>
      <p:cxnSp>
        <p:nvCxnSpPr>
          <p:cNvPr id="49" name="直接箭头连接符 48"/>
          <p:cNvCxnSpPr/>
          <p:nvPr/>
        </p:nvCxnSpPr>
        <p:spPr>
          <a:xfrm rot="5400000" flipH="1" flipV="1">
            <a:off x="1893075" y="5179231"/>
            <a:ext cx="1071570" cy="158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2428860" y="2571744"/>
            <a:ext cx="1643074" cy="928694"/>
            <a:chOff x="2428860" y="2571744"/>
            <a:chExt cx="1643074" cy="928694"/>
          </a:xfrm>
        </p:grpSpPr>
        <p:cxnSp>
          <p:nvCxnSpPr>
            <p:cNvPr id="51" name="直接连接符 50"/>
            <p:cNvCxnSpPr/>
            <p:nvPr/>
          </p:nvCxnSpPr>
          <p:spPr>
            <a:xfrm rot="5400000" flipH="1" flipV="1">
              <a:off x="1964513" y="3036091"/>
              <a:ext cx="92869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2428860" y="2571744"/>
              <a:ext cx="1643074" cy="158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2428860" y="2714620"/>
            <a:ext cx="428628" cy="707886"/>
          </a:xfrm>
          <a:prstGeom prst="rect">
            <a:avLst/>
          </a:prstGeom>
          <a:noFill/>
        </p:spPr>
        <p:txBody>
          <a:bodyPr wrap="square" rtlCol="0">
            <a:spAutoFit/>
          </a:bodyPr>
          <a:lstStyle/>
          <a:p>
            <a:r>
              <a:rPr lang="zh-CN" altLang="en-US" sz="2000" b="1" dirty="0" smtClean="0"/>
              <a:t>燃烧</a:t>
            </a:r>
            <a:endParaRPr lang="zh-CN" altLang="en-US" sz="20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vertical)">
                                      <p:cBhvr>
                                        <p:cTn id="7" dur="500"/>
                                        <p:tgtEl>
                                          <p:spTgt spid="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dissolv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trips(downRight)">
                                      <p:cBhvr>
                                        <p:cTn id="16" dur="1000"/>
                                        <p:tgtEl>
                                          <p:spTgt spid="2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20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right)">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1000"/>
                                        <p:tgtEl>
                                          <p:spTgt spid="34"/>
                                        </p:tgtEl>
                                      </p:cBhvr>
                                    </p:animEffect>
                                  </p:childTnLst>
                                </p:cTn>
                              </p:par>
                              <p:par>
                                <p:cTn id="33" presetID="22" presetClass="entr" presetSubtype="1"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10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9"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strips(upLeft)">
                                      <p:cBhvr>
                                        <p:cTn id="40" dur="1000"/>
                                        <p:tgtEl>
                                          <p:spTgt spid="2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down)">
                                      <p:cBhvr>
                                        <p:cTn id="48" dur="1000"/>
                                        <p:tgtEl>
                                          <p:spTgt spid="2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9" fill="hold" nodeType="click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strips(upLeft)">
                                      <p:cBhvr>
                                        <p:cTn id="56" dur="1000"/>
                                        <p:tgtEl>
                                          <p:spTgt spid="4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00"/>
                                        <p:tgtEl>
                                          <p:spTgt spid="33"/>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9" fill="hold" nodeType="click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trips(upLeft)">
                                      <p:cBhvr>
                                        <p:cTn id="64" dur="1000"/>
                                        <p:tgtEl>
                                          <p:spTgt spid="47"/>
                                        </p:tgtEl>
                                      </p:cBhvr>
                                    </p:animEffect>
                                  </p:childTnLst>
                                </p:cTn>
                              </p:par>
                              <p:par>
                                <p:cTn id="65" presetID="18" presetClass="entr" presetSubtype="12"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strips(downLeft)">
                                      <p:cBhvr>
                                        <p:cTn id="67" dur="1000"/>
                                        <p:tgtEl>
                                          <p:spTgt spid="3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500"/>
                            </p:stCondLst>
                            <p:childTnLst>
                              <p:par>
                                <p:cTn id="74" presetID="18" presetClass="entr" presetSubtype="3" fill="hold"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strips(upRight)">
                                      <p:cBhvr>
                                        <p:cTn id="76" dur="1000"/>
                                        <p:tgtEl>
                                          <p:spTgt spid="5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down)">
                                      <p:cBhvr>
                                        <p:cTn id="79"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2" grpId="0"/>
      <p:bldP spid="23" grpId="0"/>
      <p:bldP spid="30" grpId="0"/>
      <p:bldP spid="33"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点击按钮"/>
          <p:cNvPicPr>
            <a:picLocks noChangeAspect="1" noChangeArrowheads="1"/>
          </p:cNvPicPr>
          <p:nvPr/>
        </p:nvPicPr>
        <p:blipFill>
          <a:blip r:embed="rId1" cstate="print"/>
          <a:srcRect/>
          <a:stretch>
            <a:fillRect/>
          </a:stretch>
        </p:blipFill>
        <p:spPr bwMode="auto">
          <a:xfrm>
            <a:off x="3311525" y="5481638"/>
            <a:ext cx="2606675" cy="666750"/>
          </a:xfrm>
          <a:prstGeom prst="rect">
            <a:avLst/>
          </a:prstGeom>
          <a:noFill/>
        </p:spPr>
      </p:pic>
    </p:spTree>
    <p:controls>
      <mc:AlternateContent xmlns:mc="http://schemas.openxmlformats.org/markup-compatibility/2006">
        <mc:Choice xmlns:v="urn:schemas-microsoft-com:vml" Requires="v">
          <p:control spid="5122" name="" r:id="rId2" imgW="7272655" imgH="4464050"/>
        </mc:Choice>
        <mc:Fallback>
          <p:control name="" r:id="rId2" imgW="7272655" imgH="4464050">
            <p:pic>
              <p:nvPicPr>
                <p:cNvPr id="0" name="ShockwaveFlash1"/>
                <p:cNvPicPr/>
                <p:nvPr/>
              </p:nvPicPr>
              <p:blipFill>
                <a:blip r:embed="rId3"/>
                <a:stretch>
                  <a:fillRect/>
                </a:stretch>
              </p:blipFill>
              <p:spPr>
                <a:xfrm>
                  <a:off x="1008063" y="836613"/>
                  <a:ext cx="7272655" cy="4464050"/>
                </a:xfrm>
                <a:prstGeom prst="rect">
                  <a:avLst/>
                </a:prstGeom>
              </p:spPr>
            </p:pic>
          </p:control>
        </mc:Fallback>
      </mc:AlternateContent>
    </p:controls>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sp>
        <p:nvSpPr>
          <p:cNvPr id="10" name="Text Box 2"/>
          <p:cNvSpPr txBox="1">
            <a:spLocks noChangeArrowheads="1"/>
          </p:cNvSpPr>
          <p:nvPr/>
        </p:nvSpPr>
        <p:spPr bwMode="auto">
          <a:xfrm>
            <a:off x="928662" y="1500174"/>
            <a:ext cx="7715304" cy="646331"/>
          </a:xfrm>
          <a:prstGeom prst="rect">
            <a:avLst/>
          </a:prstGeom>
          <a:noFill/>
          <a:ln w="9525" algn="ctr">
            <a:noFill/>
            <a:miter lim="800000"/>
          </a:ln>
          <a:effectLst/>
        </p:spPr>
        <p:txBody>
          <a:bodyPr wrap="square">
            <a:spAutoFit/>
          </a:bodyPr>
          <a:lstStyle/>
          <a:p>
            <a:pPr fontAlgn="t">
              <a:lnSpc>
                <a:spcPct val="120000"/>
              </a:lnSpc>
            </a:pPr>
            <a:r>
              <a:rPr lang="zh-CN" altLang="en-US" sz="3000" b="1" dirty="0" smtClean="0">
                <a:solidFill>
                  <a:srgbClr val="0000FF"/>
                </a:solidFill>
                <a:latin typeface="宋体" panose="02010600030101010101" pitchFamily="2" charset="-122"/>
              </a:rPr>
              <a:t>（</a:t>
            </a:r>
            <a:r>
              <a:rPr lang="en-US" altLang="zh-CN" sz="3000" b="1" dirty="0" smtClean="0">
                <a:solidFill>
                  <a:srgbClr val="0000FF"/>
                </a:solidFill>
                <a:latin typeface="宋体" panose="02010600030101010101" pitchFamily="2" charset="-122"/>
              </a:rPr>
              <a:t>3</a:t>
            </a:r>
            <a:r>
              <a:rPr lang="zh-CN" altLang="en-US" sz="3000" b="1" dirty="0" smtClean="0">
                <a:solidFill>
                  <a:srgbClr val="0000FF"/>
                </a:solidFill>
                <a:latin typeface="宋体" panose="02010600030101010101" pitchFamily="2" charset="-122"/>
              </a:rPr>
              <a:t>）</a:t>
            </a:r>
            <a:r>
              <a:rPr lang="zh-CN" altLang="en-US" sz="3000" b="1" dirty="0" smtClean="0">
                <a:solidFill>
                  <a:srgbClr val="0000FF"/>
                </a:solidFill>
              </a:rPr>
              <a:t>碳元素在大气中和生物体内的存在形式</a:t>
            </a:r>
            <a:endParaRPr lang="zh-CN" altLang="en-US" sz="3000" b="1" dirty="0">
              <a:solidFill>
                <a:srgbClr val="0000FF"/>
              </a:solidFill>
            </a:endParaRPr>
          </a:p>
        </p:txBody>
      </p:sp>
      <p:sp>
        <p:nvSpPr>
          <p:cNvPr id="9" name="Text Box 2"/>
          <p:cNvSpPr txBox="1">
            <a:spLocks noChangeArrowheads="1"/>
          </p:cNvSpPr>
          <p:nvPr/>
        </p:nvSpPr>
        <p:spPr bwMode="auto">
          <a:xfrm>
            <a:off x="928662" y="3857628"/>
            <a:ext cx="7715304" cy="646331"/>
          </a:xfrm>
          <a:prstGeom prst="rect">
            <a:avLst/>
          </a:prstGeom>
          <a:noFill/>
          <a:ln w="9525" algn="ctr">
            <a:noFill/>
            <a:miter lim="800000"/>
          </a:ln>
          <a:effectLst/>
        </p:spPr>
        <p:txBody>
          <a:bodyPr wrap="square">
            <a:spAutoFit/>
          </a:bodyPr>
          <a:lstStyle/>
          <a:p>
            <a:pPr fontAlgn="t">
              <a:lnSpc>
                <a:spcPct val="120000"/>
              </a:lnSpc>
            </a:pPr>
            <a:r>
              <a:rPr lang="zh-CN" altLang="en-US" sz="3000" b="1" dirty="0" smtClean="0">
                <a:solidFill>
                  <a:srgbClr val="0000FF"/>
                </a:solidFill>
                <a:latin typeface="宋体" panose="02010600030101010101" pitchFamily="2" charset="-122"/>
              </a:rPr>
              <a:t>（</a:t>
            </a:r>
            <a:r>
              <a:rPr lang="en-US" altLang="zh-CN" sz="3000" b="1" dirty="0" smtClean="0">
                <a:solidFill>
                  <a:srgbClr val="0000FF"/>
                </a:solidFill>
                <a:latin typeface="宋体" panose="02010600030101010101" pitchFamily="2" charset="-122"/>
              </a:rPr>
              <a:t>4</a:t>
            </a:r>
            <a:r>
              <a:rPr lang="zh-CN" altLang="en-US" sz="3000" b="1" dirty="0" smtClean="0">
                <a:solidFill>
                  <a:srgbClr val="0000FF"/>
                </a:solidFill>
                <a:latin typeface="宋体" panose="02010600030101010101" pitchFamily="2" charset="-122"/>
              </a:rPr>
              <a:t>）</a:t>
            </a:r>
            <a:r>
              <a:rPr lang="zh-CN" altLang="en-US" sz="3000" b="1" dirty="0" smtClean="0">
                <a:solidFill>
                  <a:srgbClr val="0000FF"/>
                </a:solidFill>
              </a:rPr>
              <a:t>碳元素在大气和生物之间的循环形式</a:t>
            </a:r>
            <a:endParaRPr lang="zh-CN" altLang="en-US" sz="3000" b="1" dirty="0">
              <a:solidFill>
                <a:srgbClr val="0000FF"/>
              </a:solidFill>
            </a:endParaRPr>
          </a:p>
        </p:txBody>
      </p:sp>
      <p:sp>
        <p:nvSpPr>
          <p:cNvPr id="13" name="Text Box 6"/>
          <p:cNvSpPr txBox="1">
            <a:spLocks noChangeArrowheads="1"/>
          </p:cNvSpPr>
          <p:nvPr/>
        </p:nvSpPr>
        <p:spPr bwMode="auto">
          <a:xfrm>
            <a:off x="2857488" y="4646835"/>
            <a:ext cx="2016125" cy="519112"/>
          </a:xfrm>
          <a:prstGeom prst="rect">
            <a:avLst/>
          </a:prstGeom>
          <a:noFill/>
          <a:ln w="9525">
            <a:noFill/>
            <a:miter lim="800000"/>
          </a:ln>
          <a:effectLst/>
        </p:spPr>
        <p:txBody>
          <a:bodyPr>
            <a:spAutoFit/>
          </a:bodyPr>
          <a:lstStyle/>
          <a:p>
            <a:pPr>
              <a:spcBef>
                <a:spcPct val="50000"/>
              </a:spcBef>
            </a:pPr>
            <a:r>
              <a:rPr lang="zh-CN" altLang="en-US" sz="2800" b="1" dirty="0">
                <a:solidFill>
                  <a:srgbClr val="FF0000"/>
                </a:solidFill>
              </a:rPr>
              <a:t>二氧化碳</a:t>
            </a:r>
            <a:endParaRPr lang="zh-CN" altLang="en-US" sz="2800" b="1" dirty="0">
              <a:solidFill>
                <a:srgbClr val="FF0000"/>
              </a:solidFill>
            </a:endParaRPr>
          </a:p>
        </p:txBody>
      </p:sp>
      <p:sp>
        <p:nvSpPr>
          <p:cNvPr id="14" name="Text Box 2"/>
          <p:cNvSpPr txBox="1">
            <a:spLocks noChangeArrowheads="1"/>
          </p:cNvSpPr>
          <p:nvPr/>
        </p:nvSpPr>
        <p:spPr bwMode="auto">
          <a:xfrm>
            <a:off x="928662" y="5192515"/>
            <a:ext cx="3714776" cy="646331"/>
          </a:xfrm>
          <a:prstGeom prst="rect">
            <a:avLst/>
          </a:prstGeom>
          <a:noFill/>
          <a:ln w="9525" algn="ctr">
            <a:noFill/>
            <a:miter lim="800000"/>
          </a:ln>
          <a:effectLst/>
        </p:spPr>
        <p:txBody>
          <a:bodyPr wrap="square">
            <a:spAutoFit/>
          </a:bodyPr>
          <a:lstStyle/>
          <a:p>
            <a:pPr fontAlgn="t">
              <a:lnSpc>
                <a:spcPct val="120000"/>
              </a:lnSpc>
            </a:pPr>
            <a:r>
              <a:rPr lang="zh-CN" altLang="en-US" sz="3000" b="1" dirty="0" smtClean="0">
                <a:solidFill>
                  <a:srgbClr val="0000FF"/>
                </a:solidFill>
                <a:latin typeface="宋体" panose="02010600030101010101" pitchFamily="2" charset="-122"/>
              </a:rPr>
              <a:t>（</a:t>
            </a:r>
            <a:r>
              <a:rPr lang="en-US" altLang="zh-CN" sz="3000" b="1" dirty="0" smtClean="0">
                <a:solidFill>
                  <a:srgbClr val="0000FF"/>
                </a:solidFill>
                <a:latin typeface="宋体" panose="02010600030101010101" pitchFamily="2" charset="-122"/>
              </a:rPr>
              <a:t>5</a:t>
            </a:r>
            <a:r>
              <a:rPr lang="zh-CN" altLang="en-US" sz="3000" b="1" dirty="0" smtClean="0">
                <a:solidFill>
                  <a:srgbClr val="0000FF"/>
                </a:solidFill>
                <a:latin typeface="宋体" panose="02010600030101010101" pitchFamily="2" charset="-122"/>
              </a:rPr>
              <a:t>）</a:t>
            </a:r>
            <a:r>
              <a:rPr lang="zh-CN" altLang="en-US" sz="3000" b="1" dirty="0" smtClean="0">
                <a:solidFill>
                  <a:srgbClr val="0000FF"/>
                </a:solidFill>
              </a:rPr>
              <a:t>碳循环的特点</a:t>
            </a:r>
            <a:endParaRPr lang="zh-CN" altLang="en-US" sz="3000" b="1" dirty="0">
              <a:solidFill>
                <a:srgbClr val="0000FF"/>
              </a:solidFill>
            </a:endParaRPr>
          </a:p>
        </p:txBody>
      </p:sp>
      <p:sp>
        <p:nvSpPr>
          <p:cNvPr id="15" name="Text Box 6"/>
          <p:cNvSpPr txBox="1">
            <a:spLocks noChangeArrowheads="1"/>
          </p:cNvSpPr>
          <p:nvPr/>
        </p:nvSpPr>
        <p:spPr bwMode="auto">
          <a:xfrm>
            <a:off x="2857488" y="5981722"/>
            <a:ext cx="2016125" cy="519112"/>
          </a:xfrm>
          <a:prstGeom prst="rect">
            <a:avLst/>
          </a:prstGeom>
          <a:noFill/>
          <a:ln w="9525">
            <a:noFill/>
            <a:miter lim="800000"/>
          </a:ln>
          <a:effectLst/>
        </p:spPr>
        <p:txBody>
          <a:bodyPr>
            <a:spAutoFit/>
          </a:bodyPr>
          <a:lstStyle/>
          <a:p>
            <a:pPr>
              <a:spcBef>
                <a:spcPct val="50000"/>
              </a:spcBef>
            </a:pPr>
            <a:r>
              <a:rPr lang="zh-CN" altLang="en-US" sz="2800" b="1" dirty="0" smtClean="0">
                <a:solidFill>
                  <a:srgbClr val="FF0000"/>
                </a:solidFill>
              </a:rPr>
              <a:t>反复循环</a:t>
            </a:r>
            <a:endParaRPr lang="zh-CN" altLang="en-US" sz="2800" b="1" dirty="0">
              <a:solidFill>
                <a:srgbClr val="FF0000"/>
              </a:solidFill>
            </a:endParaRPr>
          </a:p>
        </p:txBody>
      </p:sp>
      <p:sp>
        <p:nvSpPr>
          <p:cNvPr id="16" name="Text Box 2"/>
          <p:cNvSpPr txBox="1">
            <a:spLocks noChangeArrowheads="1"/>
          </p:cNvSpPr>
          <p:nvPr/>
        </p:nvSpPr>
        <p:spPr bwMode="auto">
          <a:xfrm>
            <a:off x="1928794" y="2326314"/>
            <a:ext cx="3571900" cy="646331"/>
          </a:xfrm>
          <a:prstGeom prst="rect">
            <a:avLst/>
          </a:prstGeom>
          <a:noFill/>
          <a:ln w="9525" algn="ctr">
            <a:noFill/>
            <a:miter lim="800000"/>
          </a:ln>
          <a:effectLst/>
        </p:spPr>
        <p:txBody>
          <a:bodyPr wrap="square">
            <a:spAutoFit/>
          </a:bodyPr>
          <a:lstStyle/>
          <a:p>
            <a:pPr fontAlgn="t">
              <a:lnSpc>
                <a:spcPct val="120000"/>
              </a:lnSpc>
            </a:pPr>
            <a:r>
              <a:rPr lang="zh-CN" altLang="en-US" sz="3000" b="1" dirty="0" smtClean="0">
                <a:solidFill>
                  <a:srgbClr val="0000FF"/>
                </a:solidFill>
              </a:rPr>
              <a:t>大气中的存在形式：</a:t>
            </a:r>
            <a:endParaRPr lang="zh-CN" altLang="en-US" sz="3000" b="1" dirty="0">
              <a:solidFill>
                <a:srgbClr val="0000FF"/>
              </a:solidFill>
            </a:endParaRPr>
          </a:p>
        </p:txBody>
      </p:sp>
      <p:sp>
        <p:nvSpPr>
          <p:cNvPr id="17" name="Text Box 2"/>
          <p:cNvSpPr txBox="1">
            <a:spLocks noChangeArrowheads="1"/>
          </p:cNvSpPr>
          <p:nvPr/>
        </p:nvSpPr>
        <p:spPr bwMode="auto">
          <a:xfrm>
            <a:off x="2000232" y="3112132"/>
            <a:ext cx="4071966" cy="646331"/>
          </a:xfrm>
          <a:prstGeom prst="rect">
            <a:avLst/>
          </a:prstGeom>
          <a:noFill/>
          <a:ln w="9525" algn="ctr">
            <a:noFill/>
            <a:miter lim="800000"/>
          </a:ln>
          <a:effectLst/>
        </p:spPr>
        <p:txBody>
          <a:bodyPr wrap="square">
            <a:spAutoFit/>
          </a:bodyPr>
          <a:lstStyle/>
          <a:p>
            <a:pPr fontAlgn="t">
              <a:lnSpc>
                <a:spcPct val="120000"/>
              </a:lnSpc>
            </a:pPr>
            <a:r>
              <a:rPr lang="zh-CN" altLang="en-US" sz="3000" b="1" dirty="0" smtClean="0">
                <a:solidFill>
                  <a:srgbClr val="0000FF"/>
                </a:solidFill>
              </a:rPr>
              <a:t>生物体内的存在形式：</a:t>
            </a:r>
            <a:endParaRPr lang="zh-CN" altLang="en-US" sz="3000" b="1" dirty="0">
              <a:solidFill>
                <a:srgbClr val="0000FF"/>
              </a:solidFill>
            </a:endParaRPr>
          </a:p>
        </p:txBody>
      </p:sp>
      <p:sp>
        <p:nvSpPr>
          <p:cNvPr id="18" name="Text Box 4"/>
          <p:cNvSpPr txBox="1">
            <a:spLocks noChangeArrowheads="1"/>
          </p:cNvSpPr>
          <p:nvPr/>
        </p:nvSpPr>
        <p:spPr bwMode="auto">
          <a:xfrm>
            <a:off x="5500694" y="2378706"/>
            <a:ext cx="2016125" cy="519112"/>
          </a:xfrm>
          <a:prstGeom prst="rect">
            <a:avLst/>
          </a:prstGeom>
          <a:noFill/>
          <a:ln w="9525">
            <a:noFill/>
            <a:miter lim="800000"/>
          </a:ln>
          <a:effectLst/>
        </p:spPr>
        <p:txBody>
          <a:bodyPr>
            <a:spAutoFit/>
          </a:bodyPr>
          <a:lstStyle/>
          <a:p>
            <a:pPr>
              <a:spcBef>
                <a:spcPct val="50000"/>
              </a:spcBef>
            </a:pPr>
            <a:r>
              <a:rPr lang="zh-CN" altLang="en-US" sz="2800" b="1" dirty="0">
                <a:solidFill>
                  <a:srgbClr val="FF0000"/>
                </a:solidFill>
              </a:rPr>
              <a:t>二氧化碳</a:t>
            </a:r>
            <a:endParaRPr lang="zh-CN" altLang="en-US" sz="2800" b="1" dirty="0">
              <a:solidFill>
                <a:srgbClr val="FF0000"/>
              </a:solidFill>
            </a:endParaRPr>
          </a:p>
        </p:txBody>
      </p:sp>
      <p:sp>
        <p:nvSpPr>
          <p:cNvPr id="19" name="Text Box 5"/>
          <p:cNvSpPr txBox="1">
            <a:spLocks noChangeArrowheads="1"/>
          </p:cNvSpPr>
          <p:nvPr/>
        </p:nvSpPr>
        <p:spPr bwMode="auto">
          <a:xfrm>
            <a:off x="5786446" y="3183570"/>
            <a:ext cx="2305050" cy="519113"/>
          </a:xfrm>
          <a:prstGeom prst="rect">
            <a:avLst/>
          </a:prstGeom>
          <a:noFill/>
          <a:ln w="9525">
            <a:noFill/>
            <a:miter lim="800000"/>
          </a:ln>
          <a:effectLst/>
        </p:spPr>
        <p:txBody>
          <a:bodyPr>
            <a:spAutoFit/>
          </a:bodyPr>
          <a:lstStyle/>
          <a:p>
            <a:pPr>
              <a:spcBef>
                <a:spcPct val="50000"/>
              </a:spcBef>
            </a:pPr>
            <a:r>
              <a:rPr lang="zh-CN" altLang="en-US" sz="2800" b="1" dirty="0">
                <a:solidFill>
                  <a:srgbClr val="FF0000"/>
                </a:solidFill>
              </a:rPr>
              <a:t>含碳有机物</a:t>
            </a:r>
            <a:endParaRPr lang="zh-CN" altLang="en-US" sz="2800" b="1"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par>
                          <p:cTn id="8" fill="hold">
                            <p:stCondLst>
                              <p:cond delay="500"/>
                            </p:stCondLst>
                            <p:childTnLst>
                              <p:par>
                                <p:cTn id="9" presetID="3" presetClass="entr" presetSubtype="5"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vertical)">
                                      <p:cBhvr>
                                        <p:cTn id="11" dur="500"/>
                                        <p:tgtEl>
                                          <p:spTgt spid="16"/>
                                        </p:tgtEl>
                                      </p:cBhvr>
                                    </p:animEffect>
                                  </p:childTnLst>
                                </p:cTn>
                              </p:par>
                            </p:childTnLst>
                          </p:cTn>
                        </p:par>
                        <p:par>
                          <p:cTn id="12" fill="hold">
                            <p:stCondLst>
                              <p:cond delay="1000"/>
                            </p:stCondLst>
                            <p:childTnLst>
                              <p:par>
                                <p:cTn id="13" presetID="3" presetClass="entr" presetSubtype="5"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5"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vertic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5"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3" grpId="0"/>
      <p:bldP spid="14"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785786" y="2143116"/>
            <a:ext cx="4529143" cy="2456057"/>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宋体" panose="02010600030101010101" pitchFamily="2" charset="-122"/>
              </a:rPr>
              <a:t>    生</a:t>
            </a:r>
            <a:r>
              <a:rPr lang="zh-CN" altLang="en-US" sz="3200" b="1" dirty="0">
                <a:solidFill>
                  <a:srgbClr val="0000FF"/>
                </a:solidFill>
                <a:latin typeface="宋体" panose="02010600030101010101" pitchFamily="2" charset="-122"/>
              </a:rPr>
              <a:t>态系统依靠太阳不断提供能量，而生态系统中的物质却都是由地球提供的</a:t>
            </a:r>
            <a:r>
              <a:rPr lang="zh-CN" altLang="en-US" sz="3200" b="1" dirty="0" smtClean="0">
                <a:solidFill>
                  <a:srgbClr val="0000FF"/>
                </a:solidFill>
                <a:latin typeface="宋体" panose="02010600030101010101" pitchFamily="2" charset="-122"/>
              </a:rPr>
              <a:t>。</a:t>
            </a:r>
            <a:endParaRPr lang="zh-CN" altLang="en-US" sz="3200" b="1" dirty="0">
              <a:solidFill>
                <a:srgbClr val="0000FF"/>
              </a:solidFill>
            </a:endParaRPr>
          </a:p>
        </p:txBody>
      </p:sp>
      <p:pic>
        <p:nvPicPr>
          <p:cNvPr id="6150" name="Picture 6" descr="环境"/>
          <p:cNvPicPr>
            <a:picLocks noChangeAspect="1" noChangeArrowheads="1"/>
          </p:cNvPicPr>
          <p:nvPr/>
        </p:nvPicPr>
        <p:blipFill>
          <a:blip r:embed="rId1" cstate="print"/>
          <a:srcRect/>
          <a:stretch>
            <a:fillRect/>
          </a:stretch>
        </p:blipFill>
        <p:spPr bwMode="auto">
          <a:xfrm>
            <a:off x="2428860" y="785794"/>
            <a:ext cx="4316416" cy="992611"/>
          </a:xfrm>
          <a:prstGeom prst="rect">
            <a:avLst/>
          </a:prstGeom>
          <a:noFill/>
        </p:spPr>
      </p:pic>
      <p:pic>
        <p:nvPicPr>
          <p:cNvPr id="7" name="图片 6" descr="86ab76d45cd60192e8189ede6a_560.jpg"/>
          <p:cNvPicPr>
            <a:picLocks noChangeAspect="1"/>
          </p:cNvPicPr>
          <p:nvPr/>
        </p:nvPicPr>
        <p:blipFill>
          <a:blip r:embed="rId2" cstate="print"/>
          <a:stretch>
            <a:fillRect/>
          </a:stretch>
        </p:blipFill>
        <p:spPr>
          <a:xfrm>
            <a:off x="5500694" y="1857364"/>
            <a:ext cx="3341686" cy="3055256"/>
          </a:xfrm>
          <a:prstGeom prst="rect">
            <a:avLst/>
          </a:prstGeom>
        </p:spPr>
      </p:pic>
      <p:sp>
        <p:nvSpPr>
          <p:cNvPr id="8" name="Text Box 2"/>
          <p:cNvSpPr txBox="1">
            <a:spLocks noChangeArrowheads="1"/>
          </p:cNvSpPr>
          <p:nvPr/>
        </p:nvSpPr>
        <p:spPr bwMode="auto">
          <a:xfrm>
            <a:off x="714348" y="4992874"/>
            <a:ext cx="7715304" cy="1865126"/>
          </a:xfrm>
          <a:prstGeom prst="rect">
            <a:avLst/>
          </a:prstGeom>
          <a:noFill/>
          <a:ln w="9525" algn="ctr">
            <a:noFill/>
            <a:miter lim="800000"/>
          </a:ln>
          <a:effectLst/>
        </p:spPr>
        <p:txBody>
          <a:bodyPr wrap="square">
            <a:spAutoFit/>
          </a:bodyPr>
          <a:lstStyle/>
          <a:p>
            <a:pPr fontAlgn="t">
              <a:lnSpc>
                <a:spcPct val="120000"/>
              </a:lnSpc>
            </a:pPr>
            <a:r>
              <a:rPr lang="zh-CN" altLang="en-US" sz="3200" b="1" i="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宋体" panose="02010600030101010101" pitchFamily="2" charset="-122"/>
              </a:rPr>
              <a:t>请问：</a:t>
            </a:r>
            <a:r>
              <a:rPr lang="zh-CN" altLang="en-US" sz="3200" b="1" dirty="0" smtClean="0">
                <a:solidFill>
                  <a:srgbClr val="0000FF"/>
                </a:solidFill>
                <a:latin typeface="宋体" panose="02010600030101010101" pitchFamily="2" charset="-122"/>
              </a:rPr>
              <a:t>为</a:t>
            </a:r>
            <a:r>
              <a:rPr lang="zh-CN" altLang="en-US" sz="3200" b="1" dirty="0">
                <a:solidFill>
                  <a:srgbClr val="0000FF"/>
                </a:solidFill>
                <a:latin typeface="宋体" panose="02010600030101010101" pitchFamily="2" charset="-122"/>
              </a:rPr>
              <a:t>什么维持生态系统所需的大量物质，例如氧、水、氮、碳和许多其他物质，亿万年来却没有被生命活动所耗</a:t>
            </a:r>
            <a:r>
              <a:rPr lang="zh-CN" altLang="en-US" sz="3200" b="1" dirty="0" smtClean="0">
                <a:solidFill>
                  <a:srgbClr val="0000FF"/>
                </a:solidFill>
                <a:latin typeface="宋体" panose="02010600030101010101" pitchFamily="2" charset="-122"/>
              </a:rPr>
              <a:t>尽呢？</a:t>
            </a:r>
            <a:endParaRPr lang="zh-CN" altLang="en-US" sz="3200" b="1" dirty="0">
              <a:solidFill>
                <a:srgbClr val="0000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vertical)">
                                      <p:cBhvr>
                                        <p:cTn id="7" dur="500"/>
                                        <p:tgtEl>
                                          <p:spTgt spid="61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5"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sp>
        <p:nvSpPr>
          <p:cNvPr id="10" name="Text Box 2"/>
          <p:cNvSpPr txBox="1">
            <a:spLocks noChangeArrowheads="1"/>
          </p:cNvSpPr>
          <p:nvPr/>
        </p:nvSpPr>
        <p:spPr bwMode="auto">
          <a:xfrm>
            <a:off x="928662" y="1500174"/>
            <a:ext cx="3929090" cy="683264"/>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宋体" panose="02010600030101010101" pitchFamily="2" charset="-122"/>
              </a:rPr>
              <a:t>（</a:t>
            </a:r>
            <a:r>
              <a:rPr lang="en-US" altLang="zh-CN" sz="3200" b="1" dirty="0" smtClean="0">
                <a:solidFill>
                  <a:srgbClr val="0000FF"/>
                </a:solidFill>
                <a:latin typeface="宋体" panose="02010600030101010101" pitchFamily="2" charset="-122"/>
              </a:rPr>
              <a:t>6</a:t>
            </a:r>
            <a:r>
              <a:rPr lang="zh-CN" altLang="en-US" sz="3200" b="1" dirty="0" smtClean="0">
                <a:solidFill>
                  <a:srgbClr val="0000FF"/>
                </a:solidFill>
                <a:latin typeface="宋体" panose="02010600030101010101" pitchFamily="2" charset="-122"/>
              </a:rPr>
              <a:t>）</a:t>
            </a:r>
            <a:r>
              <a:rPr lang="zh-CN" altLang="en-US" sz="3200" b="1" dirty="0" smtClean="0">
                <a:solidFill>
                  <a:srgbClr val="0000FF"/>
                </a:solidFill>
              </a:rPr>
              <a:t>碳循环的意义</a:t>
            </a:r>
            <a:endParaRPr lang="zh-CN" altLang="en-US" sz="3200" b="1" dirty="0">
              <a:solidFill>
                <a:srgbClr val="0000FF"/>
              </a:solidFill>
            </a:endParaRPr>
          </a:p>
        </p:txBody>
      </p:sp>
      <p:sp>
        <p:nvSpPr>
          <p:cNvPr id="9" name="Text Box 2"/>
          <p:cNvSpPr txBox="1">
            <a:spLocks noChangeArrowheads="1"/>
          </p:cNvSpPr>
          <p:nvPr/>
        </p:nvSpPr>
        <p:spPr bwMode="auto">
          <a:xfrm>
            <a:off x="1000100" y="3071810"/>
            <a:ext cx="7215238" cy="683264"/>
          </a:xfrm>
          <a:prstGeom prst="rect">
            <a:avLst/>
          </a:prstGeom>
          <a:noFill/>
          <a:ln w="9525" algn="ctr">
            <a:noFill/>
            <a:miter lim="800000"/>
          </a:ln>
          <a:effectLst/>
        </p:spPr>
        <p:txBody>
          <a:bodyPr wrap="square">
            <a:spAutoFit/>
          </a:bodyPr>
          <a:lstStyle/>
          <a:p>
            <a:pPr fontAlgn="t">
              <a:lnSpc>
                <a:spcPct val="120000"/>
              </a:lnSpc>
            </a:pPr>
            <a:r>
              <a:rPr lang="zh-CN" altLang="en-US" sz="3200" b="1" dirty="0" smtClean="0">
                <a:solidFill>
                  <a:srgbClr val="0000FF"/>
                </a:solidFill>
                <a:latin typeface="+mn-ea"/>
              </a:rPr>
              <a:t>（</a:t>
            </a:r>
            <a:r>
              <a:rPr lang="en-US" altLang="zh-CN" sz="3200" b="1" dirty="0" smtClean="0">
                <a:solidFill>
                  <a:srgbClr val="0000FF"/>
                </a:solidFill>
                <a:latin typeface="+mn-ea"/>
              </a:rPr>
              <a:t>7</a:t>
            </a:r>
            <a:r>
              <a:rPr lang="zh-CN" altLang="en-US" sz="3200" b="1" dirty="0" smtClean="0">
                <a:solidFill>
                  <a:srgbClr val="0000FF"/>
                </a:solidFill>
                <a:latin typeface="+mn-ea"/>
              </a:rPr>
              <a:t>）人类的哪些行为会打破碳氧平衡？</a:t>
            </a:r>
            <a:endParaRPr lang="zh-CN" altLang="en-US" sz="3200" b="1" dirty="0" smtClean="0">
              <a:solidFill>
                <a:srgbClr val="0000FF"/>
              </a:solidFill>
              <a:latin typeface="+mn-ea"/>
            </a:endParaRPr>
          </a:p>
        </p:txBody>
      </p:sp>
      <p:sp>
        <p:nvSpPr>
          <p:cNvPr id="16" name="Text Box 4"/>
          <p:cNvSpPr txBox="1">
            <a:spLocks noChangeArrowheads="1"/>
          </p:cNvSpPr>
          <p:nvPr/>
        </p:nvSpPr>
        <p:spPr bwMode="auto">
          <a:xfrm>
            <a:off x="1214414" y="2285992"/>
            <a:ext cx="7715304" cy="584775"/>
          </a:xfrm>
          <a:prstGeom prst="rect">
            <a:avLst/>
          </a:prstGeom>
          <a:noFill/>
          <a:ln w="9525">
            <a:noFill/>
            <a:miter lim="800000"/>
          </a:ln>
          <a:effectLst/>
        </p:spPr>
        <p:txBody>
          <a:bodyPr wrap="square">
            <a:spAutoFit/>
          </a:bodyPr>
          <a:lstStyle/>
          <a:p>
            <a:pPr>
              <a:spcBef>
                <a:spcPct val="50000"/>
              </a:spcBef>
            </a:pPr>
            <a:r>
              <a:rPr lang="zh-CN" altLang="en-US" sz="3200" b="1" dirty="0" smtClean="0">
                <a:solidFill>
                  <a:srgbClr val="FF0000"/>
                </a:solidFill>
                <a:ea typeface="楷体_GB2312" pitchFamily="49" charset="-122"/>
              </a:rPr>
              <a:t>维持自然界中二氧化碳和氧气的相对平衡</a:t>
            </a:r>
            <a:endParaRPr lang="zh-CN" altLang="en-US" sz="3200" b="1" dirty="0">
              <a:solidFill>
                <a:srgbClr val="FF0000"/>
              </a:solidFill>
            </a:endParaRPr>
          </a:p>
        </p:txBody>
      </p:sp>
      <p:sp>
        <p:nvSpPr>
          <p:cNvPr id="17" name="Rectangle 13"/>
          <p:cNvSpPr>
            <a:spLocks noChangeArrowheads="1"/>
          </p:cNvSpPr>
          <p:nvPr/>
        </p:nvSpPr>
        <p:spPr bwMode="auto">
          <a:xfrm>
            <a:off x="1357290" y="3929066"/>
            <a:ext cx="6929486" cy="1714512"/>
          </a:xfrm>
          <a:prstGeom prst="rect">
            <a:avLst/>
          </a:prstGeom>
          <a:noFill/>
          <a:ln w="9525">
            <a:noFill/>
            <a:miter lim="800000"/>
          </a:ln>
          <a:effectLst/>
        </p:spPr>
        <p:txBody>
          <a:bodyPr/>
          <a:lstStyle/>
          <a:p>
            <a:pPr marL="342900" indent="-342900">
              <a:lnSpc>
                <a:spcPct val="120000"/>
              </a:lnSpc>
              <a:spcBef>
                <a:spcPct val="20000"/>
              </a:spcBef>
            </a:pPr>
            <a:r>
              <a:rPr lang="zh-CN" altLang="en-US" sz="3000" b="1" dirty="0" smtClean="0">
                <a:solidFill>
                  <a:srgbClr val="FF0000"/>
                </a:solidFill>
              </a:rPr>
              <a:t>             大</a:t>
            </a:r>
            <a:r>
              <a:rPr lang="zh-CN" altLang="en-US" sz="3000" b="1" dirty="0">
                <a:solidFill>
                  <a:srgbClr val="FF0000"/>
                </a:solidFill>
              </a:rPr>
              <a:t>量地采伐森林</a:t>
            </a:r>
            <a:r>
              <a:rPr lang="zh-CN" altLang="en-US" sz="3000" b="1" dirty="0" smtClean="0">
                <a:solidFill>
                  <a:srgbClr val="FF0000"/>
                </a:solidFill>
              </a:rPr>
              <a:t>，燃</a:t>
            </a:r>
            <a:r>
              <a:rPr lang="zh-CN" altLang="en-US" sz="3000" b="1" dirty="0">
                <a:solidFill>
                  <a:srgbClr val="FF0000"/>
                </a:solidFill>
              </a:rPr>
              <a:t>烧化石燃料以及环境污染</a:t>
            </a:r>
            <a:r>
              <a:rPr lang="zh-CN" altLang="en-US" sz="3000" b="1" dirty="0" smtClean="0">
                <a:solidFill>
                  <a:srgbClr val="FF0000"/>
                </a:solidFill>
              </a:rPr>
              <a:t>，会使大</a:t>
            </a:r>
            <a:r>
              <a:rPr lang="zh-CN" altLang="en-US" sz="3000" b="1" dirty="0">
                <a:solidFill>
                  <a:srgbClr val="FF0000"/>
                </a:solidFill>
              </a:rPr>
              <a:t>气中</a:t>
            </a:r>
            <a:r>
              <a:rPr lang="en-US" altLang="zh-CN" sz="3000" b="1" dirty="0">
                <a:solidFill>
                  <a:srgbClr val="FF0000"/>
                </a:solidFill>
              </a:rPr>
              <a:t>CO</a:t>
            </a:r>
            <a:r>
              <a:rPr lang="en-US" altLang="zh-CN" sz="3000" b="1" baseline="-25000" dirty="0">
                <a:solidFill>
                  <a:srgbClr val="FF0000"/>
                </a:solidFill>
              </a:rPr>
              <a:t>2 </a:t>
            </a:r>
            <a:r>
              <a:rPr lang="zh-CN" altLang="en-US" sz="3000" b="1" dirty="0">
                <a:solidFill>
                  <a:srgbClr val="FF0000"/>
                </a:solidFill>
              </a:rPr>
              <a:t>的浓度明显增加，导致温室效应。</a:t>
            </a:r>
            <a:endParaRPr lang="zh-CN" altLang="en-US" sz="3000" b="1" baseline="-250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0970120128"/>
          <p:cNvPicPr>
            <a:picLocks noGrp="1" noChangeAspect="1" noChangeArrowheads="1"/>
          </p:cNvPicPr>
          <p:nvPr>
            <p:ph sz="half" idx="2"/>
          </p:nvPr>
        </p:nvPicPr>
        <p:blipFill>
          <a:blip r:embed="rId1" cstate="print"/>
          <a:srcRect/>
          <a:stretch>
            <a:fillRect/>
          </a:stretch>
        </p:blipFill>
        <p:spPr>
          <a:xfrm>
            <a:off x="0" y="0"/>
            <a:ext cx="9144000" cy="6858000"/>
          </a:xfrm>
          <a:noFill/>
        </p:spPr>
      </p:pic>
      <p:sp>
        <p:nvSpPr>
          <p:cNvPr id="39939" name="Text Box 3"/>
          <p:cNvSpPr txBox="1">
            <a:spLocks noGrp="1" noChangeArrowheads="1"/>
          </p:cNvSpPr>
          <p:nvPr>
            <p:ph type="title"/>
          </p:nvPr>
        </p:nvSpPr>
        <p:spPr>
          <a:xfrm>
            <a:off x="1714480" y="642918"/>
            <a:ext cx="6500858" cy="857248"/>
          </a:xfrm>
          <a:noFill/>
        </p:spPr>
        <p:txBody>
          <a:bodyPr/>
          <a:lstStyle/>
          <a:p>
            <a:pPr algn="l"/>
            <a:r>
              <a:rPr kumimoji="1"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如何解决“温室效应” ？</a:t>
            </a:r>
            <a:endParaRPr kumimoji="1" lang="zh-CN"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9940" name="Text Box 4"/>
          <p:cNvSpPr txBox="1">
            <a:spLocks noGrp="1" noChangeArrowheads="1"/>
          </p:cNvSpPr>
          <p:nvPr>
            <p:ph type="body" sz="half" idx="1"/>
          </p:nvPr>
        </p:nvSpPr>
        <p:spPr>
          <a:xfrm>
            <a:off x="407988" y="1247775"/>
            <a:ext cx="4041775" cy="4525963"/>
          </a:xfrm>
          <a:noFill/>
        </p:spPr>
        <p:txBody>
          <a:bodyPr/>
          <a:lstStyle/>
          <a:p>
            <a:pPr>
              <a:buFontTx/>
              <a:buNone/>
            </a:pPr>
            <a:endParaRPr kumimoji="1" lang="en-US" altLang="zh-CN" sz="2800" b="1"/>
          </a:p>
          <a:p>
            <a:pPr>
              <a:spcBef>
                <a:spcPct val="0"/>
              </a:spcBef>
              <a:buClr>
                <a:schemeClr val="bg1"/>
              </a:buClr>
              <a:buFont typeface="Times New Roman" panose="02020603050405020304" pitchFamily="18" charset="0"/>
              <a:buNone/>
            </a:pPr>
            <a:endParaRPr kumimoji="1" lang="en-US" altLang="zh-CN" sz="2000" b="1">
              <a:solidFill>
                <a:srgbClr val="008080"/>
              </a:solidFill>
              <a:latin typeface="Times New Roman" panose="02020603050405020304" pitchFamily="18" charset="0"/>
            </a:endParaRPr>
          </a:p>
        </p:txBody>
      </p:sp>
      <p:sp>
        <p:nvSpPr>
          <p:cNvPr id="39941" name="Text Box 5"/>
          <p:cNvSpPr txBox="1">
            <a:spLocks noChangeArrowheads="1"/>
          </p:cNvSpPr>
          <p:nvPr/>
        </p:nvSpPr>
        <p:spPr bwMode="auto">
          <a:xfrm>
            <a:off x="500034" y="1857364"/>
            <a:ext cx="8043858" cy="579438"/>
          </a:xfrm>
          <a:prstGeom prst="rect">
            <a:avLst/>
          </a:prstGeom>
          <a:noFill/>
          <a:ln w="9525">
            <a:noFill/>
            <a:miter lim="800000"/>
          </a:ln>
          <a:effectLst/>
        </p:spPr>
        <p:txBody>
          <a:bodyPr wrap="square">
            <a:spAutoFit/>
          </a:bodyPr>
          <a:lstStyle/>
          <a:p>
            <a:r>
              <a:rPr kumimoji="1" lang="en-US" altLang="zh-CN" sz="3200" b="1" dirty="0">
                <a:solidFill>
                  <a:srgbClr val="008080"/>
                </a:solidFill>
                <a:latin typeface="Times New Roman" panose="02020603050405020304" pitchFamily="18" charset="0"/>
              </a:rPr>
              <a:t>    </a:t>
            </a:r>
            <a:r>
              <a:rPr kumimoji="1" lang="en-US" altLang="zh-CN" sz="3200" b="1" dirty="0" smtClean="0">
                <a:solidFill>
                  <a:srgbClr val="0000FF"/>
                </a:solidFill>
                <a:latin typeface="Times New Roman" panose="02020603050405020304" pitchFamily="18" charset="0"/>
              </a:rPr>
              <a:t>1.</a:t>
            </a:r>
            <a:r>
              <a:rPr kumimoji="1" lang="zh-CN" altLang="en-US" sz="3200" b="1" dirty="0" smtClean="0">
                <a:solidFill>
                  <a:srgbClr val="0000FF"/>
                </a:solidFill>
                <a:latin typeface="Times New Roman" panose="02020603050405020304" pitchFamily="18" charset="0"/>
              </a:rPr>
              <a:t>大</a:t>
            </a:r>
            <a:r>
              <a:rPr kumimoji="1" lang="zh-CN" altLang="en-US" sz="3200" b="1" dirty="0">
                <a:solidFill>
                  <a:srgbClr val="0000FF"/>
                </a:solidFill>
                <a:latin typeface="Times New Roman" panose="02020603050405020304" pitchFamily="18" charset="0"/>
              </a:rPr>
              <a:t>面积植树造林，降低空气中</a:t>
            </a:r>
            <a:r>
              <a:rPr kumimoji="1" lang="en-US" altLang="zh-CN" sz="3200" b="1" dirty="0">
                <a:solidFill>
                  <a:srgbClr val="0000FF"/>
                </a:solidFill>
                <a:latin typeface="Times New Roman" panose="02020603050405020304" pitchFamily="18" charset="0"/>
              </a:rPr>
              <a:t>CO</a:t>
            </a:r>
            <a:r>
              <a:rPr kumimoji="1" lang="en-US" altLang="zh-CN" sz="3200" b="1" baseline="-25000" dirty="0">
                <a:solidFill>
                  <a:srgbClr val="0000FF"/>
                </a:solidFill>
                <a:latin typeface="Times New Roman" panose="02020603050405020304" pitchFamily="18" charset="0"/>
              </a:rPr>
              <a:t>2</a:t>
            </a:r>
            <a:r>
              <a:rPr kumimoji="1" lang="zh-CN" altLang="en-US" sz="3200" b="1" dirty="0">
                <a:solidFill>
                  <a:srgbClr val="0000FF"/>
                </a:solidFill>
                <a:latin typeface="Times New Roman" panose="02020603050405020304" pitchFamily="18" charset="0"/>
              </a:rPr>
              <a:t>含量。</a:t>
            </a:r>
            <a:endParaRPr kumimoji="1" lang="zh-CN" altLang="en-US" sz="3200" b="1" dirty="0">
              <a:solidFill>
                <a:srgbClr val="0000FF"/>
              </a:solidFill>
              <a:latin typeface="Times New Roman" panose="02020603050405020304" pitchFamily="18" charset="0"/>
            </a:endParaRPr>
          </a:p>
        </p:txBody>
      </p:sp>
      <p:sp>
        <p:nvSpPr>
          <p:cNvPr id="39942" name="Text Box 6"/>
          <p:cNvSpPr txBox="1">
            <a:spLocks noChangeArrowheads="1"/>
          </p:cNvSpPr>
          <p:nvPr/>
        </p:nvSpPr>
        <p:spPr bwMode="auto">
          <a:xfrm>
            <a:off x="690594" y="4219575"/>
            <a:ext cx="7810496" cy="1066800"/>
          </a:xfrm>
          <a:prstGeom prst="rect">
            <a:avLst/>
          </a:prstGeom>
          <a:noFill/>
          <a:ln w="9525">
            <a:noFill/>
            <a:miter lim="800000"/>
          </a:ln>
          <a:effectLst/>
        </p:spPr>
        <p:txBody>
          <a:bodyPr wrap="square">
            <a:spAutoFit/>
          </a:bodyPr>
          <a:lstStyle/>
          <a:p>
            <a:pPr>
              <a:spcBef>
                <a:spcPct val="50000"/>
              </a:spcBef>
            </a:pPr>
            <a:r>
              <a:rPr kumimoji="1" lang="en-US" altLang="zh-CN" sz="3200" b="1" dirty="0">
                <a:solidFill>
                  <a:srgbClr val="008080"/>
                </a:solidFill>
              </a:rPr>
              <a:t>   </a:t>
            </a:r>
            <a:r>
              <a:rPr kumimoji="1" lang="en-US" altLang="zh-CN" sz="3200" b="1" dirty="0" smtClean="0">
                <a:solidFill>
                  <a:srgbClr val="0000FF"/>
                </a:solidFill>
              </a:rPr>
              <a:t>3.</a:t>
            </a:r>
            <a:r>
              <a:rPr kumimoji="1" lang="zh-CN" altLang="en-US" sz="3200" b="1" dirty="0" smtClean="0">
                <a:solidFill>
                  <a:srgbClr val="0000FF"/>
                </a:solidFill>
              </a:rPr>
              <a:t>开</a:t>
            </a:r>
            <a:r>
              <a:rPr kumimoji="1" lang="zh-CN" altLang="en-US" sz="3200" b="1" dirty="0">
                <a:solidFill>
                  <a:srgbClr val="0000FF"/>
                </a:solidFill>
              </a:rPr>
              <a:t>发新的洁净能源，如核能、太阳能、风能、水能等。</a:t>
            </a:r>
            <a:endParaRPr kumimoji="1" lang="zh-CN" altLang="en-US" sz="3200" b="1" dirty="0">
              <a:solidFill>
                <a:srgbClr val="0000FF"/>
              </a:solidFill>
            </a:endParaRPr>
          </a:p>
        </p:txBody>
      </p:sp>
      <p:sp>
        <p:nvSpPr>
          <p:cNvPr id="39943" name="Text Box 7"/>
          <p:cNvSpPr txBox="1">
            <a:spLocks noChangeArrowheads="1"/>
          </p:cNvSpPr>
          <p:nvPr/>
        </p:nvSpPr>
        <p:spPr bwMode="auto">
          <a:xfrm>
            <a:off x="714348" y="2933704"/>
            <a:ext cx="7696200" cy="1066800"/>
          </a:xfrm>
          <a:prstGeom prst="rect">
            <a:avLst/>
          </a:prstGeom>
          <a:noFill/>
          <a:ln w="9525">
            <a:noFill/>
            <a:miter lim="800000"/>
          </a:ln>
          <a:effectLst/>
        </p:spPr>
        <p:txBody>
          <a:bodyPr>
            <a:spAutoFit/>
          </a:bodyPr>
          <a:lstStyle/>
          <a:p>
            <a:r>
              <a:rPr kumimoji="1" lang="en-US" altLang="zh-CN" sz="3200" b="1" dirty="0">
                <a:solidFill>
                  <a:srgbClr val="008080"/>
                </a:solidFill>
              </a:rPr>
              <a:t>   </a:t>
            </a:r>
            <a:r>
              <a:rPr kumimoji="1" lang="en-US" altLang="zh-CN" sz="3200" b="1" dirty="0" smtClean="0">
                <a:solidFill>
                  <a:srgbClr val="0000FF"/>
                </a:solidFill>
              </a:rPr>
              <a:t>2.</a:t>
            </a:r>
            <a:r>
              <a:rPr kumimoji="1" lang="zh-CN" altLang="en-US" sz="3200" b="1" dirty="0" smtClean="0">
                <a:solidFill>
                  <a:srgbClr val="0000FF"/>
                </a:solidFill>
              </a:rPr>
              <a:t>减</a:t>
            </a:r>
            <a:r>
              <a:rPr kumimoji="1" lang="zh-CN" altLang="en-US" sz="3200" b="1" dirty="0">
                <a:solidFill>
                  <a:srgbClr val="0000FF"/>
                </a:solidFill>
              </a:rPr>
              <a:t>少煤、石油等化石燃料的燃烧，提高能效。</a:t>
            </a:r>
            <a:endParaRPr kumimoji="1" lang="zh-CN" altLang="en-US" sz="3200" b="1" dirty="0">
              <a:solidFill>
                <a:srgbClr val="0000FF"/>
              </a:solidFill>
            </a:endParaRPr>
          </a:p>
        </p:txBody>
      </p:sp>
      <p:sp>
        <p:nvSpPr>
          <p:cNvPr id="39944" name="Rectangle 8"/>
          <p:cNvSpPr>
            <a:spLocks noChangeArrowheads="1"/>
          </p:cNvSpPr>
          <p:nvPr/>
        </p:nvSpPr>
        <p:spPr bwMode="auto">
          <a:xfrm>
            <a:off x="1041403" y="5445125"/>
            <a:ext cx="7602563" cy="1323439"/>
          </a:xfrm>
          <a:prstGeom prst="rect">
            <a:avLst/>
          </a:prstGeom>
          <a:noFill/>
          <a:ln w="9525">
            <a:noFill/>
            <a:miter lim="800000"/>
          </a:ln>
          <a:effec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20000"/>
              </a:spcBef>
            </a:pPr>
            <a:r>
              <a:rPr lang="zh-CN" altLang="en-US" sz="4000" b="1" dirty="0" smtClean="0">
                <a:ln w="11430">
                  <a:solidFill>
                    <a:srgbClr val="FF0000"/>
                  </a:solidFill>
                </a:ln>
                <a:solidFill>
                  <a:srgbClr val="FF0000"/>
                </a:solidFill>
                <a:effectLst>
                  <a:outerShdw blurRad="50800" dist="39000" dir="5460000" algn="tl">
                    <a:srgbClr val="000000">
                      <a:alpha val="38000"/>
                    </a:srgbClr>
                  </a:outerShdw>
                </a:effectLst>
                <a:latin typeface="Times New Roman" panose="02020603050405020304" pitchFamily="18" charset="0"/>
              </a:rPr>
              <a:t>减</a:t>
            </a:r>
            <a:r>
              <a:rPr lang="zh-CN" altLang="en-US" sz="4000" b="1" dirty="0">
                <a:ln w="11430">
                  <a:solidFill>
                    <a:srgbClr val="FF0000"/>
                  </a:solidFill>
                </a:ln>
                <a:solidFill>
                  <a:srgbClr val="FF0000"/>
                </a:solidFill>
                <a:effectLst>
                  <a:outerShdw blurRad="50800" dist="39000" dir="5460000" algn="tl">
                    <a:srgbClr val="000000">
                      <a:alpha val="38000"/>
                    </a:srgbClr>
                  </a:outerShdw>
                </a:effectLst>
                <a:latin typeface="Times New Roman" panose="02020603050405020304" pitchFamily="18" charset="0"/>
              </a:rPr>
              <a:t>少二氧化碳排放，倡导</a:t>
            </a:r>
            <a:r>
              <a:rPr lang="zh-CN" altLang="en-US" sz="4000" b="1" dirty="0">
                <a:ln w="11430">
                  <a:solidFill>
                    <a:srgbClr val="FF0000"/>
                  </a:solidFill>
                </a:ln>
                <a:solidFill>
                  <a:srgbClr val="FF0000"/>
                </a:solidFill>
                <a:effectLst>
                  <a:outerShdw blurRad="50800" dist="39000" dir="5460000" algn="tl">
                    <a:srgbClr val="000000">
                      <a:alpha val="38000"/>
                    </a:srgbClr>
                  </a:outerShdw>
                </a:effectLst>
                <a:latin typeface="Arial" panose="020B0604020202020204"/>
              </a:rPr>
              <a:t>“</a:t>
            </a:r>
            <a:r>
              <a:rPr lang="zh-CN" altLang="en-US" sz="4000" b="1" dirty="0">
                <a:ln w="11430">
                  <a:solidFill>
                    <a:srgbClr val="FF0000"/>
                  </a:solidFill>
                </a:ln>
                <a:solidFill>
                  <a:srgbClr val="FF0000"/>
                </a:solidFill>
                <a:effectLst>
                  <a:outerShdw blurRad="50800" dist="39000" dir="5460000" algn="tl">
                    <a:srgbClr val="000000">
                      <a:alpha val="38000"/>
                    </a:srgbClr>
                  </a:outerShdw>
                </a:effectLst>
                <a:latin typeface="Times New Roman" panose="02020603050405020304" pitchFamily="18" charset="0"/>
              </a:rPr>
              <a:t>低碳生活</a:t>
            </a:r>
            <a:r>
              <a:rPr lang="zh-CN" altLang="en-US" sz="4000" b="1" dirty="0">
                <a:ln w="11430">
                  <a:solidFill>
                    <a:srgbClr val="FF0000"/>
                  </a:solidFill>
                </a:ln>
                <a:solidFill>
                  <a:srgbClr val="FF0000"/>
                </a:solidFill>
                <a:effectLst>
                  <a:outerShdw blurRad="50800" dist="39000" dir="5460000" algn="tl">
                    <a:srgbClr val="000000">
                      <a:alpha val="38000"/>
                    </a:srgbClr>
                  </a:outerShdw>
                </a:effectLst>
                <a:latin typeface="Arial" panose="020B0604020202020204"/>
              </a:rPr>
              <a:t>”</a:t>
            </a:r>
            <a:r>
              <a:rPr lang="zh-CN" altLang="en-US" sz="4000" b="1" dirty="0">
                <a:ln w="11430">
                  <a:solidFill>
                    <a:srgbClr val="FF0000"/>
                  </a:solidFill>
                </a:ln>
                <a:solidFill>
                  <a:srgbClr val="FF0000"/>
                </a:solidFill>
                <a:effectLst>
                  <a:outerShdw blurRad="50800" dist="39000" dir="5460000" algn="tl">
                    <a:srgbClr val="000000">
                      <a:alpha val="38000"/>
                    </a:srgbClr>
                  </a:outerShdw>
                </a:effectLst>
                <a:latin typeface="Times New Roman" panose="02020603050405020304" pitchFamily="18" charset="0"/>
              </a:rPr>
              <a:t>，是每位公民应尽的义务</a:t>
            </a:r>
            <a:endParaRPr lang="zh-CN" altLang="en-US" sz="4000" b="1" dirty="0">
              <a:ln w="11430">
                <a:solidFill>
                  <a:srgbClr val="FF0000"/>
                </a:solidFill>
              </a:ln>
              <a:solidFill>
                <a:srgbClr val="FF0000"/>
              </a:solidFill>
              <a:effectLst>
                <a:outerShdw blurRad="50800" dist="39000" dir="5460000" algn="tl">
                  <a:srgbClr val="000000">
                    <a:alpha val="38000"/>
                  </a:srgbClr>
                </a:outerShdw>
              </a:effectLst>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wipe(left)">
                                      <p:cBhvr>
                                        <p:cTn id="7" dur="500"/>
                                        <p:tgtEl>
                                          <p:spTgt spid="399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943"/>
                                        </p:tgtEl>
                                        <p:attrNameLst>
                                          <p:attrName>style.visibility</p:attrName>
                                        </p:attrNameLst>
                                      </p:cBhvr>
                                      <p:to>
                                        <p:strVal val="visible"/>
                                      </p:to>
                                    </p:set>
                                    <p:animEffect transition="in" filter="wipe(left)">
                                      <p:cBhvr>
                                        <p:cTn id="12" dur="500"/>
                                        <p:tgtEl>
                                          <p:spTgt spid="399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942"/>
                                        </p:tgtEl>
                                        <p:attrNameLst>
                                          <p:attrName>style.visibility</p:attrName>
                                        </p:attrNameLst>
                                      </p:cBhvr>
                                      <p:to>
                                        <p:strVal val="visible"/>
                                      </p:to>
                                    </p:set>
                                    <p:animEffect transition="in" filter="wipe(left)">
                                      <p:cBhvr>
                                        <p:cTn id="17" dur="500"/>
                                        <p:tgtEl>
                                          <p:spTgt spid="39942"/>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39944"/>
                                        </p:tgtEl>
                                        <p:attrNameLst>
                                          <p:attrName>style.visibility</p:attrName>
                                        </p:attrNameLst>
                                      </p:cBhvr>
                                      <p:to>
                                        <p:strVal val="visible"/>
                                      </p:to>
                                    </p:set>
                                    <p:anim calcmode="discrete" valueType="clr">
                                      <p:cBhvr override="childStyle">
                                        <p:cTn id="22" dur="80"/>
                                        <p:tgtEl>
                                          <p:spTgt spid="39944"/>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9944"/>
                                        </p:tgtEl>
                                        <p:attrNameLst>
                                          <p:attrName>fillcolor</p:attrName>
                                        </p:attrNameLst>
                                      </p:cBhvr>
                                      <p:tavLst>
                                        <p:tav tm="0">
                                          <p:val>
                                            <p:clrVal>
                                              <a:schemeClr val="accent2"/>
                                            </p:clrVal>
                                          </p:val>
                                        </p:tav>
                                        <p:tav tm="50000">
                                          <p:val>
                                            <p:clrVal>
                                              <a:schemeClr val="hlink"/>
                                            </p:clrVal>
                                          </p:val>
                                        </p:tav>
                                      </p:tavLst>
                                    </p:anim>
                                    <p:set>
                                      <p:cBhvr>
                                        <p:cTn id="24" dur="80"/>
                                        <p:tgtEl>
                                          <p:spTgt spid="399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P spid="39942" grpId="0"/>
      <p:bldP spid="39943" grpId="0"/>
      <p:bldP spid="3994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ChangeArrowheads="1"/>
          </p:cNvSpPr>
          <p:nvPr/>
        </p:nvSpPr>
        <p:spPr bwMode="auto">
          <a:xfrm>
            <a:off x="0" y="1295400"/>
            <a:ext cx="6075363" cy="3749675"/>
          </a:xfrm>
          <a:prstGeom prst="rect">
            <a:avLst/>
          </a:prstGeom>
          <a:noFill/>
          <a:ln w="9525">
            <a:noFill/>
            <a:miter lim="800000"/>
          </a:ln>
          <a:effectLst/>
        </p:spPr>
        <p:txBody>
          <a:bodyPr wrap="none" lIns="92075" tIns="46038" rIns="92075" bIns="46038">
            <a:spAutoFit/>
          </a:bodyPr>
          <a:lstStyle/>
          <a:p>
            <a:pPr>
              <a:lnSpc>
                <a:spcPct val="125000"/>
              </a:lnSpc>
            </a:pP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1</a:t>
            </a:r>
            <a:r>
              <a:rPr kumimoji="1" lang="zh-CN" altLang="en-US" sz="3200" b="1">
                <a:latin typeface="Times New Roman" panose="02020603050405020304" pitchFamily="18" charset="0"/>
              </a:rPr>
              <a:t>）碳循环的形式：</a:t>
            </a:r>
            <a:endParaRPr kumimoji="1" lang="zh-CN" altLang="en-US" sz="3200" b="1">
              <a:solidFill>
                <a:srgbClr val="FF3300"/>
              </a:solidFill>
              <a:latin typeface="Times New Roman" panose="02020603050405020304" pitchFamily="18" charset="0"/>
            </a:endParaRPr>
          </a:p>
          <a:p>
            <a:pPr>
              <a:lnSpc>
                <a:spcPct val="125000"/>
              </a:lnSpc>
            </a:pP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）碳在自然界中的存在形式：</a:t>
            </a:r>
            <a:endParaRPr kumimoji="1" lang="zh-CN" altLang="en-US" sz="3200" b="1">
              <a:solidFill>
                <a:srgbClr val="FF3300"/>
              </a:solidFill>
              <a:latin typeface="Times New Roman" panose="02020603050405020304" pitchFamily="18" charset="0"/>
            </a:endParaRPr>
          </a:p>
          <a:p>
            <a:pPr>
              <a:lnSpc>
                <a:spcPct val="125000"/>
              </a:lnSpc>
            </a:pP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3</a:t>
            </a:r>
            <a:r>
              <a:rPr kumimoji="1" lang="zh-CN" altLang="en-US" sz="3200" b="1">
                <a:latin typeface="Times New Roman" panose="02020603050405020304" pitchFamily="18" charset="0"/>
              </a:rPr>
              <a:t>）碳在生物体内的存在形式：</a:t>
            </a:r>
            <a:endParaRPr kumimoji="1" lang="zh-CN" altLang="en-US" sz="3200" b="1">
              <a:solidFill>
                <a:srgbClr val="FF3300"/>
              </a:solidFill>
              <a:latin typeface="Times New Roman" panose="02020603050405020304" pitchFamily="18" charset="0"/>
            </a:endParaRPr>
          </a:p>
          <a:p>
            <a:pPr>
              <a:lnSpc>
                <a:spcPct val="125000"/>
              </a:lnSpc>
            </a:pP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4</a:t>
            </a:r>
            <a:r>
              <a:rPr kumimoji="1" lang="zh-CN" altLang="en-US" sz="3200" b="1">
                <a:latin typeface="Times New Roman" panose="02020603050405020304" pitchFamily="18" charset="0"/>
              </a:rPr>
              <a:t>）碳进入生物体的途径：</a:t>
            </a:r>
            <a:endParaRPr kumimoji="1" lang="zh-CN" altLang="en-US" sz="3200" b="1">
              <a:solidFill>
                <a:srgbClr val="FF3300"/>
              </a:solidFill>
              <a:latin typeface="Times New Roman" panose="02020603050405020304" pitchFamily="18" charset="0"/>
            </a:endParaRPr>
          </a:p>
          <a:p>
            <a:pPr>
              <a:lnSpc>
                <a:spcPct val="125000"/>
              </a:lnSpc>
            </a:pP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5</a:t>
            </a:r>
            <a:r>
              <a:rPr kumimoji="1" lang="zh-CN" altLang="en-US" sz="3200" b="1">
                <a:latin typeface="Times New Roman" panose="02020603050405020304" pitchFamily="18" charset="0"/>
              </a:rPr>
              <a:t>）碳在生物体之间传递途径：</a:t>
            </a:r>
            <a:endParaRPr kumimoji="1" lang="zh-CN" altLang="en-US" sz="3200" b="1">
              <a:solidFill>
                <a:srgbClr val="FF3300"/>
              </a:solidFill>
              <a:latin typeface="Times New Roman" panose="02020603050405020304" pitchFamily="18" charset="0"/>
            </a:endParaRPr>
          </a:p>
          <a:p>
            <a:pPr>
              <a:lnSpc>
                <a:spcPct val="125000"/>
              </a:lnSpc>
            </a:pP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6</a:t>
            </a:r>
            <a:r>
              <a:rPr kumimoji="1" lang="zh-CN" altLang="en-US" sz="3200" b="1">
                <a:latin typeface="Times New Roman" panose="02020603050405020304" pitchFamily="18" charset="0"/>
              </a:rPr>
              <a:t>）碳进入大气的途径：</a:t>
            </a:r>
            <a:endParaRPr kumimoji="1" lang="zh-CN" altLang="en-US" sz="3200" b="1">
              <a:latin typeface="Times New Roman" panose="02020603050405020304" pitchFamily="18" charset="0"/>
            </a:endParaRPr>
          </a:p>
        </p:txBody>
      </p:sp>
      <p:sp>
        <p:nvSpPr>
          <p:cNvPr id="55300" name="Rectangle 4"/>
          <p:cNvSpPr>
            <a:spLocks noChangeArrowheads="1"/>
          </p:cNvSpPr>
          <p:nvPr/>
        </p:nvSpPr>
        <p:spPr bwMode="auto">
          <a:xfrm>
            <a:off x="3733800" y="1371600"/>
            <a:ext cx="1349728" cy="585418"/>
          </a:xfrm>
          <a:prstGeom prst="rect">
            <a:avLst/>
          </a:prstGeom>
          <a:noFill/>
          <a:ln w="9525">
            <a:noFill/>
            <a:miter lim="800000"/>
          </a:ln>
          <a:effectLst/>
        </p:spPr>
        <p:txBody>
          <a:bodyPr wrap="none" lIns="92075" tIns="46038" rIns="92075" bIns="46038">
            <a:spAutoFit/>
          </a:bodyPr>
          <a:lstStyle/>
          <a:p>
            <a:r>
              <a:rPr kumimoji="1" lang="en-US" altLang="zh-CN" sz="3200" b="1">
                <a:solidFill>
                  <a:srgbClr val="FF0000"/>
                </a:solidFill>
                <a:latin typeface="Times New Roman" panose="02020603050405020304" pitchFamily="18" charset="0"/>
              </a:rPr>
              <a:t>CO</a:t>
            </a:r>
            <a:r>
              <a:rPr kumimoji="1" lang="en-US" altLang="zh-CN" sz="3200" b="1" baseline="-25000">
                <a:solidFill>
                  <a:srgbClr val="FF0000"/>
                </a:solidFill>
                <a:latin typeface="Times New Roman" panose="02020603050405020304" pitchFamily="18" charset="0"/>
              </a:rPr>
              <a:t>2</a:t>
            </a:r>
            <a:r>
              <a:rPr kumimoji="1" lang="zh-CN" altLang="en-US" sz="3200" b="1">
                <a:solidFill>
                  <a:srgbClr val="FF0000"/>
                </a:solidFill>
                <a:latin typeface="Times New Roman" panose="02020603050405020304" pitchFamily="18" charset="0"/>
              </a:rPr>
              <a:t>；</a:t>
            </a:r>
            <a:endParaRPr kumimoji="1" lang="zh-CN" altLang="en-US" sz="3200" b="1">
              <a:solidFill>
                <a:srgbClr val="FF0000"/>
              </a:solidFill>
              <a:latin typeface="Times New Roman" panose="02020603050405020304" pitchFamily="18" charset="0"/>
            </a:endParaRPr>
          </a:p>
        </p:txBody>
      </p:sp>
      <p:sp>
        <p:nvSpPr>
          <p:cNvPr id="55301" name="Rectangle 5"/>
          <p:cNvSpPr>
            <a:spLocks noChangeArrowheads="1"/>
          </p:cNvSpPr>
          <p:nvPr/>
        </p:nvSpPr>
        <p:spPr bwMode="auto">
          <a:xfrm>
            <a:off x="5734444" y="1981200"/>
            <a:ext cx="3409588" cy="585418"/>
          </a:xfrm>
          <a:prstGeom prst="rect">
            <a:avLst/>
          </a:prstGeom>
          <a:noFill/>
          <a:ln w="9525">
            <a:noFill/>
            <a:miter lim="800000"/>
          </a:ln>
          <a:effectLst/>
        </p:spPr>
        <p:txBody>
          <a:bodyPr wrap="none" lIns="92075" tIns="46038" rIns="92075" bIns="46038">
            <a:spAutoFit/>
          </a:bodyPr>
          <a:lstStyle/>
          <a:p>
            <a:r>
              <a:rPr kumimoji="1" lang="en-US" altLang="zh-CN" sz="3200" b="1" dirty="0" smtClean="0">
                <a:solidFill>
                  <a:srgbClr val="FF0000"/>
                </a:solidFill>
                <a:latin typeface="Times New Roman" panose="02020603050405020304" pitchFamily="18" charset="0"/>
              </a:rPr>
              <a:t>CO</a:t>
            </a:r>
            <a:r>
              <a:rPr kumimoji="1" lang="en-US" altLang="zh-CN" sz="3200" b="1" baseline="-25000" dirty="0" smtClean="0">
                <a:solidFill>
                  <a:srgbClr val="FF0000"/>
                </a:solidFill>
                <a:latin typeface="Times New Roman" panose="02020603050405020304" pitchFamily="18" charset="0"/>
              </a:rPr>
              <a:t>2</a:t>
            </a:r>
            <a:r>
              <a:rPr kumimoji="1" lang="zh-CN" altLang="en-US" sz="3200" b="1" dirty="0" smtClean="0">
                <a:solidFill>
                  <a:srgbClr val="FF0000"/>
                </a:solidFill>
                <a:latin typeface="Times New Roman" panose="02020603050405020304" pitchFamily="18" charset="0"/>
              </a:rPr>
              <a:t>（和碳酸盐）</a:t>
            </a:r>
            <a:endParaRPr kumimoji="1" lang="zh-CN" altLang="en-US" sz="3200" b="1" dirty="0">
              <a:solidFill>
                <a:srgbClr val="FF0000"/>
              </a:solidFill>
              <a:latin typeface="Times New Roman" panose="02020603050405020304" pitchFamily="18" charset="0"/>
            </a:endParaRPr>
          </a:p>
        </p:txBody>
      </p:sp>
      <p:sp>
        <p:nvSpPr>
          <p:cNvPr id="55302" name="Rectangle 6"/>
          <p:cNvSpPr>
            <a:spLocks noChangeArrowheads="1"/>
          </p:cNvSpPr>
          <p:nvPr/>
        </p:nvSpPr>
        <p:spPr bwMode="auto">
          <a:xfrm>
            <a:off x="5638800" y="2590800"/>
            <a:ext cx="3940175" cy="579438"/>
          </a:xfrm>
          <a:prstGeom prst="rect">
            <a:avLst/>
          </a:prstGeom>
          <a:noFill/>
          <a:ln w="9525">
            <a:noFill/>
            <a:miter lim="800000"/>
          </a:ln>
          <a:effectLst/>
        </p:spPr>
        <p:txBody>
          <a:bodyPr lIns="92075" tIns="46038" rIns="92075" bIns="46038">
            <a:spAutoFit/>
          </a:bodyPr>
          <a:lstStyle/>
          <a:p>
            <a:pPr>
              <a:spcBef>
                <a:spcPct val="50000"/>
              </a:spcBef>
            </a:pPr>
            <a:r>
              <a:rPr kumimoji="1" lang="zh-CN" altLang="en-US" sz="3200" b="1">
                <a:solidFill>
                  <a:srgbClr val="FF3300"/>
                </a:solidFill>
                <a:latin typeface="Times New Roman" panose="02020603050405020304" pitchFamily="18" charset="0"/>
              </a:rPr>
              <a:t>含碳有机物；</a:t>
            </a:r>
            <a:endParaRPr kumimoji="1" lang="zh-CN" altLang="en-US" sz="3200" b="1">
              <a:solidFill>
                <a:srgbClr val="FF3300"/>
              </a:solidFill>
              <a:latin typeface="Times New Roman" panose="02020603050405020304" pitchFamily="18" charset="0"/>
            </a:endParaRPr>
          </a:p>
        </p:txBody>
      </p:sp>
      <p:sp>
        <p:nvSpPr>
          <p:cNvPr id="55303" name="Rectangle 7"/>
          <p:cNvSpPr>
            <a:spLocks noChangeArrowheads="1"/>
          </p:cNvSpPr>
          <p:nvPr/>
        </p:nvSpPr>
        <p:spPr bwMode="auto">
          <a:xfrm>
            <a:off x="4895850" y="3200400"/>
            <a:ext cx="4305666" cy="585418"/>
          </a:xfrm>
          <a:prstGeom prst="rect">
            <a:avLst/>
          </a:prstGeom>
          <a:noFill/>
          <a:ln w="9525">
            <a:noFill/>
            <a:miter lim="800000"/>
          </a:ln>
          <a:effectLst/>
        </p:spPr>
        <p:txBody>
          <a:bodyPr wrap="none" lIns="92075" tIns="46038" rIns="92075" bIns="46038">
            <a:spAutoFit/>
          </a:bodyPr>
          <a:lstStyle/>
          <a:p>
            <a:r>
              <a:rPr kumimoji="1" lang="zh-CN" altLang="en-US" sz="3200" b="1">
                <a:solidFill>
                  <a:srgbClr val="FF0000"/>
                </a:solidFill>
                <a:latin typeface="Times New Roman" panose="02020603050405020304" pitchFamily="18" charset="0"/>
              </a:rPr>
              <a:t>绿色植物的光合作用；</a:t>
            </a:r>
            <a:endParaRPr kumimoji="1" lang="zh-CN" altLang="en-US" sz="3200" b="1">
              <a:solidFill>
                <a:srgbClr val="FF0000"/>
              </a:solidFill>
              <a:latin typeface="Times New Roman" panose="02020603050405020304" pitchFamily="18" charset="0"/>
            </a:endParaRPr>
          </a:p>
        </p:txBody>
      </p:sp>
      <p:sp>
        <p:nvSpPr>
          <p:cNvPr id="55304" name="Rectangle 8"/>
          <p:cNvSpPr>
            <a:spLocks noChangeArrowheads="1"/>
          </p:cNvSpPr>
          <p:nvPr/>
        </p:nvSpPr>
        <p:spPr bwMode="auto">
          <a:xfrm>
            <a:off x="5638800" y="3810000"/>
            <a:ext cx="3481722" cy="585418"/>
          </a:xfrm>
          <a:prstGeom prst="rect">
            <a:avLst/>
          </a:prstGeom>
          <a:noFill/>
          <a:ln w="9525">
            <a:noFill/>
            <a:miter lim="800000"/>
          </a:ln>
          <a:effectLst/>
        </p:spPr>
        <p:txBody>
          <a:bodyPr wrap="none" lIns="92075" tIns="46038" rIns="92075" bIns="46038">
            <a:spAutoFit/>
          </a:bodyPr>
          <a:lstStyle/>
          <a:p>
            <a:r>
              <a:rPr kumimoji="1" lang="zh-CN" altLang="en-US" sz="3200" b="1">
                <a:solidFill>
                  <a:srgbClr val="FF0000"/>
                </a:solidFill>
                <a:latin typeface="Times New Roman" panose="02020603050405020304" pitchFamily="18" charset="0"/>
              </a:rPr>
              <a:t>食物链、食物网；</a:t>
            </a:r>
            <a:endParaRPr kumimoji="1" lang="zh-CN" altLang="en-US" sz="3200" b="1">
              <a:solidFill>
                <a:srgbClr val="FF0000"/>
              </a:solidFill>
              <a:latin typeface="Times New Roman" panose="02020603050405020304" pitchFamily="18" charset="0"/>
            </a:endParaRPr>
          </a:p>
        </p:txBody>
      </p:sp>
      <p:sp>
        <p:nvSpPr>
          <p:cNvPr id="55305" name="Rectangle 9"/>
          <p:cNvSpPr>
            <a:spLocks noChangeArrowheads="1"/>
          </p:cNvSpPr>
          <p:nvPr/>
        </p:nvSpPr>
        <p:spPr bwMode="auto">
          <a:xfrm>
            <a:off x="4648200" y="4343400"/>
            <a:ext cx="3856038" cy="1920875"/>
          </a:xfrm>
          <a:prstGeom prst="rect">
            <a:avLst/>
          </a:prstGeom>
          <a:noFill/>
          <a:ln w="9525">
            <a:noFill/>
            <a:miter lim="800000"/>
          </a:ln>
          <a:effectLst/>
        </p:spPr>
        <p:txBody>
          <a:bodyPr wrap="none" lIns="92075" tIns="46038" rIns="92075" bIns="46038">
            <a:spAutoFit/>
          </a:bodyPr>
          <a:lstStyle/>
          <a:p>
            <a:pPr>
              <a:lnSpc>
                <a:spcPct val="125000"/>
              </a:lnSpc>
            </a:pPr>
            <a:r>
              <a:rPr kumimoji="1" lang="en-US" altLang="zh-CN" sz="3200" b="1">
                <a:solidFill>
                  <a:srgbClr val="FF0000"/>
                </a:solidFill>
                <a:latin typeface="Times New Roman" panose="02020603050405020304" pitchFamily="18" charset="0"/>
              </a:rPr>
              <a:t>①</a:t>
            </a:r>
            <a:r>
              <a:rPr kumimoji="1" lang="zh-CN" altLang="en-US" sz="3200" b="1">
                <a:solidFill>
                  <a:srgbClr val="FF0000"/>
                </a:solidFill>
                <a:latin typeface="Times New Roman" panose="02020603050405020304" pitchFamily="18" charset="0"/>
              </a:rPr>
              <a:t>生物的呼吸作用</a:t>
            </a:r>
            <a:endParaRPr kumimoji="1" lang="zh-CN" altLang="en-US" sz="3200" b="1">
              <a:solidFill>
                <a:srgbClr val="FF0000"/>
              </a:solidFill>
              <a:latin typeface="Times New Roman" panose="02020603050405020304" pitchFamily="18" charset="0"/>
            </a:endParaRPr>
          </a:p>
          <a:p>
            <a:pPr>
              <a:lnSpc>
                <a:spcPct val="125000"/>
              </a:lnSpc>
            </a:pPr>
            <a:r>
              <a:rPr kumimoji="1" lang="zh-CN" altLang="en-US" sz="3200" b="1">
                <a:solidFill>
                  <a:srgbClr val="FF0000"/>
                </a:solidFill>
                <a:latin typeface="Times New Roman" panose="02020603050405020304" pitchFamily="18" charset="0"/>
              </a:rPr>
              <a:t>②分解者的分解作用</a:t>
            </a:r>
            <a:endParaRPr kumimoji="1" lang="zh-CN" altLang="en-US" sz="3200" b="1">
              <a:solidFill>
                <a:srgbClr val="FF0000"/>
              </a:solidFill>
              <a:latin typeface="Times New Roman" panose="02020603050405020304" pitchFamily="18" charset="0"/>
            </a:endParaRPr>
          </a:p>
          <a:p>
            <a:pPr>
              <a:lnSpc>
                <a:spcPct val="125000"/>
              </a:lnSpc>
            </a:pPr>
            <a:r>
              <a:rPr kumimoji="1" lang="zh-CN" altLang="en-US" sz="3200" b="1">
                <a:solidFill>
                  <a:srgbClr val="FF0000"/>
                </a:solidFill>
                <a:latin typeface="Times New Roman" panose="02020603050405020304" pitchFamily="18" charset="0"/>
              </a:rPr>
              <a:t>③化石燃料的燃烧</a:t>
            </a:r>
            <a:endParaRPr kumimoji="1" lang="zh-CN" altLang="en-US" sz="3200" b="1">
              <a:solidFill>
                <a:srgbClr val="FF0000"/>
              </a:solidFill>
              <a:latin typeface="Times New Roman" panose="02020603050405020304" pitchFamily="18" charset="0"/>
            </a:endParaRPr>
          </a:p>
        </p:txBody>
      </p:sp>
      <p:sp>
        <p:nvSpPr>
          <p:cNvPr id="10" name="TextBox 9"/>
          <p:cNvSpPr txBox="1"/>
          <p:nvPr/>
        </p:nvSpPr>
        <p:spPr>
          <a:xfrm>
            <a:off x="2571736" y="357166"/>
            <a:ext cx="3929090" cy="923330"/>
          </a:xfrm>
          <a:prstGeom prst="rect">
            <a:avLst/>
          </a:prstGeom>
          <a:noFill/>
        </p:spPr>
        <p:txBody>
          <a:bodyPr wrap="square" rtlCol="0">
            <a:spAutoFit/>
          </a:bodyPr>
          <a:lstStyle/>
          <a:p>
            <a:r>
              <a:rPr lang="zh-CN" altLang="en-US" sz="5400" b="1" cap="all" dirty="0" smtClean="0">
                <a:ln w="9000" cmpd="sng">
                  <a:solidFill>
                    <a:srgbClr val="FFFF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方正舒体" pitchFamily="2" charset="-122"/>
                <a:ea typeface="方正舒体" pitchFamily="2" charset="-122"/>
              </a:rPr>
              <a:t>碳循环小结：</a:t>
            </a:r>
            <a:endParaRPr lang="zh-CN" altLang="en-US" sz="5400" b="1" cap="all" dirty="0">
              <a:ln w="9000" cmpd="sng">
                <a:solidFill>
                  <a:srgbClr val="FFFF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方正舒体" pitchFamily="2" charset="-122"/>
              <a:ea typeface="方正舒体"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dissolve">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dissolve">
                                      <p:cBhvr>
                                        <p:cTn id="12" dur="500"/>
                                        <p:tgtEl>
                                          <p:spTgt spid="5530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302"/>
                                        </p:tgtEl>
                                        <p:attrNameLst>
                                          <p:attrName>style.visibility</p:attrName>
                                        </p:attrNameLst>
                                      </p:cBhvr>
                                      <p:to>
                                        <p:strVal val="visible"/>
                                      </p:to>
                                    </p:set>
                                    <p:animEffect transition="in" filter="dissolve">
                                      <p:cBhvr>
                                        <p:cTn id="17" dur="500"/>
                                        <p:tgtEl>
                                          <p:spTgt spid="5530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303"/>
                                        </p:tgtEl>
                                        <p:attrNameLst>
                                          <p:attrName>style.visibility</p:attrName>
                                        </p:attrNameLst>
                                      </p:cBhvr>
                                      <p:to>
                                        <p:strVal val="visible"/>
                                      </p:to>
                                    </p:set>
                                    <p:animEffect transition="in" filter="dissolve">
                                      <p:cBhvr>
                                        <p:cTn id="22" dur="500"/>
                                        <p:tgtEl>
                                          <p:spTgt spid="5530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5304"/>
                                        </p:tgtEl>
                                        <p:attrNameLst>
                                          <p:attrName>style.visibility</p:attrName>
                                        </p:attrNameLst>
                                      </p:cBhvr>
                                      <p:to>
                                        <p:strVal val="visible"/>
                                      </p:to>
                                    </p:set>
                                    <p:animEffect transition="in" filter="dissolve">
                                      <p:cBhvr>
                                        <p:cTn id="27" dur="500"/>
                                        <p:tgtEl>
                                          <p:spTgt spid="5530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5305"/>
                                        </p:tgtEl>
                                        <p:attrNameLst>
                                          <p:attrName>style.visibility</p:attrName>
                                        </p:attrNameLst>
                                      </p:cBhvr>
                                      <p:to>
                                        <p:strVal val="visible"/>
                                      </p:to>
                                    </p:set>
                                    <p:animEffect transition="in" filter="dissolve">
                                      <p:cBhvr>
                                        <p:cTn id="32" dur="500"/>
                                        <p:tgtEl>
                                          <p:spTgt spid="55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P spid="55302" grpId="0" autoUpdateAnimBg="0"/>
      <p:bldP spid="55303" grpId="0" autoUpdateAnimBg="0"/>
      <p:bldP spid="55304" grpId="0" autoUpdateAnimBg="0"/>
      <p:bldP spid="5530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sp>
        <p:nvSpPr>
          <p:cNvPr id="10" name="Text Box 2"/>
          <p:cNvSpPr txBox="1">
            <a:spLocks noChangeArrowheads="1"/>
          </p:cNvSpPr>
          <p:nvPr/>
        </p:nvSpPr>
        <p:spPr bwMode="auto">
          <a:xfrm>
            <a:off x="928662" y="1500174"/>
            <a:ext cx="2000264" cy="646331"/>
          </a:xfrm>
          <a:prstGeom prst="rect">
            <a:avLst/>
          </a:prstGeom>
          <a:noFill/>
          <a:ln w="9525" algn="ctr">
            <a:noFill/>
            <a:miter lim="800000"/>
          </a:ln>
          <a:effectLst/>
        </p:spPr>
        <p:txBody>
          <a:bodyPr wrap="square">
            <a:spAutoFit/>
          </a:bodyPr>
          <a:lstStyle/>
          <a:p>
            <a:pPr fontAlgn="t">
              <a:lnSpc>
                <a:spcPct val="120000"/>
              </a:lnSpc>
            </a:pPr>
            <a:r>
              <a:rPr lang="en-US" altLang="zh-CN" sz="3000" b="1" dirty="0" smtClean="0">
                <a:latin typeface="宋体" panose="02010600030101010101" pitchFamily="2" charset="-122"/>
              </a:rPr>
              <a:t>2.</a:t>
            </a:r>
            <a:r>
              <a:rPr lang="zh-CN" altLang="en-US" sz="3000" b="1" dirty="0" smtClean="0">
                <a:latin typeface="宋体" panose="02010600030101010101" pitchFamily="2" charset="-122"/>
              </a:rPr>
              <a:t>氮</a:t>
            </a:r>
            <a:r>
              <a:rPr lang="zh-CN" altLang="en-US" sz="3000" b="1" dirty="0" smtClean="0"/>
              <a:t>循环</a:t>
            </a:r>
            <a:endParaRPr lang="zh-CN" altLang="en-US" sz="3000" b="1" dirty="0"/>
          </a:p>
        </p:txBody>
      </p:sp>
      <p:pic>
        <p:nvPicPr>
          <p:cNvPr id="39" name="Picture 4" descr="http://amuseum.cdstm.cn/AMuseum/renyushengtaihuanjing/admin/webedit/UploadFile/2007314161144524.jpg"/>
          <p:cNvPicPr>
            <a:picLocks noChangeAspect="1" noChangeArrowheads="1"/>
          </p:cNvPicPr>
          <p:nvPr/>
        </p:nvPicPr>
        <p:blipFill>
          <a:blip r:embed="rId2" cstate="print"/>
          <a:srcRect/>
          <a:stretch>
            <a:fillRect/>
          </a:stretch>
        </p:blipFill>
        <p:spPr bwMode="auto">
          <a:xfrm>
            <a:off x="1428728" y="2071678"/>
            <a:ext cx="6557662" cy="4572008"/>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073529" y="619125"/>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的物质循环</a:t>
            </a:r>
            <a:endParaRPr kumimoji="1" lang="zh-CN" altLang="en-US" sz="2800" b="1" dirty="0">
              <a:latin typeface="宋体" panose="02010600030101010101" pitchFamily="2" charset="-122"/>
            </a:endParaRPr>
          </a:p>
        </p:txBody>
      </p:sp>
      <p:pic>
        <p:nvPicPr>
          <p:cNvPr id="4" name="Picture 11" descr="图片5"/>
          <p:cNvPicPr>
            <a:picLocks noChangeAspect="1" noChangeArrowheads="1"/>
          </p:cNvPicPr>
          <p:nvPr/>
        </p:nvPicPr>
        <p:blipFill>
          <a:blip r:embed="rId1" cstate="print"/>
          <a:srcRect t="33774"/>
          <a:stretch>
            <a:fillRect/>
          </a:stretch>
        </p:blipFill>
        <p:spPr bwMode="auto">
          <a:xfrm>
            <a:off x="968379" y="549275"/>
            <a:ext cx="2797175" cy="557213"/>
          </a:xfrm>
          <a:prstGeom prst="rect">
            <a:avLst/>
          </a:prstGeom>
          <a:noFill/>
          <a:ln w="9525">
            <a:noFill/>
            <a:miter lim="800000"/>
            <a:headEnd/>
            <a:tailEnd/>
          </a:ln>
        </p:spPr>
      </p:pic>
      <p:sp>
        <p:nvSpPr>
          <p:cNvPr id="10" name="Text Box 2"/>
          <p:cNvSpPr txBox="1">
            <a:spLocks noChangeArrowheads="1"/>
          </p:cNvSpPr>
          <p:nvPr/>
        </p:nvSpPr>
        <p:spPr bwMode="auto">
          <a:xfrm>
            <a:off x="928662" y="1500174"/>
            <a:ext cx="2000264" cy="646331"/>
          </a:xfrm>
          <a:prstGeom prst="rect">
            <a:avLst/>
          </a:prstGeom>
          <a:noFill/>
          <a:ln w="9525" algn="ctr">
            <a:noFill/>
            <a:miter lim="800000"/>
          </a:ln>
          <a:effectLst/>
        </p:spPr>
        <p:txBody>
          <a:bodyPr wrap="square">
            <a:spAutoFit/>
          </a:bodyPr>
          <a:lstStyle/>
          <a:p>
            <a:pPr fontAlgn="t">
              <a:lnSpc>
                <a:spcPct val="120000"/>
              </a:lnSpc>
            </a:pPr>
            <a:r>
              <a:rPr lang="en-US" altLang="zh-CN" sz="3000" b="1" dirty="0" smtClean="0">
                <a:latin typeface="宋体" panose="02010600030101010101" pitchFamily="2" charset="-122"/>
              </a:rPr>
              <a:t>3.</a:t>
            </a:r>
            <a:r>
              <a:rPr lang="zh-CN" altLang="en-US" sz="3000" b="1" dirty="0" smtClean="0">
                <a:latin typeface="宋体" panose="02010600030101010101" pitchFamily="2" charset="-122"/>
              </a:rPr>
              <a:t>硫</a:t>
            </a:r>
            <a:r>
              <a:rPr lang="zh-CN" altLang="en-US" sz="3000" b="1" dirty="0" smtClean="0"/>
              <a:t>循环</a:t>
            </a:r>
            <a:endParaRPr lang="zh-CN" altLang="en-US" sz="3000" b="1" dirty="0"/>
          </a:p>
        </p:txBody>
      </p:sp>
      <p:pic>
        <p:nvPicPr>
          <p:cNvPr id="39" name="图片 38" descr="06415923.png"/>
          <p:cNvPicPr>
            <a:picLocks noChangeAspect="1"/>
          </p:cNvPicPr>
          <p:nvPr/>
        </p:nvPicPr>
        <p:blipFill>
          <a:blip r:embed="rId2" cstate="print"/>
          <a:stretch>
            <a:fillRect/>
          </a:stretch>
        </p:blipFill>
        <p:spPr>
          <a:xfrm>
            <a:off x="1857356" y="1643050"/>
            <a:ext cx="6533238" cy="4933355"/>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12"/>
          <p:cNvGrpSpPr/>
          <p:nvPr/>
        </p:nvGrpSpPr>
        <p:grpSpPr bwMode="auto">
          <a:xfrm>
            <a:off x="714348" y="500042"/>
            <a:ext cx="2928937" cy="642937"/>
            <a:chOff x="1785918" y="747693"/>
            <a:chExt cx="3060180" cy="609605"/>
          </a:xfrm>
        </p:grpSpPr>
        <p:pic>
          <p:nvPicPr>
            <p:cNvPr id="25" name="Picture 6" descr="图片5"/>
            <p:cNvPicPr>
              <a:picLocks noChangeAspect="1" noChangeArrowheads="1"/>
            </p:cNvPicPr>
            <p:nvPr/>
          </p:nvPicPr>
          <p:blipFill>
            <a:blip r:embed="rId1" cstate="print"/>
            <a:srcRect t="33774"/>
            <a:stretch>
              <a:fillRect/>
            </a:stretch>
          </p:blipFill>
          <p:spPr bwMode="auto">
            <a:xfrm>
              <a:off x="1785918" y="747693"/>
              <a:ext cx="3060180" cy="609605"/>
            </a:xfrm>
            <a:prstGeom prst="rect">
              <a:avLst/>
            </a:prstGeom>
            <a:noFill/>
            <a:ln w="9525">
              <a:noFill/>
              <a:miter lim="800000"/>
              <a:headEnd/>
              <a:tailEnd/>
            </a:ln>
          </p:spPr>
        </p:pic>
        <p:sp>
          <p:nvSpPr>
            <p:cNvPr id="26" name="圆角矩形 25"/>
            <p:cNvSpPr/>
            <p:nvPr/>
          </p:nvSpPr>
          <p:spPr>
            <a:xfrm>
              <a:off x="4172692" y="785322"/>
              <a:ext cx="359924" cy="2859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7" name="Picture 5" descr="图片3"/>
            <p:cNvPicPr>
              <a:picLocks noChangeAspect="1" noChangeArrowheads="1"/>
            </p:cNvPicPr>
            <p:nvPr/>
          </p:nvPicPr>
          <p:blipFill>
            <a:blip r:embed="rId2" cstate="print"/>
            <a:srcRect l="76279" t="40775" r="9489" b="28149"/>
            <a:stretch>
              <a:fillRect/>
            </a:stretch>
          </p:blipFill>
          <p:spPr bwMode="auto">
            <a:xfrm>
              <a:off x="4143372" y="829936"/>
              <a:ext cx="428628" cy="285752"/>
            </a:xfrm>
            <a:prstGeom prst="rect">
              <a:avLst/>
            </a:prstGeom>
            <a:noFill/>
            <a:ln w="9525">
              <a:noFill/>
              <a:miter lim="800000"/>
              <a:headEnd/>
              <a:tailEnd/>
            </a:ln>
          </p:spPr>
        </p:pic>
      </p:grpSp>
      <p:sp>
        <p:nvSpPr>
          <p:cNvPr id="29" name="Text Box 6"/>
          <p:cNvSpPr txBox="1">
            <a:spLocks noChangeArrowheads="1"/>
          </p:cNvSpPr>
          <p:nvPr/>
        </p:nvSpPr>
        <p:spPr bwMode="auto">
          <a:xfrm>
            <a:off x="3857620" y="642918"/>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的信息传递</a:t>
            </a:r>
            <a:endParaRPr kumimoji="1" lang="zh-CN" altLang="en-US" sz="2800" b="1" dirty="0">
              <a:latin typeface="宋体" panose="02010600030101010101" pitchFamily="2" charset="-122"/>
            </a:endParaRPr>
          </a:p>
        </p:txBody>
      </p:sp>
      <p:sp>
        <p:nvSpPr>
          <p:cNvPr id="30" name="Rectangle 3"/>
          <p:cNvSpPr>
            <a:spLocks noChangeArrowheads="1"/>
          </p:cNvSpPr>
          <p:nvPr/>
        </p:nvSpPr>
        <p:spPr bwMode="auto">
          <a:xfrm>
            <a:off x="642910" y="1571612"/>
            <a:ext cx="7429552" cy="1077218"/>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2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信息传递同能量流动、物质循环一样，都是生态系统的重要功能之一</a:t>
            </a:r>
            <a:endParaRPr kumimoji="1" lang="zh-CN" altLang="en-US" sz="32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
        <p:nvSpPr>
          <p:cNvPr id="31" name="Rectangle 3"/>
          <p:cNvSpPr>
            <a:spLocks noChangeArrowheads="1"/>
          </p:cNvSpPr>
          <p:nvPr/>
        </p:nvSpPr>
        <p:spPr bwMode="auto">
          <a:xfrm>
            <a:off x="642910" y="2780410"/>
            <a:ext cx="5143536" cy="584775"/>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2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信息传递的主要形式有：</a:t>
            </a:r>
            <a:endParaRPr kumimoji="1" lang="zh-CN" altLang="en-US" sz="32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
        <p:nvSpPr>
          <p:cNvPr id="32" name="Rectangle 3"/>
          <p:cNvSpPr>
            <a:spLocks noChangeArrowheads="1"/>
          </p:cNvSpPr>
          <p:nvPr/>
        </p:nvSpPr>
        <p:spPr bwMode="auto">
          <a:xfrm>
            <a:off x="928662" y="3500438"/>
            <a:ext cx="2000264"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物理信息</a:t>
            </a:r>
            <a:endParaRPr kumimoji="1" lang="zh-CN" altLang="en-US" sz="3200" b="1" dirty="0">
              <a:solidFill>
                <a:srgbClr val="0000FF"/>
              </a:solidFill>
              <a:latin typeface="宋体" panose="02010600030101010101" pitchFamily="2" charset="-122"/>
            </a:endParaRPr>
          </a:p>
        </p:txBody>
      </p:sp>
      <p:sp>
        <p:nvSpPr>
          <p:cNvPr id="33" name="Rectangle 3"/>
          <p:cNvSpPr>
            <a:spLocks noChangeArrowheads="1"/>
          </p:cNvSpPr>
          <p:nvPr/>
        </p:nvSpPr>
        <p:spPr bwMode="auto">
          <a:xfrm>
            <a:off x="928662" y="4058671"/>
            <a:ext cx="2000264"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化学信息</a:t>
            </a:r>
            <a:endParaRPr kumimoji="1" lang="zh-CN" altLang="en-US" sz="3200" b="1" dirty="0">
              <a:solidFill>
                <a:srgbClr val="0000FF"/>
              </a:solidFill>
              <a:latin typeface="宋体" panose="02010600030101010101" pitchFamily="2" charset="-122"/>
            </a:endParaRPr>
          </a:p>
        </p:txBody>
      </p:sp>
      <p:sp>
        <p:nvSpPr>
          <p:cNvPr id="34" name="Rectangle 3"/>
          <p:cNvSpPr>
            <a:spLocks noChangeArrowheads="1"/>
          </p:cNvSpPr>
          <p:nvPr/>
        </p:nvSpPr>
        <p:spPr bwMode="auto">
          <a:xfrm>
            <a:off x="928662" y="4630175"/>
            <a:ext cx="2000264"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营养信息</a:t>
            </a:r>
            <a:endParaRPr kumimoji="1" lang="zh-CN" altLang="en-US" sz="3200" b="1" dirty="0">
              <a:solidFill>
                <a:srgbClr val="0000FF"/>
              </a:solidFill>
              <a:latin typeface="宋体" panose="02010600030101010101" pitchFamily="2" charset="-122"/>
            </a:endParaRPr>
          </a:p>
        </p:txBody>
      </p:sp>
      <p:sp>
        <p:nvSpPr>
          <p:cNvPr id="35" name="Rectangle 3"/>
          <p:cNvSpPr>
            <a:spLocks noChangeArrowheads="1"/>
          </p:cNvSpPr>
          <p:nvPr/>
        </p:nvSpPr>
        <p:spPr bwMode="auto">
          <a:xfrm>
            <a:off x="928662" y="5201679"/>
            <a:ext cx="2000264"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行为信息</a:t>
            </a:r>
            <a:endParaRPr kumimoji="1" lang="zh-CN" altLang="en-US" sz="3200" b="1" dirty="0">
              <a:solidFill>
                <a:srgbClr val="0000FF"/>
              </a:solidFill>
              <a:latin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vertical)">
                                      <p:cBhvr>
                                        <p:cTn id="7" dur="1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vertical)">
                                      <p:cBhvr>
                                        <p:cTn id="12" dur="10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vertical)">
                                      <p:cBhvr>
                                        <p:cTn id="17" dur="1000"/>
                                        <p:tgtEl>
                                          <p:spTgt spid="32"/>
                                        </p:tgtEl>
                                      </p:cBhvr>
                                    </p:animEffect>
                                  </p:childTnLst>
                                </p:cTn>
                              </p:par>
                            </p:childTnLst>
                          </p:cTn>
                        </p:par>
                        <p:par>
                          <p:cTn id="18" fill="hold">
                            <p:stCondLst>
                              <p:cond delay="1000"/>
                            </p:stCondLst>
                            <p:childTnLst>
                              <p:par>
                                <p:cTn id="19" presetID="3" presetClass="entr" presetSubtype="5"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linds(vertical)">
                                      <p:cBhvr>
                                        <p:cTn id="21" dur="1000"/>
                                        <p:tgtEl>
                                          <p:spTgt spid="33"/>
                                        </p:tgtEl>
                                      </p:cBhvr>
                                    </p:animEffect>
                                  </p:childTnLst>
                                </p:cTn>
                              </p:par>
                            </p:childTnLst>
                          </p:cTn>
                        </p:par>
                        <p:par>
                          <p:cTn id="22" fill="hold">
                            <p:stCondLst>
                              <p:cond delay="2000"/>
                            </p:stCondLst>
                            <p:childTnLst>
                              <p:par>
                                <p:cTn id="23" presetID="3" presetClass="entr" presetSubtype="5"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blinds(vertical)">
                                      <p:cBhvr>
                                        <p:cTn id="25" dur="1000"/>
                                        <p:tgtEl>
                                          <p:spTgt spid="34"/>
                                        </p:tgtEl>
                                      </p:cBhvr>
                                    </p:animEffect>
                                  </p:childTnLst>
                                </p:cTn>
                              </p:par>
                            </p:childTnLst>
                          </p:cTn>
                        </p:par>
                        <p:par>
                          <p:cTn id="26" fill="hold">
                            <p:stCondLst>
                              <p:cond delay="3000"/>
                            </p:stCondLst>
                            <p:childTnLst>
                              <p:par>
                                <p:cTn id="27" presetID="3" presetClass="entr" presetSubtype="5"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linds(vertical)">
                                      <p:cBhvr>
                                        <p:cTn id="29"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bwMode="auto">
          <a:xfrm>
            <a:off x="714348" y="500042"/>
            <a:ext cx="2928937" cy="642937"/>
            <a:chOff x="1785918" y="747693"/>
            <a:chExt cx="3060180" cy="609605"/>
          </a:xfrm>
        </p:grpSpPr>
        <p:pic>
          <p:nvPicPr>
            <p:cNvPr id="25" name="Picture 6" descr="图片5"/>
            <p:cNvPicPr>
              <a:picLocks noChangeAspect="1" noChangeArrowheads="1"/>
            </p:cNvPicPr>
            <p:nvPr/>
          </p:nvPicPr>
          <p:blipFill>
            <a:blip r:embed="rId1" cstate="print"/>
            <a:srcRect t="33774"/>
            <a:stretch>
              <a:fillRect/>
            </a:stretch>
          </p:blipFill>
          <p:spPr bwMode="auto">
            <a:xfrm>
              <a:off x="1785918" y="747693"/>
              <a:ext cx="3060180" cy="609605"/>
            </a:xfrm>
            <a:prstGeom prst="rect">
              <a:avLst/>
            </a:prstGeom>
            <a:noFill/>
            <a:ln w="9525">
              <a:noFill/>
              <a:miter lim="800000"/>
              <a:headEnd/>
              <a:tailEnd/>
            </a:ln>
          </p:spPr>
        </p:pic>
        <p:sp>
          <p:nvSpPr>
            <p:cNvPr id="26" name="圆角矩形 25"/>
            <p:cNvSpPr/>
            <p:nvPr/>
          </p:nvSpPr>
          <p:spPr>
            <a:xfrm>
              <a:off x="4172692" y="785322"/>
              <a:ext cx="359924" cy="2859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7" name="Picture 5" descr="图片3"/>
            <p:cNvPicPr>
              <a:picLocks noChangeAspect="1" noChangeArrowheads="1"/>
            </p:cNvPicPr>
            <p:nvPr/>
          </p:nvPicPr>
          <p:blipFill>
            <a:blip r:embed="rId2" cstate="print"/>
            <a:srcRect l="76279" t="40775" r="9489" b="28149"/>
            <a:stretch>
              <a:fillRect/>
            </a:stretch>
          </p:blipFill>
          <p:spPr bwMode="auto">
            <a:xfrm>
              <a:off x="4143372" y="829936"/>
              <a:ext cx="428628" cy="285752"/>
            </a:xfrm>
            <a:prstGeom prst="rect">
              <a:avLst/>
            </a:prstGeom>
            <a:noFill/>
            <a:ln w="9525">
              <a:noFill/>
              <a:miter lim="800000"/>
              <a:headEnd/>
              <a:tailEnd/>
            </a:ln>
          </p:spPr>
        </p:pic>
      </p:grpSp>
      <p:sp>
        <p:nvSpPr>
          <p:cNvPr id="29" name="Text Box 6"/>
          <p:cNvSpPr txBox="1">
            <a:spLocks noChangeArrowheads="1"/>
          </p:cNvSpPr>
          <p:nvPr/>
        </p:nvSpPr>
        <p:spPr bwMode="auto">
          <a:xfrm>
            <a:off x="3857620" y="642918"/>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的信息传递</a:t>
            </a:r>
            <a:endParaRPr kumimoji="1" lang="zh-CN" altLang="en-US" sz="2800" b="1" dirty="0">
              <a:latin typeface="宋体" panose="02010600030101010101" pitchFamily="2" charset="-122"/>
            </a:endParaRPr>
          </a:p>
        </p:txBody>
      </p:sp>
      <p:sp>
        <p:nvSpPr>
          <p:cNvPr id="32" name="Rectangle 3"/>
          <p:cNvSpPr>
            <a:spLocks noChangeArrowheads="1"/>
          </p:cNvSpPr>
          <p:nvPr/>
        </p:nvSpPr>
        <p:spPr bwMode="auto">
          <a:xfrm>
            <a:off x="928662" y="1500174"/>
            <a:ext cx="2928958"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a:t>
            </a:r>
            <a:r>
              <a:rPr kumimoji="1" lang="en-US" altLang="zh-CN" sz="3200" b="1" dirty="0" smtClean="0">
                <a:solidFill>
                  <a:srgbClr val="0000FF"/>
                </a:solidFill>
                <a:latin typeface="宋体" panose="02010600030101010101" pitchFamily="2" charset="-122"/>
              </a:rPr>
              <a:t>1</a:t>
            </a:r>
            <a:r>
              <a:rPr kumimoji="1" lang="zh-CN" altLang="en-US" sz="3200" b="1" dirty="0" smtClean="0">
                <a:solidFill>
                  <a:srgbClr val="0000FF"/>
                </a:solidFill>
                <a:latin typeface="宋体" panose="02010600030101010101" pitchFamily="2" charset="-122"/>
              </a:rPr>
              <a:t>）物理信息</a:t>
            </a:r>
            <a:endParaRPr kumimoji="1" lang="zh-CN" altLang="en-US" sz="3200" b="1" dirty="0">
              <a:solidFill>
                <a:srgbClr val="0000FF"/>
              </a:solidFill>
              <a:latin typeface="宋体" panose="02010600030101010101" pitchFamily="2" charset="-122"/>
            </a:endParaRPr>
          </a:p>
        </p:txBody>
      </p:sp>
      <p:sp>
        <p:nvSpPr>
          <p:cNvPr id="13" name="Rectangle 8"/>
          <p:cNvSpPr>
            <a:spLocks noRot="1" noChangeArrowheads="1"/>
          </p:cNvSpPr>
          <p:nvPr/>
        </p:nvSpPr>
        <p:spPr bwMode="auto">
          <a:xfrm>
            <a:off x="1066800" y="2285992"/>
            <a:ext cx="7505728" cy="609600"/>
          </a:xfrm>
          <a:prstGeom prst="rect">
            <a:avLst/>
          </a:prstGeom>
          <a:noFill/>
          <a:ln w="9525">
            <a:noFill/>
            <a:miter lim="800000"/>
          </a:ln>
          <a:effectLst/>
        </p:spPr>
        <p:txBody>
          <a:bodyPr/>
          <a:lstStyle/>
          <a:p>
            <a:pPr marL="342900" indent="-342900">
              <a:spcBef>
                <a:spcPct val="20000"/>
              </a:spcBef>
            </a:pPr>
            <a:r>
              <a:rPr lang="en-US" altLang="zh-CN" sz="3200" b="1" dirty="0"/>
              <a:t>   </a:t>
            </a:r>
            <a:r>
              <a:rPr lang="zh-CN" altLang="en-US" sz="3200" b="1" dirty="0" smtClean="0"/>
              <a:t>由</a:t>
            </a:r>
            <a:r>
              <a:rPr lang="zh-CN" altLang="en-US" sz="3200" b="1" dirty="0" smtClean="0">
                <a:solidFill>
                  <a:srgbClr val="FF0000"/>
                </a:solidFill>
                <a:effectLst>
                  <a:outerShdw blurRad="38100" dist="38100" dir="2700000" algn="tl">
                    <a:srgbClr val="C0C0C0"/>
                  </a:outerShdw>
                </a:effectLst>
              </a:rPr>
              <a:t>光</a:t>
            </a:r>
            <a:r>
              <a:rPr lang="zh-CN" altLang="en-US" sz="3200" b="1" dirty="0">
                <a:solidFill>
                  <a:srgbClr val="FF0000"/>
                </a:solidFill>
                <a:effectLst>
                  <a:outerShdw blurRad="38100" dist="38100" dir="2700000" algn="tl">
                    <a:srgbClr val="C0C0C0"/>
                  </a:outerShdw>
                </a:effectLst>
              </a:rPr>
              <a:t>、声、热、电、磁、颜</a:t>
            </a:r>
            <a:r>
              <a:rPr lang="zh-CN" altLang="en-US" sz="3200" b="1" dirty="0" smtClean="0">
                <a:solidFill>
                  <a:srgbClr val="FF0000"/>
                </a:solidFill>
                <a:effectLst>
                  <a:outerShdw blurRad="38100" dist="38100" dir="2700000" algn="tl">
                    <a:srgbClr val="C0C0C0"/>
                  </a:outerShdw>
                </a:effectLst>
              </a:rPr>
              <a:t>色</a:t>
            </a:r>
            <a:r>
              <a:rPr lang="zh-CN" altLang="en-US" sz="3200" b="1" dirty="0" smtClean="0"/>
              <a:t>等组成。</a:t>
            </a:r>
            <a:endParaRPr lang="zh-CN" altLang="en-US" sz="3200" b="1" dirty="0">
              <a:solidFill>
                <a:schemeClr val="tx2"/>
              </a:solidFill>
            </a:endParaRPr>
          </a:p>
        </p:txBody>
      </p:sp>
      <p:sp>
        <p:nvSpPr>
          <p:cNvPr id="14" name="Rectangle 8"/>
          <p:cNvSpPr>
            <a:spLocks noRot="1" noChangeArrowheads="1"/>
          </p:cNvSpPr>
          <p:nvPr/>
        </p:nvSpPr>
        <p:spPr bwMode="auto">
          <a:xfrm>
            <a:off x="1071538" y="3033714"/>
            <a:ext cx="7505728" cy="1038228"/>
          </a:xfrm>
          <a:prstGeom prst="rect">
            <a:avLst/>
          </a:prstGeom>
          <a:noFill/>
          <a:ln w="9525">
            <a:noFill/>
            <a:miter lim="800000"/>
          </a:ln>
          <a:effectLst/>
        </p:spPr>
        <p:txBody>
          <a:bodyPr/>
          <a:lstStyle/>
          <a:p>
            <a:pPr marL="342900" indent="-342900">
              <a:spcBef>
                <a:spcPct val="20000"/>
              </a:spcBef>
            </a:pPr>
            <a:r>
              <a:rPr lang="en-US" altLang="zh-CN" sz="3200" b="1" dirty="0"/>
              <a:t>   </a:t>
            </a:r>
            <a:r>
              <a:rPr lang="zh-CN" altLang="en-US" sz="3200" b="1" dirty="0" smtClean="0"/>
              <a:t>动物的叫声可以传递惊慌、警告、安全和求偶等信息。</a:t>
            </a:r>
            <a:endParaRPr lang="zh-CN" altLang="en-US" sz="3200" b="1" dirty="0">
              <a:solidFill>
                <a:schemeClr val="tx2"/>
              </a:solidFill>
            </a:endParaRPr>
          </a:p>
        </p:txBody>
      </p:sp>
      <p:grpSp>
        <p:nvGrpSpPr>
          <p:cNvPr id="17" name="组合 16"/>
          <p:cNvGrpSpPr/>
          <p:nvPr/>
        </p:nvGrpSpPr>
        <p:grpSpPr>
          <a:xfrm>
            <a:off x="1857356" y="3929066"/>
            <a:ext cx="5857916" cy="2732504"/>
            <a:chOff x="2428860" y="3929066"/>
            <a:chExt cx="5857916" cy="2732504"/>
          </a:xfrm>
        </p:grpSpPr>
        <p:pic>
          <p:nvPicPr>
            <p:cNvPr id="15" name="图片 14" descr="W020120228415846344578.jpg"/>
            <p:cNvPicPr>
              <a:picLocks noChangeAspect="1"/>
            </p:cNvPicPr>
            <p:nvPr/>
          </p:nvPicPr>
          <p:blipFill>
            <a:blip r:embed="rId3" cstate="print"/>
            <a:stretch>
              <a:fillRect/>
            </a:stretch>
          </p:blipFill>
          <p:spPr>
            <a:xfrm>
              <a:off x="4643438" y="3929066"/>
              <a:ext cx="3643338" cy="2732504"/>
            </a:xfrm>
            <a:prstGeom prst="rect">
              <a:avLst/>
            </a:prstGeom>
            <a:ln>
              <a:noFill/>
            </a:ln>
            <a:effectLst>
              <a:softEdge rad="112500"/>
            </a:effectLst>
          </p:spPr>
        </p:pic>
        <p:sp>
          <p:nvSpPr>
            <p:cNvPr id="16" name="Rectangle 8"/>
            <p:cNvSpPr>
              <a:spLocks noRot="1" noChangeArrowheads="1"/>
            </p:cNvSpPr>
            <p:nvPr/>
          </p:nvSpPr>
          <p:spPr bwMode="auto">
            <a:xfrm>
              <a:off x="2428860" y="4500570"/>
              <a:ext cx="2214578" cy="1643074"/>
            </a:xfrm>
            <a:prstGeom prst="rect">
              <a:avLst/>
            </a:prstGeom>
            <a:noFill/>
            <a:ln w="9525">
              <a:noFill/>
              <a:miter lim="800000"/>
            </a:ln>
            <a:effectLst/>
          </p:spPr>
          <p:txBody>
            <a:bodyPr/>
            <a:lstStyle/>
            <a:p>
              <a:pPr marL="342900" indent="-342900">
                <a:spcBef>
                  <a:spcPct val="20000"/>
                </a:spcBef>
              </a:pPr>
              <a:r>
                <a:rPr lang="zh-CN" altLang="en-US" sz="3200" b="1" dirty="0" smtClean="0">
                  <a:solidFill>
                    <a:srgbClr val="C00000"/>
                  </a:solidFill>
                </a:rPr>
                <a:t>    蝉的鸣叫是在传递求偶信息。</a:t>
              </a:r>
              <a:endParaRPr lang="zh-CN" altLang="en-US" sz="3200" b="1" dirty="0">
                <a:solidFill>
                  <a:srgbClr val="C00000"/>
                </a:solidFill>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vertical)">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lide(from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bwMode="auto">
          <a:xfrm>
            <a:off x="714348" y="500042"/>
            <a:ext cx="2928937" cy="642937"/>
            <a:chOff x="1785918" y="747693"/>
            <a:chExt cx="3060180" cy="609605"/>
          </a:xfrm>
        </p:grpSpPr>
        <p:pic>
          <p:nvPicPr>
            <p:cNvPr id="25" name="Picture 6" descr="图片5"/>
            <p:cNvPicPr>
              <a:picLocks noChangeAspect="1" noChangeArrowheads="1"/>
            </p:cNvPicPr>
            <p:nvPr/>
          </p:nvPicPr>
          <p:blipFill>
            <a:blip r:embed="rId1" cstate="print"/>
            <a:srcRect t="33774"/>
            <a:stretch>
              <a:fillRect/>
            </a:stretch>
          </p:blipFill>
          <p:spPr bwMode="auto">
            <a:xfrm>
              <a:off x="1785918" y="747693"/>
              <a:ext cx="3060180" cy="609605"/>
            </a:xfrm>
            <a:prstGeom prst="rect">
              <a:avLst/>
            </a:prstGeom>
            <a:noFill/>
            <a:ln w="9525">
              <a:noFill/>
              <a:miter lim="800000"/>
              <a:headEnd/>
              <a:tailEnd/>
            </a:ln>
          </p:spPr>
        </p:pic>
        <p:sp>
          <p:nvSpPr>
            <p:cNvPr id="26" name="圆角矩形 25"/>
            <p:cNvSpPr/>
            <p:nvPr/>
          </p:nvSpPr>
          <p:spPr>
            <a:xfrm>
              <a:off x="4172692" y="785322"/>
              <a:ext cx="359924" cy="2859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7" name="Picture 5" descr="图片3"/>
            <p:cNvPicPr>
              <a:picLocks noChangeAspect="1" noChangeArrowheads="1"/>
            </p:cNvPicPr>
            <p:nvPr/>
          </p:nvPicPr>
          <p:blipFill>
            <a:blip r:embed="rId2" cstate="print"/>
            <a:srcRect l="76279" t="40775" r="9489" b="28149"/>
            <a:stretch>
              <a:fillRect/>
            </a:stretch>
          </p:blipFill>
          <p:spPr bwMode="auto">
            <a:xfrm>
              <a:off x="4143372" y="829936"/>
              <a:ext cx="428628" cy="285752"/>
            </a:xfrm>
            <a:prstGeom prst="rect">
              <a:avLst/>
            </a:prstGeom>
            <a:noFill/>
            <a:ln w="9525">
              <a:noFill/>
              <a:miter lim="800000"/>
              <a:headEnd/>
              <a:tailEnd/>
            </a:ln>
          </p:spPr>
        </p:pic>
      </p:grpSp>
      <p:sp>
        <p:nvSpPr>
          <p:cNvPr id="29" name="Text Box 6"/>
          <p:cNvSpPr txBox="1">
            <a:spLocks noChangeArrowheads="1"/>
          </p:cNvSpPr>
          <p:nvPr/>
        </p:nvSpPr>
        <p:spPr bwMode="auto">
          <a:xfrm>
            <a:off x="3857620" y="642918"/>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的信息传递</a:t>
            </a:r>
            <a:endParaRPr kumimoji="1" lang="zh-CN" altLang="en-US" sz="2800" b="1" dirty="0">
              <a:latin typeface="宋体" panose="02010600030101010101" pitchFamily="2" charset="-122"/>
            </a:endParaRPr>
          </a:p>
        </p:txBody>
      </p:sp>
      <p:sp>
        <p:nvSpPr>
          <p:cNvPr id="32" name="Rectangle 3"/>
          <p:cNvSpPr>
            <a:spLocks noChangeArrowheads="1"/>
          </p:cNvSpPr>
          <p:nvPr/>
        </p:nvSpPr>
        <p:spPr bwMode="auto">
          <a:xfrm>
            <a:off x="928662" y="1357298"/>
            <a:ext cx="2928958"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a:t>
            </a:r>
            <a:r>
              <a:rPr kumimoji="1" lang="en-US" altLang="zh-CN" sz="3200" b="1" dirty="0" smtClean="0">
                <a:solidFill>
                  <a:srgbClr val="0000FF"/>
                </a:solidFill>
                <a:latin typeface="宋体" panose="02010600030101010101" pitchFamily="2" charset="-122"/>
              </a:rPr>
              <a:t>2</a:t>
            </a:r>
            <a:r>
              <a:rPr kumimoji="1" lang="zh-CN" altLang="en-US" sz="3200" b="1" dirty="0" smtClean="0">
                <a:solidFill>
                  <a:srgbClr val="0000FF"/>
                </a:solidFill>
                <a:latin typeface="宋体" panose="02010600030101010101" pitchFamily="2" charset="-122"/>
              </a:rPr>
              <a:t>）化学信息</a:t>
            </a:r>
            <a:endParaRPr kumimoji="1" lang="zh-CN" altLang="en-US" sz="3200" b="1" dirty="0">
              <a:solidFill>
                <a:srgbClr val="0000FF"/>
              </a:solidFill>
              <a:latin typeface="宋体" panose="02010600030101010101" pitchFamily="2" charset="-122"/>
            </a:endParaRPr>
          </a:p>
        </p:txBody>
      </p:sp>
      <p:sp>
        <p:nvSpPr>
          <p:cNvPr id="11" name="TextBox 10"/>
          <p:cNvSpPr txBox="1"/>
          <p:nvPr/>
        </p:nvSpPr>
        <p:spPr>
          <a:xfrm>
            <a:off x="1428728" y="1857364"/>
            <a:ext cx="6572296" cy="954107"/>
          </a:xfrm>
          <a:prstGeom prst="rect">
            <a:avLst/>
          </a:prstGeom>
          <a:noFill/>
        </p:spPr>
        <p:txBody>
          <a:bodyPr wrap="square" rtlCol="0">
            <a:spAutoFit/>
          </a:bodyPr>
          <a:lstStyle/>
          <a:p>
            <a:r>
              <a:rPr lang="zh-CN" altLang="en-US" sz="2800" b="1" dirty="0" smtClean="0"/>
              <a:t>由生物在生命活动中，产生的</a:t>
            </a:r>
            <a:r>
              <a:rPr lang="zh-CN" altLang="en-US" sz="2800" b="1" dirty="0" smtClean="0">
                <a:solidFill>
                  <a:srgbClr val="FF0000"/>
                </a:solidFill>
              </a:rPr>
              <a:t>代谢产物</a:t>
            </a:r>
            <a:r>
              <a:rPr lang="zh-CN" altLang="en-US" sz="2800" b="1" dirty="0" smtClean="0"/>
              <a:t>等构成。</a:t>
            </a:r>
            <a:endParaRPr lang="zh-CN" altLang="en-US" sz="2800" dirty="0"/>
          </a:p>
        </p:txBody>
      </p:sp>
      <p:sp>
        <p:nvSpPr>
          <p:cNvPr id="12" name="TextBox 11"/>
          <p:cNvSpPr txBox="1"/>
          <p:nvPr/>
        </p:nvSpPr>
        <p:spPr>
          <a:xfrm>
            <a:off x="1428728" y="2786058"/>
            <a:ext cx="6572296" cy="1384995"/>
          </a:xfrm>
          <a:prstGeom prst="rect">
            <a:avLst/>
          </a:prstGeom>
          <a:noFill/>
        </p:spPr>
        <p:txBody>
          <a:bodyPr wrap="square" rtlCol="0">
            <a:spAutoFit/>
          </a:bodyPr>
          <a:lstStyle/>
          <a:p>
            <a:r>
              <a:rPr lang="zh-CN" altLang="en-US" sz="2800" b="1" dirty="0" smtClean="0"/>
              <a:t>化学信息或</a:t>
            </a:r>
            <a:r>
              <a:rPr lang="zh-CN" altLang="en-US" sz="2800" b="1" dirty="0" smtClean="0">
                <a:solidFill>
                  <a:srgbClr val="FF0000"/>
                </a:solidFill>
              </a:rPr>
              <a:t>相互制约</a:t>
            </a:r>
            <a:r>
              <a:rPr lang="zh-CN" altLang="en-US" sz="2800" b="1" dirty="0" smtClean="0"/>
              <a:t>，或</a:t>
            </a:r>
            <a:r>
              <a:rPr lang="zh-CN" altLang="en-US" sz="2800" b="1" dirty="0" smtClean="0">
                <a:solidFill>
                  <a:srgbClr val="FF0000"/>
                </a:solidFill>
              </a:rPr>
              <a:t>相互促进</a:t>
            </a:r>
            <a:r>
              <a:rPr lang="zh-CN" altLang="en-US" sz="2800" b="1" dirty="0" smtClean="0"/>
              <a:t>，或</a:t>
            </a:r>
            <a:r>
              <a:rPr lang="zh-CN" altLang="en-US" sz="2800" b="1" dirty="0" smtClean="0">
                <a:solidFill>
                  <a:srgbClr val="FF0000"/>
                </a:solidFill>
              </a:rPr>
              <a:t>相互吸引</a:t>
            </a:r>
            <a:r>
              <a:rPr lang="zh-CN" altLang="en-US" sz="2800" b="1" dirty="0" smtClean="0"/>
              <a:t>，或</a:t>
            </a:r>
            <a:r>
              <a:rPr lang="zh-CN" altLang="en-US" sz="2800" b="1" dirty="0" smtClean="0">
                <a:solidFill>
                  <a:srgbClr val="FF0000"/>
                </a:solidFill>
              </a:rPr>
              <a:t>相互排斥</a:t>
            </a:r>
            <a:r>
              <a:rPr lang="zh-CN" altLang="en-US" sz="2800" b="1" dirty="0" smtClean="0"/>
              <a:t>，深深影响着生物种间和种内关系。</a:t>
            </a:r>
            <a:endParaRPr lang="zh-CN" altLang="en-US" sz="2800" dirty="0"/>
          </a:p>
        </p:txBody>
      </p:sp>
      <p:grpSp>
        <p:nvGrpSpPr>
          <p:cNvPr id="15" name="组合 14"/>
          <p:cNvGrpSpPr/>
          <p:nvPr/>
        </p:nvGrpSpPr>
        <p:grpSpPr>
          <a:xfrm>
            <a:off x="714348" y="4226838"/>
            <a:ext cx="3071802" cy="2357454"/>
            <a:chOff x="714348" y="4364066"/>
            <a:chExt cx="3071802" cy="2357454"/>
          </a:xfrm>
        </p:grpSpPr>
        <p:pic>
          <p:nvPicPr>
            <p:cNvPr id="13" name="Picture 7"/>
            <p:cNvPicPr>
              <a:picLocks noChangeAspect="1" noChangeArrowheads="1"/>
            </p:cNvPicPr>
            <p:nvPr/>
          </p:nvPicPr>
          <p:blipFill>
            <a:blip r:embed="rId3" cstate="print"/>
            <a:srcRect l="238" b="7346"/>
            <a:stretch>
              <a:fillRect/>
            </a:stretch>
          </p:blipFill>
          <p:spPr bwMode="auto">
            <a:xfrm>
              <a:off x="1571604" y="4364066"/>
              <a:ext cx="2214546" cy="2357454"/>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4" name="TextBox 13"/>
            <p:cNvSpPr txBox="1"/>
            <p:nvPr/>
          </p:nvSpPr>
          <p:spPr>
            <a:xfrm>
              <a:off x="714348" y="4561842"/>
              <a:ext cx="928694" cy="1938992"/>
            </a:xfrm>
            <a:prstGeom prst="rect">
              <a:avLst/>
            </a:prstGeom>
            <a:noFill/>
          </p:spPr>
          <p:txBody>
            <a:bodyPr wrap="square" rtlCol="0">
              <a:spAutoFit/>
            </a:bodyPr>
            <a:lstStyle/>
            <a:p>
              <a:r>
                <a:rPr lang="zh-CN" altLang="en-US" sz="2400" b="1" dirty="0" smtClean="0"/>
                <a:t>猎豹排尿“</a:t>
              </a:r>
              <a:r>
                <a:rPr lang="zh-CN" altLang="en-US" sz="2400" b="1" dirty="0" smtClean="0">
                  <a:solidFill>
                    <a:srgbClr val="FF0000"/>
                  </a:solidFill>
                </a:rPr>
                <a:t>确认</a:t>
              </a:r>
              <a:r>
                <a:rPr lang="zh-CN" altLang="en-US" sz="2400" b="1" dirty="0" smtClean="0"/>
                <a:t>” 领地</a:t>
              </a:r>
              <a:endParaRPr lang="zh-CN" altLang="en-US" sz="2400" dirty="0"/>
            </a:p>
          </p:txBody>
        </p:sp>
      </p:grpSp>
      <p:grpSp>
        <p:nvGrpSpPr>
          <p:cNvPr id="18" name="组合 17"/>
          <p:cNvGrpSpPr/>
          <p:nvPr/>
        </p:nvGrpSpPr>
        <p:grpSpPr>
          <a:xfrm>
            <a:off x="4357686" y="4149028"/>
            <a:ext cx="4500594" cy="2428892"/>
            <a:chOff x="4429124" y="4286256"/>
            <a:chExt cx="4500594" cy="2428892"/>
          </a:xfrm>
        </p:grpSpPr>
        <p:pic>
          <p:nvPicPr>
            <p:cNvPr id="16" name="Picture 5"/>
            <p:cNvPicPr>
              <a:picLocks noChangeAspect="1" noChangeArrowheads="1"/>
            </p:cNvPicPr>
            <p:nvPr/>
          </p:nvPicPr>
          <p:blipFill>
            <a:blip r:embed="rId4" cstate="print">
              <a:lum contrast="20000"/>
            </a:blip>
            <a:srcRect t="890" r="1990" b="11892"/>
            <a:stretch>
              <a:fillRect/>
            </a:stretch>
          </p:blipFill>
          <p:spPr bwMode="auto">
            <a:xfrm>
              <a:off x="4429124" y="4286256"/>
              <a:ext cx="3087687" cy="2428892"/>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7" name="TextBox 16"/>
            <p:cNvSpPr txBox="1"/>
            <p:nvPr/>
          </p:nvSpPr>
          <p:spPr>
            <a:xfrm>
              <a:off x="7500958" y="4500570"/>
              <a:ext cx="1428760" cy="1938992"/>
            </a:xfrm>
            <a:prstGeom prst="rect">
              <a:avLst/>
            </a:prstGeom>
            <a:noFill/>
          </p:spPr>
          <p:txBody>
            <a:bodyPr wrap="square" rtlCol="0">
              <a:spAutoFit/>
            </a:bodyPr>
            <a:lstStyle/>
            <a:p>
              <a:r>
                <a:rPr lang="zh-CN" altLang="en-US" sz="2400" b="1" dirty="0" smtClean="0"/>
                <a:t>蝗虫分泌性外激素吸引同种异性个体前来交尾</a:t>
              </a:r>
              <a:endParaRPr lang="zh-CN" altLang="en-US" sz="2400" b="1" dirty="0"/>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vertical)">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bwMode="auto">
          <a:xfrm>
            <a:off x="714348" y="500042"/>
            <a:ext cx="2928937" cy="642937"/>
            <a:chOff x="1785918" y="747693"/>
            <a:chExt cx="3060180" cy="609605"/>
          </a:xfrm>
        </p:grpSpPr>
        <p:pic>
          <p:nvPicPr>
            <p:cNvPr id="25" name="Picture 6" descr="图片5"/>
            <p:cNvPicPr>
              <a:picLocks noChangeAspect="1" noChangeArrowheads="1"/>
            </p:cNvPicPr>
            <p:nvPr/>
          </p:nvPicPr>
          <p:blipFill>
            <a:blip r:embed="rId1" cstate="print"/>
            <a:srcRect t="33774"/>
            <a:stretch>
              <a:fillRect/>
            </a:stretch>
          </p:blipFill>
          <p:spPr bwMode="auto">
            <a:xfrm>
              <a:off x="1785918" y="747693"/>
              <a:ext cx="3060180" cy="609605"/>
            </a:xfrm>
            <a:prstGeom prst="rect">
              <a:avLst/>
            </a:prstGeom>
            <a:noFill/>
            <a:ln w="9525">
              <a:noFill/>
              <a:miter lim="800000"/>
              <a:headEnd/>
              <a:tailEnd/>
            </a:ln>
          </p:spPr>
        </p:pic>
        <p:sp>
          <p:nvSpPr>
            <p:cNvPr id="26" name="圆角矩形 25"/>
            <p:cNvSpPr/>
            <p:nvPr/>
          </p:nvSpPr>
          <p:spPr>
            <a:xfrm>
              <a:off x="4172692" y="785322"/>
              <a:ext cx="359924" cy="2859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7" name="Picture 5" descr="图片3"/>
            <p:cNvPicPr>
              <a:picLocks noChangeAspect="1" noChangeArrowheads="1"/>
            </p:cNvPicPr>
            <p:nvPr/>
          </p:nvPicPr>
          <p:blipFill>
            <a:blip r:embed="rId2" cstate="print"/>
            <a:srcRect l="76279" t="40775" r="9489" b="28149"/>
            <a:stretch>
              <a:fillRect/>
            </a:stretch>
          </p:blipFill>
          <p:spPr bwMode="auto">
            <a:xfrm>
              <a:off x="4143372" y="829936"/>
              <a:ext cx="428628" cy="285752"/>
            </a:xfrm>
            <a:prstGeom prst="rect">
              <a:avLst/>
            </a:prstGeom>
            <a:noFill/>
            <a:ln w="9525">
              <a:noFill/>
              <a:miter lim="800000"/>
              <a:headEnd/>
              <a:tailEnd/>
            </a:ln>
          </p:spPr>
        </p:pic>
      </p:grpSp>
      <p:sp>
        <p:nvSpPr>
          <p:cNvPr id="29" name="Text Box 6"/>
          <p:cNvSpPr txBox="1">
            <a:spLocks noChangeArrowheads="1"/>
          </p:cNvSpPr>
          <p:nvPr/>
        </p:nvSpPr>
        <p:spPr bwMode="auto">
          <a:xfrm>
            <a:off x="3857620" y="642918"/>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的信息传递</a:t>
            </a:r>
            <a:endParaRPr kumimoji="1" lang="zh-CN" altLang="en-US" sz="2800" b="1" dirty="0">
              <a:latin typeface="宋体" panose="02010600030101010101" pitchFamily="2" charset="-122"/>
            </a:endParaRPr>
          </a:p>
        </p:txBody>
      </p:sp>
      <p:sp>
        <p:nvSpPr>
          <p:cNvPr id="32" name="Rectangle 3"/>
          <p:cNvSpPr>
            <a:spLocks noChangeArrowheads="1"/>
          </p:cNvSpPr>
          <p:nvPr/>
        </p:nvSpPr>
        <p:spPr bwMode="auto">
          <a:xfrm>
            <a:off x="928662" y="1500174"/>
            <a:ext cx="2928958"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a:t>
            </a:r>
            <a:r>
              <a:rPr kumimoji="1" lang="en-US" altLang="zh-CN" sz="3200" b="1" dirty="0" smtClean="0">
                <a:solidFill>
                  <a:srgbClr val="0000FF"/>
                </a:solidFill>
                <a:latin typeface="宋体" panose="02010600030101010101" pitchFamily="2" charset="-122"/>
              </a:rPr>
              <a:t>3</a:t>
            </a:r>
            <a:r>
              <a:rPr kumimoji="1" lang="zh-CN" altLang="en-US" sz="3200" b="1" dirty="0" smtClean="0">
                <a:solidFill>
                  <a:srgbClr val="0000FF"/>
                </a:solidFill>
                <a:latin typeface="宋体" panose="02010600030101010101" pitchFamily="2" charset="-122"/>
              </a:rPr>
              <a:t>）营养信息</a:t>
            </a:r>
            <a:endParaRPr kumimoji="1" lang="zh-CN" altLang="en-US" sz="3200" b="1" dirty="0">
              <a:solidFill>
                <a:srgbClr val="0000FF"/>
              </a:solidFill>
              <a:latin typeface="宋体" panose="02010600030101010101" pitchFamily="2" charset="-122"/>
            </a:endParaRPr>
          </a:p>
        </p:txBody>
      </p:sp>
      <p:sp>
        <p:nvSpPr>
          <p:cNvPr id="8" name="TextBox 7"/>
          <p:cNvSpPr txBox="1"/>
          <p:nvPr/>
        </p:nvSpPr>
        <p:spPr>
          <a:xfrm>
            <a:off x="1428728" y="2117703"/>
            <a:ext cx="6572296" cy="523220"/>
          </a:xfrm>
          <a:prstGeom prst="rect">
            <a:avLst/>
          </a:prstGeom>
          <a:noFill/>
        </p:spPr>
        <p:txBody>
          <a:bodyPr wrap="square" rtlCol="0">
            <a:spAutoFit/>
          </a:bodyPr>
          <a:lstStyle/>
          <a:p>
            <a:r>
              <a:rPr lang="zh-CN" altLang="en-US" sz="2800" b="1" dirty="0" smtClean="0"/>
              <a:t>由</a:t>
            </a:r>
            <a:r>
              <a:rPr lang="zh-CN" altLang="en-US" sz="2800" b="1" dirty="0" smtClean="0">
                <a:solidFill>
                  <a:srgbClr val="FF0000"/>
                </a:solidFill>
              </a:rPr>
              <a:t>食物</a:t>
            </a:r>
            <a:r>
              <a:rPr lang="zh-CN" altLang="en-US" sz="2800" b="1" dirty="0" smtClean="0"/>
              <a:t>和</a:t>
            </a:r>
            <a:r>
              <a:rPr lang="zh-CN" altLang="en-US" sz="2800" b="1" dirty="0" smtClean="0">
                <a:solidFill>
                  <a:srgbClr val="FF0000"/>
                </a:solidFill>
              </a:rPr>
              <a:t>营养成分</a:t>
            </a:r>
            <a:r>
              <a:rPr lang="zh-CN" altLang="en-US" sz="2800" b="1" dirty="0" smtClean="0"/>
              <a:t>等构成。</a:t>
            </a:r>
            <a:endParaRPr lang="zh-CN" altLang="en-US" sz="2800" dirty="0"/>
          </a:p>
        </p:txBody>
      </p:sp>
      <p:sp>
        <p:nvSpPr>
          <p:cNvPr id="9" name="TextBox 8"/>
          <p:cNvSpPr txBox="1"/>
          <p:nvPr/>
        </p:nvSpPr>
        <p:spPr>
          <a:xfrm>
            <a:off x="1428728" y="2691466"/>
            <a:ext cx="6572296" cy="954107"/>
          </a:xfrm>
          <a:prstGeom prst="rect">
            <a:avLst/>
          </a:prstGeom>
          <a:noFill/>
        </p:spPr>
        <p:txBody>
          <a:bodyPr wrap="square" rtlCol="0">
            <a:spAutoFit/>
          </a:bodyPr>
          <a:lstStyle/>
          <a:p>
            <a:r>
              <a:rPr lang="zh-CN" altLang="en-US" sz="2800" b="1" dirty="0" smtClean="0"/>
              <a:t>生物通过</a:t>
            </a:r>
            <a:r>
              <a:rPr lang="zh-CN" altLang="en-US" sz="2800" b="1" dirty="0" smtClean="0">
                <a:solidFill>
                  <a:srgbClr val="FF0000"/>
                </a:solidFill>
              </a:rPr>
              <a:t>营养关系</a:t>
            </a:r>
            <a:r>
              <a:rPr lang="zh-CN" altLang="en-US" sz="2800" b="1" dirty="0" smtClean="0"/>
              <a:t>，可以将信息从一种生物传</a:t>
            </a:r>
            <a:r>
              <a:rPr lang="zh-CN" altLang="en-US" sz="2800" b="1" smtClean="0"/>
              <a:t>递给另一</a:t>
            </a:r>
            <a:r>
              <a:rPr lang="zh-CN" altLang="en-US" sz="2800" b="1" dirty="0" smtClean="0"/>
              <a:t>种生物。</a:t>
            </a:r>
            <a:endParaRPr lang="zh-CN" altLang="en-US" sz="2800" dirty="0"/>
          </a:p>
        </p:txBody>
      </p:sp>
      <p:pic>
        <p:nvPicPr>
          <p:cNvPr id="10" name="图片 9" descr="image006.jpg"/>
          <p:cNvPicPr>
            <a:picLocks noChangeAspect="1"/>
          </p:cNvPicPr>
          <p:nvPr/>
        </p:nvPicPr>
        <p:blipFill>
          <a:blip r:embed="rId3" cstate="print"/>
          <a:stretch>
            <a:fillRect/>
          </a:stretch>
        </p:blipFill>
        <p:spPr>
          <a:xfrm>
            <a:off x="1857356" y="3629569"/>
            <a:ext cx="5786477" cy="3228431"/>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vertical)">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bwMode="auto">
          <a:xfrm>
            <a:off x="714348" y="500042"/>
            <a:ext cx="2928937" cy="642937"/>
            <a:chOff x="1785918" y="747693"/>
            <a:chExt cx="3060180" cy="609605"/>
          </a:xfrm>
        </p:grpSpPr>
        <p:pic>
          <p:nvPicPr>
            <p:cNvPr id="25" name="Picture 6" descr="图片5"/>
            <p:cNvPicPr>
              <a:picLocks noChangeAspect="1" noChangeArrowheads="1"/>
            </p:cNvPicPr>
            <p:nvPr/>
          </p:nvPicPr>
          <p:blipFill>
            <a:blip r:embed="rId1" cstate="print"/>
            <a:srcRect t="33774"/>
            <a:stretch>
              <a:fillRect/>
            </a:stretch>
          </p:blipFill>
          <p:spPr bwMode="auto">
            <a:xfrm>
              <a:off x="1785918" y="747693"/>
              <a:ext cx="3060180" cy="609605"/>
            </a:xfrm>
            <a:prstGeom prst="rect">
              <a:avLst/>
            </a:prstGeom>
            <a:noFill/>
            <a:ln w="9525">
              <a:noFill/>
              <a:miter lim="800000"/>
              <a:headEnd/>
              <a:tailEnd/>
            </a:ln>
          </p:spPr>
        </p:pic>
        <p:sp>
          <p:nvSpPr>
            <p:cNvPr id="26" name="圆角矩形 25"/>
            <p:cNvSpPr/>
            <p:nvPr/>
          </p:nvSpPr>
          <p:spPr>
            <a:xfrm>
              <a:off x="4172692" y="785322"/>
              <a:ext cx="359924" cy="2859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7" name="Picture 5" descr="图片3"/>
            <p:cNvPicPr>
              <a:picLocks noChangeAspect="1" noChangeArrowheads="1"/>
            </p:cNvPicPr>
            <p:nvPr/>
          </p:nvPicPr>
          <p:blipFill>
            <a:blip r:embed="rId2" cstate="print"/>
            <a:srcRect l="76279" t="40775" r="9489" b="28149"/>
            <a:stretch>
              <a:fillRect/>
            </a:stretch>
          </p:blipFill>
          <p:spPr bwMode="auto">
            <a:xfrm>
              <a:off x="4143372" y="829936"/>
              <a:ext cx="428628" cy="285752"/>
            </a:xfrm>
            <a:prstGeom prst="rect">
              <a:avLst/>
            </a:prstGeom>
            <a:noFill/>
            <a:ln w="9525">
              <a:noFill/>
              <a:miter lim="800000"/>
              <a:headEnd/>
              <a:tailEnd/>
            </a:ln>
          </p:spPr>
        </p:pic>
      </p:grpSp>
      <p:sp>
        <p:nvSpPr>
          <p:cNvPr id="29" name="Text Box 6"/>
          <p:cNvSpPr txBox="1">
            <a:spLocks noChangeArrowheads="1"/>
          </p:cNvSpPr>
          <p:nvPr/>
        </p:nvSpPr>
        <p:spPr bwMode="auto">
          <a:xfrm>
            <a:off x="3857620" y="642918"/>
            <a:ext cx="4070371" cy="523875"/>
          </a:xfrm>
          <a:prstGeom prst="rect">
            <a:avLst/>
          </a:prstGeom>
          <a:noFill/>
          <a:ln w="9525" algn="ctr">
            <a:noFill/>
            <a:miter lim="800000"/>
          </a:ln>
        </p:spPr>
        <p:txBody>
          <a:bodyPr wrap="square">
            <a:spAutoFit/>
          </a:bodyPr>
          <a:lstStyle/>
          <a:p>
            <a:pPr algn="dist" fontAlgn="t"/>
            <a:r>
              <a:rPr kumimoji="1" lang="zh-CN" altLang="en-US" sz="2800" b="1" dirty="0">
                <a:latin typeface="宋体" panose="02010600030101010101" pitchFamily="2" charset="-122"/>
              </a:rPr>
              <a:t>生态系统中</a:t>
            </a:r>
            <a:r>
              <a:rPr kumimoji="1" lang="zh-CN" altLang="en-US" sz="2800" b="1" dirty="0" smtClean="0">
                <a:latin typeface="宋体" panose="02010600030101010101" pitchFamily="2" charset="-122"/>
              </a:rPr>
              <a:t>的信息传递</a:t>
            </a:r>
            <a:endParaRPr kumimoji="1" lang="zh-CN" altLang="en-US" sz="2800" b="1" dirty="0">
              <a:latin typeface="宋体" panose="02010600030101010101" pitchFamily="2" charset="-122"/>
            </a:endParaRPr>
          </a:p>
        </p:txBody>
      </p:sp>
      <p:sp>
        <p:nvSpPr>
          <p:cNvPr id="32" name="Rectangle 3"/>
          <p:cNvSpPr>
            <a:spLocks noChangeArrowheads="1"/>
          </p:cNvSpPr>
          <p:nvPr/>
        </p:nvSpPr>
        <p:spPr bwMode="auto">
          <a:xfrm>
            <a:off x="928662" y="1357298"/>
            <a:ext cx="2928958" cy="584775"/>
          </a:xfrm>
          <a:prstGeom prst="rect">
            <a:avLst/>
          </a:prstGeom>
          <a:noFill/>
          <a:ln w="9525" algn="ctr">
            <a:noFill/>
            <a:miter lim="800000"/>
          </a:ln>
        </p:spPr>
        <p:txBody>
          <a:bodyPr wrap="square">
            <a:spAutoFit/>
          </a:bodyPr>
          <a:lstStyle/>
          <a:p>
            <a:pPr fontAlgn="t"/>
            <a:r>
              <a:rPr kumimoji="1" lang="zh-CN" altLang="en-US" sz="3200" b="1" dirty="0" smtClean="0">
                <a:solidFill>
                  <a:srgbClr val="0000FF"/>
                </a:solidFill>
                <a:latin typeface="宋体" panose="02010600030101010101" pitchFamily="2" charset="-122"/>
              </a:rPr>
              <a:t>（</a:t>
            </a:r>
            <a:r>
              <a:rPr kumimoji="1" lang="en-US" altLang="zh-CN" sz="3200" b="1" dirty="0" smtClean="0">
                <a:solidFill>
                  <a:srgbClr val="0000FF"/>
                </a:solidFill>
                <a:latin typeface="宋体" panose="02010600030101010101" pitchFamily="2" charset="-122"/>
              </a:rPr>
              <a:t>4</a:t>
            </a:r>
            <a:r>
              <a:rPr kumimoji="1" lang="zh-CN" altLang="en-US" sz="3200" b="1" dirty="0" smtClean="0">
                <a:solidFill>
                  <a:srgbClr val="0000FF"/>
                </a:solidFill>
                <a:latin typeface="宋体" panose="02010600030101010101" pitchFamily="2" charset="-122"/>
              </a:rPr>
              <a:t>）行为信息</a:t>
            </a:r>
            <a:endParaRPr kumimoji="1" lang="zh-CN" altLang="en-US" sz="3200" b="1" dirty="0">
              <a:solidFill>
                <a:srgbClr val="0000FF"/>
              </a:solidFill>
              <a:latin typeface="宋体" panose="02010600030101010101" pitchFamily="2" charset="-122"/>
            </a:endParaRPr>
          </a:p>
        </p:txBody>
      </p:sp>
      <p:sp>
        <p:nvSpPr>
          <p:cNvPr id="11" name="TextBox 10"/>
          <p:cNvSpPr txBox="1"/>
          <p:nvPr/>
        </p:nvSpPr>
        <p:spPr>
          <a:xfrm>
            <a:off x="1428728" y="1986969"/>
            <a:ext cx="6572296" cy="584775"/>
          </a:xfrm>
          <a:prstGeom prst="rect">
            <a:avLst/>
          </a:prstGeom>
          <a:noFill/>
        </p:spPr>
        <p:txBody>
          <a:bodyPr wrap="square" rtlCol="0">
            <a:spAutoFit/>
          </a:bodyPr>
          <a:lstStyle/>
          <a:p>
            <a:r>
              <a:rPr lang="zh-CN" altLang="en-US" sz="3200" b="1" dirty="0" smtClean="0"/>
              <a:t>由动物的</a:t>
            </a:r>
            <a:r>
              <a:rPr lang="zh-CN" altLang="en-US" sz="3200" b="1" dirty="0" smtClean="0">
                <a:solidFill>
                  <a:srgbClr val="FF0000"/>
                </a:solidFill>
              </a:rPr>
              <a:t>动作</a:t>
            </a:r>
            <a:r>
              <a:rPr lang="zh-CN" altLang="en-US" sz="3200" b="1" dirty="0" smtClean="0"/>
              <a:t>或</a:t>
            </a:r>
            <a:r>
              <a:rPr lang="zh-CN" altLang="en-US" sz="3200" b="1" dirty="0" smtClean="0">
                <a:solidFill>
                  <a:srgbClr val="FF0000"/>
                </a:solidFill>
              </a:rPr>
              <a:t>行为表现</a:t>
            </a:r>
            <a:r>
              <a:rPr lang="zh-CN" altLang="en-US" sz="3200" b="1" dirty="0" smtClean="0"/>
              <a:t>等构成。</a:t>
            </a:r>
            <a:endParaRPr lang="zh-CN" altLang="en-US" sz="3200" dirty="0"/>
          </a:p>
        </p:txBody>
      </p:sp>
      <p:grpSp>
        <p:nvGrpSpPr>
          <p:cNvPr id="19" name="组合 18"/>
          <p:cNvGrpSpPr/>
          <p:nvPr/>
        </p:nvGrpSpPr>
        <p:grpSpPr>
          <a:xfrm>
            <a:off x="1000100" y="2857496"/>
            <a:ext cx="7572428" cy="3683000"/>
            <a:chOff x="1285852" y="2857496"/>
            <a:chExt cx="7572428" cy="3683000"/>
          </a:xfrm>
        </p:grpSpPr>
        <p:sp>
          <p:nvSpPr>
            <p:cNvPr id="17" name="TextBox 16"/>
            <p:cNvSpPr txBox="1"/>
            <p:nvPr/>
          </p:nvSpPr>
          <p:spPr>
            <a:xfrm>
              <a:off x="7143768" y="3143248"/>
              <a:ext cx="1714512" cy="3153236"/>
            </a:xfrm>
            <a:prstGeom prst="rect">
              <a:avLst/>
            </a:prstGeom>
            <a:noFill/>
          </p:spPr>
          <p:txBody>
            <a:bodyPr wrap="square" rtlCol="0">
              <a:spAutoFit/>
            </a:bodyPr>
            <a:lstStyle/>
            <a:p>
              <a:pPr>
                <a:lnSpc>
                  <a:spcPct val="120000"/>
                </a:lnSpc>
              </a:pPr>
              <a:r>
                <a:rPr lang="zh-CN" altLang="en-US" sz="2800" b="1" dirty="0" smtClean="0">
                  <a:solidFill>
                    <a:srgbClr val="0000FF"/>
                  </a:solidFill>
                </a:rPr>
                <a:t>狒狒之间相互梳理毛发、捉虱子，以表达友好，建立友谊</a:t>
              </a:r>
              <a:endParaRPr lang="zh-CN" altLang="en-US" sz="2800" b="1" dirty="0">
                <a:solidFill>
                  <a:srgbClr val="0000FF"/>
                </a:solidFill>
              </a:endParaRPr>
            </a:p>
          </p:txBody>
        </p:sp>
        <p:pic>
          <p:nvPicPr>
            <p:cNvPr id="18" name="图片 17" descr="Img346805068.jpg"/>
            <p:cNvPicPr>
              <a:picLocks noChangeAspect="1"/>
            </p:cNvPicPr>
            <p:nvPr/>
          </p:nvPicPr>
          <p:blipFill>
            <a:blip r:embed="rId3" cstate="print"/>
            <a:stretch>
              <a:fillRect/>
            </a:stretch>
          </p:blipFill>
          <p:spPr>
            <a:xfrm>
              <a:off x="1285852" y="2857496"/>
              <a:ext cx="5715000" cy="3683000"/>
            </a:xfrm>
            <a:prstGeom prst="rect">
              <a:avLst/>
            </a:prstGeom>
            <a:ln w="38100" cap="sq">
              <a:solidFill>
                <a:schemeClr val="accent6">
                  <a:lumMod val="75000"/>
                </a:schemeClr>
              </a:solidFill>
              <a:prstDash val="solid"/>
              <a:miter lim="800000"/>
              <a:headEnd/>
              <a:tailEnd/>
            </a:ln>
            <a:effectLst>
              <a:outerShdw blurRad="50800" dist="38100" dir="2700000" algn="tl" rotWithShape="0">
                <a:srgbClr val="000000">
                  <a:alpha val="43000"/>
                </a:srgbClr>
              </a:outerShdw>
            </a:effectLst>
          </p:spPr>
        </p:pic>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vertical)">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428596" y="1484643"/>
            <a:ext cx="4214842" cy="2862322"/>
          </a:xfrm>
          <a:prstGeom prst="rect">
            <a:avLst/>
          </a:prstGeom>
          <a:noFill/>
          <a:ln w="9525" algn="ctr">
            <a:noFill/>
            <a:miter lim="800000"/>
          </a:ln>
          <a:effectLst/>
        </p:spPr>
        <p:txBody>
          <a:bodyPr>
            <a:spAutoFit/>
          </a:bodyPr>
          <a:lstStyle/>
          <a:p>
            <a:pPr fontAlgn="t">
              <a:defRPr/>
            </a:pPr>
            <a:r>
              <a:rPr lang="zh-CN" altLang="en-US" sz="3000" b="1" dirty="0" smtClean="0">
                <a:solidFill>
                  <a:srgbClr val="0000FF"/>
                </a:solidFill>
              </a:rPr>
              <a:t>         假如你流落到一个荒岛上，那里除了有能饮用的水之外，几乎没有任何食物，随身尚存的食物有一只母鸡，</a:t>
            </a:r>
            <a:r>
              <a:rPr lang="en-US" altLang="zh-CN" sz="3000" b="1" dirty="0" smtClean="0">
                <a:solidFill>
                  <a:srgbClr val="0000FF"/>
                </a:solidFill>
              </a:rPr>
              <a:t>15</a:t>
            </a:r>
            <a:r>
              <a:rPr lang="zh-CN" altLang="en-US" sz="3000" b="1" dirty="0" smtClean="0">
                <a:solidFill>
                  <a:srgbClr val="0000FF"/>
                </a:solidFill>
              </a:rPr>
              <a:t>千克玉米。</a:t>
            </a:r>
            <a:endParaRPr lang="en-US" altLang="zh-CN" sz="3000" b="1" dirty="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latin typeface="方正舒体" pitchFamily="2" charset="-122"/>
              <a:ea typeface="方正舒体" pitchFamily="2" charset="-122"/>
            </a:endParaRPr>
          </a:p>
        </p:txBody>
      </p:sp>
      <p:pic>
        <p:nvPicPr>
          <p:cNvPr id="4100" name="Picture 7" descr="环境"/>
          <p:cNvPicPr>
            <a:picLocks noChangeAspect="1" noChangeArrowheads="1"/>
          </p:cNvPicPr>
          <p:nvPr/>
        </p:nvPicPr>
        <p:blipFill>
          <a:blip r:embed="rId1" cstate="print"/>
          <a:srcRect/>
          <a:stretch>
            <a:fillRect/>
          </a:stretch>
        </p:blipFill>
        <p:spPr bwMode="auto">
          <a:xfrm>
            <a:off x="2500298" y="555949"/>
            <a:ext cx="4143404" cy="888189"/>
          </a:xfrm>
          <a:prstGeom prst="rect">
            <a:avLst/>
          </a:prstGeom>
          <a:noFill/>
          <a:ln w="9525">
            <a:noFill/>
            <a:miter lim="800000"/>
            <a:headEnd/>
            <a:tailEnd/>
          </a:ln>
        </p:spPr>
      </p:pic>
      <p:sp>
        <p:nvSpPr>
          <p:cNvPr id="14" name="Rectangle 3"/>
          <p:cNvSpPr>
            <a:spLocks noChangeArrowheads="1"/>
          </p:cNvSpPr>
          <p:nvPr/>
        </p:nvSpPr>
        <p:spPr bwMode="auto">
          <a:xfrm>
            <a:off x="428596" y="4413601"/>
            <a:ext cx="8215370" cy="1015663"/>
          </a:xfrm>
          <a:prstGeom prst="rect">
            <a:avLst/>
          </a:prstGeom>
          <a:noFill/>
          <a:ln w="9525" algn="ctr">
            <a:noFill/>
            <a:miter lim="800000"/>
          </a:ln>
          <a:effectLst/>
        </p:spPr>
        <p:txBody>
          <a:bodyPr wrap="square">
            <a:spAutoFit/>
          </a:bodyPr>
          <a:lstStyle/>
          <a:p>
            <a:pPr fontAlgn="t">
              <a:defRPr/>
            </a:pPr>
            <a:r>
              <a:rPr lang="zh-CN" altLang="en-US" sz="3000" b="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方正舒体" pitchFamily="2" charset="-122"/>
                <a:ea typeface="方正舒体" pitchFamily="2" charset="-122"/>
              </a:rPr>
              <a:t>    你认为以下哪种生存策略能让你维持更长的时间来等待救援？</a:t>
            </a:r>
            <a:endParaRPr lang="en-US" altLang="zh-CN" sz="3000" b="1" dirty="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方正舒体" pitchFamily="2" charset="-122"/>
              <a:ea typeface="方正舒体" pitchFamily="2" charset="-122"/>
            </a:endParaRPr>
          </a:p>
        </p:txBody>
      </p:sp>
      <p:sp>
        <p:nvSpPr>
          <p:cNvPr id="15" name="Text Box 6"/>
          <p:cNvSpPr txBox="1">
            <a:spLocks noChangeArrowheads="1"/>
          </p:cNvSpPr>
          <p:nvPr/>
        </p:nvSpPr>
        <p:spPr bwMode="auto">
          <a:xfrm>
            <a:off x="684213" y="5286388"/>
            <a:ext cx="4102101" cy="553998"/>
          </a:xfrm>
          <a:prstGeom prst="rect">
            <a:avLst/>
          </a:prstGeom>
          <a:noFill/>
          <a:ln w="9525">
            <a:noFill/>
            <a:miter lim="800000"/>
          </a:ln>
          <a:effectLst/>
        </p:spPr>
        <p:txBody>
          <a:bodyPr wrap="square">
            <a:spAutoFit/>
          </a:bodyPr>
          <a:lstStyle/>
          <a:p>
            <a:pPr>
              <a:spcBef>
                <a:spcPct val="50000"/>
              </a:spcBef>
            </a:pPr>
            <a:r>
              <a:rPr lang="en-US" altLang="zh-CN" sz="3000" b="1" dirty="0">
                <a:solidFill>
                  <a:srgbClr val="0000FF"/>
                </a:solidFill>
                <a:latin typeface="+mn-ea"/>
              </a:rPr>
              <a:t>1.</a:t>
            </a:r>
            <a:r>
              <a:rPr lang="zh-CN" altLang="en-US" sz="3000" b="1" dirty="0">
                <a:solidFill>
                  <a:srgbClr val="0000FF"/>
                </a:solidFill>
                <a:latin typeface="+mn-ea"/>
              </a:rPr>
              <a:t>先吃鸡，再吃玉米</a:t>
            </a:r>
            <a:r>
              <a:rPr lang="zh-CN" altLang="en-US" sz="3000" b="1" dirty="0" smtClean="0">
                <a:solidFill>
                  <a:srgbClr val="0000FF"/>
                </a:solidFill>
                <a:latin typeface="+mn-ea"/>
              </a:rPr>
              <a:t>。</a:t>
            </a:r>
            <a:endParaRPr lang="zh-CN" altLang="en-US" sz="3000" b="1" dirty="0">
              <a:solidFill>
                <a:srgbClr val="0000FF"/>
              </a:solidFill>
              <a:latin typeface="+mn-ea"/>
            </a:endParaRPr>
          </a:p>
        </p:txBody>
      </p:sp>
      <p:sp>
        <p:nvSpPr>
          <p:cNvPr id="17" name="Text Box 6"/>
          <p:cNvSpPr txBox="1">
            <a:spLocks noChangeArrowheads="1"/>
          </p:cNvSpPr>
          <p:nvPr/>
        </p:nvSpPr>
        <p:spPr bwMode="auto">
          <a:xfrm>
            <a:off x="684213" y="5786454"/>
            <a:ext cx="7993062" cy="1015663"/>
          </a:xfrm>
          <a:prstGeom prst="rect">
            <a:avLst/>
          </a:prstGeom>
          <a:noFill/>
          <a:ln w="9525">
            <a:noFill/>
            <a:miter lim="800000"/>
          </a:ln>
          <a:effectLst/>
        </p:spPr>
        <p:txBody>
          <a:bodyPr>
            <a:spAutoFit/>
          </a:bodyPr>
          <a:lstStyle/>
          <a:p>
            <a:pPr>
              <a:spcBef>
                <a:spcPct val="50000"/>
              </a:spcBef>
            </a:pPr>
            <a:r>
              <a:rPr lang="en-US" altLang="zh-CN" sz="3000" b="1" dirty="0" smtClean="0">
                <a:solidFill>
                  <a:srgbClr val="0000FF"/>
                </a:solidFill>
                <a:latin typeface="+mn-ea"/>
              </a:rPr>
              <a:t>2</a:t>
            </a:r>
            <a:r>
              <a:rPr lang="en-US" altLang="zh-CN" sz="3000" b="1" dirty="0">
                <a:solidFill>
                  <a:srgbClr val="0000FF"/>
                </a:solidFill>
                <a:latin typeface="+mn-ea"/>
              </a:rPr>
              <a:t>.</a:t>
            </a:r>
            <a:r>
              <a:rPr lang="zh-CN" altLang="en-US" sz="3000" b="1" dirty="0">
                <a:solidFill>
                  <a:srgbClr val="0000FF"/>
                </a:solidFill>
                <a:latin typeface="+mn-ea"/>
              </a:rPr>
              <a:t>先吃玉米，同时用一部分玉米喂</a:t>
            </a:r>
            <a:r>
              <a:rPr lang="zh-CN" altLang="en-US" sz="3000" b="1" dirty="0" smtClean="0">
                <a:solidFill>
                  <a:srgbClr val="0000FF"/>
                </a:solidFill>
                <a:latin typeface="+mn-ea"/>
              </a:rPr>
              <a:t>鸡，吃</a:t>
            </a:r>
            <a:r>
              <a:rPr lang="zh-CN" altLang="en-US" sz="3000" b="1" dirty="0">
                <a:solidFill>
                  <a:srgbClr val="0000FF"/>
                </a:solidFill>
                <a:latin typeface="+mn-ea"/>
              </a:rPr>
              <a:t>鸡产下的蛋，最后吃鸡。</a:t>
            </a:r>
            <a:endParaRPr lang="zh-CN" altLang="en-US" sz="3000" b="1" dirty="0">
              <a:solidFill>
                <a:srgbClr val="0000FF"/>
              </a:solidFill>
              <a:latin typeface="+mn-ea"/>
            </a:endParaRPr>
          </a:p>
        </p:txBody>
      </p:sp>
      <p:pic>
        <p:nvPicPr>
          <p:cNvPr id="8" name="Picture 8" descr="鲁滨逊"/>
          <p:cNvPicPr>
            <a:picLocks noChangeAspect="1" noChangeArrowheads="1"/>
          </p:cNvPicPr>
          <p:nvPr/>
        </p:nvPicPr>
        <p:blipFill>
          <a:blip r:embed="rId2" cstate="print"/>
          <a:srcRect r="1948"/>
          <a:stretch>
            <a:fillRect/>
          </a:stretch>
        </p:blipFill>
        <p:spPr bwMode="auto">
          <a:xfrm>
            <a:off x="4571999" y="1556081"/>
            <a:ext cx="3624969" cy="2643206"/>
          </a:xfrm>
          <a:prstGeom prst="rect">
            <a:avLst/>
          </a:prstGeom>
          <a:ln w="38100" cap="sq">
            <a:solidFill>
              <a:schemeClr val="accent6">
                <a:lumMod val="40000"/>
                <a:lumOff val="60000"/>
              </a:schemeClr>
            </a:solidFill>
            <a:prstDash val="solid"/>
            <a:miter lim="800000"/>
            <a:headEnd/>
            <a:tailEnd/>
          </a:ln>
          <a:effectLst>
            <a:outerShdw blurRad="50800" dist="38100" dir="2700000" algn="tl" rotWithShape="0">
              <a:srgbClr val="000000">
                <a:alpha val="43000"/>
              </a:srgbClr>
            </a:outerShdw>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3" presetClass="entr" presetSubtype="5" fill="hold" nodeType="after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blinds(vertical)">
                                      <p:cBhvr>
                                        <p:cTn id="11" dur="500"/>
                                        <p:tgtEl>
                                          <p:spTgt spid="614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5"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vertic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32"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amond(out)">
                                      <p:cBhvr>
                                        <p:cTn id="21" dur="1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32"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diamond(out)">
                                      <p:cBhvr>
                                        <p:cTn id="2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14348" y="1500174"/>
            <a:ext cx="7993062" cy="4745915"/>
          </a:xfrm>
          <a:prstGeom prst="rect">
            <a:avLst/>
          </a:prstGeom>
          <a:noFill/>
          <a:ln w="9525" algn="ctr">
            <a:noFill/>
            <a:miter lim="800000"/>
          </a:ln>
          <a:effectLst/>
        </p:spPr>
        <p:txBody>
          <a:bodyPr>
            <a:spAutoFit/>
          </a:bodyPr>
          <a:lstStyle/>
          <a:p>
            <a:pPr fontAlgn="t">
              <a:lnSpc>
                <a:spcPct val="120000"/>
              </a:lnSpc>
            </a:pPr>
            <a:r>
              <a:rPr lang="zh-CN" altLang="en-US" sz="2800" b="1" dirty="0">
                <a:solidFill>
                  <a:srgbClr val="0000FF"/>
                </a:solidFill>
                <a:latin typeface="+mn-ea"/>
              </a:rPr>
              <a:t>一、生态系统的</a:t>
            </a:r>
            <a:r>
              <a:rPr kumimoji="1" lang="zh-CN" altLang="en-US" sz="2800" b="1" dirty="0">
                <a:solidFill>
                  <a:srgbClr val="0000FF"/>
                </a:solidFill>
                <a:latin typeface="+mn-ea"/>
              </a:rPr>
              <a:t>能量流动</a:t>
            </a:r>
            <a:endParaRPr kumimoji="1" lang="zh-CN" altLang="en-US" sz="2800" b="1" dirty="0">
              <a:solidFill>
                <a:srgbClr val="0000FF"/>
              </a:solidFill>
              <a:latin typeface="+mn-ea"/>
            </a:endParaRPr>
          </a:p>
          <a:p>
            <a:pPr>
              <a:lnSpc>
                <a:spcPct val="120000"/>
              </a:lnSpc>
              <a:defRPr/>
            </a:pPr>
            <a:r>
              <a:rPr lang="zh-CN" altLang="en-US" sz="2800" b="1" dirty="0" smtClean="0">
                <a:solidFill>
                  <a:srgbClr val="0000FF"/>
                </a:solidFill>
                <a:latin typeface="+mn-ea"/>
              </a:rPr>
              <a:t>1、营养级：</a:t>
            </a:r>
            <a:r>
              <a:rPr lang="zh-CN" altLang="en-US" sz="2800" b="1" dirty="0" smtClean="0">
                <a:solidFill>
                  <a:srgbClr val="FF0000"/>
                </a:solidFill>
                <a:latin typeface="+mn-ea"/>
              </a:rPr>
              <a:t>生态学上把处于食物链某一环节上的所有生物的总和称为一个营养级。</a:t>
            </a:r>
            <a:endParaRPr lang="zh-CN" altLang="en-US" sz="2800" b="1" dirty="0" smtClean="0">
              <a:solidFill>
                <a:srgbClr val="FF0000"/>
              </a:solidFill>
              <a:effectLst>
                <a:outerShdw blurRad="38100" dist="38100" dir="2700000" algn="tl">
                  <a:srgbClr val="C0C0C0"/>
                </a:outerShdw>
              </a:effectLst>
              <a:latin typeface="+mn-ea"/>
              <a:sym typeface="Arial" panose="020B0604020202020204" pitchFamily="34" charset="0"/>
            </a:endParaRPr>
          </a:p>
          <a:p>
            <a:pPr>
              <a:lnSpc>
                <a:spcPct val="120000"/>
              </a:lnSpc>
            </a:pPr>
            <a:r>
              <a:rPr lang="zh-CN" altLang="en-US" sz="2800" b="1" dirty="0" smtClean="0">
                <a:solidFill>
                  <a:srgbClr val="0000FF"/>
                </a:solidFill>
                <a:latin typeface="+mn-ea"/>
                <a:sym typeface="Arial" panose="020B0604020202020204" pitchFamily="34" charset="0"/>
              </a:rPr>
              <a:t>2、能量流动的起点、途径和特点</a:t>
            </a:r>
            <a:endParaRPr lang="zh-CN" altLang="en-US" sz="2800" b="1" dirty="0" smtClean="0">
              <a:solidFill>
                <a:srgbClr val="0000FF"/>
              </a:solidFill>
              <a:latin typeface="+mn-ea"/>
              <a:sym typeface="Arial" panose="020B0604020202020204" pitchFamily="34" charset="0"/>
            </a:endParaRPr>
          </a:p>
          <a:p>
            <a:pPr>
              <a:lnSpc>
                <a:spcPct val="120000"/>
              </a:lnSpc>
            </a:pPr>
            <a:r>
              <a:rPr lang="zh-CN" altLang="en-US" sz="2800" b="1" dirty="0" smtClean="0">
                <a:solidFill>
                  <a:srgbClr val="0000FF"/>
                </a:solidFill>
                <a:latin typeface="+mn-ea"/>
                <a:sym typeface="Arial" panose="020B0604020202020204" pitchFamily="34" charset="0"/>
              </a:rPr>
              <a:t>   （</a:t>
            </a:r>
            <a:r>
              <a:rPr lang="en-US" altLang="zh-CN" sz="2800" b="1" dirty="0" smtClean="0">
                <a:solidFill>
                  <a:srgbClr val="0000FF"/>
                </a:solidFill>
                <a:latin typeface="+mn-ea"/>
                <a:sym typeface="Arial" panose="020B0604020202020204" pitchFamily="34" charset="0"/>
              </a:rPr>
              <a:t>1</a:t>
            </a:r>
            <a:r>
              <a:rPr lang="zh-CN" altLang="en-US" sz="2800" b="1" dirty="0" smtClean="0">
                <a:solidFill>
                  <a:srgbClr val="0000FF"/>
                </a:solidFill>
                <a:latin typeface="+mn-ea"/>
                <a:sym typeface="Arial" panose="020B0604020202020204" pitchFamily="34" charset="0"/>
              </a:rPr>
              <a:t>）起点：生产者通过光合作用固定的能量</a:t>
            </a:r>
            <a:endParaRPr lang="zh-CN" altLang="en-US" sz="2800" b="1" dirty="0" smtClean="0">
              <a:solidFill>
                <a:srgbClr val="0000FF"/>
              </a:solidFill>
              <a:latin typeface="+mn-ea"/>
              <a:sym typeface="Arial" panose="020B0604020202020204" pitchFamily="34" charset="0"/>
            </a:endParaRPr>
          </a:p>
          <a:p>
            <a:pPr>
              <a:lnSpc>
                <a:spcPct val="120000"/>
              </a:lnSpc>
            </a:pPr>
            <a:r>
              <a:rPr lang="zh-CN" altLang="en-US" sz="2800" b="1" dirty="0" smtClean="0">
                <a:solidFill>
                  <a:srgbClr val="0000FF"/>
                </a:solidFill>
                <a:latin typeface="+mn-ea"/>
                <a:sym typeface="Arial" panose="020B0604020202020204" pitchFamily="34" charset="0"/>
              </a:rPr>
              <a:t>   （</a:t>
            </a:r>
            <a:r>
              <a:rPr lang="en-US" altLang="zh-CN" sz="2800" b="1" dirty="0" smtClean="0">
                <a:solidFill>
                  <a:srgbClr val="0000FF"/>
                </a:solidFill>
                <a:latin typeface="+mn-ea"/>
                <a:sym typeface="Arial" panose="020B0604020202020204" pitchFamily="34" charset="0"/>
              </a:rPr>
              <a:t>2</a:t>
            </a:r>
            <a:r>
              <a:rPr lang="zh-CN" altLang="en-US" sz="2800" b="1" dirty="0" smtClean="0">
                <a:solidFill>
                  <a:srgbClr val="0000FF"/>
                </a:solidFill>
                <a:latin typeface="+mn-ea"/>
                <a:sym typeface="Arial" panose="020B0604020202020204" pitchFamily="34" charset="0"/>
              </a:rPr>
              <a:t>）途径：沿着食物链流动</a:t>
            </a:r>
            <a:endParaRPr lang="zh-CN" altLang="en-US" sz="2800" b="1" dirty="0" smtClean="0">
              <a:solidFill>
                <a:srgbClr val="0000FF"/>
              </a:solidFill>
              <a:latin typeface="+mn-ea"/>
              <a:sym typeface="Arial" panose="020B0604020202020204" pitchFamily="34" charset="0"/>
            </a:endParaRPr>
          </a:p>
          <a:p>
            <a:pPr>
              <a:lnSpc>
                <a:spcPct val="120000"/>
              </a:lnSpc>
            </a:pPr>
            <a:r>
              <a:rPr lang="zh-CN" altLang="en-US" sz="2800" b="1" dirty="0" smtClean="0">
                <a:solidFill>
                  <a:schemeClr val="accent2"/>
                </a:solidFill>
                <a:latin typeface="+mn-ea"/>
                <a:sym typeface="Arial" panose="020B0604020202020204" pitchFamily="34" charset="0"/>
              </a:rPr>
              <a:t>   </a:t>
            </a:r>
            <a:r>
              <a:rPr lang="zh-CN" altLang="en-US" sz="2800" b="1" dirty="0" smtClean="0">
                <a:solidFill>
                  <a:srgbClr val="0000FF"/>
                </a:solidFill>
                <a:latin typeface="+mn-ea"/>
                <a:sym typeface="Arial" panose="020B0604020202020204" pitchFamily="34" charset="0"/>
              </a:rPr>
              <a:t>（</a:t>
            </a:r>
            <a:r>
              <a:rPr lang="en-US" altLang="zh-CN" sz="2800" b="1" dirty="0" smtClean="0">
                <a:solidFill>
                  <a:srgbClr val="0000FF"/>
                </a:solidFill>
                <a:latin typeface="+mn-ea"/>
                <a:sym typeface="Arial" panose="020B0604020202020204" pitchFamily="34" charset="0"/>
              </a:rPr>
              <a:t>3</a:t>
            </a:r>
            <a:r>
              <a:rPr lang="zh-CN" altLang="en-US" sz="2800" b="1" dirty="0" smtClean="0">
                <a:solidFill>
                  <a:srgbClr val="0000FF"/>
                </a:solidFill>
                <a:latin typeface="+mn-ea"/>
                <a:sym typeface="Arial" panose="020B0604020202020204" pitchFamily="34" charset="0"/>
              </a:rPr>
              <a:t>） 特点：</a:t>
            </a:r>
            <a:r>
              <a:rPr lang="zh-CN" altLang="en-US" sz="2800" b="1" dirty="0" smtClean="0">
                <a:solidFill>
                  <a:srgbClr val="FF0000"/>
                </a:solidFill>
                <a:latin typeface="+mn-ea"/>
                <a:sym typeface="Arial" panose="020B0604020202020204" pitchFamily="34" charset="0"/>
              </a:rPr>
              <a:t>单向</a:t>
            </a:r>
            <a:r>
              <a:rPr lang="zh-CN" altLang="en-US" sz="2800" b="1" dirty="0" smtClean="0">
                <a:solidFill>
                  <a:srgbClr val="0000FF"/>
                </a:solidFill>
                <a:latin typeface="+mn-ea"/>
                <a:sym typeface="Arial" panose="020B0604020202020204" pitchFamily="34" charset="0"/>
              </a:rPr>
              <a:t>流动；逐级</a:t>
            </a:r>
            <a:r>
              <a:rPr lang="zh-CN" altLang="en-US" sz="2800" b="1" dirty="0" smtClean="0">
                <a:solidFill>
                  <a:srgbClr val="FF0000"/>
                </a:solidFill>
                <a:latin typeface="+mn-ea"/>
                <a:sym typeface="Arial" panose="020B0604020202020204" pitchFamily="34" charset="0"/>
              </a:rPr>
              <a:t>递减</a:t>
            </a:r>
            <a:endParaRPr lang="zh-CN" altLang="en-US" sz="2800" b="1" dirty="0" smtClean="0">
              <a:solidFill>
                <a:srgbClr val="FF0000"/>
              </a:solidFill>
              <a:latin typeface="+mn-ea"/>
              <a:sym typeface="Arial" panose="020B0604020202020204" pitchFamily="34" charset="0"/>
            </a:endParaRPr>
          </a:p>
          <a:p>
            <a:pPr fontAlgn="t">
              <a:lnSpc>
                <a:spcPct val="120000"/>
              </a:lnSpc>
            </a:pPr>
            <a:r>
              <a:rPr kumimoji="1" lang="zh-CN" altLang="en-US" sz="2800" b="1" dirty="0" smtClean="0">
                <a:solidFill>
                  <a:srgbClr val="0000FF"/>
                </a:solidFill>
                <a:latin typeface="+mn-ea"/>
              </a:rPr>
              <a:t>二</a:t>
            </a:r>
            <a:r>
              <a:rPr kumimoji="1" lang="zh-CN" altLang="en-US" sz="2800" b="1" dirty="0">
                <a:solidFill>
                  <a:srgbClr val="0000FF"/>
                </a:solidFill>
                <a:latin typeface="+mn-ea"/>
              </a:rPr>
              <a:t>、生态系统中的物质循环</a:t>
            </a:r>
            <a:endParaRPr kumimoji="1" lang="zh-CN" altLang="en-US" sz="2800" b="1" dirty="0">
              <a:solidFill>
                <a:srgbClr val="0000FF"/>
              </a:solidFill>
              <a:latin typeface="+mn-ea"/>
            </a:endParaRPr>
          </a:p>
          <a:p>
            <a:pPr fontAlgn="t">
              <a:lnSpc>
                <a:spcPct val="120000"/>
              </a:lnSpc>
            </a:pPr>
            <a:r>
              <a:rPr kumimoji="1" lang="zh-CN" altLang="en-US" sz="2800" b="1" dirty="0" smtClean="0">
                <a:solidFill>
                  <a:srgbClr val="0000FF"/>
                </a:solidFill>
                <a:latin typeface="+mn-ea"/>
              </a:rPr>
              <a:t>   碳、氮、磷、硫等</a:t>
            </a:r>
            <a:r>
              <a:rPr kumimoji="1" lang="zh-CN" altLang="en-US" sz="2800" b="1" dirty="0">
                <a:solidFill>
                  <a:srgbClr val="0000FF"/>
                </a:solidFill>
                <a:latin typeface="+mn-ea"/>
              </a:rPr>
              <a:t>物质在生态系统中反复循环。</a:t>
            </a:r>
            <a:endParaRPr kumimoji="1" lang="zh-CN" altLang="en-US" sz="2800" b="1" dirty="0">
              <a:solidFill>
                <a:srgbClr val="0000FF"/>
              </a:solidFill>
              <a:latin typeface="+mn-ea"/>
            </a:endParaRPr>
          </a:p>
        </p:txBody>
      </p:sp>
      <p:pic>
        <p:nvPicPr>
          <p:cNvPr id="22531" name="Picture 3" descr="图片3"/>
          <p:cNvPicPr>
            <a:picLocks noChangeAspect="1" noChangeArrowheads="1"/>
          </p:cNvPicPr>
          <p:nvPr/>
        </p:nvPicPr>
        <p:blipFill>
          <a:blip r:embed="rId1" cstate="print"/>
          <a:srcRect/>
          <a:stretch>
            <a:fillRect/>
          </a:stretch>
        </p:blipFill>
        <p:spPr bwMode="auto">
          <a:xfrm>
            <a:off x="2613025" y="784225"/>
            <a:ext cx="3346450" cy="812800"/>
          </a:xfrm>
          <a:prstGeom prst="rect">
            <a:avLst/>
          </a:prstGeom>
          <a:noFill/>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500034" y="1714488"/>
            <a:ext cx="8316913" cy="1865126"/>
          </a:xfrm>
          <a:prstGeom prst="rect">
            <a:avLst/>
          </a:prstGeom>
          <a:noFill/>
          <a:ln w="9525" algn="ctr">
            <a:noFill/>
            <a:miter lim="800000"/>
          </a:ln>
          <a:effectLst/>
        </p:spPr>
        <p:txBody>
          <a:bodyPr>
            <a:spAutoFit/>
          </a:bodyPr>
          <a:lstStyle/>
          <a:p>
            <a:pPr fontAlgn="t">
              <a:lnSpc>
                <a:spcPct val="120000"/>
              </a:lnSpc>
            </a:pPr>
            <a:r>
              <a:rPr kumimoji="1" lang="en-US" altLang="zh-CN" sz="3200" b="1" dirty="0">
                <a:solidFill>
                  <a:srgbClr val="3333FF"/>
                </a:solidFill>
                <a:latin typeface="宋体" panose="02010600030101010101" pitchFamily="2" charset="-122"/>
              </a:rPr>
              <a:t>1.</a:t>
            </a:r>
            <a:r>
              <a:rPr kumimoji="1" lang="zh-CN" altLang="en-US" sz="3200" b="1" dirty="0">
                <a:solidFill>
                  <a:srgbClr val="3333FF"/>
                </a:solidFill>
                <a:latin typeface="宋体" panose="02010600030101010101" pitchFamily="2" charset="-122"/>
              </a:rPr>
              <a:t>肉食动物不可能是一条食物链中的第几营养</a:t>
            </a:r>
            <a:r>
              <a:rPr kumimoji="1" lang="zh-CN" altLang="en-US" sz="3200" b="1" dirty="0" smtClean="0">
                <a:solidFill>
                  <a:srgbClr val="3333FF"/>
                </a:solidFill>
                <a:latin typeface="宋体" panose="02010600030101010101" pitchFamily="2" charset="-122"/>
              </a:rPr>
              <a:t>级                           （   </a:t>
            </a:r>
            <a:r>
              <a:rPr kumimoji="1" lang="zh-CN" altLang="en-US" sz="3200" b="1" dirty="0">
                <a:solidFill>
                  <a:srgbClr val="3333FF"/>
                </a:solidFill>
                <a:latin typeface="宋体" panose="02010600030101010101" pitchFamily="2" charset="-122"/>
              </a:rPr>
              <a:t>）</a:t>
            </a:r>
            <a:br>
              <a:rPr kumimoji="1" lang="zh-CN" altLang="en-US" sz="3200" b="1" dirty="0">
                <a:solidFill>
                  <a:srgbClr val="3333FF"/>
                </a:solidFill>
                <a:latin typeface="宋体" panose="02010600030101010101" pitchFamily="2" charset="-122"/>
              </a:rPr>
            </a:br>
            <a:r>
              <a:rPr kumimoji="1" lang="en-US" altLang="zh-CN" sz="3200" b="1" dirty="0">
                <a:solidFill>
                  <a:srgbClr val="3333FF"/>
                </a:solidFill>
                <a:latin typeface="宋体" panose="02010600030101010101" pitchFamily="2" charset="-122"/>
              </a:rPr>
              <a:t>A</a:t>
            </a:r>
            <a:r>
              <a:rPr kumimoji="1" lang="zh-CN" altLang="en-US" sz="3200" b="1" dirty="0">
                <a:solidFill>
                  <a:srgbClr val="3333FF"/>
                </a:solidFill>
                <a:latin typeface="宋体" panose="02010600030101010101" pitchFamily="2" charset="-122"/>
              </a:rPr>
              <a:t>．第五  </a:t>
            </a:r>
            <a:r>
              <a:rPr kumimoji="1" lang="zh-CN" altLang="en-US" sz="3200" b="1" dirty="0" smtClean="0">
                <a:solidFill>
                  <a:srgbClr val="3333FF"/>
                </a:solidFill>
                <a:latin typeface="宋体" panose="02010600030101010101" pitchFamily="2" charset="-122"/>
              </a:rPr>
              <a:t> </a:t>
            </a:r>
            <a:r>
              <a:rPr kumimoji="1" lang="en-US" altLang="zh-CN" sz="3200" b="1" dirty="0">
                <a:solidFill>
                  <a:srgbClr val="3333FF"/>
                </a:solidFill>
                <a:latin typeface="宋体" panose="02010600030101010101" pitchFamily="2" charset="-122"/>
              </a:rPr>
              <a:t>B</a:t>
            </a:r>
            <a:r>
              <a:rPr kumimoji="1" lang="zh-CN" altLang="en-US" sz="3200" b="1" dirty="0">
                <a:solidFill>
                  <a:srgbClr val="3333FF"/>
                </a:solidFill>
                <a:latin typeface="宋体" panose="02010600030101010101" pitchFamily="2" charset="-122"/>
              </a:rPr>
              <a:t>．第二　</a:t>
            </a:r>
            <a:r>
              <a:rPr kumimoji="1" lang="zh-CN" altLang="en-US" sz="3200" b="1" dirty="0" smtClean="0">
                <a:solidFill>
                  <a:srgbClr val="3333FF"/>
                </a:solidFill>
                <a:latin typeface="宋体" panose="02010600030101010101" pitchFamily="2" charset="-122"/>
              </a:rPr>
              <a:t> </a:t>
            </a:r>
            <a:r>
              <a:rPr kumimoji="1" lang="en-US" altLang="zh-CN" sz="3200" b="1" dirty="0">
                <a:solidFill>
                  <a:srgbClr val="3333FF"/>
                </a:solidFill>
                <a:latin typeface="宋体" panose="02010600030101010101" pitchFamily="2" charset="-122"/>
              </a:rPr>
              <a:t>C</a:t>
            </a:r>
            <a:r>
              <a:rPr kumimoji="1" lang="zh-CN" altLang="en-US" sz="3200" b="1" dirty="0">
                <a:solidFill>
                  <a:srgbClr val="3333FF"/>
                </a:solidFill>
                <a:latin typeface="宋体" panose="02010600030101010101" pitchFamily="2" charset="-122"/>
              </a:rPr>
              <a:t>．第三  </a:t>
            </a:r>
            <a:r>
              <a:rPr kumimoji="1" lang="zh-CN" altLang="en-US" sz="3200" b="1" dirty="0" smtClean="0">
                <a:solidFill>
                  <a:srgbClr val="3333FF"/>
                </a:solidFill>
                <a:latin typeface="宋体" panose="02010600030101010101" pitchFamily="2" charset="-122"/>
              </a:rPr>
              <a:t>  </a:t>
            </a:r>
            <a:r>
              <a:rPr kumimoji="1" lang="en-US" altLang="zh-CN" sz="3200" b="1" dirty="0">
                <a:solidFill>
                  <a:srgbClr val="3333FF"/>
                </a:solidFill>
                <a:latin typeface="宋体" panose="02010600030101010101" pitchFamily="2" charset="-122"/>
              </a:rPr>
              <a:t>D</a:t>
            </a:r>
            <a:r>
              <a:rPr kumimoji="1" lang="zh-CN" altLang="en-US" sz="3200" b="1" dirty="0">
                <a:solidFill>
                  <a:srgbClr val="3333FF"/>
                </a:solidFill>
                <a:latin typeface="宋体" panose="02010600030101010101" pitchFamily="2" charset="-122"/>
              </a:rPr>
              <a:t>．第</a:t>
            </a:r>
            <a:r>
              <a:rPr kumimoji="1" lang="zh-CN" altLang="en-US" sz="3200" b="1" dirty="0" smtClean="0">
                <a:solidFill>
                  <a:srgbClr val="3333FF"/>
                </a:solidFill>
                <a:latin typeface="宋体" panose="02010600030101010101" pitchFamily="2" charset="-122"/>
              </a:rPr>
              <a:t>四</a:t>
            </a:r>
            <a:endParaRPr kumimoji="1" lang="zh-CN" altLang="en-US" sz="3200" b="1" dirty="0">
              <a:solidFill>
                <a:srgbClr val="3333FF"/>
              </a:solidFill>
              <a:latin typeface="宋体" panose="02010600030101010101" pitchFamily="2" charset="-122"/>
            </a:endParaRPr>
          </a:p>
        </p:txBody>
      </p:sp>
      <p:pic>
        <p:nvPicPr>
          <p:cNvPr id="23558" name="Picture 6" descr="军火库"/>
          <p:cNvPicPr>
            <a:picLocks noChangeAspect="1" noChangeArrowheads="1"/>
          </p:cNvPicPr>
          <p:nvPr/>
        </p:nvPicPr>
        <p:blipFill>
          <a:blip r:embed="rId1" cstate="print"/>
          <a:srcRect/>
          <a:stretch>
            <a:fillRect/>
          </a:stretch>
        </p:blipFill>
        <p:spPr bwMode="auto">
          <a:xfrm>
            <a:off x="2916238" y="728663"/>
            <a:ext cx="3168650" cy="728662"/>
          </a:xfrm>
          <a:prstGeom prst="rect">
            <a:avLst/>
          </a:prstGeom>
          <a:noFill/>
        </p:spPr>
      </p:pic>
      <p:sp>
        <p:nvSpPr>
          <p:cNvPr id="7" name="Text Box 4"/>
          <p:cNvSpPr txBox="1">
            <a:spLocks noChangeArrowheads="1"/>
          </p:cNvSpPr>
          <p:nvPr/>
        </p:nvSpPr>
        <p:spPr bwMode="auto">
          <a:xfrm>
            <a:off x="7358086" y="1714488"/>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B</a:t>
            </a:r>
            <a:endParaRPr lang="en-US" altLang="zh-CN" sz="6000" b="1" dirty="0">
              <a:solidFill>
                <a:srgbClr val="FF0000"/>
              </a:solidFill>
              <a:latin typeface="楷体_GB2312" pitchFamily="49" charset="-122"/>
              <a:ea typeface="楷体_GB2312" pitchFamily="49" charset="-122"/>
            </a:endParaRPr>
          </a:p>
        </p:txBody>
      </p:sp>
      <p:sp>
        <p:nvSpPr>
          <p:cNvPr id="8" name="矩形 7"/>
          <p:cNvSpPr/>
          <p:nvPr/>
        </p:nvSpPr>
        <p:spPr>
          <a:xfrm>
            <a:off x="571472" y="4071942"/>
            <a:ext cx="8001056" cy="2456057"/>
          </a:xfrm>
          <a:prstGeom prst="rect">
            <a:avLst/>
          </a:prstGeom>
        </p:spPr>
        <p:txBody>
          <a:bodyPr wrap="square">
            <a:spAutoFit/>
          </a:bodyPr>
          <a:lstStyle/>
          <a:p>
            <a:pPr fontAlgn="t">
              <a:lnSpc>
                <a:spcPct val="120000"/>
              </a:lnSpc>
            </a:pPr>
            <a:r>
              <a:rPr kumimoji="1" lang="en-US" altLang="zh-CN" sz="3200" b="1" dirty="0" smtClean="0">
                <a:solidFill>
                  <a:srgbClr val="3333FF"/>
                </a:solidFill>
                <a:latin typeface="宋体" panose="02010600030101010101" pitchFamily="2" charset="-122"/>
              </a:rPr>
              <a:t>2.</a:t>
            </a:r>
            <a:r>
              <a:rPr kumimoji="1" lang="zh-CN" altLang="en-US" sz="3200" b="1" dirty="0" smtClean="0">
                <a:solidFill>
                  <a:srgbClr val="3333FF"/>
                </a:solidFill>
                <a:latin typeface="宋体" panose="02010600030101010101" pitchFamily="2" charset="-122"/>
              </a:rPr>
              <a:t>对水稻→鼠→蛇→鹰这条食物链的错误描述是                           （   ）</a:t>
            </a:r>
            <a:endParaRPr kumimoji="1" lang="zh-CN" altLang="en-US" sz="3200" b="1" dirty="0" smtClean="0">
              <a:solidFill>
                <a:srgbClr val="3333FF"/>
              </a:solidFill>
              <a:latin typeface="宋体" panose="02010600030101010101" pitchFamily="2" charset="-122"/>
            </a:endParaRPr>
          </a:p>
          <a:p>
            <a:pPr fontAlgn="t">
              <a:lnSpc>
                <a:spcPct val="120000"/>
              </a:lnSpc>
            </a:pPr>
            <a:r>
              <a:rPr kumimoji="1" lang="en-US" altLang="zh-CN" sz="3200" b="1" dirty="0" smtClean="0">
                <a:solidFill>
                  <a:srgbClr val="3333FF"/>
                </a:solidFill>
                <a:latin typeface="宋体" panose="02010600030101010101" pitchFamily="2" charset="-122"/>
              </a:rPr>
              <a:t>A.</a:t>
            </a:r>
            <a:r>
              <a:rPr kumimoji="1" lang="zh-CN" altLang="en-US" sz="3200" b="1" dirty="0" smtClean="0">
                <a:solidFill>
                  <a:srgbClr val="3333FF"/>
                </a:solidFill>
                <a:latin typeface="宋体" panose="02010600030101010101" pitchFamily="2" charset="-122"/>
              </a:rPr>
              <a:t>水稻是生产者      </a:t>
            </a:r>
            <a:r>
              <a:rPr kumimoji="1" lang="en-US" altLang="zh-CN" sz="3200" b="1" dirty="0" smtClean="0">
                <a:solidFill>
                  <a:srgbClr val="3333FF"/>
                </a:solidFill>
                <a:latin typeface="宋体" panose="02010600030101010101" pitchFamily="2" charset="-122"/>
              </a:rPr>
              <a:t>B.</a:t>
            </a:r>
            <a:r>
              <a:rPr kumimoji="1" lang="zh-CN" altLang="en-US" sz="3200" b="1" dirty="0" smtClean="0">
                <a:solidFill>
                  <a:srgbClr val="3333FF"/>
                </a:solidFill>
                <a:latin typeface="宋体" panose="02010600030101010101" pitchFamily="2" charset="-122"/>
              </a:rPr>
              <a:t>鼠是初级消费者 　　</a:t>
            </a:r>
            <a:endParaRPr kumimoji="1" lang="zh-CN" altLang="en-US" sz="3200" b="1" dirty="0" smtClean="0">
              <a:solidFill>
                <a:srgbClr val="3333FF"/>
              </a:solidFill>
              <a:latin typeface="宋体" panose="02010600030101010101" pitchFamily="2" charset="-122"/>
            </a:endParaRPr>
          </a:p>
          <a:p>
            <a:pPr fontAlgn="t">
              <a:lnSpc>
                <a:spcPct val="120000"/>
              </a:lnSpc>
            </a:pPr>
            <a:r>
              <a:rPr kumimoji="1" lang="en-US" altLang="zh-CN" sz="3200" b="1" dirty="0" smtClean="0">
                <a:solidFill>
                  <a:srgbClr val="3333FF"/>
                </a:solidFill>
                <a:latin typeface="宋体" panose="02010600030101010101" pitchFamily="2" charset="-122"/>
              </a:rPr>
              <a:t>C.</a:t>
            </a:r>
            <a:r>
              <a:rPr kumimoji="1" lang="zh-CN" altLang="en-US" sz="3200" b="1" dirty="0" smtClean="0">
                <a:solidFill>
                  <a:srgbClr val="3333FF"/>
                </a:solidFill>
                <a:latin typeface="宋体" panose="02010600030101010101" pitchFamily="2" charset="-122"/>
              </a:rPr>
              <a:t>蛇是次级消费者    </a:t>
            </a:r>
            <a:r>
              <a:rPr kumimoji="1" lang="en-US" altLang="zh-CN" sz="3200" b="1" dirty="0" smtClean="0">
                <a:solidFill>
                  <a:srgbClr val="3333FF"/>
                </a:solidFill>
                <a:latin typeface="宋体" panose="02010600030101010101" pitchFamily="2" charset="-122"/>
              </a:rPr>
              <a:t>D.</a:t>
            </a:r>
            <a:r>
              <a:rPr kumimoji="1" lang="zh-CN" altLang="en-US" sz="3200" b="1" dirty="0" smtClean="0">
                <a:solidFill>
                  <a:srgbClr val="3333FF"/>
                </a:solidFill>
                <a:latin typeface="宋体" panose="02010600030101010101" pitchFamily="2" charset="-122"/>
              </a:rPr>
              <a:t>鹰属于第三营养级</a:t>
            </a:r>
            <a:endParaRPr kumimoji="1" lang="zh-CN" altLang="en-US" sz="3200" b="1" dirty="0">
              <a:solidFill>
                <a:srgbClr val="3333FF"/>
              </a:solidFill>
              <a:latin typeface="宋体" panose="02010600030101010101" pitchFamily="2" charset="-122"/>
            </a:endParaRPr>
          </a:p>
        </p:txBody>
      </p:sp>
      <p:sp>
        <p:nvSpPr>
          <p:cNvPr id="9" name="Text Box 4"/>
          <p:cNvSpPr txBox="1">
            <a:spLocks noChangeArrowheads="1"/>
          </p:cNvSpPr>
          <p:nvPr/>
        </p:nvSpPr>
        <p:spPr bwMode="auto">
          <a:xfrm>
            <a:off x="7358082" y="4071942"/>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D</a:t>
            </a:r>
            <a:endParaRPr lang="en-US" altLang="zh-CN" sz="60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Righ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539750" y="908050"/>
            <a:ext cx="8064500" cy="3637919"/>
          </a:xfrm>
          <a:prstGeom prst="rect">
            <a:avLst/>
          </a:prstGeom>
          <a:noFill/>
          <a:ln w="9525" algn="ctr">
            <a:noFill/>
            <a:miter lim="800000"/>
          </a:ln>
          <a:effectLst/>
        </p:spPr>
        <p:txBody>
          <a:bodyPr>
            <a:spAutoFit/>
          </a:bodyPr>
          <a:lstStyle/>
          <a:p>
            <a:pPr fontAlgn="t">
              <a:lnSpc>
                <a:spcPct val="120000"/>
              </a:lnSpc>
            </a:pPr>
            <a:r>
              <a:rPr kumimoji="1" lang="en-US" altLang="zh-CN" sz="3200" b="1" dirty="0" smtClean="0">
                <a:solidFill>
                  <a:srgbClr val="3333FF"/>
                </a:solidFill>
                <a:latin typeface="宋体" panose="02010600030101010101" pitchFamily="2" charset="-122"/>
              </a:rPr>
              <a:t>3.</a:t>
            </a:r>
            <a:r>
              <a:rPr kumimoji="1" lang="zh-CN" altLang="en-US" sz="3200" b="1" dirty="0" smtClean="0">
                <a:solidFill>
                  <a:srgbClr val="3333FF"/>
                </a:solidFill>
                <a:latin typeface="宋体" panose="02010600030101010101" pitchFamily="2" charset="-122"/>
              </a:rPr>
              <a:t>对</a:t>
            </a:r>
            <a:r>
              <a:rPr kumimoji="1" lang="zh-CN" altLang="en-US" sz="3200" b="1" dirty="0">
                <a:solidFill>
                  <a:srgbClr val="3333FF"/>
                </a:solidFill>
                <a:latin typeface="宋体" panose="02010600030101010101" pitchFamily="2" charset="-122"/>
              </a:rPr>
              <a:t>于维持生物圈中的碳氧平衡</a:t>
            </a:r>
            <a:r>
              <a:rPr kumimoji="1" lang="zh-CN" altLang="en-US" sz="3200" b="1" dirty="0" smtClean="0">
                <a:solidFill>
                  <a:srgbClr val="3333FF"/>
                </a:solidFill>
                <a:latin typeface="宋体" panose="02010600030101010101" pitchFamily="2" charset="-122"/>
              </a:rPr>
              <a:t>，以</a:t>
            </a:r>
            <a:r>
              <a:rPr kumimoji="1" lang="zh-CN" altLang="en-US" sz="3200" b="1" dirty="0">
                <a:solidFill>
                  <a:srgbClr val="3333FF"/>
                </a:solidFill>
                <a:latin typeface="宋体" panose="02010600030101010101" pitchFamily="2" charset="-122"/>
              </a:rPr>
              <a:t>下做法错误的</a:t>
            </a:r>
            <a:r>
              <a:rPr kumimoji="1" lang="zh-CN" altLang="en-US" sz="3200" b="1" dirty="0" smtClean="0">
                <a:solidFill>
                  <a:srgbClr val="3333FF"/>
                </a:solidFill>
                <a:latin typeface="宋体" panose="02010600030101010101" pitchFamily="2" charset="-122"/>
              </a:rPr>
              <a:t>是                      （    </a:t>
            </a:r>
            <a:r>
              <a:rPr kumimoji="1" lang="zh-CN" altLang="en-US" sz="3200" b="1" dirty="0">
                <a:solidFill>
                  <a:srgbClr val="3333FF"/>
                </a:solidFill>
                <a:latin typeface="宋体" panose="02010600030101010101" pitchFamily="2" charset="-122"/>
              </a:rPr>
              <a:t>）</a:t>
            </a:r>
            <a:endParaRPr kumimoji="1" lang="zh-CN" altLang="en-US" sz="3200" b="1" dirty="0">
              <a:solidFill>
                <a:srgbClr val="3333FF"/>
              </a:solidFill>
              <a:latin typeface="宋体" panose="02010600030101010101" pitchFamily="2" charset="-122"/>
            </a:endParaRPr>
          </a:p>
          <a:p>
            <a:pPr fontAlgn="t">
              <a:lnSpc>
                <a:spcPct val="120000"/>
              </a:lnSpc>
            </a:pPr>
            <a:r>
              <a:rPr kumimoji="1" lang="en-US" altLang="zh-CN" sz="3200" b="1" dirty="0">
                <a:solidFill>
                  <a:srgbClr val="3333FF"/>
                </a:solidFill>
                <a:latin typeface="宋体" panose="02010600030101010101" pitchFamily="2" charset="-122"/>
              </a:rPr>
              <a:t>A.</a:t>
            </a:r>
            <a:r>
              <a:rPr kumimoji="1" lang="zh-CN" altLang="en-US" sz="3200" b="1" dirty="0">
                <a:solidFill>
                  <a:srgbClr val="3333FF"/>
                </a:solidFill>
                <a:latin typeface="宋体" panose="02010600030101010101" pitchFamily="2" charset="-122"/>
              </a:rPr>
              <a:t>积极参</a:t>
            </a:r>
            <a:r>
              <a:rPr kumimoji="1" lang="zh-CN" altLang="en-US" sz="3200" b="1" dirty="0" smtClean="0">
                <a:solidFill>
                  <a:srgbClr val="3333FF"/>
                </a:solidFill>
                <a:latin typeface="宋体" panose="02010600030101010101" pitchFamily="2" charset="-122"/>
              </a:rPr>
              <a:t>加“家庭林” 植</a:t>
            </a:r>
            <a:r>
              <a:rPr kumimoji="1" lang="zh-CN" altLang="en-US" sz="3200" b="1" dirty="0">
                <a:solidFill>
                  <a:srgbClr val="3333FF"/>
                </a:solidFill>
                <a:latin typeface="宋体" panose="02010600030101010101" pitchFamily="2" charset="-122"/>
              </a:rPr>
              <a:t>树活动</a:t>
            </a:r>
            <a:endParaRPr kumimoji="1" lang="zh-CN" altLang="en-US" sz="3200" b="1" dirty="0">
              <a:solidFill>
                <a:srgbClr val="3333FF"/>
              </a:solidFill>
              <a:latin typeface="宋体" panose="02010600030101010101" pitchFamily="2" charset="-122"/>
            </a:endParaRPr>
          </a:p>
          <a:p>
            <a:pPr fontAlgn="t">
              <a:lnSpc>
                <a:spcPct val="120000"/>
              </a:lnSpc>
            </a:pPr>
            <a:r>
              <a:rPr kumimoji="1" lang="en-US" altLang="zh-CN" sz="3200" b="1" dirty="0">
                <a:solidFill>
                  <a:srgbClr val="3333FF"/>
                </a:solidFill>
                <a:latin typeface="宋体" panose="02010600030101010101" pitchFamily="2" charset="-122"/>
              </a:rPr>
              <a:t>B.</a:t>
            </a:r>
            <a:r>
              <a:rPr kumimoji="1" lang="zh-CN" altLang="en-US" sz="3200" b="1" dirty="0">
                <a:solidFill>
                  <a:srgbClr val="3333FF"/>
                </a:solidFill>
                <a:latin typeface="宋体" panose="02010600030101010101" pitchFamily="2" charset="-122"/>
              </a:rPr>
              <a:t>焚烧农作物秸秆，使其成为草木灰肥料</a:t>
            </a:r>
            <a:endParaRPr kumimoji="1" lang="zh-CN" altLang="en-US" sz="3200" b="1" dirty="0">
              <a:solidFill>
                <a:srgbClr val="3333FF"/>
              </a:solidFill>
              <a:latin typeface="宋体" panose="02010600030101010101" pitchFamily="2" charset="-122"/>
            </a:endParaRPr>
          </a:p>
          <a:p>
            <a:pPr fontAlgn="t">
              <a:lnSpc>
                <a:spcPct val="120000"/>
              </a:lnSpc>
            </a:pPr>
            <a:r>
              <a:rPr kumimoji="1" lang="en-US" altLang="zh-CN" sz="3200" b="1" dirty="0">
                <a:solidFill>
                  <a:srgbClr val="3333FF"/>
                </a:solidFill>
                <a:latin typeface="宋体" panose="02010600030101010101" pitchFamily="2" charset="-122"/>
              </a:rPr>
              <a:t>C.</a:t>
            </a:r>
            <a:r>
              <a:rPr kumimoji="1" lang="zh-CN" altLang="en-US" sz="3200" b="1" dirty="0">
                <a:solidFill>
                  <a:srgbClr val="3333FF"/>
                </a:solidFill>
                <a:latin typeface="宋体" panose="02010600030101010101" pitchFamily="2" charset="-122"/>
              </a:rPr>
              <a:t>清明节由烧纸祭祀改用鲜花祭祀</a:t>
            </a:r>
            <a:endParaRPr kumimoji="1" lang="zh-CN" altLang="en-US" sz="3200" b="1" dirty="0">
              <a:solidFill>
                <a:srgbClr val="3333FF"/>
              </a:solidFill>
              <a:latin typeface="宋体" panose="02010600030101010101" pitchFamily="2" charset="-122"/>
            </a:endParaRPr>
          </a:p>
          <a:p>
            <a:pPr fontAlgn="t">
              <a:lnSpc>
                <a:spcPct val="120000"/>
              </a:lnSpc>
            </a:pPr>
            <a:r>
              <a:rPr kumimoji="1" lang="en-US" altLang="zh-CN" sz="3200" b="1" dirty="0">
                <a:solidFill>
                  <a:srgbClr val="3333FF"/>
                </a:solidFill>
                <a:latin typeface="宋体" panose="02010600030101010101" pitchFamily="2" charset="-122"/>
              </a:rPr>
              <a:t>D.</a:t>
            </a:r>
            <a:r>
              <a:rPr kumimoji="1" lang="zh-CN" altLang="en-US" sz="3200" b="1" dirty="0">
                <a:solidFill>
                  <a:srgbClr val="3333FF"/>
                </a:solidFill>
                <a:latin typeface="宋体" panose="02010600030101010101" pitchFamily="2" charset="-122"/>
              </a:rPr>
              <a:t>出行尽量步行或乘公交</a:t>
            </a:r>
            <a:r>
              <a:rPr kumimoji="1" lang="zh-CN" altLang="en-US" sz="3200" b="1" dirty="0" smtClean="0">
                <a:solidFill>
                  <a:srgbClr val="3333FF"/>
                </a:solidFill>
                <a:latin typeface="宋体" panose="02010600030101010101" pitchFamily="2" charset="-122"/>
              </a:rPr>
              <a:t>车</a:t>
            </a:r>
            <a:endParaRPr kumimoji="1" lang="zh-CN" altLang="en-US" sz="3200" b="1" dirty="0">
              <a:solidFill>
                <a:srgbClr val="3333FF"/>
              </a:solidFill>
              <a:latin typeface="宋体" panose="02010600030101010101" pitchFamily="2" charset="-122"/>
            </a:endParaRPr>
          </a:p>
        </p:txBody>
      </p:sp>
      <p:sp>
        <p:nvSpPr>
          <p:cNvPr id="24580" name="Rectangle 4"/>
          <p:cNvSpPr>
            <a:spLocks noChangeArrowheads="1"/>
          </p:cNvSpPr>
          <p:nvPr/>
        </p:nvSpPr>
        <p:spPr bwMode="auto">
          <a:xfrm>
            <a:off x="0" y="2587625"/>
            <a:ext cx="9144000" cy="0"/>
          </a:xfrm>
          <a:prstGeom prst="rect">
            <a:avLst/>
          </a:prstGeom>
          <a:noFill/>
          <a:ln w="9525" algn="ctr">
            <a:noFill/>
            <a:miter lim="800000"/>
          </a:ln>
          <a:effectLst/>
        </p:spPr>
        <p:txBody>
          <a:bodyPr wrap="none" anchor="ctr">
            <a:spAutoFit/>
          </a:bodyPr>
          <a:lstStyle/>
          <a:p>
            <a:endParaRPr lang="zh-CN" altLang="en-US"/>
          </a:p>
        </p:txBody>
      </p:sp>
      <p:sp>
        <p:nvSpPr>
          <p:cNvPr id="6" name="Text Box 4"/>
          <p:cNvSpPr txBox="1">
            <a:spLocks noChangeArrowheads="1"/>
          </p:cNvSpPr>
          <p:nvPr/>
        </p:nvSpPr>
        <p:spPr bwMode="auto">
          <a:xfrm>
            <a:off x="7358086" y="928670"/>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B</a:t>
            </a:r>
            <a:endParaRPr lang="en-US" altLang="zh-CN" sz="6000" b="1" dirty="0">
              <a:solidFill>
                <a:srgbClr val="FF0000"/>
              </a:solidFill>
              <a:latin typeface="楷体_GB2312" pitchFamily="49" charset="-122"/>
              <a:ea typeface="楷体_GB2312" pitchFamily="49" charset="-122"/>
            </a:endParaRPr>
          </a:p>
        </p:txBody>
      </p:sp>
      <p:sp>
        <p:nvSpPr>
          <p:cNvPr id="5" name="TextBox 4"/>
          <p:cNvSpPr txBox="1"/>
          <p:nvPr/>
        </p:nvSpPr>
        <p:spPr>
          <a:xfrm>
            <a:off x="571472" y="4798011"/>
            <a:ext cx="7929618" cy="1274195"/>
          </a:xfrm>
          <a:prstGeom prst="rect">
            <a:avLst/>
          </a:prstGeom>
          <a:noFill/>
        </p:spPr>
        <p:txBody>
          <a:bodyPr wrap="square" rtlCol="0">
            <a:spAutoFit/>
          </a:bodyPr>
          <a:lstStyle/>
          <a:p>
            <a:pPr>
              <a:lnSpc>
                <a:spcPct val="120000"/>
              </a:lnSpc>
            </a:pPr>
            <a:r>
              <a:rPr lang="en-US" altLang="zh-CN" sz="3200" b="1" dirty="0" smtClean="0">
                <a:solidFill>
                  <a:srgbClr val="0000FF"/>
                </a:solidFill>
                <a:latin typeface="+mn-ea"/>
              </a:rPr>
              <a:t>4.</a:t>
            </a:r>
            <a:r>
              <a:rPr lang="zh-CN" altLang="en-US" sz="3200" b="1" dirty="0" smtClean="0">
                <a:solidFill>
                  <a:srgbClr val="0000FF"/>
                </a:solidFill>
                <a:latin typeface="+mn-ea"/>
              </a:rPr>
              <a:t>生态系统中的能量流动开始于（     ）</a:t>
            </a:r>
            <a:br>
              <a:rPr lang="zh-CN" altLang="en-US" sz="3200" b="1" dirty="0" smtClean="0">
                <a:solidFill>
                  <a:srgbClr val="0000FF"/>
                </a:solidFill>
                <a:latin typeface="+mn-ea"/>
              </a:rPr>
            </a:br>
            <a:r>
              <a:rPr lang="en-US" altLang="zh-CN" sz="3200" b="1" dirty="0" smtClean="0">
                <a:solidFill>
                  <a:srgbClr val="0000FF"/>
                </a:solidFill>
                <a:latin typeface="+mn-ea"/>
              </a:rPr>
              <a:t>A.</a:t>
            </a:r>
            <a:r>
              <a:rPr lang="zh-CN" altLang="en-US" sz="3200" b="1" dirty="0" smtClean="0">
                <a:solidFill>
                  <a:srgbClr val="0000FF"/>
                </a:solidFill>
                <a:latin typeface="+mn-ea"/>
              </a:rPr>
              <a:t>绿色植物  </a:t>
            </a:r>
            <a:r>
              <a:rPr lang="en-US" altLang="zh-CN" sz="3200" b="1" dirty="0" smtClean="0">
                <a:solidFill>
                  <a:srgbClr val="0000FF"/>
                </a:solidFill>
                <a:latin typeface="+mn-ea"/>
              </a:rPr>
              <a:t>B.</a:t>
            </a:r>
            <a:r>
              <a:rPr lang="zh-CN" altLang="en-US" sz="3200" b="1" dirty="0" smtClean="0">
                <a:solidFill>
                  <a:srgbClr val="0000FF"/>
                </a:solidFill>
                <a:latin typeface="+mn-ea"/>
              </a:rPr>
              <a:t>真菌   </a:t>
            </a:r>
            <a:r>
              <a:rPr lang="en-US" altLang="zh-CN" sz="3200" b="1" dirty="0" smtClean="0">
                <a:solidFill>
                  <a:srgbClr val="0000FF"/>
                </a:solidFill>
                <a:latin typeface="+mn-ea"/>
              </a:rPr>
              <a:t>C.</a:t>
            </a:r>
            <a:r>
              <a:rPr lang="zh-CN" altLang="en-US" sz="3200" b="1" dirty="0" smtClean="0">
                <a:solidFill>
                  <a:srgbClr val="0000FF"/>
                </a:solidFill>
                <a:latin typeface="+mn-ea"/>
              </a:rPr>
              <a:t>动物   </a:t>
            </a:r>
            <a:r>
              <a:rPr lang="en-US" altLang="zh-CN" sz="3200" b="1" dirty="0" smtClean="0">
                <a:solidFill>
                  <a:srgbClr val="0000FF"/>
                </a:solidFill>
                <a:latin typeface="+mn-ea"/>
              </a:rPr>
              <a:t>D.</a:t>
            </a:r>
            <a:r>
              <a:rPr lang="zh-CN" altLang="en-US" sz="3200" b="1" dirty="0" smtClean="0">
                <a:solidFill>
                  <a:srgbClr val="0000FF"/>
                </a:solidFill>
                <a:latin typeface="+mn-ea"/>
              </a:rPr>
              <a:t>人</a:t>
            </a:r>
            <a:endParaRPr lang="zh-CN" altLang="en-US" sz="3200" b="1" dirty="0">
              <a:solidFill>
                <a:srgbClr val="0000FF"/>
              </a:solidFill>
              <a:latin typeface="+mn-ea"/>
            </a:endParaRPr>
          </a:p>
        </p:txBody>
      </p:sp>
      <p:sp>
        <p:nvSpPr>
          <p:cNvPr id="7" name="Text Box 4"/>
          <p:cNvSpPr txBox="1">
            <a:spLocks noChangeArrowheads="1"/>
          </p:cNvSpPr>
          <p:nvPr/>
        </p:nvSpPr>
        <p:spPr bwMode="auto">
          <a:xfrm>
            <a:off x="7000892" y="4173360"/>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A</a:t>
            </a:r>
            <a:endParaRPr lang="en-US" altLang="zh-CN" sz="60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Righ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14348" y="642918"/>
            <a:ext cx="8143932" cy="6001643"/>
          </a:xfrm>
          <a:prstGeom prst="rect">
            <a:avLst/>
          </a:prstGeom>
          <a:noFill/>
        </p:spPr>
        <p:txBody>
          <a:bodyPr wrap="square" rtlCol="0">
            <a:spAutoFit/>
          </a:bodyPr>
          <a:lstStyle/>
          <a:p>
            <a:pPr>
              <a:lnSpc>
                <a:spcPct val="120000"/>
              </a:lnSpc>
              <a:buFontTx/>
              <a:buNone/>
            </a:pPr>
            <a:r>
              <a:rPr lang="en-US" altLang="zh-CN" sz="3200" b="1" dirty="0" smtClean="0">
                <a:solidFill>
                  <a:srgbClr val="0000FF"/>
                </a:solidFill>
                <a:latin typeface="+mn-ea"/>
              </a:rPr>
              <a:t>5.</a:t>
            </a:r>
            <a:r>
              <a:rPr lang="zh-CN" altLang="en-US" sz="3200" b="1" dirty="0" smtClean="0">
                <a:solidFill>
                  <a:srgbClr val="0000FF"/>
                </a:solidFill>
                <a:latin typeface="+mn-ea"/>
              </a:rPr>
              <a:t>一个天然湖泊生态系统中，肉食性鱼总比草食性鱼的数量少得多。这是由于（   ）</a:t>
            </a:r>
            <a:br>
              <a:rPr lang="zh-CN" altLang="en-US" sz="3200" b="1" dirty="0" smtClean="0">
                <a:solidFill>
                  <a:srgbClr val="0000FF"/>
                </a:solidFill>
                <a:latin typeface="+mn-ea"/>
              </a:rPr>
            </a:br>
            <a:r>
              <a:rPr lang="en-US" altLang="zh-CN" sz="3200" b="1" dirty="0" smtClean="0">
                <a:solidFill>
                  <a:srgbClr val="0000FF"/>
                </a:solidFill>
                <a:latin typeface="+mn-ea"/>
              </a:rPr>
              <a:t>A.</a:t>
            </a:r>
            <a:r>
              <a:rPr lang="zh-CN" altLang="en-US" sz="3200" b="1" dirty="0" smtClean="0">
                <a:solidFill>
                  <a:srgbClr val="0000FF"/>
                </a:solidFill>
                <a:latin typeface="+mn-ea"/>
              </a:rPr>
              <a:t>湖泊中鱼的密度太大</a:t>
            </a:r>
            <a:br>
              <a:rPr lang="zh-CN" altLang="en-US" sz="3200" b="1" dirty="0" smtClean="0">
                <a:solidFill>
                  <a:srgbClr val="0000FF"/>
                </a:solidFill>
                <a:latin typeface="+mn-ea"/>
              </a:rPr>
            </a:br>
            <a:r>
              <a:rPr lang="en-US" altLang="zh-CN" sz="3200" b="1" dirty="0" smtClean="0">
                <a:solidFill>
                  <a:srgbClr val="0000FF"/>
                </a:solidFill>
                <a:latin typeface="+mn-ea"/>
              </a:rPr>
              <a:t>B.</a:t>
            </a:r>
            <a:r>
              <a:rPr lang="zh-CN" altLang="en-US" sz="3200" b="1" dirty="0" smtClean="0">
                <a:solidFill>
                  <a:srgbClr val="0000FF"/>
                </a:solidFill>
                <a:latin typeface="+mn-ea"/>
              </a:rPr>
              <a:t>湖泊中氧气不足</a:t>
            </a:r>
            <a:br>
              <a:rPr lang="zh-CN" altLang="en-US" sz="3200" b="1" dirty="0" smtClean="0">
                <a:solidFill>
                  <a:srgbClr val="0000FF"/>
                </a:solidFill>
                <a:latin typeface="+mn-ea"/>
              </a:rPr>
            </a:br>
            <a:r>
              <a:rPr lang="en-US" altLang="zh-CN" sz="3200" b="1" dirty="0" smtClean="0">
                <a:solidFill>
                  <a:srgbClr val="0000FF"/>
                </a:solidFill>
                <a:latin typeface="+mn-ea"/>
              </a:rPr>
              <a:t>C.</a:t>
            </a:r>
            <a:r>
              <a:rPr lang="zh-CN" altLang="en-US" sz="3200" b="1" dirty="0" smtClean="0">
                <a:solidFill>
                  <a:srgbClr val="0000FF"/>
                </a:solidFill>
                <a:latin typeface="+mn-ea"/>
              </a:rPr>
              <a:t>水鸟叼走肉食性鱼苗过多</a:t>
            </a:r>
            <a:br>
              <a:rPr lang="zh-CN" altLang="en-US" sz="3200" b="1" dirty="0" smtClean="0">
                <a:solidFill>
                  <a:srgbClr val="0000FF"/>
                </a:solidFill>
                <a:latin typeface="+mn-ea"/>
              </a:rPr>
            </a:br>
            <a:r>
              <a:rPr lang="en-US" altLang="zh-CN" sz="3200" b="1" dirty="0" smtClean="0">
                <a:solidFill>
                  <a:srgbClr val="0000FF"/>
                </a:solidFill>
                <a:latin typeface="+mn-ea"/>
              </a:rPr>
              <a:t>D.</a:t>
            </a:r>
            <a:r>
              <a:rPr lang="zh-CN" altLang="en-US" sz="3200" b="1" dirty="0" smtClean="0">
                <a:solidFill>
                  <a:srgbClr val="0000FF"/>
                </a:solidFill>
                <a:latin typeface="+mn-ea"/>
              </a:rPr>
              <a:t>能量在食物链中逐级递减</a:t>
            </a:r>
            <a:endParaRPr lang="zh-CN" altLang="en-US" sz="3200" b="1" dirty="0" smtClean="0">
              <a:solidFill>
                <a:srgbClr val="0000FF"/>
              </a:solidFill>
              <a:latin typeface="+mn-ea"/>
            </a:endParaRPr>
          </a:p>
          <a:p>
            <a:pPr>
              <a:lnSpc>
                <a:spcPct val="120000"/>
              </a:lnSpc>
              <a:buFontTx/>
              <a:buNone/>
            </a:pPr>
            <a:r>
              <a:rPr lang="en-US" altLang="zh-CN" sz="3200" b="1" dirty="0" smtClean="0">
                <a:solidFill>
                  <a:srgbClr val="0000FF"/>
                </a:solidFill>
                <a:latin typeface="+mn-ea"/>
              </a:rPr>
              <a:t>6.</a:t>
            </a:r>
            <a:r>
              <a:rPr lang="zh-CN" altLang="en-US" sz="3200" b="1" dirty="0" smtClean="0">
                <a:solidFill>
                  <a:srgbClr val="0000FF"/>
                </a:solidFill>
                <a:latin typeface="+mn-ea"/>
              </a:rPr>
              <a:t>生态系统中，绿色植物固定的太阳能沿着食物链的单向传递，叫做        （   ）</a:t>
            </a:r>
            <a:br>
              <a:rPr lang="zh-CN" altLang="en-US" sz="3200" b="1" dirty="0" smtClean="0">
                <a:solidFill>
                  <a:srgbClr val="0000FF"/>
                </a:solidFill>
                <a:latin typeface="+mn-ea"/>
              </a:rPr>
            </a:br>
            <a:r>
              <a:rPr lang="en-US" altLang="zh-CN" sz="3200" b="1" dirty="0" smtClean="0">
                <a:solidFill>
                  <a:srgbClr val="0000FF"/>
                </a:solidFill>
                <a:latin typeface="+mn-ea"/>
              </a:rPr>
              <a:t>A.</a:t>
            </a:r>
            <a:r>
              <a:rPr lang="zh-CN" altLang="en-US" sz="3200" b="1" dirty="0" smtClean="0">
                <a:solidFill>
                  <a:srgbClr val="0000FF"/>
                </a:solidFill>
                <a:latin typeface="+mn-ea"/>
              </a:rPr>
              <a:t>能量输入         </a:t>
            </a:r>
            <a:r>
              <a:rPr lang="en-US" altLang="zh-CN" sz="3200" b="1" dirty="0" smtClean="0">
                <a:solidFill>
                  <a:srgbClr val="0000FF"/>
                </a:solidFill>
                <a:latin typeface="+mn-ea"/>
              </a:rPr>
              <a:t>B.</a:t>
            </a:r>
            <a:r>
              <a:rPr lang="zh-CN" altLang="en-US" sz="3200" b="1" dirty="0" smtClean="0">
                <a:solidFill>
                  <a:srgbClr val="0000FF"/>
                </a:solidFill>
                <a:latin typeface="+mn-ea"/>
              </a:rPr>
              <a:t>能量输出</a:t>
            </a:r>
            <a:br>
              <a:rPr lang="zh-CN" altLang="en-US" sz="3200" b="1" dirty="0" smtClean="0">
                <a:solidFill>
                  <a:srgbClr val="0000FF"/>
                </a:solidFill>
                <a:latin typeface="+mn-ea"/>
              </a:rPr>
            </a:br>
            <a:r>
              <a:rPr lang="en-US" altLang="zh-CN" sz="3200" b="1" dirty="0" smtClean="0">
                <a:solidFill>
                  <a:srgbClr val="0000FF"/>
                </a:solidFill>
                <a:latin typeface="+mn-ea"/>
              </a:rPr>
              <a:t>C.</a:t>
            </a:r>
            <a:r>
              <a:rPr lang="zh-CN" altLang="en-US" sz="3200" b="1" dirty="0" smtClean="0">
                <a:solidFill>
                  <a:srgbClr val="0000FF"/>
                </a:solidFill>
                <a:latin typeface="+mn-ea"/>
              </a:rPr>
              <a:t>能量流动         </a:t>
            </a:r>
            <a:r>
              <a:rPr lang="en-US" altLang="zh-CN" sz="3200" b="1" dirty="0" smtClean="0">
                <a:solidFill>
                  <a:srgbClr val="0000FF"/>
                </a:solidFill>
                <a:latin typeface="+mn-ea"/>
              </a:rPr>
              <a:t>D.</a:t>
            </a:r>
            <a:r>
              <a:rPr lang="zh-CN" altLang="en-US" sz="3200" b="1" dirty="0" smtClean="0">
                <a:solidFill>
                  <a:srgbClr val="0000FF"/>
                </a:solidFill>
                <a:latin typeface="+mn-ea"/>
              </a:rPr>
              <a:t>能量交换</a:t>
            </a:r>
            <a:endParaRPr lang="zh-CN" altLang="en-US" sz="3200" b="1" dirty="0">
              <a:solidFill>
                <a:srgbClr val="0000FF"/>
              </a:solidFill>
              <a:latin typeface="+mn-ea"/>
            </a:endParaRPr>
          </a:p>
        </p:txBody>
      </p:sp>
      <p:sp>
        <p:nvSpPr>
          <p:cNvPr id="8" name="Text Box 4"/>
          <p:cNvSpPr txBox="1">
            <a:spLocks noChangeArrowheads="1"/>
          </p:cNvSpPr>
          <p:nvPr/>
        </p:nvSpPr>
        <p:spPr bwMode="auto">
          <a:xfrm>
            <a:off x="7358086" y="714356"/>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D</a:t>
            </a:r>
            <a:endParaRPr lang="en-US" altLang="zh-CN" sz="6000" b="1" dirty="0">
              <a:solidFill>
                <a:srgbClr val="FF0000"/>
              </a:solidFill>
              <a:latin typeface="楷体_GB2312" pitchFamily="49" charset="-122"/>
              <a:ea typeface="楷体_GB2312" pitchFamily="49" charset="-122"/>
            </a:endParaRPr>
          </a:p>
        </p:txBody>
      </p:sp>
      <p:sp>
        <p:nvSpPr>
          <p:cNvPr id="9" name="Text Box 4"/>
          <p:cNvSpPr txBox="1">
            <a:spLocks noChangeArrowheads="1"/>
          </p:cNvSpPr>
          <p:nvPr/>
        </p:nvSpPr>
        <p:spPr bwMode="auto">
          <a:xfrm>
            <a:off x="7358082" y="4143380"/>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C</a:t>
            </a:r>
            <a:endParaRPr lang="en-US" altLang="zh-CN" sz="60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Righ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2910" y="642918"/>
            <a:ext cx="8001056" cy="2734595"/>
          </a:xfrm>
          <a:prstGeom prst="rect">
            <a:avLst/>
          </a:prstGeom>
          <a:noFill/>
        </p:spPr>
        <p:txBody>
          <a:bodyPr wrap="square" rtlCol="0">
            <a:spAutoFit/>
          </a:bodyPr>
          <a:lstStyle/>
          <a:p>
            <a:pPr>
              <a:lnSpc>
                <a:spcPct val="110000"/>
              </a:lnSpc>
            </a:pPr>
            <a:r>
              <a:rPr lang="en-US" altLang="zh-CN" sz="3200" b="1" dirty="0" smtClean="0">
                <a:solidFill>
                  <a:srgbClr val="0000FF"/>
                </a:solidFill>
                <a:latin typeface="+mn-ea"/>
              </a:rPr>
              <a:t>5.</a:t>
            </a:r>
            <a:r>
              <a:rPr lang="zh-CN" altLang="en-US" sz="3200" b="1" dirty="0" smtClean="0">
                <a:solidFill>
                  <a:srgbClr val="0000FF"/>
                </a:solidFill>
                <a:latin typeface="+mn-ea"/>
              </a:rPr>
              <a:t>在生态系统的碳</a:t>
            </a:r>
            <a:r>
              <a:rPr lang="en-US" altLang="zh-CN" sz="3200" b="1" dirty="0" smtClean="0">
                <a:solidFill>
                  <a:srgbClr val="0000FF"/>
                </a:solidFill>
                <a:latin typeface="+mn-ea"/>
              </a:rPr>
              <a:t>——</a:t>
            </a:r>
            <a:r>
              <a:rPr lang="zh-CN" altLang="en-US" sz="3200" b="1" dirty="0" smtClean="0">
                <a:solidFill>
                  <a:srgbClr val="0000FF"/>
                </a:solidFill>
                <a:latin typeface="+mn-ea"/>
              </a:rPr>
              <a:t>氧循环中，能使二氧化碳进入生物体中，又能将其释放到大气中的生物是                   （   ） </a:t>
            </a:r>
            <a:br>
              <a:rPr lang="zh-CN" altLang="en-US" sz="3200" b="1" dirty="0" smtClean="0">
                <a:solidFill>
                  <a:srgbClr val="0000FF"/>
                </a:solidFill>
                <a:latin typeface="+mn-ea"/>
              </a:rPr>
            </a:br>
            <a:r>
              <a:rPr lang="en-US" altLang="zh-CN" sz="3200" b="1" dirty="0" smtClean="0">
                <a:solidFill>
                  <a:srgbClr val="0000FF"/>
                </a:solidFill>
                <a:latin typeface="+mn-ea"/>
              </a:rPr>
              <a:t>A.</a:t>
            </a:r>
            <a:r>
              <a:rPr lang="zh-CN" altLang="en-US" sz="3200" b="1" dirty="0" smtClean="0">
                <a:solidFill>
                  <a:srgbClr val="0000FF"/>
                </a:solidFill>
                <a:latin typeface="+mn-ea"/>
              </a:rPr>
              <a:t>分解者             </a:t>
            </a:r>
            <a:r>
              <a:rPr lang="en-US" altLang="zh-CN" sz="3200" b="1" dirty="0" smtClean="0">
                <a:solidFill>
                  <a:srgbClr val="0000FF"/>
                </a:solidFill>
                <a:latin typeface="+mn-ea"/>
              </a:rPr>
              <a:t>B.</a:t>
            </a:r>
            <a:r>
              <a:rPr lang="zh-CN" altLang="en-US" sz="3200" b="1" dirty="0" smtClean="0">
                <a:solidFill>
                  <a:srgbClr val="0000FF"/>
                </a:solidFill>
                <a:latin typeface="+mn-ea"/>
              </a:rPr>
              <a:t>植食动物   </a:t>
            </a:r>
            <a:br>
              <a:rPr lang="zh-CN" altLang="en-US" sz="3200" b="1" dirty="0" smtClean="0">
                <a:solidFill>
                  <a:srgbClr val="0000FF"/>
                </a:solidFill>
                <a:latin typeface="+mn-ea"/>
              </a:rPr>
            </a:br>
            <a:r>
              <a:rPr lang="en-US" altLang="zh-CN" sz="3200" b="1" dirty="0" smtClean="0">
                <a:solidFill>
                  <a:srgbClr val="0000FF"/>
                </a:solidFill>
                <a:latin typeface="+mn-ea"/>
              </a:rPr>
              <a:t>C.</a:t>
            </a:r>
            <a:r>
              <a:rPr lang="zh-CN" altLang="en-US" sz="3200" b="1" dirty="0" smtClean="0">
                <a:solidFill>
                  <a:srgbClr val="0000FF"/>
                </a:solidFill>
                <a:latin typeface="+mn-ea"/>
              </a:rPr>
              <a:t>绿色植物           </a:t>
            </a:r>
            <a:r>
              <a:rPr lang="en-US" altLang="zh-CN" sz="3200" b="1" dirty="0" smtClean="0">
                <a:solidFill>
                  <a:srgbClr val="0000FF"/>
                </a:solidFill>
                <a:latin typeface="+mn-ea"/>
              </a:rPr>
              <a:t>D.</a:t>
            </a:r>
            <a:r>
              <a:rPr lang="zh-CN" altLang="en-US" sz="3200" b="1" dirty="0" smtClean="0">
                <a:solidFill>
                  <a:srgbClr val="0000FF"/>
                </a:solidFill>
                <a:latin typeface="+mn-ea"/>
              </a:rPr>
              <a:t>肉食动物</a:t>
            </a:r>
            <a:endParaRPr lang="zh-CN" altLang="en-US" sz="3200" b="1" dirty="0">
              <a:solidFill>
                <a:srgbClr val="0000FF"/>
              </a:solidFill>
              <a:latin typeface="+mn-ea"/>
            </a:endParaRPr>
          </a:p>
        </p:txBody>
      </p:sp>
      <p:sp>
        <p:nvSpPr>
          <p:cNvPr id="6" name="Text Box 4"/>
          <p:cNvSpPr txBox="1">
            <a:spLocks noChangeArrowheads="1"/>
          </p:cNvSpPr>
          <p:nvPr/>
        </p:nvSpPr>
        <p:spPr bwMode="auto">
          <a:xfrm>
            <a:off x="6643702" y="1463748"/>
            <a:ext cx="571500" cy="1107996"/>
          </a:xfrm>
          <a:prstGeom prst="rect">
            <a:avLst/>
          </a:prstGeom>
          <a:noFill/>
          <a:ln w="9525" algn="ctr">
            <a:noFill/>
            <a:miter lim="800000"/>
          </a:ln>
        </p:spPr>
        <p:txBody>
          <a:bodyPr>
            <a:spAutoFit/>
          </a:bodyPr>
          <a:lstStyle/>
          <a:p>
            <a:pPr fontAlgn="t">
              <a:lnSpc>
                <a:spcPct val="110000"/>
              </a:lnSpc>
            </a:pPr>
            <a:r>
              <a:rPr lang="en-US" altLang="zh-CN" sz="6000" b="1" dirty="0" smtClean="0">
                <a:solidFill>
                  <a:srgbClr val="FF0000"/>
                </a:solidFill>
                <a:latin typeface="楷体_GB2312" pitchFamily="49" charset="-122"/>
                <a:ea typeface="楷体_GB2312" pitchFamily="49" charset="-122"/>
              </a:rPr>
              <a:t>C</a:t>
            </a:r>
            <a:endParaRPr lang="en-US" altLang="zh-CN" sz="6000" b="1" dirty="0">
              <a:solidFill>
                <a:srgbClr val="FF0000"/>
              </a:solidFill>
              <a:latin typeface="楷体_GB2312" pitchFamily="49" charset="-122"/>
              <a:ea typeface="楷体_GB2312" pitchFamily="49" charset="-122"/>
            </a:endParaRPr>
          </a:p>
        </p:txBody>
      </p:sp>
      <p:sp>
        <p:nvSpPr>
          <p:cNvPr id="8" name="Text Box 4"/>
          <p:cNvSpPr txBox="1">
            <a:spLocks noChangeArrowheads="1"/>
          </p:cNvSpPr>
          <p:nvPr/>
        </p:nvSpPr>
        <p:spPr bwMode="auto">
          <a:xfrm>
            <a:off x="571472" y="3429000"/>
            <a:ext cx="8072494" cy="3342453"/>
          </a:xfrm>
          <a:prstGeom prst="rect">
            <a:avLst/>
          </a:prstGeom>
          <a:noFill/>
          <a:ln w="9525">
            <a:noFill/>
            <a:miter lim="800000"/>
          </a:ln>
          <a:effectLst/>
        </p:spPr>
        <p:txBody>
          <a:bodyPr wrap="square">
            <a:spAutoFit/>
          </a:bodyPr>
          <a:lstStyle/>
          <a:p>
            <a:pPr>
              <a:lnSpc>
                <a:spcPct val="110000"/>
              </a:lnSpc>
            </a:pPr>
            <a:r>
              <a:rPr lang="en-US" altLang="zh-CN" sz="3200" b="1" dirty="0" smtClean="0">
                <a:solidFill>
                  <a:srgbClr val="0000FF"/>
                </a:solidFill>
                <a:effectLst>
                  <a:outerShdw blurRad="38100" dist="38100" dir="2700000" algn="tl">
                    <a:srgbClr val="C0C0C0"/>
                  </a:outerShdw>
                </a:effectLst>
                <a:latin typeface="+mn-ea"/>
              </a:rPr>
              <a:t>6.</a:t>
            </a:r>
            <a:r>
              <a:rPr lang="zh-CN" altLang="en-US" sz="3200" b="1" dirty="0" smtClean="0">
                <a:solidFill>
                  <a:srgbClr val="0000FF"/>
                </a:solidFill>
                <a:effectLst>
                  <a:outerShdw blurRad="38100" dist="38100" dir="2700000" algn="tl">
                    <a:srgbClr val="C0C0C0"/>
                  </a:outerShdw>
                </a:effectLst>
                <a:latin typeface="+mn-ea"/>
              </a:rPr>
              <a:t>许</a:t>
            </a:r>
            <a:r>
              <a:rPr lang="zh-CN" altLang="en-US" sz="3200" b="1" dirty="0">
                <a:solidFill>
                  <a:srgbClr val="0000FF"/>
                </a:solidFill>
                <a:effectLst>
                  <a:outerShdw blurRad="38100" dist="38100" dir="2700000" algn="tl">
                    <a:srgbClr val="C0C0C0"/>
                  </a:outerShdw>
                </a:effectLst>
                <a:latin typeface="+mn-ea"/>
              </a:rPr>
              <a:t>多植物用鲜红的累累果实来吸引动物食用，间接起到了传播种子的作用。这种现象体现了生态系统中的信息传递的作用。该“信息”属</a:t>
            </a:r>
            <a:r>
              <a:rPr lang="zh-CN" altLang="en-US" sz="3200" b="1" dirty="0" smtClean="0">
                <a:solidFill>
                  <a:srgbClr val="0000FF"/>
                </a:solidFill>
                <a:effectLst>
                  <a:outerShdw blurRad="38100" dist="38100" dir="2700000" algn="tl">
                    <a:srgbClr val="C0C0C0"/>
                  </a:outerShdw>
                </a:effectLst>
                <a:latin typeface="+mn-ea"/>
              </a:rPr>
              <a:t>于                （   ）</a:t>
            </a:r>
            <a:endParaRPr lang="zh-CN" altLang="en-US" sz="3200" b="1" dirty="0">
              <a:solidFill>
                <a:srgbClr val="0000FF"/>
              </a:solidFill>
              <a:effectLst>
                <a:outerShdw blurRad="38100" dist="38100" dir="2700000" algn="tl">
                  <a:srgbClr val="C0C0C0"/>
                </a:outerShdw>
              </a:effectLst>
              <a:latin typeface="+mn-ea"/>
            </a:endParaRPr>
          </a:p>
          <a:p>
            <a:pPr>
              <a:lnSpc>
                <a:spcPct val="110000"/>
              </a:lnSpc>
            </a:pPr>
            <a:r>
              <a:rPr lang="zh-CN" altLang="en-US" sz="3200" b="1" dirty="0">
                <a:solidFill>
                  <a:srgbClr val="0000FF"/>
                </a:solidFill>
                <a:effectLst>
                  <a:outerShdw blurRad="38100" dist="38100" dir="2700000" algn="tl">
                    <a:srgbClr val="C0C0C0"/>
                  </a:outerShdw>
                </a:effectLst>
                <a:latin typeface="+mn-ea"/>
              </a:rPr>
              <a:t> </a:t>
            </a:r>
            <a:r>
              <a:rPr lang="en-US" altLang="zh-CN" sz="3200" b="1" dirty="0">
                <a:solidFill>
                  <a:srgbClr val="0000FF"/>
                </a:solidFill>
                <a:effectLst>
                  <a:outerShdw blurRad="38100" dist="38100" dir="2700000" algn="tl">
                    <a:srgbClr val="C0C0C0"/>
                  </a:outerShdw>
                </a:effectLst>
                <a:latin typeface="+mn-ea"/>
              </a:rPr>
              <a:t>A.</a:t>
            </a:r>
            <a:r>
              <a:rPr lang="zh-CN" altLang="en-US" sz="3200" b="1" dirty="0">
                <a:solidFill>
                  <a:srgbClr val="0000FF"/>
                </a:solidFill>
                <a:effectLst>
                  <a:outerShdw blurRad="38100" dist="38100" dir="2700000" algn="tl">
                    <a:srgbClr val="C0C0C0"/>
                  </a:outerShdw>
                </a:effectLst>
                <a:latin typeface="+mn-ea"/>
              </a:rPr>
              <a:t>化学信息　　     </a:t>
            </a:r>
            <a:r>
              <a:rPr lang="en-US" altLang="zh-CN" sz="3200" b="1" dirty="0">
                <a:solidFill>
                  <a:srgbClr val="0000FF"/>
                </a:solidFill>
                <a:effectLst>
                  <a:outerShdw blurRad="38100" dist="38100" dir="2700000" algn="tl">
                    <a:srgbClr val="C0C0C0"/>
                  </a:outerShdw>
                </a:effectLst>
                <a:latin typeface="+mn-ea"/>
              </a:rPr>
              <a:t>B.</a:t>
            </a:r>
            <a:r>
              <a:rPr lang="zh-CN" altLang="en-US" sz="3200" b="1" dirty="0">
                <a:solidFill>
                  <a:srgbClr val="0000FF"/>
                </a:solidFill>
                <a:effectLst>
                  <a:outerShdw blurRad="38100" dist="38100" dir="2700000" algn="tl">
                    <a:srgbClr val="C0C0C0"/>
                  </a:outerShdw>
                </a:effectLst>
                <a:latin typeface="+mn-ea"/>
              </a:rPr>
              <a:t>物理信息       </a:t>
            </a:r>
            <a:endParaRPr lang="zh-CN" altLang="en-US" sz="3200" b="1" dirty="0">
              <a:solidFill>
                <a:srgbClr val="0000FF"/>
              </a:solidFill>
              <a:effectLst>
                <a:outerShdw blurRad="38100" dist="38100" dir="2700000" algn="tl">
                  <a:srgbClr val="C0C0C0"/>
                </a:outerShdw>
              </a:effectLst>
              <a:latin typeface="+mn-ea"/>
            </a:endParaRPr>
          </a:p>
          <a:p>
            <a:pPr>
              <a:lnSpc>
                <a:spcPct val="110000"/>
              </a:lnSpc>
            </a:pPr>
            <a:r>
              <a:rPr lang="zh-CN" altLang="en-US" sz="3200" b="1" dirty="0">
                <a:solidFill>
                  <a:srgbClr val="0000FF"/>
                </a:solidFill>
                <a:effectLst>
                  <a:outerShdw blurRad="38100" dist="38100" dir="2700000" algn="tl">
                    <a:srgbClr val="C0C0C0"/>
                  </a:outerShdw>
                </a:effectLst>
                <a:latin typeface="+mn-ea"/>
              </a:rPr>
              <a:t> </a:t>
            </a:r>
            <a:r>
              <a:rPr lang="en-US" altLang="zh-CN" sz="3200" b="1" dirty="0">
                <a:solidFill>
                  <a:srgbClr val="0000FF"/>
                </a:solidFill>
                <a:effectLst>
                  <a:outerShdw blurRad="38100" dist="38100" dir="2700000" algn="tl">
                    <a:srgbClr val="C0C0C0"/>
                  </a:outerShdw>
                </a:effectLst>
                <a:latin typeface="+mn-ea"/>
              </a:rPr>
              <a:t>C.</a:t>
            </a:r>
            <a:r>
              <a:rPr lang="zh-CN" altLang="en-US" sz="3200" b="1" dirty="0">
                <a:solidFill>
                  <a:srgbClr val="0000FF"/>
                </a:solidFill>
                <a:effectLst>
                  <a:outerShdw blurRad="38100" dist="38100" dir="2700000" algn="tl">
                    <a:srgbClr val="C0C0C0"/>
                  </a:outerShdw>
                </a:effectLst>
                <a:latin typeface="+mn-ea"/>
              </a:rPr>
              <a:t>行为信息　　　   </a:t>
            </a:r>
            <a:r>
              <a:rPr lang="en-US" altLang="zh-CN" sz="3200" b="1" dirty="0">
                <a:solidFill>
                  <a:srgbClr val="0000FF"/>
                </a:solidFill>
                <a:effectLst>
                  <a:outerShdw blurRad="38100" dist="38100" dir="2700000" algn="tl">
                    <a:srgbClr val="C0C0C0"/>
                  </a:outerShdw>
                </a:effectLst>
                <a:latin typeface="+mn-ea"/>
              </a:rPr>
              <a:t>D.</a:t>
            </a:r>
            <a:r>
              <a:rPr lang="zh-CN" altLang="en-US" sz="3200" b="1" dirty="0">
                <a:solidFill>
                  <a:srgbClr val="0000FF"/>
                </a:solidFill>
                <a:effectLst>
                  <a:outerShdw blurRad="38100" dist="38100" dir="2700000" algn="tl">
                    <a:srgbClr val="C0C0C0"/>
                  </a:outerShdw>
                </a:effectLst>
                <a:latin typeface="+mn-ea"/>
              </a:rPr>
              <a:t>色彩信息</a:t>
            </a:r>
            <a:endParaRPr lang="zh-CN" altLang="en-US" sz="3200" b="1" dirty="0">
              <a:solidFill>
                <a:srgbClr val="0000FF"/>
              </a:solidFill>
              <a:effectLst>
                <a:outerShdw blurRad="38100" dist="38100" dir="2700000" algn="tl">
                  <a:srgbClr val="C0C0C0"/>
                </a:outerShdw>
              </a:effectLst>
              <a:latin typeface="+mn-ea"/>
            </a:endParaRPr>
          </a:p>
        </p:txBody>
      </p:sp>
      <p:sp>
        <p:nvSpPr>
          <p:cNvPr id="9" name="Text Box 4"/>
          <p:cNvSpPr txBox="1">
            <a:spLocks noChangeArrowheads="1"/>
          </p:cNvSpPr>
          <p:nvPr/>
        </p:nvSpPr>
        <p:spPr bwMode="auto">
          <a:xfrm>
            <a:off x="6786582" y="4786322"/>
            <a:ext cx="571500" cy="1107996"/>
          </a:xfrm>
          <a:prstGeom prst="rect">
            <a:avLst/>
          </a:prstGeom>
          <a:noFill/>
          <a:ln w="9525" algn="ctr">
            <a:noFill/>
            <a:miter lim="800000"/>
          </a:ln>
        </p:spPr>
        <p:txBody>
          <a:bodyPr>
            <a:spAutoFit/>
          </a:bodyPr>
          <a:lstStyle/>
          <a:p>
            <a:pPr fontAlgn="t">
              <a:lnSpc>
                <a:spcPct val="110000"/>
              </a:lnSpc>
            </a:pPr>
            <a:r>
              <a:rPr lang="en-US" altLang="zh-CN" sz="6000" b="1" dirty="0" smtClean="0">
                <a:solidFill>
                  <a:srgbClr val="FF0000"/>
                </a:solidFill>
                <a:latin typeface="楷体_GB2312" pitchFamily="49" charset="-122"/>
                <a:ea typeface="楷体_GB2312" pitchFamily="49" charset="-122"/>
              </a:rPr>
              <a:t>B</a:t>
            </a:r>
            <a:endParaRPr lang="en-US" altLang="zh-CN" sz="60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Righ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642918"/>
            <a:ext cx="8286808" cy="5410712"/>
          </a:xfrm>
          <a:prstGeom prst="rect">
            <a:avLst/>
          </a:prstGeom>
          <a:noFill/>
        </p:spPr>
        <p:txBody>
          <a:bodyPr wrap="square" rtlCol="0">
            <a:spAutoFit/>
          </a:bodyPr>
          <a:lstStyle/>
          <a:p>
            <a:pPr>
              <a:lnSpc>
                <a:spcPct val="120000"/>
              </a:lnSpc>
            </a:pPr>
            <a:r>
              <a:rPr lang="en-US" altLang="zh-CN" sz="3200" b="1" dirty="0" smtClean="0">
                <a:solidFill>
                  <a:srgbClr val="0000FF"/>
                </a:solidFill>
                <a:latin typeface="+mn-ea"/>
              </a:rPr>
              <a:t>7.</a:t>
            </a:r>
            <a:r>
              <a:rPr lang="zh-CN" altLang="en-US" sz="3200" b="1" dirty="0" smtClean="0">
                <a:solidFill>
                  <a:srgbClr val="0000FF"/>
                </a:solidFill>
                <a:latin typeface="+mn-ea"/>
              </a:rPr>
              <a:t>下列说法中，错误的是        （   ）</a:t>
            </a:r>
            <a:br>
              <a:rPr lang="zh-CN" altLang="en-US" sz="3200" b="1" dirty="0" smtClean="0">
                <a:solidFill>
                  <a:srgbClr val="0000FF"/>
                </a:solidFill>
                <a:latin typeface="+mn-ea"/>
              </a:rPr>
            </a:br>
            <a:r>
              <a:rPr lang="en-US" altLang="zh-CN" sz="3200" b="1" dirty="0" smtClean="0">
                <a:solidFill>
                  <a:srgbClr val="0000FF"/>
                </a:solidFill>
                <a:latin typeface="+mn-ea"/>
              </a:rPr>
              <a:t>A.</a:t>
            </a:r>
            <a:r>
              <a:rPr lang="zh-CN" altLang="en-US" sz="3200" b="1" dirty="0" smtClean="0">
                <a:solidFill>
                  <a:srgbClr val="0000FF"/>
                </a:solidFill>
                <a:latin typeface="+mn-ea"/>
              </a:rPr>
              <a:t>在生态系统中，二氧化碳是碳循环的重要物质</a:t>
            </a:r>
            <a:br>
              <a:rPr lang="zh-CN" altLang="en-US" sz="3200" b="1" dirty="0" smtClean="0">
                <a:solidFill>
                  <a:srgbClr val="0000FF"/>
                </a:solidFill>
                <a:latin typeface="+mn-ea"/>
              </a:rPr>
            </a:br>
            <a:r>
              <a:rPr lang="en-US" altLang="zh-CN" sz="3200" b="1" dirty="0" smtClean="0">
                <a:solidFill>
                  <a:srgbClr val="0000FF"/>
                </a:solidFill>
                <a:latin typeface="+mn-ea"/>
              </a:rPr>
              <a:t>B.</a:t>
            </a:r>
            <a:r>
              <a:rPr lang="zh-CN" altLang="en-US" sz="3200" b="1" dirty="0" smtClean="0">
                <a:solidFill>
                  <a:srgbClr val="0000FF"/>
                </a:solidFill>
                <a:latin typeface="+mn-ea"/>
              </a:rPr>
              <a:t>当动物以植物为食后，植物体内的能量就全部流入到动物体内，供动物生长的需要</a:t>
            </a:r>
            <a:br>
              <a:rPr lang="zh-CN" altLang="en-US" sz="3200" b="1" dirty="0" smtClean="0">
                <a:solidFill>
                  <a:srgbClr val="0000FF"/>
                </a:solidFill>
                <a:latin typeface="+mn-ea"/>
              </a:rPr>
            </a:br>
            <a:r>
              <a:rPr lang="en-US" altLang="zh-CN" sz="3200" b="1" dirty="0" smtClean="0">
                <a:solidFill>
                  <a:srgbClr val="0000FF"/>
                </a:solidFill>
                <a:latin typeface="+mn-ea"/>
              </a:rPr>
              <a:t>C.</a:t>
            </a:r>
            <a:r>
              <a:rPr lang="zh-CN" altLang="en-US" sz="3200" b="1" dirty="0" smtClean="0">
                <a:solidFill>
                  <a:srgbClr val="0000FF"/>
                </a:solidFill>
                <a:latin typeface="+mn-ea"/>
              </a:rPr>
              <a:t>没有绿色植物，自然界的碳、氧相对平衡难以维持</a:t>
            </a:r>
            <a:br>
              <a:rPr lang="zh-CN" altLang="en-US" sz="3200" b="1" dirty="0" smtClean="0">
                <a:solidFill>
                  <a:srgbClr val="0000FF"/>
                </a:solidFill>
                <a:latin typeface="+mn-ea"/>
              </a:rPr>
            </a:br>
            <a:r>
              <a:rPr lang="en-US" altLang="zh-CN" sz="3200" b="1" dirty="0" smtClean="0">
                <a:solidFill>
                  <a:srgbClr val="0000FF"/>
                </a:solidFill>
                <a:latin typeface="+mn-ea"/>
              </a:rPr>
              <a:t>D.</a:t>
            </a:r>
            <a:r>
              <a:rPr lang="zh-CN" altLang="en-US" sz="3200" b="1" dirty="0" smtClean="0">
                <a:solidFill>
                  <a:srgbClr val="0000FF"/>
                </a:solidFill>
                <a:latin typeface="+mn-ea"/>
              </a:rPr>
              <a:t>其他物质如氮、磷、硫等也和碳一样，在生态系统中反复循环</a:t>
            </a:r>
            <a:endParaRPr lang="zh-CN" altLang="en-US" sz="3200" b="1" dirty="0">
              <a:solidFill>
                <a:srgbClr val="0000FF"/>
              </a:solidFill>
              <a:latin typeface="+mn-ea"/>
            </a:endParaRPr>
          </a:p>
        </p:txBody>
      </p:sp>
      <p:sp>
        <p:nvSpPr>
          <p:cNvPr id="3" name="Text Box 4"/>
          <p:cNvSpPr txBox="1">
            <a:spLocks noChangeArrowheads="1"/>
          </p:cNvSpPr>
          <p:nvPr/>
        </p:nvSpPr>
        <p:spPr bwMode="auto">
          <a:xfrm>
            <a:off x="7143772" y="411758"/>
            <a:ext cx="571500" cy="1107996"/>
          </a:xfrm>
          <a:prstGeom prst="rect">
            <a:avLst/>
          </a:prstGeom>
          <a:noFill/>
          <a:ln w="9525" algn="ctr">
            <a:noFill/>
            <a:miter lim="800000"/>
          </a:ln>
        </p:spPr>
        <p:txBody>
          <a:bodyPr>
            <a:spAutoFit/>
          </a:bodyPr>
          <a:lstStyle/>
          <a:p>
            <a:pPr fontAlgn="t">
              <a:lnSpc>
                <a:spcPct val="110000"/>
              </a:lnSpc>
            </a:pPr>
            <a:r>
              <a:rPr lang="en-US" altLang="zh-CN" sz="6000" b="1" dirty="0" smtClean="0">
                <a:solidFill>
                  <a:srgbClr val="FF0000"/>
                </a:solidFill>
                <a:latin typeface="楷体_GB2312" pitchFamily="49" charset="-122"/>
                <a:ea typeface="楷体_GB2312" pitchFamily="49" charset="-122"/>
              </a:rPr>
              <a:t>B</a:t>
            </a:r>
            <a:endParaRPr lang="en-US" altLang="zh-CN" sz="60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438150" y="835024"/>
            <a:ext cx="8308975" cy="5165743"/>
          </a:xfrm>
        </p:spPr>
        <p:txBody>
          <a:bodyPr>
            <a:normAutofit/>
          </a:bodyPr>
          <a:lstStyle/>
          <a:p>
            <a:pPr>
              <a:lnSpc>
                <a:spcPct val="130000"/>
              </a:lnSpc>
              <a:buFontTx/>
              <a:buNone/>
            </a:pPr>
            <a:r>
              <a:rPr lang="en-US" altLang="zh-CN" sz="3300" b="1" dirty="0" smtClean="0">
                <a:solidFill>
                  <a:srgbClr val="0000FF"/>
                </a:solidFill>
                <a:latin typeface="+mn-ea"/>
              </a:rPr>
              <a:t>8.</a:t>
            </a:r>
            <a:r>
              <a:rPr lang="zh-CN" altLang="en-US" sz="3300" b="1" dirty="0" smtClean="0">
                <a:solidFill>
                  <a:srgbClr val="0000FF"/>
                </a:solidFill>
                <a:latin typeface="+mn-ea"/>
              </a:rPr>
              <a:t>下</a:t>
            </a:r>
            <a:r>
              <a:rPr lang="zh-CN" altLang="en-US" sz="3300" b="1" dirty="0">
                <a:solidFill>
                  <a:srgbClr val="0000FF"/>
                </a:solidFill>
                <a:latin typeface="+mn-ea"/>
              </a:rPr>
              <a:t>面四幅图中均表示在一个食物链中消费者和生产者的比例，在每一个图最下面一层表示生产者</a:t>
            </a:r>
            <a:r>
              <a:rPr lang="zh-CN" altLang="en-US" sz="3300" b="1" dirty="0" smtClean="0">
                <a:solidFill>
                  <a:srgbClr val="0000FF"/>
                </a:solidFill>
                <a:latin typeface="+mn-ea"/>
              </a:rPr>
              <a:t>。请问下列哪</a:t>
            </a:r>
            <a:r>
              <a:rPr lang="zh-CN" altLang="en-US" sz="3300" b="1" dirty="0">
                <a:solidFill>
                  <a:srgbClr val="0000FF"/>
                </a:solidFill>
                <a:latin typeface="+mn-ea"/>
              </a:rPr>
              <a:t>一个图可以表示下面这个食物链：“草→蜗牛→画眉→食雀鹰</a:t>
            </a:r>
            <a:r>
              <a:rPr lang="zh-CN" altLang="en-US" sz="3300" b="1" dirty="0" smtClean="0">
                <a:solidFill>
                  <a:srgbClr val="0000FF"/>
                </a:solidFill>
                <a:latin typeface="+mn-ea"/>
              </a:rPr>
              <a:t>” ？              （     ）</a:t>
            </a:r>
            <a:endParaRPr lang="zh-CN" altLang="en-US" sz="3300" b="1" dirty="0">
              <a:solidFill>
                <a:srgbClr val="0000FF"/>
              </a:solidFill>
              <a:latin typeface="+mn-ea"/>
            </a:endParaRPr>
          </a:p>
          <a:p>
            <a:pPr>
              <a:lnSpc>
                <a:spcPct val="130000"/>
              </a:lnSpc>
              <a:buFontTx/>
              <a:buNone/>
            </a:pPr>
            <a:r>
              <a:rPr lang="zh-CN" altLang="en-US" sz="3300" b="1" dirty="0" smtClean="0">
                <a:solidFill>
                  <a:srgbClr val="0000FF"/>
                </a:solidFill>
                <a:latin typeface="+mn-ea"/>
              </a:rPr>
              <a:t>        </a:t>
            </a:r>
            <a:endParaRPr lang="en-US" altLang="zh-CN" sz="3300" b="1" dirty="0" smtClean="0">
              <a:solidFill>
                <a:srgbClr val="0000FF"/>
              </a:solidFill>
              <a:latin typeface="+mn-ea"/>
            </a:endParaRPr>
          </a:p>
          <a:p>
            <a:pPr>
              <a:lnSpc>
                <a:spcPct val="130000"/>
              </a:lnSpc>
              <a:buFontTx/>
              <a:buNone/>
            </a:pPr>
            <a:r>
              <a:rPr lang="en-US" altLang="zh-CN" sz="3300" b="1" dirty="0" smtClean="0">
                <a:solidFill>
                  <a:srgbClr val="0000FF"/>
                </a:solidFill>
                <a:latin typeface="+mn-ea"/>
              </a:rPr>
              <a:t>       A       </a:t>
            </a:r>
            <a:r>
              <a:rPr lang="en-US" altLang="zh-CN" sz="3300" b="1" dirty="0">
                <a:solidFill>
                  <a:srgbClr val="0000FF"/>
                </a:solidFill>
                <a:latin typeface="+mn-ea"/>
              </a:rPr>
              <a:t>B      </a:t>
            </a:r>
            <a:r>
              <a:rPr lang="en-US" altLang="zh-CN" sz="3300" b="1" dirty="0" smtClean="0">
                <a:solidFill>
                  <a:srgbClr val="0000FF"/>
                </a:solidFill>
                <a:latin typeface="+mn-ea"/>
              </a:rPr>
              <a:t>C       </a:t>
            </a:r>
            <a:r>
              <a:rPr lang="en-US" altLang="zh-CN" sz="3300" b="1" dirty="0">
                <a:solidFill>
                  <a:srgbClr val="0000FF"/>
                </a:solidFill>
                <a:latin typeface="+mn-ea"/>
              </a:rPr>
              <a:t>D</a:t>
            </a:r>
            <a:endParaRPr lang="en-US" altLang="zh-CN" sz="3300" b="1" dirty="0">
              <a:solidFill>
                <a:srgbClr val="0000FF"/>
              </a:solidFill>
              <a:latin typeface="+mn-ea"/>
            </a:endParaRPr>
          </a:p>
        </p:txBody>
      </p:sp>
      <p:grpSp>
        <p:nvGrpSpPr>
          <p:cNvPr id="2" name="Group 4" descr="学科网(www.zxxk.com)--教育资源门户，提供试卷、教案、课件、论文、素材及各类教学资源下载，还有大量而丰富的教学相关资讯！"/>
          <p:cNvGrpSpPr/>
          <p:nvPr/>
        </p:nvGrpSpPr>
        <p:grpSpPr bwMode="auto">
          <a:xfrm>
            <a:off x="1792290" y="4482428"/>
            <a:ext cx="757238" cy="566738"/>
            <a:chOff x="0" y="0"/>
            <a:chExt cx="1080" cy="478"/>
          </a:xfrm>
        </p:grpSpPr>
        <p:sp>
          <p:nvSpPr>
            <p:cNvPr id="16389" name="Rectangle 5"/>
            <p:cNvSpPr>
              <a:spLocks noChangeArrowheads="1"/>
            </p:cNvSpPr>
            <p:nvPr/>
          </p:nvSpPr>
          <p:spPr bwMode="auto">
            <a:xfrm>
              <a:off x="0" y="0"/>
              <a:ext cx="1080" cy="119"/>
            </a:xfrm>
            <a:prstGeom prst="rect">
              <a:avLst/>
            </a:prstGeom>
            <a:solidFill>
              <a:srgbClr val="FFFFFF"/>
            </a:solidFill>
            <a:ln w="9525" cmpd="sng">
              <a:solidFill>
                <a:srgbClr val="000000"/>
              </a:solidFill>
              <a:miter lim="800000"/>
            </a:ln>
          </p:spPr>
          <p:txBody>
            <a:bodyPr/>
            <a:lstStyle/>
            <a:p>
              <a:endParaRPr lang="zh-CN" altLang="en-US">
                <a:solidFill>
                  <a:srgbClr val="0000FF"/>
                </a:solidFill>
              </a:endParaRPr>
            </a:p>
          </p:txBody>
        </p:sp>
        <p:sp>
          <p:nvSpPr>
            <p:cNvPr id="16390" name="Rectangle 6"/>
            <p:cNvSpPr>
              <a:spLocks noChangeArrowheads="1"/>
            </p:cNvSpPr>
            <p:nvPr/>
          </p:nvSpPr>
          <p:spPr bwMode="auto">
            <a:xfrm>
              <a:off x="150" y="120"/>
              <a:ext cx="825" cy="119"/>
            </a:xfrm>
            <a:prstGeom prst="rect">
              <a:avLst/>
            </a:prstGeom>
            <a:solidFill>
              <a:srgbClr val="FFFFFF"/>
            </a:solidFill>
            <a:ln w="9525" cmpd="sng">
              <a:solidFill>
                <a:srgbClr val="000000"/>
              </a:solidFill>
              <a:miter lim="800000"/>
            </a:ln>
          </p:spPr>
          <p:txBody>
            <a:bodyPr/>
            <a:lstStyle/>
            <a:p>
              <a:endParaRPr lang="zh-CN" altLang="en-US">
                <a:solidFill>
                  <a:srgbClr val="0000FF"/>
                </a:solidFill>
              </a:endParaRPr>
            </a:p>
          </p:txBody>
        </p:sp>
        <p:sp>
          <p:nvSpPr>
            <p:cNvPr id="16391" name="Rectangle 7"/>
            <p:cNvSpPr>
              <a:spLocks noChangeArrowheads="1"/>
            </p:cNvSpPr>
            <p:nvPr/>
          </p:nvSpPr>
          <p:spPr bwMode="auto">
            <a:xfrm>
              <a:off x="255" y="240"/>
              <a:ext cx="585" cy="119"/>
            </a:xfrm>
            <a:prstGeom prst="rect">
              <a:avLst/>
            </a:prstGeom>
            <a:solidFill>
              <a:srgbClr val="FFFFFF"/>
            </a:solidFill>
            <a:ln w="9525" cmpd="sng">
              <a:solidFill>
                <a:srgbClr val="000000"/>
              </a:solidFill>
              <a:miter lim="800000"/>
            </a:ln>
          </p:spPr>
          <p:txBody>
            <a:bodyPr/>
            <a:lstStyle/>
            <a:p>
              <a:endParaRPr lang="zh-CN" altLang="en-US">
                <a:solidFill>
                  <a:srgbClr val="0000FF"/>
                </a:solidFill>
              </a:endParaRPr>
            </a:p>
          </p:txBody>
        </p:sp>
        <p:sp>
          <p:nvSpPr>
            <p:cNvPr id="16392" name="Rectangle 8"/>
            <p:cNvSpPr>
              <a:spLocks noChangeArrowheads="1"/>
            </p:cNvSpPr>
            <p:nvPr/>
          </p:nvSpPr>
          <p:spPr bwMode="auto">
            <a:xfrm>
              <a:off x="435" y="360"/>
              <a:ext cx="255" cy="119"/>
            </a:xfrm>
            <a:prstGeom prst="rect">
              <a:avLst/>
            </a:prstGeom>
            <a:solidFill>
              <a:srgbClr val="FFFFFF"/>
            </a:solidFill>
            <a:ln w="9525" cmpd="sng">
              <a:solidFill>
                <a:srgbClr val="000000"/>
              </a:solidFill>
              <a:miter lim="800000"/>
            </a:ln>
          </p:spPr>
          <p:txBody>
            <a:bodyPr/>
            <a:lstStyle/>
            <a:p>
              <a:endParaRPr lang="zh-CN" altLang="en-US">
                <a:solidFill>
                  <a:srgbClr val="0000FF"/>
                </a:solidFill>
              </a:endParaRPr>
            </a:p>
          </p:txBody>
        </p:sp>
      </p:grpSp>
      <p:grpSp>
        <p:nvGrpSpPr>
          <p:cNvPr id="3" name="Group 9" descr="学科网(www.zxxk.com)--教育资源门户，提供试卷、教案、课件、论文、素材及各类教学资源下载，还有大量而丰富的教学相关资讯！"/>
          <p:cNvGrpSpPr/>
          <p:nvPr/>
        </p:nvGrpSpPr>
        <p:grpSpPr bwMode="auto">
          <a:xfrm>
            <a:off x="3482978" y="4329718"/>
            <a:ext cx="647700" cy="723900"/>
            <a:chOff x="0" y="0"/>
            <a:chExt cx="1020" cy="358"/>
          </a:xfrm>
        </p:grpSpPr>
        <p:sp>
          <p:nvSpPr>
            <p:cNvPr id="16394" name="Rectangle 10"/>
            <p:cNvSpPr>
              <a:spLocks noChangeArrowheads="1"/>
            </p:cNvSpPr>
            <p:nvPr/>
          </p:nvSpPr>
          <p:spPr bwMode="auto">
            <a:xfrm>
              <a:off x="0" y="240"/>
              <a:ext cx="1020" cy="119"/>
            </a:xfrm>
            <a:prstGeom prst="rect">
              <a:avLst/>
            </a:prstGeom>
            <a:solidFill>
              <a:srgbClr val="FFFFFF"/>
            </a:solidFill>
            <a:ln w="9525" cmpd="sng">
              <a:solidFill>
                <a:srgbClr val="000000"/>
              </a:solidFill>
              <a:miter lim="800000"/>
            </a:ln>
          </p:spPr>
          <p:txBody>
            <a:bodyPr/>
            <a:lstStyle/>
            <a:p>
              <a:endParaRPr lang="zh-CN" altLang="en-US"/>
            </a:p>
          </p:txBody>
        </p:sp>
        <p:sp>
          <p:nvSpPr>
            <p:cNvPr id="16395" name="Rectangle 11"/>
            <p:cNvSpPr>
              <a:spLocks noChangeArrowheads="1"/>
            </p:cNvSpPr>
            <p:nvPr/>
          </p:nvSpPr>
          <p:spPr bwMode="auto">
            <a:xfrm>
              <a:off x="105" y="120"/>
              <a:ext cx="795" cy="119"/>
            </a:xfrm>
            <a:prstGeom prst="rect">
              <a:avLst/>
            </a:prstGeom>
            <a:solidFill>
              <a:srgbClr val="FFFFFF"/>
            </a:solidFill>
            <a:ln w="9525" cmpd="sng">
              <a:solidFill>
                <a:srgbClr val="000000"/>
              </a:solidFill>
              <a:miter lim="800000"/>
            </a:ln>
          </p:spPr>
          <p:txBody>
            <a:bodyPr/>
            <a:lstStyle/>
            <a:p>
              <a:endParaRPr lang="zh-CN" altLang="en-US"/>
            </a:p>
          </p:txBody>
        </p:sp>
        <p:sp>
          <p:nvSpPr>
            <p:cNvPr id="16396" name="Rectangle 12"/>
            <p:cNvSpPr>
              <a:spLocks noChangeArrowheads="1"/>
            </p:cNvSpPr>
            <p:nvPr/>
          </p:nvSpPr>
          <p:spPr bwMode="auto">
            <a:xfrm>
              <a:off x="405" y="0"/>
              <a:ext cx="119" cy="120"/>
            </a:xfrm>
            <a:prstGeom prst="rect">
              <a:avLst/>
            </a:prstGeom>
            <a:solidFill>
              <a:srgbClr val="FFFFFF"/>
            </a:solidFill>
            <a:ln w="9525" cmpd="sng">
              <a:solidFill>
                <a:srgbClr val="000000"/>
              </a:solidFill>
              <a:miter lim="800000"/>
            </a:ln>
          </p:spPr>
          <p:txBody>
            <a:bodyPr/>
            <a:lstStyle/>
            <a:p>
              <a:endParaRPr lang="zh-CN" altLang="en-US"/>
            </a:p>
          </p:txBody>
        </p:sp>
      </p:grpSp>
      <p:grpSp>
        <p:nvGrpSpPr>
          <p:cNvPr id="4" name="Group 13" descr="学科网(www.zxxk.com)--教育资源门户，提供试卷、教案、课件、论文、素材及各类教学资源下载，还有大量而丰富的教学相关资讯！"/>
          <p:cNvGrpSpPr/>
          <p:nvPr/>
        </p:nvGrpSpPr>
        <p:grpSpPr bwMode="auto">
          <a:xfrm>
            <a:off x="5000628" y="4364643"/>
            <a:ext cx="598487" cy="758825"/>
            <a:chOff x="0" y="0"/>
            <a:chExt cx="944" cy="464"/>
          </a:xfrm>
        </p:grpSpPr>
        <p:grpSp>
          <p:nvGrpSpPr>
            <p:cNvPr id="5" name="Group 14"/>
            <p:cNvGrpSpPr/>
            <p:nvPr/>
          </p:nvGrpSpPr>
          <p:grpSpPr bwMode="auto">
            <a:xfrm>
              <a:off x="0" y="120"/>
              <a:ext cx="944" cy="345"/>
              <a:chOff x="0" y="0"/>
              <a:chExt cx="944" cy="345"/>
            </a:xfrm>
          </p:grpSpPr>
          <p:sp>
            <p:nvSpPr>
              <p:cNvPr id="16399" name="Rectangle 15"/>
              <p:cNvSpPr>
                <a:spLocks noChangeArrowheads="1"/>
              </p:cNvSpPr>
              <p:nvPr/>
            </p:nvSpPr>
            <p:spPr bwMode="auto">
              <a:xfrm>
                <a:off x="195" y="225"/>
                <a:ext cx="570" cy="120"/>
              </a:xfrm>
              <a:prstGeom prst="rect">
                <a:avLst/>
              </a:prstGeom>
              <a:solidFill>
                <a:srgbClr val="FFFFFF"/>
              </a:solidFill>
              <a:ln w="9525" cmpd="sng">
                <a:solidFill>
                  <a:srgbClr val="000000"/>
                </a:solidFill>
                <a:miter lim="800000"/>
              </a:ln>
            </p:spPr>
            <p:txBody>
              <a:bodyPr/>
              <a:lstStyle/>
              <a:p>
                <a:endParaRPr lang="zh-CN" altLang="en-US"/>
              </a:p>
            </p:txBody>
          </p:sp>
          <p:sp>
            <p:nvSpPr>
              <p:cNvPr id="16400" name="Rectangle 16"/>
              <p:cNvSpPr>
                <a:spLocks noChangeArrowheads="1"/>
              </p:cNvSpPr>
              <p:nvPr/>
            </p:nvSpPr>
            <p:spPr bwMode="auto">
              <a:xfrm>
                <a:off x="0" y="120"/>
                <a:ext cx="945" cy="119"/>
              </a:xfrm>
              <a:prstGeom prst="rect">
                <a:avLst/>
              </a:prstGeom>
              <a:solidFill>
                <a:srgbClr val="FFFFFF"/>
              </a:solidFill>
              <a:ln w="9525" cmpd="sng">
                <a:solidFill>
                  <a:srgbClr val="000000"/>
                </a:solidFill>
                <a:miter lim="800000"/>
              </a:ln>
            </p:spPr>
            <p:txBody>
              <a:bodyPr/>
              <a:lstStyle/>
              <a:p>
                <a:endParaRPr lang="zh-CN" altLang="en-US"/>
              </a:p>
            </p:txBody>
          </p:sp>
          <p:sp>
            <p:nvSpPr>
              <p:cNvPr id="16401" name="Rectangle 17"/>
              <p:cNvSpPr>
                <a:spLocks noChangeArrowheads="1"/>
              </p:cNvSpPr>
              <p:nvPr/>
            </p:nvSpPr>
            <p:spPr bwMode="auto">
              <a:xfrm>
                <a:off x="195" y="0"/>
                <a:ext cx="570" cy="119"/>
              </a:xfrm>
              <a:prstGeom prst="rect">
                <a:avLst/>
              </a:prstGeom>
              <a:solidFill>
                <a:srgbClr val="FFFFFF"/>
              </a:solidFill>
              <a:ln w="9525" cmpd="sng">
                <a:solidFill>
                  <a:srgbClr val="000000"/>
                </a:solidFill>
                <a:miter lim="800000"/>
              </a:ln>
            </p:spPr>
            <p:txBody>
              <a:bodyPr/>
              <a:lstStyle/>
              <a:p>
                <a:endParaRPr lang="zh-CN" altLang="en-US"/>
              </a:p>
            </p:txBody>
          </p:sp>
        </p:grpSp>
        <p:sp>
          <p:nvSpPr>
            <p:cNvPr id="16402" name="Rectangle 18"/>
            <p:cNvSpPr>
              <a:spLocks noChangeArrowheads="1"/>
            </p:cNvSpPr>
            <p:nvPr/>
          </p:nvSpPr>
          <p:spPr bwMode="auto">
            <a:xfrm>
              <a:off x="360" y="0"/>
              <a:ext cx="119" cy="119"/>
            </a:xfrm>
            <a:prstGeom prst="rect">
              <a:avLst/>
            </a:prstGeom>
            <a:solidFill>
              <a:srgbClr val="FFFFFF"/>
            </a:solidFill>
            <a:ln w="9525" cmpd="sng">
              <a:solidFill>
                <a:srgbClr val="000000"/>
              </a:solidFill>
              <a:miter lim="800000"/>
            </a:ln>
          </p:spPr>
          <p:txBody>
            <a:bodyPr/>
            <a:lstStyle/>
            <a:p>
              <a:endParaRPr lang="zh-CN" altLang="en-US"/>
            </a:p>
          </p:txBody>
        </p:sp>
      </p:grpSp>
      <p:grpSp>
        <p:nvGrpSpPr>
          <p:cNvPr id="6" name="Group 19" descr="学科网(www.zxxk.com)--教育资源门户，提供试卷、教案、课件、论文、素材及各类教学资源下载，还有大量而丰富的教学相关资讯！"/>
          <p:cNvGrpSpPr/>
          <p:nvPr/>
        </p:nvGrpSpPr>
        <p:grpSpPr bwMode="auto">
          <a:xfrm>
            <a:off x="6715140" y="4240818"/>
            <a:ext cx="427037" cy="841375"/>
            <a:chOff x="0" y="0"/>
            <a:chExt cx="674" cy="480"/>
          </a:xfrm>
        </p:grpSpPr>
        <p:sp>
          <p:nvSpPr>
            <p:cNvPr id="16404" name="Rectangle 20"/>
            <p:cNvSpPr>
              <a:spLocks noChangeArrowheads="1"/>
            </p:cNvSpPr>
            <p:nvPr/>
          </p:nvSpPr>
          <p:spPr bwMode="auto">
            <a:xfrm>
              <a:off x="0" y="360"/>
              <a:ext cx="675" cy="120"/>
            </a:xfrm>
            <a:prstGeom prst="rect">
              <a:avLst/>
            </a:prstGeom>
            <a:solidFill>
              <a:srgbClr val="FFFFFF"/>
            </a:solidFill>
            <a:ln w="9525" cmpd="sng">
              <a:solidFill>
                <a:srgbClr val="000000"/>
              </a:solidFill>
              <a:miter lim="800000"/>
            </a:ln>
          </p:spPr>
          <p:txBody>
            <a:bodyPr/>
            <a:lstStyle/>
            <a:p>
              <a:endParaRPr lang="zh-CN" altLang="en-US"/>
            </a:p>
          </p:txBody>
        </p:sp>
        <p:sp>
          <p:nvSpPr>
            <p:cNvPr id="16405" name="Rectangle 21"/>
            <p:cNvSpPr>
              <a:spLocks noChangeArrowheads="1"/>
            </p:cNvSpPr>
            <p:nvPr/>
          </p:nvSpPr>
          <p:spPr bwMode="auto">
            <a:xfrm>
              <a:off x="90" y="240"/>
              <a:ext cx="495" cy="119"/>
            </a:xfrm>
            <a:prstGeom prst="rect">
              <a:avLst/>
            </a:prstGeom>
            <a:solidFill>
              <a:srgbClr val="FFFFFF"/>
            </a:solidFill>
            <a:ln w="9525" cmpd="sng">
              <a:solidFill>
                <a:srgbClr val="000000"/>
              </a:solidFill>
              <a:miter lim="800000"/>
            </a:ln>
          </p:spPr>
          <p:txBody>
            <a:bodyPr/>
            <a:lstStyle/>
            <a:p>
              <a:endParaRPr lang="zh-CN" altLang="en-US"/>
            </a:p>
          </p:txBody>
        </p:sp>
        <p:sp>
          <p:nvSpPr>
            <p:cNvPr id="16406" name="Rectangle 22"/>
            <p:cNvSpPr>
              <a:spLocks noChangeArrowheads="1"/>
            </p:cNvSpPr>
            <p:nvPr/>
          </p:nvSpPr>
          <p:spPr bwMode="auto">
            <a:xfrm>
              <a:off x="165" y="120"/>
              <a:ext cx="315" cy="119"/>
            </a:xfrm>
            <a:prstGeom prst="rect">
              <a:avLst/>
            </a:prstGeom>
            <a:solidFill>
              <a:srgbClr val="FFFFFF"/>
            </a:solidFill>
            <a:ln w="9525" cmpd="sng">
              <a:solidFill>
                <a:srgbClr val="000000"/>
              </a:solidFill>
              <a:miter lim="800000"/>
            </a:ln>
          </p:spPr>
          <p:txBody>
            <a:bodyPr/>
            <a:lstStyle/>
            <a:p>
              <a:endParaRPr lang="zh-CN" altLang="en-US"/>
            </a:p>
          </p:txBody>
        </p:sp>
        <p:sp>
          <p:nvSpPr>
            <p:cNvPr id="16407" name="Rectangle 23"/>
            <p:cNvSpPr>
              <a:spLocks noChangeArrowheads="1"/>
            </p:cNvSpPr>
            <p:nvPr/>
          </p:nvSpPr>
          <p:spPr bwMode="auto">
            <a:xfrm>
              <a:off x="255" y="0"/>
              <a:ext cx="119" cy="119"/>
            </a:xfrm>
            <a:prstGeom prst="rect">
              <a:avLst/>
            </a:prstGeom>
            <a:solidFill>
              <a:srgbClr val="FFFFFF"/>
            </a:solidFill>
            <a:ln w="9525" cmpd="sng">
              <a:solidFill>
                <a:srgbClr val="000000"/>
              </a:solidFill>
              <a:miter lim="800000"/>
            </a:ln>
          </p:spPr>
          <p:txBody>
            <a:bodyPr/>
            <a:lstStyle/>
            <a:p>
              <a:endParaRPr lang="zh-CN" altLang="en-US"/>
            </a:p>
          </p:txBody>
        </p:sp>
      </p:grpSp>
      <p:sp>
        <p:nvSpPr>
          <p:cNvPr id="24" name="Text Box 4"/>
          <p:cNvSpPr txBox="1">
            <a:spLocks noChangeArrowheads="1"/>
          </p:cNvSpPr>
          <p:nvPr/>
        </p:nvSpPr>
        <p:spPr bwMode="auto">
          <a:xfrm>
            <a:off x="6858016" y="3000372"/>
            <a:ext cx="571500" cy="1477328"/>
          </a:xfrm>
          <a:prstGeom prst="rect">
            <a:avLst/>
          </a:prstGeom>
          <a:noFill/>
          <a:ln w="9525" algn="ctr">
            <a:noFill/>
            <a:miter lim="800000"/>
          </a:ln>
        </p:spPr>
        <p:txBody>
          <a:bodyPr>
            <a:spAutoFit/>
          </a:bodyPr>
          <a:lstStyle/>
          <a:p>
            <a:pPr fontAlgn="t">
              <a:lnSpc>
                <a:spcPct val="150000"/>
              </a:lnSpc>
            </a:pPr>
            <a:r>
              <a:rPr lang="en-US" altLang="zh-CN" sz="6000" b="1" dirty="0" smtClean="0">
                <a:solidFill>
                  <a:srgbClr val="FF0000"/>
                </a:solidFill>
                <a:latin typeface="楷体_GB2312" pitchFamily="49" charset="-122"/>
                <a:ea typeface="楷体_GB2312" pitchFamily="49" charset="-122"/>
              </a:rPr>
              <a:t>D</a:t>
            </a:r>
            <a:endParaRPr lang="en-US" altLang="zh-CN" sz="6000" b="1" dirty="0">
              <a:solidFill>
                <a:srgbClr val="FF0000"/>
              </a:solidFill>
              <a:latin typeface="楷体_GB2312" pitchFamily="49" charset="-122"/>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Right)">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69" name="Rectangle 17"/>
          <p:cNvSpPr>
            <a:spLocks noChangeArrowheads="1"/>
          </p:cNvSpPr>
          <p:nvPr/>
        </p:nvSpPr>
        <p:spPr bwMode="auto">
          <a:xfrm>
            <a:off x="142844" y="366690"/>
            <a:ext cx="8534400" cy="946150"/>
          </a:xfrm>
          <a:prstGeom prst="rect">
            <a:avLst/>
          </a:prstGeom>
          <a:noFill/>
          <a:ln w="9525">
            <a:noFill/>
            <a:miter lim="800000"/>
          </a:ln>
          <a:effectLst/>
        </p:spPr>
        <p:txBody>
          <a:bodyPr>
            <a:spAutoFit/>
          </a:bodyPr>
          <a:lstStyle/>
          <a:p>
            <a:pPr>
              <a:spcBef>
                <a:spcPct val="50000"/>
              </a:spcBef>
            </a:pPr>
            <a:r>
              <a:rPr lang="en-US" altLang="zh-CN" sz="2800" b="1" dirty="0" smtClean="0">
                <a:solidFill>
                  <a:srgbClr val="0000FF"/>
                </a:solidFill>
                <a:latin typeface="+mn-ea"/>
              </a:rPr>
              <a:t>9.</a:t>
            </a:r>
            <a:r>
              <a:rPr lang="zh-CN" altLang="en-US" sz="2800" b="1" dirty="0" smtClean="0">
                <a:solidFill>
                  <a:srgbClr val="0000FF"/>
                </a:solidFill>
                <a:latin typeface="+mn-ea"/>
              </a:rPr>
              <a:t>下</a:t>
            </a:r>
            <a:r>
              <a:rPr lang="zh-CN" altLang="en-US" sz="2800" b="1" dirty="0">
                <a:solidFill>
                  <a:srgbClr val="0000FF"/>
                </a:solidFill>
                <a:latin typeface="+mn-ea"/>
              </a:rPr>
              <a:t>图是某生态系统中食物网简图，图中甲</a:t>
            </a:r>
            <a:r>
              <a:rPr lang="en-US" altLang="zh-CN" sz="2800" b="1" dirty="0">
                <a:solidFill>
                  <a:srgbClr val="0000FF"/>
                </a:solidFill>
                <a:latin typeface="+mn-ea"/>
              </a:rPr>
              <a:t>—</a:t>
            </a:r>
            <a:r>
              <a:rPr lang="zh-CN" altLang="en-US" sz="2800" b="1" dirty="0">
                <a:solidFill>
                  <a:srgbClr val="0000FF"/>
                </a:solidFill>
                <a:latin typeface="+mn-ea"/>
              </a:rPr>
              <a:t>庚代表各种不同的的生物，请据图回答</a:t>
            </a:r>
            <a:endParaRPr lang="zh-CN" altLang="en-US" sz="2800" b="1" dirty="0">
              <a:solidFill>
                <a:srgbClr val="0000FF"/>
              </a:solidFill>
              <a:latin typeface="+mn-ea"/>
            </a:endParaRPr>
          </a:p>
        </p:txBody>
      </p:sp>
      <p:sp>
        <p:nvSpPr>
          <p:cNvPr id="151579" name="Rectangle 27"/>
          <p:cNvSpPr>
            <a:spLocks noChangeArrowheads="1"/>
          </p:cNvSpPr>
          <p:nvPr/>
        </p:nvSpPr>
        <p:spPr bwMode="auto">
          <a:xfrm>
            <a:off x="0" y="2849563"/>
            <a:ext cx="9144000" cy="0"/>
          </a:xfrm>
          <a:prstGeom prst="rect">
            <a:avLst/>
          </a:prstGeom>
          <a:noFill/>
          <a:ln w="9525">
            <a:noFill/>
            <a:miter lim="800000"/>
          </a:ln>
          <a:effectLst/>
        </p:spPr>
        <p:txBody>
          <a:bodyPr wrap="none" anchor="ctr">
            <a:spAutoFit/>
          </a:bodyPr>
          <a:lstStyle/>
          <a:p>
            <a:endParaRPr lang="zh-CN" altLang="en-US"/>
          </a:p>
        </p:txBody>
      </p:sp>
      <p:grpSp>
        <p:nvGrpSpPr>
          <p:cNvPr id="2" name="Group 46"/>
          <p:cNvGrpSpPr/>
          <p:nvPr/>
        </p:nvGrpSpPr>
        <p:grpSpPr bwMode="auto">
          <a:xfrm>
            <a:off x="4500562" y="1333496"/>
            <a:ext cx="4191000" cy="1524000"/>
            <a:chOff x="1296" y="960"/>
            <a:chExt cx="2928" cy="1104"/>
          </a:xfrm>
        </p:grpSpPr>
        <p:sp>
          <p:nvSpPr>
            <p:cNvPr id="151563" name="Line 11"/>
            <p:cNvSpPr>
              <a:spLocks noChangeShapeType="1"/>
            </p:cNvSpPr>
            <p:nvPr/>
          </p:nvSpPr>
          <p:spPr bwMode="auto">
            <a:xfrm flipV="1">
              <a:off x="2016" y="1920"/>
              <a:ext cx="504" cy="0"/>
            </a:xfrm>
            <a:prstGeom prst="line">
              <a:avLst/>
            </a:prstGeom>
            <a:noFill/>
            <a:ln w="38100">
              <a:solidFill>
                <a:srgbClr val="000000"/>
              </a:solidFill>
              <a:round/>
              <a:tailEnd type="triangle" w="med" len="med"/>
            </a:ln>
          </p:spPr>
          <p:txBody>
            <a:bodyPr/>
            <a:lstStyle/>
            <a:p>
              <a:endParaRPr lang="zh-CN" altLang="en-US" sz="3200"/>
            </a:p>
          </p:txBody>
        </p:sp>
        <p:sp>
          <p:nvSpPr>
            <p:cNvPr id="151583" name="WordArt 31"/>
            <p:cNvSpPr>
              <a:spLocks noChangeArrowheads="1" noChangeShapeType="1" noTextEdit="1"/>
            </p:cNvSpPr>
            <p:nvPr/>
          </p:nvSpPr>
          <p:spPr bwMode="auto">
            <a:xfrm>
              <a:off x="1296" y="1322"/>
              <a:ext cx="192" cy="214"/>
            </a:xfrm>
            <a:prstGeom prst="rect">
              <a:avLst/>
            </a:prstGeom>
          </p:spPr>
          <p:txBody>
            <a:bodyPr wrap="none" fromWordArt="1">
              <a:prstTxWarp prst="textPlain">
                <a:avLst>
                  <a:gd name="adj" fmla="val 50000"/>
                </a:avLst>
              </a:prstTxWarp>
            </a:bodyPr>
            <a:lstStyle/>
            <a:p>
              <a:pPr algn="ctr"/>
              <a:r>
                <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rPr>
                <a:t>戊</a:t>
              </a:r>
              <a:endPar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84" name="WordArt 32"/>
            <p:cNvSpPr>
              <a:spLocks noChangeArrowheads="1" noChangeShapeType="1" noTextEdit="1"/>
            </p:cNvSpPr>
            <p:nvPr/>
          </p:nvSpPr>
          <p:spPr bwMode="auto">
            <a:xfrm>
              <a:off x="4032" y="1344"/>
              <a:ext cx="192" cy="192"/>
            </a:xfrm>
            <a:prstGeom prst="rect">
              <a:avLst/>
            </a:prstGeom>
          </p:spPr>
          <p:txBody>
            <a:bodyPr wrap="none" fromWordArt="1">
              <a:prstTxWarp prst="textPlain">
                <a:avLst>
                  <a:gd name="adj" fmla="val 50000"/>
                </a:avLst>
              </a:prstTxWarp>
            </a:bodyPr>
            <a:lstStyle/>
            <a:p>
              <a:pPr algn="ctr"/>
              <a:r>
                <a:rPr lang="zh-CN" altLang="en-US" sz="3200" kern="10">
                  <a:ln w="9525">
                    <a:solidFill>
                      <a:srgbClr val="000000"/>
                    </a:solidFill>
                    <a:round/>
                  </a:ln>
                  <a:solidFill>
                    <a:srgbClr val="000000"/>
                  </a:solidFill>
                  <a:latin typeface="宋体" panose="02010600030101010101" pitchFamily="2" charset="-122"/>
                  <a:ea typeface="宋体" panose="02010600030101010101" pitchFamily="2" charset="-122"/>
                </a:rPr>
                <a:t>丙</a:t>
              </a:r>
              <a:endParaRPr lang="zh-CN" altLang="en-US" sz="3200"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85" name="WordArt 33"/>
            <p:cNvSpPr>
              <a:spLocks noChangeArrowheads="1" noChangeShapeType="1" noTextEdit="1"/>
            </p:cNvSpPr>
            <p:nvPr/>
          </p:nvSpPr>
          <p:spPr bwMode="auto">
            <a:xfrm>
              <a:off x="3264" y="1008"/>
              <a:ext cx="192" cy="192"/>
            </a:xfrm>
            <a:prstGeom prst="rect">
              <a:avLst/>
            </a:prstGeom>
          </p:spPr>
          <p:txBody>
            <a:bodyPr wrap="none" fromWordArt="1">
              <a:prstTxWarp prst="textPlain">
                <a:avLst>
                  <a:gd name="adj" fmla="val 50000"/>
                </a:avLst>
              </a:prstTxWarp>
            </a:bodyPr>
            <a:lstStyle/>
            <a:p>
              <a:pPr algn="ctr"/>
              <a:r>
                <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rPr>
                <a:t>丁</a:t>
              </a:r>
              <a:endPar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86" name="WordArt 34"/>
            <p:cNvSpPr>
              <a:spLocks noChangeArrowheads="1" noChangeShapeType="1" noTextEdit="1"/>
            </p:cNvSpPr>
            <p:nvPr/>
          </p:nvSpPr>
          <p:spPr bwMode="auto">
            <a:xfrm>
              <a:off x="2244" y="960"/>
              <a:ext cx="200" cy="240"/>
            </a:xfrm>
            <a:prstGeom prst="rect">
              <a:avLst/>
            </a:prstGeom>
          </p:spPr>
          <p:txBody>
            <a:bodyPr wrap="none" fromWordArt="1">
              <a:prstTxWarp prst="textPlain">
                <a:avLst>
                  <a:gd name="adj" fmla="val 50000"/>
                </a:avLst>
              </a:prstTxWarp>
            </a:bodyPr>
            <a:lstStyle/>
            <a:p>
              <a:pPr algn="ctr"/>
              <a:r>
                <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rPr>
                <a:t>庚</a:t>
              </a:r>
              <a:endPar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87" name="WordArt 35"/>
            <p:cNvSpPr>
              <a:spLocks noChangeArrowheads="1" noChangeShapeType="1" noTextEdit="1"/>
            </p:cNvSpPr>
            <p:nvPr/>
          </p:nvSpPr>
          <p:spPr bwMode="auto">
            <a:xfrm>
              <a:off x="1776" y="1824"/>
              <a:ext cx="192" cy="192"/>
            </a:xfrm>
            <a:prstGeom prst="rect">
              <a:avLst/>
            </a:prstGeom>
          </p:spPr>
          <p:txBody>
            <a:bodyPr wrap="none" fromWordArt="1">
              <a:prstTxWarp prst="textPlain">
                <a:avLst>
                  <a:gd name="adj" fmla="val 50000"/>
                </a:avLst>
              </a:prstTxWarp>
            </a:bodyPr>
            <a:lstStyle/>
            <a:p>
              <a:pPr algn="ctr"/>
              <a:r>
                <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rPr>
                <a:t>己</a:t>
              </a:r>
              <a:endPar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88" name="WordArt 36"/>
            <p:cNvSpPr>
              <a:spLocks noChangeArrowheads="1" noChangeShapeType="1" noTextEdit="1"/>
            </p:cNvSpPr>
            <p:nvPr/>
          </p:nvSpPr>
          <p:spPr bwMode="auto">
            <a:xfrm>
              <a:off x="2592" y="1824"/>
              <a:ext cx="192" cy="240"/>
            </a:xfrm>
            <a:prstGeom prst="rect">
              <a:avLst/>
            </a:prstGeom>
          </p:spPr>
          <p:txBody>
            <a:bodyPr wrap="none" fromWordArt="1">
              <a:prstTxWarp prst="textPlain">
                <a:avLst>
                  <a:gd name="adj" fmla="val 50000"/>
                </a:avLst>
              </a:prstTxWarp>
            </a:bodyPr>
            <a:lstStyle/>
            <a:p>
              <a:pPr algn="ctr"/>
              <a:r>
                <a:rPr lang="zh-CN" altLang="en-US" sz="2400" kern="10" dirty="0">
                  <a:ln w="9525">
                    <a:solidFill>
                      <a:srgbClr val="000000"/>
                    </a:solidFill>
                    <a:round/>
                  </a:ln>
                  <a:solidFill>
                    <a:srgbClr val="000000"/>
                  </a:solidFill>
                  <a:latin typeface="宋体" panose="02010600030101010101" pitchFamily="2" charset="-122"/>
                  <a:ea typeface="宋体" panose="02010600030101010101" pitchFamily="2" charset="-122"/>
                </a:rPr>
                <a:t>甲</a:t>
              </a:r>
              <a:endParaRPr lang="zh-CN" altLang="en-US" sz="24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89" name="WordArt 37"/>
            <p:cNvSpPr>
              <a:spLocks noChangeArrowheads="1" noChangeShapeType="1" noTextEdit="1"/>
            </p:cNvSpPr>
            <p:nvPr/>
          </p:nvSpPr>
          <p:spPr bwMode="auto">
            <a:xfrm>
              <a:off x="3408" y="1824"/>
              <a:ext cx="192" cy="192"/>
            </a:xfrm>
            <a:prstGeom prst="rect">
              <a:avLst/>
            </a:prstGeom>
          </p:spPr>
          <p:txBody>
            <a:bodyPr wrap="none" fromWordArt="1">
              <a:prstTxWarp prst="textPlain">
                <a:avLst>
                  <a:gd name="adj" fmla="val 50000"/>
                </a:avLst>
              </a:prstTxWarp>
            </a:bodyPr>
            <a:lstStyle/>
            <a:p>
              <a:pPr algn="ctr"/>
              <a:r>
                <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rPr>
                <a:t>乙</a:t>
              </a:r>
              <a:endParaRPr lang="zh-CN" altLang="en-US" sz="32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151590" name="Line 38"/>
            <p:cNvSpPr>
              <a:spLocks noChangeShapeType="1"/>
            </p:cNvSpPr>
            <p:nvPr/>
          </p:nvSpPr>
          <p:spPr bwMode="auto">
            <a:xfrm flipV="1">
              <a:off x="2832" y="1920"/>
              <a:ext cx="504" cy="0"/>
            </a:xfrm>
            <a:prstGeom prst="line">
              <a:avLst/>
            </a:prstGeom>
            <a:noFill/>
            <a:ln w="38100">
              <a:solidFill>
                <a:srgbClr val="000000"/>
              </a:solidFill>
              <a:round/>
              <a:tailEnd type="triangle" w="med" len="med"/>
            </a:ln>
          </p:spPr>
          <p:txBody>
            <a:bodyPr/>
            <a:lstStyle/>
            <a:p>
              <a:endParaRPr lang="zh-CN" altLang="en-US" sz="3200"/>
            </a:p>
          </p:txBody>
        </p:sp>
        <p:sp>
          <p:nvSpPr>
            <p:cNvPr id="151591" name="Line 39"/>
            <p:cNvSpPr>
              <a:spLocks noChangeShapeType="1"/>
            </p:cNvSpPr>
            <p:nvPr/>
          </p:nvSpPr>
          <p:spPr bwMode="auto">
            <a:xfrm flipV="1">
              <a:off x="3648" y="1632"/>
              <a:ext cx="384" cy="288"/>
            </a:xfrm>
            <a:prstGeom prst="line">
              <a:avLst/>
            </a:prstGeom>
            <a:noFill/>
            <a:ln w="38100">
              <a:solidFill>
                <a:srgbClr val="000000"/>
              </a:solidFill>
              <a:round/>
              <a:tailEnd type="triangle" w="med" len="med"/>
            </a:ln>
          </p:spPr>
          <p:txBody>
            <a:bodyPr/>
            <a:lstStyle/>
            <a:p>
              <a:endParaRPr lang="zh-CN" altLang="en-US" sz="3200"/>
            </a:p>
          </p:txBody>
        </p:sp>
        <p:sp>
          <p:nvSpPr>
            <p:cNvPr id="151592" name="Line 40"/>
            <p:cNvSpPr>
              <a:spLocks noChangeShapeType="1"/>
            </p:cNvSpPr>
            <p:nvPr/>
          </p:nvSpPr>
          <p:spPr bwMode="auto">
            <a:xfrm>
              <a:off x="1440" y="1584"/>
              <a:ext cx="288" cy="240"/>
            </a:xfrm>
            <a:prstGeom prst="line">
              <a:avLst/>
            </a:prstGeom>
            <a:noFill/>
            <a:ln w="38100">
              <a:solidFill>
                <a:srgbClr val="000000"/>
              </a:solidFill>
              <a:round/>
              <a:tailEnd type="triangle" w="med" len="med"/>
            </a:ln>
          </p:spPr>
          <p:txBody>
            <a:bodyPr/>
            <a:lstStyle/>
            <a:p>
              <a:endParaRPr lang="zh-CN" altLang="en-US" sz="3200"/>
            </a:p>
          </p:txBody>
        </p:sp>
        <p:sp>
          <p:nvSpPr>
            <p:cNvPr id="151593" name="Line 41"/>
            <p:cNvSpPr>
              <a:spLocks noChangeShapeType="1"/>
            </p:cNvSpPr>
            <p:nvPr/>
          </p:nvSpPr>
          <p:spPr bwMode="auto">
            <a:xfrm>
              <a:off x="1536" y="1488"/>
              <a:ext cx="1008" cy="336"/>
            </a:xfrm>
            <a:prstGeom prst="line">
              <a:avLst/>
            </a:prstGeom>
            <a:noFill/>
            <a:ln w="38100">
              <a:solidFill>
                <a:srgbClr val="000000"/>
              </a:solidFill>
              <a:round/>
              <a:tailEnd type="triangle" w="med" len="med"/>
            </a:ln>
          </p:spPr>
          <p:txBody>
            <a:bodyPr/>
            <a:lstStyle/>
            <a:p>
              <a:endParaRPr lang="zh-CN" altLang="en-US" sz="3200"/>
            </a:p>
          </p:txBody>
        </p:sp>
        <p:sp>
          <p:nvSpPr>
            <p:cNvPr id="151594" name="Line 42"/>
            <p:cNvSpPr>
              <a:spLocks noChangeShapeType="1"/>
            </p:cNvSpPr>
            <p:nvPr/>
          </p:nvSpPr>
          <p:spPr bwMode="auto">
            <a:xfrm flipV="1">
              <a:off x="1536" y="1104"/>
              <a:ext cx="672" cy="240"/>
            </a:xfrm>
            <a:prstGeom prst="line">
              <a:avLst/>
            </a:prstGeom>
            <a:noFill/>
            <a:ln w="38100">
              <a:solidFill>
                <a:srgbClr val="000000"/>
              </a:solidFill>
              <a:round/>
              <a:tailEnd type="triangle" w="med" len="med"/>
            </a:ln>
          </p:spPr>
          <p:txBody>
            <a:bodyPr/>
            <a:lstStyle/>
            <a:p>
              <a:endParaRPr lang="zh-CN" altLang="en-US" sz="3200"/>
            </a:p>
          </p:txBody>
        </p:sp>
        <p:sp>
          <p:nvSpPr>
            <p:cNvPr id="151595" name="Line 43"/>
            <p:cNvSpPr>
              <a:spLocks noChangeShapeType="1"/>
            </p:cNvSpPr>
            <p:nvPr/>
          </p:nvSpPr>
          <p:spPr bwMode="auto">
            <a:xfrm flipV="1">
              <a:off x="2521" y="1056"/>
              <a:ext cx="672" cy="0"/>
            </a:xfrm>
            <a:prstGeom prst="line">
              <a:avLst/>
            </a:prstGeom>
            <a:noFill/>
            <a:ln w="38100">
              <a:solidFill>
                <a:srgbClr val="000000"/>
              </a:solidFill>
              <a:round/>
              <a:tailEnd type="triangle" w="med" len="med"/>
            </a:ln>
          </p:spPr>
          <p:txBody>
            <a:bodyPr/>
            <a:lstStyle/>
            <a:p>
              <a:endParaRPr lang="zh-CN" altLang="en-US" sz="3200"/>
            </a:p>
          </p:txBody>
        </p:sp>
        <p:sp>
          <p:nvSpPr>
            <p:cNvPr id="151596" name="Line 44"/>
            <p:cNvSpPr>
              <a:spLocks noChangeShapeType="1"/>
            </p:cNvSpPr>
            <p:nvPr/>
          </p:nvSpPr>
          <p:spPr bwMode="auto">
            <a:xfrm>
              <a:off x="3504" y="1104"/>
              <a:ext cx="528" cy="192"/>
            </a:xfrm>
            <a:prstGeom prst="line">
              <a:avLst/>
            </a:prstGeom>
            <a:noFill/>
            <a:ln w="38100">
              <a:solidFill>
                <a:srgbClr val="000000"/>
              </a:solidFill>
              <a:round/>
              <a:tailEnd type="triangle" w="med" len="med"/>
            </a:ln>
          </p:spPr>
          <p:txBody>
            <a:bodyPr/>
            <a:lstStyle/>
            <a:p>
              <a:endParaRPr lang="zh-CN" altLang="en-US" sz="3200"/>
            </a:p>
          </p:txBody>
        </p:sp>
        <p:sp>
          <p:nvSpPr>
            <p:cNvPr id="151597" name="Line 45"/>
            <p:cNvSpPr>
              <a:spLocks noChangeShapeType="1"/>
            </p:cNvSpPr>
            <p:nvPr/>
          </p:nvSpPr>
          <p:spPr bwMode="auto">
            <a:xfrm flipV="1">
              <a:off x="2784" y="1200"/>
              <a:ext cx="528" cy="576"/>
            </a:xfrm>
            <a:prstGeom prst="line">
              <a:avLst/>
            </a:prstGeom>
            <a:noFill/>
            <a:ln w="38100">
              <a:solidFill>
                <a:srgbClr val="000000"/>
              </a:solidFill>
              <a:round/>
              <a:tailEnd type="triangle" w="med" len="med"/>
            </a:ln>
          </p:spPr>
          <p:txBody>
            <a:bodyPr/>
            <a:lstStyle/>
            <a:p>
              <a:endParaRPr lang="zh-CN" altLang="en-US" sz="3200"/>
            </a:p>
          </p:txBody>
        </p:sp>
      </p:grpSp>
      <p:sp>
        <p:nvSpPr>
          <p:cNvPr id="151599" name="Rectangle 47"/>
          <p:cNvSpPr>
            <a:spLocks noChangeArrowheads="1"/>
          </p:cNvSpPr>
          <p:nvPr/>
        </p:nvSpPr>
        <p:spPr bwMode="auto">
          <a:xfrm>
            <a:off x="585790" y="3071810"/>
            <a:ext cx="8129614" cy="2227263"/>
          </a:xfrm>
          <a:prstGeom prst="rect">
            <a:avLst/>
          </a:prstGeom>
          <a:noFill/>
          <a:ln w="9525">
            <a:noFill/>
            <a:miter lim="800000"/>
          </a:ln>
          <a:effectLst/>
        </p:spPr>
        <p:txBody>
          <a:bodyPr wrap="square">
            <a:spAutoFit/>
          </a:bodyPr>
          <a:lstStyle/>
          <a:p>
            <a:r>
              <a:rPr lang="zh-CN" altLang="en-US" sz="2800" b="1" dirty="0" smtClean="0">
                <a:solidFill>
                  <a:srgbClr val="0000FF"/>
                </a:solidFill>
                <a:latin typeface="+mn-ea"/>
              </a:rPr>
              <a:t>（</a:t>
            </a:r>
            <a:r>
              <a:rPr lang="en-US" altLang="zh-CN" sz="2800" b="1" dirty="0" smtClean="0">
                <a:solidFill>
                  <a:srgbClr val="0000FF"/>
                </a:solidFill>
                <a:latin typeface="+mn-ea"/>
              </a:rPr>
              <a:t>2</a:t>
            </a:r>
            <a:r>
              <a:rPr lang="zh-CN" altLang="en-US" sz="2800" b="1" dirty="0" smtClean="0">
                <a:solidFill>
                  <a:srgbClr val="0000FF"/>
                </a:solidFill>
                <a:latin typeface="+mn-ea"/>
              </a:rPr>
              <a:t>）</a:t>
            </a:r>
            <a:r>
              <a:rPr lang="zh-CN" altLang="en-US" sz="2800" b="1" dirty="0">
                <a:solidFill>
                  <a:srgbClr val="0000FF"/>
                </a:solidFill>
                <a:latin typeface="+mn-ea"/>
              </a:rPr>
              <a:t>此生态系统中作为生产者的生物</a:t>
            </a:r>
            <a:r>
              <a:rPr lang="zh-CN" altLang="en-US" sz="2800" b="1" dirty="0" smtClean="0">
                <a:solidFill>
                  <a:srgbClr val="0000FF"/>
                </a:solidFill>
                <a:latin typeface="+mn-ea"/>
              </a:rPr>
              <a:t>是</a:t>
            </a:r>
            <a:r>
              <a:rPr lang="zh-CN" altLang="zh-CN" sz="2800" dirty="0" smtClean="0">
                <a:solidFill>
                  <a:srgbClr val="0000FF"/>
                </a:solidFill>
              </a:rPr>
              <a:t>＿＿＿</a:t>
            </a:r>
            <a:r>
              <a:rPr lang="zh-CN" altLang="en-US" sz="2800" b="1" dirty="0" smtClean="0">
                <a:solidFill>
                  <a:srgbClr val="0000FF"/>
                </a:solidFill>
                <a:latin typeface="+mn-ea"/>
              </a:rPr>
              <a:t>，</a:t>
            </a:r>
            <a:r>
              <a:rPr lang="zh-CN" altLang="en-US" sz="2800" b="1" dirty="0">
                <a:solidFill>
                  <a:srgbClr val="0000FF"/>
                </a:solidFill>
                <a:latin typeface="+mn-ea"/>
              </a:rPr>
              <a:t>作为次级消费者的生物是</a:t>
            </a:r>
            <a:r>
              <a:rPr lang="zh-CN" altLang="en-US" sz="2800" b="1" u="sng" dirty="0">
                <a:solidFill>
                  <a:srgbClr val="0000FF"/>
                </a:solidFill>
                <a:latin typeface="+mn-ea"/>
              </a:rPr>
              <a:t> </a:t>
            </a:r>
            <a:r>
              <a:rPr lang="zh-CN" altLang="en-US" sz="2800" b="1" dirty="0">
                <a:solidFill>
                  <a:srgbClr val="0000FF"/>
                </a:solidFill>
                <a:latin typeface="+mn-ea"/>
              </a:rPr>
              <a:t>   </a:t>
            </a:r>
            <a:r>
              <a:rPr lang="zh-CN" altLang="en-US" sz="2800" b="1" u="sng" dirty="0">
                <a:solidFill>
                  <a:srgbClr val="0000FF"/>
                </a:solidFill>
                <a:latin typeface="+mn-ea"/>
              </a:rPr>
              <a:t> </a:t>
            </a:r>
            <a:r>
              <a:rPr lang="zh-CN" altLang="en-US" sz="2800" b="1" dirty="0">
                <a:solidFill>
                  <a:srgbClr val="0000FF"/>
                </a:solidFill>
                <a:latin typeface="+mn-ea"/>
              </a:rPr>
              <a:t>  </a:t>
            </a:r>
            <a:endParaRPr lang="zh-CN" altLang="en-US" sz="2800" b="1" dirty="0">
              <a:solidFill>
                <a:srgbClr val="0000FF"/>
              </a:solidFill>
              <a:latin typeface="+mn-ea"/>
            </a:endParaRPr>
          </a:p>
          <a:p>
            <a:endParaRPr lang="zh-CN" altLang="en-US" sz="2800" b="1" dirty="0">
              <a:solidFill>
                <a:srgbClr val="0000FF"/>
              </a:solidFill>
              <a:latin typeface="+mn-ea"/>
            </a:endParaRPr>
          </a:p>
          <a:p>
            <a:r>
              <a:rPr lang="zh-CN" altLang="en-US" sz="2800" b="1" dirty="0" smtClean="0">
                <a:solidFill>
                  <a:srgbClr val="0000FF"/>
                </a:solidFill>
                <a:latin typeface="+mn-ea"/>
              </a:rPr>
              <a:t>（</a:t>
            </a:r>
            <a:r>
              <a:rPr lang="en-US" altLang="zh-CN" sz="2800" b="1" dirty="0" smtClean="0">
                <a:solidFill>
                  <a:srgbClr val="0000FF"/>
                </a:solidFill>
                <a:latin typeface="+mn-ea"/>
              </a:rPr>
              <a:t>3</a:t>
            </a:r>
            <a:r>
              <a:rPr lang="zh-CN" altLang="en-US" sz="2800" b="1" dirty="0" smtClean="0">
                <a:solidFill>
                  <a:srgbClr val="0000FF"/>
                </a:solidFill>
                <a:latin typeface="+mn-ea"/>
              </a:rPr>
              <a:t>）、</a:t>
            </a:r>
            <a:r>
              <a:rPr lang="zh-CN" altLang="en-US" sz="2800" b="1" dirty="0">
                <a:solidFill>
                  <a:srgbClr val="0000FF"/>
                </a:solidFill>
                <a:latin typeface="+mn-ea"/>
              </a:rPr>
              <a:t>若该生态系统受到重金属污染，那么在体内积存重金属污染物最多的生物</a:t>
            </a:r>
            <a:r>
              <a:rPr lang="zh-CN" altLang="en-US" sz="2800" b="1" dirty="0" smtClean="0">
                <a:solidFill>
                  <a:srgbClr val="0000FF"/>
                </a:solidFill>
                <a:latin typeface="+mn-ea"/>
              </a:rPr>
              <a:t>是</a:t>
            </a:r>
            <a:r>
              <a:rPr lang="zh-CN" altLang="zh-CN" sz="2800" dirty="0" smtClean="0">
                <a:solidFill>
                  <a:srgbClr val="0000FF"/>
                </a:solidFill>
              </a:rPr>
              <a:t>＿＿＿</a:t>
            </a:r>
            <a:r>
              <a:rPr lang="zh-CN" altLang="en-US" sz="2800" b="1" dirty="0" smtClean="0">
                <a:solidFill>
                  <a:srgbClr val="0000FF"/>
                </a:solidFill>
                <a:latin typeface="+mn-ea"/>
              </a:rPr>
              <a:t>。</a:t>
            </a:r>
            <a:endParaRPr lang="zh-CN" altLang="en-US" sz="2800" b="1" dirty="0">
              <a:solidFill>
                <a:srgbClr val="0000FF"/>
              </a:solidFill>
              <a:latin typeface="+mn-ea"/>
            </a:endParaRPr>
          </a:p>
        </p:txBody>
      </p:sp>
      <p:sp>
        <p:nvSpPr>
          <p:cNvPr id="151601" name="WordArt 49"/>
          <p:cNvSpPr>
            <a:spLocks noChangeArrowheads="1" noChangeShapeType="1" noTextEdit="1"/>
          </p:cNvSpPr>
          <p:nvPr/>
        </p:nvSpPr>
        <p:spPr bwMode="auto">
          <a:xfrm>
            <a:off x="7286644" y="3143248"/>
            <a:ext cx="319070" cy="347666"/>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rPr>
              <a:t>戊</a:t>
            </a:r>
            <a:endPar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endParaRPr>
          </a:p>
        </p:txBody>
      </p:sp>
      <p:sp>
        <p:nvSpPr>
          <p:cNvPr id="151603" name="WordArt 51"/>
          <p:cNvSpPr>
            <a:spLocks noChangeArrowheads="1" noChangeShapeType="1" noTextEdit="1"/>
          </p:cNvSpPr>
          <p:nvPr/>
        </p:nvSpPr>
        <p:spPr bwMode="auto">
          <a:xfrm>
            <a:off x="6500826" y="4857760"/>
            <a:ext cx="381000" cy="381000"/>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rPr>
              <a:t>丙</a:t>
            </a:r>
            <a:endPar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endParaRPr>
          </a:p>
        </p:txBody>
      </p:sp>
      <p:sp>
        <p:nvSpPr>
          <p:cNvPr id="151602" name="WordArt 50"/>
          <p:cNvSpPr>
            <a:spLocks noChangeArrowheads="1" noChangeShapeType="1" noTextEdit="1"/>
          </p:cNvSpPr>
          <p:nvPr/>
        </p:nvSpPr>
        <p:spPr bwMode="auto">
          <a:xfrm>
            <a:off x="5143504" y="3643314"/>
            <a:ext cx="1752600" cy="381000"/>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rPr>
              <a:t>甲、乙、丁</a:t>
            </a:r>
            <a:endPar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endParaRPr>
          </a:p>
        </p:txBody>
      </p:sp>
      <p:sp>
        <p:nvSpPr>
          <p:cNvPr id="151605" name="Rectangle 53"/>
          <p:cNvSpPr>
            <a:spLocks noChangeArrowheads="1"/>
          </p:cNvSpPr>
          <p:nvPr/>
        </p:nvSpPr>
        <p:spPr bwMode="auto">
          <a:xfrm>
            <a:off x="604870" y="5486400"/>
            <a:ext cx="8039096" cy="946150"/>
          </a:xfrm>
          <a:prstGeom prst="rect">
            <a:avLst/>
          </a:prstGeom>
          <a:noFill/>
          <a:ln w="9525">
            <a:noFill/>
            <a:miter lim="800000"/>
          </a:ln>
          <a:effectLst/>
        </p:spPr>
        <p:txBody>
          <a:bodyPr wrap="square">
            <a:spAutoFit/>
          </a:bodyPr>
          <a:lstStyle/>
          <a:p>
            <a:pPr>
              <a:spcBef>
                <a:spcPct val="50000"/>
              </a:spcBef>
            </a:pPr>
            <a:r>
              <a:rPr lang="zh-CN" altLang="en-US" sz="2800" b="1" dirty="0" smtClean="0">
                <a:solidFill>
                  <a:srgbClr val="0000FF"/>
                </a:solidFill>
                <a:latin typeface="+mn-ea"/>
              </a:rPr>
              <a:t>（</a:t>
            </a:r>
            <a:r>
              <a:rPr lang="en-US" altLang="zh-CN" sz="2800" b="1" dirty="0" smtClean="0">
                <a:solidFill>
                  <a:srgbClr val="0000FF"/>
                </a:solidFill>
                <a:latin typeface="+mn-ea"/>
              </a:rPr>
              <a:t>4</a:t>
            </a:r>
            <a:r>
              <a:rPr lang="zh-CN" altLang="en-US" sz="2800" b="1" dirty="0" smtClean="0">
                <a:solidFill>
                  <a:srgbClr val="0000FF"/>
                </a:solidFill>
                <a:latin typeface="+mn-ea"/>
              </a:rPr>
              <a:t>）</a:t>
            </a:r>
            <a:r>
              <a:rPr lang="zh-CN" altLang="en-US" sz="2800" b="1" dirty="0">
                <a:solidFill>
                  <a:srgbClr val="0000FF"/>
                </a:solidFill>
                <a:latin typeface="+mn-ea"/>
              </a:rPr>
              <a:t>该生态系统只表示部分成分，图中未表示的成分为</a:t>
            </a:r>
            <a:endParaRPr lang="zh-CN" altLang="en-US" sz="2800" b="1" dirty="0">
              <a:solidFill>
                <a:srgbClr val="0000FF"/>
              </a:solidFill>
              <a:latin typeface="+mn-ea"/>
            </a:endParaRPr>
          </a:p>
        </p:txBody>
      </p:sp>
      <p:sp>
        <p:nvSpPr>
          <p:cNvPr id="151606" name="WordArt 54"/>
          <p:cNvSpPr>
            <a:spLocks noChangeArrowheads="1" noChangeShapeType="1" noTextEdit="1"/>
          </p:cNvSpPr>
          <p:nvPr/>
        </p:nvSpPr>
        <p:spPr bwMode="auto">
          <a:xfrm>
            <a:off x="2133600" y="6096000"/>
            <a:ext cx="1143000" cy="381000"/>
          </a:xfrm>
          <a:prstGeom prst="rect">
            <a:avLst/>
          </a:prstGeom>
        </p:spPr>
        <p:txBody>
          <a:bodyPr wrap="none" fromWordArt="1">
            <a:prstTxWarp prst="textPlain">
              <a:avLst>
                <a:gd name="adj" fmla="val 50000"/>
              </a:avLst>
            </a:prstTxWarp>
          </a:bodyPr>
          <a:lstStyle/>
          <a:p>
            <a:pPr algn="ctr"/>
            <a:r>
              <a:rPr lang="zh-CN" altLang="en-US" sz="3600" kern="10">
                <a:ln w="9525">
                  <a:solidFill>
                    <a:srgbClr val="FF0000"/>
                  </a:solidFill>
                  <a:round/>
                </a:ln>
                <a:solidFill>
                  <a:srgbClr val="FF0000"/>
                </a:solidFill>
                <a:latin typeface="宋体" panose="02010600030101010101" pitchFamily="2" charset="-122"/>
                <a:ea typeface="宋体" panose="02010600030101010101" pitchFamily="2" charset="-122"/>
              </a:rPr>
              <a:t>分解者</a:t>
            </a:r>
            <a:endParaRPr lang="zh-CN" altLang="en-US" sz="3600" kern="10">
              <a:ln w="9525">
                <a:solidFill>
                  <a:srgbClr val="FF0000"/>
                </a:solidFill>
                <a:round/>
              </a:ln>
              <a:solidFill>
                <a:srgbClr val="FF0000"/>
              </a:solidFill>
              <a:latin typeface="宋体" panose="02010600030101010101" pitchFamily="2" charset="-122"/>
              <a:ea typeface="宋体" panose="02010600030101010101" pitchFamily="2" charset="-122"/>
            </a:endParaRPr>
          </a:p>
        </p:txBody>
      </p:sp>
      <p:sp>
        <p:nvSpPr>
          <p:cNvPr id="151607" name="Text Box 55"/>
          <p:cNvSpPr txBox="1">
            <a:spLocks noChangeArrowheads="1"/>
          </p:cNvSpPr>
          <p:nvPr/>
        </p:nvSpPr>
        <p:spPr bwMode="auto">
          <a:xfrm>
            <a:off x="3810000" y="6019800"/>
            <a:ext cx="3733800" cy="519113"/>
          </a:xfrm>
          <a:prstGeom prst="rect">
            <a:avLst/>
          </a:prstGeom>
          <a:noFill/>
          <a:ln w="9525">
            <a:noFill/>
            <a:miter lim="800000"/>
          </a:ln>
          <a:effectLst/>
        </p:spPr>
        <p:txBody>
          <a:bodyPr>
            <a:spAutoFit/>
          </a:bodyPr>
          <a:lstStyle/>
          <a:p>
            <a:pPr>
              <a:spcBef>
                <a:spcPct val="50000"/>
              </a:spcBef>
            </a:pPr>
            <a:r>
              <a:rPr lang="zh-CN" altLang="en-US" sz="2800" b="1" dirty="0">
                <a:solidFill>
                  <a:srgbClr val="FF0000"/>
                </a:solidFill>
              </a:rPr>
              <a:t>非生物的物质和能量</a:t>
            </a:r>
            <a:endParaRPr lang="zh-CN" altLang="en-US" sz="2800" b="1" dirty="0">
              <a:solidFill>
                <a:srgbClr val="FF0000"/>
              </a:solidFill>
            </a:endParaRPr>
          </a:p>
        </p:txBody>
      </p:sp>
      <p:sp>
        <p:nvSpPr>
          <p:cNvPr id="151608" name="Text Box 56"/>
          <p:cNvSpPr txBox="1">
            <a:spLocks noChangeArrowheads="1"/>
          </p:cNvSpPr>
          <p:nvPr/>
        </p:nvSpPr>
        <p:spPr bwMode="auto">
          <a:xfrm>
            <a:off x="571472" y="1509698"/>
            <a:ext cx="3200400" cy="954107"/>
          </a:xfrm>
          <a:prstGeom prst="rect">
            <a:avLst/>
          </a:prstGeom>
          <a:noFill/>
          <a:ln w="9525">
            <a:noFill/>
            <a:miter lim="800000"/>
          </a:ln>
          <a:effectLst/>
        </p:spPr>
        <p:txBody>
          <a:bodyPr>
            <a:spAutoFit/>
          </a:bodyPr>
          <a:lstStyle/>
          <a:p>
            <a:pPr>
              <a:spcBef>
                <a:spcPct val="50000"/>
              </a:spcBef>
            </a:pPr>
            <a:r>
              <a:rPr lang="zh-CN" altLang="en-US" sz="2800" b="1" dirty="0" smtClean="0">
                <a:solidFill>
                  <a:srgbClr val="0000FF"/>
                </a:solidFill>
                <a:latin typeface="+mn-ea"/>
              </a:rPr>
              <a:t>（</a:t>
            </a:r>
            <a:r>
              <a:rPr lang="en-US" altLang="zh-CN" sz="2800" b="1" dirty="0" smtClean="0">
                <a:solidFill>
                  <a:srgbClr val="0000FF"/>
                </a:solidFill>
                <a:latin typeface="+mn-ea"/>
              </a:rPr>
              <a:t>1</a:t>
            </a:r>
            <a:r>
              <a:rPr lang="zh-CN" altLang="en-US" sz="2800" b="1" dirty="0" smtClean="0">
                <a:solidFill>
                  <a:srgbClr val="0000FF"/>
                </a:solidFill>
                <a:latin typeface="+mn-ea"/>
              </a:rPr>
              <a:t>）该生态系统中有多</a:t>
            </a:r>
            <a:r>
              <a:rPr lang="zh-CN" altLang="en-US" sz="2800" b="1" dirty="0">
                <a:solidFill>
                  <a:srgbClr val="0000FF"/>
                </a:solidFill>
                <a:latin typeface="+mn-ea"/>
              </a:rPr>
              <a:t>少条食物链？</a:t>
            </a:r>
            <a:endParaRPr lang="zh-CN" altLang="en-US" sz="2800" b="1" dirty="0">
              <a:solidFill>
                <a:srgbClr val="0000FF"/>
              </a:solidFill>
              <a:latin typeface="+mn-ea"/>
            </a:endParaRPr>
          </a:p>
        </p:txBody>
      </p:sp>
      <p:sp>
        <p:nvSpPr>
          <p:cNvPr id="30" name="WordArt 49"/>
          <p:cNvSpPr>
            <a:spLocks noChangeArrowheads="1" noChangeShapeType="1" noTextEdit="1"/>
          </p:cNvSpPr>
          <p:nvPr/>
        </p:nvSpPr>
        <p:spPr bwMode="auto">
          <a:xfrm>
            <a:off x="1714480" y="2438392"/>
            <a:ext cx="642942" cy="347666"/>
          </a:xfrm>
          <a:prstGeom prst="rect">
            <a:avLst/>
          </a:prstGeom>
        </p:spPr>
        <p:txBody>
          <a:bodyPr wrap="none" fromWordArt="1">
            <a:prstTxWarp prst="textPlain">
              <a:avLst>
                <a:gd name="adj" fmla="val 50000"/>
              </a:avLst>
            </a:prstTxWarp>
          </a:bodyPr>
          <a:lstStyle/>
          <a:p>
            <a:pPr algn="ctr"/>
            <a:r>
              <a:rPr lang="en-US" altLang="zh-CN" sz="3600" kern="10" dirty="0" smtClean="0">
                <a:ln w="9525">
                  <a:solidFill>
                    <a:srgbClr val="FF0000"/>
                  </a:solidFill>
                  <a:round/>
                </a:ln>
                <a:solidFill>
                  <a:srgbClr val="FF0000"/>
                </a:solidFill>
                <a:latin typeface="宋体" panose="02010600030101010101" pitchFamily="2" charset="-122"/>
                <a:ea typeface="宋体" panose="02010600030101010101" pitchFamily="2" charset="-122"/>
              </a:rPr>
              <a:t>5</a:t>
            </a:r>
            <a:r>
              <a:rPr lang="zh-CN" altLang="en-US" sz="3600" kern="10" dirty="0" smtClean="0">
                <a:ln w="9525">
                  <a:solidFill>
                    <a:srgbClr val="FF0000"/>
                  </a:solidFill>
                  <a:round/>
                </a:ln>
                <a:solidFill>
                  <a:srgbClr val="FF0000"/>
                </a:solidFill>
                <a:latin typeface="宋体" panose="02010600030101010101" pitchFamily="2" charset="-122"/>
                <a:ea typeface="宋体" panose="02010600030101010101" pitchFamily="2" charset="-122"/>
              </a:rPr>
              <a:t>条</a:t>
            </a:r>
            <a:endParaRPr lang="zh-CN" altLang="en-US" sz="3600" kern="10" dirty="0">
              <a:ln w="9525">
                <a:solidFill>
                  <a:srgbClr val="FF0000"/>
                </a:solidFill>
                <a:round/>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lide(from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51601"/>
                                        </p:tgtEl>
                                        <p:attrNameLst>
                                          <p:attrName>style.visibility</p:attrName>
                                        </p:attrNameLst>
                                      </p:cBhvr>
                                      <p:to>
                                        <p:strVal val="visible"/>
                                      </p:to>
                                    </p:set>
                                    <p:animEffect transition="in" filter="slide(fromLeft)">
                                      <p:cBhvr>
                                        <p:cTn id="12" dur="500"/>
                                        <p:tgtEl>
                                          <p:spTgt spid="15160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51602"/>
                                        </p:tgtEl>
                                        <p:attrNameLst>
                                          <p:attrName>style.visibility</p:attrName>
                                        </p:attrNameLst>
                                      </p:cBhvr>
                                      <p:to>
                                        <p:strVal val="visible"/>
                                      </p:to>
                                    </p:set>
                                    <p:animEffect transition="in" filter="slide(fromLeft)">
                                      <p:cBhvr>
                                        <p:cTn id="17" dur="500"/>
                                        <p:tgtEl>
                                          <p:spTgt spid="15160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51603"/>
                                        </p:tgtEl>
                                        <p:attrNameLst>
                                          <p:attrName>style.visibility</p:attrName>
                                        </p:attrNameLst>
                                      </p:cBhvr>
                                      <p:to>
                                        <p:strVal val="visible"/>
                                      </p:to>
                                    </p:set>
                                    <p:animEffect transition="in" filter="slide(fromLeft)">
                                      <p:cBhvr>
                                        <p:cTn id="22" dur="500"/>
                                        <p:tgtEl>
                                          <p:spTgt spid="15160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51606"/>
                                        </p:tgtEl>
                                        <p:attrNameLst>
                                          <p:attrName>style.visibility</p:attrName>
                                        </p:attrNameLst>
                                      </p:cBhvr>
                                      <p:to>
                                        <p:strVal val="visible"/>
                                      </p:to>
                                    </p:set>
                                    <p:animEffect transition="in" filter="slide(fromLeft)">
                                      <p:cBhvr>
                                        <p:cTn id="27" dur="500"/>
                                        <p:tgtEl>
                                          <p:spTgt spid="151606"/>
                                        </p:tgtEl>
                                      </p:cBhvr>
                                    </p:animEffect>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51607"/>
                                        </p:tgtEl>
                                        <p:attrNameLst>
                                          <p:attrName>style.visibility</p:attrName>
                                        </p:attrNameLst>
                                      </p:cBhvr>
                                      <p:to>
                                        <p:strVal val="visible"/>
                                      </p:to>
                                    </p:set>
                                    <p:animEffect transition="in" filter="slide(fromLeft)">
                                      <p:cBhvr>
                                        <p:cTn id="31" dur="500"/>
                                        <p:tgtEl>
                                          <p:spTgt spid="151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601" grpId="0"/>
      <p:bldP spid="151603" grpId="0"/>
      <p:bldP spid="151602" grpId="0"/>
      <p:bldP spid="151606" grpId="0"/>
      <p:bldP spid="151607" grpId="0"/>
      <p:bldP spid="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ChangeArrowheads="1"/>
          </p:cNvSpPr>
          <p:nvPr/>
        </p:nvSpPr>
        <p:spPr bwMode="auto">
          <a:xfrm>
            <a:off x="457200" y="685800"/>
            <a:ext cx="4343400" cy="3886200"/>
          </a:xfrm>
          <a:prstGeom prst="rect">
            <a:avLst/>
          </a:prstGeom>
          <a:noFill/>
          <a:ln w="9525">
            <a:noFill/>
            <a:miter lim="800000"/>
          </a:ln>
          <a:effectLst/>
        </p:spPr>
        <p:txBody>
          <a:bodyPr lIns="92075" tIns="46038" rIns="92075" bIns="46038"/>
          <a:lstStyle/>
          <a:p>
            <a:pPr marL="609600" indent="-609600">
              <a:spcBef>
                <a:spcPct val="20000"/>
              </a:spcBef>
            </a:pPr>
            <a:r>
              <a:rPr lang="en-US" altLang="zh-CN" sz="3200" b="1" dirty="0" smtClean="0">
                <a:solidFill>
                  <a:srgbClr val="000000"/>
                </a:solidFill>
                <a:latin typeface="宋体" panose="02010600030101010101" pitchFamily="2" charset="-122"/>
              </a:rPr>
              <a:t>10.</a:t>
            </a:r>
            <a:r>
              <a:rPr lang="zh-CN" altLang="en-US" sz="3200" b="1" dirty="0">
                <a:solidFill>
                  <a:srgbClr val="000000"/>
                </a:solidFill>
                <a:latin typeface="宋体" panose="02010600030101010101" pitchFamily="2" charset="-122"/>
              </a:rPr>
              <a:t>看图回答问题</a:t>
            </a:r>
            <a:endParaRPr lang="zh-CN" altLang="en-US" sz="3200" b="1" dirty="0">
              <a:solidFill>
                <a:srgbClr val="000000"/>
              </a:solidFill>
              <a:latin typeface="宋体" panose="02010600030101010101" pitchFamily="2" charset="-122"/>
            </a:endParaRPr>
          </a:p>
          <a:p>
            <a:pPr marL="609600" indent="-609600">
              <a:spcBef>
                <a:spcPct val="20000"/>
              </a:spcBef>
            </a:pPr>
            <a:r>
              <a:rPr lang="en-US" altLang="zh-CN" sz="2400" b="1" dirty="0">
                <a:solidFill>
                  <a:srgbClr val="000000"/>
                </a:solidFill>
                <a:latin typeface="宋体" panose="02010600030101010101" pitchFamily="2" charset="-122"/>
              </a:rPr>
              <a:t>1)</a:t>
            </a:r>
            <a:r>
              <a:rPr lang="zh-CN" altLang="en-US" sz="2600" b="1" dirty="0">
                <a:solidFill>
                  <a:srgbClr val="000000"/>
                </a:solidFill>
                <a:latin typeface="宋体" panose="02010600030101010101" pitchFamily="2" charset="-122"/>
              </a:rPr>
              <a:t>这是</a:t>
            </a:r>
            <a:r>
              <a:rPr lang="en-US" altLang="zh-CN" sz="2600" b="1" dirty="0">
                <a:solidFill>
                  <a:srgbClr val="000000"/>
                </a:solidFill>
                <a:latin typeface="宋体" panose="02010600030101010101" pitchFamily="2" charset="-122"/>
              </a:rPr>
              <a:t>____</a:t>
            </a:r>
            <a:r>
              <a:rPr lang="zh-CN" altLang="en-US" sz="2600" b="1" dirty="0">
                <a:solidFill>
                  <a:srgbClr val="000000"/>
                </a:solidFill>
                <a:latin typeface="宋体" panose="02010600030101010101" pitchFamily="2" charset="-122"/>
              </a:rPr>
              <a:t>元素的循环。</a:t>
            </a:r>
            <a:endParaRPr lang="zh-CN" altLang="en-US" sz="2600" b="1" dirty="0">
              <a:solidFill>
                <a:srgbClr val="000000"/>
              </a:solidFill>
              <a:latin typeface="宋体" panose="02010600030101010101" pitchFamily="2" charset="-122"/>
            </a:endParaRPr>
          </a:p>
          <a:p>
            <a:pPr marL="609600" indent="-609600">
              <a:spcBef>
                <a:spcPct val="20000"/>
              </a:spcBef>
            </a:pPr>
            <a:r>
              <a:rPr lang="en-US" altLang="zh-CN" sz="2400" b="1" dirty="0">
                <a:solidFill>
                  <a:srgbClr val="000000"/>
                </a:solidFill>
                <a:latin typeface="宋体" panose="02010600030101010101" pitchFamily="2" charset="-122"/>
              </a:rPr>
              <a:t>2)</a:t>
            </a:r>
            <a:r>
              <a:rPr lang="zh-CN" altLang="en-US" sz="2600" b="1" dirty="0">
                <a:solidFill>
                  <a:srgbClr val="000000"/>
                </a:solidFill>
                <a:latin typeface="宋体" panose="02010600030101010101" pitchFamily="2" charset="-122"/>
              </a:rPr>
              <a:t>写出①～⑤所示过程的名称：</a:t>
            </a:r>
            <a:br>
              <a:rPr lang="zh-CN" altLang="en-US" sz="2600" b="1" dirty="0">
                <a:solidFill>
                  <a:srgbClr val="000000"/>
                </a:solidFill>
                <a:latin typeface="宋体" panose="02010600030101010101" pitchFamily="2" charset="-122"/>
              </a:rPr>
            </a:br>
            <a:r>
              <a:rPr lang="zh-CN" altLang="en-US" sz="2600" b="1" dirty="0">
                <a:solidFill>
                  <a:srgbClr val="000000"/>
                </a:solidFill>
                <a:latin typeface="宋体" panose="02010600030101010101" pitchFamily="2" charset="-122"/>
              </a:rPr>
              <a:t>①</a:t>
            </a:r>
            <a:r>
              <a:rPr lang="en-US" altLang="zh-CN" sz="2600" b="1" dirty="0">
                <a:solidFill>
                  <a:srgbClr val="000000"/>
                </a:solidFill>
                <a:latin typeface="宋体" panose="02010600030101010101" pitchFamily="2" charset="-122"/>
              </a:rPr>
              <a:t>________________</a:t>
            </a:r>
            <a:br>
              <a:rPr lang="en-US" altLang="zh-CN" sz="2600" b="1" dirty="0">
                <a:solidFill>
                  <a:srgbClr val="000000"/>
                </a:solidFill>
                <a:latin typeface="宋体" panose="02010600030101010101" pitchFamily="2" charset="-122"/>
              </a:rPr>
            </a:br>
            <a:r>
              <a:rPr lang="en-US" altLang="zh-CN" sz="2600" b="1" dirty="0">
                <a:solidFill>
                  <a:srgbClr val="000000"/>
                </a:solidFill>
                <a:latin typeface="宋体" panose="02010600030101010101" pitchFamily="2" charset="-122"/>
              </a:rPr>
              <a:t>②③______________</a:t>
            </a:r>
            <a:br>
              <a:rPr lang="en-US" altLang="zh-CN" sz="2600" b="1" dirty="0">
                <a:solidFill>
                  <a:srgbClr val="000000"/>
                </a:solidFill>
                <a:latin typeface="宋体" panose="02010600030101010101" pitchFamily="2" charset="-122"/>
              </a:rPr>
            </a:br>
            <a:r>
              <a:rPr lang="en-US" altLang="zh-CN" sz="2600" b="1" dirty="0">
                <a:solidFill>
                  <a:srgbClr val="000000"/>
                </a:solidFill>
                <a:latin typeface="宋体" panose="02010600030101010101" pitchFamily="2" charset="-122"/>
              </a:rPr>
              <a:t>④________________</a:t>
            </a:r>
            <a:br>
              <a:rPr lang="en-US" altLang="zh-CN" sz="2600" b="1" dirty="0">
                <a:solidFill>
                  <a:srgbClr val="000000"/>
                </a:solidFill>
                <a:latin typeface="宋体" panose="02010600030101010101" pitchFamily="2" charset="-122"/>
              </a:rPr>
            </a:br>
            <a:r>
              <a:rPr lang="en-US" altLang="zh-CN" sz="2600" b="1" dirty="0">
                <a:solidFill>
                  <a:srgbClr val="000000"/>
                </a:solidFill>
                <a:latin typeface="宋体" panose="02010600030101010101" pitchFamily="2" charset="-122"/>
              </a:rPr>
              <a:t>⑤________________</a:t>
            </a:r>
            <a:endParaRPr lang="en-US" altLang="zh-CN" sz="2600" b="1" dirty="0">
              <a:solidFill>
                <a:srgbClr val="000000"/>
              </a:solidFill>
              <a:latin typeface="宋体" panose="02010600030101010101" pitchFamily="2" charset="-122"/>
            </a:endParaRPr>
          </a:p>
        </p:txBody>
      </p:sp>
      <p:grpSp>
        <p:nvGrpSpPr>
          <p:cNvPr id="2" name="Group 4"/>
          <p:cNvGrpSpPr/>
          <p:nvPr/>
        </p:nvGrpSpPr>
        <p:grpSpPr bwMode="auto">
          <a:xfrm>
            <a:off x="4876800" y="609600"/>
            <a:ext cx="4021138" cy="3581400"/>
            <a:chOff x="0" y="0"/>
            <a:chExt cx="2533" cy="2256"/>
          </a:xfrm>
        </p:grpSpPr>
        <p:sp>
          <p:nvSpPr>
            <p:cNvPr id="68613" name="Rectangle 5"/>
            <p:cNvSpPr>
              <a:spLocks noChangeArrowheads="1"/>
            </p:cNvSpPr>
            <p:nvPr/>
          </p:nvSpPr>
          <p:spPr bwMode="auto">
            <a:xfrm>
              <a:off x="1104" y="0"/>
              <a:ext cx="624" cy="336"/>
            </a:xfrm>
            <a:prstGeom prst="rect">
              <a:avLst/>
            </a:prstGeom>
            <a:solidFill>
              <a:schemeClr val="tx1"/>
            </a:solidFill>
            <a:ln w="19050">
              <a:solidFill>
                <a:schemeClr val="bg2"/>
              </a:solidFill>
              <a:miter lim="800000"/>
            </a:ln>
            <a:effectLst/>
          </p:spPr>
          <p:txBody>
            <a:bodyPr wrap="none" anchor="ctr"/>
            <a:lstStyle/>
            <a:p>
              <a:pPr algn="ctr"/>
              <a:r>
                <a:rPr lang="en-US" altLang="zh-CN" sz="2000" b="1">
                  <a:solidFill>
                    <a:srgbClr val="FF6600"/>
                  </a:solidFill>
                </a:rPr>
                <a:t>CO</a:t>
              </a:r>
              <a:r>
                <a:rPr lang="en-US" altLang="zh-CN" sz="2000" b="1" baseline="-25000">
                  <a:solidFill>
                    <a:srgbClr val="FF6600"/>
                  </a:solidFill>
                </a:rPr>
                <a:t>2</a:t>
              </a:r>
              <a:endParaRPr lang="en-US" altLang="zh-CN" sz="2000" b="1" baseline="-25000">
                <a:solidFill>
                  <a:srgbClr val="FF6600"/>
                </a:solidFill>
              </a:endParaRPr>
            </a:p>
          </p:txBody>
        </p:sp>
        <p:sp>
          <p:nvSpPr>
            <p:cNvPr id="68614" name="Rectangle 6"/>
            <p:cNvSpPr>
              <a:spLocks noChangeArrowheads="1"/>
            </p:cNvSpPr>
            <p:nvPr/>
          </p:nvSpPr>
          <p:spPr bwMode="auto">
            <a:xfrm>
              <a:off x="240" y="960"/>
              <a:ext cx="288" cy="240"/>
            </a:xfrm>
            <a:prstGeom prst="rect">
              <a:avLst/>
            </a:prstGeom>
            <a:solidFill>
              <a:schemeClr val="tx1"/>
            </a:solidFill>
            <a:ln w="19050">
              <a:solidFill>
                <a:schemeClr val="bg2"/>
              </a:solidFill>
              <a:miter lim="800000"/>
            </a:ln>
            <a:effectLst/>
          </p:spPr>
          <p:txBody>
            <a:bodyPr wrap="none" anchor="ctr"/>
            <a:lstStyle/>
            <a:p>
              <a:pPr algn="ctr"/>
              <a:r>
                <a:rPr lang="en-US" altLang="zh-CN" sz="2000" b="1">
                  <a:solidFill>
                    <a:srgbClr val="FF6600"/>
                  </a:solidFill>
                </a:rPr>
                <a:t>O</a:t>
              </a:r>
              <a:r>
                <a:rPr lang="en-US" altLang="zh-CN" sz="2000" b="1" baseline="-25000">
                  <a:solidFill>
                    <a:srgbClr val="FF6600"/>
                  </a:solidFill>
                </a:rPr>
                <a:t>2</a:t>
              </a:r>
              <a:endParaRPr lang="en-US" altLang="zh-CN" sz="2000" b="1" baseline="-25000">
                <a:solidFill>
                  <a:srgbClr val="FF6600"/>
                </a:solidFill>
              </a:endParaRPr>
            </a:p>
          </p:txBody>
        </p:sp>
        <p:sp>
          <p:nvSpPr>
            <p:cNvPr id="68615" name="Rectangle 7"/>
            <p:cNvSpPr>
              <a:spLocks noChangeArrowheads="1"/>
            </p:cNvSpPr>
            <p:nvPr/>
          </p:nvSpPr>
          <p:spPr bwMode="auto">
            <a:xfrm>
              <a:off x="1824" y="960"/>
              <a:ext cx="240" cy="240"/>
            </a:xfrm>
            <a:prstGeom prst="rect">
              <a:avLst/>
            </a:prstGeom>
            <a:solidFill>
              <a:schemeClr val="tx1"/>
            </a:solidFill>
            <a:ln w="19050">
              <a:solidFill>
                <a:schemeClr val="bg2"/>
              </a:solidFill>
              <a:miter lim="800000"/>
            </a:ln>
            <a:effectLst/>
          </p:spPr>
          <p:txBody>
            <a:bodyPr wrap="none" anchor="ctr"/>
            <a:lstStyle/>
            <a:p>
              <a:pPr algn="ctr"/>
              <a:r>
                <a:rPr lang="en-US" altLang="zh-CN" sz="2000" b="1">
                  <a:solidFill>
                    <a:srgbClr val="FF6600"/>
                  </a:solidFill>
                </a:rPr>
                <a:t>C</a:t>
              </a:r>
              <a:endParaRPr lang="en-US" altLang="zh-CN" sz="2000" b="1" baseline="-25000">
                <a:solidFill>
                  <a:srgbClr val="FF6600"/>
                </a:solidFill>
              </a:endParaRPr>
            </a:p>
          </p:txBody>
        </p:sp>
        <p:sp>
          <p:nvSpPr>
            <p:cNvPr id="68616" name="Rectangle 8"/>
            <p:cNvSpPr>
              <a:spLocks noChangeArrowheads="1"/>
            </p:cNvSpPr>
            <p:nvPr/>
          </p:nvSpPr>
          <p:spPr bwMode="auto">
            <a:xfrm>
              <a:off x="1344" y="960"/>
              <a:ext cx="240" cy="240"/>
            </a:xfrm>
            <a:prstGeom prst="rect">
              <a:avLst/>
            </a:prstGeom>
            <a:solidFill>
              <a:schemeClr val="tx1"/>
            </a:solidFill>
            <a:ln w="19050">
              <a:solidFill>
                <a:schemeClr val="bg2"/>
              </a:solidFill>
              <a:miter lim="800000"/>
            </a:ln>
            <a:effectLst/>
          </p:spPr>
          <p:txBody>
            <a:bodyPr wrap="none" anchor="ctr"/>
            <a:lstStyle/>
            <a:p>
              <a:pPr algn="ctr"/>
              <a:r>
                <a:rPr lang="en-US" altLang="zh-CN" sz="2000" b="1">
                  <a:solidFill>
                    <a:srgbClr val="FF6600"/>
                  </a:solidFill>
                </a:rPr>
                <a:t>B</a:t>
              </a:r>
              <a:endParaRPr lang="en-US" altLang="zh-CN" sz="2000" b="1" baseline="-25000">
                <a:solidFill>
                  <a:srgbClr val="FF6600"/>
                </a:solidFill>
              </a:endParaRPr>
            </a:p>
          </p:txBody>
        </p:sp>
        <p:sp>
          <p:nvSpPr>
            <p:cNvPr id="68617" name="Rectangle 9"/>
            <p:cNvSpPr>
              <a:spLocks noChangeArrowheads="1"/>
            </p:cNvSpPr>
            <p:nvPr/>
          </p:nvSpPr>
          <p:spPr bwMode="auto">
            <a:xfrm>
              <a:off x="816" y="960"/>
              <a:ext cx="240" cy="240"/>
            </a:xfrm>
            <a:prstGeom prst="rect">
              <a:avLst/>
            </a:prstGeom>
            <a:solidFill>
              <a:schemeClr val="tx1"/>
            </a:solidFill>
            <a:ln w="19050">
              <a:solidFill>
                <a:schemeClr val="bg2"/>
              </a:solidFill>
              <a:miter lim="800000"/>
            </a:ln>
            <a:effectLst/>
          </p:spPr>
          <p:txBody>
            <a:bodyPr wrap="none" anchor="ctr"/>
            <a:lstStyle/>
            <a:p>
              <a:pPr algn="ctr"/>
              <a:r>
                <a:rPr lang="en-US" altLang="zh-CN" sz="2000" b="1">
                  <a:solidFill>
                    <a:srgbClr val="FF6600"/>
                  </a:solidFill>
                </a:rPr>
                <a:t>A</a:t>
              </a:r>
              <a:endParaRPr lang="en-US" altLang="zh-CN" sz="2000" b="1" baseline="-25000">
                <a:solidFill>
                  <a:srgbClr val="FF6600"/>
                </a:solidFill>
              </a:endParaRPr>
            </a:p>
          </p:txBody>
        </p:sp>
        <p:sp>
          <p:nvSpPr>
            <p:cNvPr id="68618" name="Rectangle 10"/>
            <p:cNvSpPr>
              <a:spLocks noChangeArrowheads="1"/>
            </p:cNvSpPr>
            <p:nvPr/>
          </p:nvSpPr>
          <p:spPr bwMode="auto">
            <a:xfrm>
              <a:off x="672" y="1536"/>
              <a:ext cx="1584" cy="240"/>
            </a:xfrm>
            <a:prstGeom prst="rect">
              <a:avLst/>
            </a:prstGeom>
            <a:solidFill>
              <a:schemeClr val="tx1"/>
            </a:solidFill>
            <a:ln w="19050">
              <a:solidFill>
                <a:schemeClr val="bg2"/>
              </a:solidFill>
              <a:miter lim="800000"/>
            </a:ln>
            <a:effectLst/>
          </p:spPr>
          <p:txBody>
            <a:bodyPr wrap="none" anchor="ctr"/>
            <a:lstStyle/>
            <a:p>
              <a:pPr algn="ctr"/>
              <a:r>
                <a:rPr lang="zh-CN" altLang="en-US" sz="2000" b="1">
                  <a:solidFill>
                    <a:srgbClr val="FF6600"/>
                  </a:solidFill>
                </a:rPr>
                <a:t>动植物遗体和排泄物</a:t>
              </a:r>
              <a:endParaRPr lang="zh-CN" altLang="en-US" sz="2000" b="1" baseline="-25000">
                <a:solidFill>
                  <a:srgbClr val="FF6600"/>
                </a:solidFill>
              </a:endParaRPr>
            </a:p>
          </p:txBody>
        </p:sp>
        <p:sp>
          <p:nvSpPr>
            <p:cNvPr id="68619" name="Rectangle 11"/>
            <p:cNvSpPr>
              <a:spLocks noChangeArrowheads="1"/>
            </p:cNvSpPr>
            <p:nvPr/>
          </p:nvSpPr>
          <p:spPr bwMode="auto">
            <a:xfrm>
              <a:off x="1008" y="2016"/>
              <a:ext cx="288" cy="240"/>
            </a:xfrm>
            <a:prstGeom prst="rect">
              <a:avLst/>
            </a:prstGeom>
            <a:solidFill>
              <a:schemeClr val="tx1"/>
            </a:solidFill>
            <a:ln w="19050">
              <a:solidFill>
                <a:schemeClr val="bg2"/>
              </a:solidFill>
              <a:miter lim="800000"/>
            </a:ln>
            <a:effectLst/>
          </p:spPr>
          <p:txBody>
            <a:bodyPr wrap="none" anchor="ctr"/>
            <a:lstStyle/>
            <a:p>
              <a:pPr algn="ctr"/>
              <a:r>
                <a:rPr lang="en-US" altLang="zh-CN" sz="2000" b="1">
                  <a:solidFill>
                    <a:srgbClr val="FF6600"/>
                  </a:solidFill>
                </a:rPr>
                <a:t>D</a:t>
              </a:r>
              <a:endParaRPr lang="en-US" altLang="zh-CN" sz="2000" b="1" baseline="-25000">
                <a:solidFill>
                  <a:srgbClr val="FF6600"/>
                </a:solidFill>
              </a:endParaRPr>
            </a:p>
          </p:txBody>
        </p:sp>
        <p:sp>
          <p:nvSpPr>
            <p:cNvPr id="68620" name="Rectangle 12"/>
            <p:cNvSpPr>
              <a:spLocks noChangeArrowheads="1"/>
            </p:cNvSpPr>
            <p:nvPr/>
          </p:nvSpPr>
          <p:spPr bwMode="auto">
            <a:xfrm>
              <a:off x="1488" y="2016"/>
              <a:ext cx="816" cy="240"/>
            </a:xfrm>
            <a:prstGeom prst="rect">
              <a:avLst/>
            </a:prstGeom>
            <a:solidFill>
              <a:schemeClr val="tx1"/>
            </a:solidFill>
            <a:ln w="19050">
              <a:solidFill>
                <a:schemeClr val="bg2"/>
              </a:solidFill>
              <a:miter lim="800000"/>
            </a:ln>
            <a:effectLst/>
          </p:spPr>
          <p:txBody>
            <a:bodyPr wrap="none" anchor="ctr"/>
            <a:lstStyle/>
            <a:p>
              <a:pPr algn="ctr"/>
              <a:r>
                <a:rPr lang="zh-CN" altLang="en-US" sz="2000" b="1">
                  <a:solidFill>
                    <a:srgbClr val="FF6600"/>
                  </a:solidFill>
                </a:rPr>
                <a:t>煤</a:t>
              </a:r>
              <a:r>
                <a:rPr lang="en-US" altLang="zh-CN" sz="2000" b="1">
                  <a:solidFill>
                    <a:srgbClr val="FF6600"/>
                  </a:solidFill>
                </a:rPr>
                <a:t>,</a:t>
              </a:r>
              <a:r>
                <a:rPr lang="zh-CN" altLang="en-US" sz="2000" b="1">
                  <a:solidFill>
                    <a:srgbClr val="FF6600"/>
                  </a:solidFill>
                </a:rPr>
                <a:t>石油</a:t>
              </a:r>
              <a:endParaRPr lang="zh-CN" altLang="en-US" sz="2000" b="1" baseline="-25000">
                <a:solidFill>
                  <a:srgbClr val="FF6600"/>
                </a:solidFill>
              </a:endParaRPr>
            </a:p>
          </p:txBody>
        </p:sp>
        <p:sp>
          <p:nvSpPr>
            <p:cNvPr id="68621" name="Line 13"/>
            <p:cNvSpPr>
              <a:spLocks noChangeShapeType="1"/>
            </p:cNvSpPr>
            <p:nvPr/>
          </p:nvSpPr>
          <p:spPr bwMode="auto">
            <a:xfrm>
              <a:off x="1440" y="1248"/>
              <a:ext cx="0" cy="288"/>
            </a:xfrm>
            <a:prstGeom prst="line">
              <a:avLst/>
            </a:prstGeom>
            <a:noFill/>
            <a:ln w="38100">
              <a:solidFill>
                <a:schemeClr val="accent2"/>
              </a:solidFill>
              <a:round/>
              <a:tailEnd type="triangle" w="med" len="med"/>
            </a:ln>
            <a:effectLst/>
          </p:spPr>
          <p:txBody>
            <a:bodyPr/>
            <a:lstStyle/>
            <a:p>
              <a:endParaRPr lang="zh-CN" altLang="en-US"/>
            </a:p>
          </p:txBody>
        </p:sp>
        <p:sp>
          <p:nvSpPr>
            <p:cNvPr id="68622" name="Line 14"/>
            <p:cNvSpPr>
              <a:spLocks noChangeShapeType="1"/>
            </p:cNvSpPr>
            <p:nvPr/>
          </p:nvSpPr>
          <p:spPr bwMode="auto">
            <a:xfrm>
              <a:off x="960" y="1200"/>
              <a:ext cx="240" cy="336"/>
            </a:xfrm>
            <a:prstGeom prst="line">
              <a:avLst/>
            </a:prstGeom>
            <a:noFill/>
            <a:ln w="38100">
              <a:solidFill>
                <a:schemeClr val="accent2"/>
              </a:solidFill>
              <a:round/>
              <a:tailEnd type="triangle" w="med" len="med"/>
            </a:ln>
            <a:effectLst/>
          </p:spPr>
          <p:txBody>
            <a:bodyPr/>
            <a:lstStyle/>
            <a:p>
              <a:endParaRPr lang="zh-CN" altLang="en-US"/>
            </a:p>
          </p:txBody>
        </p:sp>
        <p:sp>
          <p:nvSpPr>
            <p:cNvPr id="68623" name="Line 15"/>
            <p:cNvSpPr>
              <a:spLocks noChangeShapeType="1"/>
            </p:cNvSpPr>
            <p:nvPr/>
          </p:nvSpPr>
          <p:spPr bwMode="auto">
            <a:xfrm flipH="1">
              <a:off x="1728" y="1200"/>
              <a:ext cx="240" cy="336"/>
            </a:xfrm>
            <a:prstGeom prst="line">
              <a:avLst/>
            </a:prstGeom>
            <a:noFill/>
            <a:ln w="38100">
              <a:solidFill>
                <a:schemeClr val="accent2"/>
              </a:solidFill>
              <a:round/>
              <a:tailEnd type="triangle" w="med" len="med"/>
            </a:ln>
            <a:effectLst/>
          </p:spPr>
          <p:txBody>
            <a:bodyPr/>
            <a:lstStyle/>
            <a:p>
              <a:endParaRPr lang="zh-CN" altLang="en-US"/>
            </a:p>
          </p:txBody>
        </p:sp>
        <p:sp>
          <p:nvSpPr>
            <p:cNvPr id="68624" name="Line 16"/>
            <p:cNvSpPr>
              <a:spLocks noChangeShapeType="1"/>
            </p:cNvSpPr>
            <p:nvPr/>
          </p:nvSpPr>
          <p:spPr bwMode="auto">
            <a:xfrm flipV="1">
              <a:off x="1440" y="384"/>
              <a:ext cx="0" cy="576"/>
            </a:xfrm>
            <a:prstGeom prst="line">
              <a:avLst/>
            </a:prstGeom>
            <a:noFill/>
            <a:ln w="38100">
              <a:solidFill>
                <a:schemeClr val="accent2"/>
              </a:solidFill>
              <a:round/>
              <a:tailEnd type="triangle" w="med" len="med"/>
            </a:ln>
            <a:effectLst/>
          </p:spPr>
          <p:txBody>
            <a:bodyPr/>
            <a:lstStyle/>
            <a:p>
              <a:endParaRPr lang="zh-CN" altLang="en-US"/>
            </a:p>
          </p:txBody>
        </p:sp>
        <p:sp>
          <p:nvSpPr>
            <p:cNvPr id="68625" name="Line 17"/>
            <p:cNvSpPr>
              <a:spLocks noChangeShapeType="1"/>
            </p:cNvSpPr>
            <p:nvPr/>
          </p:nvSpPr>
          <p:spPr bwMode="auto">
            <a:xfrm flipH="1">
              <a:off x="912" y="336"/>
              <a:ext cx="288" cy="624"/>
            </a:xfrm>
            <a:prstGeom prst="line">
              <a:avLst/>
            </a:prstGeom>
            <a:noFill/>
            <a:ln w="38100">
              <a:solidFill>
                <a:schemeClr val="accent2"/>
              </a:solidFill>
              <a:round/>
              <a:tailEnd type="triangle" w="med" len="med"/>
            </a:ln>
            <a:effectLst/>
          </p:spPr>
          <p:txBody>
            <a:bodyPr/>
            <a:lstStyle/>
            <a:p>
              <a:endParaRPr lang="zh-CN" altLang="en-US"/>
            </a:p>
          </p:txBody>
        </p:sp>
        <p:sp>
          <p:nvSpPr>
            <p:cNvPr id="68626" name="Line 18"/>
            <p:cNvSpPr>
              <a:spLocks noChangeShapeType="1"/>
            </p:cNvSpPr>
            <p:nvPr/>
          </p:nvSpPr>
          <p:spPr bwMode="auto">
            <a:xfrm flipH="1" flipV="1">
              <a:off x="1680" y="336"/>
              <a:ext cx="288" cy="624"/>
            </a:xfrm>
            <a:prstGeom prst="line">
              <a:avLst/>
            </a:prstGeom>
            <a:noFill/>
            <a:ln w="38100">
              <a:solidFill>
                <a:schemeClr val="accent2"/>
              </a:solidFill>
              <a:round/>
              <a:tailEnd type="triangle" w="med" len="med"/>
            </a:ln>
            <a:effectLst/>
          </p:spPr>
          <p:txBody>
            <a:bodyPr/>
            <a:lstStyle/>
            <a:p>
              <a:endParaRPr lang="zh-CN" altLang="en-US"/>
            </a:p>
          </p:txBody>
        </p:sp>
        <p:sp>
          <p:nvSpPr>
            <p:cNvPr id="68627" name="Line 19"/>
            <p:cNvSpPr>
              <a:spLocks noChangeShapeType="1"/>
            </p:cNvSpPr>
            <p:nvPr/>
          </p:nvSpPr>
          <p:spPr bwMode="auto">
            <a:xfrm>
              <a:off x="1152" y="1776"/>
              <a:ext cx="0" cy="240"/>
            </a:xfrm>
            <a:prstGeom prst="line">
              <a:avLst/>
            </a:prstGeom>
            <a:noFill/>
            <a:ln w="38100">
              <a:solidFill>
                <a:schemeClr val="accent2"/>
              </a:solidFill>
              <a:round/>
              <a:tailEnd type="triangle" w="med" len="med"/>
            </a:ln>
            <a:effectLst/>
          </p:spPr>
          <p:txBody>
            <a:bodyPr/>
            <a:lstStyle/>
            <a:p>
              <a:endParaRPr lang="zh-CN" altLang="en-US"/>
            </a:p>
          </p:txBody>
        </p:sp>
        <p:sp>
          <p:nvSpPr>
            <p:cNvPr id="68628" name="Line 20"/>
            <p:cNvSpPr>
              <a:spLocks noChangeShapeType="1"/>
            </p:cNvSpPr>
            <p:nvPr/>
          </p:nvSpPr>
          <p:spPr bwMode="auto">
            <a:xfrm>
              <a:off x="1824" y="1776"/>
              <a:ext cx="0" cy="240"/>
            </a:xfrm>
            <a:prstGeom prst="line">
              <a:avLst/>
            </a:prstGeom>
            <a:noFill/>
            <a:ln w="38100">
              <a:solidFill>
                <a:schemeClr val="accent2"/>
              </a:solidFill>
              <a:round/>
              <a:tailEnd type="triangle" w="med" len="med"/>
            </a:ln>
            <a:effectLst/>
          </p:spPr>
          <p:txBody>
            <a:bodyPr/>
            <a:lstStyle/>
            <a:p>
              <a:endParaRPr lang="zh-CN" altLang="en-US"/>
            </a:p>
          </p:txBody>
        </p:sp>
        <p:sp>
          <p:nvSpPr>
            <p:cNvPr id="68629" name="Line 21"/>
            <p:cNvSpPr>
              <a:spLocks noChangeShapeType="1"/>
            </p:cNvSpPr>
            <p:nvPr/>
          </p:nvSpPr>
          <p:spPr bwMode="auto">
            <a:xfrm flipH="1">
              <a:off x="48" y="2160"/>
              <a:ext cx="960" cy="0"/>
            </a:xfrm>
            <a:prstGeom prst="line">
              <a:avLst/>
            </a:prstGeom>
            <a:noFill/>
            <a:ln w="38100">
              <a:solidFill>
                <a:schemeClr val="accent2"/>
              </a:solidFill>
              <a:round/>
            </a:ln>
            <a:effectLst/>
          </p:spPr>
          <p:txBody>
            <a:bodyPr/>
            <a:lstStyle/>
            <a:p>
              <a:endParaRPr lang="zh-CN" altLang="en-US"/>
            </a:p>
          </p:txBody>
        </p:sp>
        <p:sp>
          <p:nvSpPr>
            <p:cNvPr id="68630" name="Line 22"/>
            <p:cNvSpPr>
              <a:spLocks noChangeShapeType="1"/>
            </p:cNvSpPr>
            <p:nvPr/>
          </p:nvSpPr>
          <p:spPr bwMode="auto">
            <a:xfrm flipV="1">
              <a:off x="48" y="192"/>
              <a:ext cx="0" cy="1968"/>
            </a:xfrm>
            <a:prstGeom prst="line">
              <a:avLst/>
            </a:prstGeom>
            <a:noFill/>
            <a:ln w="38100">
              <a:solidFill>
                <a:schemeClr val="accent2"/>
              </a:solidFill>
              <a:round/>
            </a:ln>
            <a:effectLst/>
          </p:spPr>
          <p:txBody>
            <a:bodyPr/>
            <a:lstStyle/>
            <a:p>
              <a:endParaRPr lang="zh-CN" altLang="en-US"/>
            </a:p>
          </p:txBody>
        </p:sp>
        <p:sp>
          <p:nvSpPr>
            <p:cNvPr id="68631" name="Line 23"/>
            <p:cNvSpPr>
              <a:spLocks noChangeShapeType="1"/>
            </p:cNvSpPr>
            <p:nvPr/>
          </p:nvSpPr>
          <p:spPr bwMode="auto">
            <a:xfrm>
              <a:off x="48" y="192"/>
              <a:ext cx="1056" cy="0"/>
            </a:xfrm>
            <a:prstGeom prst="line">
              <a:avLst/>
            </a:prstGeom>
            <a:noFill/>
            <a:ln w="38100">
              <a:solidFill>
                <a:schemeClr val="accent2"/>
              </a:solidFill>
              <a:round/>
              <a:tailEnd type="triangle" w="med" len="med"/>
            </a:ln>
            <a:effectLst/>
          </p:spPr>
          <p:txBody>
            <a:bodyPr/>
            <a:lstStyle/>
            <a:p>
              <a:endParaRPr lang="zh-CN" altLang="en-US"/>
            </a:p>
          </p:txBody>
        </p:sp>
        <p:sp>
          <p:nvSpPr>
            <p:cNvPr id="68632" name="Line 24"/>
            <p:cNvSpPr>
              <a:spLocks noChangeShapeType="1"/>
            </p:cNvSpPr>
            <p:nvPr/>
          </p:nvSpPr>
          <p:spPr bwMode="auto">
            <a:xfrm>
              <a:off x="2304" y="2160"/>
              <a:ext cx="192" cy="0"/>
            </a:xfrm>
            <a:prstGeom prst="line">
              <a:avLst/>
            </a:prstGeom>
            <a:noFill/>
            <a:ln w="38100">
              <a:solidFill>
                <a:schemeClr val="accent2"/>
              </a:solidFill>
              <a:round/>
            </a:ln>
            <a:effectLst/>
          </p:spPr>
          <p:txBody>
            <a:bodyPr/>
            <a:lstStyle/>
            <a:p>
              <a:endParaRPr lang="zh-CN" altLang="en-US"/>
            </a:p>
          </p:txBody>
        </p:sp>
        <p:sp>
          <p:nvSpPr>
            <p:cNvPr id="68633" name="Line 25"/>
            <p:cNvSpPr>
              <a:spLocks noChangeShapeType="1"/>
            </p:cNvSpPr>
            <p:nvPr/>
          </p:nvSpPr>
          <p:spPr bwMode="auto">
            <a:xfrm flipV="1">
              <a:off x="2496" y="192"/>
              <a:ext cx="0" cy="1968"/>
            </a:xfrm>
            <a:prstGeom prst="line">
              <a:avLst/>
            </a:prstGeom>
            <a:noFill/>
            <a:ln w="38100">
              <a:solidFill>
                <a:schemeClr val="accent2"/>
              </a:solidFill>
              <a:round/>
            </a:ln>
            <a:effectLst/>
          </p:spPr>
          <p:txBody>
            <a:bodyPr/>
            <a:lstStyle/>
            <a:p>
              <a:endParaRPr lang="zh-CN" altLang="en-US"/>
            </a:p>
          </p:txBody>
        </p:sp>
        <p:sp>
          <p:nvSpPr>
            <p:cNvPr id="68634" name="Line 26"/>
            <p:cNvSpPr>
              <a:spLocks noChangeShapeType="1"/>
            </p:cNvSpPr>
            <p:nvPr/>
          </p:nvSpPr>
          <p:spPr bwMode="auto">
            <a:xfrm flipH="1">
              <a:off x="1728" y="192"/>
              <a:ext cx="768" cy="0"/>
            </a:xfrm>
            <a:prstGeom prst="line">
              <a:avLst/>
            </a:prstGeom>
            <a:noFill/>
            <a:ln w="38100">
              <a:solidFill>
                <a:schemeClr val="accent2"/>
              </a:solidFill>
              <a:round/>
              <a:tailEnd type="triangle" w="med" len="med"/>
            </a:ln>
            <a:effectLst/>
          </p:spPr>
          <p:txBody>
            <a:bodyPr/>
            <a:lstStyle/>
            <a:p>
              <a:endParaRPr lang="zh-CN" altLang="en-US"/>
            </a:p>
          </p:txBody>
        </p:sp>
        <p:sp>
          <p:nvSpPr>
            <p:cNvPr id="68635" name="Line 27"/>
            <p:cNvSpPr>
              <a:spLocks noChangeShapeType="1"/>
            </p:cNvSpPr>
            <p:nvPr/>
          </p:nvSpPr>
          <p:spPr bwMode="auto">
            <a:xfrm>
              <a:off x="1536" y="1104"/>
              <a:ext cx="288" cy="0"/>
            </a:xfrm>
            <a:prstGeom prst="line">
              <a:avLst/>
            </a:prstGeom>
            <a:noFill/>
            <a:ln w="38100">
              <a:solidFill>
                <a:schemeClr val="accent2"/>
              </a:solidFill>
              <a:round/>
              <a:tailEnd type="triangle" w="med" len="med"/>
            </a:ln>
            <a:effectLst/>
          </p:spPr>
          <p:txBody>
            <a:bodyPr/>
            <a:lstStyle/>
            <a:p>
              <a:endParaRPr lang="zh-CN" altLang="en-US"/>
            </a:p>
          </p:txBody>
        </p:sp>
        <p:sp>
          <p:nvSpPr>
            <p:cNvPr id="68636" name="Line 28"/>
            <p:cNvSpPr>
              <a:spLocks noChangeShapeType="1"/>
            </p:cNvSpPr>
            <p:nvPr/>
          </p:nvSpPr>
          <p:spPr bwMode="auto">
            <a:xfrm>
              <a:off x="1056" y="1104"/>
              <a:ext cx="288" cy="0"/>
            </a:xfrm>
            <a:prstGeom prst="line">
              <a:avLst/>
            </a:prstGeom>
            <a:noFill/>
            <a:ln w="38100">
              <a:solidFill>
                <a:schemeClr val="accent2"/>
              </a:solidFill>
              <a:round/>
              <a:tailEnd type="triangle" w="med" len="med"/>
            </a:ln>
            <a:effectLst/>
          </p:spPr>
          <p:txBody>
            <a:bodyPr/>
            <a:lstStyle/>
            <a:p>
              <a:endParaRPr lang="zh-CN" altLang="en-US"/>
            </a:p>
          </p:txBody>
        </p:sp>
        <p:sp>
          <p:nvSpPr>
            <p:cNvPr id="68637" name="Line 29"/>
            <p:cNvSpPr>
              <a:spLocks noChangeShapeType="1"/>
            </p:cNvSpPr>
            <p:nvPr/>
          </p:nvSpPr>
          <p:spPr bwMode="auto">
            <a:xfrm flipH="1">
              <a:off x="528" y="1104"/>
              <a:ext cx="288" cy="0"/>
            </a:xfrm>
            <a:prstGeom prst="line">
              <a:avLst/>
            </a:prstGeom>
            <a:noFill/>
            <a:ln w="38100">
              <a:solidFill>
                <a:schemeClr val="accent2"/>
              </a:solidFill>
              <a:round/>
              <a:tailEnd type="triangle" w="med" len="med"/>
            </a:ln>
            <a:effectLst/>
          </p:spPr>
          <p:txBody>
            <a:bodyPr/>
            <a:lstStyle/>
            <a:p>
              <a:endParaRPr lang="zh-CN" altLang="en-US"/>
            </a:p>
          </p:txBody>
        </p:sp>
        <p:sp>
          <p:nvSpPr>
            <p:cNvPr id="68638" name="Text Box 30"/>
            <p:cNvSpPr txBox="1">
              <a:spLocks noChangeArrowheads="1"/>
            </p:cNvSpPr>
            <p:nvPr/>
          </p:nvSpPr>
          <p:spPr bwMode="auto">
            <a:xfrm>
              <a:off x="816" y="473"/>
              <a:ext cx="276" cy="250"/>
            </a:xfrm>
            <a:prstGeom prst="rect">
              <a:avLst/>
            </a:prstGeom>
            <a:noFill/>
            <a:ln w="9525">
              <a:noFill/>
              <a:miter lim="800000"/>
            </a:ln>
            <a:effectLst/>
          </p:spPr>
          <p:txBody>
            <a:bodyPr wrap="none">
              <a:spAutoFit/>
            </a:bodyPr>
            <a:lstStyle/>
            <a:p>
              <a:r>
                <a:rPr lang="en-US" altLang="zh-CN" sz="2000" b="1">
                  <a:solidFill>
                    <a:srgbClr val="FF6600"/>
                  </a:solidFill>
                </a:rPr>
                <a:t>①</a:t>
              </a:r>
              <a:endParaRPr lang="en-US" altLang="zh-CN" sz="2000" b="1">
                <a:solidFill>
                  <a:srgbClr val="FF6600"/>
                </a:solidFill>
              </a:endParaRPr>
            </a:p>
          </p:txBody>
        </p:sp>
        <p:sp>
          <p:nvSpPr>
            <p:cNvPr id="68639" name="Text Box 31"/>
            <p:cNvSpPr txBox="1">
              <a:spLocks noChangeArrowheads="1"/>
            </p:cNvSpPr>
            <p:nvPr/>
          </p:nvSpPr>
          <p:spPr bwMode="auto">
            <a:xfrm>
              <a:off x="1164" y="560"/>
              <a:ext cx="276" cy="250"/>
            </a:xfrm>
            <a:prstGeom prst="rect">
              <a:avLst/>
            </a:prstGeom>
            <a:noFill/>
            <a:ln w="9525">
              <a:noFill/>
              <a:miter lim="800000"/>
            </a:ln>
            <a:effectLst/>
          </p:spPr>
          <p:txBody>
            <a:bodyPr wrap="none">
              <a:spAutoFit/>
            </a:bodyPr>
            <a:lstStyle/>
            <a:p>
              <a:r>
                <a:rPr lang="en-US" altLang="zh-CN" sz="2000" b="1">
                  <a:solidFill>
                    <a:srgbClr val="FF6600"/>
                  </a:solidFill>
                </a:rPr>
                <a:t>②</a:t>
              </a:r>
              <a:endParaRPr lang="en-US" altLang="zh-CN" sz="2000" b="1">
                <a:solidFill>
                  <a:srgbClr val="FF6600"/>
                </a:solidFill>
              </a:endParaRPr>
            </a:p>
          </p:txBody>
        </p:sp>
        <p:sp>
          <p:nvSpPr>
            <p:cNvPr id="68640" name="Text Box 32"/>
            <p:cNvSpPr txBox="1">
              <a:spLocks noChangeArrowheads="1"/>
            </p:cNvSpPr>
            <p:nvPr/>
          </p:nvSpPr>
          <p:spPr bwMode="auto">
            <a:xfrm>
              <a:off x="1776" y="464"/>
              <a:ext cx="276" cy="250"/>
            </a:xfrm>
            <a:prstGeom prst="rect">
              <a:avLst/>
            </a:prstGeom>
            <a:noFill/>
            <a:ln w="9525">
              <a:noFill/>
              <a:miter lim="800000"/>
            </a:ln>
            <a:effectLst/>
          </p:spPr>
          <p:txBody>
            <a:bodyPr wrap="none">
              <a:spAutoFit/>
            </a:bodyPr>
            <a:lstStyle/>
            <a:p>
              <a:r>
                <a:rPr lang="en-US" altLang="zh-CN" sz="2000" b="1">
                  <a:solidFill>
                    <a:srgbClr val="FF6600"/>
                  </a:solidFill>
                </a:rPr>
                <a:t>③</a:t>
              </a:r>
              <a:endParaRPr lang="en-US" altLang="zh-CN" sz="2000" b="1">
                <a:solidFill>
                  <a:srgbClr val="FF6600"/>
                </a:solidFill>
              </a:endParaRPr>
            </a:p>
          </p:txBody>
        </p:sp>
        <p:sp>
          <p:nvSpPr>
            <p:cNvPr id="68641" name="Text Box 33"/>
            <p:cNvSpPr txBox="1">
              <a:spLocks noChangeArrowheads="1"/>
            </p:cNvSpPr>
            <p:nvPr/>
          </p:nvSpPr>
          <p:spPr bwMode="auto">
            <a:xfrm>
              <a:off x="0" y="1664"/>
              <a:ext cx="276" cy="250"/>
            </a:xfrm>
            <a:prstGeom prst="rect">
              <a:avLst/>
            </a:prstGeom>
            <a:noFill/>
            <a:ln w="9525">
              <a:noFill/>
              <a:miter lim="800000"/>
            </a:ln>
            <a:effectLst/>
          </p:spPr>
          <p:txBody>
            <a:bodyPr wrap="none">
              <a:spAutoFit/>
            </a:bodyPr>
            <a:lstStyle/>
            <a:p>
              <a:r>
                <a:rPr lang="en-US" altLang="zh-CN" sz="2000" b="1">
                  <a:solidFill>
                    <a:srgbClr val="FF6600"/>
                  </a:solidFill>
                </a:rPr>
                <a:t>④</a:t>
              </a:r>
              <a:endParaRPr lang="en-US" altLang="zh-CN" sz="2000" b="1">
                <a:solidFill>
                  <a:srgbClr val="FF6600"/>
                </a:solidFill>
              </a:endParaRPr>
            </a:p>
          </p:txBody>
        </p:sp>
        <p:sp>
          <p:nvSpPr>
            <p:cNvPr id="68642" name="Text Box 34"/>
            <p:cNvSpPr txBox="1">
              <a:spLocks noChangeArrowheads="1"/>
            </p:cNvSpPr>
            <p:nvPr/>
          </p:nvSpPr>
          <p:spPr bwMode="auto">
            <a:xfrm>
              <a:off x="2256" y="1097"/>
              <a:ext cx="277" cy="250"/>
            </a:xfrm>
            <a:prstGeom prst="rect">
              <a:avLst/>
            </a:prstGeom>
            <a:noFill/>
            <a:ln w="9525">
              <a:noFill/>
              <a:miter lim="800000"/>
            </a:ln>
            <a:effectLst/>
          </p:spPr>
          <p:txBody>
            <a:bodyPr wrap="none">
              <a:spAutoFit/>
            </a:bodyPr>
            <a:lstStyle/>
            <a:p>
              <a:r>
                <a:rPr lang="en-US" altLang="zh-CN" sz="2000" b="1">
                  <a:solidFill>
                    <a:srgbClr val="FF6600"/>
                  </a:solidFill>
                </a:rPr>
                <a:t>⑤</a:t>
              </a:r>
              <a:endParaRPr lang="en-US" altLang="zh-CN" sz="2000" b="1">
                <a:solidFill>
                  <a:srgbClr val="FF6600"/>
                </a:solidFill>
              </a:endParaRPr>
            </a:p>
          </p:txBody>
        </p:sp>
      </p:grpSp>
      <p:sp>
        <p:nvSpPr>
          <p:cNvPr id="68643" name="Text Box 35"/>
          <p:cNvSpPr txBox="1">
            <a:spLocks noChangeArrowheads="1"/>
          </p:cNvSpPr>
          <p:nvPr/>
        </p:nvSpPr>
        <p:spPr bwMode="auto">
          <a:xfrm>
            <a:off x="381000" y="4419600"/>
            <a:ext cx="7162800" cy="1679575"/>
          </a:xfrm>
          <a:prstGeom prst="rect">
            <a:avLst/>
          </a:prstGeom>
          <a:noFill/>
          <a:ln w="9525">
            <a:noFill/>
            <a:miter lim="800000"/>
          </a:ln>
          <a:effectLst/>
        </p:spPr>
        <p:txBody>
          <a:bodyPr>
            <a:spAutoFit/>
          </a:bodyPr>
          <a:lstStyle/>
          <a:p>
            <a:pPr marL="342900" indent="-342900">
              <a:spcBef>
                <a:spcPct val="20000"/>
              </a:spcBef>
              <a:buClr>
                <a:schemeClr val="tx2"/>
              </a:buClr>
            </a:pPr>
            <a:r>
              <a:rPr lang="en-US" altLang="zh-CN" sz="2400" b="1">
                <a:solidFill>
                  <a:srgbClr val="000000"/>
                </a:solidFill>
                <a:latin typeface="宋体" panose="02010600030101010101" pitchFamily="2" charset="-122"/>
              </a:rPr>
              <a:t>3)</a:t>
            </a:r>
            <a:r>
              <a:rPr lang="zh-CN" altLang="en-US" sz="2600" b="1">
                <a:solidFill>
                  <a:srgbClr val="000000"/>
                </a:solidFill>
                <a:latin typeface="宋体" panose="02010600030101010101" pitchFamily="2" charset="-122"/>
              </a:rPr>
              <a:t>图中</a:t>
            </a:r>
            <a:r>
              <a:rPr lang="en-US" altLang="zh-CN" sz="2600" b="1">
                <a:solidFill>
                  <a:srgbClr val="000000"/>
                </a:solidFill>
                <a:latin typeface="宋体" panose="02010600030101010101" pitchFamily="2" charset="-122"/>
              </a:rPr>
              <a:t>A</a:t>
            </a:r>
            <a:r>
              <a:rPr lang="zh-CN" altLang="en-US" sz="2600" b="1">
                <a:solidFill>
                  <a:srgbClr val="000000"/>
                </a:solidFill>
                <a:latin typeface="宋体" panose="02010600030101010101" pitchFamily="2" charset="-122"/>
              </a:rPr>
              <a:t>、</a:t>
            </a:r>
            <a:r>
              <a:rPr lang="en-US" altLang="zh-CN" sz="2600" b="1">
                <a:solidFill>
                  <a:srgbClr val="000000"/>
                </a:solidFill>
                <a:latin typeface="宋体" panose="02010600030101010101" pitchFamily="2" charset="-122"/>
              </a:rPr>
              <a:t>B</a:t>
            </a:r>
            <a:r>
              <a:rPr lang="zh-CN" altLang="en-US" sz="2600" b="1">
                <a:solidFill>
                  <a:srgbClr val="000000"/>
                </a:solidFill>
                <a:latin typeface="宋体" panose="02010600030101010101" pitchFamily="2" charset="-122"/>
              </a:rPr>
              <a:t>、</a:t>
            </a:r>
            <a:r>
              <a:rPr lang="en-US" altLang="zh-CN" sz="2600" b="1">
                <a:solidFill>
                  <a:srgbClr val="000000"/>
                </a:solidFill>
                <a:latin typeface="宋体" panose="02010600030101010101" pitchFamily="2" charset="-122"/>
              </a:rPr>
              <a:t>C</a:t>
            </a:r>
            <a:r>
              <a:rPr lang="zh-CN" altLang="en-US" sz="2600" b="1">
                <a:solidFill>
                  <a:srgbClr val="000000"/>
                </a:solidFill>
                <a:latin typeface="宋体" panose="02010600030101010101" pitchFamily="2" charset="-122"/>
              </a:rPr>
              <a:t>、</a:t>
            </a:r>
            <a:r>
              <a:rPr lang="en-US" altLang="zh-CN" sz="2600" b="1">
                <a:solidFill>
                  <a:srgbClr val="000000"/>
                </a:solidFill>
                <a:latin typeface="宋体" panose="02010600030101010101" pitchFamily="2" charset="-122"/>
              </a:rPr>
              <a:t>D</a:t>
            </a:r>
            <a:r>
              <a:rPr lang="zh-CN" altLang="en-US" sz="2600" b="1">
                <a:solidFill>
                  <a:srgbClr val="000000"/>
                </a:solidFill>
                <a:latin typeface="宋体" panose="02010600030101010101" pitchFamily="2" charset="-122"/>
              </a:rPr>
              <a:t>各是什么生物？</a:t>
            </a:r>
            <a:endParaRPr lang="zh-CN" altLang="en-US" sz="2600" b="1">
              <a:solidFill>
                <a:srgbClr val="000000"/>
              </a:solidFill>
              <a:latin typeface="宋体" panose="02010600030101010101" pitchFamily="2" charset="-122"/>
            </a:endParaRPr>
          </a:p>
          <a:p>
            <a:pPr marL="342900" indent="-342900">
              <a:spcBef>
                <a:spcPct val="50000"/>
              </a:spcBef>
            </a:pPr>
            <a:r>
              <a:rPr lang="zh-CN" altLang="en-US" sz="2600" b="1">
                <a:solidFill>
                  <a:srgbClr val="000000"/>
                </a:solidFill>
                <a:latin typeface="宋体" panose="02010600030101010101" pitchFamily="2" charset="-122"/>
              </a:rPr>
              <a:t>	</a:t>
            </a:r>
            <a:r>
              <a:rPr lang="en-US" altLang="zh-CN" sz="2600" b="1">
                <a:solidFill>
                  <a:srgbClr val="000000"/>
                </a:solidFill>
                <a:latin typeface="宋体" panose="02010600030101010101" pitchFamily="2" charset="-122"/>
              </a:rPr>
              <a:t>A______________	B________________</a:t>
            </a:r>
            <a:endParaRPr lang="en-US" altLang="zh-CN" sz="2600" b="1">
              <a:solidFill>
                <a:srgbClr val="000000"/>
              </a:solidFill>
              <a:latin typeface="宋体" panose="02010600030101010101" pitchFamily="2" charset="-122"/>
            </a:endParaRPr>
          </a:p>
          <a:p>
            <a:pPr marL="342900" indent="-342900">
              <a:spcBef>
                <a:spcPct val="50000"/>
              </a:spcBef>
            </a:pPr>
            <a:r>
              <a:rPr lang="en-US" altLang="zh-CN" sz="2600" b="1">
                <a:solidFill>
                  <a:srgbClr val="000000"/>
                </a:solidFill>
                <a:latin typeface="宋体" panose="02010600030101010101" pitchFamily="2" charset="-122"/>
              </a:rPr>
              <a:t>	C______________	D________________</a:t>
            </a:r>
            <a:endParaRPr lang="en-US" altLang="zh-CN" sz="2600" b="1">
              <a:solidFill>
                <a:srgbClr val="000000"/>
              </a:solidFill>
              <a:latin typeface="宋体" panose="02010600030101010101" pitchFamily="2" charset="-122"/>
            </a:endParaRPr>
          </a:p>
        </p:txBody>
      </p:sp>
      <p:sp>
        <p:nvSpPr>
          <p:cNvPr id="68644" name="Text Box 36"/>
          <p:cNvSpPr txBox="1">
            <a:spLocks noChangeArrowheads="1"/>
          </p:cNvSpPr>
          <p:nvPr/>
        </p:nvSpPr>
        <p:spPr bwMode="auto">
          <a:xfrm>
            <a:off x="1295400" y="5011752"/>
            <a:ext cx="1905000"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绿色植物</a:t>
            </a:r>
            <a:endParaRPr lang="zh-CN" altLang="en-US" sz="2600" b="1" dirty="0">
              <a:solidFill>
                <a:srgbClr val="FF0000"/>
              </a:solidFill>
              <a:ea typeface="楷体_GB2312" pitchFamily="49" charset="-122"/>
            </a:endParaRPr>
          </a:p>
        </p:txBody>
      </p:sp>
      <p:sp>
        <p:nvSpPr>
          <p:cNvPr id="68645" name="Text Box 37"/>
          <p:cNvSpPr txBox="1">
            <a:spLocks noChangeArrowheads="1"/>
          </p:cNvSpPr>
          <p:nvPr/>
        </p:nvSpPr>
        <p:spPr bwMode="auto">
          <a:xfrm>
            <a:off x="1600200" y="1225538"/>
            <a:ext cx="545342" cy="523220"/>
          </a:xfrm>
          <a:prstGeom prst="rect">
            <a:avLst/>
          </a:prstGeom>
          <a:noFill/>
          <a:ln w="9525">
            <a:noFill/>
            <a:miter lim="800000"/>
          </a:ln>
          <a:effectLst/>
        </p:spPr>
        <p:txBody>
          <a:bodyPr wrap="none">
            <a:spAutoFit/>
          </a:bodyPr>
          <a:lstStyle/>
          <a:p>
            <a:r>
              <a:rPr lang="zh-CN" altLang="en-US" sz="2800" b="1" dirty="0">
                <a:solidFill>
                  <a:srgbClr val="FF0000"/>
                </a:solidFill>
                <a:ea typeface="楷体_GB2312" pitchFamily="49" charset="-122"/>
              </a:rPr>
              <a:t>碳</a:t>
            </a:r>
            <a:endParaRPr lang="zh-CN" altLang="en-US" sz="2800" b="1" dirty="0">
              <a:solidFill>
                <a:srgbClr val="FF0000"/>
              </a:solidFill>
              <a:ea typeface="楷体_GB2312" pitchFamily="49" charset="-122"/>
            </a:endParaRPr>
          </a:p>
        </p:txBody>
      </p:sp>
      <p:sp>
        <p:nvSpPr>
          <p:cNvPr id="68646" name="Text Box 38"/>
          <p:cNvSpPr txBox="1">
            <a:spLocks noChangeArrowheads="1"/>
          </p:cNvSpPr>
          <p:nvPr/>
        </p:nvSpPr>
        <p:spPr bwMode="auto">
          <a:xfrm>
            <a:off x="1874838" y="2511422"/>
            <a:ext cx="1706562"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光合作用</a:t>
            </a:r>
            <a:endParaRPr lang="zh-CN" altLang="en-US" sz="2600" b="1" dirty="0">
              <a:solidFill>
                <a:srgbClr val="FF0000"/>
              </a:solidFill>
              <a:ea typeface="楷体_GB2312" pitchFamily="49" charset="-122"/>
            </a:endParaRPr>
          </a:p>
        </p:txBody>
      </p:sp>
      <p:sp>
        <p:nvSpPr>
          <p:cNvPr id="68647" name="Text Box 39"/>
          <p:cNvSpPr txBox="1">
            <a:spLocks noChangeArrowheads="1"/>
          </p:cNvSpPr>
          <p:nvPr/>
        </p:nvSpPr>
        <p:spPr bwMode="auto">
          <a:xfrm>
            <a:off x="1874838" y="2895600"/>
            <a:ext cx="1706562" cy="488950"/>
          </a:xfrm>
          <a:prstGeom prst="rect">
            <a:avLst/>
          </a:prstGeom>
          <a:noFill/>
          <a:ln w="9525">
            <a:noFill/>
            <a:miter lim="800000"/>
          </a:ln>
          <a:effectLst/>
        </p:spPr>
        <p:txBody>
          <a:bodyPr>
            <a:spAutoFit/>
          </a:bodyPr>
          <a:lstStyle/>
          <a:p>
            <a:r>
              <a:rPr lang="zh-CN" altLang="en-US" sz="2600" b="1">
                <a:solidFill>
                  <a:srgbClr val="FF0000"/>
                </a:solidFill>
                <a:ea typeface="楷体_GB2312" pitchFamily="49" charset="-122"/>
              </a:rPr>
              <a:t>呼吸作用</a:t>
            </a:r>
            <a:endParaRPr lang="zh-CN" altLang="en-US" sz="2600" b="1">
              <a:solidFill>
                <a:srgbClr val="FF0000"/>
              </a:solidFill>
              <a:ea typeface="楷体_GB2312" pitchFamily="49" charset="-122"/>
            </a:endParaRPr>
          </a:p>
        </p:txBody>
      </p:sp>
      <p:sp>
        <p:nvSpPr>
          <p:cNvPr id="68648" name="Text Box 40"/>
          <p:cNvSpPr txBox="1">
            <a:spLocks noChangeArrowheads="1"/>
          </p:cNvSpPr>
          <p:nvPr/>
        </p:nvSpPr>
        <p:spPr bwMode="auto">
          <a:xfrm>
            <a:off x="1517650" y="3297240"/>
            <a:ext cx="3206750"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微生物的分解作用</a:t>
            </a:r>
            <a:endParaRPr lang="zh-CN" altLang="en-US" sz="2600" b="1" dirty="0">
              <a:solidFill>
                <a:srgbClr val="FF0000"/>
              </a:solidFill>
              <a:ea typeface="楷体_GB2312" pitchFamily="49" charset="-122"/>
            </a:endParaRPr>
          </a:p>
        </p:txBody>
      </p:sp>
      <p:sp>
        <p:nvSpPr>
          <p:cNvPr id="68649" name="Text Box 41"/>
          <p:cNvSpPr txBox="1">
            <a:spLocks noChangeArrowheads="1"/>
          </p:cNvSpPr>
          <p:nvPr/>
        </p:nvSpPr>
        <p:spPr bwMode="auto">
          <a:xfrm>
            <a:off x="1874838" y="3725868"/>
            <a:ext cx="1706562"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燃烧过程</a:t>
            </a:r>
            <a:endParaRPr lang="zh-CN" altLang="en-US" sz="2600" b="1" dirty="0">
              <a:solidFill>
                <a:srgbClr val="FF0000"/>
              </a:solidFill>
              <a:ea typeface="楷体_GB2312" pitchFamily="49" charset="-122"/>
            </a:endParaRPr>
          </a:p>
        </p:txBody>
      </p:sp>
      <p:sp>
        <p:nvSpPr>
          <p:cNvPr id="68650" name="Text Box 42"/>
          <p:cNvSpPr txBox="1">
            <a:spLocks noChangeArrowheads="1"/>
          </p:cNvSpPr>
          <p:nvPr/>
        </p:nvSpPr>
        <p:spPr bwMode="auto">
          <a:xfrm>
            <a:off x="4500562" y="5011752"/>
            <a:ext cx="2209800"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植食性动物</a:t>
            </a:r>
            <a:endParaRPr lang="zh-CN" altLang="en-US" sz="2600" b="1" dirty="0">
              <a:solidFill>
                <a:srgbClr val="FF0000"/>
              </a:solidFill>
              <a:ea typeface="楷体_GB2312" pitchFamily="49" charset="-122"/>
            </a:endParaRPr>
          </a:p>
        </p:txBody>
      </p:sp>
      <p:sp>
        <p:nvSpPr>
          <p:cNvPr id="68651" name="Text Box 43"/>
          <p:cNvSpPr txBox="1">
            <a:spLocks noChangeArrowheads="1"/>
          </p:cNvSpPr>
          <p:nvPr/>
        </p:nvSpPr>
        <p:spPr bwMode="auto">
          <a:xfrm>
            <a:off x="1219200" y="5583256"/>
            <a:ext cx="2209800"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肉食性动物</a:t>
            </a:r>
            <a:endParaRPr lang="zh-CN" altLang="en-US" sz="2600" b="1" dirty="0">
              <a:solidFill>
                <a:srgbClr val="FF0000"/>
              </a:solidFill>
              <a:ea typeface="楷体_GB2312" pitchFamily="49" charset="-122"/>
            </a:endParaRPr>
          </a:p>
        </p:txBody>
      </p:sp>
      <p:sp>
        <p:nvSpPr>
          <p:cNvPr id="68652" name="Text Box 44"/>
          <p:cNvSpPr txBox="1">
            <a:spLocks noChangeArrowheads="1"/>
          </p:cNvSpPr>
          <p:nvPr/>
        </p:nvSpPr>
        <p:spPr bwMode="auto">
          <a:xfrm>
            <a:off x="4495800" y="5583256"/>
            <a:ext cx="3124200" cy="488950"/>
          </a:xfrm>
          <a:prstGeom prst="rect">
            <a:avLst/>
          </a:prstGeom>
          <a:noFill/>
          <a:ln w="9525">
            <a:noFill/>
            <a:miter lim="800000"/>
          </a:ln>
          <a:effectLst/>
        </p:spPr>
        <p:txBody>
          <a:bodyPr>
            <a:spAutoFit/>
          </a:bodyPr>
          <a:lstStyle/>
          <a:p>
            <a:r>
              <a:rPr lang="zh-CN" altLang="en-US" sz="2600" b="1" dirty="0">
                <a:solidFill>
                  <a:srgbClr val="FF0000"/>
                </a:solidFill>
                <a:ea typeface="楷体_GB2312" pitchFamily="49" charset="-122"/>
              </a:rPr>
              <a:t>腐生细菌、真菌等</a:t>
            </a:r>
            <a:endParaRPr lang="zh-CN" altLang="en-US" sz="2600" b="1" dirty="0">
              <a:solidFill>
                <a:srgbClr val="FF0000"/>
              </a:solidFill>
              <a:ea typeface="楷体_GB2312"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68645"/>
                                        </p:tgtEl>
                                        <p:attrNameLst>
                                          <p:attrName>style.visibility</p:attrName>
                                        </p:attrNameLst>
                                      </p:cBhvr>
                                      <p:to>
                                        <p:strVal val="visible"/>
                                      </p:to>
                                    </p:set>
                                    <p:animEffect transition="in" filter="diamond(out)">
                                      <p:cBhvr>
                                        <p:cTn id="7" dur="1000"/>
                                        <p:tgtEl>
                                          <p:spTgt spid="68645"/>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68646"/>
                                        </p:tgtEl>
                                        <p:attrNameLst>
                                          <p:attrName>style.visibility</p:attrName>
                                        </p:attrNameLst>
                                      </p:cBhvr>
                                      <p:to>
                                        <p:strVal val="visible"/>
                                      </p:to>
                                    </p:set>
                                    <p:anim from="(-#ppt_w/2)" to="(#ppt_x)" calcmode="lin" valueType="num">
                                      <p:cBhvr>
                                        <p:cTn id="12" dur="600" fill="hold">
                                          <p:stCondLst>
                                            <p:cond delay="0"/>
                                          </p:stCondLst>
                                        </p:cTn>
                                        <p:tgtEl>
                                          <p:spTgt spid="68646"/>
                                        </p:tgtEl>
                                        <p:attrNameLst>
                                          <p:attrName>ppt_x</p:attrName>
                                        </p:attrNameLst>
                                      </p:cBhvr>
                                    </p:anim>
                                    <p:anim from="0" to="-1.0" calcmode="lin" valueType="num">
                                      <p:cBhvr>
                                        <p:cTn id="13" dur="200" decel="50000" autoRev="1" fill="hold">
                                          <p:stCondLst>
                                            <p:cond delay="600"/>
                                          </p:stCondLst>
                                        </p:cTn>
                                        <p:tgtEl>
                                          <p:spTgt spid="68646"/>
                                        </p:tgtEl>
                                        <p:attrNameLst>
                                          <p:attrName>xshear</p:attrName>
                                        </p:attrNameLst>
                                      </p:cBhvr>
                                    </p:anim>
                                    <p:animScale>
                                      <p:cBhvr>
                                        <p:cTn id="14" dur="200" decel="100000" autoRev="1" fill="hold">
                                          <p:stCondLst>
                                            <p:cond delay="600"/>
                                          </p:stCondLst>
                                        </p:cTn>
                                        <p:tgtEl>
                                          <p:spTgt spid="68646"/>
                                        </p:tgtEl>
                                      </p:cBhvr>
                                      <p:from x="100000" y="100000"/>
                                      <p:to x="80000" y="100000"/>
                                    </p:animScale>
                                    <p:anim by="(#ppt_h/3+#ppt_w*0.1)" calcmode="lin" valueType="num">
                                      <p:cBhvr additive="sum">
                                        <p:cTn id="15" dur="200" decel="100000" autoRev="1" fill="hold">
                                          <p:stCondLst>
                                            <p:cond delay="600"/>
                                          </p:stCondLst>
                                        </p:cTn>
                                        <p:tgtEl>
                                          <p:spTgt spid="68646"/>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grpId="0" nodeType="clickEffect">
                                  <p:stCondLst>
                                    <p:cond delay="0"/>
                                  </p:stCondLst>
                                  <p:childTnLst>
                                    <p:set>
                                      <p:cBhvr>
                                        <p:cTn id="19" dur="1" fill="hold">
                                          <p:stCondLst>
                                            <p:cond delay="0"/>
                                          </p:stCondLst>
                                        </p:cTn>
                                        <p:tgtEl>
                                          <p:spTgt spid="68647"/>
                                        </p:tgtEl>
                                        <p:attrNameLst>
                                          <p:attrName>style.visibility</p:attrName>
                                        </p:attrNameLst>
                                      </p:cBhvr>
                                      <p:to>
                                        <p:strVal val="visible"/>
                                      </p:to>
                                    </p:set>
                                    <p:anim from="(-#ppt_w/2)" to="(#ppt_x)" calcmode="lin" valueType="num">
                                      <p:cBhvr>
                                        <p:cTn id="20" dur="600" fill="hold">
                                          <p:stCondLst>
                                            <p:cond delay="0"/>
                                          </p:stCondLst>
                                        </p:cTn>
                                        <p:tgtEl>
                                          <p:spTgt spid="68647"/>
                                        </p:tgtEl>
                                        <p:attrNameLst>
                                          <p:attrName>ppt_x</p:attrName>
                                        </p:attrNameLst>
                                      </p:cBhvr>
                                    </p:anim>
                                    <p:anim from="0" to="-1.0" calcmode="lin" valueType="num">
                                      <p:cBhvr>
                                        <p:cTn id="21" dur="200" decel="50000" autoRev="1" fill="hold">
                                          <p:stCondLst>
                                            <p:cond delay="600"/>
                                          </p:stCondLst>
                                        </p:cTn>
                                        <p:tgtEl>
                                          <p:spTgt spid="68647"/>
                                        </p:tgtEl>
                                        <p:attrNameLst>
                                          <p:attrName>xshear</p:attrName>
                                        </p:attrNameLst>
                                      </p:cBhvr>
                                    </p:anim>
                                    <p:animScale>
                                      <p:cBhvr>
                                        <p:cTn id="22" dur="200" decel="100000" autoRev="1" fill="hold">
                                          <p:stCondLst>
                                            <p:cond delay="600"/>
                                          </p:stCondLst>
                                        </p:cTn>
                                        <p:tgtEl>
                                          <p:spTgt spid="68647"/>
                                        </p:tgtEl>
                                      </p:cBhvr>
                                      <p:from x="100000" y="100000"/>
                                      <p:to x="80000" y="100000"/>
                                    </p:animScale>
                                    <p:anim by="(#ppt_h/3+#ppt_w*0.1)" calcmode="lin" valueType="num">
                                      <p:cBhvr additive="sum">
                                        <p:cTn id="23" dur="200" decel="100000" autoRev="1" fill="hold">
                                          <p:stCondLst>
                                            <p:cond delay="600"/>
                                          </p:stCondLst>
                                        </p:cTn>
                                        <p:tgtEl>
                                          <p:spTgt spid="68647"/>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68648"/>
                                        </p:tgtEl>
                                        <p:attrNameLst>
                                          <p:attrName>style.visibility</p:attrName>
                                        </p:attrNameLst>
                                      </p:cBhvr>
                                      <p:to>
                                        <p:strVal val="visible"/>
                                      </p:to>
                                    </p:set>
                                    <p:anim from="(-#ppt_w/2)" to="(#ppt_x)" calcmode="lin" valueType="num">
                                      <p:cBhvr>
                                        <p:cTn id="28" dur="600" fill="hold">
                                          <p:stCondLst>
                                            <p:cond delay="0"/>
                                          </p:stCondLst>
                                        </p:cTn>
                                        <p:tgtEl>
                                          <p:spTgt spid="68648"/>
                                        </p:tgtEl>
                                        <p:attrNameLst>
                                          <p:attrName>ppt_x</p:attrName>
                                        </p:attrNameLst>
                                      </p:cBhvr>
                                    </p:anim>
                                    <p:anim from="0" to="-1.0" calcmode="lin" valueType="num">
                                      <p:cBhvr>
                                        <p:cTn id="29" dur="200" decel="50000" autoRev="1" fill="hold">
                                          <p:stCondLst>
                                            <p:cond delay="600"/>
                                          </p:stCondLst>
                                        </p:cTn>
                                        <p:tgtEl>
                                          <p:spTgt spid="68648"/>
                                        </p:tgtEl>
                                        <p:attrNameLst>
                                          <p:attrName>xshear</p:attrName>
                                        </p:attrNameLst>
                                      </p:cBhvr>
                                    </p:anim>
                                    <p:animScale>
                                      <p:cBhvr>
                                        <p:cTn id="30" dur="200" decel="100000" autoRev="1" fill="hold">
                                          <p:stCondLst>
                                            <p:cond delay="600"/>
                                          </p:stCondLst>
                                        </p:cTn>
                                        <p:tgtEl>
                                          <p:spTgt spid="68648"/>
                                        </p:tgtEl>
                                      </p:cBhvr>
                                      <p:from x="100000" y="100000"/>
                                      <p:to x="80000" y="100000"/>
                                    </p:animScale>
                                    <p:anim by="(#ppt_h/3+#ppt_w*0.1)" calcmode="lin" valueType="num">
                                      <p:cBhvr additive="sum">
                                        <p:cTn id="31" dur="200" decel="100000" autoRev="1" fill="hold">
                                          <p:stCondLst>
                                            <p:cond delay="600"/>
                                          </p:stCondLst>
                                        </p:cTn>
                                        <p:tgtEl>
                                          <p:spTgt spid="68648"/>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68649"/>
                                        </p:tgtEl>
                                        <p:attrNameLst>
                                          <p:attrName>style.visibility</p:attrName>
                                        </p:attrNameLst>
                                      </p:cBhvr>
                                      <p:to>
                                        <p:strVal val="visible"/>
                                      </p:to>
                                    </p:set>
                                    <p:anim from="(-#ppt_w/2)" to="(#ppt_x)" calcmode="lin" valueType="num">
                                      <p:cBhvr>
                                        <p:cTn id="36" dur="600" fill="hold">
                                          <p:stCondLst>
                                            <p:cond delay="0"/>
                                          </p:stCondLst>
                                        </p:cTn>
                                        <p:tgtEl>
                                          <p:spTgt spid="68649"/>
                                        </p:tgtEl>
                                        <p:attrNameLst>
                                          <p:attrName>ppt_x</p:attrName>
                                        </p:attrNameLst>
                                      </p:cBhvr>
                                    </p:anim>
                                    <p:anim from="0" to="-1.0" calcmode="lin" valueType="num">
                                      <p:cBhvr>
                                        <p:cTn id="37" dur="200" decel="50000" autoRev="1" fill="hold">
                                          <p:stCondLst>
                                            <p:cond delay="600"/>
                                          </p:stCondLst>
                                        </p:cTn>
                                        <p:tgtEl>
                                          <p:spTgt spid="68649"/>
                                        </p:tgtEl>
                                        <p:attrNameLst>
                                          <p:attrName>xshear</p:attrName>
                                        </p:attrNameLst>
                                      </p:cBhvr>
                                    </p:anim>
                                    <p:animScale>
                                      <p:cBhvr>
                                        <p:cTn id="38" dur="200" decel="100000" autoRev="1" fill="hold">
                                          <p:stCondLst>
                                            <p:cond delay="600"/>
                                          </p:stCondLst>
                                        </p:cTn>
                                        <p:tgtEl>
                                          <p:spTgt spid="68649"/>
                                        </p:tgtEl>
                                      </p:cBhvr>
                                      <p:from x="100000" y="100000"/>
                                      <p:to x="80000" y="100000"/>
                                    </p:animScale>
                                    <p:anim by="(#ppt_h/3+#ppt_w*0.1)" calcmode="lin" valueType="num">
                                      <p:cBhvr additive="sum">
                                        <p:cTn id="39" dur="200" decel="100000" autoRev="1" fill="hold">
                                          <p:stCondLst>
                                            <p:cond delay="600"/>
                                          </p:stCondLst>
                                        </p:cTn>
                                        <p:tgtEl>
                                          <p:spTgt spid="68649"/>
                                        </p:tgtEl>
                                        <p:attrNameLst>
                                          <p:attrName>ppt_x</p:attrName>
                                        </p:attrNameLst>
                                      </p:cBhvr>
                                    </p:anim>
                                  </p:childTnLst>
                                </p:cTn>
                              </p:par>
                            </p:childTnLst>
                          </p:cTn>
                        </p:par>
                      </p:childTnLst>
                    </p:cTn>
                  </p:par>
                  <p:par>
                    <p:cTn id="40" fill="hold">
                      <p:stCondLst>
                        <p:cond delay="indefinite"/>
                      </p:stCondLst>
                      <p:childTnLst>
                        <p:par>
                          <p:cTn id="41" fill="hold">
                            <p:stCondLst>
                              <p:cond delay="0"/>
                            </p:stCondLst>
                            <p:childTnLst>
                              <p:par>
                                <p:cTn id="42" presetID="39" presetClass="entr" presetSubtype="0" accel="100000" fill="hold" grpId="0" nodeType="clickEffect">
                                  <p:stCondLst>
                                    <p:cond delay="0"/>
                                  </p:stCondLst>
                                  <p:childTnLst>
                                    <p:set>
                                      <p:cBhvr>
                                        <p:cTn id="43" dur="1" fill="hold">
                                          <p:stCondLst>
                                            <p:cond delay="0"/>
                                          </p:stCondLst>
                                        </p:cTn>
                                        <p:tgtEl>
                                          <p:spTgt spid="68644"/>
                                        </p:tgtEl>
                                        <p:attrNameLst>
                                          <p:attrName>style.visibility</p:attrName>
                                        </p:attrNameLst>
                                      </p:cBhvr>
                                      <p:to>
                                        <p:strVal val="visible"/>
                                      </p:to>
                                    </p:set>
                                    <p:anim calcmode="lin" valueType="num">
                                      <p:cBhvr>
                                        <p:cTn id="44" dur="500" fill="hold"/>
                                        <p:tgtEl>
                                          <p:spTgt spid="68644"/>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68644"/>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68644"/>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6864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9" presetClass="entr" presetSubtype="0" accel="100000" fill="hold" grpId="0" nodeType="clickEffect">
                                  <p:stCondLst>
                                    <p:cond delay="0"/>
                                  </p:stCondLst>
                                  <p:childTnLst>
                                    <p:set>
                                      <p:cBhvr>
                                        <p:cTn id="51" dur="1" fill="hold">
                                          <p:stCondLst>
                                            <p:cond delay="0"/>
                                          </p:stCondLst>
                                        </p:cTn>
                                        <p:tgtEl>
                                          <p:spTgt spid="68650"/>
                                        </p:tgtEl>
                                        <p:attrNameLst>
                                          <p:attrName>style.visibility</p:attrName>
                                        </p:attrNameLst>
                                      </p:cBhvr>
                                      <p:to>
                                        <p:strVal val="visible"/>
                                      </p:to>
                                    </p:set>
                                    <p:anim calcmode="lin" valueType="num">
                                      <p:cBhvr>
                                        <p:cTn id="52" dur="500" fill="hold"/>
                                        <p:tgtEl>
                                          <p:spTgt spid="68650"/>
                                        </p:tgtEl>
                                        <p:attrNameLst>
                                          <p:attrName>ppt_h</p:attrName>
                                        </p:attrNameLst>
                                      </p:cBhvr>
                                      <p:tavLst>
                                        <p:tav tm="0">
                                          <p:val>
                                            <p:strVal val="#ppt_h/20"/>
                                          </p:val>
                                        </p:tav>
                                        <p:tav tm="50000">
                                          <p:val>
                                            <p:strVal val="#ppt_h/20"/>
                                          </p:val>
                                        </p:tav>
                                        <p:tav tm="100000">
                                          <p:val>
                                            <p:strVal val="#ppt_h"/>
                                          </p:val>
                                        </p:tav>
                                      </p:tavLst>
                                    </p:anim>
                                    <p:anim calcmode="lin" valueType="num">
                                      <p:cBhvr>
                                        <p:cTn id="53" dur="500" fill="hold"/>
                                        <p:tgtEl>
                                          <p:spTgt spid="68650"/>
                                        </p:tgtEl>
                                        <p:attrNameLst>
                                          <p:attrName>ppt_w</p:attrName>
                                        </p:attrNameLst>
                                      </p:cBhvr>
                                      <p:tavLst>
                                        <p:tav tm="0">
                                          <p:val>
                                            <p:strVal val="#ppt_w+.3"/>
                                          </p:val>
                                        </p:tav>
                                        <p:tav tm="50000">
                                          <p:val>
                                            <p:strVal val="#ppt_w+.3"/>
                                          </p:val>
                                        </p:tav>
                                        <p:tav tm="100000">
                                          <p:val>
                                            <p:strVal val="#ppt_w"/>
                                          </p:val>
                                        </p:tav>
                                      </p:tavLst>
                                    </p:anim>
                                    <p:anim calcmode="lin" valueType="num">
                                      <p:cBhvr>
                                        <p:cTn id="54" dur="500" fill="hold"/>
                                        <p:tgtEl>
                                          <p:spTgt spid="68650"/>
                                        </p:tgtEl>
                                        <p:attrNameLst>
                                          <p:attrName>ppt_x</p:attrName>
                                        </p:attrNameLst>
                                      </p:cBhvr>
                                      <p:tavLst>
                                        <p:tav tm="0">
                                          <p:val>
                                            <p:strVal val="#ppt_x-.3"/>
                                          </p:val>
                                        </p:tav>
                                        <p:tav tm="50000">
                                          <p:val>
                                            <p:strVal val="#ppt_x"/>
                                          </p:val>
                                        </p:tav>
                                        <p:tav tm="100000">
                                          <p:val>
                                            <p:strVal val="#ppt_x"/>
                                          </p:val>
                                        </p:tav>
                                      </p:tavLst>
                                    </p:anim>
                                    <p:anim calcmode="lin" valueType="num">
                                      <p:cBhvr>
                                        <p:cTn id="55" dur="500" fill="hold"/>
                                        <p:tgtEl>
                                          <p:spTgt spid="68650"/>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9" presetClass="entr" presetSubtype="0" accel="100000" fill="hold" grpId="0" nodeType="clickEffect">
                                  <p:stCondLst>
                                    <p:cond delay="0"/>
                                  </p:stCondLst>
                                  <p:childTnLst>
                                    <p:set>
                                      <p:cBhvr>
                                        <p:cTn id="59" dur="1" fill="hold">
                                          <p:stCondLst>
                                            <p:cond delay="0"/>
                                          </p:stCondLst>
                                        </p:cTn>
                                        <p:tgtEl>
                                          <p:spTgt spid="68651"/>
                                        </p:tgtEl>
                                        <p:attrNameLst>
                                          <p:attrName>style.visibility</p:attrName>
                                        </p:attrNameLst>
                                      </p:cBhvr>
                                      <p:to>
                                        <p:strVal val="visible"/>
                                      </p:to>
                                    </p:set>
                                    <p:anim calcmode="lin" valueType="num">
                                      <p:cBhvr>
                                        <p:cTn id="60" dur="500" fill="hold"/>
                                        <p:tgtEl>
                                          <p:spTgt spid="68651"/>
                                        </p:tgtEl>
                                        <p:attrNameLst>
                                          <p:attrName>ppt_h</p:attrName>
                                        </p:attrNameLst>
                                      </p:cBhvr>
                                      <p:tavLst>
                                        <p:tav tm="0">
                                          <p:val>
                                            <p:strVal val="#ppt_h/20"/>
                                          </p:val>
                                        </p:tav>
                                        <p:tav tm="50000">
                                          <p:val>
                                            <p:strVal val="#ppt_h/20"/>
                                          </p:val>
                                        </p:tav>
                                        <p:tav tm="100000">
                                          <p:val>
                                            <p:strVal val="#ppt_h"/>
                                          </p:val>
                                        </p:tav>
                                      </p:tavLst>
                                    </p:anim>
                                    <p:anim calcmode="lin" valueType="num">
                                      <p:cBhvr>
                                        <p:cTn id="61" dur="500" fill="hold"/>
                                        <p:tgtEl>
                                          <p:spTgt spid="68651"/>
                                        </p:tgtEl>
                                        <p:attrNameLst>
                                          <p:attrName>ppt_w</p:attrName>
                                        </p:attrNameLst>
                                      </p:cBhvr>
                                      <p:tavLst>
                                        <p:tav tm="0">
                                          <p:val>
                                            <p:strVal val="#ppt_w+.3"/>
                                          </p:val>
                                        </p:tav>
                                        <p:tav tm="50000">
                                          <p:val>
                                            <p:strVal val="#ppt_w+.3"/>
                                          </p:val>
                                        </p:tav>
                                        <p:tav tm="100000">
                                          <p:val>
                                            <p:strVal val="#ppt_w"/>
                                          </p:val>
                                        </p:tav>
                                      </p:tavLst>
                                    </p:anim>
                                    <p:anim calcmode="lin" valueType="num">
                                      <p:cBhvr>
                                        <p:cTn id="62" dur="500" fill="hold"/>
                                        <p:tgtEl>
                                          <p:spTgt spid="68651"/>
                                        </p:tgtEl>
                                        <p:attrNameLst>
                                          <p:attrName>ppt_x</p:attrName>
                                        </p:attrNameLst>
                                      </p:cBhvr>
                                      <p:tavLst>
                                        <p:tav tm="0">
                                          <p:val>
                                            <p:strVal val="#ppt_x-.3"/>
                                          </p:val>
                                        </p:tav>
                                        <p:tav tm="50000">
                                          <p:val>
                                            <p:strVal val="#ppt_x"/>
                                          </p:val>
                                        </p:tav>
                                        <p:tav tm="100000">
                                          <p:val>
                                            <p:strVal val="#ppt_x"/>
                                          </p:val>
                                        </p:tav>
                                      </p:tavLst>
                                    </p:anim>
                                    <p:anim calcmode="lin" valueType="num">
                                      <p:cBhvr>
                                        <p:cTn id="63" dur="500" fill="hold"/>
                                        <p:tgtEl>
                                          <p:spTgt spid="68651"/>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9" presetClass="entr" presetSubtype="0" accel="100000" fill="hold" grpId="0" nodeType="clickEffect">
                                  <p:stCondLst>
                                    <p:cond delay="0"/>
                                  </p:stCondLst>
                                  <p:childTnLst>
                                    <p:set>
                                      <p:cBhvr>
                                        <p:cTn id="67" dur="1" fill="hold">
                                          <p:stCondLst>
                                            <p:cond delay="0"/>
                                          </p:stCondLst>
                                        </p:cTn>
                                        <p:tgtEl>
                                          <p:spTgt spid="68652"/>
                                        </p:tgtEl>
                                        <p:attrNameLst>
                                          <p:attrName>style.visibility</p:attrName>
                                        </p:attrNameLst>
                                      </p:cBhvr>
                                      <p:to>
                                        <p:strVal val="visible"/>
                                      </p:to>
                                    </p:set>
                                    <p:anim calcmode="lin" valueType="num">
                                      <p:cBhvr>
                                        <p:cTn id="68" dur="500" fill="hold"/>
                                        <p:tgtEl>
                                          <p:spTgt spid="68652"/>
                                        </p:tgtEl>
                                        <p:attrNameLst>
                                          <p:attrName>ppt_h</p:attrName>
                                        </p:attrNameLst>
                                      </p:cBhvr>
                                      <p:tavLst>
                                        <p:tav tm="0">
                                          <p:val>
                                            <p:strVal val="#ppt_h/20"/>
                                          </p:val>
                                        </p:tav>
                                        <p:tav tm="50000">
                                          <p:val>
                                            <p:strVal val="#ppt_h/20"/>
                                          </p:val>
                                        </p:tav>
                                        <p:tav tm="100000">
                                          <p:val>
                                            <p:strVal val="#ppt_h"/>
                                          </p:val>
                                        </p:tav>
                                      </p:tavLst>
                                    </p:anim>
                                    <p:anim calcmode="lin" valueType="num">
                                      <p:cBhvr>
                                        <p:cTn id="69" dur="500" fill="hold"/>
                                        <p:tgtEl>
                                          <p:spTgt spid="68652"/>
                                        </p:tgtEl>
                                        <p:attrNameLst>
                                          <p:attrName>ppt_w</p:attrName>
                                        </p:attrNameLst>
                                      </p:cBhvr>
                                      <p:tavLst>
                                        <p:tav tm="0">
                                          <p:val>
                                            <p:strVal val="#ppt_w+.3"/>
                                          </p:val>
                                        </p:tav>
                                        <p:tav tm="50000">
                                          <p:val>
                                            <p:strVal val="#ppt_w+.3"/>
                                          </p:val>
                                        </p:tav>
                                        <p:tav tm="100000">
                                          <p:val>
                                            <p:strVal val="#ppt_w"/>
                                          </p:val>
                                        </p:tav>
                                      </p:tavLst>
                                    </p:anim>
                                    <p:anim calcmode="lin" valueType="num">
                                      <p:cBhvr>
                                        <p:cTn id="70" dur="500" fill="hold"/>
                                        <p:tgtEl>
                                          <p:spTgt spid="68652"/>
                                        </p:tgtEl>
                                        <p:attrNameLst>
                                          <p:attrName>ppt_x</p:attrName>
                                        </p:attrNameLst>
                                      </p:cBhvr>
                                      <p:tavLst>
                                        <p:tav tm="0">
                                          <p:val>
                                            <p:strVal val="#ppt_x-.3"/>
                                          </p:val>
                                        </p:tav>
                                        <p:tav tm="50000">
                                          <p:val>
                                            <p:strVal val="#ppt_x"/>
                                          </p:val>
                                        </p:tav>
                                        <p:tav tm="100000">
                                          <p:val>
                                            <p:strVal val="#ppt_x"/>
                                          </p:val>
                                        </p:tav>
                                      </p:tavLst>
                                    </p:anim>
                                    <p:anim calcmode="lin" valueType="num">
                                      <p:cBhvr>
                                        <p:cTn id="71" dur="500" fill="hold"/>
                                        <p:tgtEl>
                                          <p:spTgt spid="686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44" grpId="0"/>
      <p:bldP spid="68645" grpId="0"/>
      <p:bldP spid="68646" grpId="0"/>
      <p:bldP spid="68647" grpId="0"/>
      <p:bldP spid="68648" grpId="0"/>
      <p:bldP spid="68649" grpId="0"/>
      <p:bldP spid="68650" grpId="0"/>
      <p:bldP spid="68651" grpId="0"/>
      <p:bldP spid="686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a:off x="928662" y="2346292"/>
            <a:ext cx="7500990" cy="1328023"/>
          </a:xfrm>
          <a:prstGeom prst="flowChartAlternateProcess">
            <a:avLst/>
          </a:prstGeom>
          <a:noFill/>
          <a:ln w="19050">
            <a:noFill/>
            <a:miter lim="800000"/>
          </a:ln>
        </p:spPr>
        <p:txBody>
          <a:bodyPr wrap="square">
            <a:spAutoFit/>
          </a:bodyPr>
          <a:lstStyle/>
          <a:p>
            <a:pPr>
              <a:defRPr/>
            </a:pPr>
            <a:r>
              <a:rPr kumimoji="1" lang="en-US" altLang="zh-CN" sz="3600" b="1" dirty="0">
                <a:solidFill>
                  <a:srgbClr val="0000FF"/>
                </a:solidFill>
                <a:latin typeface="+mn-ea"/>
              </a:rPr>
              <a:t>1</a:t>
            </a:r>
            <a:r>
              <a:rPr kumimoji="1" lang="en-US" altLang="zh-CN" sz="3600" b="1" dirty="0" smtClean="0">
                <a:solidFill>
                  <a:srgbClr val="0000FF"/>
                </a:solidFill>
                <a:latin typeface="+mn-ea"/>
              </a:rPr>
              <a:t>.</a:t>
            </a:r>
            <a:r>
              <a:rPr kumimoji="1" lang="zh-CN" altLang="en-US" sz="3600" b="1" dirty="0" smtClean="0">
                <a:solidFill>
                  <a:srgbClr val="0000FF"/>
                </a:solidFill>
                <a:latin typeface="+mn-ea"/>
              </a:rPr>
              <a:t>分析生态系统中的能量流动和物质循环的情况</a:t>
            </a:r>
            <a:endParaRPr kumimoji="1" lang="zh-CN" altLang="en-US" sz="3600" b="1" dirty="0">
              <a:solidFill>
                <a:srgbClr val="0000FF"/>
              </a:solidFill>
              <a:latin typeface="+mn-ea"/>
            </a:endParaRPr>
          </a:p>
        </p:txBody>
      </p:sp>
      <p:sp>
        <p:nvSpPr>
          <p:cNvPr id="16387" name="AutoShape 3"/>
          <p:cNvSpPr>
            <a:spLocks noChangeArrowheads="1"/>
          </p:cNvSpPr>
          <p:nvPr/>
        </p:nvSpPr>
        <p:spPr bwMode="auto">
          <a:xfrm>
            <a:off x="928685" y="3887352"/>
            <a:ext cx="6072207" cy="898970"/>
          </a:xfrm>
          <a:prstGeom prst="roundRect">
            <a:avLst>
              <a:gd name="adj" fmla="val 16667"/>
            </a:avLst>
          </a:prstGeom>
          <a:noFill/>
          <a:ln w="19050">
            <a:noFill/>
            <a:round/>
          </a:ln>
        </p:spPr>
        <p:txBody>
          <a:bodyPr wrap="square">
            <a:spAutoFit/>
          </a:bodyPr>
          <a:lstStyle/>
          <a:p>
            <a:pPr>
              <a:lnSpc>
                <a:spcPct val="130000"/>
              </a:lnSpc>
              <a:defRPr/>
            </a:pPr>
            <a:r>
              <a:rPr kumimoji="1" lang="en-US" altLang="zh-CN" sz="3600" b="1" dirty="0">
                <a:solidFill>
                  <a:srgbClr val="0000FF"/>
                </a:solidFill>
                <a:latin typeface="+mn-ea"/>
              </a:rPr>
              <a:t>2</a:t>
            </a:r>
            <a:r>
              <a:rPr kumimoji="1" lang="en-US" altLang="zh-CN" sz="3600" b="1" dirty="0" smtClean="0">
                <a:solidFill>
                  <a:srgbClr val="0000FF"/>
                </a:solidFill>
                <a:latin typeface="+mn-ea"/>
              </a:rPr>
              <a:t>.</a:t>
            </a:r>
            <a:r>
              <a:rPr kumimoji="1" lang="zh-CN" altLang="en-US" sz="3600" b="1" dirty="0" smtClean="0">
                <a:solidFill>
                  <a:srgbClr val="0000FF"/>
                </a:solidFill>
                <a:latin typeface="+mn-ea"/>
              </a:rPr>
              <a:t>说出生态系统中的碳循环</a:t>
            </a:r>
            <a:endParaRPr kumimoji="1" lang="zh-CN" altLang="en-US" sz="3600" b="1" dirty="0">
              <a:solidFill>
                <a:srgbClr val="0000FF"/>
              </a:solidFill>
              <a:latin typeface="+mn-ea"/>
            </a:endParaRPr>
          </a:p>
        </p:txBody>
      </p:sp>
      <p:pic>
        <p:nvPicPr>
          <p:cNvPr id="5124" name="Picture 7" descr="学习目标"/>
          <p:cNvPicPr>
            <a:picLocks noChangeAspect="1" noChangeArrowheads="1"/>
          </p:cNvPicPr>
          <p:nvPr/>
        </p:nvPicPr>
        <p:blipFill>
          <a:blip r:embed="rId1" cstate="print"/>
          <a:srcRect/>
          <a:stretch>
            <a:fillRect/>
          </a:stretch>
        </p:blipFill>
        <p:spPr bwMode="auto">
          <a:xfrm>
            <a:off x="2357438" y="1071563"/>
            <a:ext cx="3876675" cy="11398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vertical)">
                                      <p:cBhvr>
                                        <p:cTn id="7" dur="500"/>
                                        <p:tgtEl>
                                          <p:spTgt spid="16386"/>
                                        </p:tgtEl>
                                      </p:cBhvr>
                                    </p:animEffect>
                                  </p:childTnLst>
                                </p:cTn>
                              </p:par>
                            </p:childTnLst>
                          </p:cTn>
                        </p:par>
                        <p:par>
                          <p:cTn id="8" fill="hold">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16387"/>
                                        </p:tgtEl>
                                        <p:attrNameLst>
                                          <p:attrName>style.visibility</p:attrName>
                                        </p:attrNameLst>
                                      </p:cBhvr>
                                      <p:to>
                                        <p:strVal val="visible"/>
                                      </p:to>
                                    </p:set>
                                    <p:animEffect transition="in" filter="blinds(vertical)">
                                      <p:cBhvr>
                                        <p:cTn id="11"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ChangeArrowheads="1"/>
          </p:cNvSpPr>
          <p:nvPr/>
        </p:nvSpPr>
        <p:spPr bwMode="auto">
          <a:xfrm>
            <a:off x="3984336" y="77309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6149" name="图片 5" descr="图片11.png"/>
          <p:cNvPicPr>
            <a:picLocks noChangeAspect="1"/>
          </p:cNvPicPr>
          <p:nvPr/>
        </p:nvPicPr>
        <p:blipFill>
          <a:blip r:embed="rId1" cstate="print"/>
          <a:srcRect/>
          <a:stretch>
            <a:fillRect/>
          </a:stretch>
        </p:blipFill>
        <p:spPr bwMode="auto">
          <a:xfrm>
            <a:off x="500034" y="714374"/>
            <a:ext cx="3152514" cy="642923"/>
          </a:xfrm>
          <a:prstGeom prst="rect">
            <a:avLst/>
          </a:prstGeom>
          <a:noFill/>
          <a:ln w="9525">
            <a:noFill/>
            <a:miter lim="800000"/>
            <a:headEnd/>
            <a:tailEnd/>
          </a:ln>
        </p:spPr>
      </p:pic>
      <p:pic>
        <p:nvPicPr>
          <p:cNvPr id="104" name="图片 103" descr="图片14.jpg"/>
          <p:cNvPicPr>
            <a:picLocks noChangeAspect="1"/>
          </p:cNvPicPr>
          <p:nvPr/>
        </p:nvPicPr>
        <p:blipFill>
          <a:blip r:embed="rId2" cstate="print"/>
          <a:stretch>
            <a:fillRect/>
          </a:stretch>
        </p:blipFill>
        <p:spPr>
          <a:xfrm>
            <a:off x="214282" y="2000240"/>
            <a:ext cx="2087880" cy="3000396"/>
          </a:xfrm>
          <a:prstGeom prst="rect">
            <a:avLst/>
          </a:prstGeom>
        </p:spPr>
      </p:pic>
      <p:sp>
        <p:nvSpPr>
          <p:cNvPr id="10243" name="Rectangle 3"/>
          <p:cNvSpPr>
            <a:spLocks noChangeArrowheads="1"/>
          </p:cNvSpPr>
          <p:nvPr/>
        </p:nvSpPr>
        <p:spPr bwMode="auto">
          <a:xfrm>
            <a:off x="2071670" y="2214554"/>
            <a:ext cx="6215106" cy="646331"/>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6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什么</a:t>
            </a:r>
            <a:r>
              <a:rPr kumimoji="1" lang="zh-CN" altLang="en-US" sz="36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是营养级？举例说明</a:t>
            </a:r>
            <a:endParaRPr kumimoji="1" lang="zh-CN" altLang="en-US" sz="36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
        <p:nvSpPr>
          <p:cNvPr id="105" name="Rectangle 3"/>
          <p:cNvSpPr>
            <a:spLocks noChangeArrowheads="1"/>
          </p:cNvSpPr>
          <p:nvPr/>
        </p:nvSpPr>
        <p:spPr bwMode="auto">
          <a:xfrm>
            <a:off x="2071670" y="3228803"/>
            <a:ext cx="6786578" cy="1200329"/>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6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太阳的能量是如何进入生态系统的呢？</a:t>
            </a:r>
            <a:endParaRPr kumimoji="1" lang="zh-CN" altLang="en-US" sz="36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
        <p:nvSpPr>
          <p:cNvPr id="7" name="Rectangle 3"/>
          <p:cNvSpPr>
            <a:spLocks noChangeArrowheads="1"/>
          </p:cNvSpPr>
          <p:nvPr/>
        </p:nvSpPr>
        <p:spPr bwMode="auto">
          <a:xfrm>
            <a:off x="2071670" y="4657563"/>
            <a:ext cx="6929486" cy="646331"/>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6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生态系统的能量流动有何特点？</a:t>
            </a:r>
            <a:endParaRPr kumimoji="1" lang="zh-CN" altLang="en-US" sz="36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linds(vertical)">
                                      <p:cBhvr>
                                        <p:cTn id="7" dur="500"/>
                                        <p:tgtEl>
                                          <p:spTgt spid="104"/>
                                        </p:tgtEl>
                                      </p:cBhvr>
                                    </p:animEffect>
                                  </p:childTnLst>
                                </p:cTn>
                              </p:par>
                            </p:childTnLst>
                          </p:cTn>
                        </p:par>
                        <p:par>
                          <p:cTn id="8" fill="hold">
                            <p:stCondLst>
                              <p:cond delay="500"/>
                            </p:stCondLst>
                            <p:childTnLst>
                              <p:par>
                                <p:cTn id="9" presetID="3" presetClass="entr" presetSubtype="5"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blinds(vertical)">
                                      <p:cBhvr>
                                        <p:cTn id="11" dur="1000"/>
                                        <p:tgtEl>
                                          <p:spTgt spid="10243"/>
                                        </p:tgtEl>
                                      </p:cBhvr>
                                    </p:animEffect>
                                  </p:childTnLst>
                                </p:cTn>
                              </p:par>
                            </p:childTnLst>
                          </p:cTn>
                        </p:par>
                        <p:par>
                          <p:cTn id="12" fill="hold">
                            <p:stCondLst>
                              <p:cond delay="1500"/>
                            </p:stCondLst>
                            <p:childTnLst>
                              <p:par>
                                <p:cTn id="13" presetID="3" presetClass="entr" presetSubtype="5" fill="hold" grpId="0"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blinds(vertical)">
                                      <p:cBhvr>
                                        <p:cTn id="15" dur="1000"/>
                                        <p:tgtEl>
                                          <p:spTgt spid="105"/>
                                        </p:tgtEl>
                                      </p:cBhvr>
                                    </p:animEffect>
                                  </p:childTnLst>
                                </p:cTn>
                              </p:par>
                            </p:childTnLst>
                          </p:cTn>
                        </p:par>
                        <p:par>
                          <p:cTn id="16" fill="hold">
                            <p:stCondLst>
                              <p:cond delay="2500"/>
                            </p:stCondLst>
                            <p:childTnLst>
                              <p:par>
                                <p:cTn id="17" presetID="3" presetClass="entr" presetSubtype="5"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vertical)">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ChangeArrowheads="1"/>
          </p:cNvSpPr>
          <p:nvPr/>
        </p:nvSpPr>
        <p:spPr bwMode="auto">
          <a:xfrm>
            <a:off x="3984336" y="77309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6149" name="图片 5" descr="图片11.png"/>
          <p:cNvPicPr>
            <a:picLocks noChangeAspect="1"/>
          </p:cNvPicPr>
          <p:nvPr/>
        </p:nvPicPr>
        <p:blipFill>
          <a:blip r:embed="rId1" cstate="print"/>
          <a:srcRect/>
          <a:stretch>
            <a:fillRect/>
          </a:stretch>
        </p:blipFill>
        <p:spPr bwMode="auto">
          <a:xfrm>
            <a:off x="500034" y="714374"/>
            <a:ext cx="3152514" cy="642923"/>
          </a:xfrm>
          <a:prstGeom prst="rect">
            <a:avLst/>
          </a:prstGeom>
          <a:noFill/>
          <a:ln w="9525">
            <a:noFill/>
            <a:miter lim="800000"/>
            <a:headEnd/>
            <a:tailEnd/>
          </a:ln>
        </p:spPr>
      </p:pic>
      <p:sp>
        <p:nvSpPr>
          <p:cNvPr id="8" name="Rectangle 3"/>
          <p:cNvSpPr>
            <a:spLocks noChangeArrowheads="1"/>
          </p:cNvSpPr>
          <p:nvPr/>
        </p:nvSpPr>
        <p:spPr bwMode="auto">
          <a:xfrm>
            <a:off x="395288" y="1571612"/>
            <a:ext cx="2105010" cy="584775"/>
          </a:xfrm>
          <a:prstGeom prst="rect">
            <a:avLst/>
          </a:prstGeom>
          <a:noFill/>
          <a:ln w="9525" algn="ctr">
            <a:noFill/>
            <a:miter lim="800000"/>
          </a:ln>
        </p:spPr>
        <p:txBody>
          <a:bodyPr wrap="square">
            <a:spAutoFit/>
          </a:bodyPr>
          <a:lstStyle/>
          <a:p>
            <a:pPr fontAlgn="t"/>
            <a:r>
              <a:rPr kumimoji="1" lang="en-US" altLang="zh-CN" sz="3200" b="1" dirty="0">
                <a:solidFill>
                  <a:srgbClr val="0000FF"/>
                </a:solidFill>
                <a:latin typeface="宋体" panose="02010600030101010101" pitchFamily="2" charset="-122"/>
              </a:rPr>
              <a:t>1</a:t>
            </a:r>
            <a:r>
              <a:rPr kumimoji="1" lang="en-US" altLang="zh-CN" sz="3200" b="1" dirty="0" smtClean="0">
                <a:solidFill>
                  <a:srgbClr val="0000FF"/>
                </a:solidFill>
                <a:latin typeface="宋体" panose="02010600030101010101" pitchFamily="2" charset="-122"/>
              </a:rPr>
              <a:t>.</a:t>
            </a:r>
            <a:r>
              <a:rPr kumimoji="1" lang="zh-CN" altLang="en-US" sz="3200" b="1" dirty="0" smtClean="0">
                <a:solidFill>
                  <a:srgbClr val="0000FF"/>
                </a:solidFill>
                <a:latin typeface="宋体" panose="02010600030101010101" pitchFamily="2" charset="-122"/>
              </a:rPr>
              <a:t>营养级</a:t>
            </a:r>
            <a:endParaRPr kumimoji="1" lang="zh-CN" altLang="en-US" sz="3200" b="1" dirty="0">
              <a:solidFill>
                <a:srgbClr val="0000FF"/>
              </a:solidFill>
              <a:latin typeface="宋体" panose="02010600030101010101" pitchFamily="2" charset="-122"/>
            </a:endParaRPr>
          </a:p>
        </p:txBody>
      </p:sp>
      <p:graphicFrame>
        <p:nvGraphicFramePr>
          <p:cNvPr id="10" name="Object 3"/>
          <p:cNvGraphicFramePr>
            <a:graphicFrameLocks noChangeAspect="1"/>
          </p:cNvGraphicFramePr>
          <p:nvPr/>
        </p:nvGraphicFramePr>
        <p:xfrm>
          <a:off x="4429156" y="3324235"/>
          <a:ext cx="2520950" cy="1533525"/>
        </p:xfrm>
        <a:graphic>
          <a:graphicData uri="http://schemas.openxmlformats.org/presentationml/2006/ole">
            <mc:AlternateContent xmlns:mc="http://schemas.openxmlformats.org/markup-compatibility/2006">
              <mc:Choice xmlns:v="urn:schemas-microsoft-com:vml" Requires="v">
                <p:oleObj spid="_x0000_s1025" name="" r:id="rId2" imgW="1403350" imgH="854710" progId="">
                  <p:embed/>
                </p:oleObj>
              </mc:Choice>
              <mc:Fallback>
                <p:oleObj name="" r:id="rId2" imgW="1403350" imgH="854710" progId="">
                  <p:embed/>
                  <p:pic>
                    <p:nvPicPr>
                      <p:cNvPr id="0" name="图片 1024"/>
                      <p:cNvPicPr>
                        <a:picLocks noChangeAspect="1"/>
                      </p:cNvPicPr>
                      <p:nvPr/>
                    </p:nvPicPr>
                    <p:blipFill>
                      <a:blip r:embed="rId3">
                        <a:clrChange>
                          <a:clrFrom>
                            <a:srgbClr val="FFFFFF"/>
                          </a:clrFrom>
                          <a:clrTo>
                            <a:srgbClr val="FFFFFF">
                              <a:alpha val="0"/>
                            </a:srgbClr>
                          </a:clrTo>
                        </a:clrChange>
                      </a:blip>
                      <a:stretch>
                        <a:fillRect/>
                      </a:stretch>
                    </p:blipFill>
                    <p:spPr>
                      <a:xfrm>
                        <a:off x="4429156" y="3324235"/>
                        <a:ext cx="2520950" cy="1533525"/>
                      </a:xfrm>
                      <a:prstGeom prst="rect">
                        <a:avLst/>
                      </a:prstGeom>
                      <a:noFill/>
                      <a:ln w="9525">
                        <a:noFill/>
                      </a:ln>
                    </p:spPr>
                  </p:pic>
                </p:oleObj>
              </mc:Fallback>
            </mc:AlternateContent>
          </a:graphicData>
        </a:graphic>
      </p:graphicFrame>
      <p:sp>
        <p:nvSpPr>
          <p:cNvPr id="11" name="AutoShape 4"/>
          <p:cNvSpPr>
            <a:spLocks noChangeArrowheads="1"/>
          </p:cNvSpPr>
          <p:nvPr/>
        </p:nvSpPr>
        <p:spPr bwMode="auto">
          <a:xfrm>
            <a:off x="1457356" y="4076710"/>
            <a:ext cx="831850" cy="304800"/>
          </a:xfrm>
          <a:prstGeom prst="rightArrow">
            <a:avLst>
              <a:gd name="adj1" fmla="val 50000"/>
              <a:gd name="adj2" fmla="val 68229"/>
            </a:avLst>
          </a:prstGeom>
          <a:solidFill>
            <a:schemeClr val="folHlink"/>
          </a:solidFill>
          <a:ln w="9525">
            <a:noFill/>
            <a:miter lim="800000"/>
          </a:ln>
          <a:effectLst/>
        </p:spPr>
        <p:txBody>
          <a:bodyPr wrap="none" anchor="ctr"/>
          <a:lstStyle/>
          <a:p>
            <a:endParaRPr lang="zh-CN" altLang="en-US"/>
          </a:p>
        </p:txBody>
      </p:sp>
      <p:sp>
        <p:nvSpPr>
          <p:cNvPr id="12" name="AutoShape 5"/>
          <p:cNvSpPr>
            <a:spLocks noChangeArrowheads="1"/>
          </p:cNvSpPr>
          <p:nvPr/>
        </p:nvSpPr>
        <p:spPr bwMode="auto">
          <a:xfrm>
            <a:off x="3743356" y="4238635"/>
            <a:ext cx="638175" cy="157163"/>
          </a:xfrm>
          <a:prstGeom prst="rightArrow">
            <a:avLst>
              <a:gd name="adj1" fmla="val 50000"/>
              <a:gd name="adj2" fmla="val 101515"/>
            </a:avLst>
          </a:prstGeom>
          <a:solidFill>
            <a:srgbClr val="2BD53B"/>
          </a:solidFill>
          <a:ln w="9525">
            <a:noFill/>
            <a:miter lim="800000"/>
          </a:ln>
          <a:effectLst/>
        </p:spPr>
        <p:txBody>
          <a:bodyPr wrap="none" anchor="ctr"/>
          <a:lstStyle/>
          <a:p>
            <a:endParaRPr lang="zh-CN" altLang="en-US"/>
          </a:p>
        </p:txBody>
      </p:sp>
      <p:sp>
        <p:nvSpPr>
          <p:cNvPr id="13" name="Oval 6"/>
          <p:cNvSpPr>
            <a:spLocks noChangeArrowheads="1"/>
          </p:cNvSpPr>
          <p:nvPr/>
        </p:nvSpPr>
        <p:spPr bwMode="auto">
          <a:xfrm>
            <a:off x="390556" y="4987948"/>
            <a:ext cx="1295400" cy="431800"/>
          </a:xfrm>
          <a:prstGeom prst="ellipse">
            <a:avLst/>
          </a:prstGeom>
          <a:solidFill>
            <a:srgbClr val="CC99FF"/>
          </a:solidFill>
          <a:ln w="9525">
            <a:noFill/>
            <a:round/>
          </a:ln>
          <a:effectLst/>
        </p:spPr>
        <p:txBody>
          <a:bodyPr wrap="none" anchor="ctr"/>
          <a:lstStyle/>
          <a:p>
            <a:pPr algn="ctr"/>
            <a:r>
              <a:rPr lang="zh-CN" b="1">
                <a:ea typeface="楷体_GB2312" pitchFamily="49" charset="-122"/>
              </a:rPr>
              <a:t>第一营养级</a:t>
            </a:r>
            <a:endParaRPr lang="zh-CN" b="1">
              <a:ea typeface="楷体_GB2312" pitchFamily="49" charset="-122"/>
            </a:endParaRPr>
          </a:p>
        </p:txBody>
      </p:sp>
      <p:sp>
        <p:nvSpPr>
          <p:cNvPr id="14" name="Oval 7"/>
          <p:cNvSpPr>
            <a:spLocks noChangeArrowheads="1"/>
          </p:cNvSpPr>
          <p:nvPr/>
        </p:nvSpPr>
        <p:spPr bwMode="auto">
          <a:xfrm>
            <a:off x="2447956" y="4987948"/>
            <a:ext cx="1295400" cy="431800"/>
          </a:xfrm>
          <a:prstGeom prst="ellipse">
            <a:avLst/>
          </a:prstGeom>
          <a:solidFill>
            <a:srgbClr val="CC99FF"/>
          </a:solidFill>
          <a:ln w="9525">
            <a:noFill/>
            <a:round/>
          </a:ln>
          <a:effectLst/>
        </p:spPr>
        <p:txBody>
          <a:bodyPr wrap="none" anchor="ctr"/>
          <a:lstStyle/>
          <a:p>
            <a:pPr algn="ctr"/>
            <a:r>
              <a:rPr lang="zh-CN" b="1">
                <a:ea typeface="楷体_GB2312" pitchFamily="49" charset="-122"/>
              </a:rPr>
              <a:t>第二营养级</a:t>
            </a:r>
            <a:endParaRPr lang="zh-CN" b="1">
              <a:ea typeface="楷体_GB2312" pitchFamily="49" charset="-122"/>
            </a:endParaRPr>
          </a:p>
        </p:txBody>
      </p:sp>
      <p:sp>
        <p:nvSpPr>
          <p:cNvPr id="15" name="Oval 8"/>
          <p:cNvSpPr>
            <a:spLocks noChangeArrowheads="1"/>
          </p:cNvSpPr>
          <p:nvPr/>
        </p:nvSpPr>
        <p:spPr bwMode="auto">
          <a:xfrm>
            <a:off x="5038756" y="4987948"/>
            <a:ext cx="1295400" cy="431800"/>
          </a:xfrm>
          <a:prstGeom prst="ellipse">
            <a:avLst/>
          </a:prstGeom>
          <a:solidFill>
            <a:srgbClr val="CC99FF"/>
          </a:solidFill>
          <a:ln w="9525">
            <a:noFill/>
            <a:round/>
          </a:ln>
          <a:effectLst/>
        </p:spPr>
        <p:txBody>
          <a:bodyPr wrap="none" anchor="ctr"/>
          <a:lstStyle/>
          <a:p>
            <a:pPr algn="ctr"/>
            <a:r>
              <a:rPr lang="zh-CN" b="1" dirty="0">
                <a:ea typeface="楷体_GB2312" pitchFamily="49" charset="-122"/>
              </a:rPr>
              <a:t>第三营养级</a:t>
            </a:r>
            <a:endParaRPr lang="zh-CN" b="1" dirty="0">
              <a:ea typeface="楷体_GB2312" pitchFamily="49" charset="-122"/>
            </a:endParaRPr>
          </a:p>
        </p:txBody>
      </p:sp>
      <p:sp>
        <p:nvSpPr>
          <p:cNvPr id="16" name="Rectangle 9"/>
          <p:cNvSpPr>
            <a:spLocks noChangeArrowheads="1"/>
          </p:cNvSpPr>
          <p:nvPr/>
        </p:nvSpPr>
        <p:spPr bwMode="auto">
          <a:xfrm>
            <a:off x="303244" y="5891228"/>
            <a:ext cx="1382712" cy="360363"/>
          </a:xfrm>
          <a:prstGeom prst="rect">
            <a:avLst/>
          </a:prstGeom>
        </p:spPr>
        <p:style>
          <a:lnRef idx="1">
            <a:schemeClr val="accent4"/>
          </a:lnRef>
          <a:fillRef idx="2">
            <a:schemeClr val="accent4"/>
          </a:fillRef>
          <a:effectRef idx="1">
            <a:schemeClr val="accent4"/>
          </a:effectRef>
          <a:fontRef idx="minor">
            <a:schemeClr val="dk1"/>
          </a:fontRef>
        </p:style>
        <p:txBody>
          <a:bodyPr wrap="none" anchor="ctr"/>
          <a:lstStyle/>
          <a:p>
            <a:pPr algn="ctr"/>
            <a:r>
              <a:rPr lang="zh-CN" sz="2400" b="1" dirty="0">
                <a:ea typeface="黑体" panose="02010609060101010101" pitchFamily="2" charset="-122"/>
              </a:rPr>
              <a:t>生产者</a:t>
            </a:r>
            <a:endParaRPr lang="zh-CN" sz="2400" b="1" dirty="0">
              <a:ea typeface="黑体" panose="02010609060101010101" pitchFamily="2" charset="-122"/>
            </a:endParaRPr>
          </a:p>
        </p:txBody>
      </p:sp>
      <p:sp>
        <p:nvSpPr>
          <p:cNvPr id="17" name="Rectangle 10"/>
          <p:cNvSpPr>
            <a:spLocks noChangeArrowheads="1"/>
          </p:cNvSpPr>
          <p:nvPr/>
        </p:nvSpPr>
        <p:spPr bwMode="auto">
          <a:xfrm>
            <a:off x="2295556" y="5857891"/>
            <a:ext cx="1655763" cy="504825"/>
          </a:xfrm>
          <a:prstGeom prst="rect">
            <a:avLst/>
          </a:prstGeom>
        </p:spPr>
        <p:style>
          <a:lnRef idx="1">
            <a:schemeClr val="accent4"/>
          </a:lnRef>
          <a:fillRef idx="2">
            <a:schemeClr val="accent4"/>
          </a:fillRef>
          <a:effectRef idx="1">
            <a:schemeClr val="accent4"/>
          </a:effectRef>
          <a:fontRef idx="minor">
            <a:schemeClr val="dk1"/>
          </a:fontRef>
        </p:style>
        <p:txBody>
          <a:bodyPr wrap="none" anchor="ctr"/>
          <a:lstStyle/>
          <a:p>
            <a:pPr algn="ctr"/>
            <a:r>
              <a:rPr lang="zh-CN" sz="2400" b="1" dirty="0">
                <a:ea typeface="黑体" panose="02010609060101010101" pitchFamily="2" charset="-122"/>
              </a:rPr>
              <a:t>植食性动物</a:t>
            </a:r>
            <a:endParaRPr lang="zh-CN" sz="2400" b="1" dirty="0">
              <a:ea typeface="黑体" panose="02010609060101010101" pitchFamily="2" charset="-122"/>
            </a:endParaRPr>
          </a:p>
        </p:txBody>
      </p:sp>
      <p:sp>
        <p:nvSpPr>
          <p:cNvPr id="18" name="Rectangle 11"/>
          <p:cNvSpPr>
            <a:spLocks noChangeArrowheads="1"/>
          </p:cNvSpPr>
          <p:nvPr/>
        </p:nvSpPr>
        <p:spPr bwMode="auto">
          <a:xfrm>
            <a:off x="4505356" y="5715016"/>
            <a:ext cx="2590800" cy="792162"/>
          </a:xfrm>
          <a:prstGeom prst="rect">
            <a:avLst/>
          </a:prstGeom>
        </p:spPr>
        <p:style>
          <a:lnRef idx="1">
            <a:schemeClr val="accent4"/>
          </a:lnRef>
          <a:fillRef idx="2">
            <a:schemeClr val="accent4"/>
          </a:fillRef>
          <a:effectRef idx="1">
            <a:schemeClr val="accent4"/>
          </a:effectRef>
          <a:fontRef idx="minor">
            <a:schemeClr val="dk1"/>
          </a:fontRef>
        </p:style>
        <p:txBody>
          <a:bodyPr wrap="none" anchor="ctr"/>
          <a:lstStyle/>
          <a:p>
            <a:pPr algn="ctr"/>
            <a:r>
              <a:rPr lang="zh-CN" sz="2400" b="1" dirty="0">
                <a:ea typeface="黑体" panose="02010609060101010101" pitchFamily="2" charset="-122"/>
              </a:rPr>
              <a:t>以植食性动物</a:t>
            </a:r>
            <a:endParaRPr lang="zh-CN" sz="2400" b="1" dirty="0">
              <a:ea typeface="黑体" panose="02010609060101010101" pitchFamily="2" charset="-122"/>
            </a:endParaRPr>
          </a:p>
          <a:p>
            <a:pPr algn="ctr"/>
            <a:r>
              <a:rPr lang="zh-CN" sz="2400" b="1" dirty="0">
                <a:ea typeface="黑体" panose="02010609060101010101" pitchFamily="2" charset="-122"/>
              </a:rPr>
              <a:t>为食的肉食性动物</a:t>
            </a:r>
            <a:endParaRPr lang="zh-CN" sz="2400" b="1" dirty="0">
              <a:ea typeface="黑体" panose="02010609060101010101" pitchFamily="2" charset="-122"/>
            </a:endParaRPr>
          </a:p>
        </p:txBody>
      </p:sp>
      <p:pic>
        <p:nvPicPr>
          <p:cNvPr id="19" name="Picture 12" descr="16-7"/>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2295556" y="3552835"/>
            <a:ext cx="1524000" cy="1185863"/>
          </a:xfrm>
          <a:prstGeom prst="rect">
            <a:avLst/>
          </a:prstGeom>
          <a:noFill/>
          <a:ln w="9525" cmpd="sng">
            <a:noFill/>
            <a:miter lim="800000"/>
            <a:headEnd/>
            <a:tailEnd/>
          </a:ln>
        </p:spPr>
      </p:pic>
      <p:pic>
        <p:nvPicPr>
          <p:cNvPr id="20" name="Picture 13" descr="16-4"/>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76200" y="2330445"/>
            <a:ext cx="1492250" cy="2438400"/>
          </a:xfrm>
          <a:prstGeom prst="rect">
            <a:avLst/>
          </a:prstGeom>
          <a:noFill/>
          <a:ln w="9525" cmpd="sng">
            <a:noFill/>
            <a:miter lim="800000"/>
            <a:headEnd/>
            <a:tailEnd/>
          </a:ln>
        </p:spPr>
      </p:pic>
      <p:sp>
        <p:nvSpPr>
          <p:cNvPr id="22" name="AutoShape 15"/>
          <p:cNvSpPr>
            <a:spLocks noChangeArrowheads="1"/>
          </p:cNvSpPr>
          <p:nvPr/>
        </p:nvSpPr>
        <p:spPr bwMode="auto">
          <a:xfrm>
            <a:off x="7019956" y="4197341"/>
            <a:ext cx="638175" cy="80962"/>
          </a:xfrm>
          <a:prstGeom prst="rightArrow">
            <a:avLst>
              <a:gd name="adj1" fmla="val 50000"/>
              <a:gd name="adj2" fmla="val 197060"/>
            </a:avLst>
          </a:prstGeom>
          <a:solidFill>
            <a:srgbClr val="1A8424"/>
          </a:solidFill>
          <a:ln w="9525">
            <a:noFill/>
            <a:miter lim="800000"/>
          </a:ln>
          <a:effectLst/>
        </p:spPr>
        <p:txBody>
          <a:bodyPr wrap="none" anchor="ctr"/>
          <a:lstStyle/>
          <a:p>
            <a:endParaRPr lang="zh-CN" altLang="en-US"/>
          </a:p>
        </p:txBody>
      </p:sp>
      <p:sp>
        <p:nvSpPr>
          <p:cNvPr id="23" name="Oval 17"/>
          <p:cNvSpPr>
            <a:spLocks noChangeArrowheads="1"/>
          </p:cNvSpPr>
          <p:nvPr/>
        </p:nvSpPr>
        <p:spPr bwMode="auto">
          <a:xfrm>
            <a:off x="7553356" y="4967311"/>
            <a:ext cx="1295400" cy="431800"/>
          </a:xfrm>
          <a:prstGeom prst="ellipse">
            <a:avLst/>
          </a:prstGeom>
          <a:solidFill>
            <a:srgbClr val="CC99FF"/>
          </a:solidFill>
          <a:ln w="9525">
            <a:noFill/>
            <a:round/>
          </a:ln>
          <a:effectLst/>
        </p:spPr>
        <p:txBody>
          <a:bodyPr wrap="none" anchor="ctr"/>
          <a:lstStyle/>
          <a:p>
            <a:pPr algn="ctr"/>
            <a:r>
              <a:rPr lang="zh-CN" b="1" dirty="0">
                <a:ea typeface="楷体_GB2312" pitchFamily="49" charset="-122"/>
              </a:rPr>
              <a:t>依此类推</a:t>
            </a:r>
            <a:endParaRPr lang="zh-CN" b="1" dirty="0">
              <a:ea typeface="楷体_GB2312" pitchFamily="49" charset="-122"/>
            </a:endParaRPr>
          </a:p>
        </p:txBody>
      </p:sp>
      <p:sp>
        <p:nvSpPr>
          <p:cNvPr id="26" name="TextBox 25"/>
          <p:cNvSpPr txBox="1"/>
          <p:nvPr/>
        </p:nvSpPr>
        <p:spPr>
          <a:xfrm>
            <a:off x="7715272" y="3911589"/>
            <a:ext cx="1143008" cy="646331"/>
          </a:xfrm>
          <a:prstGeom prst="rect">
            <a:avLst/>
          </a:prstGeom>
          <a:noFill/>
        </p:spPr>
        <p:txBody>
          <a:bodyPr wrap="square" rtlCol="0">
            <a:spAutoFit/>
          </a:bodyPr>
          <a:lstStyle/>
          <a:p>
            <a:r>
              <a:rPr lang="en-US" altLang="zh-CN" sz="3600" b="1" dirty="0" smtClean="0"/>
              <a:t>······</a:t>
            </a:r>
            <a:endParaRPr lang="zh-CN" altLang="en-US" sz="3600" b="1" dirty="0"/>
          </a:p>
        </p:txBody>
      </p:sp>
      <p:sp>
        <p:nvSpPr>
          <p:cNvPr id="27" name="TextBox 26"/>
          <p:cNvSpPr txBox="1"/>
          <p:nvPr/>
        </p:nvSpPr>
        <p:spPr>
          <a:xfrm>
            <a:off x="857224" y="2143116"/>
            <a:ext cx="7715304" cy="1077218"/>
          </a:xfrm>
          <a:prstGeom prst="rect">
            <a:avLst/>
          </a:prstGeom>
          <a:noFill/>
        </p:spPr>
        <p:txBody>
          <a:bodyPr wrap="square" rtlCol="0">
            <a:spAutoFit/>
          </a:bodyPr>
          <a:lstStyle/>
          <a:p>
            <a:r>
              <a:rPr lang="zh-CN" altLang="en-US" sz="3200" b="1" dirty="0" smtClean="0">
                <a:latin typeface="+mn-ea"/>
              </a:rPr>
              <a:t>    生态学上把处于食物链某一环节上的所有生物的总和称为一个营养级。</a:t>
            </a:r>
            <a:endParaRPr lang="zh-CN" altLang="en-US" sz="3200" dirty="0">
              <a:latin typeface="+mn-ea"/>
            </a:endParaRPr>
          </a:p>
        </p:txBody>
      </p:sp>
      <p:sp>
        <p:nvSpPr>
          <p:cNvPr id="28" name="Line 18"/>
          <p:cNvSpPr>
            <a:spLocks noChangeShapeType="1"/>
          </p:cNvSpPr>
          <p:nvPr/>
        </p:nvSpPr>
        <p:spPr bwMode="auto">
          <a:xfrm>
            <a:off x="4714876" y="2687324"/>
            <a:ext cx="1214446" cy="0"/>
          </a:xfrm>
          <a:prstGeom prst="line">
            <a:avLst/>
          </a:prstGeom>
          <a:noFill/>
          <a:ln w="28575" cmpd="sng">
            <a:solidFill>
              <a:srgbClr val="FF0000"/>
            </a:solidFill>
            <a:round/>
          </a:ln>
          <a:effectLst/>
        </p:spPr>
        <p:txBody>
          <a:bodyPr/>
          <a:lstStyle/>
          <a:p>
            <a:endParaRPr lang="zh-CN" altLang="en-US"/>
          </a:p>
        </p:txBody>
      </p:sp>
      <p:sp>
        <p:nvSpPr>
          <p:cNvPr id="29" name="Line 19"/>
          <p:cNvSpPr>
            <a:spLocks noChangeShapeType="1"/>
          </p:cNvSpPr>
          <p:nvPr/>
        </p:nvSpPr>
        <p:spPr bwMode="auto">
          <a:xfrm>
            <a:off x="1000100" y="3173742"/>
            <a:ext cx="2857520" cy="0"/>
          </a:xfrm>
          <a:prstGeom prst="line">
            <a:avLst/>
          </a:prstGeom>
          <a:noFill/>
          <a:ln w="28575" cmpd="sng">
            <a:solidFill>
              <a:srgbClr val="FF0000"/>
            </a:solidFill>
            <a:round/>
          </a:ln>
          <a:effectLst/>
        </p:spPr>
        <p:txBody>
          <a:bodyPr/>
          <a:lstStyle/>
          <a:p>
            <a:endParaRPr lang="zh-CN" alt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slide(from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slide(fromLeft)">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dissolve">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par>
                          <p:cTn id="69" fill="hold">
                            <p:stCondLst>
                              <p:cond delay="1000"/>
                            </p:stCondLst>
                            <p:childTnLst>
                              <p:par>
                                <p:cTn id="70" presetID="9"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dissolve">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dissolve">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dissolve">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dissolve">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3" grpId="0" animBg="1" autoUpdateAnimBg="0"/>
      <p:bldP spid="14" grpId="0" animBg="1" autoUpdateAnimBg="0"/>
      <p:bldP spid="15" grpId="0" animBg="1" autoUpdateAnimBg="0"/>
      <p:bldP spid="16" grpId="0" animBg="1"/>
      <p:bldP spid="17" grpId="0" animBg="1"/>
      <p:bldP spid="18" grpId="0" animBg="1"/>
      <p:bldP spid="22" grpId="0" animBg="1"/>
      <p:bldP spid="23" grpId="0" animBg="1" autoUpdateAnimBg="0"/>
      <p:bldP spid="26" grpId="0"/>
      <p:bldP spid="27" grpId="0"/>
      <p:bldP spid="28"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304800" y="2690813"/>
            <a:ext cx="4111625" cy="3252787"/>
            <a:chOff x="0" y="0"/>
            <a:chExt cx="4140" cy="3276"/>
          </a:xfrm>
        </p:grpSpPr>
        <p:sp>
          <p:nvSpPr>
            <p:cNvPr id="7171" name="AutoShape 3"/>
            <p:cNvSpPr>
              <a:spLocks noChangeAspect="1" noChangeArrowheads="1"/>
            </p:cNvSpPr>
            <p:nvPr/>
          </p:nvSpPr>
          <p:spPr bwMode="auto">
            <a:xfrm>
              <a:off x="0" y="0"/>
              <a:ext cx="4140" cy="3276"/>
            </a:xfrm>
            <a:prstGeom prst="rect">
              <a:avLst/>
            </a:prstGeom>
            <a:noFill/>
            <a:ln w="9525" cmpd="sng">
              <a:solidFill>
                <a:srgbClr val="0000FF"/>
              </a:solidFill>
              <a:miter lim="800000"/>
            </a:ln>
          </p:spPr>
          <p:txBody>
            <a:bodyPr/>
            <a:lstStyle/>
            <a:p>
              <a:endParaRPr lang="zh-CN" altLang="en-US"/>
            </a:p>
          </p:txBody>
        </p:sp>
        <p:pic>
          <p:nvPicPr>
            <p:cNvPr id="7172" name="Picture 4" descr="16-4"/>
            <p:cNvPicPr>
              <a:picLocks noChangeAspect="1" noChangeArrowheads="1"/>
            </p:cNvPicPr>
            <p:nvPr/>
          </p:nvPicPr>
          <p:blipFill>
            <a:blip r:embed="rId1" cstate="print">
              <a:clrChange>
                <a:clrFrom>
                  <a:srgbClr val="FEFEFE"/>
                </a:clrFrom>
                <a:clrTo>
                  <a:srgbClr val="FEFEFE">
                    <a:alpha val="0"/>
                  </a:srgbClr>
                </a:clrTo>
              </a:clrChange>
            </a:blip>
            <a:srcRect/>
            <a:stretch>
              <a:fillRect/>
            </a:stretch>
          </p:blipFill>
          <p:spPr bwMode="auto">
            <a:xfrm>
              <a:off x="2185" y="1697"/>
              <a:ext cx="772" cy="1579"/>
            </a:xfrm>
            <a:prstGeom prst="rect">
              <a:avLst/>
            </a:prstGeom>
            <a:noFill/>
            <a:ln w="9525" cmpd="sng">
              <a:noFill/>
              <a:miter lim="800000"/>
              <a:headEnd/>
              <a:tailEnd/>
            </a:ln>
          </p:spPr>
        </p:pic>
        <p:pic>
          <p:nvPicPr>
            <p:cNvPr id="7173" name="Picture 5" descr="16-3"/>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3312" y="1697"/>
              <a:ext cx="828" cy="618"/>
            </a:xfrm>
            <a:prstGeom prst="rect">
              <a:avLst/>
            </a:prstGeom>
            <a:noFill/>
            <a:ln w="9525" cmpd="sng">
              <a:noFill/>
              <a:miter lim="800000"/>
              <a:headEnd/>
              <a:tailEnd/>
            </a:ln>
          </p:spPr>
        </p:pic>
        <p:pic>
          <p:nvPicPr>
            <p:cNvPr id="7174" name="Picture 6" descr="16-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3036" y="624"/>
              <a:ext cx="789" cy="851"/>
            </a:xfrm>
            <a:prstGeom prst="rect">
              <a:avLst/>
            </a:prstGeom>
            <a:noFill/>
            <a:ln w="9525" cmpd="sng">
              <a:noFill/>
              <a:miter lim="800000"/>
              <a:headEnd/>
              <a:tailEnd/>
            </a:ln>
          </p:spPr>
        </p:pic>
        <p:pic>
          <p:nvPicPr>
            <p:cNvPr id="7175" name="Picture 7" descr="16-1"/>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1183" y="0"/>
              <a:ext cx="1537" cy="858"/>
            </a:xfrm>
            <a:prstGeom prst="rect">
              <a:avLst/>
            </a:prstGeom>
            <a:noFill/>
            <a:ln w="9525" cmpd="sng">
              <a:noFill/>
              <a:miter lim="800000"/>
              <a:headEnd/>
              <a:tailEnd/>
            </a:ln>
          </p:spPr>
        </p:pic>
        <p:pic>
          <p:nvPicPr>
            <p:cNvPr id="7176" name="Picture 8" descr="16-6"/>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0" y="757"/>
              <a:ext cx="1301" cy="1088"/>
            </a:xfrm>
            <a:prstGeom prst="rect">
              <a:avLst/>
            </a:prstGeom>
            <a:noFill/>
            <a:ln w="9525" cmpd="sng">
              <a:noFill/>
              <a:miter lim="800000"/>
              <a:headEnd/>
              <a:tailEnd/>
            </a:ln>
          </p:spPr>
        </p:pic>
        <p:pic>
          <p:nvPicPr>
            <p:cNvPr id="7177" name="Picture 9" descr="16-5"/>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513" y="2239"/>
              <a:ext cx="907" cy="781"/>
            </a:xfrm>
            <a:prstGeom prst="rect">
              <a:avLst/>
            </a:prstGeom>
            <a:noFill/>
            <a:ln w="9525" cmpd="sng">
              <a:noFill/>
              <a:miter lim="800000"/>
              <a:headEnd/>
              <a:tailEnd/>
            </a:ln>
          </p:spPr>
        </p:pic>
        <p:pic>
          <p:nvPicPr>
            <p:cNvPr id="7178" name="Picture 10" descr="16-7"/>
            <p:cNvPicPr>
              <a:picLocks noChangeAspect="1" noChangeArrowheads="1"/>
            </p:cNvPicPr>
            <p:nvPr/>
          </p:nvPicPr>
          <p:blipFill>
            <a:blip r:embed="rId7" cstate="print">
              <a:clrChange>
                <a:clrFrom>
                  <a:srgbClr val="FEFEFE"/>
                </a:clrFrom>
                <a:clrTo>
                  <a:srgbClr val="FEFEFE">
                    <a:alpha val="0"/>
                  </a:srgbClr>
                </a:clrTo>
              </a:clrChange>
            </a:blip>
            <a:srcRect/>
            <a:stretch>
              <a:fillRect/>
            </a:stretch>
          </p:blipFill>
          <p:spPr bwMode="auto">
            <a:xfrm>
              <a:off x="1656" y="1203"/>
              <a:ext cx="789" cy="768"/>
            </a:xfrm>
            <a:prstGeom prst="rect">
              <a:avLst/>
            </a:prstGeom>
            <a:noFill/>
            <a:ln w="9525" cmpd="sng">
              <a:noFill/>
              <a:miter lim="800000"/>
              <a:headEnd/>
              <a:tailEnd/>
            </a:ln>
          </p:spPr>
        </p:pic>
      </p:grpSp>
      <p:grpSp>
        <p:nvGrpSpPr>
          <p:cNvPr id="3" name="Group 11"/>
          <p:cNvGrpSpPr>
            <a:grpSpLocks noChangeAspect="1"/>
          </p:cNvGrpSpPr>
          <p:nvPr/>
        </p:nvGrpSpPr>
        <p:grpSpPr bwMode="auto">
          <a:xfrm>
            <a:off x="4724400" y="1447800"/>
            <a:ext cx="4038600" cy="3352800"/>
            <a:chOff x="0" y="0"/>
            <a:chExt cx="4140" cy="3276"/>
          </a:xfrm>
        </p:grpSpPr>
        <p:sp>
          <p:nvSpPr>
            <p:cNvPr id="7180" name="AutoShape 12"/>
            <p:cNvSpPr>
              <a:spLocks noChangeAspect="1" noChangeArrowheads="1"/>
            </p:cNvSpPr>
            <p:nvPr/>
          </p:nvSpPr>
          <p:spPr bwMode="auto">
            <a:xfrm>
              <a:off x="0" y="0"/>
              <a:ext cx="4140" cy="3276"/>
            </a:xfrm>
            <a:prstGeom prst="rect">
              <a:avLst/>
            </a:prstGeom>
            <a:noFill/>
            <a:ln w="9525" cmpd="sng">
              <a:solidFill>
                <a:srgbClr val="0000FF"/>
              </a:solidFill>
              <a:miter lim="800000"/>
            </a:ln>
          </p:spPr>
          <p:txBody>
            <a:bodyPr/>
            <a:lstStyle/>
            <a:p>
              <a:endParaRPr lang="zh-CN" altLang="en-US"/>
            </a:p>
          </p:txBody>
        </p:sp>
        <p:pic>
          <p:nvPicPr>
            <p:cNvPr id="7181" name="Picture 13" descr="16-4"/>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2185" y="1697"/>
              <a:ext cx="772" cy="1579"/>
            </a:xfrm>
            <a:prstGeom prst="rect">
              <a:avLst/>
            </a:prstGeom>
            <a:noFill/>
            <a:ln w="9525" cmpd="sng">
              <a:noFill/>
              <a:miter lim="800000"/>
              <a:headEnd/>
              <a:tailEnd/>
            </a:ln>
          </p:spPr>
        </p:pic>
        <p:pic>
          <p:nvPicPr>
            <p:cNvPr id="7182" name="Picture 14" descr="16-3"/>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3312" y="1697"/>
              <a:ext cx="828" cy="618"/>
            </a:xfrm>
            <a:prstGeom prst="rect">
              <a:avLst/>
            </a:prstGeom>
            <a:noFill/>
            <a:ln w="9525" cmpd="sng">
              <a:noFill/>
              <a:miter lim="800000"/>
              <a:headEnd/>
              <a:tailEnd/>
            </a:ln>
          </p:spPr>
        </p:pic>
        <p:pic>
          <p:nvPicPr>
            <p:cNvPr id="7183" name="Picture 15" descr="16-1"/>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1260" y="0"/>
              <a:ext cx="1537" cy="858"/>
            </a:xfrm>
            <a:prstGeom prst="rect">
              <a:avLst/>
            </a:prstGeom>
            <a:noFill/>
            <a:ln w="9525" cmpd="sng">
              <a:noFill/>
              <a:miter lim="800000"/>
              <a:headEnd/>
              <a:tailEnd/>
            </a:ln>
          </p:spPr>
        </p:pic>
        <p:pic>
          <p:nvPicPr>
            <p:cNvPr id="7184" name="Picture 16" descr="16-6"/>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0" y="757"/>
              <a:ext cx="1301" cy="1088"/>
            </a:xfrm>
            <a:prstGeom prst="rect">
              <a:avLst/>
            </a:prstGeom>
            <a:noFill/>
            <a:ln w="9525" cmpd="sng">
              <a:noFill/>
              <a:miter lim="800000"/>
              <a:headEnd/>
              <a:tailEnd/>
            </a:ln>
          </p:spPr>
        </p:pic>
        <p:pic>
          <p:nvPicPr>
            <p:cNvPr id="7185" name="Picture 17" descr="16-5"/>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513" y="2239"/>
              <a:ext cx="907" cy="781"/>
            </a:xfrm>
            <a:prstGeom prst="rect">
              <a:avLst/>
            </a:prstGeom>
            <a:noFill/>
            <a:ln w="9525" cmpd="sng">
              <a:noFill/>
              <a:miter lim="800000"/>
              <a:headEnd/>
              <a:tailEnd/>
            </a:ln>
          </p:spPr>
        </p:pic>
        <p:pic>
          <p:nvPicPr>
            <p:cNvPr id="7186" name="Picture 18" descr="16-7"/>
            <p:cNvPicPr>
              <a:picLocks noChangeAspect="1" noChangeArrowheads="1"/>
            </p:cNvPicPr>
            <p:nvPr/>
          </p:nvPicPr>
          <p:blipFill>
            <a:blip r:embed="rId9" cstate="print">
              <a:clrChange>
                <a:clrFrom>
                  <a:srgbClr val="FEFEFE"/>
                </a:clrFrom>
                <a:clrTo>
                  <a:srgbClr val="FEFEFE">
                    <a:alpha val="0"/>
                  </a:srgbClr>
                </a:clrTo>
              </a:clrChange>
            </a:blip>
            <a:srcRect/>
            <a:stretch>
              <a:fillRect/>
            </a:stretch>
          </p:blipFill>
          <p:spPr bwMode="auto">
            <a:xfrm>
              <a:off x="1656" y="1203"/>
              <a:ext cx="789" cy="768"/>
            </a:xfrm>
            <a:prstGeom prst="rect">
              <a:avLst/>
            </a:prstGeom>
            <a:noFill/>
            <a:ln w="9525" cmpd="sng">
              <a:noFill/>
              <a:miter lim="800000"/>
              <a:headEnd/>
              <a:tailEnd/>
            </a:ln>
          </p:spPr>
        </p:pic>
        <p:pic>
          <p:nvPicPr>
            <p:cNvPr id="7187" name="Picture 19" descr="食虫鸟"/>
            <p:cNvPicPr>
              <a:picLocks noChangeAspect="1" noChangeArrowheads="1"/>
            </p:cNvPicPr>
            <p:nvPr/>
          </p:nvPicPr>
          <p:blipFill>
            <a:blip r:embed="rId10" cstate="print"/>
            <a:srcRect/>
            <a:stretch>
              <a:fillRect/>
            </a:stretch>
          </p:blipFill>
          <p:spPr bwMode="auto">
            <a:xfrm>
              <a:off x="3060" y="624"/>
              <a:ext cx="870" cy="843"/>
            </a:xfrm>
            <a:prstGeom prst="rect">
              <a:avLst/>
            </a:prstGeom>
            <a:noFill/>
            <a:ln w="9525">
              <a:noFill/>
              <a:miter lim="800000"/>
              <a:headEnd/>
              <a:tailEnd/>
            </a:ln>
          </p:spPr>
        </p:pic>
      </p:grpSp>
      <p:sp>
        <p:nvSpPr>
          <p:cNvPr id="7188" name="Text Box 20"/>
          <p:cNvSpPr txBox="1">
            <a:spLocks noChangeArrowheads="1"/>
          </p:cNvSpPr>
          <p:nvPr/>
        </p:nvSpPr>
        <p:spPr bwMode="auto">
          <a:xfrm>
            <a:off x="1600200" y="6172200"/>
            <a:ext cx="1066800" cy="519113"/>
          </a:xfrm>
          <a:prstGeom prst="rect">
            <a:avLst/>
          </a:prstGeom>
          <a:noFill/>
          <a:ln w="9525">
            <a:noFill/>
            <a:miter lim="800000"/>
          </a:ln>
          <a:effectLst/>
        </p:spPr>
        <p:txBody>
          <a:bodyPr>
            <a:spAutoFit/>
          </a:bodyPr>
          <a:lstStyle/>
          <a:p>
            <a:pPr>
              <a:spcBef>
                <a:spcPct val="50000"/>
              </a:spcBef>
            </a:pPr>
            <a:r>
              <a:rPr lang="zh-CN" sz="2800" b="1">
                <a:ea typeface="黑体" panose="02010609060101010101" pitchFamily="2" charset="-122"/>
              </a:rPr>
              <a:t>甲图</a:t>
            </a:r>
            <a:endParaRPr lang="zh-CN" sz="2800" b="1">
              <a:ea typeface="黑体" panose="02010609060101010101" pitchFamily="2" charset="-122"/>
            </a:endParaRPr>
          </a:p>
        </p:txBody>
      </p:sp>
      <p:sp>
        <p:nvSpPr>
          <p:cNvPr id="7189" name="Text Box 21"/>
          <p:cNvSpPr txBox="1">
            <a:spLocks noChangeArrowheads="1"/>
          </p:cNvSpPr>
          <p:nvPr/>
        </p:nvSpPr>
        <p:spPr bwMode="auto">
          <a:xfrm>
            <a:off x="6172200" y="5181600"/>
            <a:ext cx="1066800" cy="519113"/>
          </a:xfrm>
          <a:prstGeom prst="rect">
            <a:avLst/>
          </a:prstGeom>
          <a:noFill/>
          <a:ln w="9525">
            <a:noFill/>
            <a:miter lim="800000"/>
          </a:ln>
          <a:effectLst/>
        </p:spPr>
        <p:txBody>
          <a:bodyPr>
            <a:spAutoFit/>
          </a:bodyPr>
          <a:lstStyle/>
          <a:p>
            <a:pPr>
              <a:spcBef>
                <a:spcPct val="50000"/>
              </a:spcBef>
            </a:pPr>
            <a:r>
              <a:rPr lang="zh-CN" sz="2800" b="1">
                <a:ea typeface="黑体" panose="02010609060101010101" pitchFamily="2" charset="-122"/>
              </a:rPr>
              <a:t>乙图</a:t>
            </a:r>
            <a:endParaRPr lang="zh-CN" sz="2800" b="1">
              <a:ea typeface="黑体" panose="02010609060101010101" pitchFamily="2" charset="-122"/>
            </a:endParaRPr>
          </a:p>
        </p:txBody>
      </p:sp>
      <p:sp>
        <p:nvSpPr>
          <p:cNvPr id="7190" name="Oval 22"/>
          <p:cNvSpPr>
            <a:spLocks noChangeArrowheads="1"/>
          </p:cNvSpPr>
          <p:nvPr/>
        </p:nvSpPr>
        <p:spPr bwMode="auto">
          <a:xfrm>
            <a:off x="3276600" y="3276600"/>
            <a:ext cx="1066800" cy="1066800"/>
          </a:xfrm>
          <a:prstGeom prst="ellipse">
            <a:avLst/>
          </a:prstGeom>
          <a:noFill/>
          <a:ln w="28575" cmpd="sng">
            <a:solidFill>
              <a:srgbClr val="FF0000"/>
            </a:solidFill>
            <a:round/>
          </a:ln>
          <a:effectLst/>
        </p:spPr>
        <p:txBody>
          <a:bodyPr wrap="none" anchor="ctr"/>
          <a:lstStyle/>
          <a:p>
            <a:endParaRPr lang="zh-CN" altLang="en-US"/>
          </a:p>
        </p:txBody>
      </p:sp>
      <p:sp>
        <p:nvSpPr>
          <p:cNvPr id="7191" name="Oval 23"/>
          <p:cNvSpPr>
            <a:spLocks noChangeArrowheads="1"/>
          </p:cNvSpPr>
          <p:nvPr/>
        </p:nvSpPr>
        <p:spPr bwMode="auto">
          <a:xfrm>
            <a:off x="7620000" y="1981200"/>
            <a:ext cx="1066800" cy="1066800"/>
          </a:xfrm>
          <a:prstGeom prst="ellipse">
            <a:avLst/>
          </a:prstGeom>
          <a:noFill/>
          <a:ln w="28575" cmpd="sng">
            <a:solidFill>
              <a:srgbClr val="FF0000"/>
            </a:solidFill>
            <a:round/>
          </a:ln>
          <a:effectLst/>
        </p:spPr>
        <p:txBody>
          <a:bodyPr wrap="none" anchor="ctr"/>
          <a:lstStyle/>
          <a:p>
            <a:endParaRPr lang="zh-CN" altLang="en-US"/>
          </a:p>
        </p:txBody>
      </p:sp>
      <p:sp>
        <p:nvSpPr>
          <p:cNvPr id="7192" name="WordArt 24"/>
          <p:cNvSpPr>
            <a:spLocks noChangeArrowheads="1" noChangeShapeType="1"/>
          </p:cNvSpPr>
          <p:nvPr/>
        </p:nvSpPr>
        <p:spPr bwMode="auto">
          <a:xfrm>
            <a:off x="1066800" y="381000"/>
            <a:ext cx="3074988" cy="1665288"/>
          </a:xfrm>
          <a:prstGeom prst="rect">
            <a:avLst/>
          </a:prstGeom>
        </p:spPr>
        <p:txBody>
          <a:bodyPr wrap="none" fromWordArt="1">
            <a:prstTxWarp prst="textSlantUp">
              <a:avLst>
                <a:gd name="adj" fmla="val 32056"/>
              </a:avLst>
            </a:prstTxWarp>
          </a:bodyPr>
          <a:lstStyle/>
          <a:p>
            <a:pPr algn="ctr"/>
            <a:r>
              <a:rPr lang="zh-CN" altLang="en-US" sz="4400">
                <a:ln w="9525" cmpd="sng">
                  <a:solidFill>
                    <a:srgbClr val="FFCC00"/>
                  </a:solidFill>
                  <a:round/>
                </a:ln>
                <a:solidFill>
                  <a:srgbClr val="FF6600"/>
                </a:solidFill>
                <a:effectLst>
                  <a:outerShdw dist="53882" dir="2700000" algn="ctr" rotWithShape="0">
                    <a:srgbClr val="9999FF"/>
                  </a:outerShdw>
                </a:effectLst>
                <a:latin typeface="黑体" panose="02010609060101010101" pitchFamily="2" charset="-122"/>
                <a:ea typeface="黑体" panose="02010609060101010101" pitchFamily="2" charset="-122"/>
              </a:rPr>
              <a:t>火眼金睛，找不同</a:t>
            </a:r>
            <a:endParaRPr lang="zh-CN" altLang="en-US" sz="4400">
              <a:ln w="9525" cmpd="sng">
                <a:solidFill>
                  <a:srgbClr val="FFCC00"/>
                </a:solidFill>
                <a:round/>
              </a:ln>
              <a:solidFill>
                <a:srgbClr val="FF6600"/>
              </a:solidFill>
              <a:effectLst>
                <a:outerShdw dist="53882" dir="2700000" algn="ctr" rotWithShape="0">
                  <a:srgbClr val="9999FF"/>
                </a:outerShdw>
              </a:effectLst>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90"/>
                                        </p:tgtEl>
                                        <p:attrNameLst>
                                          <p:attrName>style.visibility</p:attrName>
                                        </p:attrNameLst>
                                      </p:cBhvr>
                                      <p:to>
                                        <p:strVal val="visible"/>
                                      </p:to>
                                    </p:set>
                                    <p:anim to="" calcmode="lin" valueType="num">
                                      <p:cBhvr>
                                        <p:cTn id="7" dur="1" fill="hold"/>
                                        <p:tgtEl>
                                          <p:spTgt spid="7190"/>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191"/>
                                        </p:tgtEl>
                                        <p:attrNameLst>
                                          <p:attrName>style.visibility</p:attrName>
                                        </p:attrNameLst>
                                      </p:cBhvr>
                                      <p:to>
                                        <p:strVal val="visible"/>
                                      </p:to>
                                    </p:set>
                                    <p:animEffect transition="in" filter="box(in)">
                                      <p:cBhvr>
                                        <p:cTn id="12" dur="2000"/>
                                        <p:tgtEl>
                                          <p:spTgt spid="7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0" grpId="0" animBg="1"/>
      <p:bldP spid="719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3714744" y="1857364"/>
            <a:ext cx="5242141" cy="4354891"/>
            <a:chOff x="2071670" y="1857364"/>
            <a:chExt cx="5242141" cy="4354891"/>
          </a:xfrm>
        </p:grpSpPr>
        <p:pic>
          <p:nvPicPr>
            <p:cNvPr id="32" name="Picture 14" descr="16-4"/>
            <p:cNvPicPr>
              <a:picLocks noChangeAspect="1" noChangeArrowheads="1"/>
            </p:cNvPicPr>
            <p:nvPr/>
          </p:nvPicPr>
          <p:blipFill>
            <a:blip r:embed="rId1" cstate="print">
              <a:clrChange>
                <a:clrFrom>
                  <a:srgbClr val="FEFEFE"/>
                </a:clrFrom>
                <a:clrTo>
                  <a:srgbClr val="FEFEFE">
                    <a:alpha val="0"/>
                  </a:srgbClr>
                </a:clrTo>
              </a:clrChange>
            </a:blip>
            <a:srcRect/>
            <a:stretch>
              <a:fillRect/>
            </a:stretch>
          </p:blipFill>
          <p:spPr bwMode="auto">
            <a:xfrm>
              <a:off x="5072066" y="4429132"/>
              <a:ext cx="1091234" cy="1783123"/>
            </a:xfrm>
            <a:prstGeom prst="rect">
              <a:avLst/>
            </a:prstGeom>
            <a:noFill/>
            <a:ln w="9525" cmpd="sng">
              <a:noFill/>
              <a:miter lim="800000"/>
              <a:headEnd/>
              <a:tailEnd/>
            </a:ln>
          </p:spPr>
        </p:pic>
        <p:pic>
          <p:nvPicPr>
            <p:cNvPr id="20" name="Picture 17" descr="16-6"/>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2071670" y="3429000"/>
              <a:ext cx="1838846" cy="1228219"/>
            </a:xfrm>
            <a:prstGeom prst="rect">
              <a:avLst/>
            </a:prstGeom>
            <a:noFill/>
            <a:ln w="9525" cmpd="sng">
              <a:noFill/>
              <a:miter lim="800000"/>
              <a:headEnd/>
              <a:tailEnd/>
            </a:ln>
          </p:spPr>
        </p:pic>
        <p:sp>
          <p:nvSpPr>
            <p:cNvPr id="21" name="Line 2"/>
            <p:cNvSpPr>
              <a:spLocks noChangeShapeType="1"/>
            </p:cNvSpPr>
            <p:nvPr/>
          </p:nvSpPr>
          <p:spPr bwMode="auto">
            <a:xfrm flipV="1">
              <a:off x="3000364" y="2500306"/>
              <a:ext cx="714380" cy="928693"/>
            </a:xfrm>
            <a:prstGeom prst="line">
              <a:avLst/>
            </a:prstGeom>
            <a:noFill/>
            <a:ln w="25400" cmpd="sng">
              <a:solidFill>
                <a:srgbClr val="FF0000"/>
              </a:solidFill>
              <a:round/>
              <a:tailEnd type="arrow" w="med" len="med"/>
            </a:ln>
            <a:effectLst/>
          </p:spPr>
          <p:txBody>
            <a:bodyPr/>
            <a:lstStyle/>
            <a:p>
              <a:endParaRPr lang="zh-CN" altLang="en-US"/>
            </a:p>
          </p:txBody>
        </p:sp>
        <p:sp>
          <p:nvSpPr>
            <p:cNvPr id="22" name="Line 3"/>
            <p:cNvSpPr>
              <a:spLocks noChangeShapeType="1"/>
            </p:cNvSpPr>
            <p:nvPr/>
          </p:nvSpPr>
          <p:spPr bwMode="auto">
            <a:xfrm flipH="1" flipV="1">
              <a:off x="5072065" y="4929198"/>
              <a:ext cx="285751" cy="500066"/>
            </a:xfrm>
            <a:prstGeom prst="line">
              <a:avLst/>
            </a:prstGeom>
            <a:noFill/>
            <a:ln w="25400" cmpd="sng">
              <a:solidFill>
                <a:schemeClr val="tx1"/>
              </a:solidFill>
              <a:round/>
              <a:tailEnd type="arrow" w="med" len="med"/>
            </a:ln>
            <a:effectLst/>
          </p:spPr>
          <p:txBody>
            <a:bodyPr/>
            <a:lstStyle/>
            <a:p>
              <a:endParaRPr lang="zh-CN" altLang="en-US"/>
            </a:p>
          </p:txBody>
        </p:sp>
        <p:sp>
          <p:nvSpPr>
            <p:cNvPr id="24" name="Line 6"/>
            <p:cNvSpPr>
              <a:spLocks noChangeShapeType="1"/>
            </p:cNvSpPr>
            <p:nvPr/>
          </p:nvSpPr>
          <p:spPr bwMode="auto">
            <a:xfrm flipH="1" flipV="1">
              <a:off x="4643436" y="5715016"/>
              <a:ext cx="500067" cy="71438"/>
            </a:xfrm>
            <a:prstGeom prst="line">
              <a:avLst/>
            </a:prstGeom>
            <a:noFill/>
            <a:ln w="25400" cmpd="sng">
              <a:solidFill>
                <a:schemeClr val="tx1"/>
              </a:solidFill>
              <a:round/>
              <a:tailEnd type="arrow" w="med" len="med"/>
            </a:ln>
            <a:effectLst/>
          </p:spPr>
          <p:txBody>
            <a:bodyPr/>
            <a:lstStyle/>
            <a:p>
              <a:endParaRPr lang="zh-CN" altLang="en-US"/>
            </a:p>
          </p:txBody>
        </p:sp>
        <p:sp>
          <p:nvSpPr>
            <p:cNvPr id="25" name="Line 7"/>
            <p:cNvSpPr>
              <a:spLocks noChangeShapeType="1"/>
            </p:cNvSpPr>
            <p:nvPr/>
          </p:nvSpPr>
          <p:spPr bwMode="auto">
            <a:xfrm flipH="1" flipV="1">
              <a:off x="2857488" y="4857760"/>
              <a:ext cx="498462" cy="545394"/>
            </a:xfrm>
            <a:prstGeom prst="line">
              <a:avLst/>
            </a:prstGeom>
            <a:noFill/>
            <a:ln w="25400" cmpd="sng">
              <a:solidFill>
                <a:srgbClr val="FF9900"/>
              </a:solidFill>
              <a:round/>
              <a:tailEnd type="arrow" w="med" len="med"/>
            </a:ln>
            <a:effectLst/>
          </p:spPr>
          <p:txBody>
            <a:bodyPr/>
            <a:lstStyle/>
            <a:p>
              <a:endParaRPr lang="zh-CN" altLang="en-US"/>
            </a:p>
          </p:txBody>
        </p:sp>
        <p:sp>
          <p:nvSpPr>
            <p:cNvPr id="26" name="Line 8"/>
            <p:cNvSpPr>
              <a:spLocks noChangeShapeType="1"/>
            </p:cNvSpPr>
            <p:nvPr/>
          </p:nvSpPr>
          <p:spPr bwMode="auto">
            <a:xfrm flipH="1" flipV="1">
              <a:off x="4786314" y="3071810"/>
              <a:ext cx="71438" cy="1143009"/>
            </a:xfrm>
            <a:prstGeom prst="line">
              <a:avLst/>
            </a:prstGeom>
            <a:noFill/>
            <a:ln w="25400" cmpd="sng">
              <a:solidFill>
                <a:srgbClr val="993366"/>
              </a:solidFill>
              <a:round/>
              <a:tailEnd type="arrow" w="med" len="med"/>
            </a:ln>
            <a:effectLst/>
          </p:spPr>
          <p:txBody>
            <a:bodyPr/>
            <a:lstStyle/>
            <a:p>
              <a:endParaRPr lang="zh-CN" altLang="en-US"/>
            </a:p>
          </p:txBody>
        </p:sp>
        <p:sp>
          <p:nvSpPr>
            <p:cNvPr id="27" name="Line 9"/>
            <p:cNvSpPr>
              <a:spLocks noChangeShapeType="1"/>
            </p:cNvSpPr>
            <p:nvPr/>
          </p:nvSpPr>
          <p:spPr bwMode="auto">
            <a:xfrm flipV="1">
              <a:off x="6072198" y="5286387"/>
              <a:ext cx="785818" cy="407501"/>
            </a:xfrm>
            <a:prstGeom prst="line">
              <a:avLst/>
            </a:prstGeom>
            <a:noFill/>
            <a:ln w="25400" cmpd="sng">
              <a:solidFill>
                <a:schemeClr val="tx1"/>
              </a:solidFill>
              <a:round/>
              <a:tailEnd type="arrow" w="med" len="med"/>
            </a:ln>
            <a:effectLst/>
          </p:spPr>
          <p:txBody>
            <a:bodyPr/>
            <a:lstStyle/>
            <a:p>
              <a:endParaRPr lang="zh-CN" altLang="en-US"/>
            </a:p>
          </p:txBody>
        </p:sp>
        <p:sp>
          <p:nvSpPr>
            <p:cNvPr id="28" name="Line 10"/>
            <p:cNvSpPr>
              <a:spLocks noChangeShapeType="1"/>
            </p:cNvSpPr>
            <p:nvPr/>
          </p:nvSpPr>
          <p:spPr bwMode="auto">
            <a:xfrm flipH="1" flipV="1">
              <a:off x="6742307" y="4000504"/>
              <a:ext cx="0" cy="571504"/>
            </a:xfrm>
            <a:prstGeom prst="line">
              <a:avLst/>
            </a:prstGeom>
            <a:noFill/>
            <a:ln w="25400" cmpd="sng">
              <a:solidFill>
                <a:srgbClr val="00CCFF"/>
              </a:solidFill>
              <a:round/>
              <a:tailEnd type="arrow" w="med" len="med"/>
            </a:ln>
            <a:effectLst/>
          </p:spPr>
          <p:txBody>
            <a:bodyPr/>
            <a:lstStyle/>
            <a:p>
              <a:endParaRPr lang="zh-CN" altLang="en-US"/>
            </a:p>
          </p:txBody>
        </p:sp>
        <p:sp>
          <p:nvSpPr>
            <p:cNvPr id="29" name="Line 11"/>
            <p:cNvSpPr>
              <a:spLocks noChangeShapeType="1"/>
            </p:cNvSpPr>
            <p:nvPr/>
          </p:nvSpPr>
          <p:spPr bwMode="auto">
            <a:xfrm flipH="1" flipV="1">
              <a:off x="5500694" y="2285992"/>
              <a:ext cx="928695" cy="714381"/>
            </a:xfrm>
            <a:prstGeom prst="line">
              <a:avLst/>
            </a:prstGeom>
            <a:noFill/>
            <a:ln w="25400" cmpd="sng">
              <a:solidFill>
                <a:srgbClr val="0000FF"/>
              </a:solidFill>
              <a:round/>
              <a:tailEnd type="arrow" w="med" len="med"/>
            </a:ln>
            <a:effectLst/>
          </p:spPr>
          <p:txBody>
            <a:bodyPr/>
            <a:lstStyle/>
            <a:p>
              <a:endParaRPr lang="zh-CN" altLang="en-US"/>
            </a:p>
          </p:txBody>
        </p:sp>
        <p:sp>
          <p:nvSpPr>
            <p:cNvPr id="30" name="Line 12"/>
            <p:cNvSpPr>
              <a:spLocks noChangeShapeType="1"/>
            </p:cNvSpPr>
            <p:nvPr/>
          </p:nvSpPr>
          <p:spPr bwMode="auto">
            <a:xfrm flipV="1">
              <a:off x="3714744" y="3071810"/>
              <a:ext cx="500065" cy="2170764"/>
            </a:xfrm>
            <a:prstGeom prst="line">
              <a:avLst/>
            </a:prstGeom>
            <a:noFill/>
            <a:ln w="25400" cmpd="sng">
              <a:solidFill>
                <a:srgbClr val="FF9900"/>
              </a:solidFill>
              <a:round/>
              <a:tailEnd type="arrow" w="med" len="med"/>
            </a:ln>
            <a:effectLst/>
          </p:spPr>
          <p:txBody>
            <a:bodyPr/>
            <a:lstStyle/>
            <a:p>
              <a:endParaRPr lang="zh-CN" altLang="en-US"/>
            </a:p>
          </p:txBody>
        </p:sp>
        <p:sp>
          <p:nvSpPr>
            <p:cNvPr id="31" name="Line 13"/>
            <p:cNvSpPr>
              <a:spLocks noChangeShapeType="1"/>
            </p:cNvSpPr>
            <p:nvPr/>
          </p:nvSpPr>
          <p:spPr bwMode="auto">
            <a:xfrm flipH="1">
              <a:off x="3286116" y="3500438"/>
              <a:ext cx="2714644" cy="27424"/>
            </a:xfrm>
            <a:prstGeom prst="line">
              <a:avLst/>
            </a:prstGeom>
            <a:noFill/>
            <a:ln w="25400" cmpd="sng">
              <a:solidFill>
                <a:srgbClr val="0000FF"/>
              </a:solidFill>
              <a:round/>
              <a:tailEnd type="arrow" w="med" len="med"/>
            </a:ln>
            <a:effectLst/>
          </p:spPr>
          <p:txBody>
            <a:bodyPr/>
            <a:lstStyle/>
            <a:p>
              <a:endParaRPr lang="zh-CN" altLang="en-US"/>
            </a:p>
          </p:txBody>
        </p:sp>
        <p:pic>
          <p:nvPicPr>
            <p:cNvPr id="33" name="Picture 15" descr="16-3"/>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143636" y="4572008"/>
              <a:ext cx="1170175" cy="697694"/>
            </a:xfrm>
            <a:prstGeom prst="rect">
              <a:avLst/>
            </a:prstGeom>
            <a:noFill/>
            <a:ln w="9525" cmpd="sng">
              <a:noFill/>
              <a:miter lim="800000"/>
              <a:headEnd/>
              <a:tailEnd/>
            </a:ln>
          </p:spPr>
        </p:pic>
        <p:pic>
          <p:nvPicPr>
            <p:cNvPr id="34" name="Picture 16" descr="16-1"/>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3428992" y="1857364"/>
              <a:ext cx="2173181" cy="967019"/>
            </a:xfrm>
            <a:prstGeom prst="rect">
              <a:avLst/>
            </a:prstGeom>
            <a:noFill/>
            <a:ln w="9525" cmpd="sng">
              <a:noFill/>
              <a:miter lim="800000"/>
              <a:headEnd/>
              <a:tailEnd/>
            </a:ln>
          </p:spPr>
        </p:pic>
        <p:pic>
          <p:nvPicPr>
            <p:cNvPr id="35" name="Picture 18" descr="16-5"/>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286116" y="5214950"/>
              <a:ext cx="1281620" cy="881114"/>
            </a:xfrm>
            <a:prstGeom prst="rect">
              <a:avLst/>
            </a:prstGeom>
            <a:noFill/>
            <a:ln w="9525" cmpd="sng">
              <a:noFill/>
              <a:miter lim="800000"/>
              <a:headEnd/>
              <a:tailEnd/>
            </a:ln>
          </p:spPr>
        </p:pic>
        <p:pic>
          <p:nvPicPr>
            <p:cNvPr id="36" name="Picture 19" descr="16-7"/>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4357686" y="4214818"/>
              <a:ext cx="1114452" cy="867183"/>
            </a:xfrm>
            <a:prstGeom prst="rect">
              <a:avLst/>
            </a:prstGeom>
            <a:noFill/>
            <a:ln w="9525" cmpd="sng">
              <a:noFill/>
              <a:miter lim="800000"/>
              <a:headEnd/>
              <a:tailEnd/>
            </a:ln>
          </p:spPr>
        </p:pic>
        <p:pic>
          <p:nvPicPr>
            <p:cNvPr id="37" name="Picture 20" descr="食虫鸟"/>
            <p:cNvPicPr>
              <a:picLocks noChangeAspect="1" noChangeArrowheads="1"/>
            </p:cNvPicPr>
            <p:nvPr/>
          </p:nvPicPr>
          <p:blipFill>
            <a:blip r:embed="rId7" cstate="print"/>
            <a:srcRect/>
            <a:stretch>
              <a:fillRect/>
            </a:stretch>
          </p:blipFill>
          <p:spPr bwMode="auto">
            <a:xfrm>
              <a:off x="6099365" y="3000372"/>
              <a:ext cx="1114452" cy="1079625"/>
            </a:xfrm>
            <a:prstGeom prst="rect">
              <a:avLst/>
            </a:prstGeom>
            <a:ln>
              <a:noFill/>
            </a:ln>
            <a:effectLst>
              <a:softEdge rad="112500"/>
            </a:effectLst>
          </p:spPr>
        </p:pic>
        <p:sp>
          <p:nvSpPr>
            <p:cNvPr id="38" name="Line 21"/>
            <p:cNvSpPr>
              <a:spLocks noChangeShapeType="1"/>
            </p:cNvSpPr>
            <p:nvPr/>
          </p:nvSpPr>
          <p:spPr bwMode="auto">
            <a:xfrm flipH="1" flipV="1">
              <a:off x="3143240" y="4286256"/>
              <a:ext cx="1000132" cy="357190"/>
            </a:xfrm>
            <a:prstGeom prst="line">
              <a:avLst/>
            </a:prstGeom>
            <a:noFill/>
            <a:ln w="25400" cmpd="sng">
              <a:solidFill>
                <a:schemeClr val="accent2">
                  <a:lumMod val="75000"/>
                </a:schemeClr>
              </a:solidFill>
              <a:round/>
              <a:tailEnd type="arrow" w="med" len="med"/>
            </a:ln>
            <a:effectLst/>
          </p:spPr>
          <p:txBody>
            <a:bodyPr/>
            <a:lstStyle/>
            <a:p>
              <a:endParaRPr lang="zh-CN" altLang="en-US"/>
            </a:p>
          </p:txBody>
        </p:sp>
      </p:grpSp>
      <p:sp>
        <p:nvSpPr>
          <p:cNvPr id="41" name="TextBox 40"/>
          <p:cNvSpPr txBox="1"/>
          <p:nvPr/>
        </p:nvSpPr>
        <p:spPr>
          <a:xfrm>
            <a:off x="4643438" y="6273225"/>
            <a:ext cx="2928958" cy="584775"/>
          </a:xfrm>
          <a:prstGeom prst="rect">
            <a:avLst/>
          </a:prstGeom>
          <a:noFill/>
        </p:spPr>
        <p:txBody>
          <a:bodyPr wrap="square" rtlCol="0">
            <a:spAutoFit/>
          </a:bodyPr>
          <a:lstStyle/>
          <a:p>
            <a:pPr lvl="0"/>
            <a:r>
              <a:rPr lang="zh-CN" altLang="en-US" sz="3200" b="1" dirty="0" smtClean="0">
                <a:ea typeface="隶书" pitchFamily="49" charset="-122"/>
              </a:rPr>
              <a:t>草原生态系统</a:t>
            </a:r>
            <a:endParaRPr lang="zh-CN" altLang="en-US" sz="3200" b="1" dirty="0" smtClean="0">
              <a:ea typeface="隶书" pitchFamily="49" charset="-122"/>
            </a:endParaRPr>
          </a:p>
        </p:txBody>
      </p:sp>
      <p:sp>
        <p:nvSpPr>
          <p:cNvPr id="42" name="Rectangle 3"/>
          <p:cNvSpPr>
            <a:spLocks noChangeArrowheads="1"/>
          </p:cNvSpPr>
          <p:nvPr/>
        </p:nvSpPr>
        <p:spPr bwMode="auto">
          <a:xfrm>
            <a:off x="3984336" y="773098"/>
            <a:ext cx="4714904" cy="584775"/>
          </a:xfrm>
          <a:prstGeom prst="rect">
            <a:avLst/>
          </a:prstGeom>
          <a:noFill/>
          <a:ln w="9525" algn="ctr">
            <a:noFill/>
            <a:miter lim="800000"/>
          </a:ln>
        </p:spPr>
        <p:txBody>
          <a:bodyPr wrap="square">
            <a:spAutoFit/>
          </a:bodyPr>
          <a:lstStyle/>
          <a:p>
            <a:pPr algn="dist" fontAlgn="t"/>
            <a:r>
              <a:rPr kumimoji="1" lang="zh-CN" altLang="en-US" sz="3200" b="1" dirty="0">
                <a:latin typeface="宋体" panose="02010600030101010101" pitchFamily="2" charset="-122"/>
              </a:rPr>
              <a:t>生态系</a:t>
            </a:r>
            <a:r>
              <a:rPr kumimoji="1" lang="zh-CN" altLang="en-US" sz="3200" b="1" dirty="0" smtClean="0">
                <a:latin typeface="宋体" panose="02010600030101010101" pitchFamily="2" charset="-122"/>
              </a:rPr>
              <a:t>统中的能量流动</a:t>
            </a:r>
            <a:endParaRPr kumimoji="1" lang="zh-CN" altLang="en-US" sz="3200" b="1" dirty="0">
              <a:latin typeface="宋体" panose="02010600030101010101" pitchFamily="2" charset="-122"/>
            </a:endParaRPr>
          </a:p>
        </p:txBody>
      </p:sp>
      <p:pic>
        <p:nvPicPr>
          <p:cNvPr id="43" name="图片 5" descr="图片11.png"/>
          <p:cNvPicPr>
            <a:picLocks noChangeAspect="1"/>
          </p:cNvPicPr>
          <p:nvPr/>
        </p:nvPicPr>
        <p:blipFill>
          <a:blip r:embed="rId8" cstate="print"/>
          <a:srcRect/>
          <a:stretch>
            <a:fillRect/>
          </a:stretch>
        </p:blipFill>
        <p:spPr bwMode="auto">
          <a:xfrm>
            <a:off x="500034" y="714374"/>
            <a:ext cx="3152514" cy="642923"/>
          </a:xfrm>
          <a:prstGeom prst="rect">
            <a:avLst/>
          </a:prstGeom>
          <a:noFill/>
          <a:ln w="9525">
            <a:noFill/>
            <a:miter lim="800000"/>
            <a:headEnd/>
            <a:tailEnd/>
          </a:ln>
        </p:spPr>
      </p:pic>
      <p:sp>
        <p:nvSpPr>
          <p:cNvPr id="45" name="TextBox 44"/>
          <p:cNvSpPr txBox="1"/>
          <p:nvPr/>
        </p:nvSpPr>
        <p:spPr>
          <a:xfrm>
            <a:off x="714348" y="1643050"/>
            <a:ext cx="2143140" cy="923330"/>
          </a:xfrm>
          <a:prstGeom prst="rect">
            <a:avLst/>
          </a:prstGeom>
          <a:noFill/>
        </p:spPr>
        <p:txBody>
          <a:bodyPr wrap="square" rtlCol="0">
            <a:spAutoFit/>
          </a:bodyPr>
          <a:lstStyle/>
          <a:p>
            <a:r>
              <a:rPr lang="zh-CN" alt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观察：</a:t>
            </a:r>
            <a:endPar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6" name="Rectangle 3"/>
          <p:cNvSpPr>
            <a:spLocks noChangeArrowheads="1"/>
          </p:cNvSpPr>
          <p:nvPr/>
        </p:nvSpPr>
        <p:spPr bwMode="auto">
          <a:xfrm>
            <a:off x="357158" y="2928934"/>
            <a:ext cx="3143272" cy="1077218"/>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2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该草原生态系统有几条食物链？</a:t>
            </a:r>
            <a:endParaRPr kumimoji="1" lang="zh-CN" altLang="en-US" sz="32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
        <p:nvSpPr>
          <p:cNvPr id="47" name="Rectangle 3"/>
          <p:cNvSpPr>
            <a:spLocks noChangeArrowheads="1"/>
          </p:cNvSpPr>
          <p:nvPr/>
        </p:nvSpPr>
        <p:spPr bwMode="auto">
          <a:xfrm>
            <a:off x="357158" y="4137732"/>
            <a:ext cx="3143272" cy="1077218"/>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2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草占有几个营养级？</a:t>
            </a:r>
            <a:endParaRPr kumimoji="1" lang="zh-CN" altLang="en-US" sz="32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
        <p:nvSpPr>
          <p:cNvPr id="49" name="Rectangle 3"/>
          <p:cNvSpPr>
            <a:spLocks noChangeArrowheads="1"/>
          </p:cNvSpPr>
          <p:nvPr/>
        </p:nvSpPr>
        <p:spPr bwMode="auto">
          <a:xfrm>
            <a:off x="357158" y="5423616"/>
            <a:ext cx="3143272" cy="1077218"/>
          </a:xfrm>
          <a:prstGeom prst="rect">
            <a:avLst/>
          </a:prstGeom>
          <a:noFill/>
          <a:ln w="9525" algn="ctr">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t">
              <a:buFont typeface="Wingdings" panose="05000000000000000000" pitchFamily="2" charset="2"/>
              <a:buChar char="Ø"/>
            </a:pPr>
            <a:r>
              <a:rPr kumimoji="1" lang="zh-CN" altLang="en-US" sz="3200" b="1" spc="50" dirty="0" smtClean="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rPr>
              <a:t>鹰占有几个营养级？</a:t>
            </a:r>
            <a:endParaRPr kumimoji="1" lang="zh-CN" altLang="en-US" sz="3200" b="1" spc="50" dirty="0">
              <a:ln w="11430"/>
              <a:solidFill>
                <a:srgbClr val="C00000"/>
              </a:solidFill>
              <a:effectLst>
                <a:outerShdw blurRad="76200" dist="50800" dir="5400000" algn="tl" rotWithShape="0">
                  <a:srgbClr val="000000">
                    <a:alpha val="65000"/>
                  </a:srgbClr>
                </a:outerShdw>
              </a:effectLst>
              <a:latin typeface="隶书" pitchFamily="49" charset="-122"/>
              <a:ea typeface="隶书"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linds(vertical)">
                                      <p:cBhvr>
                                        <p:cTn id="7" dur="1000"/>
                                        <p:tgtEl>
                                          <p:spTgt spid="46"/>
                                        </p:tgtEl>
                                      </p:cBhvr>
                                    </p:animEffect>
                                  </p:childTnLst>
                                </p:cTn>
                              </p:par>
                            </p:childTnLst>
                          </p:cTn>
                        </p:par>
                        <p:par>
                          <p:cTn id="8" fill="hold">
                            <p:stCondLst>
                              <p:cond delay="1000"/>
                            </p:stCondLst>
                            <p:childTnLst>
                              <p:par>
                                <p:cTn id="9" presetID="3" presetClass="entr" presetSubtype="5"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linds(vertical)">
                                      <p:cBhvr>
                                        <p:cTn id="11" dur="1000"/>
                                        <p:tgtEl>
                                          <p:spTgt spid="47"/>
                                        </p:tgtEl>
                                      </p:cBhvr>
                                    </p:animEffect>
                                  </p:childTnLst>
                                </p:cTn>
                              </p:par>
                            </p:childTnLst>
                          </p:cTn>
                        </p:par>
                        <p:par>
                          <p:cTn id="12" fill="hold">
                            <p:stCondLst>
                              <p:cond delay="2000"/>
                            </p:stCondLst>
                            <p:childTnLst>
                              <p:par>
                                <p:cTn id="13" presetID="3" presetClass="entr" presetSubtype="5"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vertical)">
                                      <p:cBhvr>
                                        <p:cTn id="15"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zh-CN" altLang="en-US" sz="3600" b="1" dirty="0">
                <a:ea typeface="隶书" pitchFamily="49" charset="-122"/>
              </a:rPr>
              <a:t>草原生态系统中的</a:t>
            </a:r>
            <a:r>
              <a:rPr lang="zh-CN" altLang="en-US" sz="3600" b="1" dirty="0">
                <a:solidFill>
                  <a:srgbClr val="C00000"/>
                </a:solidFill>
                <a:ea typeface="隶书" pitchFamily="49" charset="-122"/>
              </a:rPr>
              <a:t>六</a:t>
            </a:r>
            <a:r>
              <a:rPr lang="zh-CN" altLang="en-US" sz="3600" b="1" dirty="0">
                <a:ea typeface="隶书" pitchFamily="49" charset="-122"/>
              </a:rPr>
              <a:t>条食物链</a:t>
            </a:r>
            <a:endParaRPr lang="zh-CN" altLang="en-US" sz="3600" b="1" dirty="0">
              <a:ea typeface="隶书" pitchFamily="49" charset="-122"/>
            </a:endParaRPr>
          </a:p>
        </p:txBody>
      </p:sp>
      <p:sp>
        <p:nvSpPr>
          <p:cNvPr id="11267" name="Rectangle 3"/>
          <p:cNvSpPr>
            <a:spLocks noGrp="1" noChangeArrowheads="1"/>
          </p:cNvSpPr>
          <p:nvPr>
            <p:ph type="body" idx="1"/>
          </p:nvPr>
        </p:nvSpPr>
        <p:spPr>
          <a:xfrm>
            <a:off x="457200" y="1600200"/>
            <a:ext cx="7010400" cy="4525963"/>
          </a:xfrm>
        </p:spPr>
        <p:txBody>
          <a:bodyPr/>
          <a:lstStyle/>
          <a:p>
            <a:r>
              <a:rPr lang="zh-CN" altLang="en-US" b="1">
                <a:latin typeface="黑体" panose="02010609060101010101" pitchFamily="2" charset="-122"/>
                <a:ea typeface="黑体" panose="02010609060101010101" pitchFamily="2" charset="-122"/>
              </a:rPr>
              <a:t>草    鼠     蛇     鹰</a:t>
            </a:r>
            <a:endParaRPr lang="zh-CN" altLang="en-US" b="1">
              <a:latin typeface="黑体" panose="02010609060101010101" pitchFamily="2" charset="-122"/>
              <a:ea typeface="黑体" panose="02010609060101010101" pitchFamily="2" charset="-122"/>
            </a:endParaRPr>
          </a:p>
          <a:p>
            <a:r>
              <a:rPr lang="zh-CN" altLang="en-US" b="1">
                <a:latin typeface="黑体" panose="02010609060101010101" pitchFamily="2" charset="-122"/>
                <a:ea typeface="黑体" panose="02010609060101010101" pitchFamily="2" charset="-122"/>
              </a:rPr>
              <a:t>草    鼠     鹰</a:t>
            </a:r>
            <a:endParaRPr lang="zh-CN" altLang="en-US" b="1">
              <a:latin typeface="黑体" panose="02010609060101010101" pitchFamily="2" charset="-122"/>
              <a:ea typeface="黑体" panose="02010609060101010101" pitchFamily="2" charset="-122"/>
            </a:endParaRPr>
          </a:p>
          <a:p>
            <a:r>
              <a:rPr lang="zh-CN" altLang="en-US" b="1">
                <a:latin typeface="黑体" panose="02010609060101010101" pitchFamily="2" charset="-122"/>
                <a:ea typeface="黑体" panose="02010609060101010101" pitchFamily="2" charset="-122"/>
              </a:rPr>
              <a:t>草    兔     蛇     鹰</a:t>
            </a:r>
            <a:endParaRPr lang="zh-CN" altLang="en-US" b="1">
              <a:latin typeface="黑体" panose="02010609060101010101" pitchFamily="2" charset="-122"/>
              <a:ea typeface="黑体" panose="02010609060101010101" pitchFamily="2" charset="-122"/>
            </a:endParaRPr>
          </a:p>
          <a:p>
            <a:r>
              <a:rPr lang="zh-CN" altLang="en-US" b="1">
                <a:latin typeface="黑体" panose="02010609060101010101" pitchFamily="2" charset="-122"/>
                <a:ea typeface="黑体" panose="02010609060101010101" pitchFamily="2" charset="-122"/>
              </a:rPr>
              <a:t>草    兔     鹰</a:t>
            </a:r>
            <a:endParaRPr lang="zh-CN" altLang="en-US" b="1">
              <a:latin typeface="黑体" panose="02010609060101010101" pitchFamily="2" charset="-122"/>
              <a:ea typeface="黑体" panose="02010609060101010101" pitchFamily="2" charset="-122"/>
            </a:endParaRPr>
          </a:p>
          <a:p>
            <a:r>
              <a:rPr lang="zh-CN" altLang="en-US" b="1">
                <a:latin typeface="黑体" panose="02010609060101010101" pitchFamily="2" charset="-122"/>
                <a:ea typeface="黑体" panose="02010609060101010101" pitchFamily="2" charset="-122"/>
              </a:rPr>
              <a:t>草    虫     鸟     蛇     鹰</a:t>
            </a:r>
            <a:endParaRPr lang="zh-CN" altLang="en-US" b="1">
              <a:latin typeface="黑体" panose="02010609060101010101" pitchFamily="2" charset="-122"/>
              <a:ea typeface="黑体" panose="02010609060101010101" pitchFamily="2" charset="-122"/>
            </a:endParaRPr>
          </a:p>
          <a:p>
            <a:r>
              <a:rPr lang="zh-CN" altLang="en-US" b="1">
                <a:latin typeface="黑体" panose="02010609060101010101" pitchFamily="2" charset="-122"/>
                <a:ea typeface="黑体" panose="02010609060101010101" pitchFamily="2" charset="-122"/>
              </a:rPr>
              <a:t>草    虫     鸟     鹰</a:t>
            </a:r>
            <a:endParaRPr lang="zh-CN" altLang="en-US" b="1">
              <a:latin typeface="黑体" panose="02010609060101010101" pitchFamily="2" charset="-122"/>
              <a:ea typeface="黑体" panose="02010609060101010101" pitchFamily="2" charset="-122"/>
            </a:endParaRPr>
          </a:p>
          <a:p>
            <a:endParaRPr lang="zh-CN" altLang="en-US" b="1">
              <a:latin typeface="黑体" panose="02010609060101010101" pitchFamily="2" charset="-122"/>
              <a:ea typeface="黑体" panose="02010609060101010101" pitchFamily="2" charset="-122"/>
            </a:endParaRPr>
          </a:p>
        </p:txBody>
      </p:sp>
      <p:sp>
        <p:nvSpPr>
          <p:cNvPr id="11268" name="Line 4"/>
          <p:cNvSpPr>
            <a:spLocks noChangeShapeType="1"/>
          </p:cNvSpPr>
          <p:nvPr/>
        </p:nvSpPr>
        <p:spPr bwMode="auto">
          <a:xfrm>
            <a:off x="1371600" y="1905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69" name="Line 5"/>
          <p:cNvSpPr>
            <a:spLocks noChangeShapeType="1"/>
          </p:cNvSpPr>
          <p:nvPr/>
        </p:nvSpPr>
        <p:spPr bwMode="auto">
          <a:xfrm>
            <a:off x="1371600" y="25146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0" name="Line 6"/>
          <p:cNvSpPr>
            <a:spLocks noChangeShapeType="1"/>
          </p:cNvSpPr>
          <p:nvPr/>
        </p:nvSpPr>
        <p:spPr bwMode="auto">
          <a:xfrm>
            <a:off x="1371600" y="3048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1" name="Line 7"/>
          <p:cNvSpPr>
            <a:spLocks noChangeShapeType="1"/>
          </p:cNvSpPr>
          <p:nvPr/>
        </p:nvSpPr>
        <p:spPr bwMode="auto">
          <a:xfrm>
            <a:off x="2743200" y="36576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2" name="Line 8"/>
          <p:cNvSpPr>
            <a:spLocks noChangeShapeType="1"/>
          </p:cNvSpPr>
          <p:nvPr/>
        </p:nvSpPr>
        <p:spPr bwMode="auto">
          <a:xfrm>
            <a:off x="1371600" y="36576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3" name="Line 9"/>
          <p:cNvSpPr>
            <a:spLocks noChangeShapeType="1"/>
          </p:cNvSpPr>
          <p:nvPr/>
        </p:nvSpPr>
        <p:spPr bwMode="auto">
          <a:xfrm>
            <a:off x="5562600" y="42672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4" name="Line 10"/>
          <p:cNvSpPr>
            <a:spLocks noChangeShapeType="1"/>
          </p:cNvSpPr>
          <p:nvPr/>
        </p:nvSpPr>
        <p:spPr bwMode="auto">
          <a:xfrm>
            <a:off x="4191000" y="4191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5" name="Line 11"/>
          <p:cNvSpPr>
            <a:spLocks noChangeShapeType="1"/>
          </p:cNvSpPr>
          <p:nvPr/>
        </p:nvSpPr>
        <p:spPr bwMode="auto">
          <a:xfrm>
            <a:off x="2743200" y="4191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6" name="Line 12"/>
          <p:cNvSpPr>
            <a:spLocks noChangeShapeType="1"/>
          </p:cNvSpPr>
          <p:nvPr/>
        </p:nvSpPr>
        <p:spPr bwMode="auto">
          <a:xfrm>
            <a:off x="1447800" y="4191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7" name="Line 13"/>
          <p:cNvSpPr>
            <a:spLocks noChangeShapeType="1"/>
          </p:cNvSpPr>
          <p:nvPr/>
        </p:nvSpPr>
        <p:spPr bwMode="auto">
          <a:xfrm>
            <a:off x="4191000" y="48768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8" name="Line 14"/>
          <p:cNvSpPr>
            <a:spLocks noChangeShapeType="1"/>
          </p:cNvSpPr>
          <p:nvPr/>
        </p:nvSpPr>
        <p:spPr bwMode="auto">
          <a:xfrm>
            <a:off x="2743200" y="48006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79" name="Line 15"/>
          <p:cNvSpPr>
            <a:spLocks noChangeShapeType="1"/>
          </p:cNvSpPr>
          <p:nvPr/>
        </p:nvSpPr>
        <p:spPr bwMode="auto">
          <a:xfrm>
            <a:off x="1447800" y="48006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80" name="Line 16"/>
          <p:cNvSpPr>
            <a:spLocks noChangeShapeType="1"/>
          </p:cNvSpPr>
          <p:nvPr/>
        </p:nvSpPr>
        <p:spPr bwMode="auto">
          <a:xfrm>
            <a:off x="2667000" y="25146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81" name="Line 17"/>
          <p:cNvSpPr>
            <a:spLocks noChangeShapeType="1"/>
          </p:cNvSpPr>
          <p:nvPr/>
        </p:nvSpPr>
        <p:spPr bwMode="auto">
          <a:xfrm>
            <a:off x="4191000" y="3048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82" name="Line 18"/>
          <p:cNvSpPr>
            <a:spLocks noChangeShapeType="1"/>
          </p:cNvSpPr>
          <p:nvPr/>
        </p:nvSpPr>
        <p:spPr bwMode="auto">
          <a:xfrm>
            <a:off x="2667000" y="3048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83" name="Line 19"/>
          <p:cNvSpPr>
            <a:spLocks noChangeShapeType="1"/>
          </p:cNvSpPr>
          <p:nvPr/>
        </p:nvSpPr>
        <p:spPr bwMode="auto">
          <a:xfrm>
            <a:off x="4114800" y="1905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84" name="Line 20"/>
          <p:cNvSpPr>
            <a:spLocks noChangeShapeType="1"/>
          </p:cNvSpPr>
          <p:nvPr/>
        </p:nvSpPr>
        <p:spPr bwMode="auto">
          <a:xfrm>
            <a:off x="2667000" y="1905000"/>
            <a:ext cx="685800" cy="0"/>
          </a:xfrm>
          <a:prstGeom prst="line">
            <a:avLst/>
          </a:prstGeom>
          <a:noFill/>
          <a:ln w="28575" cmpd="sng">
            <a:solidFill>
              <a:srgbClr val="0000CC"/>
            </a:solidFill>
            <a:round/>
            <a:tailEnd type="triangle" w="med" len="med"/>
          </a:ln>
          <a:effectLst/>
        </p:spPr>
        <p:txBody>
          <a:bodyPr/>
          <a:lstStyle/>
          <a:p>
            <a:endParaRPr lang="zh-CN" altLang="en-US"/>
          </a:p>
        </p:txBody>
      </p:sp>
      <p:sp>
        <p:nvSpPr>
          <p:cNvPr id="11285" name="Oval 21"/>
          <p:cNvSpPr>
            <a:spLocks noChangeArrowheads="1"/>
          </p:cNvSpPr>
          <p:nvPr/>
        </p:nvSpPr>
        <p:spPr bwMode="auto">
          <a:xfrm>
            <a:off x="815975" y="1524000"/>
            <a:ext cx="609600" cy="609600"/>
          </a:xfrm>
          <a:prstGeom prst="ellipse">
            <a:avLst/>
          </a:prstGeom>
          <a:noFill/>
          <a:ln w="28575" cmpd="sng">
            <a:solidFill>
              <a:srgbClr val="FF0000"/>
            </a:solidFill>
            <a:round/>
          </a:ln>
          <a:effectLst/>
        </p:spPr>
        <p:txBody>
          <a:bodyPr wrap="none" anchor="ctr"/>
          <a:lstStyle/>
          <a:p>
            <a:pPr algn="ctr"/>
            <a:endParaRPr lang="zh-CN" altLang="zh-CN"/>
          </a:p>
        </p:txBody>
      </p:sp>
      <p:sp>
        <p:nvSpPr>
          <p:cNvPr id="11286" name="Oval 22"/>
          <p:cNvSpPr>
            <a:spLocks noChangeArrowheads="1"/>
          </p:cNvSpPr>
          <p:nvPr/>
        </p:nvSpPr>
        <p:spPr bwMode="auto">
          <a:xfrm>
            <a:off x="762000" y="2133600"/>
            <a:ext cx="609600" cy="609600"/>
          </a:xfrm>
          <a:prstGeom prst="ellipse">
            <a:avLst/>
          </a:prstGeom>
          <a:noFill/>
          <a:ln w="28575" cmpd="sng">
            <a:solidFill>
              <a:srgbClr val="FF0000"/>
            </a:solidFill>
            <a:round/>
          </a:ln>
          <a:effectLst/>
        </p:spPr>
        <p:txBody>
          <a:bodyPr wrap="none" anchor="ctr"/>
          <a:lstStyle/>
          <a:p>
            <a:pPr algn="ctr"/>
            <a:endParaRPr lang="zh-CN" altLang="zh-CN"/>
          </a:p>
        </p:txBody>
      </p:sp>
      <p:sp>
        <p:nvSpPr>
          <p:cNvPr id="11287" name="Oval 23"/>
          <p:cNvSpPr>
            <a:spLocks noChangeArrowheads="1"/>
          </p:cNvSpPr>
          <p:nvPr/>
        </p:nvSpPr>
        <p:spPr bwMode="auto">
          <a:xfrm>
            <a:off x="762000" y="2743200"/>
            <a:ext cx="609600" cy="609600"/>
          </a:xfrm>
          <a:prstGeom prst="ellipse">
            <a:avLst/>
          </a:prstGeom>
          <a:noFill/>
          <a:ln w="28575" cmpd="sng">
            <a:solidFill>
              <a:srgbClr val="FF0000"/>
            </a:solidFill>
            <a:round/>
          </a:ln>
          <a:effectLst/>
        </p:spPr>
        <p:txBody>
          <a:bodyPr wrap="none" anchor="ctr"/>
          <a:lstStyle/>
          <a:p>
            <a:pPr algn="ctr"/>
            <a:endParaRPr lang="zh-CN" altLang="zh-CN"/>
          </a:p>
        </p:txBody>
      </p:sp>
      <p:sp>
        <p:nvSpPr>
          <p:cNvPr id="11288" name="Oval 24"/>
          <p:cNvSpPr>
            <a:spLocks noChangeArrowheads="1"/>
          </p:cNvSpPr>
          <p:nvPr/>
        </p:nvSpPr>
        <p:spPr bwMode="auto">
          <a:xfrm>
            <a:off x="762000" y="3352800"/>
            <a:ext cx="609600" cy="609600"/>
          </a:xfrm>
          <a:prstGeom prst="ellipse">
            <a:avLst/>
          </a:prstGeom>
          <a:noFill/>
          <a:ln w="28575" cmpd="sng">
            <a:solidFill>
              <a:srgbClr val="FF0000"/>
            </a:solidFill>
            <a:round/>
          </a:ln>
          <a:effectLst/>
        </p:spPr>
        <p:txBody>
          <a:bodyPr wrap="none" anchor="ctr"/>
          <a:lstStyle/>
          <a:p>
            <a:pPr algn="ctr"/>
            <a:endParaRPr lang="zh-CN" altLang="zh-CN"/>
          </a:p>
        </p:txBody>
      </p:sp>
      <p:sp>
        <p:nvSpPr>
          <p:cNvPr id="11289" name="Oval 25"/>
          <p:cNvSpPr>
            <a:spLocks noChangeArrowheads="1"/>
          </p:cNvSpPr>
          <p:nvPr/>
        </p:nvSpPr>
        <p:spPr bwMode="auto">
          <a:xfrm>
            <a:off x="762000" y="3962400"/>
            <a:ext cx="609600" cy="609600"/>
          </a:xfrm>
          <a:prstGeom prst="ellipse">
            <a:avLst/>
          </a:prstGeom>
          <a:noFill/>
          <a:ln w="28575" cmpd="sng">
            <a:solidFill>
              <a:srgbClr val="FF0000"/>
            </a:solidFill>
            <a:round/>
          </a:ln>
          <a:effectLst/>
        </p:spPr>
        <p:txBody>
          <a:bodyPr wrap="none" anchor="ctr"/>
          <a:lstStyle/>
          <a:p>
            <a:pPr algn="ctr"/>
            <a:endParaRPr lang="zh-CN" altLang="zh-CN"/>
          </a:p>
        </p:txBody>
      </p:sp>
      <p:sp>
        <p:nvSpPr>
          <p:cNvPr id="11290" name="Oval 26"/>
          <p:cNvSpPr>
            <a:spLocks noChangeArrowheads="1"/>
          </p:cNvSpPr>
          <p:nvPr/>
        </p:nvSpPr>
        <p:spPr bwMode="auto">
          <a:xfrm>
            <a:off x="762000" y="4572000"/>
            <a:ext cx="609600" cy="609600"/>
          </a:xfrm>
          <a:prstGeom prst="ellipse">
            <a:avLst/>
          </a:prstGeom>
          <a:noFill/>
          <a:ln w="28575" cmpd="sng">
            <a:solidFill>
              <a:srgbClr val="FF0000"/>
            </a:solidFill>
            <a:round/>
          </a:ln>
          <a:effectLst/>
        </p:spPr>
        <p:txBody>
          <a:bodyPr wrap="none" anchor="ctr"/>
          <a:lstStyle/>
          <a:p>
            <a:pPr algn="ctr"/>
            <a:endParaRPr lang="zh-CN" altLang="zh-CN"/>
          </a:p>
        </p:txBody>
      </p:sp>
      <p:sp>
        <p:nvSpPr>
          <p:cNvPr id="11291" name="Text Box 27"/>
          <p:cNvSpPr txBox="1">
            <a:spLocks noChangeArrowheads="1"/>
          </p:cNvSpPr>
          <p:nvPr/>
        </p:nvSpPr>
        <p:spPr bwMode="auto">
          <a:xfrm>
            <a:off x="5410200" y="1524000"/>
            <a:ext cx="838200" cy="519113"/>
          </a:xfrm>
          <a:prstGeom prst="rect">
            <a:avLst/>
          </a:prstGeom>
          <a:noFill/>
          <a:ln w="9525">
            <a:noFill/>
            <a:miter lim="800000"/>
          </a:ln>
          <a:effectLst/>
        </p:spPr>
        <p:txBody>
          <a:bodyPr>
            <a:spAutoFit/>
          </a:bodyPr>
          <a:lstStyle/>
          <a:p>
            <a:pPr>
              <a:spcBef>
                <a:spcPct val="50000"/>
              </a:spcBef>
            </a:pPr>
            <a:r>
              <a:rPr lang="zh-CN" altLang="zh-CN" sz="2800" b="1" dirty="0">
                <a:solidFill>
                  <a:srgbClr val="D60093"/>
                </a:solidFill>
              </a:rPr>
              <a:t>4</a:t>
            </a:r>
            <a:endParaRPr lang="zh-CN" altLang="zh-CN" sz="2800" b="1" dirty="0">
              <a:solidFill>
                <a:srgbClr val="D60093"/>
              </a:solidFill>
            </a:endParaRPr>
          </a:p>
        </p:txBody>
      </p:sp>
      <p:sp>
        <p:nvSpPr>
          <p:cNvPr id="11292" name="Text Box 28"/>
          <p:cNvSpPr txBox="1">
            <a:spLocks noChangeArrowheads="1"/>
          </p:cNvSpPr>
          <p:nvPr/>
        </p:nvSpPr>
        <p:spPr bwMode="auto">
          <a:xfrm>
            <a:off x="3962400" y="3276600"/>
            <a:ext cx="838200" cy="519113"/>
          </a:xfrm>
          <a:prstGeom prst="rect">
            <a:avLst/>
          </a:prstGeom>
          <a:noFill/>
          <a:ln w="9525">
            <a:noFill/>
            <a:miter lim="800000"/>
          </a:ln>
          <a:effectLst/>
        </p:spPr>
        <p:txBody>
          <a:bodyPr>
            <a:spAutoFit/>
          </a:bodyPr>
          <a:lstStyle/>
          <a:p>
            <a:pPr>
              <a:spcBef>
                <a:spcPct val="50000"/>
              </a:spcBef>
            </a:pPr>
            <a:r>
              <a:rPr lang="zh-CN" altLang="zh-CN" sz="2800" b="1">
                <a:solidFill>
                  <a:srgbClr val="D60093"/>
                </a:solidFill>
              </a:rPr>
              <a:t>3</a:t>
            </a:r>
            <a:endParaRPr lang="zh-CN" altLang="zh-CN" sz="2800" b="1">
              <a:solidFill>
                <a:srgbClr val="D60093"/>
              </a:solidFill>
            </a:endParaRPr>
          </a:p>
        </p:txBody>
      </p:sp>
      <p:sp>
        <p:nvSpPr>
          <p:cNvPr id="11293" name="Text Box 29"/>
          <p:cNvSpPr txBox="1">
            <a:spLocks noChangeArrowheads="1"/>
          </p:cNvSpPr>
          <p:nvPr/>
        </p:nvSpPr>
        <p:spPr bwMode="auto">
          <a:xfrm>
            <a:off x="3962400" y="2057400"/>
            <a:ext cx="838200" cy="579438"/>
          </a:xfrm>
          <a:prstGeom prst="rect">
            <a:avLst/>
          </a:prstGeom>
          <a:noFill/>
          <a:ln w="9525">
            <a:noFill/>
            <a:miter lim="800000"/>
          </a:ln>
          <a:effectLst/>
        </p:spPr>
        <p:txBody>
          <a:bodyPr>
            <a:spAutoFit/>
          </a:bodyPr>
          <a:lstStyle/>
          <a:p>
            <a:pPr>
              <a:spcBef>
                <a:spcPct val="50000"/>
              </a:spcBef>
            </a:pPr>
            <a:r>
              <a:rPr lang="zh-CN" altLang="zh-CN" sz="3200" b="1">
                <a:solidFill>
                  <a:srgbClr val="D60093"/>
                </a:solidFill>
              </a:rPr>
              <a:t>3</a:t>
            </a:r>
            <a:endParaRPr lang="zh-CN" altLang="zh-CN" sz="3200" b="1">
              <a:solidFill>
                <a:srgbClr val="D60093"/>
              </a:solidFill>
            </a:endParaRPr>
          </a:p>
        </p:txBody>
      </p:sp>
      <p:sp>
        <p:nvSpPr>
          <p:cNvPr id="11294" name="Text Box 30"/>
          <p:cNvSpPr txBox="1">
            <a:spLocks noChangeArrowheads="1"/>
          </p:cNvSpPr>
          <p:nvPr/>
        </p:nvSpPr>
        <p:spPr bwMode="auto">
          <a:xfrm>
            <a:off x="6781800" y="3886200"/>
            <a:ext cx="838200" cy="519113"/>
          </a:xfrm>
          <a:prstGeom prst="rect">
            <a:avLst/>
          </a:prstGeom>
          <a:noFill/>
          <a:ln w="9525">
            <a:noFill/>
            <a:miter lim="800000"/>
          </a:ln>
          <a:effectLst/>
        </p:spPr>
        <p:txBody>
          <a:bodyPr>
            <a:spAutoFit/>
          </a:bodyPr>
          <a:lstStyle/>
          <a:p>
            <a:pPr>
              <a:spcBef>
                <a:spcPct val="50000"/>
              </a:spcBef>
            </a:pPr>
            <a:r>
              <a:rPr lang="zh-CN" altLang="zh-CN" sz="2800" b="1">
                <a:solidFill>
                  <a:srgbClr val="D60093"/>
                </a:solidFill>
              </a:rPr>
              <a:t>5</a:t>
            </a:r>
            <a:endParaRPr lang="zh-CN" altLang="zh-CN" sz="2800" b="1">
              <a:solidFill>
                <a:srgbClr val="D60093"/>
              </a:solidFill>
            </a:endParaRPr>
          </a:p>
        </p:txBody>
      </p:sp>
      <p:sp>
        <p:nvSpPr>
          <p:cNvPr id="11295" name="Text Box 31"/>
          <p:cNvSpPr txBox="1">
            <a:spLocks noChangeArrowheads="1"/>
          </p:cNvSpPr>
          <p:nvPr/>
        </p:nvSpPr>
        <p:spPr bwMode="auto">
          <a:xfrm>
            <a:off x="5410200" y="2667000"/>
            <a:ext cx="838200" cy="519113"/>
          </a:xfrm>
          <a:prstGeom prst="rect">
            <a:avLst/>
          </a:prstGeom>
          <a:noFill/>
          <a:ln w="9525">
            <a:noFill/>
            <a:miter lim="800000"/>
          </a:ln>
          <a:effectLst/>
        </p:spPr>
        <p:txBody>
          <a:bodyPr>
            <a:spAutoFit/>
          </a:bodyPr>
          <a:lstStyle/>
          <a:p>
            <a:pPr>
              <a:spcBef>
                <a:spcPct val="50000"/>
              </a:spcBef>
            </a:pPr>
            <a:r>
              <a:rPr lang="zh-CN" altLang="zh-CN" sz="2800" b="1">
                <a:solidFill>
                  <a:srgbClr val="D60093"/>
                </a:solidFill>
              </a:rPr>
              <a:t>4</a:t>
            </a:r>
            <a:endParaRPr lang="zh-CN" altLang="zh-CN" sz="2800" b="1">
              <a:solidFill>
                <a:srgbClr val="D60093"/>
              </a:solidFill>
            </a:endParaRPr>
          </a:p>
        </p:txBody>
      </p:sp>
      <p:sp>
        <p:nvSpPr>
          <p:cNvPr id="11296" name="Text Box 32"/>
          <p:cNvSpPr txBox="1">
            <a:spLocks noChangeArrowheads="1"/>
          </p:cNvSpPr>
          <p:nvPr/>
        </p:nvSpPr>
        <p:spPr bwMode="auto">
          <a:xfrm>
            <a:off x="5334000" y="4495800"/>
            <a:ext cx="838200" cy="519113"/>
          </a:xfrm>
          <a:prstGeom prst="rect">
            <a:avLst/>
          </a:prstGeom>
          <a:noFill/>
          <a:ln w="9525">
            <a:noFill/>
            <a:miter lim="800000"/>
          </a:ln>
          <a:effectLst/>
        </p:spPr>
        <p:txBody>
          <a:bodyPr>
            <a:spAutoFit/>
          </a:bodyPr>
          <a:lstStyle/>
          <a:p>
            <a:pPr>
              <a:spcBef>
                <a:spcPct val="50000"/>
              </a:spcBef>
            </a:pPr>
            <a:r>
              <a:rPr lang="zh-CN" altLang="zh-CN" sz="2800" b="1">
                <a:solidFill>
                  <a:srgbClr val="D60093"/>
                </a:solidFill>
              </a:rPr>
              <a:t>4</a:t>
            </a:r>
            <a:endParaRPr lang="zh-CN" altLang="zh-CN" sz="2800" b="1">
              <a:solidFill>
                <a:srgbClr val="D60093"/>
              </a:solidFill>
            </a:endParaRPr>
          </a:p>
        </p:txBody>
      </p:sp>
      <p:sp>
        <p:nvSpPr>
          <p:cNvPr id="11297" name="Rectangle 33"/>
          <p:cNvSpPr>
            <a:spLocks noChangeArrowheads="1"/>
          </p:cNvSpPr>
          <p:nvPr/>
        </p:nvSpPr>
        <p:spPr bwMode="auto">
          <a:xfrm>
            <a:off x="304800" y="5410200"/>
            <a:ext cx="8610600" cy="1143000"/>
          </a:xfrm>
          <a:prstGeom prst="rect">
            <a:avLst/>
          </a:prstGeom>
          <a:noFill/>
          <a:ln w="9525" cmpd="sng">
            <a:solidFill>
              <a:srgbClr val="FF0000"/>
            </a:solidFill>
            <a:miter lim="800000"/>
          </a:ln>
          <a:effectLst/>
        </p:spPr>
        <p:txBody>
          <a:bodyPr/>
          <a:lstStyle/>
          <a:p>
            <a:pPr marL="342900" indent="-342900">
              <a:spcBef>
                <a:spcPct val="20000"/>
              </a:spcBef>
              <a:buFontTx/>
              <a:buNone/>
            </a:pPr>
            <a:r>
              <a:rPr lang="zh-CN" sz="2800" b="1" dirty="0">
                <a:latin typeface="隶书" pitchFamily="49" charset="-122"/>
                <a:ea typeface="黑体" panose="02010609060101010101" pitchFamily="2" charset="-122"/>
              </a:rPr>
              <a:t>生产者在食物链中，总是为第</a:t>
            </a:r>
            <a:r>
              <a:rPr lang="zh-CN" sz="2800" b="1" dirty="0">
                <a:solidFill>
                  <a:srgbClr val="FF0000"/>
                </a:solidFill>
                <a:latin typeface="黑体" panose="02010609060101010101" pitchFamily="2" charset="-122"/>
                <a:ea typeface="黑体" panose="02010609060101010101" pitchFamily="2" charset="-122"/>
              </a:rPr>
              <a:t>一</a:t>
            </a:r>
            <a:r>
              <a:rPr lang="zh-CN" sz="2800" b="1" dirty="0">
                <a:latin typeface="隶书" pitchFamily="49" charset="-122"/>
                <a:ea typeface="黑体" panose="02010609060101010101" pitchFamily="2" charset="-122"/>
              </a:rPr>
              <a:t>营养级。</a:t>
            </a:r>
            <a:endParaRPr lang="zh-CN" sz="2800" b="1" dirty="0">
              <a:latin typeface="隶书" pitchFamily="49" charset="-122"/>
              <a:ea typeface="黑体" panose="02010609060101010101" pitchFamily="2" charset="-122"/>
            </a:endParaRPr>
          </a:p>
          <a:p>
            <a:pPr marL="342900" indent="-342900">
              <a:spcBef>
                <a:spcPct val="20000"/>
              </a:spcBef>
              <a:buFontTx/>
              <a:buNone/>
            </a:pPr>
            <a:r>
              <a:rPr lang="zh-CN" sz="2800" b="1" dirty="0">
                <a:latin typeface="隶书" pitchFamily="49" charset="-122"/>
                <a:ea typeface="黑体" panose="02010609060101010101" pitchFamily="2" charset="-122"/>
              </a:rPr>
              <a:t>同一消费者在不同的食物链中，所处的营养级</a:t>
            </a:r>
            <a:r>
              <a:rPr lang="zh-CN" sz="2800" b="1" dirty="0">
                <a:solidFill>
                  <a:srgbClr val="FF0000"/>
                </a:solidFill>
                <a:latin typeface="黑体" panose="02010609060101010101" pitchFamily="2" charset="-122"/>
                <a:ea typeface="黑体" panose="02010609060101010101" pitchFamily="2" charset="-122"/>
              </a:rPr>
              <a:t>不</a:t>
            </a:r>
            <a:r>
              <a:rPr lang="zh-CN" sz="2800" b="1" dirty="0">
                <a:latin typeface="隶书" pitchFamily="49" charset="-122"/>
                <a:ea typeface="黑体" panose="02010609060101010101" pitchFamily="2" charset="-122"/>
              </a:rPr>
              <a:t>相同。</a:t>
            </a:r>
            <a:endParaRPr lang="zh-CN" sz="2800" b="1" dirty="0">
              <a:latin typeface="隶书" pitchFamily="49" charset="-122"/>
              <a:ea typeface="黑体" panose="02010609060101010101" pitchFamily="2" charset="-122"/>
            </a:endParaRPr>
          </a:p>
        </p:txBody>
      </p:sp>
      <p:grpSp>
        <p:nvGrpSpPr>
          <p:cNvPr id="2" name="Group 34"/>
          <p:cNvGrpSpPr/>
          <p:nvPr/>
        </p:nvGrpSpPr>
        <p:grpSpPr bwMode="auto">
          <a:xfrm>
            <a:off x="5638800" y="1447800"/>
            <a:ext cx="3352800" cy="2057400"/>
            <a:chOff x="0" y="0"/>
            <a:chExt cx="5040" cy="3186"/>
          </a:xfrm>
        </p:grpSpPr>
        <p:sp>
          <p:nvSpPr>
            <p:cNvPr id="11299" name="Line 35"/>
            <p:cNvSpPr>
              <a:spLocks noChangeShapeType="1"/>
            </p:cNvSpPr>
            <p:nvPr/>
          </p:nvSpPr>
          <p:spPr bwMode="auto">
            <a:xfrm flipH="1">
              <a:off x="1716" y="2768"/>
              <a:ext cx="997" cy="0"/>
            </a:xfrm>
            <a:prstGeom prst="line">
              <a:avLst/>
            </a:prstGeom>
            <a:noFill/>
            <a:ln w="25400" cmpd="sng">
              <a:solidFill>
                <a:schemeClr val="tx1"/>
              </a:solidFill>
              <a:round/>
              <a:tailEnd type="arrow" w="med" len="med"/>
            </a:ln>
            <a:effectLst/>
          </p:spPr>
          <p:txBody>
            <a:bodyPr/>
            <a:lstStyle/>
            <a:p>
              <a:endParaRPr lang="zh-CN" altLang="en-US"/>
            </a:p>
          </p:txBody>
        </p:sp>
        <p:sp>
          <p:nvSpPr>
            <p:cNvPr id="11300" name="Line 36"/>
            <p:cNvSpPr>
              <a:spLocks noChangeShapeType="1"/>
            </p:cNvSpPr>
            <p:nvPr/>
          </p:nvSpPr>
          <p:spPr bwMode="auto">
            <a:xfrm flipH="1" flipV="1">
              <a:off x="676" y="1770"/>
              <a:ext cx="136" cy="499"/>
            </a:xfrm>
            <a:prstGeom prst="line">
              <a:avLst/>
            </a:prstGeom>
            <a:noFill/>
            <a:ln w="25400" cmpd="sng">
              <a:solidFill>
                <a:srgbClr val="FF9900"/>
              </a:solidFill>
              <a:round/>
              <a:tailEnd type="arrow" w="med" len="med"/>
            </a:ln>
            <a:effectLst/>
          </p:spPr>
          <p:txBody>
            <a:bodyPr/>
            <a:lstStyle/>
            <a:p>
              <a:endParaRPr lang="zh-CN" altLang="en-US"/>
            </a:p>
          </p:txBody>
        </p:sp>
        <p:sp>
          <p:nvSpPr>
            <p:cNvPr id="11301" name="Line 37"/>
            <p:cNvSpPr>
              <a:spLocks noChangeShapeType="1"/>
            </p:cNvSpPr>
            <p:nvPr/>
          </p:nvSpPr>
          <p:spPr bwMode="auto">
            <a:xfrm flipH="1" flipV="1">
              <a:off x="2445" y="817"/>
              <a:ext cx="46" cy="499"/>
            </a:xfrm>
            <a:prstGeom prst="line">
              <a:avLst/>
            </a:prstGeom>
            <a:noFill/>
            <a:ln w="25400" cmpd="sng">
              <a:solidFill>
                <a:srgbClr val="993366"/>
              </a:solidFill>
              <a:round/>
              <a:tailEnd type="arrow" w="med" len="med"/>
            </a:ln>
            <a:effectLst/>
          </p:spPr>
          <p:txBody>
            <a:bodyPr/>
            <a:lstStyle/>
            <a:p>
              <a:endParaRPr lang="zh-CN" altLang="en-US"/>
            </a:p>
          </p:txBody>
        </p:sp>
        <p:sp>
          <p:nvSpPr>
            <p:cNvPr id="11302" name="Line 38"/>
            <p:cNvSpPr>
              <a:spLocks noChangeShapeType="1"/>
            </p:cNvSpPr>
            <p:nvPr/>
          </p:nvSpPr>
          <p:spPr bwMode="auto">
            <a:xfrm flipV="1">
              <a:off x="3579" y="2314"/>
              <a:ext cx="816" cy="317"/>
            </a:xfrm>
            <a:prstGeom prst="line">
              <a:avLst/>
            </a:prstGeom>
            <a:noFill/>
            <a:ln w="25400" cmpd="sng">
              <a:solidFill>
                <a:srgbClr val="00CCFF"/>
              </a:solidFill>
              <a:round/>
              <a:tailEnd type="arrow" w="med" len="med"/>
            </a:ln>
            <a:effectLst/>
          </p:spPr>
          <p:txBody>
            <a:bodyPr/>
            <a:lstStyle/>
            <a:p>
              <a:endParaRPr lang="zh-CN" altLang="en-US"/>
            </a:p>
          </p:txBody>
        </p:sp>
        <p:sp>
          <p:nvSpPr>
            <p:cNvPr id="11303" name="Line 39"/>
            <p:cNvSpPr>
              <a:spLocks noChangeShapeType="1"/>
            </p:cNvSpPr>
            <p:nvPr/>
          </p:nvSpPr>
          <p:spPr bwMode="auto">
            <a:xfrm flipH="1" flipV="1">
              <a:off x="4487" y="1407"/>
              <a:ext cx="90" cy="317"/>
            </a:xfrm>
            <a:prstGeom prst="line">
              <a:avLst/>
            </a:prstGeom>
            <a:noFill/>
            <a:ln w="25400" cmpd="sng">
              <a:solidFill>
                <a:srgbClr val="00CCFF"/>
              </a:solidFill>
              <a:round/>
              <a:tailEnd type="arrow" w="med" len="med"/>
            </a:ln>
            <a:effectLst/>
          </p:spPr>
          <p:txBody>
            <a:bodyPr/>
            <a:lstStyle/>
            <a:p>
              <a:endParaRPr lang="zh-CN" altLang="en-US"/>
            </a:p>
          </p:txBody>
        </p:sp>
        <p:sp>
          <p:nvSpPr>
            <p:cNvPr id="11304" name="Line 40"/>
            <p:cNvSpPr>
              <a:spLocks noChangeShapeType="1"/>
            </p:cNvSpPr>
            <p:nvPr/>
          </p:nvSpPr>
          <p:spPr bwMode="auto">
            <a:xfrm flipH="1" flipV="1">
              <a:off x="2989" y="636"/>
              <a:ext cx="953" cy="272"/>
            </a:xfrm>
            <a:prstGeom prst="line">
              <a:avLst/>
            </a:prstGeom>
            <a:noFill/>
            <a:ln w="25400" cmpd="sng">
              <a:solidFill>
                <a:srgbClr val="00CCFF"/>
              </a:solidFill>
              <a:round/>
              <a:tailEnd type="arrow" w="med" len="med"/>
            </a:ln>
            <a:effectLst/>
          </p:spPr>
          <p:txBody>
            <a:bodyPr/>
            <a:lstStyle/>
            <a:p>
              <a:endParaRPr lang="zh-CN" altLang="en-US"/>
            </a:p>
          </p:txBody>
        </p:sp>
        <p:sp>
          <p:nvSpPr>
            <p:cNvPr id="11305" name="Line 41"/>
            <p:cNvSpPr>
              <a:spLocks noChangeShapeType="1"/>
            </p:cNvSpPr>
            <p:nvPr/>
          </p:nvSpPr>
          <p:spPr bwMode="auto">
            <a:xfrm flipV="1">
              <a:off x="1674" y="817"/>
              <a:ext cx="544" cy="1452"/>
            </a:xfrm>
            <a:prstGeom prst="line">
              <a:avLst/>
            </a:prstGeom>
            <a:noFill/>
            <a:ln w="25400" cmpd="sng">
              <a:solidFill>
                <a:schemeClr val="tx1"/>
              </a:solidFill>
              <a:round/>
              <a:tailEnd type="arrow" w="med" len="med"/>
            </a:ln>
            <a:effectLst/>
          </p:spPr>
          <p:txBody>
            <a:bodyPr/>
            <a:lstStyle/>
            <a:p>
              <a:endParaRPr lang="zh-CN" altLang="en-US"/>
            </a:p>
          </p:txBody>
        </p:sp>
        <p:sp>
          <p:nvSpPr>
            <p:cNvPr id="11306" name="Line 42"/>
            <p:cNvSpPr>
              <a:spLocks noChangeShapeType="1"/>
            </p:cNvSpPr>
            <p:nvPr/>
          </p:nvSpPr>
          <p:spPr bwMode="auto">
            <a:xfrm flipH="1">
              <a:off x="1039" y="1089"/>
              <a:ext cx="2721" cy="45"/>
            </a:xfrm>
            <a:prstGeom prst="line">
              <a:avLst/>
            </a:prstGeom>
            <a:noFill/>
            <a:ln w="25400" cmpd="sng">
              <a:solidFill>
                <a:schemeClr val="folHlink"/>
              </a:solidFill>
              <a:round/>
              <a:tailEnd type="arrow" w="med" len="med"/>
            </a:ln>
            <a:effectLst/>
          </p:spPr>
          <p:txBody>
            <a:bodyPr/>
            <a:lstStyle/>
            <a:p>
              <a:endParaRPr lang="zh-CN" altLang="en-US"/>
            </a:p>
          </p:txBody>
        </p:sp>
        <p:pic>
          <p:nvPicPr>
            <p:cNvPr id="11307" name="Picture 43" descr="16-4"/>
            <p:cNvPicPr>
              <a:picLocks noChangeAspect="1" noChangeArrowheads="1"/>
            </p:cNvPicPr>
            <p:nvPr/>
          </p:nvPicPr>
          <p:blipFill>
            <a:blip r:embed="rId1" cstate="print">
              <a:clrChange>
                <a:clrFrom>
                  <a:srgbClr val="FEFEFE"/>
                </a:clrFrom>
                <a:clrTo>
                  <a:srgbClr val="FEFEFE">
                    <a:alpha val="0"/>
                  </a:srgbClr>
                </a:clrTo>
              </a:clrChange>
            </a:blip>
            <a:srcRect/>
            <a:stretch>
              <a:fillRect/>
            </a:stretch>
          </p:blipFill>
          <p:spPr bwMode="auto">
            <a:xfrm>
              <a:off x="2660" y="1650"/>
              <a:ext cx="940" cy="1536"/>
            </a:xfrm>
            <a:prstGeom prst="rect">
              <a:avLst/>
            </a:prstGeom>
            <a:noFill/>
            <a:ln w="9525" cmpd="sng">
              <a:noFill/>
              <a:miter lim="800000"/>
              <a:headEnd/>
              <a:tailEnd/>
            </a:ln>
          </p:spPr>
        </p:pic>
        <p:pic>
          <p:nvPicPr>
            <p:cNvPr id="11308" name="Picture 44" descr="16-3"/>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4032" y="1650"/>
              <a:ext cx="1008" cy="601"/>
            </a:xfrm>
            <a:prstGeom prst="rect">
              <a:avLst/>
            </a:prstGeom>
            <a:noFill/>
            <a:ln w="9525" cmpd="sng">
              <a:noFill/>
              <a:miter lim="800000"/>
              <a:headEnd/>
              <a:tailEnd/>
            </a:ln>
          </p:spPr>
        </p:pic>
        <p:pic>
          <p:nvPicPr>
            <p:cNvPr id="11309" name="Picture 45" descr="16-1"/>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1440" y="0"/>
              <a:ext cx="1872" cy="834"/>
            </a:xfrm>
            <a:prstGeom prst="rect">
              <a:avLst/>
            </a:prstGeom>
            <a:noFill/>
            <a:ln w="9525" cmpd="sng">
              <a:noFill/>
              <a:miter lim="800000"/>
              <a:headEnd/>
              <a:tailEnd/>
            </a:ln>
          </p:spPr>
        </p:pic>
        <p:pic>
          <p:nvPicPr>
            <p:cNvPr id="11310" name="Picture 46" descr="16-6"/>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0" y="736"/>
              <a:ext cx="1584" cy="1058"/>
            </a:xfrm>
            <a:prstGeom prst="rect">
              <a:avLst/>
            </a:prstGeom>
            <a:noFill/>
            <a:ln w="9525" cmpd="sng">
              <a:noFill/>
              <a:miter lim="800000"/>
              <a:headEnd/>
              <a:tailEnd/>
            </a:ln>
          </p:spPr>
        </p:pic>
        <p:pic>
          <p:nvPicPr>
            <p:cNvPr id="11311" name="Picture 47" descr="16-5"/>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624" y="2178"/>
              <a:ext cx="1104" cy="759"/>
            </a:xfrm>
            <a:prstGeom prst="rect">
              <a:avLst/>
            </a:prstGeom>
            <a:noFill/>
            <a:ln w="9525" cmpd="sng">
              <a:noFill/>
              <a:miter lim="800000"/>
              <a:headEnd/>
              <a:tailEnd/>
            </a:ln>
          </p:spPr>
        </p:pic>
        <p:pic>
          <p:nvPicPr>
            <p:cNvPr id="11312" name="Picture 48" descr="16-7"/>
            <p:cNvPicPr>
              <a:picLocks noChangeAspect="1" noChangeArrowheads="1"/>
            </p:cNvPicPr>
            <p:nvPr/>
          </p:nvPicPr>
          <p:blipFill>
            <a:blip r:embed="rId6" cstate="print">
              <a:clrChange>
                <a:clrFrom>
                  <a:srgbClr val="FEFEFE"/>
                </a:clrFrom>
                <a:clrTo>
                  <a:srgbClr val="FEFEFE">
                    <a:alpha val="0"/>
                  </a:srgbClr>
                </a:clrTo>
              </a:clrChange>
            </a:blip>
            <a:srcRect/>
            <a:stretch>
              <a:fillRect/>
            </a:stretch>
          </p:blipFill>
          <p:spPr bwMode="auto">
            <a:xfrm>
              <a:off x="2016" y="1170"/>
              <a:ext cx="960" cy="747"/>
            </a:xfrm>
            <a:prstGeom prst="rect">
              <a:avLst/>
            </a:prstGeom>
            <a:noFill/>
            <a:ln w="9525" cmpd="sng">
              <a:noFill/>
              <a:miter lim="800000"/>
              <a:headEnd/>
              <a:tailEnd/>
            </a:ln>
          </p:spPr>
        </p:pic>
        <p:pic>
          <p:nvPicPr>
            <p:cNvPr id="11313" name="Picture 49" descr="食虫鸟"/>
            <p:cNvPicPr>
              <a:picLocks noChangeAspect="1" noChangeArrowheads="1"/>
            </p:cNvPicPr>
            <p:nvPr/>
          </p:nvPicPr>
          <p:blipFill>
            <a:blip r:embed="rId7" cstate="print"/>
            <a:srcRect/>
            <a:stretch>
              <a:fillRect/>
            </a:stretch>
          </p:blipFill>
          <p:spPr bwMode="auto">
            <a:xfrm>
              <a:off x="3888" y="453"/>
              <a:ext cx="960" cy="930"/>
            </a:xfrm>
            <a:prstGeom prst="rect">
              <a:avLst/>
            </a:prstGeom>
            <a:noFill/>
            <a:ln w="9525">
              <a:noFill/>
              <a:miter lim="800000"/>
              <a:headEnd/>
              <a:tailEnd/>
            </a:ln>
          </p:spPr>
        </p:pic>
        <p:sp>
          <p:nvSpPr>
            <p:cNvPr id="11314" name="Line 50"/>
            <p:cNvSpPr>
              <a:spLocks noChangeShapeType="1"/>
            </p:cNvSpPr>
            <p:nvPr/>
          </p:nvSpPr>
          <p:spPr bwMode="auto">
            <a:xfrm flipH="1" flipV="1">
              <a:off x="864" y="1266"/>
              <a:ext cx="1152" cy="384"/>
            </a:xfrm>
            <a:prstGeom prst="line">
              <a:avLst/>
            </a:prstGeom>
            <a:noFill/>
            <a:ln w="25400" cmpd="sng">
              <a:solidFill>
                <a:srgbClr val="FF9900"/>
              </a:solidFill>
              <a:round/>
              <a:tailEnd type="arrow" w="med" len="med"/>
            </a:ln>
            <a:effectLst/>
          </p:spPr>
          <p:txBody>
            <a:bodyPr/>
            <a:lstStyle/>
            <a:p>
              <a:endParaRPr lang="zh-CN" altLang="en-US"/>
            </a:p>
          </p:txBody>
        </p:sp>
      </p:grpSp>
      <p:sp>
        <p:nvSpPr>
          <p:cNvPr id="11315" name="Line 51"/>
          <p:cNvSpPr>
            <a:spLocks noChangeShapeType="1"/>
          </p:cNvSpPr>
          <p:nvPr/>
        </p:nvSpPr>
        <p:spPr bwMode="auto">
          <a:xfrm flipH="1" flipV="1">
            <a:off x="7315200" y="2590800"/>
            <a:ext cx="228600" cy="457200"/>
          </a:xfrm>
          <a:prstGeom prst="line">
            <a:avLst/>
          </a:prstGeom>
          <a:noFill/>
          <a:ln w="25400" cmpd="sng">
            <a:solidFill>
              <a:srgbClr val="993366"/>
            </a:solidFill>
            <a:round/>
            <a:tailEnd type="arrow" w="med" len="med"/>
          </a:ln>
          <a:effectLst/>
        </p:spPr>
        <p:txBody>
          <a:bodyPr/>
          <a:lstStyle/>
          <a:p>
            <a:endParaRPr lang="zh-CN" altLang="en-US"/>
          </a:p>
        </p:txBody>
      </p:sp>
      <p:sp>
        <p:nvSpPr>
          <p:cNvPr id="11316" name="Line 52"/>
          <p:cNvSpPr>
            <a:spLocks noChangeShapeType="1"/>
          </p:cNvSpPr>
          <p:nvPr/>
        </p:nvSpPr>
        <p:spPr bwMode="auto">
          <a:xfrm flipV="1">
            <a:off x="6324600" y="1828800"/>
            <a:ext cx="381000" cy="152400"/>
          </a:xfrm>
          <a:prstGeom prst="line">
            <a:avLst/>
          </a:prstGeom>
          <a:ln w="28575">
            <a:solidFill>
              <a:srgbClr val="FF9900"/>
            </a:solidFill>
            <a:tailEnd type="arrow"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285"/>
                                        </p:tgtEl>
                                        <p:attrNameLst>
                                          <p:attrName>style.visibility</p:attrName>
                                        </p:attrNameLst>
                                      </p:cBhvr>
                                      <p:to>
                                        <p:strVal val="visible"/>
                                      </p:to>
                                    </p:set>
                                    <p:animEffect transition="in" filter="box(out)">
                                      <p:cBhvr>
                                        <p:cTn id="7" dur="1000"/>
                                        <p:tgtEl>
                                          <p:spTgt spid="11285"/>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11286"/>
                                        </p:tgtEl>
                                        <p:attrNameLst>
                                          <p:attrName>style.visibility</p:attrName>
                                        </p:attrNameLst>
                                      </p:cBhvr>
                                      <p:to>
                                        <p:strVal val="visible"/>
                                      </p:to>
                                    </p:set>
                                    <p:animEffect transition="in" filter="box(out)">
                                      <p:cBhvr>
                                        <p:cTn id="11" dur="1000"/>
                                        <p:tgtEl>
                                          <p:spTgt spid="11286"/>
                                        </p:tgtEl>
                                      </p:cBhvr>
                                    </p:animEffect>
                                  </p:childTnLst>
                                </p:cTn>
                              </p:par>
                            </p:childTnLst>
                          </p:cTn>
                        </p:par>
                        <p:par>
                          <p:cTn id="12" fill="hold">
                            <p:stCondLst>
                              <p:cond delay="2000"/>
                            </p:stCondLst>
                            <p:childTnLst>
                              <p:par>
                                <p:cTn id="13" presetID="4" presetClass="entr" presetSubtype="32" fill="hold" grpId="0" nodeType="afterEffect">
                                  <p:stCondLst>
                                    <p:cond delay="0"/>
                                  </p:stCondLst>
                                  <p:childTnLst>
                                    <p:set>
                                      <p:cBhvr>
                                        <p:cTn id="14" dur="1" fill="hold">
                                          <p:stCondLst>
                                            <p:cond delay="0"/>
                                          </p:stCondLst>
                                        </p:cTn>
                                        <p:tgtEl>
                                          <p:spTgt spid="11287"/>
                                        </p:tgtEl>
                                        <p:attrNameLst>
                                          <p:attrName>style.visibility</p:attrName>
                                        </p:attrNameLst>
                                      </p:cBhvr>
                                      <p:to>
                                        <p:strVal val="visible"/>
                                      </p:to>
                                    </p:set>
                                    <p:animEffect transition="in" filter="box(out)">
                                      <p:cBhvr>
                                        <p:cTn id="15" dur="1000"/>
                                        <p:tgtEl>
                                          <p:spTgt spid="11287"/>
                                        </p:tgtEl>
                                      </p:cBhvr>
                                    </p:animEffect>
                                  </p:childTnLst>
                                </p:cTn>
                              </p:par>
                            </p:childTnLst>
                          </p:cTn>
                        </p:par>
                        <p:par>
                          <p:cTn id="16" fill="hold">
                            <p:stCondLst>
                              <p:cond delay="3000"/>
                            </p:stCondLst>
                            <p:childTnLst>
                              <p:par>
                                <p:cTn id="17" presetID="4" presetClass="entr" presetSubtype="32" fill="hold" grpId="0" nodeType="afterEffect">
                                  <p:stCondLst>
                                    <p:cond delay="0"/>
                                  </p:stCondLst>
                                  <p:childTnLst>
                                    <p:set>
                                      <p:cBhvr>
                                        <p:cTn id="18" dur="1" fill="hold">
                                          <p:stCondLst>
                                            <p:cond delay="0"/>
                                          </p:stCondLst>
                                        </p:cTn>
                                        <p:tgtEl>
                                          <p:spTgt spid="11288"/>
                                        </p:tgtEl>
                                        <p:attrNameLst>
                                          <p:attrName>style.visibility</p:attrName>
                                        </p:attrNameLst>
                                      </p:cBhvr>
                                      <p:to>
                                        <p:strVal val="visible"/>
                                      </p:to>
                                    </p:set>
                                    <p:animEffect transition="in" filter="box(out)">
                                      <p:cBhvr>
                                        <p:cTn id="19" dur="1000"/>
                                        <p:tgtEl>
                                          <p:spTgt spid="11288"/>
                                        </p:tgtEl>
                                      </p:cBhvr>
                                    </p:animEffect>
                                  </p:childTnLst>
                                </p:cTn>
                              </p:par>
                            </p:childTnLst>
                          </p:cTn>
                        </p:par>
                        <p:par>
                          <p:cTn id="20" fill="hold">
                            <p:stCondLst>
                              <p:cond delay="4000"/>
                            </p:stCondLst>
                            <p:childTnLst>
                              <p:par>
                                <p:cTn id="21" presetID="4" presetClass="entr" presetSubtype="32" fill="hold" grpId="0" nodeType="afterEffect">
                                  <p:stCondLst>
                                    <p:cond delay="0"/>
                                  </p:stCondLst>
                                  <p:childTnLst>
                                    <p:set>
                                      <p:cBhvr>
                                        <p:cTn id="22" dur="1" fill="hold">
                                          <p:stCondLst>
                                            <p:cond delay="0"/>
                                          </p:stCondLst>
                                        </p:cTn>
                                        <p:tgtEl>
                                          <p:spTgt spid="11289"/>
                                        </p:tgtEl>
                                        <p:attrNameLst>
                                          <p:attrName>style.visibility</p:attrName>
                                        </p:attrNameLst>
                                      </p:cBhvr>
                                      <p:to>
                                        <p:strVal val="visible"/>
                                      </p:to>
                                    </p:set>
                                    <p:animEffect transition="in" filter="box(out)">
                                      <p:cBhvr>
                                        <p:cTn id="23" dur="1000"/>
                                        <p:tgtEl>
                                          <p:spTgt spid="11289"/>
                                        </p:tgtEl>
                                      </p:cBhvr>
                                    </p:animEffect>
                                  </p:childTnLst>
                                </p:cTn>
                              </p:par>
                            </p:childTnLst>
                          </p:cTn>
                        </p:par>
                        <p:par>
                          <p:cTn id="24" fill="hold">
                            <p:stCondLst>
                              <p:cond delay="5000"/>
                            </p:stCondLst>
                            <p:childTnLst>
                              <p:par>
                                <p:cTn id="25" presetID="4" presetClass="entr" presetSubtype="32" fill="hold" grpId="0" nodeType="afterEffect">
                                  <p:stCondLst>
                                    <p:cond delay="0"/>
                                  </p:stCondLst>
                                  <p:childTnLst>
                                    <p:set>
                                      <p:cBhvr>
                                        <p:cTn id="26" dur="1" fill="hold">
                                          <p:stCondLst>
                                            <p:cond delay="0"/>
                                          </p:stCondLst>
                                        </p:cTn>
                                        <p:tgtEl>
                                          <p:spTgt spid="11290"/>
                                        </p:tgtEl>
                                        <p:attrNameLst>
                                          <p:attrName>style.visibility</p:attrName>
                                        </p:attrNameLst>
                                      </p:cBhvr>
                                      <p:to>
                                        <p:strVal val="visible"/>
                                      </p:to>
                                    </p:set>
                                    <p:animEffect transition="in" filter="box(out)">
                                      <p:cBhvr>
                                        <p:cTn id="27" dur="1000"/>
                                        <p:tgtEl>
                                          <p:spTgt spid="1129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1291"/>
                                        </p:tgtEl>
                                        <p:attrNameLst>
                                          <p:attrName>style.visibility</p:attrName>
                                        </p:attrNameLst>
                                      </p:cBhvr>
                                      <p:to>
                                        <p:strVal val="visible"/>
                                      </p:to>
                                    </p:set>
                                    <p:animEffect transition="in" filter="dissolve">
                                      <p:cBhvr>
                                        <p:cTn id="32" dur="500"/>
                                        <p:tgtEl>
                                          <p:spTgt spid="1129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1293"/>
                                        </p:tgtEl>
                                        <p:attrNameLst>
                                          <p:attrName>style.visibility</p:attrName>
                                        </p:attrNameLst>
                                      </p:cBhvr>
                                      <p:to>
                                        <p:strVal val="visible"/>
                                      </p:to>
                                    </p:set>
                                    <p:animEffect transition="in" filter="dissolve">
                                      <p:cBhvr>
                                        <p:cTn id="37" dur="500"/>
                                        <p:tgtEl>
                                          <p:spTgt spid="1129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1295"/>
                                        </p:tgtEl>
                                        <p:attrNameLst>
                                          <p:attrName>style.visibility</p:attrName>
                                        </p:attrNameLst>
                                      </p:cBhvr>
                                      <p:to>
                                        <p:strVal val="visible"/>
                                      </p:to>
                                    </p:set>
                                    <p:animEffect transition="in" filter="dissolve">
                                      <p:cBhvr>
                                        <p:cTn id="42" dur="500"/>
                                        <p:tgtEl>
                                          <p:spTgt spid="1129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1292"/>
                                        </p:tgtEl>
                                        <p:attrNameLst>
                                          <p:attrName>style.visibility</p:attrName>
                                        </p:attrNameLst>
                                      </p:cBhvr>
                                      <p:to>
                                        <p:strVal val="visible"/>
                                      </p:to>
                                    </p:set>
                                    <p:animEffect transition="in" filter="dissolve">
                                      <p:cBhvr>
                                        <p:cTn id="47" dur="500"/>
                                        <p:tgtEl>
                                          <p:spTgt spid="11292"/>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1294"/>
                                        </p:tgtEl>
                                        <p:attrNameLst>
                                          <p:attrName>style.visibility</p:attrName>
                                        </p:attrNameLst>
                                      </p:cBhvr>
                                      <p:to>
                                        <p:strVal val="visible"/>
                                      </p:to>
                                    </p:set>
                                    <p:animEffect transition="in" filter="dissolve">
                                      <p:cBhvr>
                                        <p:cTn id="52" dur="500"/>
                                        <p:tgtEl>
                                          <p:spTgt spid="11294"/>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1296"/>
                                        </p:tgtEl>
                                        <p:attrNameLst>
                                          <p:attrName>style.visibility</p:attrName>
                                        </p:attrNameLst>
                                      </p:cBhvr>
                                      <p:to>
                                        <p:strVal val="visible"/>
                                      </p:to>
                                    </p:set>
                                    <p:animEffect transition="in" filter="dissolve">
                                      <p:cBhvr>
                                        <p:cTn id="57" dur="500"/>
                                        <p:tgtEl>
                                          <p:spTgt spid="1129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5" fill="hold" grpId="0" nodeType="clickEffect">
                                  <p:stCondLst>
                                    <p:cond delay="0"/>
                                  </p:stCondLst>
                                  <p:iterate type="lt">
                                    <p:tmAbs val="0"/>
                                  </p:iterate>
                                  <p:childTnLst>
                                    <p:set>
                                      <p:cBhvr>
                                        <p:cTn id="61" dur="1" fill="hold">
                                          <p:stCondLst>
                                            <p:cond delay="0"/>
                                          </p:stCondLst>
                                        </p:cTn>
                                        <p:tgtEl>
                                          <p:spTgt spid="11297"/>
                                        </p:tgtEl>
                                        <p:attrNameLst>
                                          <p:attrName>style.visibility</p:attrName>
                                        </p:attrNameLst>
                                      </p:cBhvr>
                                      <p:to>
                                        <p:strVal val="visible"/>
                                      </p:to>
                                    </p:set>
                                    <p:animEffect transition="in" filter="blinds(vertical)">
                                      <p:cBhvr>
                                        <p:cTn id="62" dur="1000"/>
                                        <p:tgtEl>
                                          <p:spTgt spid="11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5" grpId="0" animBg="1"/>
      <p:bldP spid="11286" grpId="0" animBg="1"/>
      <p:bldP spid="11287" grpId="0" animBg="1"/>
      <p:bldP spid="11288" grpId="0" animBg="1"/>
      <p:bldP spid="11289" grpId="0" animBg="1"/>
      <p:bldP spid="11290" grpId="0" animBg="1"/>
      <p:bldP spid="11291" grpId="0" autoUpdateAnimBg="0"/>
      <p:bldP spid="11292" grpId="0" autoUpdateAnimBg="0"/>
      <p:bldP spid="11293" grpId="0" autoUpdateAnimBg="0"/>
      <p:bldP spid="11294" grpId="0" autoUpdateAnimBg="0"/>
      <p:bldP spid="11295" grpId="0" autoUpdateAnimBg="0"/>
      <p:bldP spid="11296" grpId="0" autoUpdateAnimBg="0"/>
      <p:bldP spid="11297" grpId="0" animBg="1"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3905</Words>
  <Application>WPS 演示</Application>
  <PresentationFormat>全屏显示(4:3)</PresentationFormat>
  <Paragraphs>480</Paragraphs>
  <Slides>38</Slides>
  <Notes>5</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0</vt:i4>
      </vt:variant>
      <vt:variant>
        <vt:lpstr>幻灯片标题</vt:lpstr>
      </vt:variant>
      <vt:variant>
        <vt:i4>38</vt:i4>
      </vt:variant>
    </vt:vector>
  </HeadingPairs>
  <TitlesOfParts>
    <vt:vector size="55" baseType="lpstr">
      <vt:lpstr>Arial</vt:lpstr>
      <vt:lpstr>宋体</vt:lpstr>
      <vt:lpstr>Wingdings</vt:lpstr>
      <vt:lpstr>黑体</vt:lpstr>
      <vt:lpstr>方正舒体</vt:lpstr>
      <vt:lpstr>Calibri</vt:lpstr>
      <vt:lpstr>隶书</vt:lpstr>
      <vt:lpstr>楷体_GB2312</vt:lpstr>
      <vt:lpstr>微软雅黑</vt:lpstr>
      <vt:lpstr>Arial Unicode MS</vt:lpstr>
      <vt:lpstr>Tahoma</vt:lpstr>
      <vt:lpstr>Times New Roman</vt:lpstr>
      <vt:lpstr>华文琥珀</vt:lpstr>
      <vt:lpstr>Arial</vt:lpstr>
      <vt:lpstr>新宋体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草原生态系统中的六条食物链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如何解决“温室效应”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2014-12-25T01:46:00Z</dcterms:created>
  <dcterms:modified xsi:type="dcterms:W3CDTF">2017-10-25T14:35:16Z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2052-10.1.0.6874</vt:lpwstr>
  </property>
</Properties>
</file>