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5" r:id="rId3"/>
    <p:sldId id="266" r:id="rId4"/>
    <p:sldId id="267" r:id="rId5"/>
    <p:sldId id="270" r:id="rId6"/>
    <p:sldId id="272" r:id="rId7"/>
    <p:sldId id="277" r:id="rId8"/>
    <p:sldId id="262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919"/>
    <a:srgbClr val="FFFFFF"/>
    <a:srgbClr val="FF0080"/>
    <a:srgbClr val="FF9900"/>
    <a:srgbClr val="00FF80"/>
    <a:srgbClr val="FF8000"/>
    <a:srgbClr val="F2FDF7"/>
    <a:srgbClr val="800040"/>
    <a:srgbClr val="5D7E9D"/>
    <a:srgbClr val="8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63" autoAdjust="0"/>
    <p:restoredTop sz="86125" autoAdjust="0"/>
  </p:normalViewPr>
  <p:slideViewPr>
    <p:cSldViewPr snapToObjects="1">
      <p:cViewPr>
        <p:scale>
          <a:sx n="75" d="100"/>
          <a:sy n="75" d="100"/>
        </p:scale>
        <p:origin x="-1140" y="-150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39F2761-9BC7-40FE-A771-D9F4E66321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1685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D26B4E1-EA72-42DD-8D56-5DAD4C0862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46344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D87420-57CC-4870-B2DE-F79F571A1203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</a:t>
            </a:r>
            <a:r>
              <a:rPr lang="en-US" altLang="zh-CN"/>
              <a:t>PPT</a:t>
            </a:r>
            <a:r>
              <a:rPr lang="zh-CN" altLang="en-US"/>
              <a:t>模板免费下载，敬请登陆→管理资源吧（</a:t>
            </a:r>
            <a:r>
              <a:rPr lang="en-US" altLang="zh-CN"/>
              <a:t>www.glzy8.com</a:t>
            </a:r>
            <a:r>
              <a:rPr lang="zh-CN" altLang="en-US"/>
              <a:t>）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6B4E1-EA72-42DD-8D56-5DAD4C086200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" name="Picture 20" descr="vectorflower"/>
          <p:cNvPicPr>
            <a:picLocks noChangeAspect="1" noChangeArrowheads="1"/>
          </p:cNvPicPr>
          <p:nvPr userDrawn="1"/>
        </p:nvPicPr>
        <p:blipFill>
          <a:blip r:embed="rId2"/>
          <a:srcRect l="208" t="69" r="208"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5275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EED9D09-07E2-436E-B795-E0190E6F8D3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90" name="Text Box 18"/>
          <p:cNvSpPr txBox="1">
            <a:spLocks noChangeArrowheads="1"/>
          </p:cNvSpPr>
          <p:nvPr userDrawn="1"/>
        </p:nvSpPr>
        <p:spPr bwMode="auto">
          <a:xfrm rot="19237452">
            <a:off x="4622800" y="519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BA1A5-A964-4C9C-AA96-F27AC2E0174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026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026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5409C-E898-4D04-A3C0-9A9574FAD7C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F3475AA-AB58-45CF-9751-F5C6CFFBF99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F71FB8-FBD9-4187-8873-BCCE7B2DB5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376D7F-7306-456F-B6BC-E0953FF3074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D52A54-E959-4FB0-B2E4-5FC7B97DFA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C0FFA-64D3-41C4-87D2-CC8F0EE102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A520D-71C7-4BB3-9B36-436E93E2C5D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B699C-7193-400F-9AFB-CDA4B98E6BD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EE692-058B-47B0-9C4A-FD6CC433759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D8640-1065-433D-8B06-F0F82AEB4A7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790E5-2E64-4231-9512-CA2450C7137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vectorflower"/>
          <p:cNvPicPr>
            <a:picLocks noChangeAspect="1" noChangeArrowheads="1"/>
          </p:cNvPicPr>
          <p:nvPr userDrawn="1"/>
        </p:nvPicPr>
        <p:blipFill>
          <a:blip r:embed="rId15"/>
          <a:srcRect r="415" b="185"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</p:spPr>
      </p:pic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0" y="0"/>
            <a:ext cx="9144000" cy="6869113"/>
          </a:xfrm>
          <a:prstGeom prst="rect">
            <a:avLst/>
          </a:prstGeom>
          <a:solidFill>
            <a:schemeClr val="bg1">
              <a:alpha val="77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fld id="{77EBB6DD-E437-4DF1-BA82-D4989F9557D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4.jpeg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11" Type="http://schemas.openxmlformats.org/officeDocument/2006/relationships/image" Target="../media/image6.jpeg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4.jpeg"/><Relationship Id="rId4" Type="http://schemas.openxmlformats.org/officeDocument/2006/relationships/image" Target="../media/image10.jpeg"/><Relationship Id="rId9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&#35270;&#39057;/&#21160;&#29289;&#20419;&#36827;&#29983;&#24577;&#31995;&#32479;&#30340;&#29289;&#36136;&#24490;&#29615;.DAT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tucoo.com/vector/J_role_teacher/html/image1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hyperlink" Target="&#22270;&#29255;/&#36225;&#36825;&#20123;&#22320;&#26041;&#36824;&#22312;&#36214;&#32039;&#21435;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3870325" y="17192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106" name="Text Box 58"/>
          <p:cNvSpPr txBox="1">
            <a:spLocks noChangeArrowheads="1"/>
          </p:cNvSpPr>
          <p:nvPr/>
        </p:nvSpPr>
        <p:spPr bwMode="auto">
          <a:xfrm>
            <a:off x="898525" y="30146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108" name="Text Box 60"/>
          <p:cNvSpPr txBox="1">
            <a:spLocks noChangeArrowheads="1"/>
          </p:cNvSpPr>
          <p:nvPr/>
        </p:nvSpPr>
        <p:spPr bwMode="auto">
          <a:xfrm>
            <a:off x="-30733" y="670203"/>
            <a:ext cx="91588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19-2 </a:t>
            </a:r>
            <a:r>
              <a:rPr lang="zh-CN" altLang="en-US" sz="4000" b="1" dirty="0" smtClean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生态系统中的能量流动和物质循环</a:t>
            </a:r>
            <a:endParaRPr lang="en-US" altLang="zh-CN" sz="4000" b="1" dirty="0">
              <a:ln>
                <a:solidFill>
                  <a:srgbClr val="191919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6588125" y="4399006"/>
          <a:ext cx="252095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0" name="Image" r:id="rId3" imgW="1403250" imgH="854640" progId="">
                  <p:embed/>
                </p:oleObj>
              </mc:Choice>
              <mc:Fallback>
                <p:oleObj name="Image" r:id="rId3" imgW="1403250" imgH="854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4399006"/>
                        <a:ext cx="252095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1753" y="190381"/>
            <a:ext cx="59083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一</a:t>
            </a:r>
            <a:r>
              <a:rPr lang="zh-CN" altLang="en-US" sz="3600" b="1" dirty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、</a:t>
            </a:r>
            <a:r>
              <a:rPr lang="zh-CN" altLang="en-US" sz="3600" b="1" dirty="0" smtClean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生态系统中的</a:t>
            </a:r>
            <a:r>
              <a:rPr lang="zh-CN" altLang="en-US" sz="3600" b="1" dirty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能量流动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1335060" y="1125538"/>
            <a:ext cx="39592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思考以下问题：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１、兔子的能量从哪里来？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２、兔子的能量到哪里去？</a:t>
            </a:r>
          </a:p>
        </p:txBody>
      </p:sp>
      <p:graphicFrame>
        <p:nvGraphicFramePr>
          <p:cNvPr id="3086" name="Object 14"/>
          <p:cNvGraphicFramePr>
            <a:graphicFrameLocks noChangeAspect="1"/>
          </p:cNvGraphicFramePr>
          <p:nvPr/>
        </p:nvGraphicFramePr>
        <p:xfrm>
          <a:off x="3640154" y="3016128"/>
          <a:ext cx="21732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1" name="Image" r:id="rId5" imgW="886632" imgH="155153" progId="">
                  <p:embed/>
                </p:oleObj>
              </mc:Choice>
              <mc:Fallback>
                <p:oleObj name="Image" r:id="rId5" imgW="886632" imgH="155153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0154" y="3016128"/>
                        <a:ext cx="2173288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9" name="AutoShape 17"/>
          <p:cNvSpPr>
            <a:spLocks noChangeArrowheads="1"/>
          </p:cNvSpPr>
          <p:nvPr/>
        </p:nvSpPr>
        <p:spPr bwMode="auto">
          <a:xfrm>
            <a:off x="5511772" y="1773238"/>
            <a:ext cx="1439863" cy="215900"/>
          </a:xfrm>
          <a:prstGeom prst="rightArrow">
            <a:avLst>
              <a:gd name="adj1" fmla="val 50000"/>
              <a:gd name="adj2" fmla="val 166728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090" name="AutoShape 18"/>
          <p:cNvSpPr>
            <a:spLocks noChangeArrowheads="1"/>
          </p:cNvSpPr>
          <p:nvPr/>
        </p:nvSpPr>
        <p:spPr bwMode="auto">
          <a:xfrm>
            <a:off x="1835150" y="5067343"/>
            <a:ext cx="1439863" cy="215900"/>
          </a:xfrm>
          <a:prstGeom prst="rightArrow">
            <a:avLst>
              <a:gd name="adj1" fmla="val 50000"/>
              <a:gd name="adj2" fmla="val 166728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092" name="AutoShape 20"/>
          <p:cNvSpPr>
            <a:spLocks noChangeArrowheads="1"/>
          </p:cNvSpPr>
          <p:nvPr/>
        </p:nvSpPr>
        <p:spPr bwMode="auto">
          <a:xfrm>
            <a:off x="5511772" y="2349500"/>
            <a:ext cx="1439863" cy="215900"/>
          </a:xfrm>
          <a:prstGeom prst="rightArrow">
            <a:avLst>
              <a:gd name="adj1" fmla="val 50000"/>
              <a:gd name="adj2" fmla="val 166728"/>
            </a:avLst>
          </a:prstGeom>
          <a:solidFill>
            <a:srgbClr val="2BD5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093" name="AutoShape 21"/>
          <p:cNvSpPr>
            <a:spLocks noChangeArrowheads="1"/>
          </p:cNvSpPr>
          <p:nvPr/>
        </p:nvSpPr>
        <p:spPr bwMode="auto">
          <a:xfrm>
            <a:off x="5076825" y="5070488"/>
            <a:ext cx="1439863" cy="215900"/>
          </a:xfrm>
          <a:prstGeom prst="rightArrow">
            <a:avLst>
              <a:gd name="adj1" fmla="val 50000"/>
              <a:gd name="adj2" fmla="val 166728"/>
            </a:avLst>
          </a:prstGeom>
          <a:solidFill>
            <a:srgbClr val="2BD5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094" name="AutoShape 22"/>
          <p:cNvSpPr>
            <a:spLocks noChangeArrowheads="1"/>
          </p:cNvSpPr>
          <p:nvPr/>
        </p:nvSpPr>
        <p:spPr bwMode="auto">
          <a:xfrm rot="17509819">
            <a:off x="4020360" y="3966247"/>
            <a:ext cx="1042987" cy="107950"/>
          </a:xfrm>
          <a:prstGeom prst="rightArrow">
            <a:avLst>
              <a:gd name="adj1" fmla="val 50000"/>
              <a:gd name="adj2" fmla="val 241544"/>
            </a:avLst>
          </a:prstGeom>
          <a:solidFill>
            <a:srgbClr val="2BD5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095" name="AutoShape 23"/>
          <p:cNvSpPr>
            <a:spLocks noChangeArrowheads="1"/>
          </p:cNvSpPr>
          <p:nvPr/>
        </p:nvSpPr>
        <p:spPr bwMode="auto">
          <a:xfrm rot="3294251">
            <a:off x="4143375" y="5719806"/>
            <a:ext cx="561975" cy="152400"/>
          </a:xfrm>
          <a:prstGeom prst="rightArrow">
            <a:avLst>
              <a:gd name="adj1" fmla="val 50000"/>
              <a:gd name="adj2" fmla="val 92188"/>
            </a:avLst>
          </a:prstGeom>
          <a:solidFill>
            <a:srgbClr val="2BD5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3995738" y="6148431"/>
            <a:ext cx="115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分解者</a:t>
            </a:r>
          </a:p>
        </p:txBody>
      </p:sp>
      <p:pic>
        <p:nvPicPr>
          <p:cNvPr id="3097" name="Picture 25" descr="C:\Documents and Settings\admin\桌面\25-1\16-4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2750" y="3162343"/>
            <a:ext cx="1492250" cy="2438400"/>
          </a:xfrm>
          <a:prstGeom prst="rect">
            <a:avLst/>
          </a:prstGeom>
          <a:noFill/>
        </p:spPr>
      </p:pic>
      <p:pic>
        <p:nvPicPr>
          <p:cNvPr id="3098" name="Picture 26" descr="C:\Documents and Settings\admin\桌面\25-1\16-7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4457743"/>
            <a:ext cx="1524000" cy="1185863"/>
          </a:xfrm>
          <a:prstGeom prst="rect">
            <a:avLst/>
          </a:prstGeom>
          <a:noFill/>
        </p:spPr>
      </p:pic>
      <p:graphicFrame>
        <p:nvGraphicFramePr>
          <p:cNvPr id="16" name="Object 14"/>
          <p:cNvGraphicFramePr>
            <a:graphicFrameLocks noChangeAspect="1"/>
          </p:cNvGraphicFramePr>
          <p:nvPr/>
        </p:nvGraphicFramePr>
        <p:xfrm>
          <a:off x="748506" y="3005181"/>
          <a:ext cx="21732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2" name="Image" r:id="rId9" imgW="886632" imgH="155153" progId="">
                  <p:embed/>
                </p:oleObj>
              </mc:Choice>
              <mc:Fallback>
                <p:oleObj name="Image" r:id="rId9" imgW="886632" imgH="155153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506" y="3005181"/>
                        <a:ext cx="2173288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AutoShape 22"/>
          <p:cNvSpPr>
            <a:spLocks noChangeArrowheads="1"/>
          </p:cNvSpPr>
          <p:nvPr/>
        </p:nvSpPr>
        <p:spPr bwMode="auto">
          <a:xfrm rot="17509819">
            <a:off x="1128712" y="3955300"/>
            <a:ext cx="1042987" cy="107950"/>
          </a:xfrm>
          <a:prstGeom prst="rightArrow">
            <a:avLst>
              <a:gd name="adj1" fmla="val 50000"/>
              <a:gd name="adj2" fmla="val 241544"/>
            </a:avLst>
          </a:prstGeom>
          <a:solidFill>
            <a:srgbClr val="2BD5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AutoShape 23"/>
          <p:cNvSpPr>
            <a:spLocks noChangeArrowheads="1"/>
          </p:cNvSpPr>
          <p:nvPr/>
        </p:nvSpPr>
        <p:spPr bwMode="auto">
          <a:xfrm rot="3294251">
            <a:off x="1399381" y="5756319"/>
            <a:ext cx="561975" cy="152400"/>
          </a:xfrm>
          <a:prstGeom prst="rightArrow">
            <a:avLst>
              <a:gd name="adj1" fmla="val 50000"/>
              <a:gd name="adj2" fmla="val 92188"/>
            </a:avLst>
          </a:prstGeom>
          <a:solidFill>
            <a:srgbClr val="2BD5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1251744" y="6184944"/>
            <a:ext cx="115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分解者</a:t>
            </a:r>
          </a:p>
        </p:txBody>
      </p:sp>
      <p:graphicFrame>
        <p:nvGraphicFramePr>
          <p:cNvPr id="20" name="Object 14"/>
          <p:cNvGraphicFramePr>
            <a:graphicFrameLocks noChangeAspect="1"/>
          </p:cNvGraphicFramePr>
          <p:nvPr/>
        </p:nvGraphicFramePr>
        <p:xfrm>
          <a:off x="6762780" y="3005181"/>
          <a:ext cx="21732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3" name="Image" r:id="rId10" imgW="886632" imgH="155153" progId="">
                  <p:embed/>
                </p:oleObj>
              </mc:Choice>
              <mc:Fallback>
                <p:oleObj name="Image" r:id="rId10" imgW="886632" imgH="155153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2780" y="3005181"/>
                        <a:ext cx="2173288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AutoShape 22"/>
          <p:cNvSpPr>
            <a:spLocks noChangeArrowheads="1"/>
          </p:cNvSpPr>
          <p:nvPr/>
        </p:nvSpPr>
        <p:spPr bwMode="auto">
          <a:xfrm rot="17509819">
            <a:off x="7142986" y="3955300"/>
            <a:ext cx="1042987" cy="107950"/>
          </a:xfrm>
          <a:prstGeom prst="rightArrow">
            <a:avLst>
              <a:gd name="adj1" fmla="val 50000"/>
              <a:gd name="adj2" fmla="val 241544"/>
            </a:avLst>
          </a:prstGeom>
          <a:solidFill>
            <a:srgbClr val="2BD5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2" name="AutoShape 23"/>
          <p:cNvSpPr>
            <a:spLocks noChangeArrowheads="1"/>
          </p:cNvSpPr>
          <p:nvPr/>
        </p:nvSpPr>
        <p:spPr bwMode="auto">
          <a:xfrm rot="3294251">
            <a:off x="7413655" y="5744267"/>
            <a:ext cx="561975" cy="152400"/>
          </a:xfrm>
          <a:prstGeom prst="rightArrow">
            <a:avLst>
              <a:gd name="adj1" fmla="val 50000"/>
              <a:gd name="adj2" fmla="val 92188"/>
            </a:avLst>
          </a:prstGeom>
          <a:solidFill>
            <a:srgbClr val="2BD5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3" name="Text Box 24"/>
          <p:cNvSpPr txBox="1">
            <a:spLocks noChangeArrowheads="1"/>
          </p:cNvSpPr>
          <p:nvPr/>
        </p:nvSpPr>
        <p:spPr bwMode="auto">
          <a:xfrm>
            <a:off x="7266018" y="6172892"/>
            <a:ext cx="115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分解者</a:t>
            </a:r>
          </a:p>
        </p:txBody>
      </p:sp>
      <p:pic>
        <p:nvPicPr>
          <p:cNvPr id="24" name="Picture 33" descr="sun副本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9F8F3"/>
              </a:clrFrom>
              <a:clrTo>
                <a:srgbClr val="F9F8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16054"/>
            <a:ext cx="1155700" cy="1143000"/>
          </a:xfrm>
          <a:prstGeom prst="rect">
            <a:avLst/>
          </a:prstGeom>
          <a:noFill/>
        </p:spPr>
      </p:pic>
      <p:pic>
        <p:nvPicPr>
          <p:cNvPr id="26" name="图片 25" descr="图片1.wmf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142" y="1154086"/>
            <a:ext cx="499710" cy="488964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785918" y="4605678"/>
            <a:ext cx="1670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91919"/>
                </a:solidFill>
                <a:latin typeface="华文琥珀" pitchFamily="2" charset="-122"/>
                <a:ea typeface="华文琥珀" pitchFamily="2" charset="-122"/>
              </a:rPr>
              <a:t>10%-20%</a:t>
            </a:r>
            <a:endParaRPr lang="zh-CN" altLang="en-US" sz="2400" dirty="0">
              <a:solidFill>
                <a:srgbClr val="191919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73652" y="4643446"/>
            <a:ext cx="1670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191919"/>
                </a:solidFill>
                <a:latin typeface="华文琥珀" pitchFamily="2" charset="-122"/>
                <a:ea typeface="华文琥珀" pitchFamily="2" charset="-122"/>
              </a:rPr>
              <a:t>10%-20%</a:t>
            </a:r>
            <a:endParaRPr lang="zh-CN" altLang="en-US" sz="2400" dirty="0">
              <a:solidFill>
                <a:srgbClr val="191919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0" grpId="0" animBg="1"/>
      <p:bldP spid="3093" grpId="0" animBg="1"/>
      <p:bldP spid="3094" grpId="0" animBg="1"/>
      <p:bldP spid="3095" grpId="0" animBg="1"/>
      <p:bldP spid="3096" grpId="0"/>
      <p:bldP spid="17" grpId="0" animBg="1"/>
      <p:bldP spid="18" grpId="0" animBg="1"/>
      <p:bldP spid="19" grpId="0"/>
      <p:bldP spid="21" grpId="0" animBg="1"/>
      <p:bldP spid="22" grpId="0" animBg="1"/>
      <p:bldP spid="23" grpId="0"/>
      <p:bldP spid="25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0" name="Picture 24" descr="C:\Documents and Settings\admin\桌面\25-1\16-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67" y="1142984"/>
            <a:ext cx="1492250" cy="2438400"/>
          </a:xfrm>
          <a:prstGeom prst="rect">
            <a:avLst/>
          </a:prstGeom>
          <a:noFill/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23528" y="901750"/>
            <a:ext cx="8572527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营养级</a:t>
            </a: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——</a:t>
            </a:r>
            <a:r>
              <a:rPr lang="zh-CN" altLang="en-US" sz="28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处于食物链某一环节上的所有生物的总和。</a:t>
            </a:r>
            <a:endParaRPr lang="zh-CN" altLang="en-US" sz="2800" b="1" dirty="0">
              <a:solidFill>
                <a:srgbClr val="1919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6265892" y="2285992"/>
          <a:ext cx="252095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9" name="Image" r:id="rId5" imgW="1403250" imgH="854640" progId="">
                  <p:embed/>
                </p:oleObj>
              </mc:Choice>
              <mc:Fallback>
                <p:oleObj name="Image" r:id="rId5" imgW="1403250" imgH="8546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5892" y="2285992"/>
                        <a:ext cx="252095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1512917" y="2962261"/>
            <a:ext cx="1439863" cy="215900"/>
          </a:xfrm>
          <a:prstGeom prst="rightArrow">
            <a:avLst>
              <a:gd name="adj1" fmla="val 50000"/>
              <a:gd name="adj2" fmla="val 166728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4754592" y="2962261"/>
            <a:ext cx="1439863" cy="215900"/>
          </a:xfrm>
          <a:prstGeom prst="rightArrow">
            <a:avLst>
              <a:gd name="adj1" fmla="val 50000"/>
              <a:gd name="adj2" fmla="val 166728"/>
            </a:avLst>
          </a:prstGeom>
          <a:solidFill>
            <a:srgbClr val="2BD53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111" name="Oval 15"/>
          <p:cNvSpPr>
            <a:spLocks noChangeArrowheads="1"/>
          </p:cNvSpPr>
          <p:nvPr/>
        </p:nvSpPr>
        <p:spPr bwMode="auto">
          <a:xfrm>
            <a:off x="433417" y="4065598"/>
            <a:ext cx="1295400" cy="431800"/>
          </a:xfrm>
          <a:prstGeom prst="ellipse">
            <a:avLst/>
          </a:prstGeom>
          <a:solidFill>
            <a:srgbClr val="FFC000"/>
          </a:solidFill>
          <a:ln w="9525">
            <a:solidFill>
              <a:srgbClr val="19191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第一营养级</a:t>
            </a:r>
          </a:p>
        </p:txBody>
      </p:sp>
      <p:sp>
        <p:nvSpPr>
          <p:cNvPr id="4112" name="Oval 16"/>
          <p:cNvSpPr>
            <a:spLocks noChangeArrowheads="1"/>
          </p:cNvSpPr>
          <p:nvPr/>
        </p:nvSpPr>
        <p:spPr bwMode="auto">
          <a:xfrm>
            <a:off x="3313142" y="4065598"/>
            <a:ext cx="1295400" cy="431800"/>
          </a:xfrm>
          <a:prstGeom prst="ellipse">
            <a:avLst/>
          </a:prstGeom>
          <a:solidFill>
            <a:srgbClr val="FFC000"/>
          </a:solidFill>
          <a:ln w="9525">
            <a:solidFill>
              <a:srgbClr val="19191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第二营养级</a:t>
            </a:r>
          </a:p>
        </p:txBody>
      </p:sp>
      <p:sp>
        <p:nvSpPr>
          <p:cNvPr id="4113" name="Oval 17"/>
          <p:cNvSpPr>
            <a:spLocks noChangeArrowheads="1"/>
          </p:cNvSpPr>
          <p:nvPr/>
        </p:nvSpPr>
        <p:spPr bwMode="auto">
          <a:xfrm>
            <a:off x="6915180" y="4065598"/>
            <a:ext cx="1295400" cy="431800"/>
          </a:xfrm>
          <a:prstGeom prst="ellipse">
            <a:avLst/>
          </a:prstGeom>
          <a:solidFill>
            <a:srgbClr val="FFC000"/>
          </a:solidFill>
          <a:ln w="9525">
            <a:solidFill>
              <a:srgbClr val="19191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第三营养级</a:t>
            </a: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90518" y="4784736"/>
            <a:ext cx="1223962" cy="504825"/>
          </a:xfrm>
          <a:prstGeom prst="rect">
            <a:avLst/>
          </a:prstGeom>
          <a:solidFill>
            <a:srgbClr val="FF0000"/>
          </a:solidFill>
          <a:ln w="9525">
            <a:solidFill>
              <a:srgbClr val="19191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生产者</a:t>
            </a:r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3170267" y="5708671"/>
            <a:ext cx="1655763" cy="504825"/>
          </a:xfrm>
          <a:prstGeom prst="rect">
            <a:avLst/>
          </a:prstGeom>
          <a:solidFill>
            <a:schemeClr val="tx2"/>
          </a:solidFill>
          <a:ln w="9525">
            <a:solidFill>
              <a:srgbClr val="19191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植食性动物</a:t>
            </a:r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6267480" y="5565796"/>
            <a:ext cx="2590800" cy="792162"/>
          </a:xfrm>
          <a:prstGeom prst="rect">
            <a:avLst/>
          </a:prstGeom>
          <a:solidFill>
            <a:schemeClr val="tx2"/>
          </a:solidFill>
          <a:ln w="9525">
            <a:solidFill>
              <a:srgbClr val="19191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以植食性动物</a:t>
            </a:r>
          </a:p>
          <a:p>
            <a:pPr algn="ctr"/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为食的肉食性动物</a:t>
            </a:r>
          </a:p>
        </p:txBody>
      </p:sp>
      <p:pic>
        <p:nvPicPr>
          <p:cNvPr id="4119" name="Picture 23" descr="C:\Documents and Settings\admin\桌面\25-1\16-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6767" y="2532069"/>
            <a:ext cx="1524000" cy="1185863"/>
          </a:xfrm>
          <a:prstGeom prst="rect">
            <a:avLst/>
          </a:prstGeom>
          <a:noFill/>
        </p:spPr>
      </p:pic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3143240" y="4784737"/>
            <a:ext cx="1655763" cy="504825"/>
          </a:xfrm>
          <a:prstGeom prst="rect">
            <a:avLst/>
          </a:prstGeom>
          <a:solidFill>
            <a:srgbClr val="FF0000"/>
          </a:solidFill>
          <a:ln w="9525">
            <a:solidFill>
              <a:srgbClr val="19191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初级消费者</a:t>
            </a:r>
            <a:endParaRPr lang="zh-CN" altLang="en-US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6702451" y="4779978"/>
            <a:ext cx="1655763" cy="504825"/>
          </a:xfrm>
          <a:prstGeom prst="rect">
            <a:avLst/>
          </a:prstGeom>
          <a:solidFill>
            <a:srgbClr val="FF0000"/>
          </a:solidFill>
          <a:ln w="9525">
            <a:solidFill>
              <a:srgbClr val="19191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次级消费者</a:t>
            </a:r>
            <a:endParaRPr lang="zh-CN" altLang="en-US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571472" y="5708671"/>
            <a:ext cx="1041370" cy="504825"/>
          </a:xfrm>
          <a:prstGeom prst="rect">
            <a:avLst/>
          </a:prstGeom>
          <a:solidFill>
            <a:schemeClr val="tx2"/>
          </a:solidFill>
          <a:ln w="9525">
            <a:solidFill>
              <a:srgbClr val="19191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植物</a:t>
            </a:r>
            <a:endParaRPr lang="zh-CN" altLang="en-US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31753" y="190381"/>
            <a:ext cx="59083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一</a:t>
            </a:r>
            <a:r>
              <a:rPr lang="zh-CN" altLang="en-US" sz="3600" b="1" dirty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、</a:t>
            </a:r>
            <a:r>
              <a:rPr lang="zh-CN" altLang="en-US" sz="3600" b="1" dirty="0" smtClean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生态系统中的</a:t>
            </a:r>
            <a:r>
              <a:rPr lang="zh-CN" altLang="en-US" sz="3600" b="1" dirty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能量流动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 animBg="1"/>
      <p:bldP spid="4112" grpId="0" animBg="1"/>
      <p:bldP spid="4113" grpId="0" animBg="1"/>
      <p:bldP spid="4114" grpId="0" animBg="1"/>
      <p:bldP spid="4115" grpId="0" animBg="1"/>
      <p:bldP spid="4117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Line 29"/>
          <p:cNvSpPr>
            <a:spLocks noChangeShapeType="1"/>
          </p:cNvSpPr>
          <p:nvPr/>
        </p:nvSpPr>
        <p:spPr bwMode="auto">
          <a:xfrm flipH="1">
            <a:off x="3179763" y="5536035"/>
            <a:ext cx="15827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 flipH="1" flipV="1">
            <a:off x="1666875" y="3448472"/>
            <a:ext cx="360363" cy="15128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 flipV="1">
            <a:off x="2459038" y="1432347"/>
            <a:ext cx="1295400" cy="3603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" name="Line 32"/>
          <p:cNvSpPr>
            <a:spLocks noChangeShapeType="1"/>
          </p:cNvSpPr>
          <p:nvPr/>
        </p:nvSpPr>
        <p:spPr bwMode="auto">
          <a:xfrm flipH="1" flipV="1">
            <a:off x="4556125" y="3762797"/>
            <a:ext cx="287338" cy="863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 flipV="1">
            <a:off x="4475163" y="1833985"/>
            <a:ext cx="0" cy="12239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 flipV="1">
            <a:off x="5988050" y="4961360"/>
            <a:ext cx="1295400" cy="5032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 flipH="1" flipV="1">
            <a:off x="7643813" y="3161135"/>
            <a:ext cx="144462" cy="12239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6" name="Line 36"/>
          <p:cNvSpPr>
            <a:spLocks noChangeShapeType="1"/>
          </p:cNvSpPr>
          <p:nvPr/>
        </p:nvSpPr>
        <p:spPr bwMode="auto">
          <a:xfrm flipH="1" flipV="1">
            <a:off x="5338763" y="1432347"/>
            <a:ext cx="1873250" cy="720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" name="Line 38"/>
          <p:cNvSpPr>
            <a:spLocks noChangeShapeType="1"/>
          </p:cNvSpPr>
          <p:nvPr/>
        </p:nvSpPr>
        <p:spPr bwMode="auto">
          <a:xfrm flipV="1">
            <a:off x="2890838" y="1719685"/>
            <a:ext cx="1223962" cy="3241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" name="Line 43"/>
          <p:cNvSpPr>
            <a:spLocks noChangeShapeType="1"/>
          </p:cNvSpPr>
          <p:nvPr/>
        </p:nvSpPr>
        <p:spPr bwMode="auto">
          <a:xfrm flipH="1">
            <a:off x="2243138" y="2297535"/>
            <a:ext cx="4319587" cy="714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39" name="Picture 44" descr="C:\Documents and Settings\admin\桌面\25-1\16-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0700" y="476672"/>
            <a:ext cx="2971800" cy="1323975"/>
          </a:xfrm>
          <a:prstGeom prst="rect">
            <a:avLst/>
          </a:prstGeom>
          <a:noFill/>
        </p:spPr>
      </p:pic>
      <p:pic>
        <p:nvPicPr>
          <p:cNvPr id="40" name="Picture 45" descr="C:\Documents and Settings\admin\桌面\25-1\16-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4500" y="1848272"/>
            <a:ext cx="1524000" cy="1314450"/>
          </a:xfrm>
          <a:prstGeom prst="rect">
            <a:avLst/>
          </a:prstGeom>
          <a:noFill/>
        </p:spPr>
      </p:pic>
      <p:pic>
        <p:nvPicPr>
          <p:cNvPr id="41" name="Picture 46" descr="C:\Documents and Settings\admin\桌面\25-1\16-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0700" y="4058072"/>
            <a:ext cx="1600200" cy="954088"/>
          </a:xfrm>
          <a:prstGeom prst="rect">
            <a:avLst/>
          </a:prstGeom>
          <a:noFill/>
        </p:spPr>
      </p:pic>
      <p:pic>
        <p:nvPicPr>
          <p:cNvPr id="42" name="Picture 47" descr="C:\Documents and Settings\admin\桌面\25-1\16-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27500" y="2457872"/>
            <a:ext cx="2233613" cy="3651250"/>
          </a:xfrm>
          <a:prstGeom prst="rect">
            <a:avLst/>
          </a:prstGeom>
          <a:noFill/>
        </p:spPr>
      </p:pic>
      <p:pic>
        <p:nvPicPr>
          <p:cNvPr id="43" name="Picture 48" descr="C:\Documents and Settings\admin\桌面\25-1\16-5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4300" y="4896272"/>
            <a:ext cx="1905000" cy="1309688"/>
          </a:xfrm>
          <a:prstGeom prst="rect">
            <a:avLst/>
          </a:prstGeom>
          <a:noFill/>
        </p:spPr>
      </p:pic>
      <p:pic>
        <p:nvPicPr>
          <p:cNvPr id="44" name="Picture 49" descr="C:\Documents and Settings\admin\桌面\25-1\16-6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500" y="1565697"/>
            <a:ext cx="2819400" cy="1882775"/>
          </a:xfrm>
          <a:prstGeom prst="rect">
            <a:avLst/>
          </a:prstGeom>
          <a:noFill/>
        </p:spPr>
      </p:pic>
      <p:pic>
        <p:nvPicPr>
          <p:cNvPr id="45" name="Picture 50" descr="C:\Documents and Settings\admin\桌面\25-1\16-7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46500" y="2854747"/>
            <a:ext cx="1524000" cy="1185863"/>
          </a:xfrm>
          <a:prstGeom prst="rect">
            <a:avLst/>
          </a:prstGeom>
          <a:noFill/>
        </p:spPr>
      </p:pic>
      <p:sp>
        <p:nvSpPr>
          <p:cNvPr id="46" name="Line 33"/>
          <p:cNvSpPr>
            <a:spLocks noChangeShapeType="1"/>
          </p:cNvSpPr>
          <p:nvPr/>
        </p:nvSpPr>
        <p:spPr bwMode="auto">
          <a:xfrm flipH="1" flipV="1">
            <a:off x="2222499" y="3003971"/>
            <a:ext cx="1435099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7" name="Line 43"/>
          <p:cNvSpPr>
            <a:spLocks noChangeShapeType="1"/>
          </p:cNvSpPr>
          <p:nvPr/>
        </p:nvSpPr>
        <p:spPr bwMode="auto">
          <a:xfrm flipH="1">
            <a:off x="3086100" y="4673997"/>
            <a:ext cx="3886229" cy="55520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8" name="Line 36"/>
          <p:cNvSpPr>
            <a:spLocks noChangeShapeType="1"/>
          </p:cNvSpPr>
          <p:nvPr/>
        </p:nvSpPr>
        <p:spPr bwMode="auto">
          <a:xfrm flipV="1">
            <a:off x="5715001" y="3161134"/>
            <a:ext cx="1497012" cy="1373981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65" name="Text Box 45"/>
          <p:cNvSpPr txBox="1">
            <a:spLocks noChangeArrowheads="1"/>
          </p:cNvSpPr>
          <p:nvPr/>
        </p:nvSpPr>
        <p:spPr bwMode="auto">
          <a:xfrm>
            <a:off x="1320011" y="-24"/>
            <a:ext cx="61095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老鹰处</a:t>
            </a:r>
            <a:r>
              <a:rPr lang="zh-CN" altLang="en-US" sz="4000" b="1" dirty="0" smtClean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于第几营养级？</a:t>
            </a:r>
            <a:endParaRPr lang="zh-CN" altLang="en-US" sz="4000" b="1" dirty="0">
              <a:ln>
                <a:solidFill>
                  <a:srgbClr val="191919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-32" y="5832479"/>
            <a:ext cx="914399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结论：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kumimoji="1"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）消费者在不同的食物链中所处的营养级不同；   </a:t>
            </a:r>
            <a:endParaRPr kumimoji="1" lang="en-US" altLang="zh-C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kumimoji="1"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  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kumimoji="1"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）生产者在食物链中所处的营养级是固定的。</a:t>
            </a:r>
            <a:endParaRPr kumimoji="1"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6" name="图片 25" descr="14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596" y="47642"/>
            <a:ext cx="794070" cy="794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矩形 22"/>
          <p:cNvSpPr/>
          <p:nvPr/>
        </p:nvSpPr>
        <p:spPr>
          <a:xfrm>
            <a:off x="6972329" y="71414"/>
            <a:ext cx="21716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zh-CN" altLang="en-US" sz="3600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；</a:t>
            </a:r>
            <a:r>
              <a:rPr lang="en-US" altLang="zh-CN" sz="3600" b="1" cap="none" spc="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zh-CN" altLang="en-US" sz="3600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；</a:t>
            </a:r>
            <a:r>
              <a:rPr lang="en-US" altLang="zh-CN" sz="3600" b="1" cap="none" spc="0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zh-CN" altLang="en-US" sz="3600" b="1" cap="none" spc="0" dirty="0">
              <a:ln w="12700">
                <a:noFill/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 descr="C:\Documents and Settings\admin\桌面\25-2\10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609" r="2609"/>
          <a:stretch>
            <a:fillRect/>
          </a:stretch>
        </p:blipFill>
        <p:spPr bwMode="auto">
          <a:xfrm>
            <a:off x="800132" y="785794"/>
            <a:ext cx="8305800" cy="5580063"/>
          </a:xfrm>
          <a:prstGeom prst="rect">
            <a:avLst/>
          </a:prstGeom>
          <a:noFill/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929322" y="4010012"/>
            <a:ext cx="124141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含碳有机物</a:t>
            </a:r>
            <a:endParaRPr lang="zh-CN" altLang="en-US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072462" y="1423969"/>
            <a:ext cx="107157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二氧化碳</a:t>
            </a:r>
            <a:endParaRPr lang="zh-CN" altLang="en-US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838982" y="2000232"/>
            <a:ext cx="1009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二氧化碳</a:t>
            </a:r>
            <a:endParaRPr lang="zh-CN" altLang="en-US" sz="1600" b="1" baseline="-25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965732" y="2000232"/>
            <a:ext cx="10795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二氧化碳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454432" y="2000232"/>
            <a:ext cx="1079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二氧化碳</a:t>
            </a:r>
            <a:endParaRPr lang="zh-CN" altLang="en-US" sz="1600" b="1" baseline="-250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725645" y="1423969"/>
            <a:ext cx="1152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二氧化碳</a:t>
            </a:r>
            <a:endParaRPr lang="zh-CN" altLang="en-US" sz="1600" b="1" baseline="-250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70733" y="3143248"/>
            <a:ext cx="1857388" cy="2250693"/>
          </a:xfrm>
          <a:prstGeom prst="ellipse">
            <a:avLst/>
          </a:prstGeom>
          <a:noFill/>
          <a:ln w="38100">
            <a:solidFill>
              <a:srgbClr val="FF0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143108" y="6286520"/>
            <a:ext cx="5491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幼圆" pitchFamily="49" charset="-122"/>
                <a:ea typeface="幼圆" pitchFamily="49" charset="-122"/>
              </a:rPr>
              <a:t>图</a:t>
            </a:r>
            <a:r>
              <a:rPr lang="en-US" altLang="zh-CN" sz="2000" b="1" dirty="0" smtClean="0">
                <a:latin typeface="幼圆" pitchFamily="49" charset="-122"/>
                <a:ea typeface="幼圆" pitchFamily="49" charset="-122"/>
              </a:rPr>
              <a:t>25-4 </a:t>
            </a:r>
            <a:r>
              <a:rPr lang="zh-CN" altLang="en-US" sz="2000" b="1" dirty="0" smtClean="0">
                <a:latin typeface="幼圆" pitchFamily="49" charset="-122"/>
                <a:ea typeface="幼圆" pitchFamily="49" charset="-122"/>
              </a:rPr>
              <a:t>生态系统的碳循环示意图</a:t>
            </a:r>
            <a:endParaRPr lang="zh-CN" altLang="en-US" sz="2000" b="1" dirty="0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037038" y="3607991"/>
            <a:ext cx="1857388" cy="178595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42845" y="714356"/>
            <a:ext cx="615553" cy="59008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思考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：为什么说绿色植物在碳循环中具有重要作用？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1753" y="44624"/>
            <a:ext cx="59083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二、生态系统中的物质循环</a:t>
            </a:r>
            <a:endParaRPr lang="zh-CN" altLang="en-US" sz="3600" b="1" dirty="0">
              <a:ln>
                <a:solidFill>
                  <a:srgbClr val="191919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5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500034" y="404664"/>
            <a:ext cx="3500462" cy="6018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191919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华康海报体W12(P)" pitchFamily="82" charset="-122"/>
                <a:ea typeface="华康海报体W12(P)" pitchFamily="82" charset="-122"/>
              </a:rPr>
              <a:t>碳循环的意义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00034" y="1341438"/>
            <a:ext cx="81764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保持生态系统中的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碳</a:t>
            </a:r>
            <a:r>
              <a:rPr lang="en-US" altLang="zh-CN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-</a:t>
            </a:r>
            <a:r>
              <a:rPr lang="zh-CN" alt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氧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平衡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6394" name="Picture 10" descr="Q版卡通矢量人物图库 - 老师1 - 教师向量图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2857496"/>
            <a:ext cx="2303463" cy="2084388"/>
          </a:xfrm>
          <a:prstGeom prst="rect">
            <a:avLst/>
          </a:prstGeom>
          <a:noFill/>
        </p:spPr>
      </p:pic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3633789" y="3286124"/>
            <a:ext cx="458154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    如</a:t>
            </a:r>
            <a:r>
              <a:rPr lang="zh-CN" altLang="en-US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果平衡被打破，</a:t>
            </a:r>
            <a:r>
              <a:rPr lang="zh-CN" alt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会出现什么情况？</a:t>
            </a:r>
            <a:endParaRPr lang="zh-CN" alt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2833682" y="4886930"/>
            <a:ext cx="458154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温室效</a:t>
            </a:r>
            <a:r>
              <a:rPr lang="zh-CN" altLang="en-US" sz="44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应的</a:t>
            </a:r>
            <a:r>
              <a:rPr lang="zh-CN" alt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加剧</a:t>
            </a:r>
            <a:endParaRPr lang="zh-CN" alt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7" name="图片 6" descr="upload1788.gif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1400" y="4857760"/>
            <a:ext cx="952500" cy="9525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250825" y="908720"/>
            <a:ext cx="86106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   </a:t>
            </a:r>
            <a:r>
              <a:rPr lang="en-US" altLang="zh-CN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 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假设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你流落在不毛的荒岛上，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随身携带的只有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5Kg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玉米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和一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只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小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母鸡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，那里除了能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饮用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的水外，几乎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没有人和鸡能吃的食物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。以下哪种生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存策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略能让你维持更长的时间来等待救援：</a:t>
            </a:r>
          </a:p>
          <a:p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</a:t>
            </a:r>
            <a:endParaRPr lang="en-US" altLang="zh-CN" sz="3600" b="1" dirty="0" smtClean="0">
              <a:solidFill>
                <a:srgbClr val="19191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少女文字W5(P)" pitchFamily="82" charset="-122"/>
              <a:ea typeface="华康少女文字W5(P)" pitchFamily="82" charset="-122"/>
            </a:endParaRPr>
          </a:p>
          <a:p>
            <a:r>
              <a:rPr lang="en-US" altLang="zh-CN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  1</a:t>
            </a:r>
            <a:r>
              <a:rPr lang="en-US" altLang="zh-CN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. 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先吃鸡，然后吃玉米　　　　</a:t>
            </a:r>
          </a:p>
          <a:p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 </a:t>
            </a:r>
            <a:r>
              <a:rPr lang="en-US" altLang="zh-CN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2</a:t>
            </a:r>
            <a:r>
              <a:rPr lang="en-US" altLang="zh-CN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. 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先吃玉米，然后吃鸡</a:t>
            </a:r>
          </a:p>
          <a:p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 </a:t>
            </a:r>
            <a:r>
              <a:rPr lang="en-US" altLang="zh-CN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3</a:t>
            </a:r>
            <a:r>
              <a:rPr lang="en-US" altLang="zh-CN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. 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用玉米喂鸡，然后吃鸡</a:t>
            </a:r>
          </a:p>
          <a:p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</a:t>
            </a:r>
            <a:r>
              <a:rPr lang="zh-CN" altLang="en-US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  </a:t>
            </a:r>
            <a:r>
              <a:rPr lang="en-US" altLang="zh-CN" sz="3600" b="1" dirty="0" smtClean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4</a:t>
            </a:r>
            <a:r>
              <a:rPr lang="en-US" altLang="zh-CN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. </a:t>
            </a:r>
            <a:r>
              <a:rPr lang="zh-CN" altLang="en-US" sz="3600" b="1" dirty="0">
                <a:solidFill>
                  <a:srgbClr val="19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少女文字W5(P)" pitchFamily="82" charset="-122"/>
                <a:ea typeface="华康少女文字W5(P)" pitchFamily="82" charset="-122"/>
              </a:rPr>
              <a:t>用玉米喂鸡，先吃鸡蛋，然后再吃鸡</a:t>
            </a:r>
          </a:p>
        </p:txBody>
      </p:sp>
      <p:pic>
        <p:nvPicPr>
          <p:cNvPr id="3" name="图片 2" descr="8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3786190"/>
            <a:ext cx="1714512" cy="17145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" y="-2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n>
                  <a:solidFill>
                    <a:srgbClr val="191919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(P)" pitchFamily="82" charset="-122"/>
                <a:ea typeface="华康海报体W12(P)" pitchFamily="82" charset="-122"/>
              </a:rPr>
              <a:t>学以致用</a:t>
            </a:r>
            <a:endParaRPr lang="zh-CN" altLang="en-US" sz="4800" b="1" dirty="0">
              <a:ln>
                <a:solidFill>
                  <a:srgbClr val="191919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vectorflower2"/>
          <p:cNvPicPr>
            <a:picLocks noChangeAspect="1" noChangeArrowheads="1"/>
          </p:cNvPicPr>
          <p:nvPr/>
        </p:nvPicPr>
        <p:blipFill>
          <a:blip r:embed="rId2"/>
          <a:srcRect l="1840" t="1704"/>
          <a:stretch>
            <a:fillRect/>
          </a:stretch>
        </p:blipFill>
        <p:spPr bwMode="auto">
          <a:xfrm>
            <a:off x="0" y="0"/>
            <a:ext cx="916305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0" y="2116138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16000" b="1" dirty="0" smtClean="0">
                <a:ln>
                  <a:solidFill>
                    <a:srgbClr val="191919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ea typeface="宋体" charset="-122"/>
              </a:rPr>
              <a:t>THE END</a:t>
            </a:r>
            <a:endParaRPr lang="en-US" altLang="zh-CN" dirty="0">
              <a:ln>
                <a:solidFill>
                  <a:srgbClr val="191919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ea typeface="宋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333333"/>
      </a:dk1>
      <a:lt1>
        <a:srgbClr val="FFFFFF"/>
      </a:lt1>
      <a:dk2>
        <a:srgbClr val="66CCFF"/>
      </a:dk2>
      <a:lt2>
        <a:srgbClr val="333333"/>
      </a:lt2>
      <a:accent1>
        <a:srgbClr val="66CCFF"/>
      </a:accent1>
      <a:accent2>
        <a:srgbClr val="00FF80"/>
      </a:accent2>
      <a:accent3>
        <a:srgbClr val="FFFFFF"/>
      </a:accent3>
      <a:accent4>
        <a:srgbClr val="2A2A2A"/>
      </a:accent4>
      <a:accent5>
        <a:srgbClr val="B8E2FF"/>
      </a:accent5>
      <a:accent6>
        <a:srgbClr val="00E773"/>
      </a:accent6>
      <a:hlink>
        <a:srgbClr val="666666"/>
      </a:hlink>
      <a:folHlink>
        <a:srgbClr val="FF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2417</TotalTime>
  <Words>278</Words>
  <Application>Microsoft Office PowerPoint</Application>
  <PresentationFormat>全屏显示(4:3)</PresentationFormat>
  <Paragraphs>51</Paragraphs>
  <Slides>8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Default Design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2013-12-11T02:54:50Z</dcterms:modified>
</cp:coreProperties>
</file>