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2" r:id="rId1"/>
  </p:sldMasterIdLst>
  <p:notesMasterIdLst>
    <p:notesMasterId r:id="rId29"/>
  </p:notesMasterIdLst>
  <p:sldIdLst>
    <p:sldId id="1541" r:id="rId2"/>
    <p:sldId id="1647" r:id="rId3"/>
    <p:sldId id="1606" r:id="rId4"/>
    <p:sldId id="1645" r:id="rId5"/>
    <p:sldId id="1607" r:id="rId6"/>
    <p:sldId id="1650" r:id="rId7"/>
    <p:sldId id="1633" r:id="rId8"/>
    <p:sldId id="1634" r:id="rId9"/>
    <p:sldId id="1674" r:id="rId10"/>
    <p:sldId id="1675" r:id="rId11"/>
    <p:sldId id="1608" r:id="rId12"/>
    <p:sldId id="1676" r:id="rId13"/>
    <p:sldId id="1613" r:id="rId14"/>
    <p:sldId id="1615" r:id="rId15"/>
    <p:sldId id="1623" r:id="rId16"/>
    <p:sldId id="1648" r:id="rId17"/>
    <p:sldId id="1617" r:id="rId18"/>
    <p:sldId id="1618" r:id="rId19"/>
    <p:sldId id="1635" r:id="rId20"/>
    <p:sldId id="1636" r:id="rId21"/>
    <p:sldId id="1637" r:id="rId22"/>
    <p:sldId id="1651" r:id="rId23"/>
    <p:sldId id="1619" r:id="rId24"/>
    <p:sldId id="1620" r:id="rId25"/>
    <p:sldId id="1621" r:id="rId26"/>
    <p:sldId id="1622" r:id="rId27"/>
    <p:sldId id="697" r:id="rId28"/>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xmlns="" val="1"/>
      </p:ext>
    </p:extLst>
  </p:showPr>
  <p:clrMru>
    <a:srgbClr val="FF0000"/>
    <a:srgbClr val="FF3300"/>
    <a:srgbClr val="4781DF"/>
    <a:srgbClr val="000000"/>
    <a:srgbClr val="FF0066"/>
    <a:srgbClr val="003300"/>
    <a:srgbClr val="2A23B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7" d="100"/>
          <a:sy n="77" d="100"/>
        </p:scale>
        <p:origin x="-1618" y="-86"/>
      </p:cViewPr>
      <p:guideLst>
        <p:guide orient="horz" pos="218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2050" name="Rectangle 2"/>
          <p:cNvSpPr>
            <a:spLocks noGrp="1"/>
          </p:cNvSpPr>
          <p:nvPr>
            <p:ph type="hdr" sz="quarter"/>
          </p:nvPr>
        </p:nvSpPr>
        <p:spPr>
          <a:xfrm>
            <a:off x="0" y="0"/>
            <a:ext cx="2971800" cy="457200"/>
          </a:xfrm>
          <a:prstGeom prst="rect">
            <a:avLst/>
          </a:prstGeom>
          <a:noFill/>
          <a:ln w="9525">
            <a:noFill/>
          </a:ln>
        </p:spPr>
        <p:txBody>
          <a:bodyPr/>
          <a:lstStyle/>
          <a:p>
            <a:pPr lvl="0" eaLnBrk="1" hangingPunct="1"/>
            <a:endParaRPr lang="zh-CN" altLang="en-US" sz="1200" dirty="0">
              <a:latin typeface="Times New Roman" panose="02020603050405020304" pitchFamily="2" charset="0"/>
            </a:endParaRPr>
          </a:p>
        </p:txBody>
      </p:sp>
      <p:sp>
        <p:nvSpPr>
          <p:cNvPr id="2051" name="Rectangle 3"/>
          <p:cNvSpPr>
            <a:spLocks noGrp="1"/>
          </p:cNvSpPr>
          <p:nvPr>
            <p:ph type="dt" idx="1"/>
          </p:nvPr>
        </p:nvSpPr>
        <p:spPr>
          <a:xfrm>
            <a:off x="3884613" y="0"/>
            <a:ext cx="2971800" cy="457200"/>
          </a:xfrm>
          <a:prstGeom prst="rect">
            <a:avLst/>
          </a:prstGeom>
          <a:noFill/>
          <a:ln w="9525">
            <a:noFill/>
          </a:ln>
        </p:spPr>
        <p:txBody>
          <a:bodyPr/>
          <a:lstStyle/>
          <a:p>
            <a:pPr lvl="0" algn="r" eaLnBrk="1" hangingPunct="1"/>
            <a:endParaRPr lang="zh-CN" altLang="en-US" sz="1200" dirty="0">
              <a:latin typeface="Times New Roman" panose="02020603050405020304" pitchFamily="2" charset="0"/>
            </a:endParaRPr>
          </a:p>
        </p:txBody>
      </p:sp>
      <p:sp>
        <p:nvSpPr>
          <p:cNvPr id="2052" name="Rectangle 4"/>
          <p:cNvSpPr>
            <a:spLocks noGrp="1" noRot="1" noChangeAspect="1"/>
          </p:cNvSpPr>
          <p:nvPr>
            <p:ph type="sldImg" idx="2"/>
          </p:nvPr>
        </p:nvSpPr>
        <p:spPr>
          <a:xfrm>
            <a:off x="1143000" y="685800"/>
            <a:ext cx="4572000" cy="3429000"/>
          </a:xfrm>
          <a:prstGeom prst="rect">
            <a:avLst/>
          </a:prstGeom>
          <a:noFill/>
          <a:ln w="9525">
            <a:noFill/>
          </a:ln>
        </p:spPr>
      </p:sp>
      <p:sp>
        <p:nvSpPr>
          <p:cNvPr id="2053" name="Rectangle 5"/>
          <p:cNvSpPr>
            <a:spLocks noGrp="1"/>
          </p:cNvSpPr>
          <p:nvPr>
            <p:ph type="body" sz="quarter" idx="3"/>
          </p:nvPr>
        </p:nvSpPr>
        <p:spPr>
          <a:xfrm>
            <a:off x="685800" y="4343400"/>
            <a:ext cx="5486400" cy="4114800"/>
          </a:xfrm>
          <a:prstGeom prst="rect">
            <a:avLst/>
          </a:prstGeom>
          <a:noFill/>
          <a:ln w="9525">
            <a:noFill/>
          </a:ln>
        </p:spPr>
        <p:txBody>
          <a:bodyPr anchor="ct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4" name="Rectangle 6"/>
          <p:cNvSpPr>
            <a:spLocks noGrp="1"/>
          </p:cNvSpPr>
          <p:nvPr>
            <p:ph type="ftr" sz="quarter" idx="4"/>
          </p:nvPr>
        </p:nvSpPr>
        <p:spPr>
          <a:xfrm>
            <a:off x="0" y="8685213"/>
            <a:ext cx="2971800" cy="457200"/>
          </a:xfrm>
          <a:prstGeom prst="rect">
            <a:avLst/>
          </a:prstGeom>
          <a:noFill/>
          <a:ln w="9525">
            <a:noFill/>
          </a:ln>
        </p:spPr>
        <p:txBody>
          <a:bodyPr anchor="b"/>
          <a:lstStyle/>
          <a:p>
            <a:pPr lvl="0" eaLnBrk="1" hangingPunct="1"/>
            <a:endParaRPr lang="zh-CN" altLang="en-US" sz="1200" dirty="0">
              <a:latin typeface="Times New Roman" panose="02020603050405020304" pitchFamily="2" charset="0"/>
            </a:endParaRPr>
          </a:p>
        </p:txBody>
      </p:sp>
      <p:sp>
        <p:nvSpPr>
          <p:cNvPr id="2055" name="Rectangle 7"/>
          <p:cNvSpPr>
            <a:spLocks noGrp="1"/>
          </p:cNvSpPr>
          <p:nvPr>
            <p:ph type="sldNum" sz="quarter" idx="5"/>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Times New Roman" panose="02020603050405020304" pitchFamily="2" charset="0"/>
              </a:rPr>
              <a:pPr lvl="0" algn="r" eaLnBrk="1" hangingPunct="1"/>
              <a:t>‹#›</a:t>
            </a:fld>
            <a:endParaRPr lang="zh-CN" altLang="en-US" sz="1200"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28650" y="1825625"/>
            <a:ext cx="38862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28650" y="4076700"/>
            <a:ext cx="38862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29150" y="4076700"/>
            <a:ext cx="38862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a:xfrm>
            <a:off x="5330952" y="6400800"/>
            <a:ext cx="3733800" cy="283800"/>
          </a:xfrm>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lvl="0" eaLnBrk="1" hangingPunct="1"/>
            <a:fld id="{9A0DB2DC-4C9A-4742-B13C-FB6460FD3503}" type="slidenum">
              <a:rPr lang="zh-CN" altLang="en-US" smtClean="0">
                <a:latin typeface="Arial" panose="020B0604020202020204" pitchFamily="34" charset="0"/>
              </a:rPr>
              <a:pPr lvl="0" eaLnBrk="1" hangingPunct="1"/>
              <a:t>‹#›</a:t>
            </a:fld>
            <a:endParaRPr lang="zh-CN" altLang="en-US" dirty="0">
              <a:latin typeface="Arial" panose="020B0604020202020204" pitchFamily="34" charset="0"/>
            </a:endParaRPr>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xuncai.com/toolbar/pic2_to/imagedown.asp?imageUrl=http://www.qdodo.com/fodder/bfdh/3262.gif&amp;publisher=yfpele@ychon" TargetMode="External"/><Relationship Id="rId2" Type="http://schemas.openxmlformats.org/officeDocument/2006/relationships/image" Target="../media/image3.gif"/><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oleObject" Target="../embeddings/oleObject2.bin"/><Relationship Id="rId7"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6.jpeg"/><Relationship Id="rId5" Type="http://schemas.openxmlformats.org/officeDocument/2006/relationships/image" Target="../media/image20.jpeg"/><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27.emf"/><Relationship Id="rId1" Type="http://schemas.openxmlformats.org/officeDocument/2006/relationships/slideLayout" Target="../slideLayouts/slideLayout12.xml"/><Relationship Id="rId5" Type="http://schemas.openxmlformats.org/officeDocument/2006/relationships/image" Target="../media/image4.gif"/><Relationship Id="rId4" Type="http://schemas.openxmlformats.org/officeDocument/2006/relationships/hyperlink" Target="http://www.xuncai.com/toolbar/pic2_to/imagedown.asp?imageUrl=http://www.qdodo.com/fodder/bfdh/3262.gif&amp;publisher=yfpele@ychon"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hyperlink" Target="http://www.xuncai.com/toolbar/pic2_to/imagedown.asp?imageUrl=http://www.qdodo.com/fodder/bfdh/3262.gif&amp;publisher=yfpele@ychon"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http://www.xuncai.com/toolbar/pic2_to/imagedown.asp?imageUrl=http://www.qdodo.com/fodder/bfdh/3262.gif&amp;publisher=yfpele@ychon"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xuncai.com/toolbar/pic2_to/imagedown.asp?imageUrl=http://www.qdodo.com/fodder/bfdh/3262.gif&amp;publisher=yfpele@ychon" TargetMode="External"/><Relationship Id="rId2" Type="http://schemas.openxmlformats.org/officeDocument/2006/relationships/image" Target="../media/image5.gif"/><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3.xml"/><Relationship Id="rId5" Type="http://schemas.openxmlformats.org/officeDocument/2006/relationships/image" Target="../media/image49.jpeg"/><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I:/&#20843;&#24180;&#32423;&#29983;&#29289;&#65288;&#19978;&#65289;-&#25945;&#23398;&#36164;&#26009;&#25972;&#29702;&#65288;2014&#65289;/&#29983;&#29289;&#20843;&#65288;&#19978;&#65289;&#35838;&#20214;&#65288;&#19978;&#35838;&#29992;&#65289;/http:/www.cbe21.com/subject/biology/images/030205/1216/1216002.gif" TargetMode="External"/><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gif"/><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hyperlink" Target="http://www.xuncai.com/toolbar/pic2_to/imagedown.asp?imageUrl=http://www.qdodo.com/fodder/bfdh/3262.gif&amp;publisher=yfpele@ychon" TargetMode="External"/><Relationship Id="rId5" Type="http://schemas.openxmlformats.org/officeDocument/2006/relationships/image" Target="../media/image9.gif"/><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gif"/></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gif"/><Relationship Id="rId1" Type="http://schemas.openxmlformats.org/officeDocument/2006/relationships/slideLayout" Target="../slideLayouts/slideLayout2.xml"/><Relationship Id="rId5" Type="http://schemas.openxmlformats.org/officeDocument/2006/relationships/image" Target="../media/image17.wmf"/><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emf"/><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hyperlink" Target="http://www.xuncai.com/toolbar/pic2_to/imagedown.asp?imageUrl=http://www.qdodo.com/fodder/bfdh/3262.gif&amp;publisher=yfpele@ycho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5"/>
          <p:cNvGrpSpPr/>
          <p:nvPr/>
        </p:nvGrpSpPr>
        <p:grpSpPr>
          <a:xfrm>
            <a:off x="250825" y="0"/>
            <a:ext cx="5616575" cy="579438"/>
            <a:chOff x="0" y="0"/>
            <a:chExt cx="1951" cy="367"/>
          </a:xfrm>
        </p:grpSpPr>
        <p:sp>
          <p:nvSpPr>
            <p:cNvPr id="3075" name="AutoShape 6"/>
            <p:cNvSpPr/>
            <p:nvPr/>
          </p:nvSpPr>
          <p:spPr>
            <a:xfrm>
              <a:off x="0" y="17"/>
              <a:ext cx="1951" cy="255"/>
            </a:xfrm>
            <a:prstGeom prst="ribbon">
              <a:avLst>
                <a:gd name="adj1" fmla="val 12500"/>
                <a:gd name="adj2" fmla="val 50000"/>
              </a:avLst>
            </a:prstGeom>
            <a:gradFill rotWithShape="1">
              <a:gsLst>
                <a:gs pos="0">
                  <a:srgbClr val="005CBF">
                    <a:alpha val="100000"/>
                  </a:srgbClr>
                </a:gs>
                <a:gs pos="12500">
                  <a:srgbClr val="0087E6">
                    <a:alpha val="100000"/>
                  </a:srgbClr>
                </a:gs>
                <a:gs pos="37500">
                  <a:srgbClr val="21D6E0">
                    <a:alpha val="100000"/>
                  </a:srgbClr>
                </a:gs>
                <a:gs pos="50000">
                  <a:srgbClr val="03D4A8">
                    <a:alpha val="100000"/>
                  </a:srgbClr>
                </a:gs>
                <a:gs pos="62500">
                  <a:srgbClr val="21D6E0">
                    <a:alpha val="100000"/>
                  </a:srgbClr>
                </a:gs>
                <a:gs pos="87500">
                  <a:srgbClr val="0087E6">
                    <a:alpha val="100000"/>
                  </a:srgbClr>
                </a:gs>
                <a:gs pos="100000">
                  <a:srgbClr val="005CBF">
                    <a:alpha val="100000"/>
                  </a:srgbClr>
                </a:gs>
              </a:gsLst>
              <a:lin ang="0" scaled="1"/>
              <a:tileRect/>
            </a:gradFill>
            <a:ln w="9525" cap="flat" cmpd="sng">
              <a:solidFill>
                <a:schemeClr val="bg1"/>
              </a:solidFill>
              <a:prstDash val="solid"/>
              <a:headEnd type="none" w="med" len="med"/>
              <a:tailEnd type="none" w="med" len="med"/>
            </a:ln>
          </p:spPr>
          <p:txBody>
            <a:bodyPr wrap="none" anchor="ctr"/>
            <a:lstStyle/>
            <a:p>
              <a:endParaRPr lang="zh-CN" altLang="en-US" sz="1800" dirty="0">
                <a:latin typeface="Arial" panose="020B0604020202020204" pitchFamily="34" charset="0"/>
              </a:endParaRPr>
            </a:p>
          </p:txBody>
        </p:sp>
        <p:sp>
          <p:nvSpPr>
            <p:cNvPr id="3076" name="Text Box 7"/>
            <p:cNvSpPr txBox="1"/>
            <p:nvPr/>
          </p:nvSpPr>
          <p:spPr>
            <a:xfrm>
              <a:off x="453" y="0"/>
              <a:ext cx="1088" cy="367"/>
            </a:xfrm>
            <a:prstGeom prst="rect">
              <a:avLst/>
            </a:prstGeom>
            <a:noFill/>
            <a:ln w="9525">
              <a:noFill/>
            </a:ln>
          </p:spPr>
          <p:txBody>
            <a:bodyPr>
              <a:spAutoFit/>
            </a:bodyPr>
            <a:lstStyle/>
            <a:p>
              <a:pPr>
                <a:spcBef>
                  <a:spcPct val="50000"/>
                </a:spcBef>
              </a:pPr>
              <a:r>
                <a:rPr lang="zh-CN" altLang="en-US" b="1" dirty="0">
                  <a:solidFill>
                    <a:srgbClr val="FF0000"/>
                  </a:solidFill>
                  <a:latin typeface="Arial" panose="020B0604020202020204" pitchFamily="34" charset="0"/>
                  <a:ea typeface="华文行楷" panose="02010800040101010101" pitchFamily="2" charset="-122"/>
                </a:rPr>
                <a:t>     </a:t>
              </a:r>
              <a:r>
                <a:rPr lang="zh-CN" altLang="en-US" sz="3200" b="1" dirty="0">
                  <a:solidFill>
                    <a:srgbClr val="FF0000"/>
                  </a:solidFill>
                  <a:latin typeface="Arial" panose="020B0604020202020204" pitchFamily="34" charset="0"/>
                  <a:ea typeface="华文行楷" panose="02010800040101010101" pitchFamily="2" charset="-122"/>
                </a:rPr>
                <a:t>课内检测</a:t>
              </a:r>
            </a:p>
          </p:txBody>
        </p:sp>
      </p:grpSp>
      <p:pic>
        <p:nvPicPr>
          <p:cNvPr id="3077" name="Picture 33" descr="q4"/>
          <p:cNvPicPr>
            <a:picLocks noChangeAspect="1"/>
          </p:cNvPicPr>
          <p:nvPr/>
        </p:nvPicPr>
        <p:blipFill>
          <a:blip r:embed="rId2" cstate="print"/>
          <a:stretch>
            <a:fillRect/>
          </a:stretch>
        </p:blipFill>
        <p:spPr>
          <a:xfrm>
            <a:off x="7380288" y="0"/>
            <a:ext cx="1524000" cy="906463"/>
          </a:xfrm>
          <a:prstGeom prst="rect">
            <a:avLst/>
          </a:prstGeom>
          <a:noFill/>
          <a:ln w="9525">
            <a:noFill/>
          </a:ln>
        </p:spPr>
      </p:pic>
      <p:sp>
        <p:nvSpPr>
          <p:cNvPr id="3078" name="矩形 3077"/>
          <p:cNvSpPr>
            <a:spLocks noRot="1"/>
          </p:cNvSpPr>
          <p:nvPr/>
        </p:nvSpPr>
        <p:spPr>
          <a:xfrm>
            <a:off x="468313" y="836613"/>
            <a:ext cx="6192837" cy="647700"/>
          </a:xfrm>
          <a:prstGeom prst="rect">
            <a:avLst/>
          </a:prstGeom>
          <a:noFill/>
          <a:ln w="9525">
            <a:noFill/>
          </a:ln>
        </p:spPr>
        <p:txBody>
          <a:bodyPr/>
          <a:lstStyle>
            <a:lvl1pPr marL="342900" lvl="0" indent="-342900" algn="l" defTabSz="91440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x-none" b="1" dirty="0">
                <a:solidFill>
                  <a:srgbClr val="FF0066"/>
                </a:solidFill>
              </a:rPr>
              <a:t>1</a:t>
            </a:r>
            <a:r>
              <a:rPr lang="zh-CN" altLang="en-US" b="1" dirty="0">
                <a:solidFill>
                  <a:srgbClr val="FF0066"/>
                </a:solidFill>
              </a:rPr>
              <a:t>、什么叫做生态系统？（</a:t>
            </a:r>
            <a:r>
              <a:rPr lang="zh-CN" altLang="en-US" b="1" dirty="0">
                <a:solidFill>
                  <a:srgbClr val="CC0000"/>
                </a:solidFill>
              </a:rPr>
              <a:t>概念</a:t>
            </a:r>
            <a:r>
              <a:rPr lang="zh-CN" altLang="en-US" b="1" dirty="0">
                <a:solidFill>
                  <a:srgbClr val="FF0066"/>
                </a:solidFill>
              </a:rPr>
              <a:t>）</a:t>
            </a:r>
          </a:p>
        </p:txBody>
      </p:sp>
      <p:sp>
        <p:nvSpPr>
          <p:cNvPr id="3079" name="矩形 3078"/>
          <p:cNvSpPr>
            <a:spLocks noRot="1"/>
          </p:cNvSpPr>
          <p:nvPr/>
        </p:nvSpPr>
        <p:spPr>
          <a:xfrm>
            <a:off x="250825" y="2997200"/>
            <a:ext cx="8229600" cy="647700"/>
          </a:xfrm>
          <a:prstGeom prst="rect">
            <a:avLst/>
          </a:prstGeom>
          <a:noFill/>
          <a:ln w="9525">
            <a:noFill/>
          </a:ln>
        </p:spPr>
        <p:txBody>
          <a:bodyPr/>
          <a:lstStyle>
            <a:lvl1pPr marL="342900" lvl="0" indent="-342900" algn="l" defTabSz="91440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x-none" b="1" dirty="0">
                <a:solidFill>
                  <a:srgbClr val="FF0066"/>
                </a:solidFill>
              </a:rPr>
              <a:t>2</a:t>
            </a:r>
            <a:r>
              <a:rPr lang="zh-CN" altLang="en-US" b="1" dirty="0">
                <a:solidFill>
                  <a:srgbClr val="FF0066"/>
                </a:solidFill>
              </a:rPr>
              <a:t>、生态系统有哪些组成成分？</a:t>
            </a:r>
          </a:p>
        </p:txBody>
      </p:sp>
      <p:sp>
        <p:nvSpPr>
          <p:cNvPr id="3080" name="文本框 3079"/>
          <p:cNvSpPr txBox="1"/>
          <p:nvPr/>
        </p:nvSpPr>
        <p:spPr>
          <a:xfrm>
            <a:off x="323850" y="1484313"/>
            <a:ext cx="7559675" cy="1373187"/>
          </a:xfrm>
          <a:prstGeom prst="rect">
            <a:avLst/>
          </a:prstGeom>
          <a:noFill/>
          <a:ln w="9525">
            <a:noFill/>
          </a:ln>
        </p:spPr>
        <p:txBody>
          <a:bodyPr>
            <a:spAutoFit/>
          </a:bodyPr>
          <a:lstStyle/>
          <a:p>
            <a:pPr>
              <a:spcBef>
                <a:spcPct val="50000"/>
              </a:spcBef>
            </a:pPr>
            <a:r>
              <a:rPr lang="zh-CN" altLang="en-US" b="1" dirty="0">
                <a:effectLst>
                  <a:outerShdw blurRad="38100" dist="38100" dir="2700000">
                    <a:srgbClr val="000000"/>
                  </a:outerShdw>
                </a:effectLst>
                <a:latin typeface="Arial" panose="020B0604020202020204" pitchFamily="34" charset="0"/>
              </a:rPr>
              <a:t>       一定地域内，</a:t>
            </a:r>
            <a:r>
              <a:rPr lang="zh-CN" altLang="en-US" b="1" u="sng" dirty="0">
                <a:solidFill>
                  <a:srgbClr val="CC00CC"/>
                </a:solidFill>
                <a:effectLst>
                  <a:outerShdw blurRad="38100" dist="38100" dir="2700000">
                    <a:srgbClr val="000000"/>
                  </a:outerShdw>
                </a:effectLst>
                <a:latin typeface="Arial" panose="020B0604020202020204" pitchFamily="34" charset="0"/>
                <a:ea typeface="黑体" panose="02010609060101010101" pitchFamily="2" charset="-122"/>
              </a:rPr>
              <a:t>生物</a:t>
            </a:r>
            <a:r>
              <a:rPr lang="zh-CN" altLang="en-US" b="1" dirty="0">
                <a:effectLst>
                  <a:outerShdw blurRad="38100" dist="38100" dir="2700000">
                    <a:srgbClr val="000000"/>
                  </a:outerShdw>
                </a:effectLst>
                <a:latin typeface="Arial" panose="020B0604020202020204" pitchFamily="34" charset="0"/>
              </a:rPr>
              <a:t>与</a:t>
            </a:r>
            <a:r>
              <a:rPr lang="zh-CN" altLang="en-US" b="1" u="sng" dirty="0">
                <a:solidFill>
                  <a:srgbClr val="CC00CC"/>
                </a:solidFill>
                <a:effectLst>
                  <a:outerShdw blurRad="38100" dist="38100" dir="2700000">
                    <a:srgbClr val="000000"/>
                  </a:outerShdw>
                </a:effectLst>
                <a:latin typeface="Arial" panose="020B0604020202020204" pitchFamily="34" charset="0"/>
                <a:ea typeface="黑体" panose="02010609060101010101" pitchFamily="2" charset="-122"/>
              </a:rPr>
              <a:t>环境 </a:t>
            </a:r>
            <a:r>
              <a:rPr lang="zh-CN" altLang="en-US" b="1" dirty="0">
                <a:effectLst>
                  <a:outerShdw blurRad="38100" dist="38100" dir="2700000">
                    <a:srgbClr val="000000"/>
                  </a:outerShdw>
                </a:effectLst>
                <a:latin typeface="Arial" panose="020B0604020202020204" pitchFamily="34" charset="0"/>
              </a:rPr>
              <a:t>通过不断的</a:t>
            </a:r>
            <a:r>
              <a:rPr lang="zh-CN" altLang="en-US" b="1" u="sng" dirty="0">
                <a:solidFill>
                  <a:srgbClr val="CC00CC"/>
                </a:solidFill>
                <a:effectLst>
                  <a:outerShdw blurRad="38100" dist="38100" dir="2700000">
                    <a:srgbClr val="000000"/>
                  </a:outerShdw>
                </a:effectLst>
                <a:latin typeface="Arial" panose="020B0604020202020204" pitchFamily="34" charset="0"/>
              </a:rPr>
              <a:t>物质循环</a:t>
            </a:r>
            <a:r>
              <a:rPr lang="zh-CN" altLang="en-US" b="1" dirty="0">
                <a:effectLst>
                  <a:outerShdw blurRad="38100" dist="38100" dir="2700000">
                    <a:srgbClr val="000000"/>
                  </a:outerShdw>
                </a:effectLst>
                <a:latin typeface="Arial" panose="020B0604020202020204" pitchFamily="34" charset="0"/>
              </a:rPr>
              <a:t>和</a:t>
            </a:r>
            <a:r>
              <a:rPr lang="zh-CN" altLang="en-US" b="1" u="sng" dirty="0">
                <a:solidFill>
                  <a:srgbClr val="CC00CC"/>
                </a:solidFill>
                <a:effectLst>
                  <a:outerShdw blurRad="38100" dist="38100" dir="2700000">
                    <a:srgbClr val="000000"/>
                  </a:outerShdw>
                </a:effectLst>
                <a:latin typeface="Arial" panose="020B0604020202020204" pitchFamily="34" charset="0"/>
              </a:rPr>
              <a:t>能量流动</a:t>
            </a:r>
            <a:r>
              <a:rPr lang="zh-CN" altLang="en-US" b="1" dirty="0">
                <a:effectLst>
                  <a:outerShdw blurRad="38100" dist="38100" dir="2700000">
                    <a:srgbClr val="000000"/>
                  </a:outerShdw>
                </a:effectLst>
                <a:latin typeface="Arial" panose="020B0604020202020204" pitchFamily="34" charset="0"/>
              </a:rPr>
              <a:t>，互相作用、互相依存而形成的统一整体，叫做生态系统。</a:t>
            </a:r>
          </a:p>
        </p:txBody>
      </p:sp>
      <p:sp>
        <p:nvSpPr>
          <p:cNvPr id="3081" name="文本框 3080"/>
          <p:cNvSpPr txBox="1"/>
          <p:nvPr/>
        </p:nvSpPr>
        <p:spPr>
          <a:xfrm>
            <a:off x="395288" y="3860800"/>
            <a:ext cx="4321175" cy="823913"/>
          </a:xfrm>
          <a:prstGeom prst="rect">
            <a:avLst/>
          </a:prstGeom>
          <a:noFill/>
          <a:ln w="9525">
            <a:noFill/>
          </a:ln>
        </p:spPr>
        <p:txBody>
          <a:bodyPr>
            <a:spAutoFit/>
          </a:bodyPr>
          <a:lstStyle/>
          <a:p>
            <a:pPr fontAlgn="t">
              <a:lnSpc>
                <a:spcPct val="150000"/>
              </a:lnSpc>
            </a:pPr>
            <a:r>
              <a:rPr lang="en-US" altLang="x-none" sz="3200" b="1" dirty="0">
                <a:solidFill>
                  <a:srgbClr val="FF0066"/>
                </a:solidFill>
                <a:latin typeface="宋体" panose="02010600030101010101" pitchFamily="2" charset="-122"/>
              </a:rPr>
              <a:t>3.</a:t>
            </a:r>
            <a:r>
              <a:rPr lang="zh-CN" altLang="en-US" sz="3200" b="1" dirty="0">
                <a:solidFill>
                  <a:srgbClr val="FF0066"/>
                </a:solidFill>
                <a:latin typeface="宋体" panose="02010600030101010101" pitchFamily="2" charset="-122"/>
              </a:rPr>
              <a:t>什么是生物富集：</a:t>
            </a:r>
          </a:p>
        </p:txBody>
      </p:sp>
      <p:sp>
        <p:nvSpPr>
          <p:cNvPr id="3082" name="文本框 3081"/>
          <p:cNvSpPr txBox="1"/>
          <p:nvPr/>
        </p:nvSpPr>
        <p:spPr>
          <a:xfrm>
            <a:off x="468313" y="4797425"/>
            <a:ext cx="7839075" cy="1374775"/>
          </a:xfrm>
          <a:prstGeom prst="rect">
            <a:avLst/>
          </a:prstGeom>
          <a:noFill/>
          <a:ln w="9525">
            <a:noFill/>
          </a:ln>
        </p:spPr>
        <p:txBody>
          <a:bodyPr>
            <a:spAutoFit/>
          </a:bodyPr>
          <a:lstStyle/>
          <a:p>
            <a:pPr fontAlgn="t">
              <a:lnSpc>
                <a:spcPct val="150000"/>
              </a:lnSpc>
            </a:pPr>
            <a:r>
              <a:rPr lang="zh-CN" altLang="en-US" b="1" dirty="0">
                <a:latin typeface="宋体" panose="02010600030101010101" pitchFamily="2" charset="-122"/>
              </a:rPr>
              <a:t>    生物从周围环境中吸收并积累某种物质，使生物体内该物质的浓度不断增加的现象。</a:t>
            </a:r>
          </a:p>
        </p:txBody>
      </p:sp>
      <p:pic>
        <p:nvPicPr>
          <p:cNvPr id="3083" name="图片 3082" descr="pic_1090426132">
            <a:hlinkClick r:id="rId3" tooltip="新窗口打开"/>
          </p:cNvPr>
          <p:cNvPicPr>
            <a:picLocks noChangeAspect="1"/>
          </p:cNvPicPr>
          <p:nvPr/>
        </p:nvPicPr>
        <p:blipFill>
          <a:blip r:embed="rId4" cstate="print"/>
          <a:stretch>
            <a:fillRect/>
          </a:stretch>
        </p:blipFill>
        <p:spPr>
          <a:xfrm>
            <a:off x="0" y="6089650"/>
            <a:ext cx="9220200" cy="768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additive="base">
                                        <p:cTn id="7" dur="500" fill="hold"/>
                                        <p:tgtEl>
                                          <p:spTgt spid="3080"/>
                                        </p:tgtEl>
                                        <p:attrNameLst>
                                          <p:attrName>ppt_x</p:attrName>
                                        </p:attrNameLst>
                                      </p:cBhvr>
                                      <p:tavLst>
                                        <p:tav tm="0">
                                          <p:val>
                                            <p:strVal val="#ppt_x"/>
                                          </p:val>
                                        </p:tav>
                                        <p:tav tm="100000">
                                          <p:val>
                                            <p:strVal val="#ppt_x"/>
                                          </p:val>
                                        </p:tav>
                                      </p:tavLst>
                                    </p:anim>
                                    <p:anim calcmode="lin" valueType="num">
                                      <p:cBhvr additive="base">
                                        <p:cTn id="8"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82"/>
                                        </p:tgtEl>
                                        <p:attrNameLst>
                                          <p:attrName>style.visibility</p:attrName>
                                        </p:attrNameLst>
                                      </p:cBhvr>
                                      <p:to>
                                        <p:strVal val="visible"/>
                                      </p:to>
                                    </p:set>
                                    <p:anim calcmode="lin" valueType="num">
                                      <p:cBhvr additive="base">
                                        <p:cTn id="13" dur="500" fill="hold"/>
                                        <p:tgtEl>
                                          <p:spTgt spid="3082"/>
                                        </p:tgtEl>
                                        <p:attrNameLst>
                                          <p:attrName>ppt_x</p:attrName>
                                        </p:attrNameLst>
                                      </p:cBhvr>
                                      <p:tavLst>
                                        <p:tav tm="0">
                                          <p:val>
                                            <p:strVal val="#ppt_x"/>
                                          </p:val>
                                        </p:tav>
                                        <p:tav tm="100000">
                                          <p:val>
                                            <p:strVal val="#ppt_x"/>
                                          </p:val>
                                        </p:tav>
                                      </p:tavLst>
                                    </p:anim>
                                    <p:anim calcmode="lin" valueType="num">
                                      <p:cBhvr additive="base">
                                        <p:cTn id="14" dur="500" fill="hold"/>
                                        <p:tgtEl>
                                          <p:spTgt spid="30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p:bldP spid="308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对象 12289"/>
          <p:cNvGraphicFramePr>
            <a:graphicFrameLocks/>
          </p:cNvGraphicFramePr>
          <p:nvPr/>
        </p:nvGraphicFramePr>
        <p:xfrm>
          <a:off x="6637338" y="2733675"/>
          <a:ext cx="2098675" cy="1431925"/>
        </p:xfrm>
        <a:graphic>
          <a:graphicData uri="http://schemas.openxmlformats.org/presentationml/2006/ole">
            <p:oleObj spid="_x0000_s27650" r:id="rId3" imgW="1403250" imgH="854640" progId="">
              <p:embed/>
            </p:oleObj>
          </a:graphicData>
        </a:graphic>
      </p:graphicFrame>
      <p:graphicFrame>
        <p:nvGraphicFramePr>
          <p:cNvPr id="12291" name="对象 12290"/>
          <p:cNvGraphicFramePr>
            <a:graphicFrameLocks/>
          </p:cNvGraphicFramePr>
          <p:nvPr/>
        </p:nvGraphicFramePr>
        <p:xfrm>
          <a:off x="3575050" y="1701800"/>
          <a:ext cx="2174875" cy="381000"/>
        </p:xfrm>
        <a:graphic>
          <a:graphicData uri="http://schemas.openxmlformats.org/presentationml/2006/ole">
            <p:oleObj spid="_x0000_s27649" r:id="rId4" imgW="886632" imgH="155153" progId="">
              <p:embed/>
            </p:oleObj>
          </a:graphicData>
        </a:graphic>
      </p:graphicFrame>
      <p:sp>
        <p:nvSpPr>
          <p:cNvPr id="12292" name="右箭头 12291"/>
          <p:cNvSpPr/>
          <p:nvPr/>
        </p:nvSpPr>
        <p:spPr>
          <a:xfrm>
            <a:off x="5160963" y="3502025"/>
            <a:ext cx="1439862" cy="215900"/>
          </a:xfrm>
          <a:prstGeom prst="rightArrow">
            <a:avLst>
              <a:gd name="adj1" fmla="val 50000"/>
              <a:gd name="adj2" fmla="val 166727"/>
            </a:avLst>
          </a:prstGeom>
          <a:solidFill>
            <a:srgbClr val="2BD53B"/>
          </a:solidFill>
          <a:ln w="9525">
            <a:noFill/>
          </a:ln>
        </p:spPr>
        <p:txBody>
          <a:bodyPr/>
          <a:lstStyle/>
          <a:p>
            <a:endParaRPr lang="zh-CN" altLang="en-US"/>
          </a:p>
        </p:txBody>
      </p:sp>
      <p:sp>
        <p:nvSpPr>
          <p:cNvPr id="12293" name="右箭头 12292"/>
          <p:cNvSpPr/>
          <p:nvPr/>
        </p:nvSpPr>
        <p:spPr>
          <a:xfrm rot="17509819">
            <a:off x="3956050" y="2649538"/>
            <a:ext cx="1042988" cy="107950"/>
          </a:xfrm>
          <a:prstGeom prst="rightArrow">
            <a:avLst>
              <a:gd name="adj1" fmla="val 50000"/>
              <a:gd name="adj2" fmla="val 241544"/>
            </a:avLst>
          </a:prstGeom>
          <a:solidFill>
            <a:srgbClr val="2BD53B"/>
          </a:solidFill>
          <a:ln w="9525">
            <a:noFill/>
          </a:ln>
        </p:spPr>
        <p:txBody>
          <a:bodyPr/>
          <a:lstStyle/>
          <a:p>
            <a:endParaRPr lang="zh-CN" altLang="en-US"/>
          </a:p>
        </p:txBody>
      </p:sp>
      <p:sp>
        <p:nvSpPr>
          <p:cNvPr id="12294" name="右箭头 12293"/>
          <p:cNvSpPr/>
          <p:nvPr/>
        </p:nvSpPr>
        <p:spPr>
          <a:xfrm rot="3294251">
            <a:off x="4165600" y="4291013"/>
            <a:ext cx="608013" cy="115887"/>
          </a:xfrm>
          <a:prstGeom prst="rightArrow">
            <a:avLst>
              <a:gd name="adj1" fmla="val 50000"/>
              <a:gd name="adj2" fmla="val 131165"/>
            </a:avLst>
          </a:prstGeom>
          <a:solidFill>
            <a:srgbClr val="2BD53B"/>
          </a:solidFill>
          <a:ln w="9525">
            <a:noFill/>
          </a:ln>
        </p:spPr>
        <p:txBody>
          <a:bodyPr/>
          <a:lstStyle/>
          <a:p>
            <a:endParaRPr lang="zh-CN" altLang="en-US"/>
          </a:p>
        </p:txBody>
      </p:sp>
      <p:sp>
        <p:nvSpPr>
          <p:cNvPr id="12295" name="文本框 12294"/>
          <p:cNvSpPr txBox="1"/>
          <p:nvPr/>
        </p:nvSpPr>
        <p:spPr>
          <a:xfrm>
            <a:off x="4079875" y="4654550"/>
            <a:ext cx="1150938" cy="457200"/>
          </a:xfrm>
          <a:prstGeom prst="rect">
            <a:avLst/>
          </a:prstGeom>
          <a:noFill/>
          <a:ln w="9525">
            <a:noFill/>
          </a:ln>
        </p:spPr>
        <p:txBody>
          <a:bodyPr>
            <a:spAutoFit/>
          </a:bodyPr>
          <a:lstStyle/>
          <a:p>
            <a:pPr algn="ctr" eaLnBrk="0" hangingPunct="0">
              <a:spcBef>
                <a:spcPct val="50000"/>
              </a:spcBef>
            </a:pPr>
            <a:r>
              <a:rPr lang="zh-CN" altLang="en-US" sz="2400" b="1" dirty="0">
                <a:latin typeface="Arial" panose="020B0604020202020204" pitchFamily="34" charset="0"/>
                <a:ea typeface="楷体_GB2312" pitchFamily="1" charset="-122"/>
              </a:rPr>
              <a:t>分解者</a:t>
            </a:r>
          </a:p>
        </p:txBody>
      </p:sp>
      <p:pic>
        <p:nvPicPr>
          <p:cNvPr id="12296" name="图片 12295" descr="16-4"/>
          <p:cNvPicPr>
            <a:picLocks noChangeAspect="1"/>
          </p:cNvPicPr>
          <p:nvPr/>
        </p:nvPicPr>
        <p:blipFill>
          <a:blip r:embed="rId5" cstate="print">
            <a:clrChange>
              <a:clrFrom>
                <a:srgbClr val="FEFEFE"/>
              </a:clrFrom>
              <a:clrTo>
                <a:srgbClr val="FEFEFE">
                  <a:alpha val="0"/>
                </a:srgbClr>
              </a:clrTo>
            </a:clrChange>
          </a:blip>
          <a:stretch>
            <a:fillRect/>
          </a:stretch>
        </p:blipFill>
        <p:spPr>
          <a:xfrm>
            <a:off x="495300" y="2047875"/>
            <a:ext cx="1493838" cy="2057400"/>
          </a:xfrm>
          <a:prstGeom prst="rect">
            <a:avLst/>
          </a:prstGeom>
          <a:noFill/>
          <a:ln w="9525">
            <a:noFill/>
          </a:ln>
        </p:spPr>
      </p:pic>
      <p:pic>
        <p:nvPicPr>
          <p:cNvPr id="12297" name="图片 12296" descr="16-7"/>
          <p:cNvPicPr>
            <a:picLocks noChangeAspect="1"/>
          </p:cNvPicPr>
          <p:nvPr/>
        </p:nvPicPr>
        <p:blipFill>
          <a:blip r:embed="rId6" cstate="print">
            <a:clrChange>
              <a:clrFrom>
                <a:srgbClr val="FEFEFE"/>
              </a:clrFrom>
              <a:clrTo>
                <a:srgbClr val="FEFEFE">
                  <a:alpha val="0"/>
                </a:srgbClr>
              </a:clrTo>
            </a:clrChange>
          </a:blip>
          <a:stretch>
            <a:fillRect/>
          </a:stretch>
        </p:blipFill>
        <p:spPr>
          <a:xfrm>
            <a:off x="3513138" y="2962275"/>
            <a:ext cx="1295400" cy="1143000"/>
          </a:xfrm>
          <a:prstGeom prst="rect">
            <a:avLst/>
          </a:prstGeom>
          <a:noFill/>
          <a:ln w="9525">
            <a:noFill/>
          </a:ln>
        </p:spPr>
      </p:pic>
      <p:sp>
        <p:nvSpPr>
          <p:cNvPr id="12298" name="右箭头 12297"/>
          <p:cNvSpPr/>
          <p:nvPr/>
        </p:nvSpPr>
        <p:spPr>
          <a:xfrm>
            <a:off x="1989138" y="3419475"/>
            <a:ext cx="1439862" cy="390525"/>
          </a:xfrm>
          <a:prstGeom prst="rightArrow">
            <a:avLst>
              <a:gd name="adj1" fmla="val 50000"/>
              <a:gd name="adj2" fmla="val 92174"/>
            </a:avLst>
          </a:prstGeom>
          <a:solidFill>
            <a:schemeClr val="folHlink"/>
          </a:solidFill>
          <a:ln w="9525">
            <a:noFill/>
          </a:ln>
        </p:spPr>
        <p:txBody>
          <a:bodyPr/>
          <a:lstStyle/>
          <a:p>
            <a:endParaRPr lang="zh-CN" altLang="en-US"/>
          </a:p>
        </p:txBody>
      </p:sp>
      <p:pic>
        <p:nvPicPr>
          <p:cNvPr id="12299" name="图片 12298"/>
          <p:cNvPicPr>
            <a:picLocks noChangeAspect="1"/>
          </p:cNvPicPr>
          <p:nvPr/>
        </p:nvPicPr>
        <p:blipFill>
          <a:blip r:embed="rId7" cstate="print"/>
          <a:srcRect l="10519" t="20000" r="15851"/>
          <a:stretch>
            <a:fillRect/>
          </a:stretch>
        </p:blipFill>
        <p:spPr>
          <a:xfrm>
            <a:off x="1303338" y="1819275"/>
            <a:ext cx="1600200" cy="304800"/>
          </a:xfrm>
          <a:prstGeom prst="rect">
            <a:avLst/>
          </a:prstGeom>
          <a:noFill/>
          <a:ln w="9525">
            <a:noFill/>
          </a:ln>
        </p:spPr>
      </p:pic>
      <p:sp>
        <p:nvSpPr>
          <p:cNvPr id="12300" name="右箭头 12299"/>
          <p:cNvSpPr/>
          <p:nvPr/>
        </p:nvSpPr>
        <p:spPr>
          <a:xfrm rot="17509819">
            <a:off x="1063625" y="2592388"/>
            <a:ext cx="1044575" cy="107950"/>
          </a:xfrm>
          <a:prstGeom prst="rightArrow">
            <a:avLst>
              <a:gd name="adj1" fmla="val 50000"/>
              <a:gd name="adj2" fmla="val 241911"/>
            </a:avLst>
          </a:prstGeom>
          <a:solidFill>
            <a:srgbClr val="2BD53B"/>
          </a:solidFill>
          <a:ln w="9525">
            <a:noFill/>
          </a:ln>
        </p:spPr>
        <p:txBody>
          <a:bodyPr/>
          <a:lstStyle/>
          <a:p>
            <a:endParaRPr lang="zh-CN" altLang="en-US"/>
          </a:p>
        </p:txBody>
      </p:sp>
      <p:sp>
        <p:nvSpPr>
          <p:cNvPr id="12301" name="右箭头 12300"/>
          <p:cNvSpPr/>
          <p:nvPr/>
        </p:nvSpPr>
        <p:spPr>
          <a:xfrm rot="17509819">
            <a:off x="6931025" y="2439988"/>
            <a:ext cx="1044575" cy="107950"/>
          </a:xfrm>
          <a:prstGeom prst="rightArrow">
            <a:avLst>
              <a:gd name="adj1" fmla="val 50000"/>
              <a:gd name="adj2" fmla="val 241911"/>
            </a:avLst>
          </a:prstGeom>
          <a:solidFill>
            <a:srgbClr val="2BD53B"/>
          </a:solidFill>
          <a:ln w="9525">
            <a:noFill/>
          </a:ln>
        </p:spPr>
        <p:txBody>
          <a:bodyPr/>
          <a:lstStyle/>
          <a:p>
            <a:endParaRPr lang="zh-CN" altLang="en-US"/>
          </a:p>
        </p:txBody>
      </p:sp>
      <p:pic>
        <p:nvPicPr>
          <p:cNvPr id="12302" name="图片 12301"/>
          <p:cNvPicPr>
            <a:picLocks noChangeAspect="1"/>
          </p:cNvPicPr>
          <p:nvPr/>
        </p:nvPicPr>
        <p:blipFill>
          <a:blip r:embed="rId7" cstate="print"/>
          <a:stretch>
            <a:fillRect/>
          </a:stretch>
        </p:blipFill>
        <p:spPr>
          <a:xfrm>
            <a:off x="6561138" y="1590675"/>
            <a:ext cx="2173287" cy="381000"/>
          </a:xfrm>
          <a:prstGeom prst="rect">
            <a:avLst/>
          </a:prstGeom>
          <a:noFill/>
          <a:ln w="9525">
            <a:noFill/>
          </a:ln>
        </p:spPr>
      </p:pic>
      <p:sp>
        <p:nvSpPr>
          <p:cNvPr id="12303" name="右箭头 12302"/>
          <p:cNvSpPr/>
          <p:nvPr/>
        </p:nvSpPr>
        <p:spPr>
          <a:xfrm rot="3294251">
            <a:off x="1436688" y="4427538"/>
            <a:ext cx="608012" cy="115887"/>
          </a:xfrm>
          <a:prstGeom prst="rightArrow">
            <a:avLst>
              <a:gd name="adj1" fmla="val 50000"/>
              <a:gd name="adj2" fmla="val 131164"/>
            </a:avLst>
          </a:prstGeom>
          <a:solidFill>
            <a:srgbClr val="2BD53B"/>
          </a:solidFill>
          <a:ln w="9525">
            <a:noFill/>
          </a:ln>
        </p:spPr>
        <p:txBody>
          <a:bodyPr/>
          <a:lstStyle/>
          <a:p>
            <a:endParaRPr lang="zh-CN" altLang="en-US"/>
          </a:p>
        </p:txBody>
      </p:sp>
      <p:sp>
        <p:nvSpPr>
          <p:cNvPr id="12304" name="右箭头 12303"/>
          <p:cNvSpPr/>
          <p:nvPr/>
        </p:nvSpPr>
        <p:spPr>
          <a:xfrm rot="3294251">
            <a:off x="7227888" y="4351338"/>
            <a:ext cx="608012" cy="115887"/>
          </a:xfrm>
          <a:prstGeom prst="rightArrow">
            <a:avLst>
              <a:gd name="adj1" fmla="val 50000"/>
              <a:gd name="adj2" fmla="val 131164"/>
            </a:avLst>
          </a:prstGeom>
          <a:solidFill>
            <a:srgbClr val="2BD53B"/>
          </a:solidFill>
          <a:ln w="9525">
            <a:noFill/>
          </a:ln>
        </p:spPr>
        <p:txBody>
          <a:bodyPr/>
          <a:lstStyle/>
          <a:p>
            <a:endParaRPr lang="zh-CN" altLang="en-US"/>
          </a:p>
        </p:txBody>
      </p:sp>
      <p:sp>
        <p:nvSpPr>
          <p:cNvPr id="12305" name="文本框 12304"/>
          <p:cNvSpPr txBox="1"/>
          <p:nvPr/>
        </p:nvSpPr>
        <p:spPr>
          <a:xfrm>
            <a:off x="1227138" y="4791075"/>
            <a:ext cx="1149350" cy="457200"/>
          </a:xfrm>
          <a:prstGeom prst="rect">
            <a:avLst/>
          </a:prstGeom>
          <a:noFill/>
          <a:ln w="9525">
            <a:noFill/>
          </a:ln>
        </p:spPr>
        <p:txBody>
          <a:bodyPr>
            <a:spAutoFit/>
          </a:bodyPr>
          <a:lstStyle/>
          <a:p>
            <a:pPr algn="ctr" eaLnBrk="0" hangingPunct="0">
              <a:spcBef>
                <a:spcPct val="50000"/>
              </a:spcBef>
            </a:pPr>
            <a:r>
              <a:rPr lang="zh-CN" altLang="en-US" sz="2400" b="1" dirty="0">
                <a:latin typeface="Arial" panose="020B0604020202020204" pitchFamily="34" charset="0"/>
                <a:ea typeface="楷体_GB2312" pitchFamily="1" charset="-122"/>
              </a:rPr>
              <a:t>分解者</a:t>
            </a:r>
          </a:p>
        </p:txBody>
      </p:sp>
      <p:sp>
        <p:nvSpPr>
          <p:cNvPr id="12306" name="文本框 12305"/>
          <p:cNvSpPr txBox="1"/>
          <p:nvPr/>
        </p:nvSpPr>
        <p:spPr>
          <a:xfrm>
            <a:off x="7246938" y="4714875"/>
            <a:ext cx="1149350" cy="457200"/>
          </a:xfrm>
          <a:prstGeom prst="rect">
            <a:avLst/>
          </a:prstGeom>
          <a:noFill/>
          <a:ln w="9525">
            <a:noFill/>
          </a:ln>
        </p:spPr>
        <p:txBody>
          <a:bodyPr>
            <a:spAutoFit/>
          </a:bodyPr>
          <a:lstStyle/>
          <a:p>
            <a:pPr algn="ctr" eaLnBrk="0" hangingPunct="0">
              <a:spcBef>
                <a:spcPct val="50000"/>
              </a:spcBef>
            </a:pPr>
            <a:r>
              <a:rPr lang="zh-CN" altLang="en-US" sz="2400" b="1" dirty="0">
                <a:latin typeface="Arial" panose="020B0604020202020204" pitchFamily="34" charset="0"/>
                <a:ea typeface="楷体_GB2312" pitchFamily="1" charset="-122"/>
              </a:rPr>
              <a:t>分解者</a:t>
            </a:r>
          </a:p>
        </p:txBody>
      </p:sp>
      <p:pic>
        <p:nvPicPr>
          <p:cNvPr id="12307" name="图片 12306" descr="sun副本"/>
          <p:cNvPicPr>
            <a:picLocks noChangeAspect="1"/>
          </p:cNvPicPr>
          <p:nvPr/>
        </p:nvPicPr>
        <p:blipFill>
          <a:blip r:embed="rId8" cstate="print">
            <a:clrChange>
              <a:clrFrom>
                <a:srgbClr val="F9F8F3"/>
              </a:clrFrom>
              <a:clrTo>
                <a:srgbClr val="F9F8F3">
                  <a:alpha val="0"/>
                </a:srgbClr>
              </a:clrTo>
            </a:clrChange>
          </a:blip>
          <a:stretch>
            <a:fillRect/>
          </a:stretch>
        </p:blipFill>
        <p:spPr>
          <a:xfrm>
            <a:off x="84138" y="1666875"/>
            <a:ext cx="1308100" cy="1295400"/>
          </a:xfrm>
          <a:prstGeom prst="rect">
            <a:avLst/>
          </a:prstGeom>
          <a:noFill/>
          <a:ln w="9525">
            <a:noFill/>
          </a:ln>
        </p:spPr>
      </p:pic>
      <p:sp>
        <p:nvSpPr>
          <p:cNvPr id="12308" name="左弧形箭头 12307"/>
          <p:cNvSpPr/>
          <p:nvPr/>
        </p:nvSpPr>
        <p:spPr>
          <a:xfrm>
            <a:off x="541338" y="2886075"/>
            <a:ext cx="381000" cy="762000"/>
          </a:xfrm>
          <a:prstGeom prst="curvedRightArrow">
            <a:avLst>
              <a:gd name="adj1" fmla="val 40000"/>
              <a:gd name="adj2" fmla="val 80000"/>
              <a:gd name="adj3" fmla="val 33333"/>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2309" name="文本框 12308"/>
          <p:cNvSpPr txBox="1"/>
          <p:nvPr/>
        </p:nvSpPr>
        <p:spPr>
          <a:xfrm>
            <a:off x="84138" y="2809875"/>
            <a:ext cx="647700" cy="368300"/>
          </a:xfrm>
          <a:prstGeom prst="rect">
            <a:avLst/>
          </a:prstGeom>
          <a:noFill/>
          <a:ln w="9525">
            <a:noFill/>
          </a:ln>
        </p:spPr>
        <p:txBody>
          <a:bodyPr>
            <a:spAutoFit/>
          </a:bodyPr>
          <a:lstStyle/>
          <a:p>
            <a:pPr algn="ctr" eaLnBrk="0" hangingPunct="0">
              <a:spcBef>
                <a:spcPct val="50000"/>
              </a:spcBef>
            </a:pPr>
            <a:r>
              <a:rPr lang="zh-CN" altLang="en-US" b="1" dirty="0">
                <a:latin typeface="Arial" panose="020B0604020202020204" pitchFamily="34" charset="0"/>
                <a:ea typeface="楷体_GB2312" pitchFamily="1" charset="-122"/>
              </a:rPr>
              <a:t>固定</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684213" y="404813"/>
            <a:ext cx="4681537" cy="731837"/>
          </a:xfrm>
          <a:prstGeom prst="rect">
            <a:avLst/>
          </a:prstGeom>
          <a:noFill/>
          <a:ln w="9525">
            <a:noFill/>
          </a:ln>
        </p:spPr>
        <p:txBody>
          <a:bodyPr wrap="square">
            <a:spAutoFit/>
          </a:bodyPr>
          <a:lstStyle/>
          <a:p>
            <a:pPr fontAlgn="t">
              <a:lnSpc>
                <a:spcPct val="150000"/>
              </a:lnSpc>
            </a:pPr>
            <a:r>
              <a:rPr lang="en-US" altLang="x-none"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生态系统能量流动图解</a:t>
            </a:r>
          </a:p>
        </p:txBody>
      </p:sp>
      <p:grpSp>
        <p:nvGrpSpPr>
          <p:cNvPr id="13315" name="组合 13314"/>
          <p:cNvGrpSpPr/>
          <p:nvPr/>
        </p:nvGrpSpPr>
        <p:grpSpPr>
          <a:xfrm>
            <a:off x="647700" y="3176588"/>
            <a:ext cx="1954213" cy="1258887"/>
            <a:chOff x="0" y="0"/>
            <a:chExt cx="1824" cy="1080"/>
          </a:xfrm>
        </p:grpSpPr>
        <p:sp>
          <p:nvSpPr>
            <p:cNvPr id="13316" name="文本框 13315"/>
            <p:cNvSpPr txBox="1"/>
            <p:nvPr/>
          </p:nvSpPr>
          <p:spPr>
            <a:xfrm>
              <a:off x="645" y="0"/>
              <a:ext cx="1179" cy="1080"/>
            </a:xfrm>
            <a:prstGeom prst="rect">
              <a:avLst/>
            </a:prstGeom>
            <a:solidFill>
              <a:srgbClr val="FF9900"/>
            </a:solidFill>
            <a:ln w="9525" cap="flat" cmpd="sng">
              <a:solidFill>
                <a:srgbClr val="FF9900"/>
              </a:solidFill>
              <a:prstDash val="solid"/>
              <a:miter/>
              <a:headEnd type="none" w="med" len="med"/>
              <a:tailEnd type="none" w="med" len="med"/>
            </a:ln>
          </p:spPr>
          <p:txBody>
            <a:bodyPr>
              <a:spAutoFit/>
            </a:bodyPr>
            <a:lstStyle/>
            <a:p>
              <a:endParaRPr lang="zh-CN" altLang="en-US" b="1" dirty="0">
                <a:solidFill>
                  <a:srgbClr val="000000"/>
                </a:solidFill>
                <a:latin typeface="Arial" panose="020B0604020202020204" pitchFamily="34" charset="0"/>
                <a:ea typeface="楷体_GB2312" pitchFamily="1" charset="-122"/>
              </a:endParaRPr>
            </a:p>
            <a:p>
              <a:pPr algn="ctr"/>
              <a:r>
                <a:rPr lang="zh-CN" altLang="en-US" sz="2400" b="1" dirty="0">
                  <a:solidFill>
                    <a:srgbClr val="3333FF"/>
                  </a:solidFill>
                  <a:latin typeface="Arial" panose="020B0604020202020204" pitchFamily="34" charset="0"/>
                </a:rPr>
                <a:t>生产者</a:t>
              </a:r>
            </a:p>
            <a:p>
              <a:endParaRPr lang="zh-CN" altLang="en-US" sz="2400" b="1" dirty="0">
                <a:solidFill>
                  <a:srgbClr val="3333FF"/>
                </a:solidFill>
                <a:latin typeface="Arial" panose="020B0604020202020204" pitchFamily="34" charset="0"/>
              </a:endParaRPr>
            </a:p>
          </p:txBody>
        </p:sp>
        <p:sp>
          <p:nvSpPr>
            <p:cNvPr id="13317" name="右箭头 13316"/>
            <p:cNvSpPr/>
            <p:nvPr/>
          </p:nvSpPr>
          <p:spPr>
            <a:xfrm>
              <a:off x="0" y="208"/>
              <a:ext cx="657" cy="635"/>
            </a:xfrm>
            <a:prstGeom prst="rightArrow">
              <a:avLst>
                <a:gd name="adj1" fmla="val 50000"/>
                <a:gd name="adj2" fmla="val 25866"/>
              </a:avLst>
            </a:prstGeom>
            <a:solidFill>
              <a:srgbClr val="FFCC66"/>
            </a:solidFill>
            <a:ln w="9525" cap="flat" cmpd="sng">
              <a:solidFill>
                <a:srgbClr val="FF6600"/>
              </a:solidFill>
              <a:prstDash val="solid"/>
              <a:miter/>
              <a:headEnd type="none" w="med" len="med"/>
              <a:tailEnd type="none" w="med" len="med"/>
            </a:ln>
          </p:spPr>
          <p:txBody>
            <a:bodyPr/>
            <a:lstStyle/>
            <a:p>
              <a:endParaRPr lang="zh-CN" altLang="en-US"/>
            </a:p>
          </p:txBody>
        </p:sp>
      </p:grpSp>
      <p:grpSp>
        <p:nvGrpSpPr>
          <p:cNvPr id="13318" name="组合 13317"/>
          <p:cNvGrpSpPr/>
          <p:nvPr/>
        </p:nvGrpSpPr>
        <p:grpSpPr>
          <a:xfrm>
            <a:off x="2627313" y="3321050"/>
            <a:ext cx="1998662" cy="933450"/>
            <a:chOff x="0" y="0"/>
            <a:chExt cx="1419" cy="602"/>
          </a:xfrm>
        </p:grpSpPr>
        <p:sp>
          <p:nvSpPr>
            <p:cNvPr id="13319" name="文本框 13318"/>
            <p:cNvSpPr txBox="1"/>
            <p:nvPr/>
          </p:nvSpPr>
          <p:spPr>
            <a:xfrm>
              <a:off x="422" y="0"/>
              <a:ext cx="997" cy="602"/>
            </a:xfrm>
            <a:prstGeom prst="rect">
              <a:avLst/>
            </a:prstGeom>
            <a:solidFill>
              <a:srgbClr val="FF9900"/>
            </a:solidFill>
            <a:ln w="9525">
              <a:noFill/>
            </a:ln>
          </p:spPr>
          <p:txBody>
            <a:bodyPr>
              <a:spAutoFit/>
            </a:bodyPr>
            <a:lstStyle/>
            <a:p>
              <a:pPr algn="ctr">
                <a:lnSpc>
                  <a:spcPct val="115000"/>
                </a:lnSpc>
                <a:spcBef>
                  <a:spcPct val="30000"/>
                </a:spcBef>
              </a:pPr>
              <a:r>
                <a:rPr lang="zh-CN" altLang="en-US" sz="2400" b="1" dirty="0">
                  <a:solidFill>
                    <a:srgbClr val="3333FF"/>
                  </a:solidFill>
                  <a:latin typeface="Arial" panose="020B0604020202020204" pitchFamily="34" charset="0"/>
                </a:rPr>
                <a:t>初级消费者</a:t>
              </a:r>
            </a:p>
          </p:txBody>
        </p:sp>
        <p:sp>
          <p:nvSpPr>
            <p:cNvPr id="13320" name="右箭头 13319"/>
            <p:cNvSpPr/>
            <p:nvPr/>
          </p:nvSpPr>
          <p:spPr>
            <a:xfrm>
              <a:off x="0" y="201"/>
              <a:ext cx="408" cy="310"/>
            </a:xfrm>
            <a:prstGeom prst="rightArrow">
              <a:avLst>
                <a:gd name="adj1" fmla="val 50000"/>
                <a:gd name="adj2" fmla="val 32903"/>
              </a:avLst>
            </a:prstGeom>
            <a:solidFill>
              <a:srgbClr val="FFCC66"/>
            </a:solidFill>
            <a:ln w="9525" cap="flat" cmpd="sng">
              <a:solidFill>
                <a:srgbClr val="FF6600"/>
              </a:solidFill>
              <a:prstDash val="solid"/>
              <a:miter/>
              <a:headEnd type="none" w="med" len="med"/>
              <a:tailEnd type="none" w="med" len="med"/>
            </a:ln>
          </p:spPr>
          <p:txBody>
            <a:bodyPr/>
            <a:lstStyle/>
            <a:p>
              <a:endParaRPr lang="zh-CN" altLang="en-US"/>
            </a:p>
          </p:txBody>
        </p:sp>
      </p:grpSp>
      <p:grpSp>
        <p:nvGrpSpPr>
          <p:cNvPr id="13321" name="组合 13320"/>
          <p:cNvGrpSpPr/>
          <p:nvPr/>
        </p:nvGrpSpPr>
        <p:grpSpPr>
          <a:xfrm>
            <a:off x="4608513" y="3392488"/>
            <a:ext cx="1779587" cy="822325"/>
            <a:chOff x="0" y="0"/>
            <a:chExt cx="1121" cy="560"/>
          </a:xfrm>
        </p:grpSpPr>
        <p:sp>
          <p:nvSpPr>
            <p:cNvPr id="13322" name="文本框 13321"/>
            <p:cNvSpPr txBox="1"/>
            <p:nvPr/>
          </p:nvSpPr>
          <p:spPr>
            <a:xfrm>
              <a:off x="305" y="0"/>
              <a:ext cx="816" cy="560"/>
            </a:xfrm>
            <a:prstGeom prst="rect">
              <a:avLst/>
            </a:prstGeom>
            <a:solidFill>
              <a:srgbClr val="FF9900"/>
            </a:solidFill>
            <a:ln w="9525">
              <a:noFill/>
            </a:ln>
          </p:spPr>
          <p:txBody>
            <a:bodyPr>
              <a:spAutoFit/>
            </a:bodyPr>
            <a:lstStyle/>
            <a:p>
              <a:pPr algn="ctr">
                <a:spcBef>
                  <a:spcPct val="50000"/>
                </a:spcBef>
              </a:pPr>
              <a:r>
                <a:rPr lang="zh-CN" altLang="en-US" sz="2400" b="1" dirty="0">
                  <a:solidFill>
                    <a:srgbClr val="3333FF"/>
                  </a:solidFill>
                  <a:latin typeface="Arial" panose="020B0604020202020204" pitchFamily="34" charset="0"/>
                </a:rPr>
                <a:t>次级消费者</a:t>
              </a:r>
            </a:p>
          </p:txBody>
        </p:sp>
        <p:sp>
          <p:nvSpPr>
            <p:cNvPr id="13323" name="右箭头 13322"/>
            <p:cNvSpPr/>
            <p:nvPr/>
          </p:nvSpPr>
          <p:spPr>
            <a:xfrm>
              <a:off x="0" y="215"/>
              <a:ext cx="304" cy="227"/>
            </a:xfrm>
            <a:prstGeom prst="rightArrow">
              <a:avLst>
                <a:gd name="adj1" fmla="val 50000"/>
                <a:gd name="adj2" fmla="val 33480"/>
              </a:avLst>
            </a:prstGeom>
            <a:solidFill>
              <a:srgbClr val="FFCC66"/>
            </a:solidFill>
            <a:ln w="9525" cap="flat" cmpd="sng">
              <a:solidFill>
                <a:srgbClr val="FF6600"/>
              </a:solidFill>
              <a:prstDash val="solid"/>
              <a:miter/>
              <a:headEnd type="none" w="med" len="med"/>
              <a:tailEnd type="none" w="med" len="med"/>
            </a:ln>
          </p:spPr>
          <p:txBody>
            <a:bodyPr/>
            <a:lstStyle/>
            <a:p>
              <a:endParaRPr lang="zh-CN" altLang="en-US"/>
            </a:p>
          </p:txBody>
        </p:sp>
      </p:grpSp>
      <p:grpSp>
        <p:nvGrpSpPr>
          <p:cNvPr id="13324" name="组合 13323"/>
          <p:cNvGrpSpPr/>
          <p:nvPr/>
        </p:nvGrpSpPr>
        <p:grpSpPr>
          <a:xfrm>
            <a:off x="6443663" y="3573463"/>
            <a:ext cx="1439862" cy="701675"/>
            <a:chOff x="0" y="0"/>
            <a:chExt cx="907" cy="442"/>
          </a:xfrm>
        </p:grpSpPr>
        <p:sp>
          <p:nvSpPr>
            <p:cNvPr id="13325" name="文本框 13324"/>
            <p:cNvSpPr txBox="1"/>
            <p:nvPr/>
          </p:nvSpPr>
          <p:spPr>
            <a:xfrm>
              <a:off x="272" y="0"/>
              <a:ext cx="635" cy="442"/>
            </a:xfrm>
            <a:prstGeom prst="rect">
              <a:avLst/>
            </a:prstGeom>
            <a:solidFill>
              <a:srgbClr val="FF9900"/>
            </a:solidFill>
            <a:ln w="9525">
              <a:noFill/>
            </a:ln>
          </p:spPr>
          <p:txBody>
            <a:bodyPr>
              <a:spAutoFit/>
            </a:bodyPr>
            <a:lstStyle/>
            <a:p>
              <a:pPr algn="ctr"/>
              <a:r>
                <a:rPr lang="zh-CN" altLang="en-US" sz="2000" b="1" dirty="0">
                  <a:solidFill>
                    <a:srgbClr val="3333FF"/>
                  </a:solidFill>
                  <a:latin typeface="Arial" panose="020B0604020202020204" pitchFamily="34" charset="0"/>
                </a:rPr>
                <a:t>三级</a:t>
              </a:r>
            </a:p>
            <a:p>
              <a:pPr algn="ctr"/>
              <a:r>
                <a:rPr lang="zh-CN" altLang="en-US" sz="2000" b="1" dirty="0">
                  <a:solidFill>
                    <a:srgbClr val="3333FF"/>
                  </a:solidFill>
                  <a:latin typeface="Arial" panose="020B0604020202020204" pitchFamily="34" charset="0"/>
                </a:rPr>
                <a:t>消费者</a:t>
              </a:r>
            </a:p>
          </p:txBody>
        </p:sp>
        <p:sp>
          <p:nvSpPr>
            <p:cNvPr id="13326" name="右箭头 13325"/>
            <p:cNvSpPr/>
            <p:nvPr/>
          </p:nvSpPr>
          <p:spPr>
            <a:xfrm>
              <a:off x="0" y="149"/>
              <a:ext cx="272" cy="144"/>
            </a:xfrm>
            <a:prstGeom prst="rightArrow">
              <a:avLst>
                <a:gd name="adj1" fmla="val 50000"/>
                <a:gd name="adj2" fmla="val 47222"/>
              </a:avLst>
            </a:prstGeom>
            <a:solidFill>
              <a:srgbClr val="FFCC66"/>
            </a:solidFill>
            <a:ln w="9525" cap="flat" cmpd="sng">
              <a:solidFill>
                <a:srgbClr val="FF6600"/>
              </a:solidFill>
              <a:prstDash val="solid"/>
              <a:miter/>
              <a:headEnd type="none" w="med" len="med"/>
              <a:tailEnd type="none" w="med" len="med"/>
            </a:ln>
          </p:spPr>
          <p:txBody>
            <a:bodyPr/>
            <a:lstStyle/>
            <a:p>
              <a:endParaRPr lang="zh-CN" altLang="en-US"/>
            </a:p>
          </p:txBody>
        </p:sp>
      </p:grpSp>
      <p:grpSp>
        <p:nvGrpSpPr>
          <p:cNvPr id="13327" name="组合 13326"/>
          <p:cNvGrpSpPr/>
          <p:nvPr/>
        </p:nvGrpSpPr>
        <p:grpSpPr>
          <a:xfrm>
            <a:off x="7907338" y="3613150"/>
            <a:ext cx="663575" cy="344488"/>
            <a:chOff x="0" y="0"/>
            <a:chExt cx="537" cy="217"/>
          </a:xfrm>
        </p:grpSpPr>
        <p:sp>
          <p:nvSpPr>
            <p:cNvPr id="13328" name="右箭头 13327"/>
            <p:cNvSpPr/>
            <p:nvPr/>
          </p:nvSpPr>
          <p:spPr>
            <a:xfrm>
              <a:off x="0" y="78"/>
              <a:ext cx="240" cy="96"/>
            </a:xfrm>
            <a:prstGeom prst="rightArrow">
              <a:avLst>
                <a:gd name="adj1" fmla="val 50000"/>
                <a:gd name="adj2" fmla="val 62500"/>
              </a:avLst>
            </a:prstGeom>
            <a:solidFill>
              <a:srgbClr val="FFCC66"/>
            </a:solidFill>
            <a:ln w="9525" cap="flat" cmpd="sng">
              <a:solidFill>
                <a:srgbClr val="FF6600"/>
              </a:solidFill>
              <a:prstDash val="solid"/>
              <a:miter/>
              <a:headEnd type="none" w="med" len="med"/>
              <a:tailEnd type="none" w="med" len="med"/>
            </a:ln>
          </p:spPr>
          <p:txBody>
            <a:bodyPr/>
            <a:lstStyle/>
            <a:p>
              <a:endParaRPr lang="zh-CN" altLang="en-US"/>
            </a:p>
          </p:txBody>
        </p:sp>
        <p:sp>
          <p:nvSpPr>
            <p:cNvPr id="13329" name="文本框 13328"/>
            <p:cNvSpPr txBox="1"/>
            <p:nvPr/>
          </p:nvSpPr>
          <p:spPr>
            <a:xfrm>
              <a:off x="249" y="0"/>
              <a:ext cx="288" cy="217"/>
            </a:xfrm>
            <a:prstGeom prst="rect">
              <a:avLst/>
            </a:prstGeom>
            <a:solidFill>
              <a:srgbClr val="FF9900"/>
            </a:solidFill>
            <a:ln w="57150" cap="flat" cmpd="sng">
              <a:solidFill>
                <a:srgbClr val="FF9900"/>
              </a:solidFill>
              <a:prstDash val="solid"/>
              <a:miter/>
              <a:headEnd type="none" w="med" len="med"/>
              <a:tailEnd type="none" w="med" len="med"/>
            </a:ln>
          </p:spPr>
          <p:txBody>
            <a:bodyPr>
              <a:spAutoFit/>
            </a:bodyPr>
            <a:lstStyle/>
            <a:p>
              <a:pPr>
                <a:lnSpc>
                  <a:spcPct val="40000"/>
                </a:lnSpc>
              </a:pPr>
              <a:r>
                <a:rPr lang="en-US" altLang="x-none" sz="3200" dirty="0">
                  <a:solidFill>
                    <a:srgbClr val="000000"/>
                  </a:solidFill>
                  <a:latin typeface="Arial" panose="020B0604020202020204" pitchFamily="34" charset="0"/>
                </a:rPr>
                <a:t>…</a:t>
              </a:r>
            </a:p>
          </p:txBody>
        </p:sp>
      </p:grpSp>
      <p:sp>
        <p:nvSpPr>
          <p:cNvPr id="13330" name="直接连接符 13329"/>
          <p:cNvSpPr/>
          <p:nvPr/>
        </p:nvSpPr>
        <p:spPr>
          <a:xfrm flipV="1">
            <a:off x="2592388" y="2744788"/>
            <a:ext cx="277812" cy="465137"/>
          </a:xfrm>
          <a:prstGeom prst="line">
            <a:avLst/>
          </a:prstGeom>
          <a:ln w="76200" cap="flat" cmpd="sng">
            <a:solidFill>
              <a:srgbClr val="3333FF"/>
            </a:solidFill>
            <a:prstDash val="solid"/>
            <a:headEnd type="none" w="med" len="med"/>
            <a:tailEnd type="triangle" w="med" len="med"/>
          </a:ln>
        </p:spPr>
      </p:sp>
      <p:grpSp>
        <p:nvGrpSpPr>
          <p:cNvPr id="13331" name="组合 13330"/>
          <p:cNvGrpSpPr/>
          <p:nvPr/>
        </p:nvGrpSpPr>
        <p:grpSpPr>
          <a:xfrm>
            <a:off x="2771775" y="1628775"/>
            <a:ext cx="4694238" cy="1204913"/>
            <a:chOff x="0" y="0"/>
            <a:chExt cx="4899" cy="851"/>
          </a:xfrm>
        </p:grpSpPr>
        <p:sp>
          <p:nvSpPr>
            <p:cNvPr id="13332" name="文本框 13331"/>
            <p:cNvSpPr txBox="1"/>
            <p:nvPr/>
          </p:nvSpPr>
          <p:spPr>
            <a:xfrm>
              <a:off x="0" y="501"/>
              <a:ext cx="4899" cy="350"/>
            </a:xfrm>
            <a:prstGeom prst="rect">
              <a:avLst/>
            </a:prstGeom>
            <a:noFill/>
            <a:ln w="38100" cap="flat" cmpd="sng">
              <a:solidFill>
                <a:srgbClr val="3333FF"/>
              </a:solidFill>
              <a:prstDash val="solid"/>
              <a:miter/>
              <a:headEnd type="none" w="med" len="med"/>
              <a:tailEnd type="none" w="med" len="med"/>
            </a:ln>
          </p:spPr>
          <p:txBody>
            <a:bodyPr>
              <a:spAutoFit/>
            </a:bodyPr>
            <a:lstStyle/>
            <a:p>
              <a:pPr algn="ctr">
                <a:spcBef>
                  <a:spcPct val="50000"/>
                </a:spcBef>
              </a:pPr>
              <a:r>
                <a:rPr lang="zh-CN" altLang="en-US" sz="2400" b="1" dirty="0">
                  <a:solidFill>
                    <a:srgbClr val="3333FF"/>
                  </a:solidFill>
                  <a:latin typeface="Tahoma" panose="020B0604030504040204" pitchFamily="2" charset="0"/>
                </a:rPr>
                <a:t>呼     吸    作    用</a:t>
              </a:r>
            </a:p>
          </p:txBody>
        </p:sp>
        <p:sp>
          <p:nvSpPr>
            <p:cNvPr id="13333" name="直接连接符 13332"/>
            <p:cNvSpPr/>
            <p:nvPr/>
          </p:nvSpPr>
          <p:spPr>
            <a:xfrm flipV="1">
              <a:off x="2450" y="275"/>
              <a:ext cx="45" cy="226"/>
            </a:xfrm>
            <a:prstGeom prst="line">
              <a:avLst/>
            </a:prstGeom>
            <a:ln w="57150" cap="flat" cmpd="sng">
              <a:solidFill>
                <a:srgbClr val="3333FF"/>
              </a:solidFill>
              <a:prstDash val="solid"/>
              <a:headEnd type="none" w="med" len="med"/>
              <a:tailEnd type="triangle" w="med" len="med"/>
            </a:ln>
          </p:spPr>
        </p:sp>
        <p:sp>
          <p:nvSpPr>
            <p:cNvPr id="13334" name="文本框 13333"/>
            <p:cNvSpPr txBox="1"/>
            <p:nvPr/>
          </p:nvSpPr>
          <p:spPr>
            <a:xfrm>
              <a:off x="1905" y="0"/>
              <a:ext cx="1225" cy="266"/>
            </a:xfrm>
            <a:prstGeom prst="rect">
              <a:avLst/>
            </a:prstGeom>
            <a:noFill/>
            <a:ln w="9525" cap="flat" cmpd="sng">
              <a:solidFill>
                <a:srgbClr val="3333FF"/>
              </a:solidFill>
              <a:prstDash val="solid"/>
              <a:miter/>
              <a:headEnd type="none" w="med" len="med"/>
              <a:tailEnd type="none" w="med" len="med"/>
            </a:ln>
          </p:spPr>
          <p:txBody>
            <a:bodyPr>
              <a:spAutoFit/>
            </a:bodyPr>
            <a:lstStyle/>
            <a:p>
              <a:pPr>
                <a:spcBef>
                  <a:spcPct val="50000"/>
                </a:spcBef>
              </a:pPr>
              <a:r>
                <a:rPr lang="zh-CN" altLang="en-US" sz="1800" b="1" dirty="0">
                  <a:solidFill>
                    <a:srgbClr val="3333FF"/>
                  </a:solidFill>
                  <a:latin typeface="Arial" panose="020B0604020202020204" pitchFamily="34" charset="0"/>
                </a:rPr>
                <a:t>（热能）</a:t>
              </a:r>
            </a:p>
          </p:txBody>
        </p:sp>
      </p:grpSp>
      <p:sp>
        <p:nvSpPr>
          <p:cNvPr id="13335" name="直接连接符 13334"/>
          <p:cNvSpPr/>
          <p:nvPr/>
        </p:nvSpPr>
        <p:spPr>
          <a:xfrm>
            <a:off x="2376488" y="4437063"/>
            <a:ext cx="206375" cy="379412"/>
          </a:xfrm>
          <a:prstGeom prst="line">
            <a:avLst/>
          </a:prstGeom>
          <a:ln w="76200" cap="flat" cmpd="sng">
            <a:solidFill>
              <a:srgbClr val="3333FF"/>
            </a:solidFill>
            <a:prstDash val="solid"/>
            <a:headEnd type="none" w="med" len="med"/>
            <a:tailEnd type="triangle" w="med" len="med"/>
          </a:ln>
        </p:spPr>
      </p:sp>
      <p:grpSp>
        <p:nvGrpSpPr>
          <p:cNvPr id="13336" name="组合 13335"/>
          <p:cNvGrpSpPr/>
          <p:nvPr/>
        </p:nvGrpSpPr>
        <p:grpSpPr>
          <a:xfrm>
            <a:off x="2124075" y="4833938"/>
            <a:ext cx="5764213" cy="1416050"/>
            <a:chOff x="0" y="0"/>
            <a:chExt cx="4083" cy="892"/>
          </a:xfrm>
        </p:grpSpPr>
        <p:sp>
          <p:nvSpPr>
            <p:cNvPr id="13337" name="矩形 13336"/>
            <p:cNvSpPr/>
            <p:nvPr/>
          </p:nvSpPr>
          <p:spPr>
            <a:xfrm>
              <a:off x="0" y="0"/>
              <a:ext cx="4083" cy="462"/>
            </a:xfrm>
            <a:prstGeom prst="rect">
              <a:avLst/>
            </a:prstGeom>
            <a:solidFill>
              <a:schemeClr val="bg1"/>
            </a:solidFill>
            <a:ln w="38100" cap="flat" cmpd="sng">
              <a:solidFill>
                <a:srgbClr val="3333FF"/>
              </a:solidFill>
              <a:prstDash val="solid"/>
              <a:miter/>
              <a:headEnd type="none" w="med" len="med"/>
              <a:tailEnd type="none" w="med" len="med"/>
            </a:ln>
          </p:spPr>
          <p:txBody>
            <a:bodyPr wrap="none" anchor="ctr"/>
            <a:lstStyle/>
            <a:p>
              <a:pPr algn="ctr"/>
              <a:r>
                <a:rPr lang="zh-CN" altLang="en-US" sz="2400" b="1" dirty="0">
                  <a:solidFill>
                    <a:srgbClr val="3333FF"/>
                  </a:solidFill>
                  <a:latin typeface="Tahoma" panose="020B0604030504040204" pitchFamily="2" charset="0"/>
                </a:rPr>
                <a:t>分    解    者</a:t>
              </a:r>
            </a:p>
          </p:txBody>
        </p:sp>
        <p:sp>
          <p:nvSpPr>
            <p:cNvPr id="13338" name="文本框 13337"/>
            <p:cNvSpPr txBox="1"/>
            <p:nvPr/>
          </p:nvSpPr>
          <p:spPr>
            <a:xfrm>
              <a:off x="1406" y="598"/>
              <a:ext cx="1152" cy="294"/>
            </a:xfrm>
            <a:prstGeom prst="rect">
              <a:avLst/>
            </a:prstGeom>
            <a:noFill/>
            <a:ln w="9525" cap="flat" cmpd="sng">
              <a:solidFill>
                <a:srgbClr val="3333FF"/>
              </a:solidFill>
              <a:prstDash val="solid"/>
              <a:miter/>
              <a:headEnd type="none" w="med" len="med"/>
              <a:tailEnd type="none" w="med" len="med"/>
            </a:ln>
          </p:spPr>
          <p:txBody>
            <a:bodyPr>
              <a:spAutoFit/>
            </a:bodyPr>
            <a:lstStyle/>
            <a:p>
              <a:r>
                <a:rPr lang="zh-CN" altLang="en-US" sz="2400" b="1" dirty="0">
                  <a:solidFill>
                    <a:srgbClr val="3333FF"/>
                  </a:solidFill>
                  <a:latin typeface="Tahoma" panose="020B0604030504040204" pitchFamily="2" charset="0"/>
                </a:rPr>
                <a:t>呼吸作用</a:t>
              </a:r>
            </a:p>
          </p:txBody>
        </p:sp>
        <p:sp>
          <p:nvSpPr>
            <p:cNvPr id="13339" name="直接连接符 13338"/>
            <p:cNvSpPr/>
            <p:nvPr/>
          </p:nvSpPr>
          <p:spPr>
            <a:xfrm>
              <a:off x="1814" y="488"/>
              <a:ext cx="182" cy="246"/>
            </a:xfrm>
            <a:prstGeom prst="line">
              <a:avLst/>
            </a:prstGeom>
            <a:ln w="76200" cap="flat" cmpd="sng">
              <a:solidFill>
                <a:srgbClr val="3333FF"/>
              </a:solidFill>
              <a:prstDash val="solid"/>
              <a:headEnd type="none" w="med" len="med"/>
              <a:tailEnd type="triangle" w="med" len="med"/>
            </a:ln>
          </p:spPr>
        </p:sp>
        <p:sp>
          <p:nvSpPr>
            <p:cNvPr id="13340" name="直接连接符 13339"/>
            <p:cNvSpPr/>
            <p:nvPr/>
          </p:nvSpPr>
          <p:spPr>
            <a:xfrm flipV="1">
              <a:off x="2495" y="779"/>
              <a:ext cx="272" cy="1"/>
            </a:xfrm>
            <a:prstGeom prst="line">
              <a:avLst/>
            </a:prstGeom>
            <a:ln w="57150" cap="flat" cmpd="sng">
              <a:solidFill>
                <a:srgbClr val="3333FF"/>
              </a:solidFill>
              <a:prstDash val="solid"/>
              <a:headEnd type="none" w="med" len="med"/>
              <a:tailEnd type="triangle" w="med" len="med"/>
            </a:ln>
          </p:spPr>
        </p:sp>
        <p:sp>
          <p:nvSpPr>
            <p:cNvPr id="13341" name="文本框 13340"/>
            <p:cNvSpPr txBox="1"/>
            <p:nvPr/>
          </p:nvSpPr>
          <p:spPr>
            <a:xfrm>
              <a:off x="2676" y="598"/>
              <a:ext cx="1179" cy="294"/>
            </a:xfrm>
            <a:prstGeom prst="rect">
              <a:avLst/>
            </a:prstGeom>
            <a:noFill/>
            <a:ln w="9525" cap="flat" cmpd="sng">
              <a:solidFill>
                <a:srgbClr val="3333FF"/>
              </a:solidFill>
              <a:prstDash val="solid"/>
              <a:miter/>
              <a:headEnd type="none" w="med" len="med"/>
              <a:tailEnd type="none" w="med" len="med"/>
            </a:ln>
          </p:spPr>
          <p:txBody>
            <a:bodyPr>
              <a:spAutoFit/>
            </a:bodyPr>
            <a:lstStyle/>
            <a:p>
              <a:pPr>
                <a:spcBef>
                  <a:spcPct val="50000"/>
                </a:spcBef>
              </a:pPr>
              <a:r>
                <a:rPr lang="zh-CN" altLang="en-US" sz="2400" b="1" dirty="0">
                  <a:solidFill>
                    <a:srgbClr val="3333FF"/>
                  </a:solidFill>
                  <a:latin typeface="Arial" panose="020B0604020202020204" pitchFamily="34" charset="0"/>
                </a:rPr>
                <a:t>（热能）</a:t>
              </a:r>
            </a:p>
          </p:txBody>
        </p:sp>
      </p:grpSp>
      <p:sp>
        <p:nvSpPr>
          <p:cNvPr id="13342" name="直接连接符 13341"/>
          <p:cNvSpPr/>
          <p:nvPr/>
        </p:nvSpPr>
        <p:spPr>
          <a:xfrm flipV="1">
            <a:off x="3851275" y="2852738"/>
            <a:ext cx="252413" cy="468312"/>
          </a:xfrm>
          <a:prstGeom prst="line">
            <a:avLst/>
          </a:prstGeom>
          <a:ln w="76200" cap="flat" cmpd="sng">
            <a:solidFill>
              <a:srgbClr val="3333FF"/>
            </a:solidFill>
            <a:prstDash val="solid"/>
            <a:headEnd type="none" w="med" len="med"/>
            <a:tailEnd type="triangle" w="med" len="med"/>
          </a:ln>
        </p:spPr>
      </p:sp>
      <p:sp>
        <p:nvSpPr>
          <p:cNvPr id="13343" name="直接连接符 13342"/>
          <p:cNvSpPr/>
          <p:nvPr/>
        </p:nvSpPr>
        <p:spPr>
          <a:xfrm>
            <a:off x="4032250" y="4292600"/>
            <a:ext cx="176213" cy="496888"/>
          </a:xfrm>
          <a:prstGeom prst="line">
            <a:avLst/>
          </a:prstGeom>
          <a:ln w="76200" cap="flat" cmpd="sng">
            <a:solidFill>
              <a:srgbClr val="3333FF"/>
            </a:solidFill>
            <a:prstDash val="solid"/>
            <a:headEnd type="none" w="med" len="med"/>
            <a:tailEnd type="triangle" w="med" len="med"/>
          </a:ln>
        </p:spPr>
      </p:sp>
      <p:sp>
        <p:nvSpPr>
          <p:cNvPr id="13344" name="直接连接符 13343"/>
          <p:cNvSpPr/>
          <p:nvPr/>
        </p:nvSpPr>
        <p:spPr>
          <a:xfrm flipV="1">
            <a:off x="5616575" y="2744788"/>
            <a:ext cx="215900" cy="579437"/>
          </a:xfrm>
          <a:prstGeom prst="line">
            <a:avLst/>
          </a:prstGeom>
          <a:ln w="76200" cap="flat" cmpd="sng">
            <a:solidFill>
              <a:srgbClr val="3333FF"/>
            </a:solidFill>
            <a:prstDash val="solid"/>
            <a:headEnd type="none" w="med" len="med"/>
            <a:tailEnd type="triangle" w="med" len="med"/>
          </a:ln>
        </p:spPr>
      </p:sp>
      <p:sp>
        <p:nvSpPr>
          <p:cNvPr id="13345" name="直接连接符 13344"/>
          <p:cNvSpPr/>
          <p:nvPr/>
        </p:nvSpPr>
        <p:spPr>
          <a:xfrm>
            <a:off x="5903913" y="4292600"/>
            <a:ext cx="161925" cy="515938"/>
          </a:xfrm>
          <a:prstGeom prst="line">
            <a:avLst/>
          </a:prstGeom>
          <a:ln w="76200" cap="flat" cmpd="sng">
            <a:solidFill>
              <a:srgbClr val="3333FF"/>
            </a:solidFill>
            <a:prstDash val="solid"/>
            <a:headEnd type="none" w="med" len="med"/>
            <a:tailEnd type="triangle" w="med" len="med"/>
          </a:ln>
        </p:spPr>
      </p:sp>
      <p:sp>
        <p:nvSpPr>
          <p:cNvPr id="13346" name="直接连接符 13345"/>
          <p:cNvSpPr/>
          <p:nvPr/>
        </p:nvSpPr>
        <p:spPr>
          <a:xfrm flipV="1">
            <a:off x="7056438" y="2852738"/>
            <a:ext cx="144462" cy="687387"/>
          </a:xfrm>
          <a:prstGeom prst="line">
            <a:avLst/>
          </a:prstGeom>
          <a:ln w="76200" cap="flat" cmpd="sng">
            <a:solidFill>
              <a:srgbClr val="3333FF"/>
            </a:solidFill>
            <a:prstDash val="solid"/>
            <a:headEnd type="none" w="med" len="med"/>
            <a:tailEnd type="triangle" w="med" len="med"/>
          </a:ln>
        </p:spPr>
      </p:sp>
      <p:sp>
        <p:nvSpPr>
          <p:cNvPr id="13347" name="直接连接符 13346"/>
          <p:cNvSpPr/>
          <p:nvPr/>
        </p:nvSpPr>
        <p:spPr>
          <a:xfrm>
            <a:off x="7200900" y="4257675"/>
            <a:ext cx="163513" cy="541338"/>
          </a:xfrm>
          <a:prstGeom prst="line">
            <a:avLst/>
          </a:prstGeom>
          <a:ln w="76200" cap="flat" cmpd="sng">
            <a:solidFill>
              <a:srgbClr val="3333FF"/>
            </a:solidFill>
            <a:prstDash val="solid"/>
            <a:headEnd type="none" w="med" len="med"/>
            <a:tailEnd type="triangl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330"/>
                                        </p:tgtEl>
                                        <p:attrNameLst>
                                          <p:attrName>style.visibility</p:attrName>
                                        </p:attrNameLst>
                                      </p:cBhvr>
                                      <p:to>
                                        <p:strVal val="visible"/>
                                      </p:to>
                                    </p:set>
                                    <p:animEffect transition="in" filter="wipe(left)">
                                      <p:cBhvr>
                                        <p:cTn id="12" dur="500"/>
                                        <p:tgtEl>
                                          <p:spTgt spid="133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331"/>
                                        </p:tgtEl>
                                        <p:attrNameLst>
                                          <p:attrName>style.visibility</p:attrName>
                                        </p:attrNameLst>
                                      </p:cBhvr>
                                      <p:to>
                                        <p:strVal val="visible"/>
                                      </p:to>
                                    </p:set>
                                    <p:animEffect transition="in" filter="wipe(left)">
                                      <p:cBhvr>
                                        <p:cTn id="17" dur="500"/>
                                        <p:tgtEl>
                                          <p:spTgt spid="133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318"/>
                                        </p:tgtEl>
                                        <p:attrNameLst>
                                          <p:attrName>style.visibility</p:attrName>
                                        </p:attrNameLst>
                                      </p:cBhvr>
                                      <p:to>
                                        <p:strVal val="visible"/>
                                      </p:to>
                                    </p:set>
                                    <p:animEffect transition="in" filter="wipe(left)">
                                      <p:cBhvr>
                                        <p:cTn id="22" dur="500"/>
                                        <p:tgtEl>
                                          <p:spTgt spid="133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335"/>
                                        </p:tgtEl>
                                        <p:attrNameLst>
                                          <p:attrName>style.visibility</p:attrName>
                                        </p:attrNameLst>
                                      </p:cBhvr>
                                      <p:to>
                                        <p:strVal val="visible"/>
                                      </p:to>
                                    </p:set>
                                    <p:animEffect transition="in" filter="wipe(left)">
                                      <p:cBhvr>
                                        <p:cTn id="27" dur="500"/>
                                        <p:tgtEl>
                                          <p:spTgt spid="133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336"/>
                                        </p:tgtEl>
                                        <p:attrNameLst>
                                          <p:attrName>style.visibility</p:attrName>
                                        </p:attrNameLst>
                                      </p:cBhvr>
                                      <p:to>
                                        <p:strVal val="visible"/>
                                      </p:to>
                                    </p:set>
                                    <p:animEffect transition="in" filter="wipe(left)">
                                      <p:cBhvr>
                                        <p:cTn id="32" dur="500"/>
                                        <p:tgtEl>
                                          <p:spTgt spid="133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342"/>
                                        </p:tgtEl>
                                        <p:attrNameLst>
                                          <p:attrName>style.visibility</p:attrName>
                                        </p:attrNameLst>
                                      </p:cBhvr>
                                      <p:to>
                                        <p:strVal val="visible"/>
                                      </p:to>
                                    </p:set>
                                    <p:animEffect transition="in" filter="wipe(left)">
                                      <p:cBhvr>
                                        <p:cTn id="37" dur="500"/>
                                        <p:tgtEl>
                                          <p:spTgt spid="133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321"/>
                                        </p:tgtEl>
                                        <p:attrNameLst>
                                          <p:attrName>style.visibility</p:attrName>
                                        </p:attrNameLst>
                                      </p:cBhvr>
                                      <p:to>
                                        <p:strVal val="visible"/>
                                      </p:to>
                                    </p:set>
                                    <p:animEffect transition="in" filter="wipe(left)">
                                      <p:cBhvr>
                                        <p:cTn id="42" dur="500"/>
                                        <p:tgtEl>
                                          <p:spTgt spid="133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343"/>
                                        </p:tgtEl>
                                        <p:attrNameLst>
                                          <p:attrName>style.visibility</p:attrName>
                                        </p:attrNameLst>
                                      </p:cBhvr>
                                      <p:to>
                                        <p:strVal val="visible"/>
                                      </p:to>
                                    </p:set>
                                    <p:animEffect transition="in" filter="wipe(left)">
                                      <p:cBhvr>
                                        <p:cTn id="47" dur="500"/>
                                        <p:tgtEl>
                                          <p:spTgt spid="1334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3344"/>
                                        </p:tgtEl>
                                        <p:attrNameLst>
                                          <p:attrName>style.visibility</p:attrName>
                                        </p:attrNameLst>
                                      </p:cBhvr>
                                      <p:to>
                                        <p:strVal val="visible"/>
                                      </p:to>
                                    </p:set>
                                    <p:animEffect transition="in" filter="wipe(left)">
                                      <p:cBhvr>
                                        <p:cTn id="52" dur="500"/>
                                        <p:tgtEl>
                                          <p:spTgt spid="1334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324"/>
                                        </p:tgtEl>
                                        <p:attrNameLst>
                                          <p:attrName>style.visibility</p:attrName>
                                        </p:attrNameLst>
                                      </p:cBhvr>
                                      <p:to>
                                        <p:strVal val="visible"/>
                                      </p:to>
                                    </p:set>
                                    <p:animEffect transition="in" filter="wipe(left)">
                                      <p:cBhvr>
                                        <p:cTn id="57" dur="500"/>
                                        <p:tgtEl>
                                          <p:spTgt spid="1332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3345"/>
                                        </p:tgtEl>
                                        <p:attrNameLst>
                                          <p:attrName>style.visibility</p:attrName>
                                        </p:attrNameLst>
                                      </p:cBhvr>
                                      <p:to>
                                        <p:strVal val="visible"/>
                                      </p:to>
                                    </p:set>
                                    <p:animEffect transition="in" filter="wipe(left)">
                                      <p:cBhvr>
                                        <p:cTn id="62" dur="500"/>
                                        <p:tgtEl>
                                          <p:spTgt spid="1334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3346"/>
                                        </p:tgtEl>
                                        <p:attrNameLst>
                                          <p:attrName>style.visibility</p:attrName>
                                        </p:attrNameLst>
                                      </p:cBhvr>
                                      <p:to>
                                        <p:strVal val="visible"/>
                                      </p:to>
                                    </p:set>
                                    <p:animEffect transition="in" filter="wipe(left)">
                                      <p:cBhvr>
                                        <p:cTn id="67" dur="500"/>
                                        <p:tgtEl>
                                          <p:spTgt spid="1334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3327"/>
                                        </p:tgtEl>
                                        <p:attrNameLst>
                                          <p:attrName>style.visibility</p:attrName>
                                        </p:attrNameLst>
                                      </p:cBhvr>
                                      <p:to>
                                        <p:strVal val="visible"/>
                                      </p:to>
                                    </p:set>
                                    <p:animEffect transition="in" filter="wipe(left)">
                                      <p:cBhvr>
                                        <p:cTn id="72" dur="500"/>
                                        <p:tgtEl>
                                          <p:spTgt spid="1332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3347"/>
                                        </p:tgtEl>
                                        <p:attrNameLst>
                                          <p:attrName>style.visibility</p:attrName>
                                        </p:attrNameLst>
                                      </p:cBhvr>
                                      <p:to>
                                        <p:strVal val="visible"/>
                                      </p:to>
                                    </p:set>
                                    <p:animEffect transition="in" filter="wipe(left)">
                                      <p:cBhvr>
                                        <p:cTn id="77" dur="500"/>
                                        <p:tgtEl>
                                          <p:spTgt spid="13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占位符 14337"/>
          <p:cNvSpPr>
            <a:spLocks noGrp="1"/>
          </p:cNvSpPr>
          <p:nvPr>
            <p:ph type="body" sz="half" idx="1"/>
          </p:nvPr>
        </p:nvSpPr>
        <p:spPr>
          <a:xfrm>
            <a:off x="755650" y="4149725"/>
            <a:ext cx="7377113" cy="792163"/>
          </a:xfrm>
          <a:ln/>
        </p:spPr>
        <p:txBody>
          <a:bodyPr vert="horz" wrap="square" anchor="t"/>
          <a:lstStyle/>
          <a:p>
            <a:pPr>
              <a:buNone/>
            </a:pPr>
            <a:r>
              <a:rPr lang="zh-CN" altLang="en-US" sz="2800" b="1" dirty="0">
                <a:solidFill>
                  <a:schemeClr val="accent2"/>
                </a:solidFill>
              </a:rPr>
              <a:t>特点：沿着食物链方向</a:t>
            </a:r>
            <a:r>
              <a:rPr lang="zh-CN" altLang="en-US" sz="2800" b="1" dirty="0">
                <a:solidFill>
                  <a:srgbClr val="FF0066"/>
                </a:solidFill>
              </a:rPr>
              <a:t>单向流动，逐级减少</a:t>
            </a:r>
          </a:p>
        </p:txBody>
      </p:sp>
      <p:sp>
        <p:nvSpPr>
          <p:cNvPr id="14339" name="矩形 14338"/>
          <p:cNvSpPr/>
          <p:nvPr/>
        </p:nvSpPr>
        <p:spPr>
          <a:xfrm>
            <a:off x="828675" y="1989138"/>
            <a:ext cx="7454900" cy="647700"/>
          </a:xfrm>
          <a:prstGeom prst="rect">
            <a:avLst/>
          </a:prstGeom>
          <a:noFill/>
          <a:ln w="9525">
            <a:noFill/>
          </a:ln>
        </p:spPr>
        <p:txBody>
          <a:bodyPr/>
          <a:lstStyle>
            <a:lvl1pPr marL="342900" lvl="0" indent="-342900" algn="l" defTabSz="91440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800" b="1" dirty="0">
                <a:solidFill>
                  <a:schemeClr val="accent2"/>
                </a:solidFill>
              </a:rPr>
              <a:t>起点：生产者通过</a:t>
            </a:r>
            <a:r>
              <a:rPr lang="zh-CN" altLang="en-US" sz="2800" b="1" dirty="0">
                <a:solidFill>
                  <a:srgbClr val="FF0066"/>
                </a:solidFill>
              </a:rPr>
              <a:t>光合作用固定</a:t>
            </a:r>
            <a:r>
              <a:rPr lang="zh-CN" altLang="en-US" sz="2800" b="1" dirty="0">
                <a:solidFill>
                  <a:schemeClr val="accent2"/>
                </a:solidFill>
              </a:rPr>
              <a:t>的能量</a:t>
            </a:r>
          </a:p>
        </p:txBody>
      </p:sp>
      <p:pic>
        <p:nvPicPr>
          <p:cNvPr id="14340" name="图片 14339" descr="图片6"/>
          <p:cNvPicPr>
            <a:picLocks noChangeAspect="1"/>
          </p:cNvPicPr>
          <p:nvPr/>
        </p:nvPicPr>
        <p:blipFill>
          <a:blip r:embed="rId2" cstate="print"/>
          <a:srcRect t="25319"/>
          <a:stretch>
            <a:fillRect/>
          </a:stretch>
        </p:blipFill>
        <p:spPr>
          <a:xfrm>
            <a:off x="539750" y="260350"/>
            <a:ext cx="2809875" cy="650875"/>
          </a:xfrm>
          <a:prstGeom prst="rect">
            <a:avLst/>
          </a:prstGeom>
          <a:noFill/>
          <a:ln w="9525">
            <a:noFill/>
          </a:ln>
        </p:spPr>
      </p:pic>
      <p:pic>
        <p:nvPicPr>
          <p:cNvPr id="14341" name="Picture 6" descr="xjdrw162"/>
          <p:cNvPicPr>
            <a:picLocks noChangeAspect="1"/>
          </p:cNvPicPr>
          <p:nvPr/>
        </p:nvPicPr>
        <p:blipFill>
          <a:blip r:embed="rId3" cstate="print"/>
          <a:stretch>
            <a:fillRect/>
          </a:stretch>
        </p:blipFill>
        <p:spPr>
          <a:xfrm>
            <a:off x="7812088" y="0"/>
            <a:ext cx="1331912" cy="2016125"/>
          </a:xfrm>
          <a:prstGeom prst="rect">
            <a:avLst/>
          </a:prstGeom>
          <a:noFill/>
          <a:ln w="9525">
            <a:noFill/>
          </a:ln>
        </p:spPr>
      </p:pic>
      <p:sp>
        <p:nvSpPr>
          <p:cNvPr id="14342" name="文本框 14341"/>
          <p:cNvSpPr txBox="1"/>
          <p:nvPr/>
        </p:nvSpPr>
        <p:spPr>
          <a:xfrm>
            <a:off x="611188" y="2997200"/>
            <a:ext cx="4464050" cy="731838"/>
          </a:xfrm>
          <a:prstGeom prst="rect">
            <a:avLst/>
          </a:prstGeom>
          <a:noFill/>
          <a:ln w="9525">
            <a:noFill/>
          </a:ln>
        </p:spPr>
        <p:txBody>
          <a:bodyPr vert="horz" wrap="square" anchor="t">
            <a:spAutoFit/>
          </a:bodyPr>
          <a:lstStyle/>
          <a:p>
            <a:pPr fontAlgn="t">
              <a:lnSpc>
                <a:spcPct val="150000"/>
              </a:lnSpc>
            </a:pPr>
            <a:r>
              <a:rPr lang="zh-CN" altLang="en-US" b="1" dirty="0">
                <a:solidFill>
                  <a:srgbClr val="3333FF"/>
                </a:solidFill>
                <a:latin typeface="宋体" panose="02010600030101010101" pitchFamily="2" charset="-122"/>
              </a:rPr>
              <a:t>2</a:t>
            </a:r>
            <a:r>
              <a:rPr lang="en-US" altLang="x-none" b="1" dirty="0">
                <a:solidFill>
                  <a:srgbClr val="3333FF"/>
                </a:solidFill>
                <a:latin typeface="宋体" panose="02010600030101010101" pitchFamily="2" charset="-122"/>
              </a:rPr>
              <a:t>.</a:t>
            </a:r>
            <a:r>
              <a:rPr lang="zh-CN" altLang="en-US" b="1" dirty="0">
                <a:solidFill>
                  <a:srgbClr val="3333FF"/>
                </a:solidFill>
                <a:latin typeface="宋体" panose="02010600030101010101" pitchFamily="2" charset="-122"/>
              </a:rPr>
              <a:t>能量流动的特点：</a:t>
            </a:r>
          </a:p>
        </p:txBody>
      </p:sp>
      <p:sp>
        <p:nvSpPr>
          <p:cNvPr id="14343" name="文本框 14342"/>
          <p:cNvSpPr txBox="1"/>
          <p:nvPr/>
        </p:nvSpPr>
        <p:spPr>
          <a:xfrm>
            <a:off x="684213" y="1196975"/>
            <a:ext cx="4464050" cy="731838"/>
          </a:xfrm>
          <a:prstGeom prst="rect">
            <a:avLst/>
          </a:prstGeom>
          <a:noFill/>
          <a:ln w="9525">
            <a:noFill/>
          </a:ln>
        </p:spPr>
        <p:txBody>
          <a:bodyPr vert="horz" wrap="square" anchor="t">
            <a:spAutoFit/>
          </a:bodyPr>
          <a:lstStyle/>
          <a:p>
            <a:pPr fontAlgn="t">
              <a:lnSpc>
                <a:spcPct val="150000"/>
              </a:lnSpc>
            </a:pPr>
            <a:r>
              <a:rPr lang="zh-CN" altLang="en-US" b="1" dirty="0">
                <a:solidFill>
                  <a:srgbClr val="3333FF"/>
                </a:solidFill>
                <a:latin typeface="宋体" panose="02010600030101010101" pitchFamily="2" charset="-122"/>
              </a:rPr>
              <a:t>1</a:t>
            </a:r>
            <a:r>
              <a:rPr lang="en-US" altLang="x-none" b="1" dirty="0">
                <a:solidFill>
                  <a:srgbClr val="3333FF"/>
                </a:solidFill>
                <a:latin typeface="宋体" panose="02010600030101010101" pitchFamily="2" charset="-122"/>
              </a:rPr>
              <a:t>.</a:t>
            </a:r>
            <a:r>
              <a:rPr lang="zh-CN" altLang="en-US" b="1" dirty="0">
                <a:solidFill>
                  <a:srgbClr val="3333FF"/>
                </a:solidFill>
                <a:latin typeface="宋体" panose="02010600030101010101" pitchFamily="2" charset="-122"/>
              </a:rPr>
              <a:t>能量流动的起点：</a:t>
            </a:r>
          </a:p>
        </p:txBody>
      </p:sp>
      <p:pic>
        <p:nvPicPr>
          <p:cNvPr id="14344" name="图片 14343" descr="pic_1090426132">
            <a:hlinkClick r:id="rId4" tooltip="新窗口打开"/>
          </p:cNvPr>
          <p:cNvPicPr>
            <a:picLocks noChangeAspect="1"/>
          </p:cNvPicPr>
          <p:nvPr/>
        </p:nvPicPr>
        <p:blipFill>
          <a:blip r:embed="rId5" cstate="print"/>
          <a:stretch>
            <a:fillRect/>
          </a:stretch>
        </p:blipFill>
        <p:spPr>
          <a:xfrm>
            <a:off x="36513" y="6021388"/>
            <a:ext cx="9220200" cy="768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12" dur="500"/>
                                        <p:tgtEl>
                                          <p:spTgt spid="143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P spid="1433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5361"/>
          <p:cNvSpPr txBox="1"/>
          <p:nvPr/>
        </p:nvSpPr>
        <p:spPr>
          <a:xfrm>
            <a:off x="3492500" y="0"/>
            <a:ext cx="4105275" cy="733425"/>
          </a:xfrm>
          <a:prstGeom prst="rect">
            <a:avLst/>
          </a:prstGeom>
          <a:noFill/>
          <a:ln w="9525">
            <a:noFill/>
          </a:ln>
        </p:spPr>
        <p:txBody>
          <a:bodyPr>
            <a:spAutoFit/>
          </a:bodyPr>
          <a:lstStyle/>
          <a:p>
            <a:pPr fontAlgn="t">
              <a:lnSpc>
                <a:spcPct val="150000"/>
              </a:lnSpc>
            </a:pPr>
            <a:r>
              <a:rPr lang="zh-CN" altLang="en-US" b="1" dirty="0">
                <a:solidFill>
                  <a:schemeClr val="hlink"/>
                </a:solidFill>
                <a:latin typeface="黑体" panose="02010609060101010101" pitchFamily="2" charset="-122"/>
              </a:rPr>
              <a:t>生态系统中的物质循环</a:t>
            </a:r>
            <a:endParaRPr lang="zh-CN" altLang="en-US" b="1" dirty="0">
              <a:solidFill>
                <a:schemeClr val="hlink"/>
              </a:solidFill>
              <a:latin typeface="宋体" panose="02010600030101010101" pitchFamily="2" charset="-122"/>
            </a:endParaRPr>
          </a:p>
        </p:txBody>
      </p:sp>
      <p:sp>
        <p:nvSpPr>
          <p:cNvPr id="15363" name="文本框 15362"/>
          <p:cNvSpPr txBox="1"/>
          <p:nvPr/>
        </p:nvSpPr>
        <p:spPr>
          <a:xfrm>
            <a:off x="539750" y="981075"/>
            <a:ext cx="7632700" cy="1187450"/>
          </a:xfrm>
          <a:prstGeom prst="rect">
            <a:avLst/>
          </a:prstGeom>
          <a:noFill/>
          <a:ln w="9525">
            <a:noFill/>
          </a:ln>
        </p:spPr>
        <p:txBody>
          <a:bodyPr>
            <a:spAutoFit/>
          </a:bodyPr>
          <a:lstStyle/>
          <a:p>
            <a:pPr fontAlgn="t">
              <a:lnSpc>
                <a:spcPct val="150000"/>
              </a:lnSpc>
            </a:pPr>
            <a:r>
              <a:rPr lang="en-US" altLang="x-none" sz="2400" b="1" dirty="0">
                <a:solidFill>
                  <a:srgbClr val="3333FF"/>
                </a:solidFill>
                <a:latin typeface="宋体" panose="02010600030101010101" pitchFamily="2" charset="-122"/>
              </a:rPr>
              <a:t>1.</a:t>
            </a:r>
            <a:r>
              <a:rPr lang="zh-CN" altLang="en-US" sz="2400" b="1" dirty="0">
                <a:solidFill>
                  <a:srgbClr val="3333FF"/>
                </a:solidFill>
                <a:latin typeface="宋体" panose="02010600030101010101" pitchFamily="2" charset="-122"/>
              </a:rPr>
              <a:t>生态系统中的能量流动伴随着物质循环，</a:t>
            </a:r>
            <a:r>
              <a:rPr lang="zh-CN" altLang="en-US" sz="2400" b="1" dirty="0">
                <a:solidFill>
                  <a:schemeClr val="hlink"/>
                </a:solidFill>
                <a:latin typeface="宋体" panose="02010600030101010101" pitchFamily="2" charset="-122"/>
              </a:rPr>
              <a:t>碳循环</a:t>
            </a:r>
            <a:r>
              <a:rPr lang="zh-CN" altLang="en-US" sz="2400" b="1" dirty="0">
                <a:solidFill>
                  <a:srgbClr val="3333FF"/>
                </a:solidFill>
                <a:latin typeface="宋体" panose="02010600030101010101" pitchFamily="2" charset="-122"/>
              </a:rPr>
              <a:t>是一种非常重要的物质循环。</a:t>
            </a:r>
          </a:p>
        </p:txBody>
      </p:sp>
      <p:pic>
        <p:nvPicPr>
          <p:cNvPr id="15364" name="图片 15363" descr="ryj2 027"/>
          <p:cNvPicPr>
            <a:picLocks noChangeAspect="1"/>
          </p:cNvPicPr>
          <p:nvPr/>
        </p:nvPicPr>
        <p:blipFill>
          <a:blip r:embed="rId2" cstate="print"/>
          <a:srcRect t="4221" b="12724"/>
          <a:stretch>
            <a:fillRect/>
          </a:stretch>
        </p:blipFill>
        <p:spPr>
          <a:xfrm>
            <a:off x="1258888" y="2636838"/>
            <a:ext cx="6624637" cy="3030537"/>
          </a:xfrm>
          <a:prstGeom prst="rect">
            <a:avLst/>
          </a:prstGeom>
          <a:noFill/>
          <a:ln w="9525">
            <a:noFill/>
          </a:ln>
        </p:spPr>
      </p:pic>
      <p:pic>
        <p:nvPicPr>
          <p:cNvPr id="15365" name="图片 15364" descr="图片5"/>
          <p:cNvPicPr>
            <a:picLocks noChangeAspect="1"/>
          </p:cNvPicPr>
          <p:nvPr/>
        </p:nvPicPr>
        <p:blipFill>
          <a:blip r:embed="rId3" cstate="print"/>
          <a:srcRect t="33774"/>
          <a:stretch>
            <a:fillRect/>
          </a:stretch>
        </p:blipFill>
        <p:spPr>
          <a:xfrm>
            <a:off x="539750" y="188913"/>
            <a:ext cx="2797175" cy="557212"/>
          </a:xfrm>
          <a:prstGeom prst="rect">
            <a:avLst/>
          </a:prstGeom>
          <a:noFill/>
          <a:ln w="9525">
            <a:noFill/>
          </a:ln>
        </p:spPr>
      </p:pic>
      <p:pic>
        <p:nvPicPr>
          <p:cNvPr id="15366" name="图片 15365" descr="pic_1090426132">
            <a:hlinkClick r:id="rId4" tooltip="新窗口打开"/>
          </p:cNvPr>
          <p:cNvPicPr>
            <a:picLocks noChangeAspect="1"/>
          </p:cNvPicPr>
          <p:nvPr/>
        </p:nvPicPr>
        <p:blipFill>
          <a:blip r:embed="rId5" cstate="print"/>
          <a:stretch>
            <a:fillRect/>
          </a:stretch>
        </p:blipFill>
        <p:spPr>
          <a:xfrm>
            <a:off x="0" y="6089650"/>
            <a:ext cx="9220200" cy="768350"/>
          </a:xfrm>
          <a:prstGeom prst="rect">
            <a:avLst/>
          </a:prstGeom>
          <a:noFill/>
          <a:ln w="9525">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6385" descr="自然界中的碳循环"/>
          <p:cNvPicPr>
            <a:picLocks noChangeAspect="1"/>
          </p:cNvPicPr>
          <p:nvPr/>
        </p:nvPicPr>
        <p:blipFill>
          <a:blip r:embed="rId2" cstate="print"/>
          <a:stretch>
            <a:fillRect/>
          </a:stretch>
        </p:blipFill>
        <p:spPr>
          <a:xfrm>
            <a:off x="719138" y="1376363"/>
            <a:ext cx="7775575" cy="4752975"/>
          </a:xfrm>
          <a:prstGeom prst="rect">
            <a:avLst/>
          </a:prstGeom>
          <a:noFill/>
          <a:ln w="9525">
            <a:noFill/>
          </a:ln>
        </p:spPr>
      </p:pic>
      <p:sp>
        <p:nvSpPr>
          <p:cNvPr id="16387" name="椭圆 16386"/>
          <p:cNvSpPr/>
          <p:nvPr/>
        </p:nvSpPr>
        <p:spPr>
          <a:xfrm>
            <a:off x="1727200" y="1700213"/>
            <a:ext cx="863600" cy="360362"/>
          </a:xfrm>
          <a:prstGeom prst="ellipse">
            <a:avLst/>
          </a:prstGeom>
          <a:noFill/>
          <a:ln w="9525">
            <a:noFill/>
          </a:ln>
        </p:spPr>
        <p:txBody>
          <a:bodyPr wrap="none" anchor="ctr"/>
          <a:lstStyle/>
          <a:p>
            <a:pPr algn="ctr"/>
            <a:r>
              <a:rPr lang="en-US" altLang="x-none" sz="2400" b="1" dirty="0">
                <a:solidFill>
                  <a:srgbClr val="3333FF"/>
                </a:solidFill>
                <a:latin typeface="宋体" panose="02010600030101010101" pitchFamily="2" charset="-122"/>
              </a:rPr>
              <a:t>CO</a:t>
            </a:r>
            <a:r>
              <a:rPr lang="en-US" altLang="x-none" sz="2400" b="1" baseline="-25000" dirty="0">
                <a:solidFill>
                  <a:srgbClr val="3333FF"/>
                </a:solidFill>
                <a:latin typeface="宋体" panose="02010600030101010101" pitchFamily="2" charset="-122"/>
              </a:rPr>
              <a:t>2</a:t>
            </a:r>
          </a:p>
        </p:txBody>
      </p:sp>
      <p:sp>
        <p:nvSpPr>
          <p:cNvPr id="16388" name="矩形 16387"/>
          <p:cNvSpPr/>
          <p:nvPr/>
        </p:nvSpPr>
        <p:spPr>
          <a:xfrm>
            <a:off x="2987675" y="3608388"/>
            <a:ext cx="1655763" cy="360362"/>
          </a:xfrm>
          <a:prstGeom prst="rect">
            <a:avLst/>
          </a:prstGeom>
          <a:noFill/>
          <a:ln w="9525">
            <a:noFill/>
          </a:ln>
        </p:spPr>
        <p:txBody>
          <a:bodyPr wrap="none" anchor="ctr"/>
          <a:lstStyle/>
          <a:p>
            <a:pPr algn="ctr"/>
            <a:r>
              <a:rPr lang="zh-CN" altLang="en-US" sz="2400" b="1" dirty="0">
                <a:solidFill>
                  <a:srgbClr val="3333FF"/>
                </a:solidFill>
                <a:latin typeface="宋体" panose="02010600030101010101" pitchFamily="2" charset="-122"/>
              </a:rPr>
              <a:t>死亡的生物</a:t>
            </a:r>
          </a:p>
        </p:txBody>
      </p:sp>
      <p:sp>
        <p:nvSpPr>
          <p:cNvPr id="16389" name="椭圆 16388"/>
          <p:cNvSpPr/>
          <p:nvPr/>
        </p:nvSpPr>
        <p:spPr>
          <a:xfrm>
            <a:off x="2087563" y="3716338"/>
            <a:ext cx="863600" cy="360362"/>
          </a:xfrm>
          <a:prstGeom prst="ellipse">
            <a:avLst/>
          </a:prstGeom>
          <a:noFill/>
          <a:ln w="9525">
            <a:noFill/>
          </a:ln>
        </p:spPr>
        <p:txBody>
          <a:bodyPr wrap="none" anchor="ctr"/>
          <a:lstStyle/>
          <a:p>
            <a:pPr algn="ctr"/>
            <a:r>
              <a:rPr lang="en-US" altLang="x-none" sz="2400" b="1" dirty="0">
                <a:solidFill>
                  <a:srgbClr val="3333FF"/>
                </a:solidFill>
                <a:latin typeface="宋体" panose="02010600030101010101" pitchFamily="2" charset="-122"/>
              </a:rPr>
              <a:t>CO</a:t>
            </a:r>
            <a:r>
              <a:rPr lang="en-US" altLang="x-none" sz="2400" b="1" baseline="-25000" dirty="0">
                <a:solidFill>
                  <a:srgbClr val="3333FF"/>
                </a:solidFill>
                <a:latin typeface="宋体" panose="02010600030101010101" pitchFamily="2" charset="-122"/>
              </a:rPr>
              <a:t>2</a:t>
            </a:r>
          </a:p>
        </p:txBody>
      </p:sp>
      <p:sp>
        <p:nvSpPr>
          <p:cNvPr id="16390" name="文本框 16389"/>
          <p:cNvSpPr txBox="1"/>
          <p:nvPr/>
        </p:nvSpPr>
        <p:spPr>
          <a:xfrm>
            <a:off x="3527425" y="5481638"/>
            <a:ext cx="1409700" cy="457200"/>
          </a:xfrm>
          <a:prstGeom prst="rect">
            <a:avLst/>
          </a:prstGeom>
          <a:noFill/>
          <a:ln w="9525">
            <a:noFill/>
          </a:ln>
        </p:spPr>
        <p:txBody>
          <a:bodyPr wrap="none" anchor="t">
            <a:spAutoFit/>
          </a:bodyPr>
          <a:lstStyle/>
          <a:p>
            <a:r>
              <a:rPr lang="zh-CN" altLang="en-US" sz="2400" b="1" dirty="0">
                <a:solidFill>
                  <a:srgbClr val="3333FF"/>
                </a:solidFill>
                <a:latin typeface="宋体" panose="02010600030101010101" pitchFamily="2" charset="-122"/>
              </a:rPr>
              <a:t>腐败生物</a:t>
            </a:r>
          </a:p>
        </p:txBody>
      </p:sp>
      <p:sp>
        <p:nvSpPr>
          <p:cNvPr id="16391" name="文本框 16390"/>
          <p:cNvSpPr txBox="1"/>
          <p:nvPr/>
        </p:nvSpPr>
        <p:spPr>
          <a:xfrm>
            <a:off x="3419475" y="4724400"/>
            <a:ext cx="1409700" cy="457200"/>
          </a:xfrm>
          <a:prstGeom prst="rect">
            <a:avLst/>
          </a:prstGeom>
          <a:noFill/>
          <a:ln w="9525">
            <a:noFill/>
          </a:ln>
        </p:spPr>
        <p:txBody>
          <a:bodyPr wrap="none" anchor="t">
            <a:spAutoFit/>
          </a:bodyPr>
          <a:lstStyle/>
          <a:p>
            <a:r>
              <a:rPr lang="zh-CN" altLang="en-US" sz="2400" b="1" dirty="0">
                <a:solidFill>
                  <a:srgbClr val="3333FF"/>
                </a:solidFill>
                <a:latin typeface="宋体" panose="02010600030101010101" pitchFamily="2" charset="-122"/>
              </a:rPr>
              <a:t>水生植物</a:t>
            </a:r>
          </a:p>
        </p:txBody>
      </p:sp>
      <p:sp>
        <p:nvSpPr>
          <p:cNvPr id="16392" name="文本框 16391"/>
          <p:cNvSpPr txBox="1"/>
          <p:nvPr/>
        </p:nvSpPr>
        <p:spPr>
          <a:xfrm>
            <a:off x="6156325" y="4833938"/>
            <a:ext cx="490538" cy="457200"/>
          </a:xfrm>
          <a:prstGeom prst="rect">
            <a:avLst/>
          </a:prstGeom>
          <a:noFill/>
          <a:ln w="9525">
            <a:noFill/>
          </a:ln>
        </p:spPr>
        <p:txBody>
          <a:bodyPr wrap="none" anchor="t">
            <a:spAutoFit/>
          </a:bodyPr>
          <a:lstStyle/>
          <a:p>
            <a:r>
              <a:rPr lang="zh-CN" altLang="en-US" sz="2400" b="1" dirty="0">
                <a:solidFill>
                  <a:srgbClr val="3333FF"/>
                </a:solidFill>
                <a:latin typeface="宋体" panose="02010600030101010101" pitchFamily="2" charset="-122"/>
              </a:rPr>
              <a:t>煤</a:t>
            </a:r>
          </a:p>
        </p:txBody>
      </p:sp>
      <p:sp>
        <p:nvSpPr>
          <p:cNvPr id="16393" name="矩形 16392"/>
          <p:cNvSpPr/>
          <p:nvPr/>
        </p:nvSpPr>
        <p:spPr>
          <a:xfrm>
            <a:off x="5580063" y="5661025"/>
            <a:ext cx="1584325" cy="360363"/>
          </a:xfrm>
          <a:prstGeom prst="rect">
            <a:avLst/>
          </a:prstGeom>
          <a:noFill/>
          <a:ln w="9525">
            <a:noFill/>
          </a:ln>
        </p:spPr>
        <p:txBody>
          <a:bodyPr wrap="none" anchor="ctr"/>
          <a:lstStyle/>
          <a:p>
            <a:pPr algn="ctr"/>
            <a:r>
              <a:rPr lang="zh-CN" altLang="en-US" sz="2400" b="1" dirty="0">
                <a:solidFill>
                  <a:srgbClr val="3333FF"/>
                </a:solidFill>
                <a:latin typeface="宋体" panose="02010600030101010101" pitchFamily="2" charset="-122"/>
              </a:rPr>
              <a:t>石油和天然气</a:t>
            </a:r>
          </a:p>
        </p:txBody>
      </p:sp>
      <p:sp>
        <p:nvSpPr>
          <p:cNvPr id="16394" name="椭圆 16393"/>
          <p:cNvSpPr/>
          <p:nvPr/>
        </p:nvSpPr>
        <p:spPr>
          <a:xfrm>
            <a:off x="3816350" y="1520825"/>
            <a:ext cx="1150938" cy="611188"/>
          </a:xfrm>
          <a:prstGeom prst="ellipse">
            <a:avLst/>
          </a:prstGeom>
          <a:noFill/>
          <a:ln w="9525">
            <a:noFill/>
          </a:ln>
        </p:spPr>
        <p:txBody>
          <a:bodyPr wrap="none" anchor="ctr"/>
          <a:lstStyle/>
          <a:p>
            <a:pPr algn="ctr"/>
            <a:r>
              <a:rPr lang="en-US" altLang="x-none" sz="2400" b="1" dirty="0">
                <a:solidFill>
                  <a:srgbClr val="3333FF"/>
                </a:solidFill>
                <a:latin typeface="宋体" panose="02010600030101010101" pitchFamily="2" charset="-122"/>
              </a:rPr>
              <a:t>CO</a:t>
            </a:r>
            <a:r>
              <a:rPr lang="en-US" altLang="x-none" sz="2400" b="1" baseline="-25000" dirty="0">
                <a:solidFill>
                  <a:srgbClr val="3333FF"/>
                </a:solidFill>
                <a:latin typeface="宋体" panose="02010600030101010101" pitchFamily="2" charset="-122"/>
              </a:rPr>
              <a:t>2</a:t>
            </a:r>
          </a:p>
        </p:txBody>
      </p:sp>
      <p:sp>
        <p:nvSpPr>
          <p:cNvPr id="16395" name="文本框 16394"/>
          <p:cNvSpPr txBox="1"/>
          <p:nvPr/>
        </p:nvSpPr>
        <p:spPr>
          <a:xfrm>
            <a:off x="2700338" y="2060575"/>
            <a:ext cx="1905000" cy="457200"/>
          </a:xfrm>
          <a:prstGeom prst="rect">
            <a:avLst/>
          </a:prstGeom>
          <a:noFill/>
          <a:ln w="9525">
            <a:noFill/>
          </a:ln>
        </p:spPr>
        <p:txBody>
          <a:bodyPr>
            <a:spAutoFit/>
          </a:bodyPr>
          <a:lstStyle/>
          <a:p>
            <a:r>
              <a:rPr lang="zh-CN" altLang="en-US" sz="2400" b="1" dirty="0">
                <a:solidFill>
                  <a:srgbClr val="3333FF"/>
                </a:solidFill>
                <a:latin typeface="宋体" panose="02010600030101010101" pitchFamily="2" charset="-122"/>
              </a:rPr>
              <a:t>呼吸作用</a:t>
            </a:r>
          </a:p>
        </p:txBody>
      </p:sp>
      <p:sp>
        <p:nvSpPr>
          <p:cNvPr id="16396" name="文本框 16395"/>
          <p:cNvSpPr txBox="1"/>
          <p:nvPr/>
        </p:nvSpPr>
        <p:spPr>
          <a:xfrm>
            <a:off x="1619250" y="2060575"/>
            <a:ext cx="796925" cy="457200"/>
          </a:xfrm>
          <a:prstGeom prst="rect">
            <a:avLst/>
          </a:prstGeom>
          <a:noFill/>
          <a:ln w="9525">
            <a:noFill/>
          </a:ln>
        </p:spPr>
        <p:txBody>
          <a:bodyPr wrap="none" anchor="t">
            <a:spAutoFit/>
          </a:bodyPr>
          <a:lstStyle/>
          <a:p>
            <a:r>
              <a:rPr lang="zh-CN" altLang="en-US" sz="2400" b="1" dirty="0">
                <a:solidFill>
                  <a:srgbClr val="3333FF"/>
                </a:solidFill>
                <a:latin typeface="宋体" panose="02010600030101010101" pitchFamily="2" charset="-122"/>
              </a:rPr>
              <a:t>呼吸</a:t>
            </a:r>
          </a:p>
        </p:txBody>
      </p:sp>
      <p:sp>
        <p:nvSpPr>
          <p:cNvPr id="16397" name="文本框 16396"/>
          <p:cNvSpPr txBox="1"/>
          <p:nvPr/>
        </p:nvSpPr>
        <p:spPr>
          <a:xfrm>
            <a:off x="1692275" y="4365625"/>
            <a:ext cx="1019175" cy="457200"/>
          </a:xfrm>
          <a:prstGeom prst="rect">
            <a:avLst/>
          </a:prstGeom>
          <a:noFill/>
          <a:ln w="9525">
            <a:noFill/>
          </a:ln>
        </p:spPr>
        <p:txBody>
          <a:bodyPr>
            <a:spAutoFit/>
          </a:bodyPr>
          <a:lstStyle/>
          <a:p>
            <a:r>
              <a:rPr lang="zh-CN" altLang="en-US" sz="2400" b="1" dirty="0">
                <a:solidFill>
                  <a:srgbClr val="3333FF"/>
                </a:solidFill>
                <a:latin typeface="宋体" panose="02010600030101010101" pitchFamily="2" charset="-122"/>
              </a:rPr>
              <a:t>呼吸</a:t>
            </a:r>
          </a:p>
        </p:txBody>
      </p:sp>
      <p:sp>
        <p:nvSpPr>
          <p:cNvPr id="16398" name="矩形 16397"/>
          <p:cNvSpPr/>
          <p:nvPr/>
        </p:nvSpPr>
        <p:spPr>
          <a:xfrm>
            <a:off x="4392613" y="2241550"/>
            <a:ext cx="1236662" cy="288925"/>
          </a:xfrm>
          <a:prstGeom prst="rect">
            <a:avLst/>
          </a:prstGeom>
          <a:noFill/>
          <a:ln w="9525">
            <a:noFill/>
          </a:ln>
        </p:spPr>
        <p:txBody>
          <a:bodyPr wrap="none" anchor="ctr"/>
          <a:lstStyle/>
          <a:p>
            <a:pPr algn="ctr"/>
            <a:r>
              <a:rPr lang="zh-CN" altLang="en-US" sz="2400" b="1" dirty="0">
                <a:solidFill>
                  <a:srgbClr val="3333FF"/>
                </a:solidFill>
                <a:latin typeface="宋体" panose="02010600030101010101" pitchFamily="2" charset="-122"/>
              </a:rPr>
              <a:t>光合作用</a:t>
            </a:r>
          </a:p>
        </p:txBody>
      </p:sp>
      <p:sp>
        <p:nvSpPr>
          <p:cNvPr id="16399" name="矩形 16398"/>
          <p:cNvSpPr/>
          <p:nvPr/>
        </p:nvSpPr>
        <p:spPr>
          <a:xfrm>
            <a:off x="3810000" y="4191000"/>
            <a:ext cx="1295400" cy="304800"/>
          </a:xfrm>
          <a:prstGeom prst="rect">
            <a:avLst/>
          </a:prstGeom>
          <a:noFill/>
          <a:ln w="9525">
            <a:noFill/>
          </a:ln>
        </p:spPr>
        <p:txBody>
          <a:bodyPr wrap="none" anchor="ctr"/>
          <a:lstStyle/>
          <a:p>
            <a:pPr algn="ctr"/>
            <a:r>
              <a:rPr lang="zh-CN" altLang="en-US" b="1" dirty="0">
                <a:solidFill>
                  <a:srgbClr val="3333FF"/>
                </a:solidFill>
                <a:latin typeface="宋体" panose="02010600030101010101" pitchFamily="2" charset="-122"/>
              </a:rPr>
              <a:t>光合作用</a:t>
            </a:r>
          </a:p>
        </p:txBody>
      </p:sp>
      <p:sp>
        <p:nvSpPr>
          <p:cNvPr id="16400" name="矩形 16399"/>
          <p:cNvSpPr/>
          <p:nvPr/>
        </p:nvSpPr>
        <p:spPr>
          <a:xfrm>
            <a:off x="6948488" y="3608388"/>
            <a:ext cx="796925" cy="457200"/>
          </a:xfrm>
          <a:prstGeom prst="rect">
            <a:avLst/>
          </a:prstGeom>
          <a:noFill/>
          <a:ln w="9525">
            <a:noFill/>
          </a:ln>
        </p:spPr>
        <p:txBody>
          <a:bodyPr wrap="none" anchor="t">
            <a:spAutoFit/>
          </a:bodyPr>
          <a:lstStyle/>
          <a:p>
            <a:pPr algn="ctr"/>
            <a:r>
              <a:rPr lang="zh-CN" altLang="en-US" sz="2400" b="1" dirty="0">
                <a:solidFill>
                  <a:srgbClr val="3333FF"/>
                </a:solidFill>
                <a:latin typeface="宋体" panose="02010600030101010101" pitchFamily="2" charset="-122"/>
              </a:rPr>
              <a:t>燃烧</a:t>
            </a:r>
          </a:p>
        </p:txBody>
      </p:sp>
      <p:sp>
        <p:nvSpPr>
          <p:cNvPr id="16401" name="文本框 16400"/>
          <p:cNvSpPr txBox="1"/>
          <p:nvPr/>
        </p:nvSpPr>
        <p:spPr>
          <a:xfrm>
            <a:off x="684213" y="476250"/>
            <a:ext cx="4168775" cy="639763"/>
          </a:xfrm>
          <a:prstGeom prst="rect">
            <a:avLst/>
          </a:prstGeom>
          <a:noFill/>
          <a:ln w="9525">
            <a:noFill/>
          </a:ln>
        </p:spPr>
        <p:txBody>
          <a:bodyPr wrap="none" anchor="t">
            <a:spAutoFit/>
          </a:bodyPr>
          <a:lstStyle/>
          <a:p>
            <a:pPr fontAlgn="t">
              <a:lnSpc>
                <a:spcPct val="150000"/>
              </a:lnSpc>
            </a:pPr>
            <a:r>
              <a:rPr lang="en-US" altLang="x-none" sz="2400" b="1" dirty="0">
                <a:solidFill>
                  <a:schemeClr val="hlink"/>
                </a:solidFill>
                <a:latin typeface="宋体" panose="02010600030101010101" pitchFamily="2" charset="-122"/>
              </a:rPr>
              <a:t>2.</a:t>
            </a:r>
            <a:r>
              <a:rPr lang="zh-CN" altLang="en-US" sz="2400" b="1" dirty="0">
                <a:solidFill>
                  <a:schemeClr val="hlink"/>
                </a:solidFill>
                <a:latin typeface="宋体" panose="02010600030101010101" pitchFamily="2" charset="-122"/>
              </a:rPr>
              <a:t>生态系统中的碳循环示意图</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7409" descr="10"/>
          <p:cNvPicPr>
            <a:picLocks noChangeAspect="1"/>
          </p:cNvPicPr>
          <p:nvPr/>
        </p:nvPicPr>
        <p:blipFill>
          <a:blip r:embed="rId2" cstate="print">
            <a:clrChange>
              <a:clrFrom>
                <a:srgbClr val="FEFEFE"/>
              </a:clrFrom>
              <a:clrTo>
                <a:srgbClr val="FEFEFE">
                  <a:alpha val="0"/>
                </a:srgbClr>
              </a:clrTo>
            </a:clrChange>
          </a:blip>
          <a:srcRect l="2609" r="2609"/>
          <a:stretch>
            <a:fillRect/>
          </a:stretch>
        </p:blipFill>
        <p:spPr>
          <a:xfrm>
            <a:off x="838200" y="990600"/>
            <a:ext cx="8305800" cy="5580063"/>
          </a:xfrm>
          <a:prstGeom prst="rect">
            <a:avLst/>
          </a:prstGeom>
          <a:noFill/>
          <a:ln w="9525">
            <a:noFill/>
          </a:ln>
        </p:spPr>
      </p:pic>
      <p:sp>
        <p:nvSpPr>
          <p:cNvPr id="17411" name="文本框 17410"/>
          <p:cNvSpPr txBox="1"/>
          <p:nvPr/>
        </p:nvSpPr>
        <p:spPr>
          <a:xfrm>
            <a:off x="6011863" y="4244975"/>
            <a:ext cx="1296987" cy="336550"/>
          </a:xfrm>
          <a:prstGeom prst="rect">
            <a:avLst/>
          </a:prstGeom>
          <a:noFill/>
          <a:ln w="9525">
            <a:noFill/>
          </a:ln>
        </p:spPr>
        <p:txBody>
          <a:bodyPr>
            <a:spAutoFit/>
          </a:bodyPr>
          <a:lstStyle/>
          <a:p>
            <a:pPr>
              <a:spcBef>
                <a:spcPct val="50000"/>
              </a:spcBef>
            </a:pPr>
            <a:r>
              <a:rPr lang="zh-CN" altLang="en-US" sz="1600" b="1" dirty="0">
                <a:latin typeface="Arial" panose="020B0604020202020204" pitchFamily="34" charset="0"/>
                <a:ea typeface="楷体_GB2312" pitchFamily="1" charset="-122"/>
              </a:rPr>
              <a:t>含碳有机物</a:t>
            </a:r>
          </a:p>
        </p:txBody>
      </p:sp>
      <p:sp>
        <p:nvSpPr>
          <p:cNvPr id="17412" name="文本框 17411"/>
          <p:cNvSpPr txBox="1"/>
          <p:nvPr/>
        </p:nvSpPr>
        <p:spPr>
          <a:xfrm>
            <a:off x="7956550" y="1628775"/>
            <a:ext cx="1296988" cy="336550"/>
          </a:xfrm>
          <a:prstGeom prst="rect">
            <a:avLst/>
          </a:prstGeom>
          <a:noFill/>
          <a:ln w="9525">
            <a:noFill/>
          </a:ln>
        </p:spPr>
        <p:txBody>
          <a:bodyPr>
            <a:spAutoFit/>
          </a:bodyPr>
          <a:lstStyle/>
          <a:p>
            <a:pPr>
              <a:spcBef>
                <a:spcPct val="50000"/>
              </a:spcBef>
            </a:pPr>
            <a:r>
              <a:rPr lang="zh-CN" altLang="en-US" sz="1600" b="1" dirty="0">
                <a:latin typeface="Arial" panose="020B0604020202020204" pitchFamily="34" charset="0"/>
                <a:ea typeface="楷体_GB2312" pitchFamily="1" charset="-122"/>
              </a:rPr>
              <a:t>含碳有机物</a:t>
            </a:r>
          </a:p>
        </p:txBody>
      </p:sp>
      <p:sp>
        <p:nvSpPr>
          <p:cNvPr id="17413" name="文本框 17412"/>
          <p:cNvSpPr txBox="1"/>
          <p:nvPr/>
        </p:nvSpPr>
        <p:spPr>
          <a:xfrm>
            <a:off x="6877050" y="2205038"/>
            <a:ext cx="1009650" cy="336550"/>
          </a:xfrm>
          <a:prstGeom prst="rect">
            <a:avLst/>
          </a:prstGeom>
          <a:noFill/>
          <a:ln w="9525">
            <a:noFill/>
          </a:ln>
        </p:spPr>
        <p:txBody>
          <a:bodyPr>
            <a:spAutoFit/>
          </a:bodyPr>
          <a:lstStyle/>
          <a:p>
            <a:pPr algn="ctr">
              <a:spcBef>
                <a:spcPct val="50000"/>
              </a:spcBef>
            </a:pPr>
            <a:r>
              <a:rPr lang="zh-CN" altLang="en-US" sz="1600" b="1" dirty="0">
                <a:latin typeface="Arial" panose="020B0604020202020204" pitchFamily="34" charset="0"/>
                <a:ea typeface="楷体_GB2312" pitchFamily="1" charset="-122"/>
              </a:rPr>
              <a:t>二氧化碳</a:t>
            </a:r>
            <a:endParaRPr lang="zh-CN" altLang="en-US" sz="1600" b="1" baseline="-25000" dirty="0">
              <a:latin typeface="Arial" panose="020B0604020202020204" pitchFamily="34" charset="0"/>
              <a:ea typeface="楷体_GB2312" pitchFamily="1" charset="-122"/>
            </a:endParaRPr>
          </a:p>
        </p:txBody>
      </p:sp>
      <p:sp>
        <p:nvSpPr>
          <p:cNvPr id="17414" name="文本框 17413"/>
          <p:cNvSpPr txBox="1"/>
          <p:nvPr/>
        </p:nvSpPr>
        <p:spPr>
          <a:xfrm>
            <a:off x="5003800" y="2205038"/>
            <a:ext cx="1079500" cy="336550"/>
          </a:xfrm>
          <a:prstGeom prst="rect">
            <a:avLst/>
          </a:prstGeom>
          <a:noFill/>
          <a:ln w="9525">
            <a:noFill/>
          </a:ln>
        </p:spPr>
        <p:txBody>
          <a:bodyPr>
            <a:spAutoFit/>
          </a:bodyPr>
          <a:lstStyle/>
          <a:p>
            <a:pPr algn="ctr">
              <a:spcBef>
                <a:spcPct val="50000"/>
              </a:spcBef>
            </a:pPr>
            <a:r>
              <a:rPr lang="zh-CN" altLang="en-US" sz="1600" b="1" dirty="0">
                <a:latin typeface="Arial" panose="020B0604020202020204" pitchFamily="34" charset="0"/>
                <a:ea typeface="楷体_GB2312" pitchFamily="1" charset="-122"/>
              </a:rPr>
              <a:t>二氧化碳</a:t>
            </a:r>
          </a:p>
        </p:txBody>
      </p:sp>
      <p:sp>
        <p:nvSpPr>
          <p:cNvPr id="17415" name="文本框 17414"/>
          <p:cNvSpPr txBox="1"/>
          <p:nvPr/>
        </p:nvSpPr>
        <p:spPr>
          <a:xfrm>
            <a:off x="3492500" y="2205038"/>
            <a:ext cx="1079500" cy="336550"/>
          </a:xfrm>
          <a:prstGeom prst="rect">
            <a:avLst/>
          </a:prstGeom>
          <a:noFill/>
          <a:ln w="9525">
            <a:noFill/>
          </a:ln>
        </p:spPr>
        <p:txBody>
          <a:bodyPr>
            <a:spAutoFit/>
          </a:bodyPr>
          <a:lstStyle/>
          <a:p>
            <a:pPr algn="ctr">
              <a:spcBef>
                <a:spcPct val="50000"/>
              </a:spcBef>
            </a:pPr>
            <a:r>
              <a:rPr lang="zh-CN" altLang="en-US" sz="1600" b="1" dirty="0">
                <a:latin typeface="Arial" panose="020B0604020202020204" pitchFamily="34" charset="0"/>
                <a:ea typeface="楷体_GB2312" pitchFamily="1" charset="-122"/>
              </a:rPr>
              <a:t>二氧化碳</a:t>
            </a:r>
            <a:endParaRPr lang="zh-CN" altLang="en-US" sz="1600" b="1" baseline="-25000" dirty="0">
              <a:latin typeface="Arial" panose="020B0604020202020204" pitchFamily="34" charset="0"/>
              <a:ea typeface="楷体_GB2312" pitchFamily="1" charset="-122"/>
            </a:endParaRPr>
          </a:p>
        </p:txBody>
      </p:sp>
      <p:sp>
        <p:nvSpPr>
          <p:cNvPr id="17416" name="文本框 17415"/>
          <p:cNvSpPr txBox="1"/>
          <p:nvPr/>
        </p:nvSpPr>
        <p:spPr>
          <a:xfrm>
            <a:off x="1763713" y="1628775"/>
            <a:ext cx="1152525" cy="336550"/>
          </a:xfrm>
          <a:prstGeom prst="rect">
            <a:avLst/>
          </a:prstGeom>
          <a:noFill/>
          <a:ln w="9525">
            <a:noFill/>
          </a:ln>
        </p:spPr>
        <p:txBody>
          <a:bodyPr>
            <a:spAutoFit/>
          </a:bodyPr>
          <a:lstStyle/>
          <a:p>
            <a:pPr algn="ctr">
              <a:spcBef>
                <a:spcPct val="50000"/>
              </a:spcBef>
            </a:pPr>
            <a:r>
              <a:rPr lang="zh-CN" altLang="en-US" sz="1600" b="1" dirty="0">
                <a:latin typeface="Arial" panose="020B0604020202020204" pitchFamily="34" charset="0"/>
                <a:ea typeface="楷体_GB2312" pitchFamily="1" charset="-122"/>
              </a:rPr>
              <a:t>二氧化碳</a:t>
            </a:r>
            <a:endParaRPr lang="zh-CN" altLang="en-US" sz="1600" b="1" baseline="-25000" dirty="0">
              <a:latin typeface="Arial" panose="020B0604020202020204" pitchFamily="34" charset="0"/>
              <a:ea typeface="楷体_GB2312" pitchFamily="1" charset="-122"/>
            </a:endParaRPr>
          </a:p>
        </p:txBody>
      </p:sp>
      <p:sp>
        <p:nvSpPr>
          <p:cNvPr id="17417" name="矩形 17416"/>
          <p:cNvSpPr/>
          <p:nvPr/>
        </p:nvSpPr>
        <p:spPr>
          <a:xfrm>
            <a:off x="539750" y="333375"/>
            <a:ext cx="2800350" cy="4572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楷体_GB2312" charset="0"/>
                <a:ea typeface="楷体_GB2312" charset="0"/>
              </a:rPr>
              <a:t>你填对了吗？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6"/>
                                        </p:tgtEl>
                                        <p:attrNameLst>
                                          <p:attrName>style.visibility</p:attrName>
                                        </p:attrNameLst>
                                      </p:cBhvr>
                                      <p:to>
                                        <p:strVal val="visible"/>
                                      </p:to>
                                    </p:set>
                                    <p:animEffect transition="in" filter="fade">
                                      <p:cBhvr>
                                        <p:cTn id="7" dur="500"/>
                                        <p:tgtEl>
                                          <p:spTgt spid="174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415"/>
                                        </p:tgtEl>
                                        <p:attrNameLst>
                                          <p:attrName>style.visibility</p:attrName>
                                        </p:attrNameLst>
                                      </p:cBhvr>
                                      <p:to>
                                        <p:strVal val="visible"/>
                                      </p:to>
                                    </p:set>
                                    <p:animEffect transition="in" filter="fade">
                                      <p:cBhvr>
                                        <p:cTn id="10" dur="500"/>
                                        <p:tgtEl>
                                          <p:spTgt spid="174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414"/>
                                        </p:tgtEl>
                                        <p:attrNameLst>
                                          <p:attrName>style.visibility</p:attrName>
                                        </p:attrNameLst>
                                      </p:cBhvr>
                                      <p:to>
                                        <p:strVal val="visible"/>
                                      </p:to>
                                    </p:set>
                                    <p:animEffect transition="in" filter="fade">
                                      <p:cBhvr>
                                        <p:cTn id="13" dur="500"/>
                                        <p:tgtEl>
                                          <p:spTgt spid="174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413"/>
                                        </p:tgtEl>
                                        <p:attrNameLst>
                                          <p:attrName>style.visibility</p:attrName>
                                        </p:attrNameLst>
                                      </p:cBhvr>
                                      <p:to>
                                        <p:strVal val="visible"/>
                                      </p:to>
                                    </p:set>
                                    <p:animEffect transition="in" filter="fade">
                                      <p:cBhvr>
                                        <p:cTn id="16" dur="500"/>
                                        <p:tgtEl>
                                          <p:spTgt spid="174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412"/>
                                        </p:tgtEl>
                                        <p:attrNameLst>
                                          <p:attrName>style.visibility</p:attrName>
                                        </p:attrNameLst>
                                      </p:cBhvr>
                                      <p:to>
                                        <p:strVal val="visible"/>
                                      </p:to>
                                    </p:set>
                                    <p:animEffect transition="in" filter="fade">
                                      <p:cBhvr>
                                        <p:cTn id="19" dur="500"/>
                                        <p:tgtEl>
                                          <p:spTgt spid="174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411"/>
                                        </p:tgtEl>
                                        <p:attrNameLst>
                                          <p:attrName>style.visibility</p:attrName>
                                        </p:attrNameLst>
                                      </p:cBhvr>
                                      <p:to>
                                        <p:strVal val="visible"/>
                                      </p:to>
                                    </p:set>
                                    <p:animEffect transition="in" filter="fade">
                                      <p:cBhvr>
                                        <p:cTn id="22"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P spid="17413" grpId="0"/>
      <p:bldP spid="17414" grpId="0"/>
      <p:bldP spid="17415" grpId="0"/>
      <p:bldP spid="174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8433"/>
          <p:cNvSpPr/>
          <p:nvPr/>
        </p:nvSpPr>
        <p:spPr>
          <a:xfrm>
            <a:off x="763588" y="620713"/>
            <a:ext cx="1768475" cy="903287"/>
          </a:xfrm>
          <a:prstGeom prst="rect">
            <a:avLst/>
          </a:prstGeom>
        </p:spPr>
        <p:txBody>
          <a:bodyPr wrap="none" fromWordArt="1">
            <a:prstTxWarp prst="textPlain">
              <a:avLst>
                <a:gd name="adj" fmla="val 50000"/>
              </a:avLst>
            </a:prstTxWarp>
            <a:normAutofit/>
          </a:bodyPr>
          <a:lstStyle/>
          <a:p>
            <a:pPr algn="ctr" eaLnBrk="0" hangingPunct="0"/>
            <a:r>
              <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隶书" panose="02010509060101010101" pitchFamily="1" charset="-122"/>
                <a:ea typeface="隶书" panose="02010509060101010101" pitchFamily="1" charset="-122"/>
              </a:rPr>
              <a:t>碳循环</a:t>
            </a:r>
          </a:p>
        </p:txBody>
      </p:sp>
      <p:sp>
        <p:nvSpPr>
          <p:cNvPr id="18435" name="矩形 18434"/>
          <p:cNvSpPr/>
          <p:nvPr/>
        </p:nvSpPr>
        <p:spPr>
          <a:xfrm>
            <a:off x="3165475" y="762000"/>
            <a:ext cx="2420938" cy="579438"/>
          </a:xfrm>
          <a:prstGeom prst="rect">
            <a:avLst/>
          </a:prstGeom>
          <a:noFill/>
          <a:ln w="9525">
            <a:noFill/>
          </a:ln>
        </p:spPr>
        <p:txBody>
          <a:bodyPr wrap="none" anchor="t">
            <a:spAutoFit/>
          </a:bodyPr>
          <a:lstStyle/>
          <a:p>
            <a:r>
              <a:rPr lang="zh-CN" altLang="en-US" sz="3200" b="1" dirty="0">
                <a:solidFill>
                  <a:schemeClr val="accent2"/>
                </a:solidFill>
                <a:latin typeface="隶书" panose="02010509060101010101" pitchFamily="1" charset="-122"/>
                <a:ea typeface="隶书" panose="02010509060101010101" pitchFamily="1" charset="-122"/>
              </a:rPr>
              <a:t>主要形式</a:t>
            </a:r>
            <a:r>
              <a:rPr lang="zh-CN" altLang="en-US" sz="3200" b="1" dirty="0">
                <a:solidFill>
                  <a:schemeClr val="accent2"/>
                </a:solidFill>
                <a:latin typeface="Times New Roman" panose="02020603050405020304" pitchFamily="2" charset="0"/>
                <a:ea typeface="隶书" panose="02010509060101010101" pitchFamily="1" charset="-122"/>
              </a:rPr>
              <a:t>——</a:t>
            </a:r>
            <a:endParaRPr lang="zh-CN" altLang="en-US" sz="3200" b="1" dirty="0">
              <a:solidFill>
                <a:schemeClr val="accent2"/>
              </a:solidFill>
              <a:latin typeface="隶书" panose="02010509060101010101" pitchFamily="1" charset="-122"/>
              <a:ea typeface="隶书" panose="02010509060101010101" pitchFamily="1" charset="-122"/>
            </a:endParaRPr>
          </a:p>
        </p:txBody>
      </p:sp>
      <p:sp>
        <p:nvSpPr>
          <p:cNvPr id="18436" name="矩形 18435"/>
          <p:cNvSpPr/>
          <p:nvPr/>
        </p:nvSpPr>
        <p:spPr>
          <a:xfrm>
            <a:off x="5345113" y="685800"/>
            <a:ext cx="2603500" cy="701675"/>
          </a:xfrm>
          <a:prstGeom prst="rect">
            <a:avLst/>
          </a:prstGeom>
          <a:noFill/>
          <a:ln w="9525">
            <a:noFill/>
          </a:ln>
        </p:spPr>
        <p:txBody>
          <a:bodyPr>
            <a:spAutoFit/>
          </a:bodyPr>
          <a:lstStyle/>
          <a:p>
            <a:r>
              <a:rPr lang="zh-CN" altLang="en-US" sz="4000" b="1" dirty="0">
                <a:solidFill>
                  <a:srgbClr val="FF0066"/>
                </a:solidFill>
                <a:latin typeface="隶书" panose="02010509060101010101" pitchFamily="1" charset="-122"/>
                <a:ea typeface="隶书" panose="02010509060101010101" pitchFamily="1" charset="-122"/>
              </a:rPr>
              <a:t>二氧化碳</a:t>
            </a:r>
          </a:p>
        </p:txBody>
      </p:sp>
      <p:sp>
        <p:nvSpPr>
          <p:cNvPr id="18437" name="矩形 18436"/>
          <p:cNvSpPr/>
          <p:nvPr/>
        </p:nvSpPr>
        <p:spPr>
          <a:xfrm>
            <a:off x="971550" y="1773238"/>
            <a:ext cx="4470400" cy="519112"/>
          </a:xfrm>
          <a:prstGeom prst="rect">
            <a:avLst/>
          </a:prstGeom>
          <a:noFill/>
          <a:ln w="9525">
            <a:noFill/>
          </a:ln>
        </p:spPr>
        <p:txBody>
          <a:bodyPr wrap="none" anchor="t">
            <a:spAutoFit/>
          </a:bodyPr>
          <a:lstStyle/>
          <a:p>
            <a:r>
              <a:rPr lang="zh-CN" altLang="en-US" b="1" dirty="0">
                <a:solidFill>
                  <a:schemeClr val="accent2"/>
                </a:solidFill>
                <a:latin typeface="宋体" panose="02010600030101010101" pitchFamily="2" charset="-122"/>
              </a:rPr>
              <a:t>碳进入大气中的三个途径：</a:t>
            </a:r>
          </a:p>
        </p:txBody>
      </p:sp>
      <p:sp>
        <p:nvSpPr>
          <p:cNvPr id="18438" name="矩形 18437"/>
          <p:cNvSpPr/>
          <p:nvPr/>
        </p:nvSpPr>
        <p:spPr>
          <a:xfrm>
            <a:off x="1403350" y="2492375"/>
            <a:ext cx="4783138" cy="701675"/>
          </a:xfrm>
          <a:prstGeom prst="rect">
            <a:avLst/>
          </a:prstGeom>
          <a:noFill/>
          <a:ln w="9525">
            <a:noFill/>
          </a:ln>
        </p:spPr>
        <p:txBody>
          <a:bodyPr>
            <a:spAutoFit/>
          </a:bodyPr>
          <a:lstStyle/>
          <a:p>
            <a:r>
              <a:rPr lang="zh-CN" altLang="en-US" sz="4000" b="1" dirty="0">
                <a:solidFill>
                  <a:srgbClr val="FF0066"/>
                </a:solidFill>
                <a:latin typeface="隶书" panose="02010509060101010101" pitchFamily="1" charset="-122"/>
                <a:ea typeface="隶书" panose="02010509060101010101" pitchFamily="1" charset="-122"/>
              </a:rPr>
              <a:t>化石燃料的燃烧作用</a:t>
            </a:r>
          </a:p>
        </p:txBody>
      </p:sp>
      <p:sp>
        <p:nvSpPr>
          <p:cNvPr id="18439" name="矩形 18438"/>
          <p:cNvSpPr/>
          <p:nvPr/>
        </p:nvSpPr>
        <p:spPr>
          <a:xfrm>
            <a:off x="1476375" y="3284538"/>
            <a:ext cx="5256213" cy="701675"/>
          </a:xfrm>
          <a:prstGeom prst="rect">
            <a:avLst/>
          </a:prstGeom>
          <a:noFill/>
          <a:ln w="9525">
            <a:noFill/>
          </a:ln>
        </p:spPr>
        <p:txBody>
          <a:bodyPr>
            <a:spAutoFit/>
          </a:bodyPr>
          <a:lstStyle/>
          <a:p>
            <a:r>
              <a:rPr lang="zh-CN" altLang="en-US" sz="4000" b="1" dirty="0">
                <a:solidFill>
                  <a:srgbClr val="FF0066"/>
                </a:solidFill>
                <a:latin typeface="隶书" panose="02010509060101010101" pitchFamily="1" charset="-122"/>
                <a:ea typeface="隶书" panose="02010509060101010101" pitchFamily="1" charset="-122"/>
              </a:rPr>
              <a:t>动、植物的呼吸作用</a:t>
            </a:r>
          </a:p>
        </p:txBody>
      </p:sp>
      <p:sp>
        <p:nvSpPr>
          <p:cNvPr id="18440" name="矩形 18439"/>
          <p:cNvSpPr/>
          <p:nvPr/>
        </p:nvSpPr>
        <p:spPr>
          <a:xfrm>
            <a:off x="1476375" y="4076700"/>
            <a:ext cx="5183188" cy="701675"/>
          </a:xfrm>
          <a:prstGeom prst="rect">
            <a:avLst/>
          </a:prstGeom>
          <a:noFill/>
          <a:ln w="9525">
            <a:noFill/>
          </a:ln>
        </p:spPr>
        <p:txBody>
          <a:bodyPr>
            <a:spAutoFit/>
          </a:bodyPr>
          <a:lstStyle/>
          <a:p>
            <a:r>
              <a:rPr lang="zh-CN" altLang="en-US" sz="4000" b="1" dirty="0">
                <a:solidFill>
                  <a:srgbClr val="FF0066"/>
                </a:solidFill>
                <a:latin typeface="隶书" panose="02010509060101010101" pitchFamily="1" charset="-122"/>
                <a:ea typeface="隶书" panose="02010509060101010101" pitchFamily="1" charset="-122"/>
              </a:rPr>
              <a:t>分解者的分解作用</a:t>
            </a:r>
          </a:p>
        </p:txBody>
      </p:sp>
      <p:sp>
        <p:nvSpPr>
          <p:cNvPr id="18441" name="矩形 18440"/>
          <p:cNvSpPr/>
          <p:nvPr/>
        </p:nvSpPr>
        <p:spPr>
          <a:xfrm>
            <a:off x="1114425" y="4868863"/>
            <a:ext cx="3467100" cy="519112"/>
          </a:xfrm>
          <a:prstGeom prst="rect">
            <a:avLst/>
          </a:prstGeom>
          <a:noFill/>
          <a:ln w="9525">
            <a:noFill/>
          </a:ln>
        </p:spPr>
        <p:txBody>
          <a:bodyPr wrap="none" anchor="t">
            <a:spAutoFit/>
          </a:bodyPr>
          <a:lstStyle/>
          <a:p>
            <a:r>
              <a:rPr lang="zh-CN" altLang="en-US" b="1" dirty="0">
                <a:solidFill>
                  <a:schemeClr val="accent2"/>
                </a:solidFill>
                <a:latin typeface="宋体" panose="02010600030101010101" pitchFamily="2" charset="-122"/>
              </a:rPr>
              <a:t>碳进入生物体的途径：</a:t>
            </a:r>
          </a:p>
        </p:txBody>
      </p:sp>
      <p:sp>
        <p:nvSpPr>
          <p:cNvPr id="18442" name="矩形 18441"/>
          <p:cNvSpPr/>
          <p:nvPr/>
        </p:nvSpPr>
        <p:spPr>
          <a:xfrm>
            <a:off x="1403350" y="5445125"/>
            <a:ext cx="4783138" cy="701675"/>
          </a:xfrm>
          <a:prstGeom prst="rect">
            <a:avLst/>
          </a:prstGeom>
          <a:noFill/>
          <a:ln w="9525">
            <a:noFill/>
          </a:ln>
        </p:spPr>
        <p:txBody>
          <a:bodyPr>
            <a:spAutoFit/>
          </a:bodyPr>
          <a:lstStyle/>
          <a:p>
            <a:r>
              <a:rPr lang="zh-CN" altLang="en-US" sz="4000" b="1" dirty="0">
                <a:solidFill>
                  <a:srgbClr val="FF0066"/>
                </a:solidFill>
                <a:latin typeface="隶书" panose="02010509060101010101" pitchFamily="1" charset="-122"/>
                <a:ea typeface="隶书" panose="02010509060101010101" pitchFamily="1" charset="-122"/>
              </a:rPr>
              <a:t>植物的光合作用</a:t>
            </a:r>
          </a:p>
        </p:txBody>
      </p:sp>
      <p:pic>
        <p:nvPicPr>
          <p:cNvPr id="18443" name="图片 18442" descr="pic_1090426132">
            <a:hlinkClick r:id="rId2" tooltip="新窗口打开"/>
          </p:cNvPr>
          <p:cNvPicPr>
            <a:picLocks noChangeAspect="1"/>
          </p:cNvPicPr>
          <p:nvPr/>
        </p:nvPicPr>
        <p:blipFill>
          <a:blip r:embed="rId3" cstate="print"/>
          <a:stretch>
            <a:fillRect/>
          </a:stretch>
        </p:blipFill>
        <p:spPr>
          <a:xfrm>
            <a:off x="0" y="6089650"/>
            <a:ext cx="9220200" cy="768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blinds(horizontal)">
                                      <p:cBhvr>
                                        <p:cTn id="12" dur="500"/>
                                        <p:tgtEl>
                                          <p:spTgt spid="184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blinds(horizontal)">
                                      <p:cBhvr>
                                        <p:cTn id="17" dur="500"/>
                                        <p:tgtEl>
                                          <p:spTgt spid="1843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37"/>
                                        </p:tgtEl>
                                        <p:attrNameLst>
                                          <p:attrName>style.visibility</p:attrName>
                                        </p:attrNameLst>
                                      </p:cBhvr>
                                      <p:to>
                                        <p:strVal val="visible"/>
                                      </p:to>
                                    </p:set>
                                    <p:animEffect transition="in" filter="blinds(horizontal)">
                                      <p:cBhvr>
                                        <p:cTn id="22" dur="500"/>
                                        <p:tgtEl>
                                          <p:spTgt spid="1843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438"/>
                                        </p:tgtEl>
                                        <p:attrNameLst>
                                          <p:attrName>style.visibility</p:attrName>
                                        </p:attrNameLst>
                                      </p:cBhvr>
                                      <p:to>
                                        <p:strVal val="visible"/>
                                      </p:to>
                                    </p:set>
                                    <p:animEffect transition="in" filter="blinds(horizontal)">
                                      <p:cBhvr>
                                        <p:cTn id="27" dur="500"/>
                                        <p:tgtEl>
                                          <p:spTgt spid="1843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439"/>
                                        </p:tgtEl>
                                        <p:attrNameLst>
                                          <p:attrName>style.visibility</p:attrName>
                                        </p:attrNameLst>
                                      </p:cBhvr>
                                      <p:to>
                                        <p:strVal val="visible"/>
                                      </p:to>
                                    </p:set>
                                    <p:animEffect transition="in" filter="blinds(horizontal)">
                                      <p:cBhvr>
                                        <p:cTn id="32" dur="500"/>
                                        <p:tgtEl>
                                          <p:spTgt spid="1843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440"/>
                                        </p:tgtEl>
                                        <p:attrNameLst>
                                          <p:attrName>style.visibility</p:attrName>
                                        </p:attrNameLst>
                                      </p:cBhvr>
                                      <p:to>
                                        <p:strVal val="visible"/>
                                      </p:to>
                                    </p:set>
                                    <p:animEffect transition="in" filter="blinds(horizontal)">
                                      <p:cBhvr>
                                        <p:cTn id="37" dur="500"/>
                                        <p:tgtEl>
                                          <p:spTgt spid="1844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441"/>
                                        </p:tgtEl>
                                        <p:attrNameLst>
                                          <p:attrName>style.visibility</p:attrName>
                                        </p:attrNameLst>
                                      </p:cBhvr>
                                      <p:to>
                                        <p:strVal val="visible"/>
                                      </p:to>
                                    </p:set>
                                    <p:animEffect transition="in" filter="blinds(horizontal)">
                                      <p:cBhvr>
                                        <p:cTn id="42" dur="500"/>
                                        <p:tgtEl>
                                          <p:spTgt spid="1844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442"/>
                                        </p:tgtEl>
                                        <p:attrNameLst>
                                          <p:attrName>style.visibility</p:attrName>
                                        </p:attrNameLst>
                                      </p:cBhvr>
                                      <p:to>
                                        <p:strVal val="visible"/>
                                      </p:to>
                                    </p:set>
                                    <p:animEffect transition="in" filter="blinds(horizontal)">
                                      <p:cBhvr>
                                        <p:cTn id="47" dur="500"/>
                                        <p:tgtEl>
                                          <p:spTgt spid="18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P spid="18438" grpId="0"/>
      <p:bldP spid="18439" grpId="0"/>
      <p:bldP spid="18440" grpId="0"/>
      <p:bldP spid="18441" grpId="0"/>
      <p:bldP spid="184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文本占位符 19457" descr="2"/>
          <p:cNvPicPr>
            <a:picLocks noGrp="1" noRot="1" noChangeAspect="1"/>
          </p:cNvPicPr>
          <p:nvPr>
            <p:ph idx="1"/>
          </p:nvPr>
        </p:nvPicPr>
        <p:blipFill>
          <a:blip r:embed="rId2" cstate="print"/>
          <a:stretch>
            <a:fillRect/>
          </a:stretch>
        </p:blipFill>
        <p:spPr>
          <a:xfrm>
            <a:off x="1079500" y="1520825"/>
            <a:ext cx="6767513" cy="4537075"/>
          </a:xfrm>
          <a:ln/>
        </p:spPr>
      </p:pic>
      <p:sp>
        <p:nvSpPr>
          <p:cNvPr id="19459" name="文本框 19458"/>
          <p:cNvSpPr txBox="1"/>
          <p:nvPr/>
        </p:nvSpPr>
        <p:spPr>
          <a:xfrm>
            <a:off x="755650" y="188913"/>
            <a:ext cx="6659563" cy="1187450"/>
          </a:xfrm>
          <a:prstGeom prst="rect">
            <a:avLst/>
          </a:prstGeom>
          <a:noFill/>
          <a:ln w="9525">
            <a:noFill/>
          </a:ln>
        </p:spPr>
        <p:txBody>
          <a:bodyPr>
            <a:spAutoFit/>
          </a:bodyPr>
          <a:lstStyle/>
          <a:p>
            <a:pPr fontAlgn="t">
              <a:lnSpc>
                <a:spcPct val="150000"/>
              </a:lnSpc>
            </a:pPr>
            <a:r>
              <a:rPr lang="en-US" altLang="x-none" sz="2400" b="1" dirty="0">
                <a:solidFill>
                  <a:schemeClr val="hlink"/>
                </a:solidFill>
                <a:latin typeface="宋体" panose="02010600030101010101" pitchFamily="2" charset="-122"/>
              </a:rPr>
              <a:t>4.</a:t>
            </a:r>
            <a:r>
              <a:rPr lang="zh-CN" altLang="en-US" sz="2400" b="1" dirty="0">
                <a:solidFill>
                  <a:schemeClr val="hlink"/>
                </a:solidFill>
                <a:latin typeface="宋体" panose="02010600030101010101" pitchFamily="2" charset="-122"/>
              </a:rPr>
              <a:t>其他的物质循环</a:t>
            </a:r>
            <a:r>
              <a:rPr lang="zh-CN" altLang="en-US" sz="2400" b="1" dirty="0">
                <a:solidFill>
                  <a:srgbClr val="3333FF"/>
                </a:solidFill>
                <a:latin typeface="宋体" panose="02010600030101010101" pitchFamily="2" charset="-122"/>
              </a:rPr>
              <a:t>  </a:t>
            </a:r>
          </a:p>
          <a:p>
            <a:pPr fontAlgn="t">
              <a:lnSpc>
                <a:spcPct val="150000"/>
              </a:lnSpc>
            </a:pPr>
            <a:r>
              <a:rPr lang="zh-CN" altLang="en-US" sz="2400" b="1" dirty="0">
                <a:solidFill>
                  <a:srgbClr val="3333FF"/>
                </a:solidFill>
                <a:latin typeface="宋体" panose="02010600030101010101" pitchFamily="2" charset="-122"/>
              </a:rPr>
              <a:t> ⑴水循环示意图</a:t>
            </a:r>
          </a:p>
        </p:txBody>
      </p:sp>
      <p:grpSp>
        <p:nvGrpSpPr>
          <p:cNvPr id="19460" name="Group 21"/>
          <p:cNvGrpSpPr/>
          <p:nvPr/>
        </p:nvGrpSpPr>
        <p:grpSpPr>
          <a:xfrm>
            <a:off x="5867400" y="50800"/>
            <a:ext cx="3276600" cy="763588"/>
            <a:chOff x="0" y="0"/>
            <a:chExt cx="1951" cy="327"/>
          </a:xfrm>
        </p:grpSpPr>
        <p:sp>
          <p:nvSpPr>
            <p:cNvPr id="19461" name="AutoShape 22"/>
            <p:cNvSpPr/>
            <p:nvPr/>
          </p:nvSpPr>
          <p:spPr>
            <a:xfrm>
              <a:off x="0" y="17"/>
              <a:ext cx="1951" cy="255"/>
            </a:xfrm>
            <a:prstGeom prst="ribbon">
              <a:avLst>
                <a:gd name="adj1" fmla="val 12500"/>
                <a:gd name="adj2" fmla="val 50000"/>
              </a:avLst>
            </a:prstGeom>
            <a:gradFill rotWithShape="1">
              <a:gsLst>
                <a:gs pos="0">
                  <a:srgbClr val="005CBF">
                    <a:alpha val="100000"/>
                  </a:srgbClr>
                </a:gs>
                <a:gs pos="12500">
                  <a:srgbClr val="0087E6">
                    <a:alpha val="100000"/>
                  </a:srgbClr>
                </a:gs>
                <a:gs pos="37500">
                  <a:srgbClr val="21D6E0">
                    <a:alpha val="100000"/>
                  </a:srgbClr>
                </a:gs>
                <a:gs pos="50000">
                  <a:srgbClr val="03D4A8">
                    <a:alpha val="100000"/>
                  </a:srgbClr>
                </a:gs>
                <a:gs pos="62500">
                  <a:srgbClr val="21D6E0">
                    <a:alpha val="100000"/>
                  </a:srgbClr>
                </a:gs>
                <a:gs pos="87500">
                  <a:srgbClr val="0087E6">
                    <a:alpha val="100000"/>
                  </a:srgbClr>
                </a:gs>
                <a:gs pos="100000">
                  <a:srgbClr val="005CBF">
                    <a:alpha val="100000"/>
                  </a:srgbClr>
                </a:gs>
              </a:gsLst>
              <a:lin ang="0" scaled="1"/>
              <a:tileRect/>
            </a:gradFill>
            <a:ln w="9525" cap="flat" cmpd="sng">
              <a:solidFill>
                <a:schemeClr val="bg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19462" name="Text Box 23"/>
            <p:cNvSpPr txBox="1"/>
            <p:nvPr/>
          </p:nvSpPr>
          <p:spPr>
            <a:xfrm>
              <a:off x="453" y="0"/>
              <a:ext cx="1088" cy="327"/>
            </a:xfrm>
            <a:prstGeom prst="rect">
              <a:avLst/>
            </a:prstGeom>
            <a:noFill/>
            <a:ln w="9525">
              <a:noFill/>
            </a:ln>
          </p:spPr>
          <p:txBody>
            <a:bodyPr>
              <a:spAutoFit/>
            </a:bodyPr>
            <a:lstStyle/>
            <a:p>
              <a:pPr>
                <a:spcBef>
                  <a:spcPct val="50000"/>
                </a:spcBef>
              </a:pPr>
              <a:r>
                <a:rPr lang="zh-CN" altLang="en-US" b="1" dirty="0">
                  <a:solidFill>
                    <a:srgbClr val="D81640"/>
                  </a:solidFill>
                  <a:latin typeface="Arial" panose="020B0604020202020204" pitchFamily="34" charset="0"/>
                  <a:ea typeface="华文行楷" panose="02010800040101010101" pitchFamily="2" charset="-122"/>
                </a:rPr>
                <a:t>知识拓展</a:t>
              </a:r>
            </a:p>
          </p:txBody>
        </p:sp>
      </p:gr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20481" descr="自然界中的氧循环"/>
          <p:cNvPicPr>
            <a:picLocks noChangeAspect="1"/>
          </p:cNvPicPr>
          <p:nvPr/>
        </p:nvPicPr>
        <p:blipFill>
          <a:blip r:embed="rId2" cstate="print"/>
          <a:stretch>
            <a:fillRect/>
          </a:stretch>
        </p:blipFill>
        <p:spPr>
          <a:xfrm>
            <a:off x="647700" y="1376363"/>
            <a:ext cx="7848600" cy="4784725"/>
          </a:xfrm>
          <a:prstGeom prst="rect">
            <a:avLst/>
          </a:prstGeom>
          <a:noFill/>
          <a:ln w="9525" cap="flat" cmpd="sng">
            <a:solidFill>
              <a:schemeClr val="accent1"/>
            </a:solidFill>
            <a:prstDash val="solid"/>
            <a:miter/>
            <a:headEnd type="none" w="med" len="med"/>
            <a:tailEnd type="none" w="med" len="med"/>
          </a:ln>
        </p:spPr>
      </p:pic>
      <p:sp>
        <p:nvSpPr>
          <p:cNvPr id="20483" name="文本框 20482"/>
          <p:cNvSpPr txBox="1"/>
          <p:nvPr/>
        </p:nvSpPr>
        <p:spPr>
          <a:xfrm>
            <a:off x="3475038" y="3308350"/>
            <a:ext cx="1709737" cy="466725"/>
          </a:xfrm>
          <a:prstGeom prst="rect">
            <a:avLst/>
          </a:prstGeom>
          <a:noFill/>
          <a:ln w="9525" cap="flat" cmpd="sng">
            <a:solidFill>
              <a:schemeClr val="accent1"/>
            </a:solidFill>
            <a:prstDash val="solid"/>
            <a:miter/>
            <a:headEnd type="none" w="med" len="med"/>
            <a:tailEnd type="none" w="med" len="med"/>
          </a:ln>
        </p:spPr>
        <p:txBody>
          <a:bodyPr>
            <a:spAutoFit/>
          </a:bodyPr>
          <a:lstStyle/>
          <a:p>
            <a:pPr>
              <a:spcBef>
                <a:spcPct val="50000"/>
              </a:spcBef>
            </a:pPr>
            <a:r>
              <a:rPr lang="zh-CN" altLang="en-US" sz="2400" b="1" dirty="0">
                <a:solidFill>
                  <a:srgbClr val="9900FF"/>
                </a:solidFill>
                <a:latin typeface="宋体" panose="02010600030101010101" pitchFamily="2" charset="-122"/>
              </a:rPr>
              <a:t>光合作用</a:t>
            </a:r>
          </a:p>
        </p:txBody>
      </p:sp>
      <p:sp>
        <p:nvSpPr>
          <p:cNvPr id="20484" name="文本框 20483"/>
          <p:cNvSpPr txBox="1"/>
          <p:nvPr/>
        </p:nvSpPr>
        <p:spPr>
          <a:xfrm>
            <a:off x="3549650" y="3873500"/>
            <a:ext cx="1711325" cy="466725"/>
          </a:xfrm>
          <a:prstGeom prst="rect">
            <a:avLst/>
          </a:prstGeom>
          <a:noFill/>
          <a:ln w="9525" cap="flat" cmpd="sng">
            <a:solidFill>
              <a:schemeClr val="accent1"/>
            </a:solidFill>
            <a:prstDash val="solid"/>
            <a:miter/>
            <a:headEnd type="none" w="med" len="med"/>
            <a:tailEnd type="none" w="med" len="med"/>
          </a:ln>
        </p:spPr>
        <p:txBody>
          <a:bodyPr>
            <a:spAutoFit/>
          </a:bodyPr>
          <a:lstStyle/>
          <a:p>
            <a:pPr>
              <a:spcBef>
                <a:spcPct val="50000"/>
              </a:spcBef>
            </a:pPr>
            <a:r>
              <a:rPr lang="zh-CN" altLang="en-US" sz="2400" b="1" dirty="0">
                <a:solidFill>
                  <a:srgbClr val="9900FF"/>
                </a:solidFill>
                <a:latin typeface="宋体" panose="02010600030101010101" pitchFamily="2" charset="-122"/>
              </a:rPr>
              <a:t>呼吸作用</a:t>
            </a:r>
          </a:p>
        </p:txBody>
      </p:sp>
      <p:sp>
        <p:nvSpPr>
          <p:cNvPr id="20485" name="文本框 20484"/>
          <p:cNvSpPr txBox="1"/>
          <p:nvPr/>
        </p:nvSpPr>
        <p:spPr>
          <a:xfrm>
            <a:off x="5076825" y="3573463"/>
            <a:ext cx="1484313" cy="466725"/>
          </a:xfrm>
          <a:prstGeom prst="rect">
            <a:avLst/>
          </a:prstGeom>
          <a:noFill/>
          <a:ln w="9525" cap="flat" cmpd="sng">
            <a:solidFill>
              <a:schemeClr val="accent1"/>
            </a:solidFill>
            <a:prstDash val="solid"/>
            <a:miter/>
            <a:headEnd type="none" w="med" len="med"/>
            <a:tailEnd type="none" w="med" len="med"/>
          </a:ln>
        </p:spPr>
        <p:txBody>
          <a:bodyPr>
            <a:spAutoFit/>
          </a:bodyPr>
          <a:lstStyle/>
          <a:p>
            <a:r>
              <a:rPr lang="en-US" altLang="x-none" sz="2400" b="1" dirty="0">
                <a:solidFill>
                  <a:srgbClr val="FF0066"/>
                </a:solidFill>
                <a:latin typeface="宋体" panose="02010600030101010101" pitchFamily="2" charset="-122"/>
              </a:rPr>
              <a:t>CO</a:t>
            </a:r>
            <a:r>
              <a:rPr lang="en-US" altLang="x-none" sz="2400" b="1" baseline="-25000" dirty="0">
                <a:solidFill>
                  <a:srgbClr val="FF0066"/>
                </a:solidFill>
                <a:latin typeface="宋体" panose="02010600030101010101" pitchFamily="2" charset="-122"/>
              </a:rPr>
              <a:t>2</a:t>
            </a:r>
          </a:p>
        </p:txBody>
      </p:sp>
      <p:sp>
        <p:nvSpPr>
          <p:cNvPr id="20486" name="文本框 20485"/>
          <p:cNvSpPr txBox="1"/>
          <p:nvPr/>
        </p:nvSpPr>
        <p:spPr>
          <a:xfrm>
            <a:off x="1760538" y="2517775"/>
            <a:ext cx="2530475" cy="466725"/>
          </a:xfrm>
          <a:prstGeom prst="rect">
            <a:avLst/>
          </a:prstGeom>
          <a:noFill/>
          <a:ln w="9525" cap="flat" cmpd="sng">
            <a:solidFill>
              <a:schemeClr val="accent1"/>
            </a:solidFill>
            <a:prstDash val="solid"/>
            <a:miter/>
            <a:headEnd type="none" w="med" len="med"/>
            <a:tailEnd type="none" w="med" len="med"/>
          </a:ln>
        </p:spPr>
        <p:txBody>
          <a:bodyPr>
            <a:spAutoFit/>
          </a:bodyPr>
          <a:lstStyle/>
          <a:p>
            <a:pPr>
              <a:spcBef>
                <a:spcPct val="50000"/>
              </a:spcBef>
            </a:pPr>
            <a:r>
              <a:rPr lang="zh-CN" altLang="en-US" sz="2400" b="1" dirty="0">
                <a:solidFill>
                  <a:srgbClr val="9900FF"/>
                </a:solidFill>
                <a:latin typeface="宋体" panose="02010600030101010101" pitchFamily="2" charset="-122"/>
              </a:rPr>
              <a:t>大气中的</a:t>
            </a:r>
            <a:r>
              <a:rPr lang="en-US" altLang="x-none" sz="2400" b="1" dirty="0">
                <a:solidFill>
                  <a:srgbClr val="FF0066"/>
                </a:solidFill>
                <a:latin typeface="宋体" panose="02010600030101010101" pitchFamily="2" charset="-122"/>
              </a:rPr>
              <a:t>O</a:t>
            </a:r>
            <a:r>
              <a:rPr lang="en-US" altLang="x-none" sz="2400" b="1" baseline="-25000" dirty="0">
                <a:solidFill>
                  <a:srgbClr val="FF0066"/>
                </a:solidFill>
                <a:latin typeface="宋体" panose="02010600030101010101" pitchFamily="2" charset="-122"/>
              </a:rPr>
              <a:t>2</a:t>
            </a:r>
          </a:p>
        </p:txBody>
      </p:sp>
      <p:sp>
        <p:nvSpPr>
          <p:cNvPr id="20487" name="文本框 20486"/>
          <p:cNvSpPr txBox="1"/>
          <p:nvPr/>
        </p:nvSpPr>
        <p:spPr>
          <a:xfrm>
            <a:off x="2051050" y="1700213"/>
            <a:ext cx="450850" cy="466725"/>
          </a:xfrm>
          <a:prstGeom prst="rect">
            <a:avLst/>
          </a:prstGeom>
          <a:noFill/>
          <a:ln w="9525" cap="flat" cmpd="sng">
            <a:solidFill>
              <a:schemeClr val="accent1"/>
            </a:solidFill>
            <a:prstDash val="solid"/>
            <a:miter/>
            <a:headEnd type="none" w="med" len="med"/>
            <a:tailEnd type="none" w="med" len="med"/>
          </a:ln>
        </p:spPr>
        <p:txBody>
          <a:bodyPr wrap="none" anchor="t">
            <a:spAutoFit/>
          </a:bodyPr>
          <a:lstStyle/>
          <a:p>
            <a:r>
              <a:rPr lang="en-US" altLang="x-none" sz="2400" b="1" dirty="0">
                <a:solidFill>
                  <a:srgbClr val="3333FF"/>
                </a:solidFill>
                <a:latin typeface="宋体" panose="02010600030101010101" pitchFamily="2" charset="-122"/>
              </a:rPr>
              <a:t>O</a:t>
            </a:r>
            <a:r>
              <a:rPr lang="en-US" altLang="x-none" sz="2400" b="1" baseline="-25000" dirty="0">
                <a:solidFill>
                  <a:srgbClr val="3333FF"/>
                </a:solidFill>
                <a:latin typeface="宋体" panose="02010600030101010101" pitchFamily="2" charset="-122"/>
              </a:rPr>
              <a:t>3</a:t>
            </a:r>
          </a:p>
        </p:txBody>
      </p:sp>
      <p:sp>
        <p:nvSpPr>
          <p:cNvPr id="20488" name="文本框 20487"/>
          <p:cNvSpPr txBox="1"/>
          <p:nvPr/>
        </p:nvSpPr>
        <p:spPr>
          <a:xfrm>
            <a:off x="6110288" y="5343525"/>
            <a:ext cx="1768475" cy="466725"/>
          </a:xfrm>
          <a:prstGeom prst="rect">
            <a:avLst/>
          </a:prstGeom>
          <a:noFill/>
          <a:ln w="9525" cap="flat" cmpd="sng">
            <a:solidFill>
              <a:schemeClr val="accent1"/>
            </a:solidFill>
            <a:prstDash val="solid"/>
            <a:miter/>
            <a:headEnd type="none" w="med" len="med"/>
            <a:tailEnd type="none" w="med" len="med"/>
          </a:ln>
        </p:spPr>
        <p:txBody>
          <a:bodyPr>
            <a:spAutoFit/>
          </a:bodyPr>
          <a:lstStyle/>
          <a:p>
            <a:pPr>
              <a:spcBef>
                <a:spcPct val="50000"/>
              </a:spcBef>
            </a:pPr>
            <a:r>
              <a:rPr lang="zh-CN" altLang="en-US" sz="2400" b="1" dirty="0">
                <a:solidFill>
                  <a:srgbClr val="9900FF"/>
                </a:solidFill>
                <a:latin typeface="宋体" panose="02010600030101010101" pitchFamily="2" charset="-122"/>
              </a:rPr>
              <a:t>物质燃烧</a:t>
            </a:r>
          </a:p>
        </p:txBody>
      </p:sp>
      <p:sp>
        <p:nvSpPr>
          <p:cNvPr id="20489" name="矩形 20488"/>
          <p:cNvSpPr/>
          <p:nvPr/>
        </p:nvSpPr>
        <p:spPr>
          <a:xfrm>
            <a:off x="1187450" y="260350"/>
            <a:ext cx="2328863" cy="639763"/>
          </a:xfrm>
          <a:prstGeom prst="rect">
            <a:avLst/>
          </a:prstGeom>
          <a:noFill/>
          <a:ln w="9525">
            <a:noFill/>
          </a:ln>
        </p:spPr>
        <p:txBody>
          <a:bodyPr wrap="none" anchor="t">
            <a:spAutoFit/>
          </a:bodyPr>
          <a:lstStyle/>
          <a:p>
            <a:pPr fontAlgn="t">
              <a:lnSpc>
                <a:spcPct val="150000"/>
              </a:lnSpc>
            </a:pPr>
            <a:r>
              <a:rPr lang="zh-CN" altLang="en-US" sz="2400" b="1" dirty="0">
                <a:solidFill>
                  <a:srgbClr val="0000FF"/>
                </a:solidFill>
                <a:latin typeface="宋体" panose="02010600030101010101" pitchFamily="2" charset="-122"/>
              </a:rPr>
              <a:t>⑵氧循环示意图</a:t>
            </a:r>
          </a:p>
        </p:txBody>
      </p:sp>
      <p:sp>
        <p:nvSpPr>
          <p:cNvPr id="20490" name="直接连接符 20489"/>
          <p:cNvSpPr/>
          <p:nvPr/>
        </p:nvSpPr>
        <p:spPr>
          <a:xfrm>
            <a:off x="2159000" y="2170113"/>
            <a:ext cx="0" cy="323850"/>
          </a:xfrm>
          <a:prstGeom prst="line">
            <a:avLst/>
          </a:prstGeom>
          <a:ln w="19050" cap="flat" cmpd="sng">
            <a:solidFill>
              <a:srgbClr val="FF0000"/>
            </a:solidFill>
            <a:prstDash val="solid"/>
            <a:headEnd type="none" w="med" len="med"/>
            <a:tailEnd type="stealth" w="med" len="med"/>
          </a:ln>
        </p:spPr>
      </p:sp>
      <p:sp>
        <p:nvSpPr>
          <p:cNvPr id="20491" name="直接连接符 20490"/>
          <p:cNvSpPr/>
          <p:nvPr/>
        </p:nvSpPr>
        <p:spPr>
          <a:xfrm flipV="1">
            <a:off x="2339975" y="2168525"/>
            <a:ext cx="0" cy="360363"/>
          </a:xfrm>
          <a:prstGeom prst="line">
            <a:avLst/>
          </a:prstGeom>
          <a:ln w="19050" cap="flat" cmpd="sng">
            <a:solidFill>
              <a:srgbClr val="FF0000"/>
            </a:solidFill>
            <a:prstDash val="solid"/>
            <a:headEnd type="none" w="med" len="med"/>
            <a:tailEnd type="stealth" w="med" len="med"/>
          </a:ln>
        </p:spPr>
      </p:sp>
      <p:grpSp>
        <p:nvGrpSpPr>
          <p:cNvPr id="20492" name="Group 21"/>
          <p:cNvGrpSpPr/>
          <p:nvPr/>
        </p:nvGrpSpPr>
        <p:grpSpPr>
          <a:xfrm>
            <a:off x="5867400" y="50800"/>
            <a:ext cx="3276600" cy="763588"/>
            <a:chOff x="0" y="0"/>
            <a:chExt cx="1951" cy="327"/>
          </a:xfrm>
        </p:grpSpPr>
        <p:sp>
          <p:nvSpPr>
            <p:cNvPr id="20493" name="AutoShape 22"/>
            <p:cNvSpPr/>
            <p:nvPr/>
          </p:nvSpPr>
          <p:spPr>
            <a:xfrm>
              <a:off x="0" y="17"/>
              <a:ext cx="1951" cy="255"/>
            </a:xfrm>
            <a:prstGeom prst="ribbon">
              <a:avLst>
                <a:gd name="adj1" fmla="val 12500"/>
                <a:gd name="adj2" fmla="val 50000"/>
              </a:avLst>
            </a:prstGeom>
            <a:gradFill rotWithShape="1">
              <a:gsLst>
                <a:gs pos="0">
                  <a:srgbClr val="005CBF">
                    <a:alpha val="100000"/>
                  </a:srgbClr>
                </a:gs>
                <a:gs pos="12500">
                  <a:srgbClr val="0087E6">
                    <a:alpha val="100000"/>
                  </a:srgbClr>
                </a:gs>
                <a:gs pos="37500">
                  <a:srgbClr val="21D6E0">
                    <a:alpha val="100000"/>
                  </a:srgbClr>
                </a:gs>
                <a:gs pos="50000">
                  <a:srgbClr val="03D4A8">
                    <a:alpha val="100000"/>
                  </a:srgbClr>
                </a:gs>
                <a:gs pos="62500">
                  <a:srgbClr val="21D6E0">
                    <a:alpha val="100000"/>
                  </a:srgbClr>
                </a:gs>
                <a:gs pos="87500">
                  <a:srgbClr val="0087E6">
                    <a:alpha val="100000"/>
                  </a:srgbClr>
                </a:gs>
                <a:gs pos="100000">
                  <a:srgbClr val="005CBF">
                    <a:alpha val="100000"/>
                  </a:srgbClr>
                </a:gs>
              </a:gsLst>
              <a:lin ang="0" scaled="1"/>
              <a:tileRect/>
            </a:gradFill>
            <a:ln w="9525" cap="flat" cmpd="sng">
              <a:solidFill>
                <a:schemeClr val="bg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0494" name="Text Box 23"/>
            <p:cNvSpPr txBox="1"/>
            <p:nvPr/>
          </p:nvSpPr>
          <p:spPr>
            <a:xfrm>
              <a:off x="453" y="0"/>
              <a:ext cx="1088" cy="327"/>
            </a:xfrm>
            <a:prstGeom prst="rect">
              <a:avLst/>
            </a:prstGeom>
            <a:noFill/>
            <a:ln w="9525">
              <a:noFill/>
            </a:ln>
          </p:spPr>
          <p:txBody>
            <a:bodyPr>
              <a:spAutoFit/>
            </a:bodyPr>
            <a:lstStyle/>
            <a:p>
              <a:pPr>
                <a:spcBef>
                  <a:spcPct val="50000"/>
                </a:spcBef>
              </a:pPr>
              <a:r>
                <a:rPr lang="zh-CN" altLang="en-US" b="1" dirty="0">
                  <a:solidFill>
                    <a:srgbClr val="D81640"/>
                  </a:solidFill>
                  <a:latin typeface="Arial" panose="020B0604020202020204" pitchFamily="34" charset="0"/>
                  <a:ea typeface="华文行楷" panose="02010800040101010101" pitchFamily="2" charset="-122"/>
                </a:rPr>
                <a:t>知识拓展</a:t>
              </a:r>
            </a:p>
          </p:txBody>
        </p:sp>
      </p:gr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21505" descr="nitrogen_cycled"/>
          <p:cNvPicPr>
            <a:picLocks noChangeAspect="1"/>
          </p:cNvPicPr>
          <p:nvPr/>
        </p:nvPicPr>
        <p:blipFill>
          <a:blip r:embed="rId2" cstate="print"/>
          <a:stretch>
            <a:fillRect/>
          </a:stretch>
        </p:blipFill>
        <p:spPr>
          <a:xfrm>
            <a:off x="539750" y="1790700"/>
            <a:ext cx="8461375" cy="4230688"/>
          </a:xfrm>
          <a:prstGeom prst="rect">
            <a:avLst/>
          </a:prstGeom>
          <a:noFill/>
          <a:ln w="9525">
            <a:noFill/>
          </a:ln>
        </p:spPr>
      </p:pic>
      <p:sp>
        <p:nvSpPr>
          <p:cNvPr id="21507" name="文本框 21506"/>
          <p:cNvSpPr txBox="1"/>
          <p:nvPr/>
        </p:nvSpPr>
        <p:spPr>
          <a:xfrm>
            <a:off x="900113" y="3152775"/>
            <a:ext cx="2087562" cy="366713"/>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植物中的氮化合物</a:t>
            </a:r>
          </a:p>
        </p:txBody>
      </p:sp>
      <p:sp>
        <p:nvSpPr>
          <p:cNvPr id="21508" name="文本框 21507"/>
          <p:cNvSpPr txBox="1"/>
          <p:nvPr/>
        </p:nvSpPr>
        <p:spPr>
          <a:xfrm>
            <a:off x="3419475" y="2505075"/>
            <a:ext cx="2232025" cy="366713"/>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动物中的氮化合物</a:t>
            </a:r>
          </a:p>
        </p:txBody>
      </p:sp>
      <p:sp>
        <p:nvSpPr>
          <p:cNvPr id="21509" name="文本框 21508"/>
          <p:cNvSpPr txBox="1"/>
          <p:nvPr/>
        </p:nvSpPr>
        <p:spPr>
          <a:xfrm>
            <a:off x="3708400" y="1790700"/>
            <a:ext cx="1655763" cy="366713"/>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大气中的氮</a:t>
            </a:r>
          </a:p>
        </p:txBody>
      </p:sp>
      <p:sp>
        <p:nvSpPr>
          <p:cNvPr id="21510" name="文本框 21509"/>
          <p:cNvSpPr txBox="1"/>
          <p:nvPr/>
        </p:nvSpPr>
        <p:spPr>
          <a:xfrm>
            <a:off x="6516688" y="2943225"/>
            <a:ext cx="2016125" cy="366713"/>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死去的有机物</a:t>
            </a:r>
          </a:p>
        </p:txBody>
      </p:sp>
      <p:sp>
        <p:nvSpPr>
          <p:cNvPr id="21511" name="文本框 21510"/>
          <p:cNvSpPr txBox="1"/>
          <p:nvPr/>
        </p:nvSpPr>
        <p:spPr>
          <a:xfrm>
            <a:off x="541338" y="3957638"/>
            <a:ext cx="935037" cy="641350"/>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泥土中的氮</a:t>
            </a:r>
          </a:p>
        </p:txBody>
      </p:sp>
      <p:sp>
        <p:nvSpPr>
          <p:cNvPr id="21512" name="文本框 21511"/>
          <p:cNvSpPr txBox="1"/>
          <p:nvPr/>
        </p:nvSpPr>
        <p:spPr>
          <a:xfrm>
            <a:off x="1546225" y="5095875"/>
            <a:ext cx="1296988" cy="366713"/>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硝酸盐</a:t>
            </a:r>
          </a:p>
        </p:txBody>
      </p:sp>
      <p:sp>
        <p:nvSpPr>
          <p:cNvPr id="21513" name="文本框 21512"/>
          <p:cNvSpPr txBox="1"/>
          <p:nvPr/>
        </p:nvSpPr>
        <p:spPr>
          <a:xfrm>
            <a:off x="3924300" y="5103813"/>
            <a:ext cx="1296988" cy="366712"/>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亚硝酸盐</a:t>
            </a:r>
          </a:p>
        </p:txBody>
      </p:sp>
      <p:sp>
        <p:nvSpPr>
          <p:cNvPr id="21514" name="文本框 21513"/>
          <p:cNvSpPr txBox="1"/>
          <p:nvPr/>
        </p:nvSpPr>
        <p:spPr>
          <a:xfrm>
            <a:off x="7019925" y="5095875"/>
            <a:ext cx="647700" cy="366713"/>
          </a:xfrm>
          <a:prstGeom prst="rect">
            <a:avLst/>
          </a:prstGeom>
          <a:noFill/>
          <a:ln w="9525">
            <a:noFill/>
          </a:ln>
        </p:spPr>
        <p:txBody>
          <a:bodyPr>
            <a:spAutoFit/>
          </a:bodyPr>
          <a:lstStyle/>
          <a:p>
            <a:pPr algn="ctr">
              <a:spcBef>
                <a:spcPct val="50000"/>
              </a:spcBef>
            </a:pPr>
            <a:r>
              <a:rPr lang="zh-CN" altLang="en-US" sz="1800" b="1" dirty="0">
                <a:latin typeface="Arial" panose="020B0604020202020204" pitchFamily="34" charset="0"/>
                <a:ea typeface="楷体_GB2312" pitchFamily="1" charset="-122"/>
              </a:rPr>
              <a:t>氨</a:t>
            </a:r>
          </a:p>
        </p:txBody>
      </p:sp>
      <p:sp>
        <p:nvSpPr>
          <p:cNvPr id="21515" name="直接连接符 21514"/>
          <p:cNvSpPr/>
          <p:nvPr/>
        </p:nvSpPr>
        <p:spPr>
          <a:xfrm flipV="1">
            <a:off x="2195513" y="3014663"/>
            <a:ext cx="1368425" cy="144462"/>
          </a:xfrm>
          <a:prstGeom prst="line">
            <a:avLst/>
          </a:prstGeom>
          <a:ln w="25400" cap="flat" cmpd="sng">
            <a:solidFill>
              <a:srgbClr val="0000FF"/>
            </a:solidFill>
            <a:prstDash val="solid"/>
            <a:headEnd type="none" w="med" len="med"/>
            <a:tailEnd type="triangle" w="med" len="med"/>
          </a:ln>
        </p:spPr>
      </p:sp>
      <p:sp>
        <p:nvSpPr>
          <p:cNvPr id="21516" name="直接连接符 21515"/>
          <p:cNvSpPr/>
          <p:nvPr/>
        </p:nvSpPr>
        <p:spPr>
          <a:xfrm>
            <a:off x="5219700" y="2943225"/>
            <a:ext cx="1512888" cy="287338"/>
          </a:xfrm>
          <a:prstGeom prst="line">
            <a:avLst/>
          </a:prstGeom>
          <a:ln w="25400" cap="flat" cmpd="sng">
            <a:solidFill>
              <a:srgbClr val="0000FF"/>
            </a:solidFill>
            <a:prstDash val="solid"/>
            <a:headEnd type="none" w="med" len="med"/>
            <a:tailEnd type="triangle" w="med" len="med"/>
          </a:ln>
        </p:spPr>
      </p:sp>
      <p:sp>
        <p:nvSpPr>
          <p:cNvPr id="21517" name="直接连接符 21516"/>
          <p:cNvSpPr/>
          <p:nvPr/>
        </p:nvSpPr>
        <p:spPr>
          <a:xfrm flipV="1">
            <a:off x="1908175" y="2438400"/>
            <a:ext cx="0" cy="792163"/>
          </a:xfrm>
          <a:prstGeom prst="line">
            <a:avLst/>
          </a:prstGeom>
          <a:ln w="25400" cap="flat" cmpd="sng">
            <a:solidFill>
              <a:srgbClr val="0000FF"/>
            </a:solidFill>
            <a:prstDash val="solid"/>
            <a:headEnd type="none" w="med" len="med"/>
            <a:tailEnd type="none" w="med" len="med"/>
          </a:ln>
        </p:spPr>
      </p:sp>
      <p:sp>
        <p:nvSpPr>
          <p:cNvPr id="21518" name="直接连接符 21517"/>
          <p:cNvSpPr/>
          <p:nvPr/>
        </p:nvSpPr>
        <p:spPr>
          <a:xfrm>
            <a:off x="1908175" y="2438400"/>
            <a:ext cx="5543550" cy="0"/>
          </a:xfrm>
          <a:prstGeom prst="line">
            <a:avLst/>
          </a:prstGeom>
          <a:ln w="25400" cap="flat" cmpd="sng">
            <a:solidFill>
              <a:srgbClr val="0000FF"/>
            </a:solidFill>
            <a:prstDash val="solid"/>
            <a:headEnd type="none" w="med" len="med"/>
            <a:tailEnd type="none" w="med" len="med"/>
          </a:ln>
        </p:spPr>
      </p:sp>
      <p:sp>
        <p:nvSpPr>
          <p:cNvPr id="21519" name="直接连接符 21518"/>
          <p:cNvSpPr/>
          <p:nvPr/>
        </p:nvSpPr>
        <p:spPr>
          <a:xfrm>
            <a:off x="7451725" y="2438400"/>
            <a:ext cx="0" cy="433388"/>
          </a:xfrm>
          <a:prstGeom prst="line">
            <a:avLst/>
          </a:prstGeom>
          <a:ln w="25400" cap="flat" cmpd="sng">
            <a:solidFill>
              <a:srgbClr val="0000FF"/>
            </a:solidFill>
            <a:prstDash val="solid"/>
            <a:headEnd type="none" w="med" len="med"/>
            <a:tailEnd type="triangle" w="med" len="med"/>
          </a:ln>
        </p:spPr>
      </p:sp>
      <p:sp>
        <p:nvSpPr>
          <p:cNvPr id="21520" name="直接连接符 21519"/>
          <p:cNvSpPr/>
          <p:nvPr/>
        </p:nvSpPr>
        <p:spPr>
          <a:xfrm flipH="1">
            <a:off x="7380288" y="3879850"/>
            <a:ext cx="215900" cy="1150938"/>
          </a:xfrm>
          <a:prstGeom prst="line">
            <a:avLst/>
          </a:prstGeom>
          <a:ln w="25400" cap="flat" cmpd="sng">
            <a:solidFill>
              <a:srgbClr val="0000FF"/>
            </a:solidFill>
            <a:prstDash val="solid"/>
            <a:headEnd type="none" w="med" len="med"/>
            <a:tailEnd type="triangle" w="med" len="med"/>
          </a:ln>
        </p:spPr>
      </p:sp>
      <p:sp>
        <p:nvSpPr>
          <p:cNvPr id="21521" name="直接连接符 21520"/>
          <p:cNvSpPr/>
          <p:nvPr/>
        </p:nvSpPr>
        <p:spPr>
          <a:xfrm flipH="1">
            <a:off x="5148263" y="5319713"/>
            <a:ext cx="1871662" cy="0"/>
          </a:xfrm>
          <a:prstGeom prst="line">
            <a:avLst/>
          </a:prstGeom>
          <a:ln w="25400" cap="flat" cmpd="sng">
            <a:solidFill>
              <a:srgbClr val="0000FF"/>
            </a:solidFill>
            <a:prstDash val="solid"/>
            <a:headEnd type="none" w="med" len="med"/>
            <a:tailEnd type="triangle" w="med" len="med"/>
          </a:ln>
        </p:spPr>
      </p:sp>
      <p:sp>
        <p:nvSpPr>
          <p:cNvPr id="21522" name="直接连接符 21521"/>
          <p:cNvSpPr/>
          <p:nvPr/>
        </p:nvSpPr>
        <p:spPr>
          <a:xfrm flipH="1">
            <a:off x="2627313" y="5319713"/>
            <a:ext cx="1439862" cy="0"/>
          </a:xfrm>
          <a:prstGeom prst="line">
            <a:avLst/>
          </a:prstGeom>
          <a:ln w="25400" cap="flat" cmpd="sng">
            <a:solidFill>
              <a:srgbClr val="0000FF"/>
            </a:solidFill>
            <a:prstDash val="solid"/>
            <a:headEnd type="none" w="med" len="med"/>
            <a:tailEnd type="triangle" w="med" len="med"/>
          </a:ln>
        </p:spPr>
      </p:sp>
      <p:sp>
        <p:nvSpPr>
          <p:cNvPr id="21523" name="直接连接符 21522"/>
          <p:cNvSpPr/>
          <p:nvPr/>
        </p:nvSpPr>
        <p:spPr>
          <a:xfrm flipH="1">
            <a:off x="1042988" y="5319713"/>
            <a:ext cx="720725" cy="0"/>
          </a:xfrm>
          <a:prstGeom prst="line">
            <a:avLst/>
          </a:prstGeom>
          <a:ln w="25400" cap="flat" cmpd="sng">
            <a:solidFill>
              <a:srgbClr val="0000FF"/>
            </a:solidFill>
            <a:prstDash val="solid"/>
            <a:headEnd type="none" w="med" len="med"/>
            <a:tailEnd type="none" w="med" len="med"/>
          </a:ln>
        </p:spPr>
      </p:sp>
      <p:sp>
        <p:nvSpPr>
          <p:cNvPr id="21524" name="直接连接符 21523"/>
          <p:cNvSpPr/>
          <p:nvPr/>
        </p:nvSpPr>
        <p:spPr>
          <a:xfrm flipV="1">
            <a:off x="1042988" y="4743450"/>
            <a:ext cx="0" cy="576263"/>
          </a:xfrm>
          <a:prstGeom prst="line">
            <a:avLst/>
          </a:prstGeom>
          <a:ln w="25400" cap="flat" cmpd="sng">
            <a:solidFill>
              <a:srgbClr val="0000FF"/>
            </a:solidFill>
            <a:prstDash val="solid"/>
            <a:headEnd type="none" w="med" len="med"/>
            <a:tailEnd type="triangle" w="med" len="med"/>
          </a:ln>
        </p:spPr>
      </p:sp>
      <p:sp>
        <p:nvSpPr>
          <p:cNvPr id="21525" name="直接连接符 21524"/>
          <p:cNvSpPr/>
          <p:nvPr/>
        </p:nvSpPr>
        <p:spPr>
          <a:xfrm flipH="1" flipV="1">
            <a:off x="1979613" y="3951288"/>
            <a:ext cx="215900" cy="1079500"/>
          </a:xfrm>
          <a:prstGeom prst="line">
            <a:avLst/>
          </a:prstGeom>
          <a:ln w="25400" cap="flat" cmpd="sng">
            <a:solidFill>
              <a:srgbClr val="0000FF"/>
            </a:solidFill>
            <a:prstDash val="solid"/>
            <a:headEnd type="none" w="med" len="med"/>
            <a:tailEnd type="triangle" w="med" len="med"/>
          </a:ln>
        </p:spPr>
      </p:sp>
      <p:sp>
        <p:nvSpPr>
          <p:cNvPr id="21526" name="直接连接符 21525"/>
          <p:cNvSpPr/>
          <p:nvPr/>
        </p:nvSpPr>
        <p:spPr>
          <a:xfrm flipH="1" flipV="1">
            <a:off x="2195513" y="3806825"/>
            <a:ext cx="4824412" cy="1223963"/>
          </a:xfrm>
          <a:prstGeom prst="line">
            <a:avLst/>
          </a:prstGeom>
          <a:ln w="25400" cap="flat" cmpd="sng">
            <a:solidFill>
              <a:srgbClr val="0000FF"/>
            </a:solidFill>
            <a:prstDash val="solid"/>
            <a:headEnd type="none" w="med" len="med"/>
            <a:tailEnd type="triangle" w="med" len="med"/>
          </a:ln>
        </p:spPr>
      </p:sp>
      <p:sp>
        <p:nvSpPr>
          <p:cNvPr id="21527" name="直接连接符 21526"/>
          <p:cNvSpPr/>
          <p:nvPr/>
        </p:nvSpPr>
        <p:spPr>
          <a:xfrm flipV="1">
            <a:off x="971550" y="1935163"/>
            <a:ext cx="0" cy="2016125"/>
          </a:xfrm>
          <a:prstGeom prst="line">
            <a:avLst/>
          </a:prstGeom>
          <a:ln w="25400" cap="flat" cmpd="sng">
            <a:solidFill>
              <a:srgbClr val="0000FF"/>
            </a:solidFill>
            <a:prstDash val="solid"/>
            <a:headEnd type="none" w="med" len="med"/>
            <a:tailEnd type="none" w="med" len="med"/>
          </a:ln>
        </p:spPr>
      </p:sp>
      <p:sp>
        <p:nvSpPr>
          <p:cNvPr id="21528" name="直接连接符 21527"/>
          <p:cNvSpPr/>
          <p:nvPr/>
        </p:nvSpPr>
        <p:spPr>
          <a:xfrm>
            <a:off x="971550" y="1935163"/>
            <a:ext cx="2879725" cy="0"/>
          </a:xfrm>
          <a:prstGeom prst="line">
            <a:avLst/>
          </a:prstGeom>
          <a:ln w="25400" cap="flat" cmpd="sng">
            <a:solidFill>
              <a:srgbClr val="0000FF"/>
            </a:solidFill>
            <a:prstDash val="solid"/>
            <a:headEnd type="none" w="med" len="med"/>
            <a:tailEnd type="triangle" w="med" len="med"/>
          </a:ln>
        </p:spPr>
      </p:sp>
      <p:sp>
        <p:nvSpPr>
          <p:cNvPr id="21529" name="直接连接符 21528"/>
          <p:cNvSpPr/>
          <p:nvPr/>
        </p:nvSpPr>
        <p:spPr>
          <a:xfrm>
            <a:off x="5148263" y="2006600"/>
            <a:ext cx="3527425" cy="0"/>
          </a:xfrm>
          <a:prstGeom prst="line">
            <a:avLst/>
          </a:prstGeom>
          <a:ln w="25400" cap="flat" cmpd="sng">
            <a:solidFill>
              <a:srgbClr val="0000FF"/>
            </a:solidFill>
            <a:prstDash val="solid"/>
            <a:headEnd type="none" w="med" len="med"/>
            <a:tailEnd type="none" w="med" len="med"/>
          </a:ln>
        </p:spPr>
      </p:sp>
      <p:sp>
        <p:nvSpPr>
          <p:cNvPr id="21530" name="直接连接符 21529"/>
          <p:cNvSpPr/>
          <p:nvPr/>
        </p:nvSpPr>
        <p:spPr>
          <a:xfrm>
            <a:off x="8675688" y="2006600"/>
            <a:ext cx="0" cy="3313113"/>
          </a:xfrm>
          <a:prstGeom prst="line">
            <a:avLst/>
          </a:prstGeom>
          <a:ln w="25400" cap="flat" cmpd="sng">
            <a:solidFill>
              <a:srgbClr val="0000FF"/>
            </a:solidFill>
            <a:prstDash val="solid"/>
            <a:headEnd type="none" w="med" len="med"/>
            <a:tailEnd type="none" w="med" len="med"/>
          </a:ln>
        </p:spPr>
      </p:sp>
      <p:sp>
        <p:nvSpPr>
          <p:cNvPr id="21531" name="直接连接符 21530"/>
          <p:cNvSpPr/>
          <p:nvPr/>
        </p:nvSpPr>
        <p:spPr>
          <a:xfrm flipH="1">
            <a:off x="7596188" y="5319713"/>
            <a:ext cx="1079500" cy="0"/>
          </a:xfrm>
          <a:prstGeom prst="line">
            <a:avLst/>
          </a:prstGeom>
          <a:ln w="25400" cap="flat" cmpd="sng">
            <a:solidFill>
              <a:srgbClr val="0000FF"/>
            </a:solidFill>
            <a:prstDash val="solid"/>
            <a:headEnd type="none" w="med" len="med"/>
            <a:tailEnd type="triangle" w="med" len="med"/>
          </a:ln>
        </p:spPr>
      </p:sp>
      <p:sp>
        <p:nvSpPr>
          <p:cNvPr id="21532" name="矩形 21531"/>
          <p:cNvSpPr/>
          <p:nvPr/>
        </p:nvSpPr>
        <p:spPr>
          <a:xfrm>
            <a:off x="827088" y="620713"/>
            <a:ext cx="1400175" cy="4572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隶书" panose="02010509060101010101" pitchFamily="1" charset="-122"/>
                <a:ea typeface="隶书" panose="02010509060101010101" pitchFamily="1" charset="-122"/>
              </a:rPr>
              <a:t>氮循环</a:t>
            </a:r>
          </a:p>
        </p:txBody>
      </p:sp>
      <p:grpSp>
        <p:nvGrpSpPr>
          <p:cNvPr id="21533" name="Group 21"/>
          <p:cNvGrpSpPr/>
          <p:nvPr/>
        </p:nvGrpSpPr>
        <p:grpSpPr>
          <a:xfrm>
            <a:off x="5867400" y="50800"/>
            <a:ext cx="3276600" cy="763588"/>
            <a:chOff x="0" y="0"/>
            <a:chExt cx="1951" cy="327"/>
          </a:xfrm>
        </p:grpSpPr>
        <p:sp>
          <p:nvSpPr>
            <p:cNvPr id="21534" name="AutoShape 22"/>
            <p:cNvSpPr/>
            <p:nvPr/>
          </p:nvSpPr>
          <p:spPr>
            <a:xfrm>
              <a:off x="0" y="17"/>
              <a:ext cx="1951" cy="255"/>
            </a:xfrm>
            <a:prstGeom prst="ribbon">
              <a:avLst>
                <a:gd name="adj1" fmla="val 12500"/>
                <a:gd name="adj2" fmla="val 50000"/>
              </a:avLst>
            </a:prstGeom>
            <a:gradFill rotWithShape="1">
              <a:gsLst>
                <a:gs pos="0">
                  <a:srgbClr val="005CBF">
                    <a:alpha val="100000"/>
                  </a:srgbClr>
                </a:gs>
                <a:gs pos="12500">
                  <a:srgbClr val="0087E6">
                    <a:alpha val="100000"/>
                  </a:srgbClr>
                </a:gs>
                <a:gs pos="37500">
                  <a:srgbClr val="21D6E0">
                    <a:alpha val="100000"/>
                  </a:srgbClr>
                </a:gs>
                <a:gs pos="50000">
                  <a:srgbClr val="03D4A8">
                    <a:alpha val="100000"/>
                  </a:srgbClr>
                </a:gs>
                <a:gs pos="62500">
                  <a:srgbClr val="21D6E0">
                    <a:alpha val="100000"/>
                  </a:srgbClr>
                </a:gs>
                <a:gs pos="87500">
                  <a:srgbClr val="0087E6">
                    <a:alpha val="100000"/>
                  </a:srgbClr>
                </a:gs>
                <a:gs pos="100000">
                  <a:srgbClr val="005CBF">
                    <a:alpha val="100000"/>
                  </a:srgbClr>
                </a:gs>
              </a:gsLst>
              <a:lin ang="0" scaled="1"/>
              <a:tileRect/>
            </a:gradFill>
            <a:ln w="9525" cap="flat" cmpd="sng">
              <a:solidFill>
                <a:schemeClr val="bg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1535" name="Text Box 23"/>
            <p:cNvSpPr txBox="1"/>
            <p:nvPr/>
          </p:nvSpPr>
          <p:spPr>
            <a:xfrm>
              <a:off x="453" y="0"/>
              <a:ext cx="1088" cy="327"/>
            </a:xfrm>
            <a:prstGeom prst="rect">
              <a:avLst/>
            </a:prstGeom>
            <a:noFill/>
            <a:ln w="9525">
              <a:noFill/>
            </a:ln>
          </p:spPr>
          <p:txBody>
            <a:bodyPr>
              <a:spAutoFit/>
            </a:bodyPr>
            <a:lstStyle/>
            <a:p>
              <a:pPr>
                <a:spcBef>
                  <a:spcPct val="50000"/>
                </a:spcBef>
              </a:pPr>
              <a:r>
                <a:rPr lang="zh-CN" altLang="en-US" b="1" dirty="0">
                  <a:solidFill>
                    <a:srgbClr val="D81640"/>
                  </a:solidFill>
                  <a:latin typeface="Arial" panose="020B0604020202020204" pitchFamily="34" charset="0"/>
                  <a:ea typeface="华文行楷" panose="02010800040101010101" pitchFamily="2" charset="-122"/>
                </a:rPr>
                <a:t>知识拓展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4" fill="hold" nodeType="clickEffect">
                                  <p:stCondLst>
                                    <p:cond delay="0"/>
                                  </p:stCondLst>
                                  <p:childTnLst>
                                    <p:set>
                                      <p:cBhvr>
                                        <p:cTn id="11" dur="1" fill="hold">
                                          <p:stCondLst>
                                            <p:cond delay="0"/>
                                          </p:stCondLst>
                                        </p:cTn>
                                        <p:tgtEl>
                                          <p:spTgt spid="21517"/>
                                        </p:tgtEl>
                                        <p:attrNameLst>
                                          <p:attrName>style.visibility</p:attrName>
                                        </p:attrNameLst>
                                      </p:cBhvr>
                                      <p:to>
                                        <p:strVal val="visible"/>
                                      </p:to>
                                    </p:set>
                                    <p:anim calcmode="lin" valueType="num">
                                      <p:cBhvr>
                                        <p:cTn id="12" dur="500" fill="hold"/>
                                        <p:tgtEl>
                                          <p:spTgt spid="21517"/>
                                        </p:tgtEl>
                                        <p:attrNameLst>
                                          <p:attrName>ppt_x</p:attrName>
                                        </p:attrNameLst>
                                      </p:cBhvr>
                                      <p:tavLst>
                                        <p:tav tm="0">
                                          <p:val>
                                            <p:strVal val="#ppt_x"/>
                                          </p:val>
                                        </p:tav>
                                        <p:tav tm="100000">
                                          <p:val>
                                            <p:strVal val="#ppt_x"/>
                                          </p:val>
                                        </p:tav>
                                      </p:tavLst>
                                    </p:anim>
                                    <p:anim calcmode="lin" valueType="num">
                                      <p:cBhvr>
                                        <p:cTn id="13" dur="500" fill="hold"/>
                                        <p:tgtEl>
                                          <p:spTgt spid="21517"/>
                                        </p:tgtEl>
                                        <p:attrNameLst>
                                          <p:attrName>ppt_y</p:attrName>
                                        </p:attrNameLst>
                                      </p:cBhvr>
                                      <p:tavLst>
                                        <p:tav tm="0">
                                          <p:val>
                                            <p:strVal val="#ppt_y+#ppt_h/2"/>
                                          </p:val>
                                        </p:tav>
                                        <p:tav tm="100000">
                                          <p:val>
                                            <p:strVal val="#ppt_y"/>
                                          </p:val>
                                        </p:tav>
                                      </p:tavLst>
                                    </p:anim>
                                    <p:anim calcmode="lin" valueType="num">
                                      <p:cBhvr>
                                        <p:cTn id="14" dur="500" fill="hold"/>
                                        <p:tgtEl>
                                          <p:spTgt spid="21517"/>
                                        </p:tgtEl>
                                        <p:attrNameLst>
                                          <p:attrName>ppt_w</p:attrName>
                                        </p:attrNameLst>
                                      </p:cBhvr>
                                      <p:tavLst>
                                        <p:tav tm="0">
                                          <p:val>
                                            <p:strVal val="#ppt_w"/>
                                          </p:val>
                                        </p:tav>
                                        <p:tav tm="100000">
                                          <p:val>
                                            <p:strVal val="#ppt_w"/>
                                          </p:val>
                                        </p:tav>
                                      </p:tavLst>
                                    </p:anim>
                                    <p:anim calcmode="lin" valueType="num">
                                      <p:cBhvr>
                                        <p:cTn id="15" dur="500" fill="hold"/>
                                        <p:tgtEl>
                                          <p:spTgt spid="21517"/>
                                        </p:tgtEl>
                                        <p:attrNameLst>
                                          <p:attrName>ppt_h</p:attrName>
                                        </p:attrNameLst>
                                      </p:cBhvr>
                                      <p:tavLst>
                                        <p:tav tm="0">
                                          <p:val>
                                            <p:fltVal val="0"/>
                                          </p:val>
                                        </p:tav>
                                        <p:tav tm="100000">
                                          <p:val>
                                            <p:strVal val="#ppt_h"/>
                                          </p:val>
                                        </p:tav>
                                      </p:tavLst>
                                    </p:anim>
                                  </p:childTnLst>
                                </p:cTn>
                              </p:par>
                            </p:childTnLst>
                          </p:cTn>
                        </p:par>
                        <p:par>
                          <p:cTn id="16" fill="hold">
                            <p:stCondLst>
                              <p:cond delay="500"/>
                            </p:stCondLst>
                            <p:childTnLst>
                              <p:par>
                                <p:cTn id="17" presetID="17" presetClass="entr" presetSubtype="8" fill="hold" nodeType="afterEffect">
                                  <p:stCondLst>
                                    <p:cond delay="0"/>
                                  </p:stCondLst>
                                  <p:childTnLst>
                                    <p:set>
                                      <p:cBhvr>
                                        <p:cTn id="18" dur="1" fill="hold">
                                          <p:stCondLst>
                                            <p:cond delay="0"/>
                                          </p:stCondLst>
                                        </p:cTn>
                                        <p:tgtEl>
                                          <p:spTgt spid="21518"/>
                                        </p:tgtEl>
                                        <p:attrNameLst>
                                          <p:attrName>style.visibility</p:attrName>
                                        </p:attrNameLst>
                                      </p:cBhvr>
                                      <p:to>
                                        <p:strVal val="visible"/>
                                      </p:to>
                                    </p:set>
                                    <p:anim calcmode="lin" valueType="num">
                                      <p:cBhvr>
                                        <p:cTn id="19" dur="500" fill="hold"/>
                                        <p:tgtEl>
                                          <p:spTgt spid="21518"/>
                                        </p:tgtEl>
                                        <p:attrNameLst>
                                          <p:attrName>ppt_x</p:attrName>
                                        </p:attrNameLst>
                                      </p:cBhvr>
                                      <p:tavLst>
                                        <p:tav tm="0">
                                          <p:val>
                                            <p:strVal val="#ppt_x-#ppt_w/2"/>
                                          </p:val>
                                        </p:tav>
                                        <p:tav tm="100000">
                                          <p:val>
                                            <p:strVal val="#ppt_x"/>
                                          </p:val>
                                        </p:tav>
                                      </p:tavLst>
                                    </p:anim>
                                    <p:anim calcmode="lin" valueType="num">
                                      <p:cBhvr>
                                        <p:cTn id="20" dur="500" fill="hold"/>
                                        <p:tgtEl>
                                          <p:spTgt spid="21518"/>
                                        </p:tgtEl>
                                        <p:attrNameLst>
                                          <p:attrName>ppt_y</p:attrName>
                                        </p:attrNameLst>
                                      </p:cBhvr>
                                      <p:tavLst>
                                        <p:tav tm="0">
                                          <p:val>
                                            <p:strVal val="#ppt_y"/>
                                          </p:val>
                                        </p:tav>
                                        <p:tav tm="100000">
                                          <p:val>
                                            <p:strVal val="#ppt_y"/>
                                          </p:val>
                                        </p:tav>
                                      </p:tavLst>
                                    </p:anim>
                                    <p:anim calcmode="lin" valueType="num">
                                      <p:cBhvr>
                                        <p:cTn id="21" dur="500" fill="hold"/>
                                        <p:tgtEl>
                                          <p:spTgt spid="21518"/>
                                        </p:tgtEl>
                                        <p:attrNameLst>
                                          <p:attrName>ppt_w</p:attrName>
                                        </p:attrNameLst>
                                      </p:cBhvr>
                                      <p:tavLst>
                                        <p:tav tm="0">
                                          <p:val>
                                            <p:fltVal val="0"/>
                                          </p:val>
                                        </p:tav>
                                        <p:tav tm="100000">
                                          <p:val>
                                            <p:strVal val="#ppt_w"/>
                                          </p:val>
                                        </p:tav>
                                      </p:tavLst>
                                    </p:anim>
                                    <p:anim calcmode="lin" valueType="num">
                                      <p:cBhvr>
                                        <p:cTn id="22" dur="500" fill="hold"/>
                                        <p:tgtEl>
                                          <p:spTgt spid="21518"/>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7" presetClass="entr" presetSubtype="1" fill="hold" nodeType="afterEffect">
                                  <p:stCondLst>
                                    <p:cond delay="0"/>
                                  </p:stCondLst>
                                  <p:childTnLst>
                                    <p:set>
                                      <p:cBhvr>
                                        <p:cTn id="25" dur="1" fill="hold">
                                          <p:stCondLst>
                                            <p:cond delay="0"/>
                                          </p:stCondLst>
                                        </p:cTn>
                                        <p:tgtEl>
                                          <p:spTgt spid="21519"/>
                                        </p:tgtEl>
                                        <p:attrNameLst>
                                          <p:attrName>style.visibility</p:attrName>
                                        </p:attrNameLst>
                                      </p:cBhvr>
                                      <p:to>
                                        <p:strVal val="visible"/>
                                      </p:to>
                                    </p:set>
                                    <p:anim calcmode="lin" valueType="num">
                                      <p:cBhvr>
                                        <p:cTn id="26" dur="500" fill="hold"/>
                                        <p:tgtEl>
                                          <p:spTgt spid="21519"/>
                                        </p:tgtEl>
                                        <p:attrNameLst>
                                          <p:attrName>ppt_x</p:attrName>
                                        </p:attrNameLst>
                                      </p:cBhvr>
                                      <p:tavLst>
                                        <p:tav tm="0">
                                          <p:val>
                                            <p:strVal val="#ppt_x"/>
                                          </p:val>
                                        </p:tav>
                                        <p:tav tm="100000">
                                          <p:val>
                                            <p:strVal val="#ppt_x"/>
                                          </p:val>
                                        </p:tav>
                                      </p:tavLst>
                                    </p:anim>
                                    <p:anim calcmode="lin" valueType="num">
                                      <p:cBhvr>
                                        <p:cTn id="27" dur="500" fill="hold"/>
                                        <p:tgtEl>
                                          <p:spTgt spid="21519"/>
                                        </p:tgtEl>
                                        <p:attrNameLst>
                                          <p:attrName>ppt_y</p:attrName>
                                        </p:attrNameLst>
                                      </p:cBhvr>
                                      <p:tavLst>
                                        <p:tav tm="0">
                                          <p:val>
                                            <p:strVal val="#ppt_y-#ppt_h/2"/>
                                          </p:val>
                                        </p:tav>
                                        <p:tav tm="100000">
                                          <p:val>
                                            <p:strVal val="#ppt_y"/>
                                          </p:val>
                                        </p:tav>
                                      </p:tavLst>
                                    </p:anim>
                                    <p:anim calcmode="lin" valueType="num">
                                      <p:cBhvr>
                                        <p:cTn id="28" dur="500" fill="hold"/>
                                        <p:tgtEl>
                                          <p:spTgt spid="21519"/>
                                        </p:tgtEl>
                                        <p:attrNameLst>
                                          <p:attrName>ppt_w</p:attrName>
                                        </p:attrNameLst>
                                      </p:cBhvr>
                                      <p:tavLst>
                                        <p:tav tm="0">
                                          <p:val>
                                            <p:strVal val="#ppt_w"/>
                                          </p:val>
                                        </p:tav>
                                        <p:tav tm="100000">
                                          <p:val>
                                            <p:strVal val="#ppt_w"/>
                                          </p:val>
                                        </p:tav>
                                      </p:tavLst>
                                    </p:anim>
                                    <p:anim calcmode="lin" valueType="num">
                                      <p:cBhvr>
                                        <p:cTn id="29" dur="500" fill="hold"/>
                                        <p:tgtEl>
                                          <p:spTgt spid="21519"/>
                                        </p:tgtEl>
                                        <p:attrNameLst>
                                          <p:attrName>ppt_h</p:attrName>
                                        </p:attrNameLst>
                                      </p:cBhvr>
                                      <p:tavLst>
                                        <p:tav tm="0">
                                          <p:val>
                                            <p:fltVal val="0"/>
                                          </p:val>
                                        </p:tav>
                                        <p:tav tm="100000">
                                          <p:val>
                                            <p:strVal val="#ppt_h"/>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1510"/>
                                        </p:tgtEl>
                                        <p:attrNameLst>
                                          <p:attrName>style.visibility</p:attrName>
                                        </p:attrNameLst>
                                      </p:cBhvr>
                                      <p:to>
                                        <p:strVal val="visible"/>
                                      </p:to>
                                    </p:set>
                                    <p:animEffect transition="in" filter="fade">
                                      <p:cBhvr>
                                        <p:cTn id="33" dur="500"/>
                                        <p:tgtEl>
                                          <p:spTgt spid="21510"/>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nodeType="clickEffect">
                                  <p:stCondLst>
                                    <p:cond delay="0"/>
                                  </p:stCondLst>
                                  <p:childTnLst>
                                    <p:set>
                                      <p:cBhvr>
                                        <p:cTn id="37" dur="1" fill="hold">
                                          <p:stCondLst>
                                            <p:cond delay="0"/>
                                          </p:stCondLst>
                                        </p:cTn>
                                        <p:tgtEl>
                                          <p:spTgt spid="21515"/>
                                        </p:tgtEl>
                                        <p:attrNameLst>
                                          <p:attrName>style.visibility</p:attrName>
                                        </p:attrNameLst>
                                      </p:cBhvr>
                                      <p:to>
                                        <p:strVal val="visible"/>
                                      </p:to>
                                    </p:set>
                                    <p:anim calcmode="lin" valueType="num">
                                      <p:cBhvr>
                                        <p:cTn id="38" dur="500" fill="hold"/>
                                        <p:tgtEl>
                                          <p:spTgt spid="21515"/>
                                        </p:tgtEl>
                                        <p:attrNameLst>
                                          <p:attrName>ppt_x</p:attrName>
                                        </p:attrNameLst>
                                      </p:cBhvr>
                                      <p:tavLst>
                                        <p:tav tm="0">
                                          <p:val>
                                            <p:strVal val="#ppt_x-#ppt_w/2"/>
                                          </p:val>
                                        </p:tav>
                                        <p:tav tm="100000">
                                          <p:val>
                                            <p:strVal val="#ppt_x"/>
                                          </p:val>
                                        </p:tav>
                                      </p:tavLst>
                                    </p:anim>
                                    <p:anim calcmode="lin" valueType="num">
                                      <p:cBhvr>
                                        <p:cTn id="39" dur="500" fill="hold"/>
                                        <p:tgtEl>
                                          <p:spTgt spid="21515"/>
                                        </p:tgtEl>
                                        <p:attrNameLst>
                                          <p:attrName>ppt_y</p:attrName>
                                        </p:attrNameLst>
                                      </p:cBhvr>
                                      <p:tavLst>
                                        <p:tav tm="0">
                                          <p:val>
                                            <p:strVal val="#ppt_y"/>
                                          </p:val>
                                        </p:tav>
                                        <p:tav tm="100000">
                                          <p:val>
                                            <p:strVal val="#ppt_y"/>
                                          </p:val>
                                        </p:tav>
                                      </p:tavLst>
                                    </p:anim>
                                    <p:anim calcmode="lin" valueType="num">
                                      <p:cBhvr>
                                        <p:cTn id="40" dur="500" fill="hold"/>
                                        <p:tgtEl>
                                          <p:spTgt spid="21515"/>
                                        </p:tgtEl>
                                        <p:attrNameLst>
                                          <p:attrName>ppt_w</p:attrName>
                                        </p:attrNameLst>
                                      </p:cBhvr>
                                      <p:tavLst>
                                        <p:tav tm="0">
                                          <p:val>
                                            <p:fltVal val="0"/>
                                          </p:val>
                                        </p:tav>
                                        <p:tav tm="100000">
                                          <p:val>
                                            <p:strVal val="#ppt_w"/>
                                          </p:val>
                                        </p:tav>
                                      </p:tavLst>
                                    </p:anim>
                                    <p:anim calcmode="lin" valueType="num">
                                      <p:cBhvr>
                                        <p:cTn id="41" dur="500" fill="hold"/>
                                        <p:tgtEl>
                                          <p:spTgt spid="21515"/>
                                        </p:tgtEl>
                                        <p:attrNameLst>
                                          <p:attrName>ppt_h</p:attrName>
                                        </p:attrNameLst>
                                      </p:cBhvr>
                                      <p:tavLst>
                                        <p:tav tm="0">
                                          <p:val>
                                            <p:strVal val="#ppt_h"/>
                                          </p:val>
                                        </p:tav>
                                        <p:tav tm="100000">
                                          <p:val>
                                            <p:strVal val="#ppt_h"/>
                                          </p:val>
                                        </p:tav>
                                      </p:tavLst>
                                    </p:anim>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21508"/>
                                        </p:tgtEl>
                                        <p:attrNameLst>
                                          <p:attrName>style.visibility</p:attrName>
                                        </p:attrNameLst>
                                      </p:cBhvr>
                                      <p:to>
                                        <p:strVal val="visible"/>
                                      </p:to>
                                    </p:set>
                                    <p:animEffect transition="in" filter="fade">
                                      <p:cBhvr>
                                        <p:cTn id="45" dur="500"/>
                                        <p:tgtEl>
                                          <p:spTgt spid="21508"/>
                                        </p:tgtEl>
                                      </p:cBhvr>
                                    </p:animEffect>
                                  </p:childTnLst>
                                </p:cTn>
                              </p:par>
                            </p:childTnLst>
                          </p:cTn>
                        </p:par>
                        <p:par>
                          <p:cTn id="46" fill="hold">
                            <p:stCondLst>
                              <p:cond delay="1000"/>
                            </p:stCondLst>
                            <p:childTnLst>
                              <p:par>
                                <p:cTn id="47" presetID="17" presetClass="entr" presetSubtype="8" fill="hold" nodeType="afterEffect">
                                  <p:stCondLst>
                                    <p:cond delay="0"/>
                                  </p:stCondLst>
                                  <p:childTnLst>
                                    <p:set>
                                      <p:cBhvr>
                                        <p:cTn id="48" dur="1" fill="hold">
                                          <p:stCondLst>
                                            <p:cond delay="0"/>
                                          </p:stCondLst>
                                        </p:cTn>
                                        <p:tgtEl>
                                          <p:spTgt spid="21516"/>
                                        </p:tgtEl>
                                        <p:attrNameLst>
                                          <p:attrName>style.visibility</p:attrName>
                                        </p:attrNameLst>
                                      </p:cBhvr>
                                      <p:to>
                                        <p:strVal val="visible"/>
                                      </p:to>
                                    </p:set>
                                    <p:anim calcmode="lin" valueType="num">
                                      <p:cBhvr>
                                        <p:cTn id="49" dur="500" fill="hold"/>
                                        <p:tgtEl>
                                          <p:spTgt spid="21516"/>
                                        </p:tgtEl>
                                        <p:attrNameLst>
                                          <p:attrName>ppt_x</p:attrName>
                                        </p:attrNameLst>
                                      </p:cBhvr>
                                      <p:tavLst>
                                        <p:tav tm="0">
                                          <p:val>
                                            <p:strVal val="#ppt_x-#ppt_w/2"/>
                                          </p:val>
                                        </p:tav>
                                        <p:tav tm="100000">
                                          <p:val>
                                            <p:strVal val="#ppt_x"/>
                                          </p:val>
                                        </p:tav>
                                      </p:tavLst>
                                    </p:anim>
                                    <p:anim calcmode="lin" valueType="num">
                                      <p:cBhvr>
                                        <p:cTn id="50" dur="500" fill="hold"/>
                                        <p:tgtEl>
                                          <p:spTgt spid="21516"/>
                                        </p:tgtEl>
                                        <p:attrNameLst>
                                          <p:attrName>ppt_y</p:attrName>
                                        </p:attrNameLst>
                                      </p:cBhvr>
                                      <p:tavLst>
                                        <p:tav tm="0">
                                          <p:val>
                                            <p:strVal val="#ppt_y"/>
                                          </p:val>
                                        </p:tav>
                                        <p:tav tm="100000">
                                          <p:val>
                                            <p:strVal val="#ppt_y"/>
                                          </p:val>
                                        </p:tav>
                                      </p:tavLst>
                                    </p:anim>
                                    <p:anim calcmode="lin" valueType="num">
                                      <p:cBhvr>
                                        <p:cTn id="51" dur="500" fill="hold"/>
                                        <p:tgtEl>
                                          <p:spTgt spid="21516"/>
                                        </p:tgtEl>
                                        <p:attrNameLst>
                                          <p:attrName>ppt_w</p:attrName>
                                        </p:attrNameLst>
                                      </p:cBhvr>
                                      <p:tavLst>
                                        <p:tav tm="0">
                                          <p:val>
                                            <p:fltVal val="0"/>
                                          </p:val>
                                        </p:tav>
                                        <p:tav tm="100000">
                                          <p:val>
                                            <p:strVal val="#ppt_w"/>
                                          </p:val>
                                        </p:tav>
                                      </p:tavLst>
                                    </p:anim>
                                    <p:anim calcmode="lin" valueType="num">
                                      <p:cBhvr>
                                        <p:cTn id="52" dur="500" fill="hold"/>
                                        <p:tgtEl>
                                          <p:spTgt spid="21516"/>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7" presetClass="entr" presetSubtype="1" fill="hold" nodeType="clickEffect">
                                  <p:stCondLst>
                                    <p:cond delay="0"/>
                                  </p:stCondLst>
                                  <p:childTnLst>
                                    <p:set>
                                      <p:cBhvr>
                                        <p:cTn id="56" dur="1" fill="hold">
                                          <p:stCondLst>
                                            <p:cond delay="0"/>
                                          </p:stCondLst>
                                        </p:cTn>
                                        <p:tgtEl>
                                          <p:spTgt spid="21520"/>
                                        </p:tgtEl>
                                        <p:attrNameLst>
                                          <p:attrName>style.visibility</p:attrName>
                                        </p:attrNameLst>
                                      </p:cBhvr>
                                      <p:to>
                                        <p:strVal val="visible"/>
                                      </p:to>
                                    </p:set>
                                    <p:anim calcmode="lin" valueType="num">
                                      <p:cBhvr>
                                        <p:cTn id="57" dur="500" fill="hold"/>
                                        <p:tgtEl>
                                          <p:spTgt spid="21520"/>
                                        </p:tgtEl>
                                        <p:attrNameLst>
                                          <p:attrName>ppt_x</p:attrName>
                                        </p:attrNameLst>
                                      </p:cBhvr>
                                      <p:tavLst>
                                        <p:tav tm="0">
                                          <p:val>
                                            <p:strVal val="#ppt_x"/>
                                          </p:val>
                                        </p:tav>
                                        <p:tav tm="100000">
                                          <p:val>
                                            <p:strVal val="#ppt_x"/>
                                          </p:val>
                                        </p:tav>
                                      </p:tavLst>
                                    </p:anim>
                                    <p:anim calcmode="lin" valueType="num">
                                      <p:cBhvr>
                                        <p:cTn id="58" dur="500" fill="hold"/>
                                        <p:tgtEl>
                                          <p:spTgt spid="21520"/>
                                        </p:tgtEl>
                                        <p:attrNameLst>
                                          <p:attrName>ppt_y</p:attrName>
                                        </p:attrNameLst>
                                      </p:cBhvr>
                                      <p:tavLst>
                                        <p:tav tm="0">
                                          <p:val>
                                            <p:strVal val="#ppt_y-#ppt_h/2"/>
                                          </p:val>
                                        </p:tav>
                                        <p:tav tm="100000">
                                          <p:val>
                                            <p:strVal val="#ppt_y"/>
                                          </p:val>
                                        </p:tav>
                                      </p:tavLst>
                                    </p:anim>
                                    <p:anim calcmode="lin" valueType="num">
                                      <p:cBhvr>
                                        <p:cTn id="59" dur="500" fill="hold"/>
                                        <p:tgtEl>
                                          <p:spTgt spid="21520"/>
                                        </p:tgtEl>
                                        <p:attrNameLst>
                                          <p:attrName>ppt_w</p:attrName>
                                        </p:attrNameLst>
                                      </p:cBhvr>
                                      <p:tavLst>
                                        <p:tav tm="0">
                                          <p:val>
                                            <p:strVal val="#ppt_w"/>
                                          </p:val>
                                        </p:tav>
                                        <p:tav tm="100000">
                                          <p:val>
                                            <p:strVal val="#ppt_w"/>
                                          </p:val>
                                        </p:tav>
                                      </p:tavLst>
                                    </p:anim>
                                    <p:anim calcmode="lin" valueType="num">
                                      <p:cBhvr>
                                        <p:cTn id="60" dur="500" fill="hold"/>
                                        <p:tgtEl>
                                          <p:spTgt spid="21520"/>
                                        </p:tgtEl>
                                        <p:attrNameLst>
                                          <p:attrName>ppt_h</p:attrName>
                                        </p:attrNameLst>
                                      </p:cBhvr>
                                      <p:tavLst>
                                        <p:tav tm="0">
                                          <p:val>
                                            <p:fltVal val="0"/>
                                          </p:val>
                                        </p:tav>
                                        <p:tav tm="100000">
                                          <p:val>
                                            <p:strVal val="#ppt_h"/>
                                          </p:val>
                                        </p:tav>
                                      </p:tavLst>
                                    </p:anim>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21514"/>
                                        </p:tgtEl>
                                        <p:attrNameLst>
                                          <p:attrName>style.visibility</p:attrName>
                                        </p:attrNameLst>
                                      </p:cBhvr>
                                      <p:to>
                                        <p:strVal val="visible"/>
                                      </p:to>
                                    </p:set>
                                    <p:animEffect transition="in" filter="fade">
                                      <p:cBhvr>
                                        <p:cTn id="64" dur="500"/>
                                        <p:tgtEl>
                                          <p:spTgt spid="21514"/>
                                        </p:tgtEl>
                                      </p:cBhvr>
                                    </p:animEffect>
                                  </p:childTnLst>
                                </p:cTn>
                              </p:par>
                            </p:childTnLst>
                          </p:cTn>
                        </p:par>
                      </p:childTnLst>
                    </p:cTn>
                  </p:par>
                  <p:par>
                    <p:cTn id="65" fill="hold">
                      <p:stCondLst>
                        <p:cond delay="indefinite"/>
                      </p:stCondLst>
                      <p:childTnLst>
                        <p:par>
                          <p:cTn id="66" fill="hold">
                            <p:stCondLst>
                              <p:cond delay="0"/>
                            </p:stCondLst>
                            <p:childTnLst>
                              <p:par>
                                <p:cTn id="67" presetID="17" presetClass="entr" presetSubtype="2" fill="hold" nodeType="clickEffect">
                                  <p:stCondLst>
                                    <p:cond delay="0"/>
                                  </p:stCondLst>
                                  <p:childTnLst>
                                    <p:set>
                                      <p:cBhvr>
                                        <p:cTn id="68" dur="1" fill="hold">
                                          <p:stCondLst>
                                            <p:cond delay="0"/>
                                          </p:stCondLst>
                                        </p:cTn>
                                        <p:tgtEl>
                                          <p:spTgt spid="21521"/>
                                        </p:tgtEl>
                                        <p:attrNameLst>
                                          <p:attrName>style.visibility</p:attrName>
                                        </p:attrNameLst>
                                      </p:cBhvr>
                                      <p:to>
                                        <p:strVal val="visible"/>
                                      </p:to>
                                    </p:set>
                                    <p:anim calcmode="lin" valueType="num">
                                      <p:cBhvr>
                                        <p:cTn id="69" dur="500" fill="hold"/>
                                        <p:tgtEl>
                                          <p:spTgt spid="21521"/>
                                        </p:tgtEl>
                                        <p:attrNameLst>
                                          <p:attrName>ppt_x</p:attrName>
                                        </p:attrNameLst>
                                      </p:cBhvr>
                                      <p:tavLst>
                                        <p:tav tm="0">
                                          <p:val>
                                            <p:strVal val="#ppt_x+#ppt_w/2"/>
                                          </p:val>
                                        </p:tav>
                                        <p:tav tm="100000">
                                          <p:val>
                                            <p:strVal val="#ppt_x"/>
                                          </p:val>
                                        </p:tav>
                                      </p:tavLst>
                                    </p:anim>
                                    <p:anim calcmode="lin" valueType="num">
                                      <p:cBhvr>
                                        <p:cTn id="70" dur="500" fill="hold"/>
                                        <p:tgtEl>
                                          <p:spTgt spid="21521"/>
                                        </p:tgtEl>
                                        <p:attrNameLst>
                                          <p:attrName>ppt_y</p:attrName>
                                        </p:attrNameLst>
                                      </p:cBhvr>
                                      <p:tavLst>
                                        <p:tav tm="0">
                                          <p:val>
                                            <p:strVal val="#ppt_y"/>
                                          </p:val>
                                        </p:tav>
                                        <p:tav tm="100000">
                                          <p:val>
                                            <p:strVal val="#ppt_y"/>
                                          </p:val>
                                        </p:tav>
                                      </p:tavLst>
                                    </p:anim>
                                    <p:anim calcmode="lin" valueType="num">
                                      <p:cBhvr>
                                        <p:cTn id="71" dur="500" fill="hold"/>
                                        <p:tgtEl>
                                          <p:spTgt spid="21521"/>
                                        </p:tgtEl>
                                        <p:attrNameLst>
                                          <p:attrName>ppt_w</p:attrName>
                                        </p:attrNameLst>
                                      </p:cBhvr>
                                      <p:tavLst>
                                        <p:tav tm="0">
                                          <p:val>
                                            <p:fltVal val="0"/>
                                          </p:val>
                                        </p:tav>
                                        <p:tav tm="100000">
                                          <p:val>
                                            <p:strVal val="#ppt_w"/>
                                          </p:val>
                                        </p:tav>
                                      </p:tavLst>
                                    </p:anim>
                                    <p:anim calcmode="lin" valueType="num">
                                      <p:cBhvr>
                                        <p:cTn id="72" dur="500" fill="hold"/>
                                        <p:tgtEl>
                                          <p:spTgt spid="21521"/>
                                        </p:tgtEl>
                                        <p:attrNameLst>
                                          <p:attrName>ppt_h</p:attrName>
                                        </p:attrNameLst>
                                      </p:cBhvr>
                                      <p:tavLst>
                                        <p:tav tm="0">
                                          <p:val>
                                            <p:strVal val="#ppt_h"/>
                                          </p:val>
                                        </p:tav>
                                        <p:tav tm="100000">
                                          <p:val>
                                            <p:strVal val="#ppt_h"/>
                                          </p:val>
                                        </p:tav>
                                      </p:tavLst>
                                    </p:anim>
                                  </p:childTnLst>
                                </p:cTn>
                              </p:par>
                              <p:par>
                                <p:cTn id="73" presetID="17" presetClass="entr" presetSubtype="2" fill="hold" nodeType="withEffect">
                                  <p:stCondLst>
                                    <p:cond delay="0"/>
                                  </p:stCondLst>
                                  <p:childTnLst>
                                    <p:set>
                                      <p:cBhvr>
                                        <p:cTn id="74" dur="1" fill="hold">
                                          <p:stCondLst>
                                            <p:cond delay="0"/>
                                          </p:stCondLst>
                                        </p:cTn>
                                        <p:tgtEl>
                                          <p:spTgt spid="21526"/>
                                        </p:tgtEl>
                                        <p:attrNameLst>
                                          <p:attrName>style.visibility</p:attrName>
                                        </p:attrNameLst>
                                      </p:cBhvr>
                                      <p:to>
                                        <p:strVal val="visible"/>
                                      </p:to>
                                    </p:set>
                                    <p:anim calcmode="lin" valueType="num">
                                      <p:cBhvr>
                                        <p:cTn id="75" dur="500" fill="hold"/>
                                        <p:tgtEl>
                                          <p:spTgt spid="21526"/>
                                        </p:tgtEl>
                                        <p:attrNameLst>
                                          <p:attrName>ppt_x</p:attrName>
                                        </p:attrNameLst>
                                      </p:cBhvr>
                                      <p:tavLst>
                                        <p:tav tm="0">
                                          <p:val>
                                            <p:strVal val="#ppt_x+#ppt_w/2"/>
                                          </p:val>
                                        </p:tav>
                                        <p:tav tm="100000">
                                          <p:val>
                                            <p:strVal val="#ppt_x"/>
                                          </p:val>
                                        </p:tav>
                                      </p:tavLst>
                                    </p:anim>
                                    <p:anim calcmode="lin" valueType="num">
                                      <p:cBhvr>
                                        <p:cTn id="76" dur="500" fill="hold"/>
                                        <p:tgtEl>
                                          <p:spTgt spid="21526"/>
                                        </p:tgtEl>
                                        <p:attrNameLst>
                                          <p:attrName>ppt_y</p:attrName>
                                        </p:attrNameLst>
                                      </p:cBhvr>
                                      <p:tavLst>
                                        <p:tav tm="0">
                                          <p:val>
                                            <p:strVal val="#ppt_y"/>
                                          </p:val>
                                        </p:tav>
                                        <p:tav tm="100000">
                                          <p:val>
                                            <p:strVal val="#ppt_y"/>
                                          </p:val>
                                        </p:tav>
                                      </p:tavLst>
                                    </p:anim>
                                    <p:anim calcmode="lin" valueType="num">
                                      <p:cBhvr>
                                        <p:cTn id="77" dur="500" fill="hold"/>
                                        <p:tgtEl>
                                          <p:spTgt spid="21526"/>
                                        </p:tgtEl>
                                        <p:attrNameLst>
                                          <p:attrName>ppt_w</p:attrName>
                                        </p:attrNameLst>
                                      </p:cBhvr>
                                      <p:tavLst>
                                        <p:tav tm="0">
                                          <p:val>
                                            <p:fltVal val="0"/>
                                          </p:val>
                                        </p:tav>
                                        <p:tav tm="100000">
                                          <p:val>
                                            <p:strVal val="#ppt_w"/>
                                          </p:val>
                                        </p:tav>
                                      </p:tavLst>
                                    </p:anim>
                                    <p:anim calcmode="lin" valueType="num">
                                      <p:cBhvr>
                                        <p:cTn id="78" dur="500" fill="hold"/>
                                        <p:tgtEl>
                                          <p:spTgt spid="21526"/>
                                        </p:tgtEl>
                                        <p:attrNameLst>
                                          <p:attrName>ppt_h</p:attrName>
                                        </p:attrNameLst>
                                      </p:cBhvr>
                                      <p:tavLst>
                                        <p:tav tm="0">
                                          <p:val>
                                            <p:strVal val="#ppt_h"/>
                                          </p:val>
                                        </p:tav>
                                        <p:tav tm="100000">
                                          <p:val>
                                            <p:strVal val="#ppt_h"/>
                                          </p:val>
                                        </p:tav>
                                      </p:tavLst>
                                    </p:anim>
                                  </p:childTnLst>
                                </p:cTn>
                              </p:par>
                            </p:childTnLst>
                          </p:cTn>
                        </p:par>
                        <p:par>
                          <p:cTn id="79" fill="hold">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21513"/>
                                        </p:tgtEl>
                                        <p:attrNameLst>
                                          <p:attrName>style.visibility</p:attrName>
                                        </p:attrNameLst>
                                      </p:cBhvr>
                                      <p:to>
                                        <p:strVal val="visible"/>
                                      </p:to>
                                    </p:set>
                                    <p:animEffect transition="in" filter="fade">
                                      <p:cBhvr>
                                        <p:cTn id="82" dur="500"/>
                                        <p:tgtEl>
                                          <p:spTgt spid="21513"/>
                                        </p:tgtEl>
                                      </p:cBhvr>
                                    </p:animEffect>
                                  </p:childTnLst>
                                </p:cTn>
                              </p:par>
                            </p:childTnLst>
                          </p:cTn>
                        </p:par>
                      </p:childTnLst>
                    </p:cTn>
                  </p:par>
                  <p:par>
                    <p:cTn id="83" fill="hold">
                      <p:stCondLst>
                        <p:cond delay="indefinite"/>
                      </p:stCondLst>
                      <p:childTnLst>
                        <p:par>
                          <p:cTn id="84" fill="hold">
                            <p:stCondLst>
                              <p:cond delay="0"/>
                            </p:stCondLst>
                            <p:childTnLst>
                              <p:par>
                                <p:cTn id="85" presetID="17" presetClass="entr" presetSubtype="2" fill="hold" nodeType="clickEffect">
                                  <p:stCondLst>
                                    <p:cond delay="0"/>
                                  </p:stCondLst>
                                  <p:childTnLst>
                                    <p:set>
                                      <p:cBhvr>
                                        <p:cTn id="86" dur="1" fill="hold">
                                          <p:stCondLst>
                                            <p:cond delay="0"/>
                                          </p:stCondLst>
                                        </p:cTn>
                                        <p:tgtEl>
                                          <p:spTgt spid="21522"/>
                                        </p:tgtEl>
                                        <p:attrNameLst>
                                          <p:attrName>style.visibility</p:attrName>
                                        </p:attrNameLst>
                                      </p:cBhvr>
                                      <p:to>
                                        <p:strVal val="visible"/>
                                      </p:to>
                                    </p:set>
                                    <p:anim calcmode="lin" valueType="num">
                                      <p:cBhvr>
                                        <p:cTn id="87" dur="500" fill="hold"/>
                                        <p:tgtEl>
                                          <p:spTgt spid="21522"/>
                                        </p:tgtEl>
                                        <p:attrNameLst>
                                          <p:attrName>ppt_x</p:attrName>
                                        </p:attrNameLst>
                                      </p:cBhvr>
                                      <p:tavLst>
                                        <p:tav tm="0">
                                          <p:val>
                                            <p:strVal val="#ppt_x+#ppt_w/2"/>
                                          </p:val>
                                        </p:tav>
                                        <p:tav tm="100000">
                                          <p:val>
                                            <p:strVal val="#ppt_x"/>
                                          </p:val>
                                        </p:tav>
                                      </p:tavLst>
                                    </p:anim>
                                    <p:anim calcmode="lin" valueType="num">
                                      <p:cBhvr>
                                        <p:cTn id="88" dur="500" fill="hold"/>
                                        <p:tgtEl>
                                          <p:spTgt spid="21522"/>
                                        </p:tgtEl>
                                        <p:attrNameLst>
                                          <p:attrName>ppt_y</p:attrName>
                                        </p:attrNameLst>
                                      </p:cBhvr>
                                      <p:tavLst>
                                        <p:tav tm="0">
                                          <p:val>
                                            <p:strVal val="#ppt_y"/>
                                          </p:val>
                                        </p:tav>
                                        <p:tav tm="100000">
                                          <p:val>
                                            <p:strVal val="#ppt_y"/>
                                          </p:val>
                                        </p:tav>
                                      </p:tavLst>
                                    </p:anim>
                                    <p:anim calcmode="lin" valueType="num">
                                      <p:cBhvr>
                                        <p:cTn id="89" dur="500" fill="hold"/>
                                        <p:tgtEl>
                                          <p:spTgt spid="21522"/>
                                        </p:tgtEl>
                                        <p:attrNameLst>
                                          <p:attrName>ppt_w</p:attrName>
                                        </p:attrNameLst>
                                      </p:cBhvr>
                                      <p:tavLst>
                                        <p:tav tm="0">
                                          <p:val>
                                            <p:fltVal val="0"/>
                                          </p:val>
                                        </p:tav>
                                        <p:tav tm="100000">
                                          <p:val>
                                            <p:strVal val="#ppt_w"/>
                                          </p:val>
                                        </p:tav>
                                      </p:tavLst>
                                    </p:anim>
                                    <p:anim calcmode="lin" valueType="num">
                                      <p:cBhvr>
                                        <p:cTn id="90" dur="500" fill="hold"/>
                                        <p:tgtEl>
                                          <p:spTgt spid="21522"/>
                                        </p:tgtEl>
                                        <p:attrNameLst>
                                          <p:attrName>ppt_h</p:attrName>
                                        </p:attrNameLst>
                                      </p:cBhvr>
                                      <p:tavLst>
                                        <p:tav tm="0">
                                          <p:val>
                                            <p:strVal val="#ppt_h"/>
                                          </p:val>
                                        </p:tav>
                                        <p:tav tm="100000">
                                          <p:val>
                                            <p:strVal val="#ppt_h"/>
                                          </p:val>
                                        </p:tav>
                                      </p:tavLst>
                                    </p:anim>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21512"/>
                                        </p:tgtEl>
                                        <p:attrNameLst>
                                          <p:attrName>style.visibility</p:attrName>
                                        </p:attrNameLst>
                                      </p:cBhvr>
                                      <p:to>
                                        <p:strVal val="visible"/>
                                      </p:to>
                                    </p:set>
                                    <p:animEffect transition="in" filter="fade">
                                      <p:cBhvr>
                                        <p:cTn id="94" dur="500"/>
                                        <p:tgtEl>
                                          <p:spTgt spid="21512"/>
                                        </p:tgtEl>
                                      </p:cBhvr>
                                    </p:animEffect>
                                  </p:childTnLst>
                                </p:cTn>
                              </p:par>
                            </p:childTnLst>
                          </p:cTn>
                        </p:par>
                      </p:childTnLst>
                    </p:cTn>
                  </p:par>
                  <p:par>
                    <p:cTn id="95" fill="hold">
                      <p:stCondLst>
                        <p:cond delay="indefinite"/>
                      </p:stCondLst>
                      <p:childTnLst>
                        <p:par>
                          <p:cTn id="96" fill="hold">
                            <p:stCondLst>
                              <p:cond delay="0"/>
                            </p:stCondLst>
                            <p:childTnLst>
                              <p:par>
                                <p:cTn id="97" presetID="17" presetClass="entr" presetSubtype="4" fill="hold" nodeType="clickEffect">
                                  <p:stCondLst>
                                    <p:cond delay="0"/>
                                  </p:stCondLst>
                                  <p:childTnLst>
                                    <p:set>
                                      <p:cBhvr>
                                        <p:cTn id="98" dur="1" fill="hold">
                                          <p:stCondLst>
                                            <p:cond delay="0"/>
                                          </p:stCondLst>
                                        </p:cTn>
                                        <p:tgtEl>
                                          <p:spTgt spid="21525"/>
                                        </p:tgtEl>
                                        <p:attrNameLst>
                                          <p:attrName>style.visibility</p:attrName>
                                        </p:attrNameLst>
                                      </p:cBhvr>
                                      <p:to>
                                        <p:strVal val="visible"/>
                                      </p:to>
                                    </p:set>
                                    <p:anim calcmode="lin" valueType="num">
                                      <p:cBhvr>
                                        <p:cTn id="99" dur="500" fill="hold"/>
                                        <p:tgtEl>
                                          <p:spTgt spid="21525"/>
                                        </p:tgtEl>
                                        <p:attrNameLst>
                                          <p:attrName>ppt_x</p:attrName>
                                        </p:attrNameLst>
                                      </p:cBhvr>
                                      <p:tavLst>
                                        <p:tav tm="0">
                                          <p:val>
                                            <p:strVal val="#ppt_x"/>
                                          </p:val>
                                        </p:tav>
                                        <p:tav tm="100000">
                                          <p:val>
                                            <p:strVal val="#ppt_x"/>
                                          </p:val>
                                        </p:tav>
                                      </p:tavLst>
                                    </p:anim>
                                    <p:anim calcmode="lin" valueType="num">
                                      <p:cBhvr>
                                        <p:cTn id="100" dur="500" fill="hold"/>
                                        <p:tgtEl>
                                          <p:spTgt spid="21525"/>
                                        </p:tgtEl>
                                        <p:attrNameLst>
                                          <p:attrName>ppt_y</p:attrName>
                                        </p:attrNameLst>
                                      </p:cBhvr>
                                      <p:tavLst>
                                        <p:tav tm="0">
                                          <p:val>
                                            <p:strVal val="#ppt_y+#ppt_h/2"/>
                                          </p:val>
                                        </p:tav>
                                        <p:tav tm="100000">
                                          <p:val>
                                            <p:strVal val="#ppt_y"/>
                                          </p:val>
                                        </p:tav>
                                      </p:tavLst>
                                    </p:anim>
                                    <p:anim calcmode="lin" valueType="num">
                                      <p:cBhvr>
                                        <p:cTn id="101" dur="500" fill="hold"/>
                                        <p:tgtEl>
                                          <p:spTgt spid="21525"/>
                                        </p:tgtEl>
                                        <p:attrNameLst>
                                          <p:attrName>ppt_w</p:attrName>
                                        </p:attrNameLst>
                                      </p:cBhvr>
                                      <p:tavLst>
                                        <p:tav tm="0">
                                          <p:val>
                                            <p:strVal val="#ppt_w"/>
                                          </p:val>
                                        </p:tav>
                                        <p:tav tm="100000">
                                          <p:val>
                                            <p:strVal val="#ppt_w"/>
                                          </p:val>
                                        </p:tav>
                                      </p:tavLst>
                                    </p:anim>
                                    <p:anim calcmode="lin" valueType="num">
                                      <p:cBhvr>
                                        <p:cTn id="102" dur="500" fill="hold"/>
                                        <p:tgtEl>
                                          <p:spTgt spid="21525"/>
                                        </p:tgtEl>
                                        <p:attrNameLst>
                                          <p:attrName>ppt_h</p:attrName>
                                        </p:attrNameLst>
                                      </p:cBhvr>
                                      <p:tavLst>
                                        <p:tav tm="0">
                                          <p:val>
                                            <p:fltVal val="0"/>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17" presetClass="entr" presetSubtype="2" fill="hold" nodeType="clickEffect">
                                  <p:stCondLst>
                                    <p:cond delay="0"/>
                                  </p:stCondLst>
                                  <p:childTnLst>
                                    <p:set>
                                      <p:cBhvr>
                                        <p:cTn id="106" dur="1" fill="hold">
                                          <p:stCondLst>
                                            <p:cond delay="0"/>
                                          </p:stCondLst>
                                        </p:cTn>
                                        <p:tgtEl>
                                          <p:spTgt spid="21523"/>
                                        </p:tgtEl>
                                        <p:attrNameLst>
                                          <p:attrName>style.visibility</p:attrName>
                                        </p:attrNameLst>
                                      </p:cBhvr>
                                      <p:to>
                                        <p:strVal val="visible"/>
                                      </p:to>
                                    </p:set>
                                    <p:anim calcmode="lin" valueType="num">
                                      <p:cBhvr>
                                        <p:cTn id="107" dur="500" fill="hold"/>
                                        <p:tgtEl>
                                          <p:spTgt spid="21523"/>
                                        </p:tgtEl>
                                        <p:attrNameLst>
                                          <p:attrName>ppt_x</p:attrName>
                                        </p:attrNameLst>
                                      </p:cBhvr>
                                      <p:tavLst>
                                        <p:tav tm="0">
                                          <p:val>
                                            <p:strVal val="#ppt_x+#ppt_w/2"/>
                                          </p:val>
                                        </p:tav>
                                        <p:tav tm="100000">
                                          <p:val>
                                            <p:strVal val="#ppt_x"/>
                                          </p:val>
                                        </p:tav>
                                      </p:tavLst>
                                    </p:anim>
                                    <p:anim calcmode="lin" valueType="num">
                                      <p:cBhvr>
                                        <p:cTn id="108" dur="500" fill="hold"/>
                                        <p:tgtEl>
                                          <p:spTgt spid="21523"/>
                                        </p:tgtEl>
                                        <p:attrNameLst>
                                          <p:attrName>ppt_y</p:attrName>
                                        </p:attrNameLst>
                                      </p:cBhvr>
                                      <p:tavLst>
                                        <p:tav tm="0">
                                          <p:val>
                                            <p:strVal val="#ppt_y"/>
                                          </p:val>
                                        </p:tav>
                                        <p:tav tm="100000">
                                          <p:val>
                                            <p:strVal val="#ppt_y"/>
                                          </p:val>
                                        </p:tav>
                                      </p:tavLst>
                                    </p:anim>
                                    <p:anim calcmode="lin" valueType="num">
                                      <p:cBhvr>
                                        <p:cTn id="109" dur="500" fill="hold"/>
                                        <p:tgtEl>
                                          <p:spTgt spid="21523"/>
                                        </p:tgtEl>
                                        <p:attrNameLst>
                                          <p:attrName>ppt_w</p:attrName>
                                        </p:attrNameLst>
                                      </p:cBhvr>
                                      <p:tavLst>
                                        <p:tav tm="0">
                                          <p:val>
                                            <p:fltVal val="0"/>
                                          </p:val>
                                        </p:tav>
                                        <p:tav tm="100000">
                                          <p:val>
                                            <p:strVal val="#ppt_w"/>
                                          </p:val>
                                        </p:tav>
                                      </p:tavLst>
                                    </p:anim>
                                    <p:anim calcmode="lin" valueType="num">
                                      <p:cBhvr>
                                        <p:cTn id="110" dur="500" fill="hold"/>
                                        <p:tgtEl>
                                          <p:spTgt spid="21523"/>
                                        </p:tgtEl>
                                        <p:attrNameLst>
                                          <p:attrName>ppt_h</p:attrName>
                                        </p:attrNameLst>
                                      </p:cBhvr>
                                      <p:tavLst>
                                        <p:tav tm="0">
                                          <p:val>
                                            <p:strVal val="#ppt_h"/>
                                          </p:val>
                                        </p:tav>
                                        <p:tav tm="100000">
                                          <p:val>
                                            <p:strVal val="#ppt_h"/>
                                          </p:val>
                                        </p:tav>
                                      </p:tavLst>
                                    </p:anim>
                                  </p:childTnLst>
                                </p:cTn>
                              </p:par>
                            </p:childTnLst>
                          </p:cTn>
                        </p:par>
                        <p:par>
                          <p:cTn id="111" fill="hold">
                            <p:stCondLst>
                              <p:cond delay="500"/>
                            </p:stCondLst>
                            <p:childTnLst>
                              <p:par>
                                <p:cTn id="112" presetID="17" presetClass="entr" presetSubtype="4" fill="hold" nodeType="afterEffect">
                                  <p:stCondLst>
                                    <p:cond delay="0"/>
                                  </p:stCondLst>
                                  <p:childTnLst>
                                    <p:set>
                                      <p:cBhvr>
                                        <p:cTn id="113" dur="1" fill="hold">
                                          <p:stCondLst>
                                            <p:cond delay="0"/>
                                          </p:stCondLst>
                                        </p:cTn>
                                        <p:tgtEl>
                                          <p:spTgt spid="21524"/>
                                        </p:tgtEl>
                                        <p:attrNameLst>
                                          <p:attrName>style.visibility</p:attrName>
                                        </p:attrNameLst>
                                      </p:cBhvr>
                                      <p:to>
                                        <p:strVal val="visible"/>
                                      </p:to>
                                    </p:set>
                                    <p:anim calcmode="lin" valueType="num">
                                      <p:cBhvr>
                                        <p:cTn id="114" dur="500" fill="hold"/>
                                        <p:tgtEl>
                                          <p:spTgt spid="21524"/>
                                        </p:tgtEl>
                                        <p:attrNameLst>
                                          <p:attrName>ppt_x</p:attrName>
                                        </p:attrNameLst>
                                      </p:cBhvr>
                                      <p:tavLst>
                                        <p:tav tm="0">
                                          <p:val>
                                            <p:strVal val="#ppt_x"/>
                                          </p:val>
                                        </p:tav>
                                        <p:tav tm="100000">
                                          <p:val>
                                            <p:strVal val="#ppt_x"/>
                                          </p:val>
                                        </p:tav>
                                      </p:tavLst>
                                    </p:anim>
                                    <p:anim calcmode="lin" valueType="num">
                                      <p:cBhvr>
                                        <p:cTn id="115" dur="500" fill="hold"/>
                                        <p:tgtEl>
                                          <p:spTgt spid="21524"/>
                                        </p:tgtEl>
                                        <p:attrNameLst>
                                          <p:attrName>ppt_y</p:attrName>
                                        </p:attrNameLst>
                                      </p:cBhvr>
                                      <p:tavLst>
                                        <p:tav tm="0">
                                          <p:val>
                                            <p:strVal val="#ppt_y+#ppt_h/2"/>
                                          </p:val>
                                        </p:tav>
                                        <p:tav tm="100000">
                                          <p:val>
                                            <p:strVal val="#ppt_y"/>
                                          </p:val>
                                        </p:tav>
                                      </p:tavLst>
                                    </p:anim>
                                    <p:anim calcmode="lin" valueType="num">
                                      <p:cBhvr>
                                        <p:cTn id="116" dur="500" fill="hold"/>
                                        <p:tgtEl>
                                          <p:spTgt spid="21524"/>
                                        </p:tgtEl>
                                        <p:attrNameLst>
                                          <p:attrName>ppt_w</p:attrName>
                                        </p:attrNameLst>
                                      </p:cBhvr>
                                      <p:tavLst>
                                        <p:tav tm="0">
                                          <p:val>
                                            <p:strVal val="#ppt_w"/>
                                          </p:val>
                                        </p:tav>
                                        <p:tav tm="100000">
                                          <p:val>
                                            <p:strVal val="#ppt_w"/>
                                          </p:val>
                                        </p:tav>
                                      </p:tavLst>
                                    </p:anim>
                                    <p:anim calcmode="lin" valueType="num">
                                      <p:cBhvr>
                                        <p:cTn id="117" dur="500" fill="hold"/>
                                        <p:tgtEl>
                                          <p:spTgt spid="21524"/>
                                        </p:tgtEl>
                                        <p:attrNameLst>
                                          <p:attrName>ppt_h</p:attrName>
                                        </p:attrNameLst>
                                      </p:cBhvr>
                                      <p:tavLst>
                                        <p:tav tm="0">
                                          <p:val>
                                            <p:fltVal val="0"/>
                                          </p:val>
                                        </p:tav>
                                        <p:tav tm="100000">
                                          <p:val>
                                            <p:strVal val="#ppt_h"/>
                                          </p:val>
                                        </p:tav>
                                      </p:tavLst>
                                    </p:anim>
                                  </p:childTnLst>
                                </p:cTn>
                              </p:par>
                            </p:childTnLst>
                          </p:cTn>
                        </p:par>
                        <p:par>
                          <p:cTn id="118" fill="hold">
                            <p:stCondLst>
                              <p:cond delay="1000"/>
                            </p:stCondLst>
                            <p:childTnLst>
                              <p:par>
                                <p:cTn id="119" presetID="10" presetClass="entr" presetSubtype="0" fill="hold" grpId="0" nodeType="afterEffect">
                                  <p:stCondLst>
                                    <p:cond delay="0"/>
                                  </p:stCondLst>
                                  <p:childTnLst>
                                    <p:set>
                                      <p:cBhvr>
                                        <p:cTn id="120" dur="1" fill="hold">
                                          <p:stCondLst>
                                            <p:cond delay="0"/>
                                          </p:stCondLst>
                                        </p:cTn>
                                        <p:tgtEl>
                                          <p:spTgt spid="21511"/>
                                        </p:tgtEl>
                                        <p:attrNameLst>
                                          <p:attrName>style.visibility</p:attrName>
                                        </p:attrNameLst>
                                      </p:cBhvr>
                                      <p:to>
                                        <p:strVal val="visible"/>
                                      </p:to>
                                    </p:set>
                                    <p:animEffect transition="in" filter="fade">
                                      <p:cBhvr>
                                        <p:cTn id="121" dur="500"/>
                                        <p:tgtEl>
                                          <p:spTgt spid="21511"/>
                                        </p:tgtEl>
                                      </p:cBhvr>
                                    </p:animEffect>
                                  </p:childTnLst>
                                </p:cTn>
                              </p:par>
                            </p:childTnLst>
                          </p:cTn>
                        </p:par>
                      </p:childTnLst>
                    </p:cTn>
                  </p:par>
                  <p:par>
                    <p:cTn id="122" fill="hold">
                      <p:stCondLst>
                        <p:cond delay="indefinite"/>
                      </p:stCondLst>
                      <p:childTnLst>
                        <p:par>
                          <p:cTn id="123" fill="hold">
                            <p:stCondLst>
                              <p:cond delay="0"/>
                            </p:stCondLst>
                            <p:childTnLst>
                              <p:par>
                                <p:cTn id="124" presetID="17" presetClass="entr" presetSubtype="4" fill="hold" nodeType="clickEffect">
                                  <p:stCondLst>
                                    <p:cond delay="0"/>
                                  </p:stCondLst>
                                  <p:childTnLst>
                                    <p:set>
                                      <p:cBhvr>
                                        <p:cTn id="125" dur="1" fill="hold">
                                          <p:stCondLst>
                                            <p:cond delay="0"/>
                                          </p:stCondLst>
                                        </p:cTn>
                                        <p:tgtEl>
                                          <p:spTgt spid="21527"/>
                                        </p:tgtEl>
                                        <p:attrNameLst>
                                          <p:attrName>style.visibility</p:attrName>
                                        </p:attrNameLst>
                                      </p:cBhvr>
                                      <p:to>
                                        <p:strVal val="visible"/>
                                      </p:to>
                                    </p:set>
                                    <p:anim calcmode="lin" valueType="num">
                                      <p:cBhvr>
                                        <p:cTn id="126" dur="500" fill="hold"/>
                                        <p:tgtEl>
                                          <p:spTgt spid="21527"/>
                                        </p:tgtEl>
                                        <p:attrNameLst>
                                          <p:attrName>ppt_x</p:attrName>
                                        </p:attrNameLst>
                                      </p:cBhvr>
                                      <p:tavLst>
                                        <p:tav tm="0">
                                          <p:val>
                                            <p:strVal val="#ppt_x"/>
                                          </p:val>
                                        </p:tav>
                                        <p:tav tm="100000">
                                          <p:val>
                                            <p:strVal val="#ppt_x"/>
                                          </p:val>
                                        </p:tav>
                                      </p:tavLst>
                                    </p:anim>
                                    <p:anim calcmode="lin" valueType="num">
                                      <p:cBhvr>
                                        <p:cTn id="127" dur="500" fill="hold"/>
                                        <p:tgtEl>
                                          <p:spTgt spid="21527"/>
                                        </p:tgtEl>
                                        <p:attrNameLst>
                                          <p:attrName>ppt_y</p:attrName>
                                        </p:attrNameLst>
                                      </p:cBhvr>
                                      <p:tavLst>
                                        <p:tav tm="0">
                                          <p:val>
                                            <p:strVal val="#ppt_y+#ppt_h/2"/>
                                          </p:val>
                                        </p:tav>
                                        <p:tav tm="100000">
                                          <p:val>
                                            <p:strVal val="#ppt_y"/>
                                          </p:val>
                                        </p:tav>
                                      </p:tavLst>
                                    </p:anim>
                                    <p:anim calcmode="lin" valueType="num">
                                      <p:cBhvr>
                                        <p:cTn id="128" dur="500" fill="hold"/>
                                        <p:tgtEl>
                                          <p:spTgt spid="21527"/>
                                        </p:tgtEl>
                                        <p:attrNameLst>
                                          <p:attrName>ppt_w</p:attrName>
                                        </p:attrNameLst>
                                      </p:cBhvr>
                                      <p:tavLst>
                                        <p:tav tm="0">
                                          <p:val>
                                            <p:strVal val="#ppt_w"/>
                                          </p:val>
                                        </p:tav>
                                        <p:tav tm="100000">
                                          <p:val>
                                            <p:strVal val="#ppt_w"/>
                                          </p:val>
                                        </p:tav>
                                      </p:tavLst>
                                    </p:anim>
                                    <p:anim calcmode="lin" valueType="num">
                                      <p:cBhvr>
                                        <p:cTn id="129" dur="500" fill="hold"/>
                                        <p:tgtEl>
                                          <p:spTgt spid="21527"/>
                                        </p:tgtEl>
                                        <p:attrNameLst>
                                          <p:attrName>ppt_h</p:attrName>
                                        </p:attrNameLst>
                                      </p:cBhvr>
                                      <p:tavLst>
                                        <p:tav tm="0">
                                          <p:val>
                                            <p:fltVal val="0"/>
                                          </p:val>
                                        </p:tav>
                                        <p:tav tm="100000">
                                          <p:val>
                                            <p:strVal val="#ppt_h"/>
                                          </p:val>
                                        </p:tav>
                                      </p:tavLst>
                                    </p:anim>
                                  </p:childTnLst>
                                </p:cTn>
                              </p:par>
                            </p:childTnLst>
                          </p:cTn>
                        </p:par>
                        <p:par>
                          <p:cTn id="130" fill="hold">
                            <p:stCondLst>
                              <p:cond delay="500"/>
                            </p:stCondLst>
                            <p:childTnLst>
                              <p:par>
                                <p:cTn id="131" presetID="17" presetClass="entr" presetSubtype="8" fill="hold" nodeType="afterEffect">
                                  <p:stCondLst>
                                    <p:cond delay="0"/>
                                  </p:stCondLst>
                                  <p:childTnLst>
                                    <p:set>
                                      <p:cBhvr>
                                        <p:cTn id="132" dur="1" fill="hold">
                                          <p:stCondLst>
                                            <p:cond delay="0"/>
                                          </p:stCondLst>
                                        </p:cTn>
                                        <p:tgtEl>
                                          <p:spTgt spid="21528"/>
                                        </p:tgtEl>
                                        <p:attrNameLst>
                                          <p:attrName>style.visibility</p:attrName>
                                        </p:attrNameLst>
                                      </p:cBhvr>
                                      <p:to>
                                        <p:strVal val="visible"/>
                                      </p:to>
                                    </p:set>
                                    <p:anim calcmode="lin" valueType="num">
                                      <p:cBhvr>
                                        <p:cTn id="133" dur="500" fill="hold"/>
                                        <p:tgtEl>
                                          <p:spTgt spid="21528"/>
                                        </p:tgtEl>
                                        <p:attrNameLst>
                                          <p:attrName>ppt_x</p:attrName>
                                        </p:attrNameLst>
                                      </p:cBhvr>
                                      <p:tavLst>
                                        <p:tav tm="0">
                                          <p:val>
                                            <p:strVal val="#ppt_x-#ppt_w/2"/>
                                          </p:val>
                                        </p:tav>
                                        <p:tav tm="100000">
                                          <p:val>
                                            <p:strVal val="#ppt_x"/>
                                          </p:val>
                                        </p:tav>
                                      </p:tavLst>
                                    </p:anim>
                                    <p:anim calcmode="lin" valueType="num">
                                      <p:cBhvr>
                                        <p:cTn id="134" dur="500" fill="hold"/>
                                        <p:tgtEl>
                                          <p:spTgt spid="21528"/>
                                        </p:tgtEl>
                                        <p:attrNameLst>
                                          <p:attrName>ppt_y</p:attrName>
                                        </p:attrNameLst>
                                      </p:cBhvr>
                                      <p:tavLst>
                                        <p:tav tm="0">
                                          <p:val>
                                            <p:strVal val="#ppt_y"/>
                                          </p:val>
                                        </p:tav>
                                        <p:tav tm="100000">
                                          <p:val>
                                            <p:strVal val="#ppt_y"/>
                                          </p:val>
                                        </p:tav>
                                      </p:tavLst>
                                    </p:anim>
                                    <p:anim calcmode="lin" valueType="num">
                                      <p:cBhvr>
                                        <p:cTn id="135" dur="500" fill="hold"/>
                                        <p:tgtEl>
                                          <p:spTgt spid="21528"/>
                                        </p:tgtEl>
                                        <p:attrNameLst>
                                          <p:attrName>ppt_w</p:attrName>
                                        </p:attrNameLst>
                                      </p:cBhvr>
                                      <p:tavLst>
                                        <p:tav tm="0">
                                          <p:val>
                                            <p:fltVal val="0"/>
                                          </p:val>
                                        </p:tav>
                                        <p:tav tm="100000">
                                          <p:val>
                                            <p:strVal val="#ppt_w"/>
                                          </p:val>
                                        </p:tav>
                                      </p:tavLst>
                                    </p:anim>
                                    <p:anim calcmode="lin" valueType="num">
                                      <p:cBhvr>
                                        <p:cTn id="136" dur="500" fill="hold"/>
                                        <p:tgtEl>
                                          <p:spTgt spid="21528"/>
                                        </p:tgtEl>
                                        <p:attrNameLst>
                                          <p:attrName>ppt_h</p:attrName>
                                        </p:attrNameLst>
                                      </p:cBhvr>
                                      <p:tavLst>
                                        <p:tav tm="0">
                                          <p:val>
                                            <p:strVal val="#ppt_h"/>
                                          </p:val>
                                        </p:tav>
                                        <p:tav tm="100000">
                                          <p:val>
                                            <p:strVal val="#ppt_h"/>
                                          </p:val>
                                        </p:tav>
                                      </p:tavLst>
                                    </p:anim>
                                  </p:childTnLst>
                                </p:cTn>
                              </p:par>
                            </p:childTnLst>
                          </p:cTn>
                        </p:par>
                        <p:par>
                          <p:cTn id="137" fill="hold">
                            <p:stCondLst>
                              <p:cond delay="1000"/>
                            </p:stCondLst>
                            <p:childTnLst>
                              <p:par>
                                <p:cTn id="138" presetID="10" presetClass="entr" presetSubtype="0" fill="hold" grpId="0" nodeType="afterEffect">
                                  <p:stCondLst>
                                    <p:cond delay="0"/>
                                  </p:stCondLst>
                                  <p:childTnLst>
                                    <p:set>
                                      <p:cBhvr>
                                        <p:cTn id="139" dur="1" fill="hold">
                                          <p:stCondLst>
                                            <p:cond delay="0"/>
                                          </p:stCondLst>
                                        </p:cTn>
                                        <p:tgtEl>
                                          <p:spTgt spid="21509"/>
                                        </p:tgtEl>
                                        <p:attrNameLst>
                                          <p:attrName>style.visibility</p:attrName>
                                        </p:attrNameLst>
                                      </p:cBhvr>
                                      <p:to>
                                        <p:strVal val="visible"/>
                                      </p:to>
                                    </p:set>
                                    <p:animEffect transition="in" filter="fade">
                                      <p:cBhvr>
                                        <p:cTn id="140" dur="500"/>
                                        <p:tgtEl>
                                          <p:spTgt spid="21509"/>
                                        </p:tgtEl>
                                      </p:cBhvr>
                                    </p:animEffect>
                                  </p:childTnLst>
                                </p:cTn>
                              </p:par>
                            </p:childTnLst>
                          </p:cTn>
                        </p:par>
                      </p:childTnLst>
                    </p:cTn>
                  </p:par>
                  <p:par>
                    <p:cTn id="141" fill="hold">
                      <p:stCondLst>
                        <p:cond delay="indefinite"/>
                      </p:stCondLst>
                      <p:childTnLst>
                        <p:par>
                          <p:cTn id="142" fill="hold">
                            <p:stCondLst>
                              <p:cond delay="0"/>
                            </p:stCondLst>
                            <p:childTnLst>
                              <p:par>
                                <p:cTn id="143" presetID="17" presetClass="entr" presetSubtype="8" fill="hold" nodeType="clickEffect">
                                  <p:stCondLst>
                                    <p:cond delay="0"/>
                                  </p:stCondLst>
                                  <p:childTnLst>
                                    <p:set>
                                      <p:cBhvr>
                                        <p:cTn id="144" dur="1" fill="hold">
                                          <p:stCondLst>
                                            <p:cond delay="0"/>
                                          </p:stCondLst>
                                        </p:cTn>
                                        <p:tgtEl>
                                          <p:spTgt spid="21529"/>
                                        </p:tgtEl>
                                        <p:attrNameLst>
                                          <p:attrName>style.visibility</p:attrName>
                                        </p:attrNameLst>
                                      </p:cBhvr>
                                      <p:to>
                                        <p:strVal val="visible"/>
                                      </p:to>
                                    </p:set>
                                    <p:anim calcmode="lin" valueType="num">
                                      <p:cBhvr>
                                        <p:cTn id="145" dur="500" fill="hold"/>
                                        <p:tgtEl>
                                          <p:spTgt spid="21529"/>
                                        </p:tgtEl>
                                        <p:attrNameLst>
                                          <p:attrName>ppt_x</p:attrName>
                                        </p:attrNameLst>
                                      </p:cBhvr>
                                      <p:tavLst>
                                        <p:tav tm="0">
                                          <p:val>
                                            <p:strVal val="#ppt_x-#ppt_w/2"/>
                                          </p:val>
                                        </p:tav>
                                        <p:tav tm="100000">
                                          <p:val>
                                            <p:strVal val="#ppt_x"/>
                                          </p:val>
                                        </p:tav>
                                      </p:tavLst>
                                    </p:anim>
                                    <p:anim calcmode="lin" valueType="num">
                                      <p:cBhvr>
                                        <p:cTn id="146" dur="500" fill="hold"/>
                                        <p:tgtEl>
                                          <p:spTgt spid="21529"/>
                                        </p:tgtEl>
                                        <p:attrNameLst>
                                          <p:attrName>ppt_y</p:attrName>
                                        </p:attrNameLst>
                                      </p:cBhvr>
                                      <p:tavLst>
                                        <p:tav tm="0">
                                          <p:val>
                                            <p:strVal val="#ppt_y"/>
                                          </p:val>
                                        </p:tav>
                                        <p:tav tm="100000">
                                          <p:val>
                                            <p:strVal val="#ppt_y"/>
                                          </p:val>
                                        </p:tav>
                                      </p:tavLst>
                                    </p:anim>
                                    <p:anim calcmode="lin" valueType="num">
                                      <p:cBhvr>
                                        <p:cTn id="147" dur="500" fill="hold"/>
                                        <p:tgtEl>
                                          <p:spTgt spid="21529"/>
                                        </p:tgtEl>
                                        <p:attrNameLst>
                                          <p:attrName>ppt_w</p:attrName>
                                        </p:attrNameLst>
                                      </p:cBhvr>
                                      <p:tavLst>
                                        <p:tav tm="0">
                                          <p:val>
                                            <p:fltVal val="0"/>
                                          </p:val>
                                        </p:tav>
                                        <p:tav tm="100000">
                                          <p:val>
                                            <p:strVal val="#ppt_w"/>
                                          </p:val>
                                        </p:tav>
                                      </p:tavLst>
                                    </p:anim>
                                    <p:anim calcmode="lin" valueType="num">
                                      <p:cBhvr>
                                        <p:cTn id="148" dur="500" fill="hold"/>
                                        <p:tgtEl>
                                          <p:spTgt spid="21529"/>
                                        </p:tgtEl>
                                        <p:attrNameLst>
                                          <p:attrName>ppt_h</p:attrName>
                                        </p:attrNameLst>
                                      </p:cBhvr>
                                      <p:tavLst>
                                        <p:tav tm="0">
                                          <p:val>
                                            <p:strVal val="#ppt_h"/>
                                          </p:val>
                                        </p:tav>
                                        <p:tav tm="100000">
                                          <p:val>
                                            <p:strVal val="#ppt_h"/>
                                          </p:val>
                                        </p:tav>
                                      </p:tavLst>
                                    </p:anim>
                                  </p:childTnLst>
                                </p:cTn>
                              </p:par>
                            </p:childTnLst>
                          </p:cTn>
                        </p:par>
                        <p:par>
                          <p:cTn id="149" fill="hold">
                            <p:stCondLst>
                              <p:cond delay="500"/>
                            </p:stCondLst>
                            <p:childTnLst>
                              <p:par>
                                <p:cTn id="150" presetID="17" presetClass="entr" presetSubtype="1" fill="hold" nodeType="afterEffect">
                                  <p:stCondLst>
                                    <p:cond delay="0"/>
                                  </p:stCondLst>
                                  <p:childTnLst>
                                    <p:set>
                                      <p:cBhvr>
                                        <p:cTn id="151" dur="1" fill="hold">
                                          <p:stCondLst>
                                            <p:cond delay="0"/>
                                          </p:stCondLst>
                                        </p:cTn>
                                        <p:tgtEl>
                                          <p:spTgt spid="21530"/>
                                        </p:tgtEl>
                                        <p:attrNameLst>
                                          <p:attrName>style.visibility</p:attrName>
                                        </p:attrNameLst>
                                      </p:cBhvr>
                                      <p:to>
                                        <p:strVal val="visible"/>
                                      </p:to>
                                    </p:set>
                                    <p:anim calcmode="lin" valueType="num">
                                      <p:cBhvr>
                                        <p:cTn id="152" dur="500" fill="hold"/>
                                        <p:tgtEl>
                                          <p:spTgt spid="21530"/>
                                        </p:tgtEl>
                                        <p:attrNameLst>
                                          <p:attrName>ppt_x</p:attrName>
                                        </p:attrNameLst>
                                      </p:cBhvr>
                                      <p:tavLst>
                                        <p:tav tm="0">
                                          <p:val>
                                            <p:strVal val="#ppt_x"/>
                                          </p:val>
                                        </p:tav>
                                        <p:tav tm="100000">
                                          <p:val>
                                            <p:strVal val="#ppt_x"/>
                                          </p:val>
                                        </p:tav>
                                      </p:tavLst>
                                    </p:anim>
                                    <p:anim calcmode="lin" valueType="num">
                                      <p:cBhvr>
                                        <p:cTn id="153" dur="500" fill="hold"/>
                                        <p:tgtEl>
                                          <p:spTgt spid="21530"/>
                                        </p:tgtEl>
                                        <p:attrNameLst>
                                          <p:attrName>ppt_y</p:attrName>
                                        </p:attrNameLst>
                                      </p:cBhvr>
                                      <p:tavLst>
                                        <p:tav tm="0">
                                          <p:val>
                                            <p:strVal val="#ppt_y-#ppt_h/2"/>
                                          </p:val>
                                        </p:tav>
                                        <p:tav tm="100000">
                                          <p:val>
                                            <p:strVal val="#ppt_y"/>
                                          </p:val>
                                        </p:tav>
                                      </p:tavLst>
                                    </p:anim>
                                    <p:anim calcmode="lin" valueType="num">
                                      <p:cBhvr>
                                        <p:cTn id="154" dur="500" fill="hold"/>
                                        <p:tgtEl>
                                          <p:spTgt spid="21530"/>
                                        </p:tgtEl>
                                        <p:attrNameLst>
                                          <p:attrName>ppt_w</p:attrName>
                                        </p:attrNameLst>
                                      </p:cBhvr>
                                      <p:tavLst>
                                        <p:tav tm="0">
                                          <p:val>
                                            <p:strVal val="#ppt_w"/>
                                          </p:val>
                                        </p:tav>
                                        <p:tav tm="100000">
                                          <p:val>
                                            <p:strVal val="#ppt_w"/>
                                          </p:val>
                                        </p:tav>
                                      </p:tavLst>
                                    </p:anim>
                                    <p:anim calcmode="lin" valueType="num">
                                      <p:cBhvr>
                                        <p:cTn id="155" dur="500" fill="hold"/>
                                        <p:tgtEl>
                                          <p:spTgt spid="21530"/>
                                        </p:tgtEl>
                                        <p:attrNameLst>
                                          <p:attrName>ppt_h</p:attrName>
                                        </p:attrNameLst>
                                      </p:cBhvr>
                                      <p:tavLst>
                                        <p:tav tm="0">
                                          <p:val>
                                            <p:fltVal val="0"/>
                                          </p:val>
                                        </p:tav>
                                        <p:tav tm="100000">
                                          <p:val>
                                            <p:strVal val="#ppt_h"/>
                                          </p:val>
                                        </p:tav>
                                      </p:tavLst>
                                    </p:anim>
                                  </p:childTnLst>
                                </p:cTn>
                              </p:par>
                            </p:childTnLst>
                          </p:cTn>
                        </p:par>
                        <p:par>
                          <p:cTn id="156" fill="hold">
                            <p:stCondLst>
                              <p:cond delay="1000"/>
                            </p:stCondLst>
                            <p:childTnLst>
                              <p:par>
                                <p:cTn id="157" presetID="17" presetClass="entr" presetSubtype="2" fill="hold" nodeType="afterEffect">
                                  <p:stCondLst>
                                    <p:cond delay="0"/>
                                  </p:stCondLst>
                                  <p:childTnLst>
                                    <p:set>
                                      <p:cBhvr>
                                        <p:cTn id="158" dur="1" fill="hold">
                                          <p:stCondLst>
                                            <p:cond delay="0"/>
                                          </p:stCondLst>
                                        </p:cTn>
                                        <p:tgtEl>
                                          <p:spTgt spid="21531"/>
                                        </p:tgtEl>
                                        <p:attrNameLst>
                                          <p:attrName>style.visibility</p:attrName>
                                        </p:attrNameLst>
                                      </p:cBhvr>
                                      <p:to>
                                        <p:strVal val="visible"/>
                                      </p:to>
                                    </p:set>
                                    <p:anim calcmode="lin" valueType="num">
                                      <p:cBhvr>
                                        <p:cTn id="159" dur="500" fill="hold"/>
                                        <p:tgtEl>
                                          <p:spTgt spid="21531"/>
                                        </p:tgtEl>
                                        <p:attrNameLst>
                                          <p:attrName>ppt_x</p:attrName>
                                        </p:attrNameLst>
                                      </p:cBhvr>
                                      <p:tavLst>
                                        <p:tav tm="0">
                                          <p:val>
                                            <p:strVal val="#ppt_x+#ppt_w/2"/>
                                          </p:val>
                                        </p:tav>
                                        <p:tav tm="100000">
                                          <p:val>
                                            <p:strVal val="#ppt_x"/>
                                          </p:val>
                                        </p:tav>
                                      </p:tavLst>
                                    </p:anim>
                                    <p:anim calcmode="lin" valueType="num">
                                      <p:cBhvr>
                                        <p:cTn id="160" dur="500" fill="hold"/>
                                        <p:tgtEl>
                                          <p:spTgt spid="21531"/>
                                        </p:tgtEl>
                                        <p:attrNameLst>
                                          <p:attrName>ppt_y</p:attrName>
                                        </p:attrNameLst>
                                      </p:cBhvr>
                                      <p:tavLst>
                                        <p:tav tm="0">
                                          <p:val>
                                            <p:strVal val="#ppt_y"/>
                                          </p:val>
                                        </p:tav>
                                        <p:tav tm="100000">
                                          <p:val>
                                            <p:strVal val="#ppt_y"/>
                                          </p:val>
                                        </p:tav>
                                      </p:tavLst>
                                    </p:anim>
                                    <p:anim calcmode="lin" valueType="num">
                                      <p:cBhvr>
                                        <p:cTn id="161" dur="500" fill="hold"/>
                                        <p:tgtEl>
                                          <p:spTgt spid="21531"/>
                                        </p:tgtEl>
                                        <p:attrNameLst>
                                          <p:attrName>ppt_w</p:attrName>
                                        </p:attrNameLst>
                                      </p:cBhvr>
                                      <p:tavLst>
                                        <p:tav tm="0">
                                          <p:val>
                                            <p:fltVal val="0"/>
                                          </p:val>
                                        </p:tav>
                                        <p:tav tm="100000">
                                          <p:val>
                                            <p:strVal val="#ppt_w"/>
                                          </p:val>
                                        </p:tav>
                                      </p:tavLst>
                                    </p:anim>
                                    <p:anim calcmode="lin" valueType="num">
                                      <p:cBhvr>
                                        <p:cTn id="162" dur="500" fill="hold"/>
                                        <p:tgtEl>
                                          <p:spTgt spid="215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09" grpId="0"/>
      <p:bldP spid="21510" grpId="0"/>
      <p:bldP spid="21511" grpId="0"/>
      <p:bldP spid="21512" grpId="0"/>
      <p:bldP spid="21513" grpId="0"/>
      <p:bldP spid="215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文本框 4097"/>
          <p:cNvSpPr txBox="1"/>
          <p:nvPr/>
        </p:nvSpPr>
        <p:spPr>
          <a:xfrm>
            <a:off x="2346325" y="2273300"/>
            <a:ext cx="1104900" cy="641350"/>
          </a:xfrm>
          <a:prstGeom prst="rect">
            <a:avLst/>
          </a:prstGeom>
          <a:noFill/>
          <a:ln w="9525">
            <a:noFill/>
          </a:ln>
        </p:spPr>
        <p:txBody>
          <a:bodyPr wrap="none" anchor="t">
            <a:spAutoFit/>
          </a:bodyPr>
          <a:lstStyle/>
          <a:p>
            <a:r>
              <a:rPr lang="zh-CN" altLang="en-US" sz="3600" b="1" dirty="0">
                <a:latin typeface="Times New Roman" panose="02020603050405020304" pitchFamily="2" charset="0"/>
              </a:rPr>
              <a:t>生物</a:t>
            </a:r>
          </a:p>
        </p:txBody>
      </p:sp>
      <p:sp>
        <p:nvSpPr>
          <p:cNvPr id="4099" name="文本框 4098"/>
          <p:cNvSpPr txBox="1"/>
          <p:nvPr/>
        </p:nvSpPr>
        <p:spPr>
          <a:xfrm>
            <a:off x="2339975" y="4581525"/>
            <a:ext cx="2019300" cy="641350"/>
          </a:xfrm>
          <a:prstGeom prst="rect">
            <a:avLst/>
          </a:prstGeom>
          <a:noFill/>
          <a:ln w="9525">
            <a:noFill/>
          </a:ln>
        </p:spPr>
        <p:txBody>
          <a:bodyPr wrap="none" anchor="t">
            <a:spAutoFit/>
          </a:bodyPr>
          <a:lstStyle/>
          <a:p>
            <a:r>
              <a:rPr lang="zh-CN" altLang="en-US" sz="3600" b="1" dirty="0">
                <a:latin typeface="Times New Roman" panose="02020603050405020304" pitchFamily="2" charset="0"/>
              </a:rPr>
              <a:t>非生物：</a:t>
            </a:r>
          </a:p>
        </p:txBody>
      </p:sp>
      <p:sp>
        <p:nvSpPr>
          <p:cNvPr id="4100" name="文本框 4099"/>
          <p:cNvSpPr txBox="1"/>
          <p:nvPr/>
        </p:nvSpPr>
        <p:spPr>
          <a:xfrm>
            <a:off x="4295775" y="2332038"/>
            <a:ext cx="1255713" cy="519112"/>
          </a:xfrm>
          <a:prstGeom prst="rect">
            <a:avLst/>
          </a:prstGeom>
          <a:noFill/>
          <a:ln w="9525">
            <a:noFill/>
          </a:ln>
        </p:spPr>
        <p:txBody>
          <a:bodyPr wrap="none" anchor="t">
            <a:spAutoFit/>
          </a:bodyPr>
          <a:lstStyle/>
          <a:p>
            <a:r>
              <a:rPr lang="zh-CN" altLang="en-US" b="1" dirty="0">
                <a:latin typeface="Arial" panose="020B0604020202020204" pitchFamily="34" charset="0"/>
              </a:rPr>
              <a:t>消费者</a:t>
            </a:r>
            <a:endParaRPr lang="zh-CN" altLang="en-US" sz="3200" b="1" dirty="0">
              <a:latin typeface="Times New Roman" panose="02020603050405020304" pitchFamily="2" charset="0"/>
            </a:endParaRPr>
          </a:p>
        </p:txBody>
      </p:sp>
      <p:sp>
        <p:nvSpPr>
          <p:cNvPr id="4101" name="文本框 4100"/>
          <p:cNvSpPr txBox="1"/>
          <p:nvPr/>
        </p:nvSpPr>
        <p:spPr>
          <a:xfrm>
            <a:off x="4327525" y="1625600"/>
            <a:ext cx="1255713" cy="519113"/>
          </a:xfrm>
          <a:prstGeom prst="rect">
            <a:avLst/>
          </a:prstGeom>
          <a:noFill/>
          <a:ln w="9525">
            <a:noFill/>
          </a:ln>
        </p:spPr>
        <p:txBody>
          <a:bodyPr wrap="none" anchor="t">
            <a:spAutoFit/>
          </a:bodyPr>
          <a:lstStyle/>
          <a:p>
            <a:r>
              <a:rPr lang="zh-CN" altLang="en-US" b="1" dirty="0">
                <a:latin typeface="Arial" panose="020B0604020202020204" pitchFamily="34" charset="0"/>
              </a:rPr>
              <a:t>生产者</a:t>
            </a:r>
            <a:endParaRPr lang="zh-CN" altLang="en-US" sz="3200" b="1" dirty="0">
              <a:latin typeface="Times New Roman" panose="02020603050405020304" pitchFamily="2" charset="0"/>
            </a:endParaRPr>
          </a:p>
        </p:txBody>
      </p:sp>
      <p:sp>
        <p:nvSpPr>
          <p:cNvPr id="4102" name="文本框 4101"/>
          <p:cNvSpPr txBox="1"/>
          <p:nvPr/>
        </p:nvSpPr>
        <p:spPr>
          <a:xfrm>
            <a:off x="4251325" y="3073400"/>
            <a:ext cx="1255713" cy="519113"/>
          </a:xfrm>
          <a:prstGeom prst="rect">
            <a:avLst/>
          </a:prstGeom>
          <a:noFill/>
          <a:ln w="9525">
            <a:noFill/>
          </a:ln>
        </p:spPr>
        <p:txBody>
          <a:bodyPr wrap="none" anchor="t">
            <a:spAutoFit/>
          </a:bodyPr>
          <a:lstStyle/>
          <a:p>
            <a:r>
              <a:rPr lang="zh-CN" altLang="en-US" b="1" dirty="0">
                <a:latin typeface="Arial" panose="020B0604020202020204" pitchFamily="34" charset="0"/>
              </a:rPr>
              <a:t>分解者</a:t>
            </a:r>
            <a:endParaRPr lang="zh-CN" altLang="en-US" sz="3200" b="1" dirty="0">
              <a:latin typeface="Times New Roman" panose="02020603050405020304" pitchFamily="2" charset="0"/>
            </a:endParaRPr>
          </a:p>
        </p:txBody>
      </p:sp>
      <p:sp>
        <p:nvSpPr>
          <p:cNvPr id="4103" name="矩形 4102"/>
          <p:cNvSpPr/>
          <p:nvPr/>
        </p:nvSpPr>
        <p:spPr>
          <a:xfrm>
            <a:off x="5394325" y="1625600"/>
            <a:ext cx="2057400" cy="579438"/>
          </a:xfrm>
          <a:prstGeom prst="rect">
            <a:avLst/>
          </a:prstGeom>
          <a:noFill/>
          <a:ln w="9525">
            <a:noFill/>
          </a:ln>
        </p:spPr>
        <p:txBody>
          <a:bodyPr>
            <a:spAutoFit/>
          </a:bodyPr>
          <a:lstStyle/>
          <a:p>
            <a:r>
              <a:rPr lang="zh-CN" altLang="en-US" sz="3200" b="1" dirty="0">
                <a:latin typeface="Times New Roman" panose="02020603050405020304" pitchFamily="2" charset="0"/>
              </a:rPr>
              <a:t>（</a:t>
            </a:r>
            <a:r>
              <a:rPr lang="zh-CN" altLang="en-US" b="1" dirty="0">
                <a:solidFill>
                  <a:srgbClr val="FF3300"/>
                </a:solidFill>
                <a:latin typeface="Arial" panose="020B0604020202020204" pitchFamily="34" charset="0"/>
              </a:rPr>
              <a:t>植物</a:t>
            </a:r>
            <a:r>
              <a:rPr lang="zh-CN" altLang="en-US" sz="3200" b="1" dirty="0">
                <a:latin typeface="Times New Roman" panose="02020603050405020304" pitchFamily="2" charset="0"/>
              </a:rPr>
              <a:t>）</a:t>
            </a:r>
          </a:p>
        </p:txBody>
      </p:sp>
      <p:sp>
        <p:nvSpPr>
          <p:cNvPr id="4104" name="矩形 4103"/>
          <p:cNvSpPr/>
          <p:nvPr/>
        </p:nvSpPr>
        <p:spPr>
          <a:xfrm>
            <a:off x="5394325" y="2311400"/>
            <a:ext cx="1714500" cy="579438"/>
          </a:xfrm>
          <a:prstGeom prst="rect">
            <a:avLst/>
          </a:prstGeom>
          <a:noFill/>
          <a:ln w="9525">
            <a:noFill/>
          </a:ln>
        </p:spPr>
        <p:txBody>
          <a:bodyPr wrap="none" anchor="t">
            <a:spAutoFit/>
          </a:bodyPr>
          <a:lstStyle/>
          <a:p>
            <a:r>
              <a:rPr lang="zh-CN" altLang="en-US" sz="3200" b="1" dirty="0">
                <a:latin typeface="Times New Roman" panose="02020603050405020304" pitchFamily="2" charset="0"/>
              </a:rPr>
              <a:t>（</a:t>
            </a:r>
            <a:r>
              <a:rPr lang="zh-CN" altLang="en-US" b="1" dirty="0">
                <a:solidFill>
                  <a:srgbClr val="FF3300"/>
                </a:solidFill>
                <a:latin typeface="Arial" panose="020B0604020202020204" pitchFamily="34" charset="0"/>
              </a:rPr>
              <a:t>动物</a:t>
            </a:r>
            <a:r>
              <a:rPr lang="zh-CN" altLang="en-US" sz="3200" b="1" dirty="0">
                <a:latin typeface="Times New Roman" panose="02020603050405020304" pitchFamily="2" charset="0"/>
              </a:rPr>
              <a:t>）</a:t>
            </a:r>
          </a:p>
        </p:txBody>
      </p:sp>
      <p:sp>
        <p:nvSpPr>
          <p:cNvPr id="4105" name="矩形 4104"/>
          <p:cNvSpPr/>
          <p:nvPr/>
        </p:nvSpPr>
        <p:spPr>
          <a:xfrm>
            <a:off x="5394325" y="3021013"/>
            <a:ext cx="2071688" cy="579437"/>
          </a:xfrm>
          <a:prstGeom prst="rect">
            <a:avLst/>
          </a:prstGeom>
          <a:noFill/>
          <a:ln w="9525">
            <a:noFill/>
          </a:ln>
        </p:spPr>
        <p:txBody>
          <a:bodyPr wrap="none" anchor="t">
            <a:spAutoFit/>
          </a:bodyPr>
          <a:lstStyle/>
          <a:p>
            <a:r>
              <a:rPr lang="zh-CN" altLang="en-US" sz="3200" b="1" dirty="0">
                <a:latin typeface="Times New Roman" panose="02020603050405020304" pitchFamily="2" charset="0"/>
              </a:rPr>
              <a:t>（</a:t>
            </a:r>
            <a:r>
              <a:rPr lang="zh-CN" altLang="en-US" b="1" dirty="0">
                <a:solidFill>
                  <a:srgbClr val="FF3300"/>
                </a:solidFill>
                <a:latin typeface="Arial" panose="020B0604020202020204" pitchFamily="34" charset="0"/>
              </a:rPr>
              <a:t>微生物</a:t>
            </a:r>
            <a:r>
              <a:rPr lang="zh-CN" altLang="en-US" sz="3200" b="1" dirty="0">
                <a:latin typeface="Times New Roman" panose="02020603050405020304" pitchFamily="2" charset="0"/>
              </a:rPr>
              <a:t>）</a:t>
            </a:r>
          </a:p>
        </p:txBody>
      </p:sp>
      <p:sp>
        <p:nvSpPr>
          <p:cNvPr id="4106" name="矩形 4105"/>
          <p:cNvSpPr/>
          <p:nvPr/>
        </p:nvSpPr>
        <p:spPr>
          <a:xfrm>
            <a:off x="4067175" y="4652963"/>
            <a:ext cx="4672013" cy="579437"/>
          </a:xfrm>
          <a:prstGeom prst="rect">
            <a:avLst/>
          </a:prstGeom>
          <a:noFill/>
          <a:ln w="9525">
            <a:noFill/>
          </a:ln>
        </p:spPr>
        <p:txBody>
          <a:bodyPr wrap="none" anchor="t">
            <a:spAutoFit/>
          </a:bodyPr>
          <a:lstStyle/>
          <a:p>
            <a:r>
              <a:rPr lang="zh-CN" altLang="en-US" sz="3200" b="1" dirty="0">
                <a:solidFill>
                  <a:srgbClr val="FF3300"/>
                </a:solidFill>
                <a:latin typeface="Times New Roman" panose="02020603050405020304" pitchFamily="2" charset="0"/>
              </a:rPr>
              <a:t>阳光、空气、水和土壤等</a:t>
            </a:r>
          </a:p>
        </p:txBody>
      </p:sp>
      <p:grpSp>
        <p:nvGrpSpPr>
          <p:cNvPr id="4107" name="组合 4106"/>
          <p:cNvGrpSpPr/>
          <p:nvPr/>
        </p:nvGrpSpPr>
        <p:grpSpPr>
          <a:xfrm>
            <a:off x="1403350" y="2060575"/>
            <a:ext cx="958850" cy="3121025"/>
            <a:chOff x="0" y="0"/>
            <a:chExt cx="604" cy="1680"/>
          </a:xfrm>
        </p:grpSpPr>
        <p:sp>
          <p:nvSpPr>
            <p:cNvPr id="4108" name="文本框 4107"/>
            <p:cNvSpPr txBox="1"/>
            <p:nvPr/>
          </p:nvSpPr>
          <p:spPr>
            <a:xfrm>
              <a:off x="0" y="230"/>
              <a:ext cx="422" cy="378"/>
            </a:xfrm>
            <a:prstGeom prst="rect">
              <a:avLst/>
            </a:prstGeom>
            <a:noFill/>
            <a:ln w="9525">
              <a:noFill/>
            </a:ln>
          </p:spPr>
          <p:txBody>
            <a:bodyPr>
              <a:spAutoFit/>
            </a:bodyPr>
            <a:lstStyle/>
            <a:p>
              <a:endParaRPr lang="zh-CN" altLang="en-US" sz="4000" b="1" dirty="0">
                <a:latin typeface="Times New Roman" panose="02020603050405020304" pitchFamily="2" charset="0"/>
                <a:ea typeface="华文宋体" panose="02010600040101010101" pitchFamily="2" charset="-122"/>
              </a:endParaRPr>
            </a:p>
          </p:txBody>
        </p:sp>
        <p:sp>
          <p:nvSpPr>
            <p:cNvPr id="4109" name="左大括号 4108"/>
            <p:cNvSpPr/>
            <p:nvPr/>
          </p:nvSpPr>
          <p:spPr>
            <a:xfrm>
              <a:off x="460" y="0"/>
              <a:ext cx="144" cy="1680"/>
            </a:xfrm>
            <a:prstGeom prst="leftBrace">
              <a:avLst>
                <a:gd name="adj1" fmla="val 97222"/>
                <a:gd name="adj2" fmla="val 50000"/>
              </a:avLst>
            </a:prstGeom>
            <a:noFill/>
            <a:ln w="63500" cap="flat" cmpd="sng">
              <a:solidFill>
                <a:schemeClr val="tx1"/>
              </a:solidFill>
              <a:prstDash val="solid"/>
              <a:headEnd type="none" w="med" len="med"/>
              <a:tailEnd type="none" w="med" len="med"/>
            </a:ln>
          </p:spPr>
          <p:txBody>
            <a:bodyPr/>
            <a:lstStyle/>
            <a:p>
              <a:endParaRPr lang="zh-CN" altLang="en-US"/>
            </a:p>
          </p:txBody>
        </p:sp>
      </p:grpSp>
      <p:sp>
        <p:nvSpPr>
          <p:cNvPr id="4110" name="左大括号 4109"/>
          <p:cNvSpPr/>
          <p:nvPr/>
        </p:nvSpPr>
        <p:spPr>
          <a:xfrm>
            <a:off x="3635375" y="1844675"/>
            <a:ext cx="533400" cy="1600200"/>
          </a:xfrm>
          <a:prstGeom prst="leftBrace">
            <a:avLst>
              <a:gd name="adj1" fmla="val 25000"/>
              <a:gd name="adj2" fmla="val 50000"/>
            </a:avLst>
          </a:prstGeom>
          <a:noFill/>
          <a:ln w="63500" cap="flat" cmpd="sng">
            <a:solidFill>
              <a:schemeClr val="tx1"/>
            </a:solidFill>
            <a:prstDash val="solid"/>
            <a:headEnd type="none" w="med" len="med"/>
            <a:tailEnd type="none" w="med" len="med"/>
          </a:ln>
        </p:spPr>
        <p:txBody>
          <a:bodyPr/>
          <a:lstStyle/>
          <a:p>
            <a:endParaRPr lang="zh-CN" altLang="en-US"/>
          </a:p>
        </p:txBody>
      </p:sp>
      <p:sp>
        <p:nvSpPr>
          <p:cNvPr id="4111" name="文本框 4110"/>
          <p:cNvSpPr txBox="1"/>
          <p:nvPr/>
        </p:nvSpPr>
        <p:spPr>
          <a:xfrm>
            <a:off x="900113" y="1412875"/>
            <a:ext cx="762000" cy="4781550"/>
          </a:xfrm>
          <a:prstGeom prst="rect">
            <a:avLst/>
          </a:prstGeom>
          <a:noFill/>
          <a:ln w="9525">
            <a:noFill/>
          </a:ln>
        </p:spPr>
        <p:txBody>
          <a:bodyPr>
            <a:spAutoFit/>
          </a:bodyPr>
          <a:lstStyle/>
          <a:p>
            <a:r>
              <a:rPr lang="zh-CN" altLang="en-US" sz="4400" b="1" dirty="0">
                <a:solidFill>
                  <a:srgbClr val="3333CC"/>
                </a:solidFill>
                <a:latin typeface="Times New Roman" panose="02020603050405020304" pitchFamily="2" charset="0"/>
                <a:ea typeface="华文行楷" panose="02010800040101010101" pitchFamily="2" charset="-122"/>
              </a:rPr>
              <a:t>生态系统的成分</a:t>
            </a:r>
          </a:p>
        </p:txBody>
      </p:sp>
      <p:pic>
        <p:nvPicPr>
          <p:cNvPr id="4112" name="图片 4111" descr="xsgs161"/>
          <p:cNvPicPr>
            <a:picLocks noChangeAspect="1"/>
          </p:cNvPicPr>
          <p:nvPr/>
        </p:nvPicPr>
        <p:blipFill>
          <a:blip r:embed="rId2" cstate="print"/>
          <a:stretch>
            <a:fillRect/>
          </a:stretch>
        </p:blipFill>
        <p:spPr>
          <a:xfrm>
            <a:off x="7391400" y="0"/>
            <a:ext cx="1828800" cy="4495800"/>
          </a:xfrm>
          <a:prstGeom prst="rect">
            <a:avLst/>
          </a:prstGeom>
          <a:noFill/>
          <a:ln w="9525">
            <a:noFill/>
          </a:ln>
        </p:spPr>
      </p:pic>
      <p:pic>
        <p:nvPicPr>
          <p:cNvPr id="4113" name="图片 4112" descr="pic_1090426132">
            <a:hlinkClick r:id="rId3" tooltip="新窗口打开"/>
          </p:cNvPr>
          <p:cNvPicPr>
            <a:picLocks noChangeAspect="1"/>
          </p:cNvPicPr>
          <p:nvPr/>
        </p:nvPicPr>
        <p:blipFill>
          <a:blip r:embed="rId4" cstate="print"/>
          <a:stretch>
            <a:fillRect/>
          </a:stretch>
        </p:blipFill>
        <p:spPr>
          <a:xfrm>
            <a:off x="0" y="6089650"/>
            <a:ext cx="9220200" cy="76835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22529" descr="lin1"/>
          <p:cNvPicPr>
            <a:picLocks noChangeAspect="1"/>
          </p:cNvPicPr>
          <p:nvPr/>
        </p:nvPicPr>
        <p:blipFill>
          <a:blip r:embed="rId2" cstate="print">
            <a:clrChange>
              <a:clrFrom>
                <a:srgbClr val="FEFEFE"/>
              </a:clrFrom>
              <a:clrTo>
                <a:srgbClr val="FEFEFE">
                  <a:alpha val="0"/>
                </a:srgbClr>
              </a:clrTo>
            </a:clrChange>
          </a:blip>
          <a:stretch>
            <a:fillRect/>
          </a:stretch>
        </p:blipFill>
        <p:spPr>
          <a:xfrm>
            <a:off x="2843213" y="692150"/>
            <a:ext cx="3455987" cy="5472113"/>
          </a:xfrm>
          <a:prstGeom prst="rect">
            <a:avLst/>
          </a:prstGeom>
          <a:noFill/>
          <a:ln w="9525">
            <a:noFill/>
          </a:ln>
        </p:spPr>
      </p:pic>
      <p:sp>
        <p:nvSpPr>
          <p:cNvPr id="22531" name="矩形 22530"/>
          <p:cNvSpPr/>
          <p:nvPr/>
        </p:nvSpPr>
        <p:spPr>
          <a:xfrm rot="5400000">
            <a:off x="215900" y="3033713"/>
            <a:ext cx="2087563" cy="576262"/>
          </a:xfrm>
          <a:prstGeom prst="rect">
            <a:avLst/>
          </a:prstGeom>
        </p:spPr>
        <p:txBody>
          <a:bodyPr vert="eaVert" wrap="none" fromWordArt="1">
            <a:prstTxWarp prst="textPlain">
              <a:avLst>
                <a:gd name="adj" fmla="val 50000"/>
              </a:avLst>
            </a:prstTxWarp>
            <a:normAutofit/>
          </a:bodyPr>
          <a:lstStyle/>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楷体_GB2312" charset="0"/>
                <a:ea typeface="楷体_GB2312" charset="0"/>
              </a:rPr>
              <a:t>磷循环</a:t>
            </a:r>
          </a:p>
        </p:txBody>
      </p:sp>
      <p:grpSp>
        <p:nvGrpSpPr>
          <p:cNvPr id="22532" name="Group 21"/>
          <p:cNvGrpSpPr/>
          <p:nvPr/>
        </p:nvGrpSpPr>
        <p:grpSpPr>
          <a:xfrm>
            <a:off x="5867400" y="50800"/>
            <a:ext cx="3276600" cy="763588"/>
            <a:chOff x="0" y="0"/>
            <a:chExt cx="1951" cy="327"/>
          </a:xfrm>
        </p:grpSpPr>
        <p:sp>
          <p:nvSpPr>
            <p:cNvPr id="22533" name="AutoShape 22"/>
            <p:cNvSpPr/>
            <p:nvPr/>
          </p:nvSpPr>
          <p:spPr>
            <a:xfrm>
              <a:off x="0" y="17"/>
              <a:ext cx="1951" cy="255"/>
            </a:xfrm>
            <a:prstGeom prst="ribbon">
              <a:avLst>
                <a:gd name="adj1" fmla="val 12500"/>
                <a:gd name="adj2" fmla="val 50000"/>
              </a:avLst>
            </a:prstGeom>
            <a:gradFill rotWithShape="1">
              <a:gsLst>
                <a:gs pos="0">
                  <a:srgbClr val="005CBF">
                    <a:alpha val="100000"/>
                  </a:srgbClr>
                </a:gs>
                <a:gs pos="12500">
                  <a:srgbClr val="0087E6">
                    <a:alpha val="100000"/>
                  </a:srgbClr>
                </a:gs>
                <a:gs pos="37500">
                  <a:srgbClr val="21D6E0">
                    <a:alpha val="100000"/>
                  </a:srgbClr>
                </a:gs>
                <a:gs pos="50000">
                  <a:srgbClr val="03D4A8">
                    <a:alpha val="100000"/>
                  </a:srgbClr>
                </a:gs>
                <a:gs pos="62500">
                  <a:srgbClr val="21D6E0">
                    <a:alpha val="100000"/>
                  </a:srgbClr>
                </a:gs>
                <a:gs pos="87500">
                  <a:srgbClr val="0087E6">
                    <a:alpha val="100000"/>
                  </a:srgbClr>
                </a:gs>
                <a:gs pos="100000">
                  <a:srgbClr val="005CBF">
                    <a:alpha val="100000"/>
                  </a:srgbClr>
                </a:gs>
              </a:gsLst>
              <a:lin ang="0" scaled="1"/>
              <a:tileRect/>
            </a:gradFill>
            <a:ln w="9525" cap="flat" cmpd="sng">
              <a:solidFill>
                <a:schemeClr val="bg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2534" name="Text Box 23"/>
            <p:cNvSpPr txBox="1"/>
            <p:nvPr/>
          </p:nvSpPr>
          <p:spPr>
            <a:xfrm>
              <a:off x="453" y="0"/>
              <a:ext cx="1088" cy="327"/>
            </a:xfrm>
            <a:prstGeom prst="rect">
              <a:avLst/>
            </a:prstGeom>
            <a:noFill/>
            <a:ln w="9525">
              <a:noFill/>
            </a:ln>
          </p:spPr>
          <p:txBody>
            <a:bodyPr>
              <a:spAutoFit/>
            </a:bodyPr>
            <a:lstStyle/>
            <a:p>
              <a:pPr>
                <a:spcBef>
                  <a:spcPct val="50000"/>
                </a:spcBef>
              </a:pPr>
              <a:r>
                <a:rPr lang="zh-CN" altLang="en-US" b="1" dirty="0">
                  <a:solidFill>
                    <a:srgbClr val="D81640"/>
                  </a:solidFill>
                  <a:latin typeface="Arial" panose="020B0604020202020204" pitchFamily="34" charset="0"/>
                  <a:ea typeface="华文行楷" panose="02010800040101010101" pitchFamily="2" charset="-122"/>
                </a:rPr>
                <a:t>知识拓展</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3553" descr="liu1"/>
          <p:cNvPicPr>
            <a:picLocks noChangeAspect="1"/>
          </p:cNvPicPr>
          <p:nvPr/>
        </p:nvPicPr>
        <p:blipFill>
          <a:blip r:embed="rId2" cstate="print">
            <a:clrChange>
              <a:clrFrom>
                <a:srgbClr val="FFFFFF"/>
              </a:clrFrom>
              <a:clrTo>
                <a:srgbClr val="FFFFFF">
                  <a:alpha val="0"/>
                </a:srgbClr>
              </a:clrTo>
            </a:clrChange>
          </a:blip>
          <a:stretch>
            <a:fillRect/>
          </a:stretch>
        </p:blipFill>
        <p:spPr>
          <a:xfrm>
            <a:off x="900113" y="1268413"/>
            <a:ext cx="7345362" cy="4114800"/>
          </a:xfrm>
          <a:prstGeom prst="rect">
            <a:avLst/>
          </a:prstGeom>
          <a:noFill/>
          <a:ln w="9525">
            <a:noFill/>
          </a:ln>
        </p:spPr>
      </p:pic>
      <p:sp>
        <p:nvSpPr>
          <p:cNvPr id="23555" name="矩形 23554"/>
          <p:cNvSpPr/>
          <p:nvPr/>
        </p:nvSpPr>
        <p:spPr>
          <a:xfrm>
            <a:off x="1258888" y="620713"/>
            <a:ext cx="1400175" cy="457200"/>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楷体_GB2312" charset="0"/>
                <a:ea typeface="楷体_GB2312" charset="0"/>
              </a:rPr>
              <a:t>硫循环</a:t>
            </a:r>
          </a:p>
        </p:txBody>
      </p:sp>
      <p:grpSp>
        <p:nvGrpSpPr>
          <p:cNvPr id="23556" name="Group 21"/>
          <p:cNvGrpSpPr/>
          <p:nvPr/>
        </p:nvGrpSpPr>
        <p:grpSpPr>
          <a:xfrm>
            <a:off x="5867400" y="50800"/>
            <a:ext cx="3276600" cy="763588"/>
            <a:chOff x="0" y="0"/>
            <a:chExt cx="1951" cy="327"/>
          </a:xfrm>
        </p:grpSpPr>
        <p:sp>
          <p:nvSpPr>
            <p:cNvPr id="23557" name="AutoShape 22"/>
            <p:cNvSpPr/>
            <p:nvPr/>
          </p:nvSpPr>
          <p:spPr>
            <a:xfrm>
              <a:off x="0" y="17"/>
              <a:ext cx="1951" cy="255"/>
            </a:xfrm>
            <a:prstGeom prst="ribbon">
              <a:avLst>
                <a:gd name="adj1" fmla="val 12500"/>
                <a:gd name="adj2" fmla="val 50000"/>
              </a:avLst>
            </a:prstGeom>
            <a:gradFill rotWithShape="1">
              <a:gsLst>
                <a:gs pos="0">
                  <a:srgbClr val="005CBF">
                    <a:alpha val="100000"/>
                  </a:srgbClr>
                </a:gs>
                <a:gs pos="12500">
                  <a:srgbClr val="0087E6">
                    <a:alpha val="100000"/>
                  </a:srgbClr>
                </a:gs>
                <a:gs pos="37500">
                  <a:srgbClr val="21D6E0">
                    <a:alpha val="100000"/>
                  </a:srgbClr>
                </a:gs>
                <a:gs pos="50000">
                  <a:srgbClr val="03D4A8">
                    <a:alpha val="100000"/>
                  </a:srgbClr>
                </a:gs>
                <a:gs pos="62500">
                  <a:srgbClr val="21D6E0">
                    <a:alpha val="100000"/>
                  </a:srgbClr>
                </a:gs>
                <a:gs pos="87500">
                  <a:srgbClr val="0087E6">
                    <a:alpha val="100000"/>
                  </a:srgbClr>
                </a:gs>
                <a:gs pos="100000">
                  <a:srgbClr val="005CBF">
                    <a:alpha val="100000"/>
                  </a:srgbClr>
                </a:gs>
              </a:gsLst>
              <a:lin ang="0" scaled="1"/>
              <a:tileRect/>
            </a:gradFill>
            <a:ln w="9525" cap="flat" cmpd="sng">
              <a:solidFill>
                <a:schemeClr val="bg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3558" name="Text Box 23"/>
            <p:cNvSpPr txBox="1"/>
            <p:nvPr/>
          </p:nvSpPr>
          <p:spPr>
            <a:xfrm>
              <a:off x="453" y="0"/>
              <a:ext cx="1088" cy="327"/>
            </a:xfrm>
            <a:prstGeom prst="rect">
              <a:avLst/>
            </a:prstGeom>
            <a:noFill/>
            <a:ln w="9525">
              <a:noFill/>
            </a:ln>
          </p:spPr>
          <p:txBody>
            <a:bodyPr>
              <a:spAutoFit/>
            </a:bodyPr>
            <a:lstStyle/>
            <a:p>
              <a:pPr>
                <a:spcBef>
                  <a:spcPct val="50000"/>
                </a:spcBef>
              </a:pPr>
              <a:r>
                <a:rPr lang="zh-CN" altLang="en-US" b="1" dirty="0">
                  <a:solidFill>
                    <a:srgbClr val="D81640"/>
                  </a:solidFill>
                  <a:latin typeface="Arial" panose="020B0604020202020204" pitchFamily="34" charset="0"/>
                  <a:ea typeface="华文行楷" panose="02010800040101010101" pitchFamily="2" charset="-122"/>
                </a:rPr>
                <a:t>知识拓展</a:t>
              </a:r>
            </a:p>
          </p:txBody>
        </p:sp>
      </p:grpSp>
      <p:pic>
        <p:nvPicPr>
          <p:cNvPr id="23559" name="图片 23558" descr="182"/>
          <p:cNvPicPr>
            <a:picLocks noChangeAspect="1"/>
          </p:cNvPicPr>
          <p:nvPr/>
        </p:nvPicPr>
        <p:blipFill>
          <a:blip r:embed="rId3" cstate="print"/>
          <a:stretch>
            <a:fillRect/>
          </a:stretch>
        </p:blipFill>
        <p:spPr>
          <a:xfrm>
            <a:off x="684213" y="5876925"/>
            <a:ext cx="7848600" cy="59690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内容占位符 24577" descr="2007430625511"/>
          <p:cNvPicPr>
            <a:picLocks noGrp="1" noChangeAspect="1"/>
          </p:cNvPicPr>
          <p:nvPr>
            <p:ph sz="quarter" idx="1"/>
          </p:nvPr>
        </p:nvPicPr>
        <p:blipFill>
          <a:blip r:embed="rId2" cstate="print"/>
          <a:stretch>
            <a:fillRect/>
          </a:stretch>
        </p:blipFill>
        <p:spPr>
          <a:xfrm>
            <a:off x="1152927" y="1825625"/>
            <a:ext cx="2837645" cy="2098675"/>
          </a:xfrm>
          <a:ln/>
        </p:spPr>
      </p:pic>
      <p:pic>
        <p:nvPicPr>
          <p:cNvPr id="24579" name="内容占位符 24578" descr="200864175622493_2"/>
          <p:cNvPicPr>
            <a:picLocks noGrp="1" noChangeAspect="1"/>
          </p:cNvPicPr>
          <p:nvPr>
            <p:ph sz="quarter" idx="2"/>
          </p:nvPr>
        </p:nvPicPr>
        <p:blipFill>
          <a:blip r:embed="rId3" cstate="print"/>
          <a:stretch>
            <a:fillRect/>
          </a:stretch>
        </p:blipFill>
        <p:spPr>
          <a:xfrm>
            <a:off x="5103813" y="1052513"/>
            <a:ext cx="3025775" cy="2185987"/>
          </a:xfrm>
          <a:ln/>
        </p:spPr>
      </p:pic>
      <p:pic>
        <p:nvPicPr>
          <p:cNvPr id="24580" name="内容占位符 24579" descr="sy_20100724175322406082"/>
          <p:cNvPicPr>
            <a:picLocks noGrp="1" noChangeAspect="1"/>
          </p:cNvPicPr>
          <p:nvPr>
            <p:ph sz="quarter" idx="3"/>
          </p:nvPr>
        </p:nvPicPr>
        <p:blipFill>
          <a:blip r:embed="rId4" cstate="print"/>
          <a:stretch>
            <a:fillRect/>
          </a:stretch>
        </p:blipFill>
        <p:spPr>
          <a:xfrm>
            <a:off x="1581150" y="765175"/>
            <a:ext cx="2847975" cy="2185988"/>
          </a:xfrm>
          <a:ln/>
        </p:spPr>
      </p:pic>
      <p:sp>
        <p:nvSpPr>
          <p:cNvPr id="24581" name="文本框 24580"/>
          <p:cNvSpPr txBox="1"/>
          <p:nvPr/>
        </p:nvSpPr>
        <p:spPr>
          <a:xfrm>
            <a:off x="684213" y="188913"/>
            <a:ext cx="1862137" cy="519112"/>
          </a:xfrm>
          <a:prstGeom prst="rect">
            <a:avLst/>
          </a:prstGeom>
          <a:noFill/>
          <a:ln w="9525">
            <a:noFill/>
          </a:ln>
        </p:spPr>
        <p:txBody>
          <a:bodyPr>
            <a:spAutoFit/>
          </a:bodyPr>
          <a:lstStyle/>
          <a:p>
            <a:pPr>
              <a:spcBef>
                <a:spcPct val="50000"/>
              </a:spcBef>
            </a:pPr>
            <a:r>
              <a:rPr lang="zh-CN" altLang="en-US" b="1" dirty="0">
                <a:solidFill>
                  <a:schemeClr val="hlink"/>
                </a:solidFill>
                <a:latin typeface="Arial" panose="020B0604020202020204" pitchFamily="34" charset="0"/>
              </a:rPr>
              <a:t>“低碳生活”</a:t>
            </a:r>
          </a:p>
        </p:txBody>
      </p:sp>
      <p:pic>
        <p:nvPicPr>
          <p:cNvPr id="24582" name="图片 24581" descr="0ff41bd5ad6eddc438e7ef4e39dbb6fd52663306"/>
          <p:cNvPicPr>
            <a:picLocks noChangeAspect="1"/>
          </p:cNvPicPr>
          <p:nvPr/>
        </p:nvPicPr>
        <p:blipFill>
          <a:blip r:embed="rId5" cstate="print"/>
          <a:srcRect l="11591" t="6302" r="56438" b="34636"/>
          <a:stretch>
            <a:fillRect/>
          </a:stretch>
        </p:blipFill>
        <p:spPr>
          <a:xfrm>
            <a:off x="2179638" y="2997200"/>
            <a:ext cx="2259012" cy="3600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0-#ppt_w/2"/>
                                          </p:val>
                                        </p:tav>
                                        <p:tav tm="100000">
                                          <p:val>
                                            <p:strVal val="#ppt_x"/>
                                          </p:val>
                                        </p:tav>
                                      </p:tavLst>
                                    </p:anim>
                                    <p:anim calcmode="lin" valueType="num">
                                      <p:cBhvr additive="base">
                                        <p:cTn id="8"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1+#ppt_w/2"/>
                                          </p:val>
                                        </p:tav>
                                        <p:tav tm="100000">
                                          <p:val>
                                            <p:strVal val="#ppt_x"/>
                                          </p:val>
                                        </p:tav>
                                      </p:tavLst>
                                    </p:anim>
                                    <p:anim calcmode="lin" valueType="num">
                                      <p:cBhvr additive="base">
                                        <p:cTn id="14"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24582"/>
                                        </p:tgtEl>
                                        <p:attrNameLst>
                                          <p:attrName>style.visibility</p:attrName>
                                        </p:attrNameLst>
                                      </p:cBhvr>
                                      <p:to>
                                        <p:strVal val="visible"/>
                                      </p:to>
                                    </p:set>
                                    <p:animEffect transition="in" filter="box(in)">
                                      <p:cBhvr>
                                        <p:cTn id="19" dur="500"/>
                                        <p:tgtEl>
                                          <p:spTgt spid="24582"/>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nodeType="clickEffect">
                                  <p:stCondLst>
                                    <p:cond delay="0"/>
                                  </p:stCondLst>
                                  <p:childTnLst>
                                    <p:set>
                                      <p:cBhvr>
                                        <p:cTn id="23" dur="1" fill="hold">
                                          <p:stCondLst>
                                            <p:cond delay="0"/>
                                          </p:stCondLst>
                                        </p:cTn>
                                        <p:tgtEl>
                                          <p:spTgt spid="24578"/>
                                        </p:tgtEl>
                                        <p:attrNameLst>
                                          <p:attrName>style.visibility</p:attrName>
                                        </p:attrNameLst>
                                      </p:cBhvr>
                                      <p:to>
                                        <p:strVal val="visible"/>
                                      </p:to>
                                    </p:set>
                                    <p:animEffect transition="in" filter="wedge">
                                      <p:cBhvr>
                                        <p:cTn id="24"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25601"/>
          <p:cNvSpPr/>
          <p:nvPr/>
        </p:nvSpPr>
        <p:spPr>
          <a:xfrm>
            <a:off x="719138" y="1520825"/>
            <a:ext cx="7993062" cy="3925888"/>
          </a:xfrm>
          <a:prstGeom prst="rect">
            <a:avLst/>
          </a:prstGeom>
          <a:noFill/>
          <a:ln w="9525">
            <a:noFill/>
          </a:ln>
        </p:spPr>
        <p:txBody>
          <a:bodyPr>
            <a:spAutoFit/>
          </a:bodyPr>
          <a:lstStyle/>
          <a:p>
            <a:pPr fontAlgn="t">
              <a:lnSpc>
                <a:spcPct val="150000"/>
              </a:lnSpc>
            </a:pPr>
            <a:r>
              <a:rPr lang="zh-CN" altLang="en-US" sz="2400" b="1" dirty="0">
                <a:solidFill>
                  <a:srgbClr val="3333FF"/>
                </a:solidFill>
                <a:latin typeface="宋体" panose="02010600030101010101" pitchFamily="2" charset="-122"/>
              </a:rPr>
              <a:t>一、生态系统的能量流动</a:t>
            </a:r>
          </a:p>
          <a:p>
            <a:pPr fontAlgn="t">
              <a:lnSpc>
                <a:spcPct val="150000"/>
              </a:lnSpc>
            </a:pPr>
            <a:r>
              <a:rPr lang="en-US" altLang="x-none" sz="2400" b="1" dirty="0">
                <a:solidFill>
                  <a:srgbClr val="3333FF"/>
                </a:solidFill>
                <a:latin typeface="宋体" panose="02010600030101010101" pitchFamily="2" charset="-122"/>
              </a:rPr>
              <a:t>1.</a:t>
            </a:r>
            <a:r>
              <a:rPr lang="zh-CN" altLang="en-US" sz="2400" b="1" dirty="0">
                <a:solidFill>
                  <a:srgbClr val="3333FF"/>
                </a:solidFill>
                <a:latin typeface="宋体" panose="02010600030101010101" pitchFamily="2" charset="-122"/>
              </a:rPr>
              <a:t>单方向的，不可逆的</a:t>
            </a:r>
          </a:p>
          <a:p>
            <a:pPr fontAlgn="t">
              <a:lnSpc>
                <a:spcPct val="150000"/>
              </a:lnSpc>
            </a:pPr>
            <a:r>
              <a:rPr lang="zh-CN" altLang="en-US" sz="2400" b="1" dirty="0">
                <a:solidFill>
                  <a:srgbClr val="3333FF"/>
                </a:solidFill>
                <a:latin typeface="宋体" panose="02010600030101010101" pitchFamily="2" charset="-122"/>
              </a:rPr>
              <a:t>从生产者→初级消费者→次级消费者→三级消费者→</a:t>
            </a:r>
            <a:r>
              <a:rPr lang="en-US" altLang="x-none" sz="2400" b="1" dirty="0">
                <a:solidFill>
                  <a:srgbClr val="3333FF"/>
                </a:solidFill>
                <a:latin typeface="宋体" panose="02010600030101010101" pitchFamily="2" charset="-122"/>
              </a:rPr>
              <a:t>…… </a:t>
            </a:r>
          </a:p>
          <a:p>
            <a:pPr fontAlgn="t">
              <a:lnSpc>
                <a:spcPct val="150000"/>
              </a:lnSpc>
            </a:pPr>
            <a:r>
              <a:rPr lang="en-US" altLang="x-none" sz="2400" b="1" dirty="0">
                <a:solidFill>
                  <a:srgbClr val="3333FF"/>
                </a:solidFill>
                <a:latin typeface="宋体" panose="02010600030101010101" pitchFamily="2" charset="-122"/>
              </a:rPr>
              <a:t>2.</a:t>
            </a:r>
            <a:r>
              <a:rPr lang="zh-CN" altLang="en-US" sz="2400" b="1" dirty="0">
                <a:solidFill>
                  <a:srgbClr val="3333FF"/>
                </a:solidFill>
                <a:latin typeface="宋体" panose="02010600030101010101" pitchFamily="2" charset="-122"/>
              </a:rPr>
              <a:t>能量流动是逐级递减的</a:t>
            </a:r>
          </a:p>
          <a:p>
            <a:pPr fontAlgn="t">
              <a:lnSpc>
                <a:spcPct val="150000"/>
              </a:lnSpc>
            </a:pPr>
            <a:r>
              <a:rPr lang="zh-CN" altLang="en-US" sz="2400" b="1" dirty="0">
                <a:solidFill>
                  <a:srgbClr val="3333FF"/>
                </a:solidFill>
                <a:latin typeface="宋体" panose="02010600030101010101" pitchFamily="2" charset="-122"/>
              </a:rPr>
              <a:t>传递效率一般只有约</a:t>
            </a:r>
            <a:r>
              <a:rPr lang="en-US" altLang="x-none" sz="2400" b="1" dirty="0">
                <a:solidFill>
                  <a:srgbClr val="3333FF"/>
                </a:solidFill>
                <a:latin typeface="宋体" panose="02010600030101010101" pitchFamily="2" charset="-122"/>
              </a:rPr>
              <a:t>10%</a:t>
            </a:r>
            <a:r>
              <a:rPr lang="zh-CN" altLang="en-US" sz="2400" b="1" dirty="0">
                <a:solidFill>
                  <a:srgbClr val="3333FF"/>
                </a:solidFill>
                <a:latin typeface="宋体" panose="02010600030101010101" pitchFamily="2" charset="-122"/>
              </a:rPr>
              <a:t>（</a:t>
            </a:r>
            <a:r>
              <a:rPr lang="en-US" altLang="x-none" sz="2400" b="1" dirty="0">
                <a:solidFill>
                  <a:srgbClr val="3333FF"/>
                </a:solidFill>
                <a:latin typeface="宋体" panose="02010600030101010101" pitchFamily="2" charset="-122"/>
              </a:rPr>
              <a:t>10%</a:t>
            </a:r>
            <a:r>
              <a:rPr lang="zh-CN" altLang="en-US" sz="2400" b="1" dirty="0">
                <a:solidFill>
                  <a:srgbClr val="0000FF"/>
                </a:solidFill>
                <a:latin typeface="宋体" panose="02010600030101010101" pitchFamily="2" charset="-122"/>
              </a:rPr>
              <a:t>～</a:t>
            </a:r>
            <a:r>
              <a:rPr lang="en-US" altLang="x-none" sz="2400" b="1" dirty="0">
                <a:solidFill>
                  <a:srgbClr val="3333FF"/>
                </a:solidFill>
                <a:latin typeface="宋体" panose="02010600030101010101" pitchFamily="2" charset="-122"/>
              </a:rPr>
              <a:t>20%</a:t>
            </a:r>
            <a:r>
              <a:rPr lang="zh-CN" altLang="en-US" sz="2400" b="1" dirty="0">
                <a:solidFill>
                  <a:srgbClr val="3333FF"/>
                </a:solidFill>
                <a:latin typeface="宋体" panose="02010600030101010101" pitchFamily="2" charset="-122"/>
              </a:rPr>
              <a:t>）</a:t>
            </a:r>
          </a:p>
          <a:p>
            <a:pPr fontAlgn="t">
              <a:lnSpc>
                <a:spcPct val="150000"/>
              </a:lnSpc>
            </a:pPr>
            <a:r>
              <a:rPr lang="zh-CN" altLang="en-US" sz="2400" b="1" dirty="0">
                <a:solidFill>
                  <a:srgbClr val="3333FF"/>
                </a:solidFill>
                <a:latin typeface="宋体" panose="02010600030101010101" pitchFamily="2" charset="-122"/>
              </a:rPr>
              <a:t>二、生态系统中的物质循环</a:t>
            </a:r>
          </a:p>
          <a:p>
            <a:pPr fontAlgn="t">
              <a:lnSpc>
                <a:spcPct val="150000"/>
              </a:lnSpc>
            </a:pPr>
            <a:r>
              <a:rPr lang="zh-CN" altLang="en-US" sz="2400" b="1" dirty="0">
                <a:solidFill>
                  <a:srgbClr val="3333FF"/>
                </a:solidFill>
                <a:latin typeface="宋体" panose="02010600030101010101" pitchFamily="2" charset="-122"/>
              </a:rPr>
              <a:t>   二氧化碳等物质在生态系统中反复循环。</a:t>
            </a:r>
          </a:p>
        </p:txBody>
      </p:sp>
      <p:pic>
        <p:nvPicPr>
          <p:cNvPr id="25603" name="图片 25602" descr="图片3"/>
          <p:cNvPicPr>
            <a:picLocks noChangeAspect="1"/>
          </p:cNvPicPr>
          <p:nvPr/>
        </p:nvPicPr>
        <p:blipFill>
          <a:blip r:embed="rId2" cstate="print"/>
          <a:stretch>
            <a:fillRect/>
          </a:stretch>
        </p:blipFill>
        <p:spPr>
          <a:xfrm>
            <a:off x="755650" y="115888"/>
            <a:ext cx="3346450" cy="812800"/>
          </a:xfrm>
          <a:prstGeom prst="rect">
            <a:avLst/>
          </a:prstGeom>
          <a:noFill/>
          <a:ln w="9525">
            <a:noFill/>
          </a:ln>
        </p:spPr>
      </p:pic>
      <p:pic>
        <p:nvPicPr>
          <p:cNvPr id="25604" name="图片 25603" descr="182"/>
          <p:cNvPicPr>
            <a:picLocks noChangeAspect="1"/>
          </p:cNvPicPr>
          <p:nvPr/>
        </p:nvPicPr>
        <p:blipFill>
          <a:blip r:embed="rId3" cstate="print"/>
          <a:stretch>
            <a:fillRect/>
          </a:stretch>
        </p:blipFill>
        <p:spPr>
          <a:xfrm>
            <a:off x="649288" y="5584825"/>
            <a:ext cx="7848600" cy="596900"/>
          </a:xfrm>
          <a:prstGeom prst="rect">
            <a:avLst/>
          </a:prstGeom>
          <a:noFill/>
          <a:ln w="9525">
            <a:noFill/>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26625"/>
          <p:cNvSpPr/>
          <p:nvPr/>
        </p:nvSpPr>
        <p:spPr>
          <a:xfrm>
            <a:off x="539750" y="1289050"/>
            <a:ext cx="8316913" cy="5021263"/>
          </a:xfrm>
          <a:prstGeom prst="rect">
            <a:avLst/>
          </a:prstGeom>
          <a:noFill/>
          <a:ln w="9525">
            <a:noFill/>
          </a:ln>
        </p:spPr>
        <p:txBody>
          <a:bodyPr>
            <a:spAutoFit/>
          </a:bodyPr>
          <a:lstStyle/>
          <a:p>
            <a:pPr fontAlgn="t">
              <a:lnSpc>
                <a:spcPct val="150000"/>
              </a:lnSpc>
            </a:pPr>
            <a:r>
              <a:rPr lang="en-US" altLang="x-none" sz="2400" b="1" dirty="0">
                <a:solidFill>
                  <a:srgbClr val="3333FF"/>
                </a:solidFill>
                <a:latin typeface="宋体" panose="02010600030101010101" pitchFamily="2" charset="-122"/>
              </a:rPr>
              <a:t>1.</a:t>
            </a:r>
            <a:r>
              <a:rPr lang="zh-CN" altLang="en-US" sz="2400" b="1" dirty="0">
                <a:solidFill>
                  <a:srgbClr val="3333FF"/>
                </a:solidFill>
                <a:latin typeface="宋体" panose="02010600030101010101" pitchFamily="2" charset="-122"/>
              </a:rPr>
              <a:t>肉食动物不可能是一条食物链中的第几营养级（   ）</a:t>
            </a:r>
            <a:br>
              <a:rPr lang="zh-CN" altLang="en-US" sz="2400" b="1" dirty="0">
                <a:solidFill>
                  <a:srgbClr val="3333FF"/>
                </a:solidFill>
                <a:latin typeface="宋体" panose="02010600030101010101" pitchFamily="2" charset="-122"/>
              </a:rPr>
            </a:br>
            <a:r>
              <a:rPr lang="en-US" altLang="x-none" sz="2400" b="1" dirty="0">
                <a:solidFill>
                  <a:srgbClr val="3333FF"/>
                </a:solidFill>
                <a:latin typeface="宋体" panose="02010600030101010101" pitchFamily="2" charset="-122"/>
              </a:rPr>
              <a:t>A</a:t>
            </a:r>
            <a:r>
              <a:rPr lang="zh-CN" altLang="en-US" sz="2400" b="1" dirty="0">
                <a:solidFill>
                  <a:srgbClr val="3333FF"/>
                </a:solidFill>
                <a:latin typeface="宋体" panose="02010600030101010101" pitchFamily="2" charset="-122"/>
              </a:rPr>
              <a:t>．第五      </a:t>
            </a:r>
            <a:r>
              <a:rPr lang="en-US" altLang="x-none" sz="2400" b="1" dirty="0">
                <a:solidFill>
                  <a:srgbClr val="3333FF"/>
                </a:solidFill>
                <a:latin typeface="宋体" panose="02010600030101010101" pitchFamily="2" charset="-122"/>
              </a:rPr>
              <a:t>B</a:t>
            </a:r>
            <a:r>
              <a:rPr lang="zh-CN" altLang="en-US" sz="2400" b="1" dirty="0">
                <a:solidFill>
                  <a:srgbClr val="3333FF"/>
                </a:solidFill>
                <a:latin typeface="宋体" panose="02010600030101010101" pitchFamily="2" charset="-122"/>
              </a:rPr>
              <a:t>．第二　     </a:t>
            </a:r>
            <a:r>
              <a:rPr lang="en-US" altLang="x-none" sz="2400" b="1" dirty="0">
                <a:solidFill>
                  <a:srgbClr val="3333FF"/>
                </a:solidFill>
                <a:latin typeface="宋体" panose="02010600030101010101" pitchFamily="2" charset="-122"/>
              </a:rPr>
              <a:t>C</a:t>
            </a:r>
            <a:r>
              <a:rPr lang="zh-CN" altLang="en-US" sz="2400" b="1" dirty="0">
                <a:solidFill>
                  <a:srgbClr val="3333FF"/>
                </a:solidFill>
                <a:latin typeface="宋体" panose="02010600030101010101" pitchFamily="2" charset="-122"/>
              </a:rPr>
              <a:t>．第三       </a:t>
            </a:r>
            <a:r>
              <a:rPr lang="en-US" altLang="x-none" sz="2400" b="1" dirty="0">
                <a:solidFill>
                  <a:srgbClr val="3333FF"/>
                </a:solidFill>
                <a:latin typeface="宋体" panose="02010600030101010101" pitchFamily="2" charset="-122"/>
              </a:rPr>
              <a:t>D</a:t>
            </a:r>
            <a:r>
              <a:rPr lang="zh-CN" altLang="en-US" sz="2400" b="1" dirty="0">
                <a:solidFill>
                  <a:srgbClr val="3333FF"/>
                </a:solidFill>
                <a:latin typeface="宋体" panose="02010600030101010101" pitchFamily="2" charset="-122"/>
              </a:rPr>
              <a:t>．第四</a:t>
            </a:r>
          </a:p>
          <a:p>
            <a:pPr fontAlgn="t">
              <a:lnSpc>
                <a:spcPct val="150000"/>
              </a:lnSpc>
            </a:pPr>
            <a:r>
              <a:rPr lang="en-US" altLang="x-none" sz="2400" b="1" dirty="0">
                <a:solidFill>
                  <a:srgbClr val="3333FF"/>
                </a:solidFill>
                <a:latin typeface="宋体" panose="02010600030101010101" pitchFamily="2" charset="-122"/>
              </a:rPr>
              <a:t>2.(2011·</a:t>
            </a:r>
            <a:r>
              <a:rPr lang="zh-CN" altLang="en-US" sz="2400" b="1" dirty="0">
                <a:solidFill>
                  <a:srgbClr val="3333FF"/>
                </a:solidFill>
                <a:latin typeface="宋体" panose="02010600030101010101" pitchFamily="2" charset="-122"/>
              </a:rPr>
              <a:t>内江学业考</a:t>
            </a:r>
            <a:r>
              <a:rPr lang="en-US" altLang="x-none" sz="2400" b="1" dirty="0">
                <a:solidFill>
                  <a:srgbClr val="3333FF"/>
                </a:solidFill>
                <a:latin typeface="宋体" panose="02010600030101010101" pitchFamily="2" charset="-122"/>
              </a:rPr>
              <a:t>)</a:t>
            </a:r>
            <a:r>
              <a:rPr lang="zh-CN" altLang="en-US" sz="2400" b="1" dirty="0">
                <a:solidFill>
                  <a:srgbClr val="3333FF"/>
                </a:solidFill>
                <a:latin typeface="宋体" panose="02010600030101010101" pitchFamily="2" charset="-122"/>
              </a:rPr>
              <a:t>生态系统中的能量流动伴随着物质循环，右面是生态系统碳循环示意图。下列叙述中错误的是</a:t>
            </a:r>
          </a:p>
          <a:p>
            <a:pPr algn="r" fontAlgn="t">
              <a:lnSpc>
                <a:spcPct val="150000"/>
              </a:lnSpc>
            </a:pPr>
            <a:r>
              <a:rPr lang="zh-CN" altLang="en-US" sz="2400" b="1" dirty="0">
                <a:solidFill>
                  <a:srgbClr val="3333FF"/>
                </a:solidFill>
                <a:latin typeface="宋体" panose="02010600030101010101" pitchFamily="2" charset="-122"/>
              </a:rPr>
              <a:t>（   ）</a:t>
            </a:r>
          </a:p>
          <a:p>
            <a:pPr fontAlgn="t">
              <a:lnSpc>
                <a:spcPct val="150000"/>
              </a:lnSpc>
            </a:pPr>
            <a:r>
              <a:rPr lang="en-US" altLang="x-none" sz="2400" b="1" dirty="0">
                <a:solidFill>
                  <a:srgbClr val="3333FF"/>
                </a:solidFill>
                <a:latin typeface="宋体" panose="02010600030101010101" pitchFamily="2" charset="-122"/>
              </a:rPr>
              <a:t>A.①</a:t>
            </a:r>
            <a:r>
              <a:rPr lang="zh-CN" altLang="en-US" sz="2400" b="1" dirty="0">
                <a:solidFill>
                  <a:srgbClr val="3333FF"/>
                </a:solidFill>
                <a:latin typeface="宋体" panose="02010600030101010101" pitchFamily="2" charset="-122"/>
              </a:rPr>
              <a:t>表示动物体内能量流向植物</a:t>
            </a:r>
          </a:p>
          <a:p>
            <a:pPr fontAlgn="t">
              <a:lnSpc>
                <a:spcPct val="150000"/>
              </a:lnSpc>
            </a:pPr>
            <a:r>
              <a:rPr lang="en-US" altLang="x-none" sz="2400" b="1" dirty="0">
                <a:solidFill>
                  <a:srgbClr val="3333FF"/>
                </a:solidFill>
                <a:latin typeface="宋体" panose="02010600030101010101" pitchFamily="2" charset="-122"/>
              </a:rPr>
              <a:t>B.③</a:t>
            </a:r>
            <a:r>
              <a:rPr lang="zh-CN" altLang="en-US" sz="2400" b="1" dirty="0">
                <a:solidFill>
                  <a:srgbClr val="3333FF"/>
                </a:solidFill>
                <a:latin typeface="宋体" panose="02010600030101010101" pitchFamily="2" charset="-122"/>
              </a:rPr>
              <a:t>表示植物的光合作用</a:t>
            </a:r>
          </a:p>
          <a:p>
            <a:pPr fontAlgn="t">
              <a:lnSpc>
                <a:spcPct val="150000"/>
              </a:lnSpc>
            </a:pPr>
            <a:r>
              <a:rPr lang="en-US" altLang="x-none" sz="2400" b="1" dirty="0">
                <a:solidFill>
                  <a:srgbClr val="3333FF"/>
                </a:solidFill>
                <a:latin typeface="宋体" panose="02010600030101010101" pitchFamily="2" charset="-122"/>
              </a:rPr>
              <a:t>C.④</a:t>
            </a:r>
            <a:r>
              <a:rPr lang="zh-CN" altLang="en-US" sz="2400" b="1" dirty="0">
                <a:solidFill>
                  <a:srgbClr val="3333FF"/>
                </a:solidFill>
                <a:latin typeface="宋体" panose="02010600030101010101" pitchFamily="2" charset="-122"/>
              </a:rPr>
              <a:t>表示动物的呼吸作用    </a:t>
            </a:r>
          </a:p>
          <a:p>
            <a:pPr fontAlgn="t">
              <a:lnSpc>
                <a:spcPct val="150000"/>
              </a:lnSpc>
            </a:pPr>
            <a:r>
              <a:rPr lang="en-US" altLang="x-none" sz="2400" b="1" dirty="0">
                <a:solidFill>
                  <a:srgbClr val="3333FF"/>
                </a:solidFill>
                <a:latin typeface="宋体" panose="02010600030101010101" pitchFamily="2" charset="-122"/>
              </a:rPr>
              <a:t>D.⑤</a:t>
            </a:r>
            <a:r>
              <a:rPr lang="zh-CN" altLang="en-US" sz="2400" b="1" dirty="0">
                <a:solidFill>
                  <a:srgbClr val="3333FF"/>
                </a:solidFill>
                <a:latin typeface="宋体" panose="02010600030101010101" pitchFamily="2" charset="-122"/>
              </a:rPr>
              <a:t>表示微生物的分解作用</a:t>
            </a:r>
          </a:p>
        </p:txBody>
      </p:sp>
      <p:sp>
        <p:nvSpPr>
          <p:cNvPr id="26627" name="文本框 26626"/>
          <p:cNvSpPr txBox="1"/>
          <p:nvPr/>
        </p:nvSpPr>
        <p:spPr>
          <a:xfrm>
            <a:off x="7402513" y="1312863"/>
            <a:ext cx="338137" cy="639762"/>
          </a:xfrm>
          <a:prstGeom prst="rect">
            <a:avLst/>
          </a:prstGeom>
          <a:noFill/>
          <a:ln w="9525">
            <a:noFill/>
          </a:ln>
        </p:spPr>
        <p:txBody>
          <a:bodyPr wrap="none" anchor="t">
            <a:spAutoFit/>
          </a:bodyPr>
          <a:lstStyle/>
          <a:p>
            <a:pPr fontAlgn="t">
              <a:lnSpc>
                <a:spcPct val="150000"/>
              </a:lnSpc>
            </a:pPr>
            <a:r>
              <a:rPr lang="en-US" altLang="x-none" sz="2400" b="1" dirty="0">
                <a:solidFill>
                  <a:srgbClr val="FF3300"/>
                </a:solidFill>
                <a:latin typeface="楷体_GB2312" pitchFamily="1" charset="-122"/>
                <a:ea typeface="楷体_GB2312" pitchFamily="1" charset="-122"/>
              </a:rPr>
              <a:t>B</a:t>
            </a:r>
          </a:p>
        </p:txBody>
      </p:sp>
      <p:pic>
        <p:nvPicPr>
          <p:cNvPr id="26628" name="图片 26627" descr="21世纪教育网 -- 中国最大型、最专业的中小学教育资源门户网站"/>
          <p:cNvPicPr>
            <a:picLocks noChangeAspect="1"/>
          </p:cNvPicPr>
          <p:nvPr/>
        </p:nvPicPr>
        <p:blipFill>
          <a:blip r:embed="rId2" cstate="print">
            <a:lum bright="-29999"/>
          </a:blip>
          <a:srcRect l="67326" t="59332" r="6906" b="26361"/>
          <a:stretch>
            <a:fillRect/>
          </a:stretch>
        </p:blipFill>
        <p:spPr>
          <a:xfrm>
            <a:off x="5292725" y="4292600"/>
            <a:ext cx="2016125" cy="1905000"/>
          </a:xfrm>
          <a:prstGeom prst="rect">
            <a:avLst/>
          </a:prstGeom>
          <a:noFill/>
          <a:ln w="9525">
            <a:noFill/>
          </a:ln>
        </p:spPr>
      </p:pic>
      <p:sp>
        <p:nvSpPr>
          <p:cNvPr id="26629" name="文本框 26628"/>
          <p:cNvSpPr txBox="1"/>
          <p:nvPr/>
        </p:nvSpPr>
        <p:spPr>
          <a:xfrm>
            <a:off x="8027988" y="3465513"/>
            <a:ext cx="338137" cy="639762"/>
          </a:xfrm>
          <a:prstGeom prst="rect">
            <a:avLst/>
          </a:prstGeom>
          <a:noFill/>
          <a:ln w="9525">
            <a:noFill/>
          </a:ln>
        </p:spPr>
        <p:txBody>
          <a:bodyPr wrap="none" anchor="t">
            <a:spAutoFit/>
          </a:bodyPr>
          <a:lstStyle/>
          <a:p>
            <a:pPr fontAlgn="t">
              <a:lnSpc>
                <a:spcPct val="150000"/>
              </a:lnSpc>
            </a:pPr>
            <a:r>
              <a:rPr lang="en-US" altLang="x-none" sz="2400" b="1" dirty="0">
                <a:solidFill>
                  <a:srgbClr val="FF0000"/>
                </a:solidFill>
                <a:latin typeface="宋体" panose="02010600030101010101" pitchFamily="2" charset="-122"/>
              </a:rPr>
              <a:t>A</a:t>
            </a:r>
          </a:p>
        </p:txBody>
      </p:sp>
      <p:pic>
        <p:nvPicPr>
          <p:cNvPr id="26630" name="图片 26629" descr="军火库"/>
          <p:cNvPicPr>
            <a:picLocks noChangeAspect="1"/>
          </p:cNvPicPr>
          <p:nvPr/>
        </p:nvPicPr>
        <p:blipFill>
          <a:blip r:embed="rId3" cstate="print"/>
          <a:stretch>
            <a:fillRect/>
          </a:stretch>
        </p:blipFill>
        <p:spPr>
          <a:xfrm>
            <a:off x="755650" y="188913"/>
            <a:ext cx="3168650" cy="728662"/>
          </a:xfrm>
          <a:prstGeom prst="rect">
            <a:avLst/>
          </a:prstGeom>
          <a:noFill/>
          <a:ln w="9525">
            <a:noFill/>
          </a:ln>
        </p:spPr>
      </p:pic>
      <p:pic>
        <p:nvPicPr>
          <p:cNvPr id="26631" name="Picture 105" descr="u=2476381461,2456774058&amp;fm=0&amp;gp=0"/>
          <p:cNvPicPr>
            <a:picLocks noChangeAspect="1"/>
          </p:cNvPicPr>
          <p:nvPr/>
        </p:nvPicPr>
        <p:blipFill>
          <a:blip r:embed="rId4" cstate="print"/>
          <a:stretch>
            <a:fillRect/>
          </a:stretch>
        </p:blipFill>
        <p:spPr>
          <a:xfrm>
            <a:off x="7667625" y="0"/>
            <a:ext cx="1382713" cy="1657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27649"/>
          <p:cNvSpPr txBox="1"/>
          <p:nvPr/>
        </p:nvSpPr>
        <p:spPr>
          <a:xfrm>
            <a:off x="539750" y="908050"/>
            <a:ext cx="8064500" cy="5021263"/>
          </a:xfrm>
          <a:prstGeom prst="rect">
            <a:avLst/>
          </a:prstGeom>
          <a:noFill/>
          <a:ln w="9525">
            <a:noFill/>
          </a:ln>
        </p:spPr>
        <p:txBody>
          <a:bodyPr>
            <a:spAutoFit/>
          </a:bodyPr>
          <a:lstStyle/>
          <a:p>
            <a:pPr fontAlgn="t">
              <a:lnSpc>
                <a:spcPct val="150000"/>
              </a:lnSpc>
            </a:pPr>
            <a:r>
              <a:rPr lang="en-US" altLang="x-none" sz="2400" b="1" dirty="0">
                <a:solidFill>
                  <a:srgbClr val="3333FF"/>
                </a:solidFill>
                <a:latin typeface="宋体" panose="02010600030101010101" pitchFamily="2" charset="-122"/>
              </a:rPr>
              <a:t>3.(2011·</a:t>
            </a:r>
            <a:r>
              <a:rPr lang="zh-CN" altLang="en-US" sz="2400" b="1" dirty="0">
                <a:solidFill>
                  <a:srgbClr val="3333FF"/>
                </a:solidFill>
                <a:latin typeface="宋体" panose="02010600030101010101" pitchFamily="2" charset="-122"/>
              </a:rPr>
              <a:t>长春学业考</a:t>
            </a:r>
            <a:r>
              <a:rPr lang="en-US" altLang="x-none" sz="2400" b="1" dirty="0">
                <a:solidFill>
                  <a:srgbClr val="3333FF"/>
                </a:solidFill>
                <a:latin typeface="宋体" panose="02010600030101010101" pitchFamily="2" charset="-122"/>
              </a:rPr>
              <a:t>)</a:t>
            </a:r>
            <a:r>
              <a:rPr lang="zh-CN" altLang="en-US" sz="2400" b="1" dirty="0">
                <a:solidFill>
                  <a:srgbClr val="3333FF"/>
                </a:solidFill>
                <a:latin typeface="宋体" panose="02010600030101010101" pitchFamily="2" charset="-122"/>
              </a:rPr>
              <a:t>对于维持生物圈中的碳氧平衡，</a:t>
            </a:r>
          </a:p>
          <a:p>
            <a:pPr fontAlgn="t">
              <a:lnSpc>
                <a:spcPct val="150000"/>
              </a:lnSpc>
            </a:pPr>
            <a:r>
              <a:rPr lang="zh-CN" altLang="en-US" sz="2400" b="1" dirty="0">
                <a:solidFill>
                  <a:srgbClr val="3333FF"/>
                </a:solidFill>
                <a:latin typeface="宋体" panose="02010600030101010101" pitchFamily="2" charset="-122"/>
              </a:rPr>
              <a:t>以下做法错误的是（    ）</a:t>
            </a:r>
          </a:p>
          <a:p>
            <a:pPr fontAlgn="t">
              <a:lnSpc>
                <a:spcPct val="150000"/>
              </a:lnSpc>
            </a:pPr>
            <a:r>
              <a:rPr lang="en-US" altLang="x-none" sz="2400" b="1" dirty="0">
                <a:solidFill>
                  <a:srgbClr val="3333FF"/>
                </a:solidFill>
                <a:latin typeface="宋体" panose="02010600030101010101" pitchFamily="2" charset="-122"/>
              </a:rPr>
              <a:t>A.</a:t>
            </a:r>
            <a:r>
              <a:rPr lang="zh-CN" altLang="en-US" sz="2400" b="1" dirty="0">
                <a:solidFill>
                  <a:srgbClr val="3333FF"/>
                </a:solidFill>
                <a:latin typeface="宋体" panose="02010600030101010101" pitchFamily="2" charset="-122"/>
              </a:rPr>
              <a:t>积极参加家庭林的植树活动</a:t>
            </a:r>
          </a:p>
          <a:p>
            <a:pPr fontAlgn="t">
              <a:lnSpc>
                <a:spcPct val="150000"/>
              </a:lnSpc>
            </a:pPr>
            <a:r>
              <a:rPr lang="en-US" altLang="x-none" sz="2400" b="1" dirty="0">
                <a:solidFill>
                  <a:srgbClr val="3333FF"/>
                </a:solidFill>
                <a:latin typeface="宋体" panose="02010600030101010101" pitchFamily="2" charset="-122"/>
              </a:rPr>
              <a:t>B.</a:t>
            </a:r>
            <a:r>
              <a:rPr lang="zh-CN" altLang="en-US" sz="2400" b="1" dirty="0">
                <a:solidFill>
                  <a:srgbClr val="3333FF"/>
                </a:solidFill>
                <a:latin typeface="宋体" panose="02010600030101010101" pitchFamily="2" charset="-122"/>
              </a:rPr>
              <a:t>焚烧农作物秸秆，使其成为草木灰肥料</a:t>
            </a:r>
          </a:p>
          <a:p>
            <a:pPr fontAlgn="t">
              <a:lnSpc>
                <a:spcPct val="150000"/>
              </a:lnSpc>
            </a:pPr>
            <a:r>
              <a:rPr lang="en-US" altLang="x-none" sz="2400" b="1" dirty="0">
                <a:solidFill>
                  <a:srgbClr val="3333FF"/>
                </a:solidFill>
                <a:latin typeface="宋体" panose="02010600030101010101" pitchFamily="2" charset="-122"/>
              </a:rPr>
              <a:t>C.</a:t>
            </a:r>
            <a:r>
              <a:rPr lang="zh-CN" altLang="en-US" sz="2400" b="1" dirty="0">
                <a:solidFill>
                  <a:srgbClr val="3333FF"/>
                </a:solidFill>
                <a:latin typeface="宋体" panose="02010600030101010101" pitchFamily="2" charset="-122"/>
              </a:rPr>
              <a:t>清明节由烧纸祭祀改用鲜花祭祀</a:t>
            </a:r>
          </a:p>
          <a:p>
            <a:pPr fontAlgn="t">
              <a:lnSpc>
                <a:spcPct val="150000"/>
              </a:lnSpc>
            </a:pPr>
            <a:r>
              <a:rPr lang="en-US" altLang="x-none" sz="2400" b="1" dirty="0">
                <a:solidFill>
                  <a:srgbClr val="3333FF"/>
                </a:solidFill>
                <a:latin typeface="宋体" panose="02010600030101010101" pitchFamily="2" charset="-122"/>
              </a:rPr>
              <a:t>D.</a:t>
            </a:r>
            <a:r>
              <a:rPr lang="zh-CN" altLang="en-US" sz="2400" b="1" dirty="0">
                <a:solidFill>
                  <a:srgbClr val="3333FF"/>
                </a:solidFill>
                <a:latin typeface="宋体" panose="02010600030101010101" pitchFamily="2" charset="-122"/>
              </a:rPr>
              <a:t>出行尽量步行或乘公交车</a:t>
            </a:r>
          </a:p>
          <a:p>
            <a:pPr fontAlgn="t">
              <a:lnSpc>
                <a:spcPct val="150000"/>
              </a:lnSpc>
            </a:pPr>
            <a:r>
              <a:rPr lang="en-US" altLang="x-none" sz="2400" b="1" dirty="0">
                <a:solidFill>
                  <a:srgbClr val="3333FF"/>
                </a:solidFill>
                <a:latin typeface="宋体" panose="02010600030101010101" pitchFamily="2" charset="-122"/>
              </a:rPr>
              <a:t>4.</a:t>
            </a:r>
            <a:r>
              <a:rPr lang="zh-CN" altLang="en-US" sz="2400" b="1" dirty="0">
                <a:solidFill>
                  <a:srgbClr val="3333FF"/>
                </a:solidFill>
                <a:latin typeface="宋体" panose="02010600030101010101" pitchFamily="2" charset="-122"/>
              </a:rPr>
              <a:t>对水稻→鼠→蛇→鹰这条食物链的错误描述是（   ）</a:t>
            </a:r>
          </a:p>
          <a:p>
            <a:pPr fontAlgn="t">
              <a:lnSpc>
                <a:spcPct val="150000"/>
              </a:lnSpc>
            </a:pPr>
            <a:r>
              <a:rPr lang="en-US" altLang="x-none" sz="2400" b="1" dirty="0">
                <a:solidFill>
                  <a:srgbClr val="3333FF"/>
                </a:solidFill>
                <a:latin typeface="宋体" panose="02010600030101010101" pitchFamily="2" charset="-122"/>
              </a:rPr>
              <a:t>A.</a:t>
            </a:r>
            <a:r>
              <a:rPr lang="zh-CN" altLang="en-US" sz="2400" b="1" dirty="0">
                <a:solidFill>
                  <a:srgbClr val="3333FF"/>
                </a:solidFill>
                <a:latin typeface="宋体" panose="02010600030101010101" pitchFamily="2" charset="-122"/>
              </a:rPr>
              <a:t>水稻是生产者        </a:t>
            </a:r>
            <a:r>
              <a:rPr lang="en-US" altLang="x-none" sz="2400" b="1" dirty="0">
                <a:solidFill>
                  <a:srgbClr val="3333FF"/>
                </a:solidFill>
                <a:latin typeface="宋体" panose="02010600030101010101" pitchFamily="2" charset="-122"/>
              </a:rPr>
              <a:t>B.</a:t>
            </a:r>
            <a:r>
              <a:rPr lang="zh-CN" altLang="en-US" sz="2400" b="1" dirty="0">
                <a:solidFill>
                  <a:srgbClr val="3333FF"/>
                </a:solidFill>
                <a:latin typeface="宋体" panose="02010600030101010101" pitchFamily="2" charset="-122"/>
              </a:rPr>
              <a:t>鼠是初级消费者 　　</a:t>
            </a:r>
          </a:p>
          <a:p>
            <a:pPr fontAlgn="t">
              <a:lnSpc>
                <a:spcPct val="150000"/>
              </a:lnSpc>
            </a:pPr>
            <a:r>
              <a:rPr lang="en-US" altLang="x-none" sz="2400" b="1" dirty="0">
                <a:solidFill>
                  <a:srgbClr val="3333FF"/>
                </a:solidFill>
                <a:latin typeface="宋体" panose="02010600030101010101" pitchFamily="2" charset="-122"/>
              </a:rPr>
              <a:t>C.</a:t>
            </a:r>
            <a:r>
              <a:rPr lang="zh-CN" altLang="en-US" sz="2400" b="1" dirty="0">
                <a:solidFill>
                  <a:srgbClr val="3333FF"/>
                </a:solidFill>
                <a:latin typeface="宋体" panose="02010600030101010101" pitchFamily="2" charset="-122"/>
              </a:rPr>
              <a:t>蛇是次级消费者      </a:t>
            </a:r>
            <a:r>
              <a:rPr lang="en-US" altLang="x-none" sz="2400" b="1" dirty="0">
                <a:solidFill>
                  <a:srgbClr val="3333FF"/>
                </a:solidFill>
                <a:latin typeface="宋体" panose="02010600030101010101" pitchFamily="2" charset="-122"/>
              </a:rPr>
              <a:t>D.</a:t>
            </a:r>
            <a:r>
              <a:rPr lang="zh-CN" altLang="en-US" sz="2400" b="1" dirty="0">
                <a:solidFill>
                  <a:srgbClr val="3333FF"/>
                </a:solidFill>
                <a:latin typeface="宋体" panose="02010600030101010101" pitchFamily="2" charset="-122"/>
              </a:rPr>
              <a:t>鹰属于第三营养级</a:t>
            </a:r>
          </a:p>
        </p:txBody>
      </p:sp>
      <p:sp>
        <p:nvSpPr>
          <p:cNvPr id="27651" name="矩形 27650"/>
          <p:cNvSpPr/>
          <p:nvPr/>
        </p:nvSpPr>
        <p:spPr>
          <a:xfrm>
            <a:off x="3492500" y="1449388"/>
            <a:ext cx="338138" cy="639762"/>
          </a:xfrm>
          <a:prstGeom prst="rect">
            <a:avLst/>
          </a:prstGeom>
          <a:noFill/>
          <a:ln w="9525">
            <a:noFill/>
          </a:ln>
        </p:spPr>
        <p:txBody>
          <a:bodyPr wrap="none" anchor="t">
            <a:spAutoFit/>
          </a:bodyPr>
          <a:lstStyle/>
          <a:p>
            <a:pPr fontAlgn="t">
              <a:lnSpc>
                <a:spcPct val="150000"/>
              </a:lnSpc>
            </a:pPr>
            <a:r>
              <a:rPr lang="en-US" altLang="x-none" sz="2400" b="1" dirty="0">
                <a:solidFill>
                  <a:srgbClr val="FF3300"/>
                </a:solidFill>
                <a:latin typeface="楷体_GB2312" pitchFamily="1" charset="-122"/>
                <a:ea typeface="楷体_GB2312" pitchFamily="1" charset="-122"/>
              </a:rPr>
              <a:t>B</a:t>
            </a:r>
          </a:p>
        </p:txBody>
      </p:sp>
      <p:sp>
        <p:nvSpPr>
          <p:cNvPr id="27652" name="矩形 27651"/>
          <p:cNvSpPr/>
          <p:nvPr/>
        </p:nvSpPr>
        <p:spPr>
          <a:xfrm>
            <a:off x="0" y="2587625"/>
            <a:ext cx="9144000" cy="0"/>
          </a:xfrm>
          <a:prstGeom prst="rect">
            <a:avLst/>
          </a:prstGeom>
          <a:noFill/>
          <a:ln w="9525">
            <a:noFill/>
          </a:ln>
        </p:spPr>
        <p:txBody>
          <a:bodyPr/>
          <a:lstStyle/>
          <a:p>
            <a:endParaRPr lang="zh-CN" altLang="en-US"/>
          </a:p>
        </p:txBody>
      </p:sp>
      <p:sp>
        <p:nvSpPr>
          <p:cNvPr id="27653" name="文本框 27652"/>
          <p:cNvSpPr txBox="1"/>
          <p:nvPr/>
        </p:nvSpPr>
        <p:spPr>
          <a:xfrm>
            <a:off x="7416800" y="4184650"/>
            <a:ext cx="395288" cy="639763"/>
          </a:xfrm>
          <a:prstGeom prst="rect">
            <a:avLst/>
          </a:prstGeom>
          <a:noFill/>
          <a:ln w="9525">
            <a:noFill/>
          </a:ln>
        </p:spPr>
        <p:txBody>
          <a:bodyPr>
            <a:spAutoFit/>
          </a:bodyPr>
          <a:lstStyle/>
          <a:p>
            <a:pPr fontAlgn="t">
              <a:lnSpc>
                <a:spcPct val="150000"/>
              </a:lnSpc>
            </a:pPr>
            <a:r>
              <a:rPr lang="en-US" altLang="x-none" sz="2400" b="1" dirty="0">
                <a:solidFill>
                  <a:srgbClr val="FF3300"/>
                </a:solidFill>
                <a:latin typeface="楷体_GB2312" pitchFamily="1" charset="-122"/>
                <a:ea typeface="楷体_GB2312" pitchFamily="1" charset="-122"/>
              </a:rPr>
              <a:t>D</a:t>
            </a:r>
          </a:p>
        </p:txBody>
      </p:sp>
      <p:pic>
        <p:nvPicPr>
          <p:cNvPr id="27654" name="图片 27653" descr="182"/>
          <p:cNvPicPr>
            <a:picLocks noChangeAspect="1"/>
          </p:cNvPicPr>
          <p:nvPr/>
        </p:nvPicPr>
        <p:blipFill>
          <a:blip r:embed="rId2" cstate="print"/>
          <a:stretch>
            <a:fillRect/>
          </a:stretch>
        </p:blipFill>
        <p:spPr>
          <a:xfrm>
            <a:off x="684213" y="6021388"/>
            <a:ext cx="7848600" cy="596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28673"/>
          <p:cNvSpPr txBox="1"/>
          <p:nvPr/>
        </p:nvSpPr>
        <p:spPr>
          <a:xfrm>
            <a:off x="847725" y="1093788"/>
            <a:ext cx="7408863" cy="639762"/>
          </a:xfrm>
          <a:prstGeom prst="rect">
            <a:avLst/>
          </a:prstGeom>
          <a:noFill/>
          <a:ln w="9525">
            <a:noFill/>
          </a:ln>
        </p:spPr>
        <p:txBody>
          <a:bodyPr>
            <a:spAutoFit/>
          </a:bodyPr>
          <a:lstStyle/>
          <a:p>
            <a:pPr fontAlgn="t">
              <a:lnSpc>
                <a:spcPct val="150000"/>
              </a:lnSpc>
            </a:pPr>
            <a:endParaRPr lang="zh-CN" altLang="en-US" sz="2400" b="1" dirty="0">
              <a:solidFill>
                <a:srgbClr val="0000FF"/>
              </a:solidFill>
              <a:latin typeface="宋体" panose="02010600030101010101" pitchFamily="2" charset="-122"/>
            </a:endParaRPr>
          </a:p>
        </p:txBody>
      </p:sp>
      <p:sp>
        <p:nvSpPr>
          <p:cNvPr id="28675" name="矩形 28674"/>
          <p:cNvSpPr/>
          <p:nvPr/>
        </p:nvSpPr>
        <p:spPr>
          <a:xfrm>
            <a:off x="576263" y="657225"/>
            <a:ext cx="7775575" cy="1187450"/>
          </a:xfrm>
          <a:prstGeom prst="rect">
            <a:avLst/>
          </a:prstGeom>
          <a:noFill/>
          <a:ln w="9525">
            <a:noFill/>
          </a:ln>
        </p:spPr>
        <p:txBody>
          <a:bodyPr>
            <a:spAutoFit/>
          </a:bodyPr>
          <a:lstStyle/>
          <a:p>
            <a:pPr fontAlgn="t">
              <a:lnSpc>
                <a:spcPct val="150000"/>
              </a:lnSpc>
            </a:pPr>
            <a:r>
              <a:rPr lang="en-US" altLang="x-none" sz="2400" b="1" dirty="0">
                <a:solidFill>
                  <a:srgbClr val="3333FF"/>
                </a:solidFill>
                <a:latin typeface="宋体" panose="02010600030101010101" pitchFamily="2" charset="-122"/>
              </a:rPr>
              <a:t>5.</a:t>
            </a:r>
            <a:r>
              <a:rPr lang="zh-CN" altLang="en-US" sz="2400" b="1" dirty="0">
                <a:solidFill>
                  <a:srgbClr val="3333FF"/>
                </a:solidFill>
                <a:latin typeface="宋体" panose="02010600030101010101" pitchFamily="2" charset="-122"/>
              </a:rPr>
              <a:t>识图作答：下图表示生态系统的能量流动，请据图回答：</a:t>
            </a:r>
          </a:p>
        </p:txBody>
      </p:sp>
      <p:sp>
        <p:nvSpPr>
          <p:cNvPr id="28676" name="矩形 28675"/>
          <p:cNvSpPr/>
          <p:nvPr/>
        </p:nvSpPr>
        <p:spPr>
          <a:xfrm>
            <a:off x="792163" y="3752850"/>
            <a:ext cx="7667625" cy="1735138"/>
          </a:xfrm>
          <a:prstGeom prst="rect">
            <a:avLst/>
          </a:prstGeom>
          <a:noFill/>
          <a:ln w="9525">
            <a:noFill/>
          </a:ln>
        </p:spPr>
        <p:txBody>
          <a:bodyPr>
            <a:spAutoFit/>
          </a:bodyPr>
          <a:lstStyle/>
          <a:p>
            <a:pPr fontAlgn="t">
              <a:lnSpc>
                <a:spcPct val="150000"/>
              </a:lnSpc>
            </a:pPr>
            <a:r>
              <a:rPr lang="zh-CN" altLang="en-US" sz="2400" b="1" dirty="0">
                <a:solidFill>
                  <a:srgbClr val="3333FF"/>
                </a:solidFill>
                <a:latin typeface="宋体" panose="02010600030101010101" pitchFamily="2" charset="-122"/>
              </a:rPr>
              <a:t>将</a:t>
            </a:r>
            <a:r>
              <a:rPr lang="en-US" altLang="x-none" sz="2400" b="1" dirty="0">
                <a:solidFill>
                  <a:srgbClr val="3333FF"/>
                </a:solidFill>
                <a:latin typeface="宋体" panose="02010600030101010101" pitchFamily="2" charset="-122"/>
              </a:rPr>
              <a:t>A</a:t>
            </a:r>
            <a:r>
              <a:rPr lang="zh-CN" altLang="en-US" sz="2400" b="1" dirty="0">
                <a:solidFill>
                  <a:srgbClr val="3333FF"/>
                </a:solidFill>
                <a:latin typeface="宋体" panose="02010600030101010101" pitchFamily="2" charset="-122"/>
              </a:rPr>
              <a:t>、</a:t>
            </a:r>
            <a:r>
              <a:rPr lang="en-US" altLang="x-none" sz="2400" b="1" dirty="0">
                <a:solidFill>
                  <a:srgbClr val="3333FF"/>
                </a:solidFill>
                <a:latin typeface="宋体" panose="02010600030101010101" pitchFamily="2" charset="-122"/>
              </a:rPr>
              <a:t>B</a:t>
            </a:r>
            <a:r>
              <a:rPr lang="zh-CN" altLang="en-US" sz="2400" b="1" dirty="0">
                <a:solidFill>
                  <a:srgbClr val="3333FF"/>
                </a:solidFill>
                <a:latin typeface="宋体" panose="02010600030101010101" pitchFamily="2" charset="-122"/>
              </a:rPr>
              <a:t>、</a:t>
            </a:r>
            <a:r>
              <a:rPr lang="en-US" altLang="x-none" sz="2400" b="1" dirty="0">
                <a:solidFill>
                  <a:srgbClr val="3333FF"/>
                </a:solidFill>
                <a:latin typeface="宋体" panose="02010600030101010101" pitchFamily="2" charset="-122"/>
              </a:rPr>
              <a:t>C</a:t>
            </a:r>
            <a:r>
              <a:rPr lang="zh-CN" altLang="en-US" sz="2400" b="1" dirty="0">
                <a:solidFill>
                  <a:srgbClr val="3333FF"/>
                </a:solidFill>
                <a:latin typeface="宋体" panose="02010600030101010101" pitchFamily="2" charset="-122"/>
              </a:rPr>
              <a:t>、</a:t>
            </a:r>
            <a:r>
              <a:rPr lang="en-US" altLang="x-none" sz="2400" b="1" dirty="0">
                <a:solidFill>
                  <a:srgbClr val="3333FF"/>
                </a:solidFill>
                <a:latin typeface="宋体" panose="02010600030101010101" pitchFamily="2" charset="-122"/>
              </a:rPr>
              <a:t>D</a:t>
            </a:r>
            <a:r>
              <a:rPr lang="zh-CN" altLang="en-US" sz="2400" b="1" dirty="0">
                <a:solidFill>
                  <a:srgbClr val="3333FF"/>
                </a:solidFill>
                <a:latin typeface="宋体" panose="02010600030101010101" pitchFamily="2" charset="-122"/>
              </a:rPr>
              <a:t>各营养级的名称依次写在图中：</a:t>
            </a:r>
          </a:p>
          <a:p>
            <a:pPr fontAlgn="t">
              <a:lnSpc>
                <a:spcPct val="150000"/>
              </a:lnSpc>
            </a:pPr>
            <a:r>
              <a:rPr lang="en-US" altLang="x-none" sz="2400" b="1" dirty="0">
                <a:solidFill>
                  <a:srgbClr val="3333FF"/>
                </a:solidFill>
                <a:latin typeface="宋体" panose="02010600030101010101" pitchFamily="2" charset="-122"/>
              </a:rPr>
              <a:t>A.___________          B._____________  </a:t>
            </a:r>
          </a:p>
          <a:p>
            <a:pPr fontAlgn="t">
              <a:lnSpc>
                <a:spcPct val="150000"/>
              </a:lnSpc>
            </a:pPr>
            <a:r>
              <a:rPr lang="en-US" altLang="x-none" sz="2400" b="1" dirty="0">
                <a:solidFill>
                  <a:srgbClr val="3333FF"/>
                </a:solidFill>
                <a:latin typeface="宋体" panose="02010600030101010101" pitchFamily="2" charset="-122"/>
              </a:rPr>
              <a:t>C.___________          D._____________</a:t>
            </a:r>
          </a:p>
        </p:txBody>
      </p:sp>
      <p:sp>
        <p:nvSpPr>
          <p:cNvPr id="28677" name="文本框 28676"/>
          <p:cNvSpPr txBox="1"/>
          <p:nvPr/>
        </p:nvSpPr>
        <p:spPr>
          <a:xfrm>
            <a:off x="1187450" y="4841875"/>
            <a:ext cx="1716088" cy="639763"/>
          </a:xfrm>
          <a:prstGeom prst="rect">
            <a:avLst/>
          </a:prstGeom>
          <a:noFill/>
          <a:ln w="9525">
            <a:noFill/>
          </a:ln>
        </p:spPr>
        <p:txBody>
          <a:bodyPr wrap="none" anchor="t">
            <a:spAutoFit/>
          </a:bodyPr>
          <a:lstStyle/>
          <a:p>
            <a:pPr fontAlgn="t">
              <a:lnSpc>
                <a:spcPct val="150000"/>
              </a:lnSpc>
            </a:pPr>
            <a:r>
              <a:rPr lang="zh-CN" altLang="en-US" sz="2400" b="1" dirty="0">
                <a:solidFill>
                  <a:srgbClr val="FF0000"/>
                </a:solidFill>
                <a:latin typeface="楷体_GB2312" pitchFamily="1" charset="-122"/>
                <a:ea typeface="楷体_GB2312" pitchFamily="1" charset="-122"/>
              </a:rPr>
              <a:t>次级消费者</a:t>
            </a:r>
          </a:p>
        </p:txBody>
      </p:sp>
      <p:sp>
        <p:nvSpPr>
          <p:cNvPr id="28678" name="文本框 28677"/>
          <p:cNvSpPr txBox="1"/>
          <p:nvPr/>
        </p:nvSpPr>
        <p:spPr>
          <a:xfrm>
            <a:off x="1187450" y="4400550"/>
            <a:ext cx="1511300" cy="457200"/>
          </a:xfrm>
          <a:prstGeom prst="rect">
            <a:avLst/>
          </a:prstGeom>
          <a:noFill/>
          <a:ln w="9525">
            <a:noFill/>
          </a:ln>
        </p:spPr>
        <p:txBody>
          <a:bodyPr>
            <a:spAutoFit/>
          </a:bodyPr>
          <a:lstStyle/>
          <a:p>
            <a:pPr>
              <a:buClrTx/>
            </a:pPr>
            <a:r>
              <a:rPr lang="zh-CN" altLang="en-US" sz="2400" b="1" dirty="0">
                <a:solidFill>
                  <a:srgbClr val="FF0000"/>
                </a:solidFill>
                <a:latin typeface="楷体_GB2312" pitchFamily="1" charset="-122"/>
                <a:ea typeface="楷体_GB2312" pitchFamily="1" charset="-122"/>
              </a:rPr>
              <a:t>生产者 </a:t>
            </a:r>
          </a:p>
        </p:txBody>
      </p:sp>
      <p:sp>
        <p:nvSpPr>
          <p:cNvPr id="28679" name="文本框 28678"/>
          <p:cNvSpPr txBox="1"/>
          <p:nvPr/>
        </p:nvSpPr>
        <p:spPr>
          <a:xfrm>
            <a:off x="4787900" y="4221163"/>
            <a:ext cx="1716088" cy="639762"/>
          </a:xfrm>
          <a:prstGeom prst="rect">
            <a:avLst/>
          </a:prstGeom>
          <a:noFill/>
          <a:ln w="9525">
            <a:noFill/>
          </a:ln>
        </p:spPr>
        <p:txBody>
          <a:bodyPr wrap="none" anchor="t">
            <a:spAutoFit/>
          </a:bodyPr>
          <a:lstStyle/>
          <a:p>
            <a:pPr fontAlgn="t">
              <a:lnSpc>
                <a:spcPct val="150000"/>
              </a:lnSpc>
            </a:pPr>
            <a:r>
              <a:rPr lang="zh-CN" altLang="en-US" sz="2400" b="1" dirty="0">
                <a:solidFill>
                  <a:srgbClr val="FF0000"/>
                </a:solidFill>
                <a:latin typeface="楷体_GB2312" pitchFamily="1" charset="-122"/>
                <a:ea typeface="楷体_GB2312" pitchFamily="1" charset="-122"/>
              </a:rPr>
              <a:t>初级消费者</a:t>
            </a:r>
          </a:p>
        </p:txBody>
      </p:sp>
      <p:sp>
        <p:nvSpPr>
          <p:cNvPr id="28680" name="矩形 28679"/>
          <p:cNvSpPr/>
          <p:nvPr/>
        </p:nvSpPr>
        <p:spPr>
          <a:xfrm>
            <a:off x="4787900" y="4832350"/>
            <a:ext cx="1716088" cy="639763"/>
          </a:xfrm>
          <a:prstGeom prst="rect">
            <a:avLst/>
          </a:prstGeom>
          <a:noFill/>
          <a:ln w="9525">
            <a:noFill/>
          </a:ln>
        </p:spPr>
        <p:txBody>
          <a:bodyPr wrap="none" anchor="t">
            <a:spAutoFit/>
          </a:bodyPr>
          <a:lstStyle/>
          <a:p>
            <a:pPr fontAlgn="t">
              <a:lnSpc>
                <a:spcPct val="150000"/>
              </a:lnSpc>
            </a:pPr>
            <a:r>
              <a:rPr lang="zh-CN" altLang="en-US" sz="2400" b="1" dirty="0">
                <a:solidFill>
                  <a:srgbClr val="FF0000"/>
                </a:solidFill>
                <a:latin typeface="楷体_GB2312" pitchFamily="1" charset="-122"/>
                <a:ea typeface="楷体_GB2312" pitchFamily="1" charset="-122"/>
              </a:rPr>
              <a:t>三级消费者</a:t>
            </a:r>
          </a:p>
        </p:txBody>
      </p:sp>
      <p:grpSp>
        <p:nvGrpSpPr>
          <p:cNvPr id="28681" name="组合 28680"/>
          <p:cNvGrpSpPr/>
          <p:nvPr/>
        </p:nvGrpSpPr>
        <p:grpSpPr>
          <a:xfrm>
            <a:off x="1331913" y="1449388"/>
            <a:ext cx="6408737" cy="1908175"/>
            <a:chOff x="0" y="0"/>
            <a:chExt cx="4037" cy="1202"/>
          </a:xfrm>
        </p:grpSpPr>
        <p:pic>
          <p:nvPicPr>
            <p:cNvPr id="28682" name="图片 28681" descr="I:/八年级生物（上）-教学资料整理（2014）/生物八（上）课件（上课用）/http:/www.cbe21.com/subject/biology/images/030205/1216/1216002.gif"/>
            <p:cNvPicPr>
              <a:picLocks noChangeAspect="1"/>
            </p:cNvPicPr>
            <p:nvPr/>
          </p:nvPicPr>
          <p:blipFill>
            <a:blip r:embed="rId2" r:link="rId3" cstate="print">
              <a:clrChange>
                <a:clrFrom>
                  <a:srgbClr val="FFFFFF"/>
                </a:clrFrom>
                <a:clrTo>
                  <a:srgbClr val="FFFFFF">
                    <a:alpha val="0"/>
                  </a:srgbClr>
                </a:clrTo>
              </a:clrChange>
              <a:lum contrast="30000"/>
            </a:blip>
            <a:srcRect b="30577"/>
            <a:stretch>
              <a:fillRect/>
            </a:stretch>
          </p:blipFill>
          <p:spPr>
            <a:xfrm>
              <a:off x="0" y="0"/>
              <a:ext cx="3969" cy="1134"/>
            </a:xfrm>
            <a:prstGeom prst="rect">
              <a:avLst/>
            </a:prstGeom>
            <a:solidFill>
              <a:schemeClr val="bg1"/>
            </a:solidFill>
            <a:ln w="9525">
              <a:noFill/>
            </a:ln>
          </p:spPr>
        </p:pic>
        <p:sp>
          <p:nvSpPr>
            <p:cNvPr id="28683" name="矩形 28682"/>
            <p:cNvSpPr/>
            <p:nvPr/>
          </p:nvSpPr>
          <p:spPr>
            <a:xfrm>
              <a:off x="2789" y="952"/>
              <a:ext cx="182" cy="227"/>
            </a:xfrm>
            <a:prstGeom prst="rect">
              <a:avLst/>
            </a:prstGeom>
            <a:solidFill>
              <a:schemeClr val="bg1"/>
            </a:solidFill>
            <a:ln w="9525">
              <a:noFill/>
            </a:ln>
          </p:spPr>
          <p:txBody>
            <a:bodyPr/>
            <a:lstStyle/>
            <a:p>
              <a:endParaRPr lang="zh-CN" altLang="en-US"/>
            </a:p>
          </p:txBody>
        </p:sp>
        <p:sp>
          <p:nvSpPr>
            <p:cNvPr id="28684" name="文本框 28683"/>
            <p:cNvSpPr txBox="1"/>
            <p:nvPr/>
          </p:nvSpPr>
          <p:spPr>
            <a:xfrm>
              <a:off x="2813" y="159"/>
              <a:ext cx="362" cy="231"/>
            </a:xfrm>
            <a:prstGeom prst="rect">
              <a:avLst/>
            </a:prstGeom>
            <a:noFill/>
            <a:ln w="9525">
              <a:noFill/>
            </a:ln>
          </p:spPr>
          <p:txBody>
            <a:bodyPr>
              <a:spAutoFit/>
            </a:bodyPr>
            <a:lstStyle/>
            <a:p>
              <a:pPr fontAlgn="t">
                <a:lnSpc>
                  <a:spcPct val="150000"/>
                </a:lnSpc>
                <a:spcBef>
                  <a:spcPct val="50000"/>
                </a:spcBef>
              </a:pPr>
              <a:r>
                <a:rPr lang="en-US" altLang="x-none" sz="1200" b="1" dirty="0">
                  <a:latin typeface="黑体" panose="02010609060101010101" pitchFamily="2" charset="-122"/>
                  <a:ea typeface="黑体" panose="02010609060101010101" pitchFamily="2" charset="-122"/>
                </a:rPr>
                <a:t>3</a:t>
              </a:r>
            </a:p>
          </p:txBody>
        </p:sp>
        <p:sp>
          <p:nvSpPr>
            <p:cNvPr id="28685" name="文本框 28684"/>
            <p:cNvSpPr txBox="1"/>
            <p:nvPr/>
          </p:nvSpPr>
          <p:spPr>
            <a:xfrm>
              <a:off x="3288" y="272"/>
              <a:ext cx="362" cy="231"/>
            </a:xfrm>
            <a:prstGeom prst="rect">
              <a:avLst/>
            </a:prstGeom>
            <a:noFill/>
            <a:ln w="9525">
              <a:noFill/>
            </a:ln>
          </p:spPr>
          <p:txBody>
            <a:bodyPr>
              <a:spAutoFit/>
            </a:bodyPr>
            <a:lstStyle/>
            <a:p>
              <a:pPr fontAlgn="t">
                <a:lnSpc>
                  <a:spcPct val="150000"/>
                </a:lnSpc>
                <a:spcBef>
                  <a:spcPct val="50000"/>
                </a:spcBef>
              </a:pPr>
              <a:r>
                <a:rPr lang="en-US" altLang="x-none" sz="1200" b="1" dirty="0">
                  <a:latin typeface="黑体" panose="02010609060101010101" pitchFamily="2" charset="-122"/>
                  <a:ea typeface="黑体" panose="02010609060101010101" pitchFamily="2" charset="-122"/>
                </a:rPr>
                <a:t>4</a:t>
              </a:r>
            </a:p>
          </p:txBody>
        </p:sp>
        <p:sp>
          <p:nvSpPr>
            <p:cNvPr id="28686" name="矩形 28685"/>
            <p:cNvSpPr/>
            <p:nvPr/>
          </p:nvSpPr>
          <p:spPr>
            <a:xfrm>
              <a:off x="1882" y="998"/>
              <a:ext cx="2155" cy="204"/>
            </a:xfrm>
            <a:prstGeom prst="rect">
              <a:avLst/>
            </a:prstGeom>
            <a:solidFill>
              <a:schemeClr val="bg1"/>
            </a:solidFill>
            <a:ln w="19050" cap="flat" cmpd="sng">
              <a:solidFill>
                <a:schemeClr val="bg1"/>
              </a:solidFill>
              <a:prstDash val="solid"/>
              <a:miter/>
              <a:headEnd type="none" w="med" len="med"/>
              <a:tailEnd type="none" w="med" len="med"/>
            </a:ln>
          </p:spPr>
          <p:txBody>
            <a:bodyPr/>
            <a:lstStyle/>
            <a:p>
              <a:endParaRPr lang="zh-CN" altLang="en-US"/>
            </a:p>
          </p:txBody>
        </p:sp>
      </p:grpSp>
      <p:pic>
        <p:nvPicPr>
          <p:cNvPr id="28687" name="图片 28686" descr="182"/>
          <p:cNvPicPr>
            <a:picLocks noChangeAspect="1"/>
          </p:cNvPicPr>
          <p:nvPr/>
        </p:nvPicPr>
        <p:blipFill>
          <a:blip r:embed="rId4" cstate="print"/>
          <a:stretch>
            <a:fillRect/>
          </a:stretch>
        </p:blipFill>
        <p:spPr>
          <a:xfrm>
            <a:off x="611188" y="5876925"/>
            <a:ext cx="7848600" cy="596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 calcmode="lin" valueType="num">
                                      <p:cBhvr additive="base">
                                        <p:cTn id="7" dur="500" fill="hold"/>
                                        <p:tgtEl>
                                          <p:spTgt spid="28678"/>
                                        </p:tgtEl>
                                        <p:attrNameLst>
                                          <p:attrName>ppt_x</p:attrName>
                                        </p:attrNameLst>
                                      </p:cBhvr>
                                      <p:tavLst>
                                        <p:tav tm="0">
                                          <p:val>
                                            <p:strVal val="#ppt_x"/>
                                          </p:val>
                                        </p:tav>
                                        <p:tav tm="100000">
                                          <p:val>
                                            <p:strVal val="#ppt_x"/>
                                          </p:val>
                                        </p:tav>
                                      </p:tavLst>
                                    </p:anim>
                                    <p:anim calcmode="lin" valueType="num">
                                      <p:cBhvr additive="base">
                                        <p:cTn id="8"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9"/>
                                        </p:tgtEl>
                                        <p:attrNameLst>
                                          <p:attrName>style.visibility</p:attrName>
                                        </p:attrNameLst>
                                      </p:cBhvr>
                                      <p:to>
                                        <p:strVal val="visible"/>
                                      </p:to>
                                    </p:set>
                                    <p:anim calcmode="lin" valueType="num">
                                      <p:cBhvr additive="base">
                                        <p:cTn id="13" dur="500" fill="hold"/>
                                        <p:tgtEl>
                                          <p:spTgt spid="28679"/>
                                        </p:tgtEl>
                                        <p:attrNameLst>
                                          <p:attrName>ppt_x</p:attrName>
                                        </p:attrNameLst>
                                      </p:cBhvr>
                                      <p:tavLst>
                                        <p:tav tm="0">
                                          <p:val>
                                            <p:strVal val="#ppt_x"/>
                                          </p:val>
                                        </p:tav>
                                        <p:tav tm="100000">
                                          <p:val>
                                            <p:strVal val="#ppt_x"/>
                                          </p:val>
                                        </p:tav>
                                      </p:tavLst>
                                    </p:anim>
                                    <p:anim calcmode="lin" valueType="num">
                                      <p:cBhvr additive="base">
                                        <p:cTn id="14"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7"/>
                                        </p:tgtEl>
                                        <p:attrNameLst>
                                          <p:attrName>style.visibility</p:attrName>
                                        </p:attrNameLst>
                                      </p:cBhvr>
                                      <p:to>
                                        <p:strVal val="visible"/>
                                      </p:to>
                                    </p:set>
                                    <p:anim calcmode="lin" valueType="num">
                                      <p:cBhvr additive="base">
                                        <p:cTn id="19" dur="500" fill="hold"/>
                                        <p:tgtEl>
                                          <p:spTgt spid="28677"/>
                                        </p:tgtEl>
                                        <p:attrNameLst>
                                          <p:attrName>ppt_x</p:attrName>
                                        </p:attrNameLst>
                                      </p:cBhvr>
                                      <p:tavLst>
                                        <p:tav tm="0">
                                          <p:val>
                                            <p:strVal val="#ppt_x"/>
                                          </p:val>
                                        </p:tav>
                                        <p:tav tm="100000">
                                          <p:val>
                                            <p:strVal val="#ppt_x"/>
                                          </p:val>
                                        </p:tav>
                                      </p:tavLst>
                                    </p:anim>
                                    <p:anim calcmode="lin" valueType="num">
                                      <p:cBhvr additive="base">
                                        <p:cTn id="20"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80"/>
                                        </p:tgtEl>
                                        <p:attrNameLst>
                                          <p:attrName>style.visibility</p:attrName>
                                        </p:attrNameLst>
                                      </p:cBhvr>
                                      <p:to>
                                        <p:strVal val="visible"/>
                                      </p:to>
                                    </p:set>
                                    <p:anim calcmode="lin" valueType="num">
                                      <p:cBhvr additive="base">
                                        <p:cTn id="25" dur="500" fill="hold"/>
                                        <p:tgtEl>
                                          <p:spTgt spid="28680"/>
                                        </p:tgtEl>
                                        <p:attrNameLst>
                                          <p:attrName>ppt_x</p:attrName>
                                        </p:attrNameLst>
                                      </p:cBhvr>
                                      <p:tavLst>
                                        <p:tav tm="0">
                                          <p:val>
                                            <p:strVal val="#ppt_x"/>
                                          </p:val>
                                        </p:tav>
                                        <p:tav tm="100000">
                                          <p:val>
                                            <p:strVal val="#ppt_x"/>
                                          </p:val>
                                        </p:tav>
                                      </p:tavLst>
                                    </p:anim>
                                    <p:anim calcmode="lin" valueType="num">
                                      <p:cBhvr additive="base">
                                        <p:cTn id="26" dur="500" fill="hold"/>
                                        <p:tgtEl>
                                          <p:spTgt spid="286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8" grpId="0"/>
      <p:bldP spid="28679" grpId="0"/>
      <p:bldP spid="2868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Su024"/>
          <p:cNvPicPr>
            <a:picLocks noChangeAspect="1"/>
          </p:cNvPicPr>
          <p:nvPr/>
        </p:nvPicPr>
        <p:blipFill>
          <a:blip r:embed="rId2" cstate="print"/>
          <a:stretch>
            <a:fillRect/>
          </a:stretch>
        </p:blipFill>
        <p:spPr>
          <a:xfrm>
            <a:off x="0" y="0"/>
            <a:ext cx="6496050" cy="6858000"/>
          </a:xfrm>
          <a:prstGeom prst="rect">
            <a:avLst/>
          </a:prstGeom>
          <a:noFill/>
          <a:ln w="9525">
            <a:noFill/>
          </a:ln>
        </p:spPr>
      </p:pic>
      <p:sp>
        <p:nvSpPr>
          <p:cNvPr id="29699" name="Rectangle 3"/>
          <p:cNvSpPr>
            <a:spLocks noGrp="1" noRot="1"/>
          </p:cNvSpPr>
          <p:nvPr>
            <p:ph type="title" idx="4294967295"/>
          </p:nvPr>
        </p:nvSpPr>
        <p:spPr>
          <a:xfrm>
            <a:off x="6743700" y="574675"/>
            <a:ext cx="2400300" cy="6283325"/>
          </a:xfrm>
          <a:ln/>
        </p:spPr>
        <p:txBody>
          <a:bodyPr vert="eaVert" wrap="square" anchor="ctr"/>
          <a:lstStyle/>
          <a:p>
            <a:pPr eaLnBrk="1" hangingPunct="1"/>
            <a:r>
              <a:rPr lang="zh-CN" altLang="en-US" sz="6600" b="1">
                <a:solidFill>
                  <a:schemeClr val="tx1"/>
                </a:solidFill>
              </a:rPr>
              <a:t>本课到此结束，谢谢各位！</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5121"/>
          <p:cNvSpPr txBox="1"/>
          <p:nvPr/>
        </p:nvSpPr>
        <p:spPr>
          <a:xfrm>
            <a:off x="755650" y="3716338"/>
            <a:ext cx="7537450" cy="2282825"/>
          </a:xfrm>
          <a:prstGeom prst="rect">
            <a:avLst/>
          </a:prstGeom>
          <a:noFill/>
          <a:ln w="9525">
            <a:noFill/>
          </a:ln>
        </p:spPr>
        <p:txBody>
          <a:bodyPr>
            <a:spAutoFit/>
          </a:bodyPr>
          <a:lstStyle/>
          <a:p>
            <a:pPr fontAlgn="t">
              <a:lnSpc>
                <a:spcPct val="150000"/>
              </a:lnSpc>
            </a:pPr>
            <a:r>
              <a:rPr lang="zh-CN" altLang="en-US" sz="2400" b="1" dirty="0">
                <a:solidFill>
                  <a:srgbClr val="0000FF"/>
                </a:solidFill>
                <a:latin typeface="Arial" panose="020B0604020202020204" pitchFamily="34" charset="0"/>
              </a:rPr>
              <a:t>资料：</a:t>
            </a:r>
            <a:r>
              <a:rPr lang="zh-CN" altLang="en-US" sz="2400" b="1" dirty="0">
                <a:solidFill>
                  <a:srgbClr val="0000FF"/>
                </a:solidFill>
                <a:latin typeface="宋体" panose="02010600030101010101" pitchFamily="2" charset="-122"/>
              </a:rPr>
              <a:t>生态系统依靠太阳不断提供能量，而生态系统中的物质却都是由地球提供的。请同学们讨论：为什么维持生态系统所需的大量物质，例如氧、水、氮、碳和许多其他物质，亿万年来却没有被生命活动所耗尽？</a:t>
            </a:r>
            <a:endParaRPr lang="zh-CN" altLang="en-US" sz="2400" b="1" dirty="0">
              <a:solidFill>
                <a:srgbClr val="0000FF"/>
              </a:solidFill>
              <a:latin typeface="Arial" panose="020B0604020202020204" pitchFamily="34" charset="0"/>
            </a:endParaRPr>
          </a:p>
        </p:txBody>
      </p:sp>
      <p:pic>
        <p:nvPicPr>
          <p:cNvPr id="5123" name="图片 5122" descr="u=716634973,3938183021&amp;fm=0&amp;gp=0"/>
          <p:cNvPicPr>
            <a:picLocks noChangeAspect="1"/>
          </p:cNvPicPr>
          <p:nvPr/>
        </p:nvPicPr>
        <p:blipFill>
          <a:blip r:embed="rId2" cstate="print"/>
          <a:stretch>
            <a:fillRect/>
          </a:stretch>
        </p:blipFill>
        <p:spPr>
          <a:xfrm>
            <a:off x="900113" y="1336675"/>
            <a:ext cx="2879725" cy="2236788"/>
          </a:xfrm>
          <a:prstGeom prst="rect">
            <a:avLst/>
          </a:prstGeom>
          <a:noFill/>
          <a:ln w="9525">
            <a:noFill/>
          </a:ln>
        </p:spPr>
      </p:pic>
      <p:pic>
        <p:nvPicPr>
          <p:cNvPr id="5124" name="图片 5123" descr="u=3547819870,2759527572&amp;fm=0&amp;gp=0"/>
          <p:cNvPicPr>
            <a:picLocks noChangeAspect="1"/>
          </p:cNvPicPr>
          <p:nvPr/>
        </p:nvPicPr>
        <p:blipFill>
          <a:blip r:embed="rId3" cstate="print"/>
          <a:stretch>
            <a:fillRect/>
          </a:stretch>
        </p:blipFill>
        <p:spPr>
          <a:xfrm>
            <a:off x="4500563" y="1341438"/>
            <a:ext cx="3311525" cy="2266950"/>
          </a:xfrm>
          <a:prstGeom prst="rect">
            <a:avLst/>
          </a:prstGeom>
          <a:noFill/>
          <a:ln w="9525" cap="flat" cmpd="sng">
            <a:solidFill>
              <a:schemeClr val="accent1"/>
            </a:solidFill>
            <a:prstDash val="solid"/>
            <a:miter/>
            <a:headEnd type="none" w="med" len="med"/>
            <a:tailEnd type="none" w="med" len="med"/>
          </a:ln>
        </p:spPr>
      </p:pic>
      <p:pic>
        <p:nvPicPr>
          <p:cNvPr id="5125" name="图片 5124" descr="环境"/>
          <p:cNvPicPr>
            <a:picLocks noChangeAspect="1"/>
          </p:cNvPicPr>
          <p:nvPr/>
        </p:nvPicPr>
        <p:blipFill>
          <a:blip r:embed="rId4" cstate="print"/>
          <a:stretch>
            <a:fillRect/>
          </a:stretch>
        </p:blipFill>
        <p:spPr>
          <a:xfrm>
            <a:off x="395288" y="188913"/>
            <a:ext cx="3327400" cy="765175"/>
          </a:xfrm>
          <a:prstGeom prst="rect">
            <a:avLst/>
          </a:prstGeom>
          <a:noFill/>
          <a:ln w="9525">
            <a:noFill/>
          </a:ln>
        </p:spPr>
      </p:pic>
      <p:pic>
        <p:nvPicPr>
          <p:cNvPr id="5126" name="Picture 11" descr="3"/>
          <p:cNvPicPr>
            <a:picLocks noChangeAspect="1"/>
          </p:cNvPicPr>
          <p:nvPr/>
        </p:nvPicPr>
        <p:blipFill>
          <a:blip r:embed="rId5" cstate="print"/>
          <a:stretch>
            <a:fillRect/>
          </a:stretch>
        </p:blipFill>
        <p:spPr>
          <a:xfrm>
            <a:off x="7451725" y="115888"/>
            <a:ext cx="1565275" cy="1133475"/>
          </a:xfrm>
          <a:prstGeom prst="rect">
            <a:avLst/>
          </a:prstGeom>
          <a:noFill/>
          <a:ln w="9525">
            <a:noFill/>
          </a:ln>
        </p:spPr>
      </p:pic>
      <p:pic>
        <p:nvPicPr>
          <p:cNvPr id="5127" name="图片 5126" descr="pic_1090426132">
            <a:hlinkClick r:id="rId6" tooltip="新窗口打开"/>
          </p:cNvPr>
          <p:cNvPicPr>
            <a:picLocks noChangeAspect="1"/>
          </p:cNvPicPr>
          <p:nvPr/>
        </p:nvPicPr>
        <p:blipFill>
          <a:blip r:embed="rId7" cstate="print"/>
          <a:stretch>
            <a:fillRect/>
          </a:stretch>
        </p:blipFill>
        <p:spPr>
          <a:xfrm>
            <a:off x="0" y="6089650"/>
            <a:ext cx="9220200" cy="768350"/>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框"/>
          <p:cNvPicPr>
            <a:picLocks noChangeAspect="1"/>
          </p:cNvPicPr>
          <p:nvPr/>
        </p:nvPicPr>
        <p:blipFill>
          <a:blip r:embed="rId2" cstate="print"/>
          <a:stretch>
            <a:fillRect/>
          </a:stretch>
        </p:blipFill>
        <p:spPr>
          <a:xfrm>
            <a:off x="611188" y="908050"/>
            <a:ext cx="7129462" cy="1809750"/>
          </a:xfrm>
          <a:prstGeom prst="rect">
            <a:avLst/>
          </a:prstGeom>
          <a:noFill/>
          <a:ln w="9525">
            <a:noFill/>
          </a:ln>
        </p:spPr>
      </p:pic>
      <p:sp>
        <p:nvSpPr>
          <p:cNvPr id="6147" name="Text Box 13"/>
          <p:cNvSpPr txBox="1"/>
          <p:nvPr/>
        </p:nvSpPr>
        <p:spPr>
          <a:xfrm>
            <a:off x="0" y="0"/>
            <a:ext cx="6446838" cy="641350"/>
          </a:xfrm>
          <a:prstGeom prst="rect">
            <a:avLst/>
          </a:prstGeom>
          <a:noFill/>
          <a:ln w="9525">
            <a:noFill/>
          </a:ln>
        </p:spPr>
        <p:txBody>
          <a:bodyPr>
            <a:spAutoFit/>
          </a:bodyPr>
          <a:lstStyle/>
          <a:p>
            <a:pPr algn="ctr">
              <a:spcBef>
                <a:spcPct val="50000"/>
              </a:spcBef>
            </a:pPr>
            <a:r>
              <a:rPr lang="zh-CN" altLang="en-US" sz="3600" dirty="0">
                <a:solidFill>
                  <a:srgbClr val="000000"/>
                </a:solidFill>
                <a:latin typeface="黑体" panose="02010609060101010101" pitchFamily="2" charset="-122"/>
                <a:ea typeface="黑体" panose="02010609060101010101" pitchFamily="2" charset="-122"/>
              </a:rPr>
              <a:t>第</a:t>
            </a:r>
            <a:r>
              <a:rPr lang="en-US" altLang="x-none" sz="3600" dirty="0">
                <a:solidFill>
                  <a:srgbClr val="000000"/>
                </a:solidFill>
                <a:latin typeface="黑体" panose="02010609060101010101" pitchFamily="2" charset="-122"/>
                <a:ea typeface="黑体" panose="02010609060101010101" pitchFamily="2" charset="-122"/>
              </a:rPr>
              <a:t>7</a:t>
            </a:r>
            <a:r>
              <a:rPr lang="zh-CN" altLang="en-US" sz="3600" dirty="0">
                <a:solidFill>
                  <a:srgbClr val="000000"/>
                </a:solidFill>
                <a:latin typeface="黑体" panose="02010609060101010101" pitchFamily="2" charset="-122"/>
                <a:ea typeface="黑体" panose="02010609060101010101" pitchFamily="2" charset="-122"/>
              </a:rPr>
              <a:t>单元  生物和环境是统一体</a:t>
            </a:r>
          </a:p>
        </p:txBody>
      </p:sp>
      <p:grpSp>
        <p:nvGrpSpPr>
          <p:cNvPr id="6148" name="Group 4"/>
          <p:cNvGrpSpPr/>
          <p:nvPr/>
        </p:nvGrpSpPr>
        <p:grpSpPr>
          <a:xfrm>
            <a:off x="6400800" y="0"/>
            <a:ext cx="2743200" cy="889000"/>
            <a:chOff x="0" y="0"/>
            <a:chExt cx="1050" cy="560"/>
          </a:xfrm>
        </p:grpSpPr>
        <p:sp>
          <p:nvSpPr>
            <p:cNvPr id="6149" name="AutoShape 5"/>
            <p:cNvSpPr/>
            <p:nvPr/>
          </p:nvSpPr>
          <p:spPr>
            <a:xfrm>
              <a:off x="45" y="0"/>
              <a:ext cx="907" cy="560"/>
            </a:xfrm>
            <a:prstGeom prst="wave">
              <a:avLst>
                <a:gd name="adj1" fmla="val 13005"/>
                <a:gd name="adj2" fmla="val 0"/>
              </a:avLst>
            </a:prstGeom>
            <a:solidFill>
              <a:schemeClr val="hlink"/>
            </a:solidFill>
            <a:ln w="9525">
              <a:noFill/>
            </a:ln>
          </p:spPr>
          <p:txBody>
            <a:bodyPr wrap="none" lIns="76200" tIns="38100" rIns="76200" bIns="38100" anchor="ctr"/>
            <a:lstStyle/>
            <a:p>
              <a:pPr algn="ctr"/>
              <a:endParaRPr lang="zh-CN" altLang="en-US" sz="1800" dirty="0">
                <a:latin typeface="Arial" panose="020B0604020202020204" pitchFamily="34" charset="0"/>
              </a:endParaRPr>
            </a:p>
          </p:txBody>
        </p:sp>
        <p:sp>
          <p:nvSpPr>
            <p:cNvPr id="6150" name="Text Box 6"/>
            <p:cNvSpPr txBox="1"/>
            <p:nvPr/>
          </p:nvSpPr>
          <p:spPr>
            <a:xfrm>
              <a:off x="0" y="136"/>
              <a:ext cx="1050" cy="278"/>
            </a:xfrm>
            <a:prstGeom prst="rect">
              <a:avLst/>
            </a:prstGeom>
            <a:noFill/>
            <a:ln w="9525">
              <a:noFill/>
            </a:ln>
          </p:spPr>
          <p:txBody>
            <a:bodyPr lIns="76200" tIns="38100" rIns="76200" bIns="38100">
              <a:spAutoFit/>
            </a:bodyPr>
            <a:lstStyle/>
            <a:p>
              <a:pPr algn="ctr" eaLnBrk="0" hangingPunct="0">
                <a:spcBef>
                  <a:spcPct val="50000"/>
                </a:spcBef>
                <a:buFont typeface="Times New Roman" panose="02020603050405020304" pitchFamily="2" charset="0"/>
                <a:buNone/>
              </a:pPr>
              <a:r>
                <a:rPr lang="zh-CN" altLang="en-US" sz="2400" b="1" dirty="0">
                  <a:effectLst>
                    <a:outerShdw blurRad="38100" dist="38100" dir="2700000">
                      <a:srgbClr val="000000"/>
                    </a:outerShdw>
                  </a:effectLst>
                  <a:latin typeface="Times New Roman" panose="02020603050405020304" pitchFamily="2" charset="0"/>
                </a:rPr>
                <a:t>酒泉四中</a:t>
              </a:r>
            </a:p>
          </p:txBody>
        </p:sp>
      </p:grpSp>
      <p:pic>
        <p:nvPicPr>
          <p:cNvPr id="6151" name="Picture 7" descr="老师"/>
          <p:cNvPicPr>
            <a:picLocks noChangeAspect="1"/>
          </p:cNvPicPr>
          <p:nvPr/>
        </p:nvPicPr>
        <p:blipFill>
          <a:blip r:embed="rId3" cstate="print"/>
          <a:stretch>
            <a:fillRect/>
          </a:stretch>
        </p:blipFill>
        <p:spPr>
          <a:xfrm>
            <a:off x="179388" y="2492375"/>
            <a:ext cx="1998662" cy="2987675"/>
          </a:xfrm>
          <a:prstGeom prst="rect">
            <a:avLst/>
          </a:prstGeom>
          <a:noFill/>
          <a:ln w="9525">
            <a:noFill/>
          </a:ln>
        </p:spPr>
      </p:pic>
      <p:sp>
        <p:nvSpPr>
          <p:cNvPr id="6152" name="Text Box 8"/>
          <p:cNvSpPr txBox="1"/>
          <p:nvPr/>
        </p:nvSpPr>
        <p:spPr>
          <a:xfrm>
            <a:off x="323850" y="5516563"/>
            <a:ext cx="1800225" cy="1160462"/>
          </a:xfrm>
          <a:prstGeom prst="rect">
            <a:avLst/>
          </a:prstGeom>
          <a:noFill/>
          <a:ln w="9525">
            <a:noFill/>
          </a:ln>
        </p:spPr>
        <p:txBody>
          <a:bodyPr>
            <a:spAutoFit/>
          </a:bodyPr>
          <a:lstStyle/>
          <a:p>
            <a:pPr>
              <a:spcBef>
                <a:spcPct val="50000"/>
              </a:spcBef>
            </a:pPr>
            <a:r>
              <a:rPr lang="zh-CN" altLang="en-US" b="1" dirty="0">
                <a:solidFill>
                  <a:srgbClr val="2FBB2F"/>
                </a:solidFill>
                <a:latin typeface="Arial" panose="020B0604020202020204" pitchFamily="34" charset="0"/>
              </a:rPr>
              <a:t>授课教师  </a:t>
            </a:r>
          </a:p>
          <a:p>
            <a:pPr>
              <a:spcBef>
                <a:spcPct val="50000"/>
              </a:spcBef>
            </a:pPr>
            <a:r>
              <a:rPr lang="zh-CN" altLang="en-US" b="1" dirty="0">
                <a:solidFill>
                  <a:srgbClr val="2FBB2F"/>
                </a:solidFill>
                <a:latin typeface="Arial" panose="020B0604020202020204" pitchFamily="34" charset="0"/>
              </a:rPr>
              <a:t> 严发新</a:t>
            </a:r>
          </a:p>
        </p:txBody>
      </p:sp>
      <p:sp>
        <p:nvSpPr>
          <p:cNvPr id="6153" name="Rectangle 9"/>
          <p:cNvSpPr/>
          <p:nvPr/>
        </p:nvSpPr>
        <p:spPr>
          <a:xfrm>
            <a:off x="827088" y="1125538"/>
            <a:ext cx="6873875" cy="1331912"/>
          </a:xfrm>
          <a:prstGeom prst="rect">
            <a:avLst/>
          </a:prstGeom>
          <a:noFill/>
          <a:ln w="9525">
            <a:noFill/>
          </a:ln>
        </p:spPr>
        <p:txBody>
          <a:bodyPr>
            <a:spAutoFit/>
          </a:bodyPr>
          <a:lstStyle/>
          <a:p>
            <a:pPr algn="ctr">
              <a:lnSpc>
                <a:spcPct val="150000"/>
              </a:lnSpc>
            </a:pPr>
            <a:r>
              <a:rPr lang="zh-CN" altLang="en-US" b="1" dirty="0">
                <a:latin typeface="黑体" panose="02010609060101010101" pitchFamily="2" charset="-122"/>
                <a:ea typeface="黑体" panose="02010609060101010101" pitchFamily="2" charset="-122"/>
              </a:rPr>
              <a:t>第</a:t>
            </a:r>
            <a:r>
              <a:rPr lang="en-US" altLang="x-none" b="1" dirty="0">
                <a:latin typeface="黑体" panose="02010609060101010101" pitchFamily="2" charset="-122"/>
                <a:ea typeface="黑体" panose="02010609060101010101" pitchFamily="2" charset="-122"/>
              </a:rPr>
              <a:t>19</a:t>
            </a:r>
            <a:r>
              <a:rPr lang="zh-CN" altLang="en-US" b="1" dirty="0">
                <a:latin typeface="黑体" panose="02010609060101010101" pitchFamily="2" charset="-122"/>
                <a:ea typeface="黑体" panose="02010609060101010101" pitchFamily="2" charset="-122"/>
              </a:rPr>
              <a:t>章  生态系统</a:t>
            </a:r>
          </a:p>
          <a:p>
            <a:pPr algn="ctr">
              <a:lnSpc>
                <a:spcPct val="140000"/>
              </a:lnSpc>
            </a:pPr>
            <a:r>
              <a:rPr lang="zh-CN" altLang="en-US" b="1" dirty="0">
                <a:solidFill>
                  <a:srgbClr val="FF0000"/>
                </a:solidFill>
                <a:latin typeface="Arial" panose="020B0604020202020204" pitchFamily="34" charset="0"/>
              </a:rPr>
              <a:t>第二节生态系统中的能量流动和物质循环</a:t>
            </a:r>
          </a:p>
        </p:txBody>
      </p:sp>
      <p:pic>
        <p:nvPicPr>
          <p:cNvPr id="6154" name="Picture 12" descr="Gif0405_030"/>
          <p:cNvPicPr>
            <a:picLocks noChangeAspect="1"/>
          </p:cNvPicPr>
          <p:nvPr/>
        </p:nvPicPr>
        <p:blipFill>
          <a:blip r:embed="rId4" cstate="print"/>
          <a:stretch>
            <a:fillRect/>
          </a:stretch>
        </p:blipFill>
        <p:spPr>
          <a:xfrm>
            <a:off x="7524750" y="981075"/>
            <a:ext cx="1454150" cy="1454150"/>
          </a:xfrm>
          <a:prstGeom prst="rect">
            <a:avLst/>
          </a:prstGeom>
          <a:noFill/>
          <a:ln w="9525">
            <a:noFill/>
          </a:ln>
        </p:spPr>
      </p:pic>
      <p:pic>
        <p:nvPicPr>
          <p:cNvPr id="6155" name="图片 6154" descr="自然界中的碳循环"/>
          <p:cNvPicPr>
            <a:picLocks noChangeAspect="1"/>
          </p:cNvPicPr>
          <p:nvPr/>
        </p:nvPicPr>
        <p:blipFill>
          <a:blip r:embed="rId5" cstate="print"/>
          <a:stretch>
            <a:fillRect/>
          </a:stretch>
        </p:blipFill>
        <p:spPr>
          <a:xfrm>
            <a:off x="2484438" y="3284538"/>
            <a:ext cx="6048375" cy="3095625"/>
          </a:xfrm>
          <a:prstGeom prst="rect">
            <a:avLst/>
          </a:prstGeom>
          <a:noFill/>
          <a:ln w="9525">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流程图: 可选过程 7169"/>
          <p:cNvSpPr/>
          <p:nvPr/>
        </p:nvSpPr>
        <p:spPr>
          <a:xfrm>
            <a:off x="1255713" y="2201863"/>
            <a:ext cx="7013575" cy="1384300"/>
          </a:xfrm>
          <a:prstGeom prst="flowChartAlternateProcess">
            <a:avLst/>
          </a:prstGeom>
          <a:noFill/>
          <a:ln w="9525">
            <a:noFill/>
          </a:ln>
        </p:spPr>
        <p:txBody>
          <a:bodyPr>
            <a:spAutoFit/>
          </a:bodyPr>
          <a:lstStyle/>
          <a:p>
            <a:pPr>
              <a:lnSpc>
                <a:spcPct val="140000"/>
              </a:lnSpc>
            </a:pPr>
            <a:r>
              <a:rPr lang="en-US" altLang="x-none" b="1" dirty="0">
                <a:solidFill>
                  <a:srgbClr val="0000FF"/>
                </a:solidFill>
                <a:latin typeface="宋体" panose="02010600030101010101" pitchFamily="2" charset="-122"/>
              </a:rPr>
              <a:t>1.</a:t>
            </a:r>
            <a:r>
              <a:rPr lang="zh-CN" altLang="en-US" b="1" dirty="0">
                <a:solidFill>
                  <a:srgbClr val="0000FF"/>
                </a:solidFill>
                <a:latin typeface="宋体" panose="02010600030101010101" pitchFamily="2" charset="-122"/>
              </a:rPr>
              <a:t>通过小组的合作探究，阐明生态系统中的能量流动和物质循环特点。</a:t>
            </a:r>
          </a:p>
        </p:txBody>
      </p:sp>
      <p:sp>
        <p:nvSpPr>
          <p:cNvPr id="7171" name="圆角矩形 7170"/>
          <p:cNvSpPr/>
          <p:nvPr/>
        </p:nvSpPr>
        <p:spPr>
          <a:xfrm>
            <a:off x="1258888" y="3789363"/>
            <a:ext cx="7018337" cy="755650"/>
          </a:xfrm>
          <a:prstGeom prst="roundRect">
            <a:avLst>
              <a:gd name="adj" fmla="val 16667"/>
            </a:avLst>
          </a:prstGeom>
          <a:noFill/>
          <a:ln w="9525">
            <a:noFill/>
          </a:ln>
        </p:spPr>
        <p:txBody>
          <a:bodyPr>
            <a:spAutoFit/>
          </a:bodyPr>
          <a:lstStyle/>
          <a:p>
            <a:pPr>
              <a:lnSpc>
                <a:spcPct val="140000"/>
              </a:lnSpc>
            </a:pPr>
            <a:r>
              <a:rPr lang="en-US" altLang="x-none" b="1" dirty="0">
                <a:solidFill>
                  <a:srgbClr val="0000FF"/>
                </a:solidFill>
                <a:latin typeface="宋体" panose="02010600030101010101" pitchFamily="2" charset="-122"/>
              </a:rPr>
              <a:t>2.</a:t>
            </a:r>
            <a:r>
              <a:rPr lang="zh-CN" altLang="en-US" b="1" dirty="0">
                <a:solidFill>
                  <a:srgbClr val="0000FF"/>
                </a:solidFill>
                <a:latin typeface="宋体" panose="02010600030101010101" pitchFamily="2" charset="-122"/>
              </a:rPr>
              <a:t>说出生态系统中的碳循环。</a:t>
            </a:r>
          </a:p>
        </p:txBody>
      </p:sp>
      <p:pic>
        <p:nvPicPr>
          <p:cNvPr id="7172" name="图片 7171" descr="u=1775356250,1604327000&amp;fm=0&amp;gp=0"/>
          <p:cNvPicPr>
            <a:picLocks noChangeAspect="1"/>
          </p:cNvPicPr>
          <p:nvPr/>
        </p:nvPicPr>
        <p:blipFill>
          <a:blip r:embed="rId2" cstate="print"/>
          <a:stretch>
            <a:fillRect/>
          </a:stretch>
        </p:blipFill>
        <p:spPr>
          <a:xfrm>
            <a:off x="484188" y="2189163"/>
            <a:ext cx="666750" cy="952500"/>
          </a:xfrm>
          <a:prstGeom prst="rect">
            <a:avLst/>
          </a:prstGeom>
          <a:noFill/>
          <a:ln w="9525">
            <a:noFill/>
          </a:ln>
        </p:spPr>
      </p:pic>
      <p:pic>
        <p:nvPicPr>
          <p:cNvPr id="7173" name="图片 7172" descr="u=1775356250,1604327000&amp;fm=0&amp;gp=0"/>
          <p:cNvPicPr>
            <a:picLocks noChangeAspect="1"/>
          </p:cNvPicPr>
          <p:nvPr/>
        </p:nvPicPr>
        <p:blipFill>
          <a:blip r:embed="rId2" cstate="print"/>
          <a:stretch>
            <a:fillRect/>
          </a:stretch>
        </p:blipFill>
        <p:spPr>
          <a:xfrm>
            <a:off x="471488" y="3679825"/>
            <a:ext cx="666750" cy="952500"/>
          </a:xfrm>
          <a:prstGeom prst="rect">
            <a:avLst/>
          </a:prstGeom>
          <a:noFill/>
          <a:ln w="9525">
            <a:noFill/>
          </a:ln>
        </p:spPr>
      </p:pic>
      <p:pic>
        <p:nvPicPr>
          <p:cNvPr id="7174" name="图片 7173" descr="图片19"/>
          <p:cNvPicPr>
            <a:picLocks noChangeAspect="1"/>
          </p:cNvPicPr>
          <p:nvPr/>
        </p:nvPicPr>
        <p:blipFill>
          <a:blip r:embed="rId3" cstate="print"/>
          <a:stretch>
            <a:fillRect/>
          </a:stretch>
        </p:blipFill>
        <p:spPr>
          <a:xfrm>
            <a:off x="687388" y="5054600"/>
            <a:ext cx="7772400" cy="1143000"/>
          </a:xfrm>
          <a:prstGeom prst="rect">
            <a:avLst/>
          </a:prstGeom>
          <a:noFill/>
          <a:ln w="9525">
            <a:noFill/>
          </a:ln>
        </p:spPr>
      </p:pic>
      <p:pic>
        <p:nvPicPr>
          <p:cNvPr id="7175" name="图片 7174" descr="学习目标"/>
          <p:cNvPicPr>
            <a:picLocks noChangeAspect="1"/>
          </p:cNvPicPr>
          <p:nvPr/>
        </p:nvPicPr>
        <p:blipFill>
          <a:blip r:embed="rId4" cstate="print"/>
          <a:stretch>
            <a:fillRect/>
          </a:stretch>
        </p:blipFill>
        <p:spPr>
          <a:xfrm>
            <a:off x="2374900" y="855663"/>
            <a:ext cx="3876675" cy="1139825"/>
          </a:xfrm>
          <a:prstGeom prst="rect">
            <a:avLst/>
          </a:prstGeom>
          <a:noFill/>
          <a:ln w="9525">
            <a:noFill/>
          </a:ln>
        </p:spPr>
      </p:pic>
      <p:pic>
        <p:nvPicPr>
          <p:cNvPr id="7176" name="Picture 9" descr="9"/>
          <p:cNvPicPr>
            <a:picLocks noChangeAspect="1"/>
          </p:cNvPicPr>
          <p:nvPr/>
        </p:nvPicPr>
        <p:blipFill>
          <a:blip r:embed="rId5" cstate="print"/>
          <a:stretch>
            <a:fillRect/>
          </a:stretch>
        </p:blipFill>
        <p:spPr>
          <a:xfrm>
            <a:off x="6732588" y="188913"/>
            <a:ext cx="1992312" cy="1695450"/>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内容占位符 8193" descr="19-2-002-营养级示意图"/>
          <p:cNvPicPr>
            <a:picLocks noGrp="1" noChangeAspect="1"/>
          </p:cNvPicPr>
          <p:nvPr>
            <p:ph idx="1"/>
          </p:nvPr>
        </p:nvPicPr>
        <p:blipFill>
          <a:blip r:embed="rId2" cstate="print"/>
          <a:stretch>
            <a:fillRect/>
          </a:stretch>
        </p:blipFill>
        <p:spPr>
          <a:xfrm>
            <a:off x="1903264" y="1600200"/>
            <a:ext cx="5337472" cy="4686300"/>
          </a:xfrm>
          <a:ln/>
        </p:spPr>
      </p:pic>
      <p:sp>
        <p:nvSpPr>
          <p:cNvPr id="8195" name="文本框 8194"/>
          <p:cNvSpPr txBox="1"/>
          <p:nvPr/>
        </p:nvSpPr>
        <p:spPr>
          <a:xfrm>
            <a:off x="982663" y="1268413"/>
            <a:ext cx="6840537" cy="822325"/>
          </a:xfrm>
          <a:prstGeom prst="rect">
            <a:avLst/>
          </a:prstGeom>
          <a:noFill/>
          <a:ln w="9525">
            <a:noFill/>
          </a:ln>
        </p:spPr>
        <p:txBody>
          <a:bodyPr>
            <a:spAutoFit/>
          </a:bodyPr>
          <a:lstStyle/>
          <a:p>
            <a:pPr>
              <a:spcBef>
                <a:spcPct val="50000"/>
              </a:spcBef>
            </a:pPr>
            <a:r>
              <a:rPr lang="zh-CN" altLang="en-US" sz="2400" b="1" dirty="0">
                <a:solidFill>
                  <a:srgbClr val="FF0000"/>
                </a:solidFill>
                <a:latin typeface="Arial" panose="020B0604020202020204" pitchFamily="34" charset="0"/>
                <a:ea typeface="楷体_GB2312" pitchFamily="1" charset="-122"/>
              </a:rPr>
              <a:t>     生态学上把处于食物链某一环节上的所有生物的总和称为一个营养级。</a:t>
            </a:r>
          </a:p>
        </p:txBody>
      </p:sp>
      <p:sp>
        <p:nvSpPr>
          <p:cNvPr id="8196" name="文本框 8195"/>
          <p:cNvSpPr txBox="1"/>
          <p:nvPr/>
        </p:nvSpPr>
        <p:spPr>
          <a:xfrm>
            <a:off x="3203575" y="115888"/>
            <a:ext cx="5510213" cy="639762"/>
          </a:xfrm>
          <a:prstGeom prst="rect">
            <a:avLst/>
          </a:prstGeom>
          <a:noFill/>
          <a:ln w="9525">
            <a:noFill/>
          </a:ln>
        </p:spPr>
        <p:txBody>
          <a:bodyPr>
            <a:spAutoFit/>
          </a:bodyPr>
          <a:lstStyle/>
          <a:p>
            <a:pPr>
              <a:spcBef>
                <a:spcPct val="50000"/>
              </a:spcBef>
            </a:pPr>
            <a:r>
              <a:rPr lang="zh-CN" altLang="en-US" sz="3600" b="1" dirty="0">
                <a:solidFill>
                  <a:schemeClr val="hlink"/>
                </a:solidFill>
                <a:latin typeface="Arial" panose="020B0604020202020204" pitchFamily="34" charset="0"/>
                <a:ea typeface="黑体" panose="02010609060101010101" pitchFamily="2" charset="-122"/>
              </a:rPr>
              <a:t>生态系统的能量流动</a:t>
            </a:r>
          </a:p>
        </p:txBody>
      </p:sp>
      <p:sp>
        <p:nvSpPr>
          <p:cNvPr id="8197" name="矩形 8196"/>
          <p:cNvSpPr/>
          <p:nvPr/>
        </p:nvSpPr>
        <p:spPr>
          <a:xfrm>
            <a:off x="900113" y="692150"/>
            <a:ext cx="1409700" cy="457200"/>
          </a:xfrm>
          <a:prstGeom prst="rect">
            <a:avLst/>
          </a:prstGeom>
          <a:noFill/>
          <a:ln w="9525">
            <a:noFill/>
          </a:ln>
        </p:spPr>
        <p:txBody>
          <a:bodyPr wrap="none" anchor="t">
            <a:spAutoFit/>
          </a:bodyPr>
          <a:lstStyle/>
          <a:p>
            <a:r>
              <a:rPr lang="zh-CN" altLang="en-US" sz="2400" b="1" dirty="0">
                <a:latin typeface="Arial" panose="020B0604020202020204" pitchFamily="34" charset="0"/>
                <a:ea typeface="黑体" panose="02010609060101010101" pitchFamily="2" charset="-122"/>
              </a:rPr>
              <a:t>营养级：</a:t>
            </a:r>
          </a:p>
        </p:txBody>
      </p:sp>
      <p:pic>
        <p:nvPicPr>
          <p:cNvPr id="8198" name="图片 8197" descr="图片4"/>
          <p:cNvPicPr>
            <a:picLocks noChangeAspect="1"/>
          </p:cNvPicPr>
          <p:nvPr/>
        </p:nvPicPr>
        <p:blipFill>
          <a:blip r:embed="rId3" cstate="print"/>
          <a:srcRect t="8752"/>
          <a:stretch>
            <a:fillRect/>
          </a:stretch>
        </p:blipFill>
        <p:spPr>
          <a:xfrm>
            <a:off x="323850" y="0"/>
            <a:ext cx="2865438" cy="6619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blinds(horizontal)">
                                      <p:cBhvr>
                                        <p:cTn id="12" dur="500"/>
                                        <p:tgtEl>
                                          <p:spTgt spid="819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直接连接符 9217"/>
          <p:cNvSpPr/>
          <p:nvPr/>
        </p:nvSpPr>
        <p:spPr>
          <a:xfrm flipH="1">
            <a:off x="3486150" y="4365625"/>
            <a:ext cx="1582738" cy="0"/>
          </a:xfrm>
          <a:prstGeom prst="line">
            <a:avLst/>
          </a:prstGeom>
          <a:ln w="25400" cap="flat" cmpd="sng">
            <a:solidFill>
              <a:schemeClr val="tx1"/>
            </a:solidFill>
            <a:prstDash val="solid"/>
            <a:headEnd type="none" w="med" len="med"/>
            <a:tailEnd type="arrow" w="med" len="med"/>
          </a:ln>
        </p:spPr>
      </p:sp>
      <p:sp>
        <p:nvSpPr>
          <p:cNvPr id="9219" name="直接连接符 9218"/>
          <p:cNvSpPr/>
          <p:nvPr/>
        </p:nvSpPr>
        <p:spPr>
          <a:xfrm flipH="1" flipV="1">
            <a:off x="1835150" y="2781300"/>
            <a:ext cx="215900" cy="792163"/>
          </a:xfrm>
          <a:prstGeom prst="line">
            <a:avLst/>
          </a:prstGeom>
          <a:ln w="25400" cap="flat" cmpd="sng">
            <a:solidFill>
              <a:srgbClr val="FF9900"/>
            </a:solidFill>
            <a:prstDash val="solid"/>
            <a:headEnd type="none" w="med" len="med"/>
            <a:tailEnd type="arrow" w="med" len="med"/>
          </a:ln>
        </p:spPr>
      </p:sp>
      <p:sp>
        <p:nvSpPr>
          <p:cNvPr id="9220" name="直接连接符 9219"/>
          <p:cNvSpPr/>
          <p:nvPr/>
        </p:nvSpPr>
        <p:spPr>
          <a:xfrm flipV="1">
            <a:off x="2627313" y="981075"/>
            <a:ext cx="1295400" cy="360363"/>
          </a:xfrm>
          <a:prstGeom prst="line">
            <a:avLst/>
          </a:prstGeom>
          <a:ln w="25400" cap="flat" cmpd="sng">
            <a:solidFill>
              <a:srgbClr val="FF9900"/>
            </a:solidFill>
            <a:prstDash val="solid"/>
            <a:headEnd type="none" w="med" len="med"/>
            <a:tailEnd type="arrow" w="med" len="med"/>
          </a:ln>
        </p:spPr>
      </p:sp>
      <p:sp>
        <p:nvSpPr>
          <p:cNvPr id="9221" name="直接连接符 9220"/>
          <p:cNvSpPr/>
          <p:nvPr/>
        </p:nvSpPr>
        <p:spPr>
          <a:xfrm flipH="1" flipV="1">
            <a:off x="4787900" y="2781300"/>
            <a:ext cx="215900" cy="647700"/>
          </a:xfrm>
          <a:prstGeom prst="line">
            <a:avLst/>
          </a:prstGeom>
          <a:ln w="25400" cap="flat" cmpd="sng">
            <a:solidFill>
              <a:srgbClr val="993366"/>
            </a:solidFill>
            <a:prstDash val="solid"/>
            <a:headEnd type="none" w="med" len="med"/>
            <a:tailEnd type="arrow" w="med" len="med"/>
          </a:ln>
        </p:spPr>
      </p:sp>
      <p:sp>
        <p:nvSpPr>
          <p:cNvPr id="9222" name="直接连接符 9221"/>
          <p:cNvSpPr/>
          <p:nvPr/>
        </p:nvSpPr>
        <p:spPr>
          <a:xfrm flipH="1" flipV="1">
            <a:off x="4643438" y="1268413"/>
            <a:ext cx="73025" cy="792162"/>
          </a:xfrm>
          <a:prstGeom prst="line">
            <a:avLst/>
          </a:prstGeom>
          <a:ln w="25400" cap="flat" cmpd="sng">
            <a:solidFill>
              <a:srgbClr val="993366"/>
            </a:solidFill>
            <a:prstDash val="solid"/>
            <a:headEnd type="none" w="med" len="med"/>
            <a:tailEnd type="arrow" w="med" len="med"/>
          </a:ln>
        </p:spPr>
      </p:sp>
      <p:sp>
        <p:nvSpPr>
          <p:cNvPr id="9223" name="直接连接符 9222"/>
          <p:cNvSpPr/>
          <p:nvPr/>
        </p:nvSpPr>
        <p:spPr>
          <a:xfrm flipV="1">
            <a:off x="6443663" y="3644900"/>
            <a:ext cx="1295400" cy="503238"/>
          </a:xfrm>
          <a:prstGeom prst="line">
            <a:avLst/>
          </a:prstGeom>
          <a:ln w="25400" cap="flat" cmpd="sng">
            <a:solidFill>
              <a:srgbClr val="00CCFF"/>
            </a:solidFill>
            <a:prstDash val="solid"/>
            <a:headEnd type="none" w="med" len="med"/>
            <a:tailEnd type="arrow" w="med" len="med"/>
          </a:ln>
        </p:spPr>
      </p:sp>
      <p:sp>
        <p:nvSpPr>
          <p:cNvPr id="9224" name="直接连接符 9223"/>
          <p:cNvSpPr/>
          <p:nvPr/>
        </p:nvSpPr>
        <p:spPr>
          <a:xfrm flipH="1" flipV="1">
            <a:off x="7885113" y="2205038"/>
            <a:ext cx="142875" cy="503237"/>
          </a:xfrm>
          <a:prstGeom prst="line">
            <a:avLst/>
          </a:prstGeom>
          <a:ln w="25400" cap="flat" cmpd="sng">
            <a:solidFill>
              <a:srgbClr val="00CCFF"/>
            </a:solidFill>
            <a:prstDash val="solid"/>
            <a:headEnd type="none" w="med" len="med"/>
            <a:tailEnd type="arrow" w="med" len="med"/>
          </a:ln>
        </p:spPr>
      </p:sp>
      <p:sp>
        <p:nvSpPr>
          <p:cNvPr id="9225" name="直接连接符 9224"/>
          <p:cNvSpPr/>
          <p:nvPr/>
        </p:nvSpPr>
        <p:spPr>
          <a:xfrm flipH="1" flipV="1">
            <a:off x="5507038" y="981075"/>
            <a:ext cx="1512887" cy="431800"/>
          </a:xfrm>
          <a:prstGeom prst="line">
            <a:avLst/>
          </a:prstGeom>
          <a:ln w="25400" cap="flat" cmpd="sng">
            <a:solidFill>
              <a:srgbClr val="00CCFF"/>
            </a:solidFill>
            <a:prstDash val="solid"/>
            <a:headEnd type="none" w="med" len="med"/>
            <a:tailEnd type="arrow" w="med" len="med"/>
          </a:ln>
        </p:spPr>
      </p:sp>
      <p:sp>
        <p:nvSpPr>
          <p:cNvPr id="9226" name="直接连接符 9225"/>
          <p:cNvSpPr/>
          <p:nvPr/>
        </p:nvSpPr>
        <p:spPr>
          <a:xfrm flipV="1">
            <a:off x="3419475" y="1268413"/>
            <a:ext cx="863600" cy="2305050"/>
          </a:xfrm>
          <a:prstGeom prst="line">
            <a:avLst/>
          </a:prstGeom>
          <a:ln w="25400" cap="flat" cmpd="sng">
            <a:solidFill>
              <a:schemeClr val="tx1"/>
            </a:solidFill>
            <a:prstDash val="solid"/>
            <a:headEnd type="none" w="med" len="med"/>
            <a:tailEnd type="arrow" w="med" len="med"/>
          </a:ln>
        </p:spPr>
      </p:sp>
      <p:sp>
        <p:nvSpPr>
          <p:cNvPr id="9227" name="直接连接符 9226"/>
          <p:cNvSpPr/>
          <p:nvPr/>
        </p:nvSpPr>
        <p:spPr>
          <a:xfrm flipH="1">
            <a:off x="2411413" y="1700213"/>
            <a:ext cx="4319587" cy="71437"/>
          </a:xfrm>
          <a:prstGeom prst="line">
            <a:avLst/>
          </a:prstGeom>
          <a:ln w="25400" cap="flat" cmpd="sng">
            <a:solidFill>
              <a:schemeClr val="folHlink"/>
            </a:solidFill>
            <a:prstDash val="solid"/>
            <a:headEnd type="none" w="med" len="med"/>
            <a:tailEnd type="arrow" w="med" len="med"/>
          </a:ln>
        </p:spPr>
      </p:sp>
      <p:sp>
        <p:nvSpPr>
          <p:cNvPr id="9228" name="矩形 9227"/>
          <p:cNvSpPr/>
          <p:nvPr/>
        </p:nvSpPr>
        <p:spPr>
          <a:xfrm>
            <a:off x="684213" y="44450"/>
            <a:ext cx="1828800" cy="692150"/>
          </a:xfrm>
          <a:prstGeom prst="rect">
            <a:avLst/>
          </a:prstGeom>
        </p:spPr>
        <p:txBody>
          <a:bodyPr wrap="none" fromWordArt="1">
            <a:prstTxWarp prst="textPlain">
              <a:avLst>
                <a:gd name="adj" fmla="val 50000"/>
              </a:avLst>
            </a:prstTxWarp>
            <a:normAutofit/>
          </a:bodyPr>
          <a:lstStyle/>
          <a:p>
            <a:pPr algn="ctr" eaLnBrk="0" hangingPunct="0"/>
            <a:r>
              <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数一数：</a:t>
            </a:r>
          </a:p>
        </p:txBody>
      </p:sp>
      <p:sp>
        <p:nvSpPr>
          <p:cNvPr id="9229" name="文本框 9228"/>
          <p:cNvSpPr txBox="1"/>
          <p:nvPr/>
        </p:nvSpPr>
        <p:spPr>
          <a:xfrm>
            <a:off x="1798638" y="5084763"/>
            <a:ext cx="5545137" cy="641350"/>
          </a:xfrm>
          <a:prstGeom prst="rect">
            <a:avLst/>
          </a:prstGeom>
          <a:noFill/>
          <a:ln w="9525">
            <a:noFill/>
          </a:ln>
        </p:spPr>
        <p:txBody>
          <a:bodyPr>
            <a:spAutoFit/>
          </a:bodyPr>
          <a:lstStyle/>
          <a:p>
            <a:pPr>
              <a:spcBef>
                <a:spcPct val="50000"/>
              </a:spcBef>
            </a:pPr>
            <a:r>
              <a:rPr lang="zh-CN" altLang="en-US" sz="3600" b="1" dirty="0">
                <a:latin typeface="Arial" panose="020B0604020202020204" pitchFamily="34" charset="0"/>
                <a:ea typeface="黑体" panose="02010609060101010101" pitchFamily="2" charset="-122"/>
              </a:rPr>
              <a:t>老鹰处于几个营养级？</a:t>
            </a:r>
          </a:p>
        </p:txBody>
      </p:sp>
      <p:sp>
        <p:nvSpPr>
          <p:cNvPr id="9230" name="矩形 9229"/>
          <p:cNvSpPr/>
          <p:nvPr/>
        </p:nvSpPr>
        <p:spPr>
          <a:xfrm>
            <a:off x="7235825" y="4986338"/>
            <a:ext cx="576263" cy="747712"/>
          </a:xfrm>
          <a:prstGeom prst="rect">
            <a:avLst/>
          </a:prstGeom>
        </p:spPr>
        <p:txBody>
          <a:bodyPr wrap="none" fromWordArt="1">
            <a:prstTxWarp prst="textPlain">
              <a:avLst>
                <a:gd name="adj" fmla="val 50000"/>
              </a:avLst>
            </a:prstTxWarp>
            <a:normAutofit/>
            <a:scene3d>
              <a:camera prst="legacyPerspectiveTopLeft">
                <a:rot lat="0" lon="0" rev="0"/>
              </a:camera>
              <a:lightRig rig="legacyNormal3" dir="r"/>
            </a:scene3d>
            <a:sp3d extrusionH="201600" prstMaterial="legacyMetal">
              <a:extrusionClr>
                <a:srgbClr val="FFFFFF"/>
              </a:extrusionClr>
            </a:sp3d>
          </a:bodyPr>
          <a:lstStyle/>
          <a:p>
            <a:pPr algn="ctr" eaLnBrk="0" hangingPunct="0"/>
            <a:r>
              <a:rPr lang="zh-CN" altLang="en-US" sz="3600" b="1">
                <a:gradFill rotWithShape="0">
                  <a:gsLst>
                    <a:gs pos="0">
                      <a:srgbClr val="CBCBCB">
                        <a:alpha val="100000"/>
                      </a:srgbClr>
                    </a:gs>
                    <a:gs pos="13000">
                      <a:srgbClr val="5F5F5F">
                        <a:alpha val="100000"/>
                      </a:srgbClr>
                    </a:gs>
                    <a:gs pos="21001">
                      <a:srgbClr val="5F5F5F">
                        <a:alpha val="100000"/>
                      </a:srgbClr>
                    </a:gs>
                    <a:gs pos="63000">
                      <a:srgbClr val="FFFFFF">
                        <a:alpha val="100000"/>
                      </a:srgbClr>
                    </a:gs>
                    <a:gs pos="67000">
                      <a:srgbClr val="B2B2B2">
                        <a:alpha val="100000"/>
                      </a:srgbClr>
                    </a:gs>
                    <a:gs pos="69000">
                      <a:srgbClr val="292929">
                        <a:alpha val="100000"/>
                      </a:srgbClr>
                    </a:gs>
                    <a:gs pos="82001">
                      <a:srgbClr val="777777">
                        <a:alpha val="100000"/>
                      </a:srgbClr>
                    </a:gs>
                    <a:gs pos="100000">
                      <a:srgbClr val="EAEAEA">
                        <a:alpha val="100000"/>
                      </a:srgbClr>
                    </a:gs>
                  </a:gsLst>
                  <a:lin ang="5400000" scaled="1"/>
                  <a:tileRect/>
                </a:gradFill>
                <a:latin typeface="宋体" panose="02010600030101010101" pitchFamily="2" charset="-122"/>
                <a:ea typeface="宋体" panose="02010600030101010101" pitchFamily="2" charset="-122"/>
              </a:rPr>
              <a:t>3</a:t>
            </a:r>
          </a:p>
        </p:txBody>
      </p:sp>
      <p:sp>
        <p:nvSpPr>
          <p:cNvPr id="9231" name="文本框 9230"/>
          <p:cNvSpPr txBox="1"/>
          <p:nvPr/>
        </p:nvSpPr>
        <p:spPr>
          <a:xfrm>
            <a:off x="1798638" y="5876925"/>
            <a:ext cx="5545137" cy="641350"/>
          </a:xfrm>
          <a:prstGeom prst="rect">
            <a:avLst/>
          </a:prstGeom>
          <a:noFill/>
          <a:ln w="9525">
            <a:noFill/>
          </a:ln>
        </p:spPr>
        <p:txBody>
          <a:bodyPr>
            <a:spAutoFit/>
          </a:bodyPr>
          <a:lstStyle/>
          <a:p>
            <a:pPr>
              <a:spcBef>
                <a:spcPct val="50000"/>
              </a:spcBef>
            </a:pPr>
            <a:r>
              <a:rPr lang="zh-CN" altLang="en-US" sz="3600" b="1" dirty="0">
                <a:latin typeface="Arial" panose="020B0604020202020204" pitchFamily="34" charset="0"/>
                <a:ea typeface="黑体" panose="02010609060101010101" pitchFamily="2" charset="-122"/>
              </a:rPr>
              <a:t>草处于几个营养级？</a:t>
            </a:r>
          </a:p>
        </p:txBody>
      </p:sp>
      <p:sp>
        <p:nvSpPr>
          <p:cNvPr id="9232" name="矩形 9231"/>
          <p:cNvSpPr/>
          <p:nvPr/>
        </p:nvSpPr>
        <p:spPr>
          <a:xfrm>
            <a:off x="7308850" y="5849938"/>
            <a:ext cx="576263" cy="747712"/>
          </a:xfrm>
          <a:prstGeom prst="rect">
            <a:avLst/>
          </a:prstGeom>
        </p:spPr>
        <p:txBody>
          <a:bodyPr wrap="none" fromWordArt="1">
            <a:prstTxWarp prst="textPlain">
              <a:avLst>
                <a:gd name="adj" fmla="val 50000"/>
              </a:avLst>
            </a:prstTxWarp>
            <a:normAutofit/>
            <a:scene3d>
              <a:camera prst="legacyPerspectiveTopLeft">
                <a:rot lat="0" lon="0" rev="0"/>
              </a:camera>
              <a:lightRig rig="legacyNormal3" dir="r"/>
            </a:scene3d>
            <a:sp3d extrusionH="201600" prstMaterial="legacyMetal">
              <a:extrusionClr>
                <a:srgbClr val="FFFFFF"/>
              </a:extrusionClr>
            </a:sp3d>
          </a:bodyPr>
          <a:lstStyle/>
          <a:p>
            <a:pPr algn="ctr" eaLnBrk="0" hangingPunct="0"/>
            <a:r>
              <a:rPr lang="zh-CN" altLang="en-US" sz="3600" b="1">
                <a:gradFill rotWithShape="0">
                  <a:gsLst>
                    <a:gs pos="0">
                      <a:srgbClr val="CBCBCB">
                        <a:alpha val="100000"/>
                      </a:srgbClr>
                    </a:gs>
                    <a:gs pos="13000">
                      <a:srgbClr val="5F5F5F">
                        <a:alpha val="100000"/>
                      </a:srgbClr>
                    </a:gs>
                    <a:gs pos="21001">
                      <a:srgbClr val="5F5F5F">
                        <a:alpha val="100000"/>
                      </a:srgbClr>
                    </a:gs>
                    <a:gs pos="63000">
                      <a:srgbClr val="FFFFFF">
                        <a:alpha val="100000"/>
                      </a:srgbClr>
                    </a:gs>
                    <a:gs pos="67000">
                      <a:srgbClr val="B2B2B2">
                        <a:alpha val="100000"/>
                      </a:srgbClr>
                    </a:gs>
                    <a:gs pos="69000">
                      <a:srgbClr val="292929">
                        <a:alpha val="100000"/>
                      </a:srgbClr>
                    </a:gs>
                    <a:gs pos="82001">
                      <a:srgbClr val="777777">
                        <a:alpha val="100000"/>
                      </a:srgbClr>
                    </a:gs>
                    <a:gs pos="100000">
                      <a:srgbClr val="EAEAEA">
                        <a:alpha val="100000"/>
                      </a:srgbClr>
                    </a:gs>
                  </a:gsLst>
                  <a:lin ang="5400000" scaled="1"/>
                  <a:tileRect/>
                </a:gradFill>
                <a:latin typeface="宋体" panose="02010600030101010101" pitchFamily="2" charset="-122"/>
                <a:ea typeface="宋体" panose="02010600030101010101" pitchFamily="2" charset="-122"/>
              </a:rPr>
              <a:t>1</a:t>
            </a:r>
          </a:p>
        </p:txBody>
      </p:sp>
      <p:pic>
        <p:nvPicPr>
          <p:cNvPr id="9233" name="图片 9232" descr="16-4"/>
          <p:cNvPicPr>
            <a:picLocks noChangeAspect="1"/>
          </p:cNvPicPr>
          <p:nvPr/>
        </p:nvPicPr>
        <p:blipFill>
          <a:blip r:embed="rId2" cstate="print">
            <a:clrChange>
              <a:clrFrom>
                <a:srgbClr val="FEFEFE"/>
              </a:clrFrom>
              <a:clrTo>
                <a:srgbClr val="FEFEFE">
                  <a:alpha val="0"/>
                </a:srgbClr>
              </a:clrTo>
            </a:clrChange>
          </a:blip>
          <a:stretch>
            <a:fillRect/>
          </a:stretch>
        </p:blipFill>
        <p:spPr>
          <a:xfrm>
            <a:off x="4984750" y="2590800"/>
            <a:ext cx="1492250" cy="2438400"/>
          </a:xfrm>
          <a:prstGeom prst="rect">
            <a:avLst/>
          </a:prstGeom>
          <a:noFill/>
          <a:ln w="9525">
            <a:noFill/>
          </a:ln>
        </p:spPr>
      </p:pic>
      <p:pic>
        <p:nvPicPr>
          <p:cNvPr id="9234" name="图片 9233" descr="16-3"/>
          <p:cNvPicPr>
            <a:picLocks noChangeAspect="1"/>
          </p:cNvPicPr>
          <p:nvPr/>
        </p:nvPicPr>
        <p:blipFill>
          <a:blip r:embed="rId3" cstate="print">
            <a:clrChange>
              <a:clrFrom>
                <a:srgbClr val="FEFEFE"/>
              </a:clrFrom>
              <a:clrTo>
                <a:srgbClr val="FEFEFE">
                  <a:alpha val="0"/>
                </a:srgbClr>
              </a:clrTo>
            </a:clrChange>
          </a:blip>
          <a:stretch>
            <a:fillRect/>
          </a:stretch>
        </p:blipFill>
        <p:spPr>
          <a:xfrm>
            <a:off x="7162800" y="2590800"/>
            <a:ext cx="1600200" cy="954088"/>
          </a:xfrm>
          <a:prstGeom prst="rect">
            <a:avLst/>
          </a:prstGeom>
          <a:noFill/>
          <a:ln w="9525">
            <a:noFill/>
          </a:ln>
        </p:spPr>
      </p:pic>
      <p:pic>
        <p:nvPicPr>
          <p:cNvPr id="9235" name="图片 9234" descr="16-2"/>
          <p:cNvPicPr>
            <a:picLocks noChangeAspect="1"/>
          </p:cNvPicPr>
          <p:nvPr/>
        </p:nvPicPr>
        <p:blipFill>
          <a:blip r:embed="rId4" cstate="print">
            <a:clrChange>
              <a:clrFrom>
                <a:srgbClr val="FEFEFE"/>
              </a:clrFrom>
              <a:clrTo>
                <a:srgbClr val="FEFEFE">
                  <a:alpha val="0"/>
                </a:srgbClr>
              </a:clrTo>
            </a:clrChange>
          </a:blip>
          <a:stretch>
            <a:fillRect/>
          </a:stretch>
        </p:blipFill>
        <p:spPr>
          <a:xfrm>
            <a:off x="6629400" y="1143000"/>
            <a:ext cx="1524000" cy="1314450"/>
          </a:xfrm>
          <a:prstGeom prst="rect">
            <a:avLst/>
          </a:prstGeom>
          <a:noFill/>
          <a:ln w="9525">
            <a:noFill/>
          </a:ln>
        </p:spPr>
      </p:pic>
      <p:pic>
        <p:nvPicPr>
          <p:cNvPr id="9236" name="图片 9235" descr="16-1"/>
          <p:cNvPicPr>
            <a:picLocks noChangeAspect="1"/>
          </p:cNvPicPr>
          <p:nvPr/>
        </p:nvPicPr>
        <p:blipFill>
          <a:blip r:embed="rId5" cstate="print">
            <a:clrChange>
              <a:clrFrom>
                <a:srgbClr val="FEFEFE"/>
              </a:clrFrom>
              <a:clrTo>
                <a:srgbClr val="FEFEFE">
                  <a:alpha val="0"/>
                </a:srgbClr>
              </a:clrTo>
            </a:clrChange>
          </a:blip>
          <a:stretch>
            <a:fillRect/>
          </a:stretch>
        </p:blipFill>
        <p:spPr>
          <a:xfrm>
            <a:off x="3048000" y="-26987"/>
            <a:ext cx="2971800" cy="1322387"/>
          </a:xfrm>
          <a:prstGeom prst="rect">
            <a:avLst/>
          </a:prstGeom>
          <a:noFill/>
          <a:ln w="9525">
            <a:noFill/>
          </a:ln>
        </p:spPr>
      </p:pic>
      <p:pic>
        <p:nvPicPr>
          <p:cNvPr id="9237" name="图片 9236" descr="16-6"/>
          <p:cNvPicPr>
            <a:picLocks noChangeAspect="1"/>
          </p:cNvPicPr>
          <p:nvPr/>
        </p:nvPicPr>
        <p:blipFill>
          <a:blip r:embed="rId6" cstate="print">
            <a:clrChange>
              <a:clrFrom>
                <a:srgbClr val="FEFEFE"/>
              </a:clrFrom>
              <a:clrTo>
                <a:srgbClr val="FEFEFE">
                  <a:alpha val="0"/>
                </a:srgbClr>
              </a:clrTo>
            </a:clrChange>
          </a:blip>
          <a:stretch>
            <a:fillRect/>
          </a:stretch>
        </p:blipFill>
        <p:spPr>
          <a:xfrm>
            <a:off x="762000" y="1139825"/>
            <a:ext cx="2514600" cy="1679575"/>
          </a:xfrm>
          <a:prstGeom prst="rect">
            <a:avLst/>
          </a:prstGeom>
          <a:noFill/>
          <a:ln w="9525">
            <a:noFill/>
          </a:ln>
        </p:spPr>
      </p:pic>
      <p:pic>
        <p:nvPicPr>
          <p:cNvPr id="9238" name="图片 9237" descr="16-5"/>
          <p:cNvPicPr>
            <a:picLocks noChangeAspect="1"/>
          </p:cNvPicPr>
          <p:nvPr/>
        </p:nvPicPr>
        <p:blipFill>
          <a:blip r:embed="rId7" cstate="print">
            <a:clrChange>
              <a:clrFrom>
                <a:srgbClr val="FEFEFE"/>
              </a:clrFrom>
              <a:clrTo>
                <a:srgbClr val="FEFEFE">
                  <a:alpha val="0"/>
                </a:srgbClr>
              </a:clrTo>
            </a:clrChange>
          </a:blip>
          <a:stretch>
            <a:fillRect/>
          </a:stretch>
        </p:blipFill>
        <p:spPr>
          <a:xfrm>
            <a:off x="1752600" y="3429000"/>
            <a:ext cx="1752600" cy="1204913"/>
          </a:xfrm>
          <a:prstGeom prst="rect">
            <a:avLst/>
          </a:prstGeom>
          <a:noFill/>
          <a:ln w="9525">
            <a:noFill/>
          </a:ln>
        </p:spPr>
      </p:pic>
      <p:pic>
        <p:nvPicPr>
          <p:cNvPr id="9239" name="图片 9238" descr="16-7"/>
          <p:cNvPicPr>
            <a:picLocks noChangeAspect="1"/>
          </p:cNvPicPr>
          <p:nvPr/>
        </p:nvPicPr>
        <p:blipFill>
          <a:blip r:embed="rId8" cstate="print">
            <a:clrChange>
              <a:clrFrom>
                <a:srgbClr val="FEFEFE"/>
              </a:clrFrom>
              <a:clrTo>
                <a:srgbClr val="FEFEFE">
                  <a:alpha val="0"/>
                </a:srgbClr>
              </a:clrTo>
            </a:clrChange>
          </a:blip>
          <a:stretch>
            <a:fillRect/>
          </a:stretch>
        </p:blipFill>
        <p:spPr>
          <a:xfrm>
            <a:off x="3962400" y="1828800"/>
            <a:ext cx="1524000" cy="11858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30"/>
                                        </p:tgtEl>
                                        <p:attrNameLst>
                                          <p:attrName>style.visibility</p:attrName>
                                        </p:attrNameLst>
                                      </p:cBhvr>
                                      <p:to>
                                        <p:strVal val="visible"/>
                                      </p:to>
                                    </p:set>
                                    <p:anim calcmode="lin" valueType="num">
                                      <p:cBhvr>
                                        <p:cTn id="7" dur="500" fill="hold"/>
                                        <p:tgtEl>
                                          <p:spTgt spid="9230"/>
                                        </p:tgtEl>
                                        <p:attrNameLst>
                                          <p:attrName>ppt_w</p:attrName>
                                        </p:attrNameLst>
                                      </p:cBhvr>
                                      <p:tavLst>
                                        <p:tav tm="0">
                                          <p:val>
                                            <p:fltVal val="0"/>
                                          </p:val>
                                        </p:tav>
                                        <p:tav tm="100000">
                                          <p:val>
                                            <p:strVal val="#ppt_w"/>
                                          </p:val>
                                        </p:tav>
                                      </p:tavLst>
                                    </p:anim>
                                    <p:anim calcmode="lin" valueType="num">
                                      <p:cBhvr>
                                        <p:cTn id="8" dur="500" fill="hold"/>
                                        <p:tgtEl>
                                          <p:spTgt spid="9230"/>
                                        </p:tgtEl>
                                        <p:attrNameLst>
                                          <p:attrName>ppt_h</p:attrName>
                                        </p:attrNameLst>
                                      </p:cBhvr>
                                      <p:tavLst>
                                        <p:tav tm="0">
                                          <p:val>
                                            <p:fltVal val="0"/>
                                          </p:val>
                                        </p:tav>
                                        <p:tav tm="100000">
                                          <p:val>
                                            <p:strVal val="#ppt_h"/>
                                          </p:val>
                                        </p:tav>
                                      </p:tavLst>
                                    </p:anim>
                                    <p:animEffect transition="in" filter="fade">
                                      <p:cBhvr>
                                        <p:cTn id="9" dur="500"/>
                                        <p:tgtEl>
                                          <p:spTgt spid="923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232"/>
                                        </p:tgtEl>
                                        <p:attrNameLst>
                                          <p:attrName>style.visibility</p:attrName>
                                        </p:attrNameLst>
                                      </p:cBhvr>
                                      <p:to>
                                        <p:strVal val="visible"/>
                                      </p:to>
                                    </p:set>
                                    <p:anim calcmode="lin" valueType="num">
                                      <p:cBhvr>
                                        <p:cTn id="14" dur="500" fill="hold"/>
                                        <p:tgtEl>
                                          <p:spTgt spid="9232"/>
                                        </p:tgtEl>
                                        <p:attrNameLst>
                                          <p:attrName>ppt_w</p:attrName>
                                        </p:attrNameLst>
                                      </p:cBhvr>
                                      <p:tavLst>
                                        <p:tav tm="0">
                                          <p:val>
                                            <p:fltVal val="0"/>
                                          </p:val>
                                        </p:tav>
                                        <p:tav tm="100000">
                                          <p:val>
                                            <p:strVal val="#ppt_w"/>
                                          </p:val>
                                        </p:tav>
                                      </p:tavLst>
                                    </p:anim>
                                    <p:anim calcmode="lin" valueType="num">
                                      <p:cBhvr>
                                        <p:cTn id="15" dur="500" fill="hold"/>
                                        <p:tgtEl>
                                          <p:spTgt spid="9232"/>
                                        </p:tgtEl>
                                        <p:attrNameLst>
                                          <p:attrName>ppt_h</p:attrName>
                                        </p:attrNameLst>
                                      </p:cBhvr>
                                      <p:tavLst>
                                        <p:tav tm="0">
                                          <p:val>
                                            <p:fltVal val="0"/>
                                          </p:val>
                                        </p:tav>
                                        <p:tav tm="100000">
                                          <p:val>
                                            <p:strVal val="#ppt_h"/>
                                          </p:val>
                                        </p:tav>
                                      </p:tavLst>
                                    </p:anim>
                                    <p:animEffect transition="in" filter="fade">
                                      <p:cBhvr>
                                        <p:cTn id="16" dur="500"/>
                                        <p:tgtEl>
                                          <p:spTgt spid="9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10241"/>
          <p:cNvSpPr txBox="1"/>
          <p:nvPr/>
        </p:nvSpPr>
        <p:spPr>
          <a:xfrm>
            <a:off x="468313" y="836613"/>
            <a:ext cx="6121400" cy="1190625"/>
          </a:xfrm>
          <a:prstGeom prst="rect">
            <a:avLst/>
          </a:prstGeom>
          <a:noFill/>
          <a:ln w="9525">
            <a:noFill/>
          </a:ln>
        </p:spPr>
        <p:txBody>
          <a:bodyPr>
            <a:spAutoFit/>
          </a:bodyPr>
          <a:lstStyle/>
          <a:p>
            <a:pPr algn="ctr">
              <a:spcBef>
                <a:spcPct val="50000"/>
              </a:spcBef>
            </a:pPr>
            <a:r>
              <a:rPr lang="zh-CN" altLang="en-US" sz="3600" b="1" dirty="0">
                <a:latin typeface="Arial" panose="020B0604020202020204" pitchFamily="34" charset="0"/>
                <a:ea typeface="黑体" panose="02010609060101010101" pitchFamily="2" charset="-122"/>
              </a:rPr>
              <a:t>老鹰处于不同的营养级说明了什么？</a:t>
            </a:r>
          </a:p>
        </p:txBody>
      </p:sp>
      <p:sp>
        <p:nvSpPr>
          <p:cNvPr id="10243" name="文本框 10242"/>
          <p:cNvSpPr txBox="1"/>
          <p:nvPr/>
        </p:nvSpPr>
        <p:spPr>
          <a:xfrm>
            <a:off x="539750" y="3068638"/>
            <a:ext cx="7737475" cy="2041525"/>
          </a:xfrm>
          <a:prstGeom prst="rect">
            <a:avLst/>
          </a:prstGeom>
          <a:noFill/>
          <a:ln w="9525">
            <a:noFill/>
          </a:ln>
        </p:spPr>
        <p:txBody>
          <a:bodyPr wrap="none" anchor="t">
            <a:spAutoFit/>
          </a:bodyPr>
          <a:lstStyle/>
          <a:p>
            <a:pPr>
              <a:buClrTx/>
            </a:pPr>
            <a:r>
              <a:rPr lang="zh-CN" altLang="en-US" sz="3200" b="1" dirty="0">
                <a:solidFill>
                  <a:srgbClr val="3333FF"/>
                </a:solidFill>
                <a:latin typeface="隶书" panose="02010509060101010101" pitchFamily="1" charset="-122"/>
                <a:ea typeface="隶书" panose="02010509060101010101" pitchFamily="1" charset="-122"/>
              </a:rPr>
              <a:t>结论</a:t>
            </a:r>
            <a:r>
              <a:rPr lang="zh-CN" altLang="en-US" sz="3200" b="1" dirty="0">
                <a:solidFill>
                  <a:srgbClr val="CC3300"/>
                </a:solidFill>
                <a:latin typeface="隶书" panose="02010509060101010101" pitchFamily="1" charset="-122"/>
                <a:ea typeface="隶书" panose="02010509060101010101" pitchFamily="1" charset="-122"/>
              </a:rPr>
              <a:t>：（</a:t>
            </a:r>
            <a:r>
              <a:rPr lang="en-US" altLang="x-none" sz="3200" b="1" dirty="0">
                <a:solidFill>
                  <a:srgbClr val="CC3300"/>
                </a:solidFill>
                <a:latin typeface="隶书" panose="02010509060101010101" pitchFamily="1" charset="-122"/>
                <a:ea typeface="隶书" panose="02010509060101010101" pitchFamily="1" charset="-122"/>
              </a:rPr>
              <a:t>1</a:t>
            </a:r>
            <a:r>
              <a:rPr lang="zh-CN" altLang="en-US" sz="3200" b="1" dirty="0">
                <a:solidFill>
                  <a:srgbClr val="CC3300"/>
                </a:solidFill>
                <a:latin typeface="隶书" panose="02010509060101010101" pitchFamily="1" charset="-122"/>
                <a:ea typeface="隶书" panose="02010509060101010101" pitchFamily="1" charset="-122"/>
              </a:rPr>
              <a:t>）消费者在不同的食物链中所</a:t>
            </a:r>
          </a:p>
          <a:p>
            <a:pPr>
              <a:buClrTx/>
            </a:pPr>
            <a:r>
              <a:rPr lang="zh-CN" altLang="en-US" sz="3200" b="1" dirty="0">
                <a:solidFill>
                  <a:srgbClr val="CC3300"/>
                </a:solidFill>
                <a:latin typeface="隶书" panose="02010509060101010101" pitchFamily="1" charset="-122"/>
                <a:ea typeface="隶书" panose="02010509060101010101" pitchFamily="1" charset="-122"/>
              </a:rPr>
              <a:t>           处的营养级不同</a:t>
            </a:r>
          </a:p>
          <a:p>
            <a:pPr>
              <a:buClrTx/>
            </a:pPr>
            <a:r>
              <a:rPr lang="zh-CN" altLang="en-US" sz="3200" b="1" dirty="0">
                <a:latin typeface="隶书" panose="02010509060101010101" pitchFamily="1" charset="-122"/>
                <a:ea typeface="隶书" panose="02010509060101010101" pitchFamily="1" charset="-122"/>
              </a:rPr>
              <a:t>      </a:t>
            </a:r>
            <a:r>
              <a:rPr lang="zh-CN" altLang="en-US" sz="3200" b="1" dirty="0">
                <a:solidFill>
                  <a:schemeClr val="accent2"/>
                </a:solidFill>
                <a:latin typeface="隶书" panose="02010509060101010101" pitchFamily="1" charset="-122"/>
                <a:ea typeface="隶书" panose="02010509060101010101" pitchFamily="1" charset="-122"/>
              </a:rPr>
              <a:t>（</a:t>
            </a:r>
            <a:r>
              <a:rPr lang="en-US" altLang="x-none" sz="3200" b="1" dirty="0">
                <a:solidFill>
                  <a:schemeClr val="accent2"/>
                </a:solidFill>
                <a:latin typeface="隶书" panose="02010509060101010101" pitchFamily="1" charset="-122"/>
                <a:ea typeface="隶书" panose="02010509060101010101" pitchFamily="1" charset="-122"/>
              </a:rPr>
              <a:t>2</a:t>
            </a:r>
            <a:r>
              <a:rPr lang="zh-CN" altLang="en-US" sz="3200" b="1" dirty="0">
                <a:solidFill>
                  <a:schemeClr val="accent2"/>
                </a:solidFill>
                <a:latin typeface="隶书" panose="02010509060101010101" pitchFamily="1" charset="-122"/>
                <a:ea typeface="隶书" panose="02010509060101010101" pitchFamily="1" charset="-122"/>
              </a:rPr>
              <a:t>）植物在食物链中所处的营养级</a:t>
            </a:r>
          </a:p>
          <a:p>
            <a:pPr>
              <a:buClrTx/>
            </a:pPr>
            <a:r>
              <a:rPr lang="zh-CN" altLang="en-US" sz="3200" b="1" dirty="0">
                <a:solidFill>
                  <a:schemeClr val="accent2"/>
                </a:solidFill>
                <a:latin typeface="隶书" panose="02010509060101010101" pitchFamily="1" charset="-122"/>
                <a:ea typeface="隶书" panose="02010509060101010101" pitchFamily="1" charset="-122"/>
              </a:rPr>
              <a:t>           是固定的</a:t>
            </a:r>
          </a:p>
        </p:txBody>
      </p:sp>
      <p:pic>
        <p:nvPicPr>
          <p:cNvPr id="10244" name="Picture 102" descr="图片6"/>
          <p:cNvPicPr>
            <a:picLocks noChangeAspect="1"/>
          </p:cNvPicPr>
          <p:nvPr/>
        </p:nvPicPr>
        <p:blipFill>
          <a:blip r:embed="rId2" cstate="print"/>
          <a:srcRect t="25319"/>
          <a:stretch>
            <a:fillRect/>
          </a:stretch>
        </p:blipFill>
        <p:spPr>
          <a:xfrm>
            <a:off x="107950" y="-23812"/>
            <a:ext cx="2809875" cy="647700"/>
          </a:xfrm>
          <a:prstGeom prst="rect">
            <a:avLst/>
          </a:prstGeom>
          <a:noFill/>
          <a:ln w="9525">
            <a:noFill/>
          </a:ln>
        </p:spPr>
      </p:pic>
      <p:pic>
        <p:nvPicPr>
          <p:cNvPr id="10245" name="Picture 4"/>
          <p:cNvPicPr>
            <a:picLocks noChangeAspect="1"/>
          </p:cNvPicPr>
          <p:nvPr/>
        </p:nvPicPr>
        <p:blipFill>
          <a:blip r:embed="rId3" cstate="print"/>
          <a:stretch>
            <a:fillRect/>
          </a:stretch>
        </p:blipFill>
        <p:spPr>
          <a:xfrm>
            <a:off x="7272338" y="0"/>
            <a:ext cx="1871662" cy="1873250"/>
          </a:xfrm>
          <a:prstGeom prst="rect">
            <a:avLst/>
          </a:prstGeom>
          <a:noFill/>
          <a:ln w="9525">
            <a:noFill/>
          </a:ln>
        </p:spPr>
      </p:pic>
      <p:pic>
        <p:nvPicPr>
          <p:cNvPr id="10246" name="图片 10245" descr="pic_1090426132">
            <a:hlinkClick r:id="rId4" tooltip="新窗口打开"/>
          </p:cNvPr>
          <p:cNvPicPr>
            <a:picLocks noChangeAspect="1"/>
          </p:cNvPicPr>
          <p:nvPr/>
        </p:nvPicPr>
        <p:blipFill>
          <a:blip r:embed="rId5" cstate="print"/>
          <a:stretch>
            <a:fillRect/>
          </a:stretch>
        </p:blipFill>
        <p:spPr>
          <a:xfrm>
            <a:off x="0" y="6089650"/>
            <a:ext cx="9220200" cy="768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1000"/>
                                        <p:tgtEl>
                                          <p:spTgt spid="10243"/>
                                        </p:tgtEl>
                                      </p:cBhvr>
                                    </p:animEffect>
                                    <p:anim calcmode="lin" valueType="num">
                                      <p:cBhvr>
                                        <p:cTn id="8" dur="1000" fill="hold"/>
                                        <p:tgtEl>
                                          <p:spTgt spid="10243"/>
                                        </p:tgtEl>
                                        <p:attrNameLst>
                                          <p:attrName>ppt_x</p:attrName>
                                        </p:attrNameLst>
                                      </p:cBhvr>
                                      <p:tavLst>
                                        <p:tav tm="0">
                                          <p:val>
                                            <p:strVal val="#ppt_x"/>
                                          </p:val>
                                        </p:tav>
                                        <p:tav tm="100000">
                                          <p:val>
                                            <p:strVal val="#ppt_x"/>
                                          </p:val>
                                        </p:tav>
                                      </p:tavLst>
                                    </p:anim>
                                    <p:anim calcmode="lin" valueType="num">
                                      <p:cBhvr>
                                        <p:cTn id="9"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1265"/>
          <p:cNvSpPr txBox="1"/>
          <p:nvPr/>
        </p:nvSpPr>
        <p:spPr>
          <a:xfrm>
            <a:off x="1044575" y="5876925"/>
            <a:ext cx="7343775" cy="641350"/>
          </a:xfrm>
          <a:prstGeom prst="rect">
            <a:avLst/>
          </a:prstGeom>
          <a:noFill/>
          <a:ln w="9525">
            <a:noFill/>
          </a:ln>
        </p:spPr>
        <p:txBody>
          <a:bodyPr wrap="square">
            <a:spAutoFit/>
          </a:bodyPr>
          <a:lstStyle/>
          <a:p>
            <a:pPr eaLnBrk="0" hangingPunct="0">
              <a:spcBef>
                <a:spcPct val="50000"/>
              </a:spcBef>
            </a:pPr>
            <a:r>
              <a:rPr lang="zh-CN" altLang="en-US" sz="3600" b="1" dirty="0">
                <a:solidFill>
                  <a:srgbClr val="FF0000"/>
                </a:solidFill>
                <a:latin typeface="楷体_GB2312" pitchFamily="1" charset="-122"/>
                <a:ea typeface="楷体_GB2312" pitchFamily="1" charset="-122"/>
              </a:rPr>
              <a:t>讨论</a:t>
            </a:r>
            <a:r>
              <a:rPr lang="en-US" altLang="x-none" sz="3600" b="1" dirty="0">
                <a:solidFill>
                  <a:srgbClr val="FF0000"/>
                </a:solidFill>
                <a:latin typeface="楷体_GB2312" pitchFamily="1" charset="-122"/>
                <a:ea typeface="楷体_GB2312" pitchFamily="1" charset="-122"/>
              </a:rPr>
              <a:t>:</a:t>
            </a:r>
            <a:r>
              <a:rPr lang="zh-CN" altLang="en-US" b="1" dirty="0">
                <a:solidFill>
                  <a:schemeClr val="accent2"/>
                </a:solidFill>
                <a:latin typeface="楷体_GB2312" pitchFamily="1" charset="-122"/>
                <a:ea typeface="楷体_GB2312" pitchFamily="1" charset="-122"/>
              </a:rPr>
              <a:t>生态系统中的能量流动有什么特点？</a:t>
            </a:r>
          </a:p>
        </p:txBody>
      </p:sp>
      <p:pic>
        <p:nvPicPr>
          <p:cNvPr id="11267" name="图片 11266" descr="19-2-003-生态系统中的能量流动示意图"/>
          <p:cNvPicPr>
            <a:picLocks noChangeAspect="1"/>
          </p:cNvPicPr>
          <p:nvPr/>
        </p:nvPicPr>
        <p:blipFill>
          <a:blip r:embed="rId3" cstate="print"/>
          <a:stretch>
            <a:fillRect/>
          </a:stretch>
        </p:blipFill>
        <p:spPr>
          <a:xfrm>
            <a:off x="179388" y="1052513"/>
            <a:ext cx="8791575" cy="4629150"/>
          </a:xfrm>
          <a:prstGeom prst="rect">
            <a:avLst/>
          </a:prstGeom>
          <a:noFill/>
          <a:ln w="9525">
            <a:noFill/>
          </a:ln>
        </p:spPr>
      </p:pic>
      <p:graphicFrame>
        <p:nvGraphicFramePr>
          <p:cNvPr id="11268" name="对象 1"/>
          <p:cNvGraphicFramePr>
            <a:graphicFrameLocks/>
          </p:cNvGraphicFramePr>
          <p:nvPr/>
        </p:nvGraphicFramePr>
        <p:xfrm>
          <a:off x="0" y="-92075"/>
          <a:ext cx="1752600" cy="1023938"/>
        </p:xfrm>
        <a:graphic>
          <a:graphicData uri="http://schemas.openxmlformats.org/presentationml/2006/ole">
            <p:oleObj spid="_x0000_s3076" r:id="rId4" imgW="832000" imgH="488895"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linds(horizontal)">
                                      <p:cBhvr>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1316</Words>
  <Application>Microsoft Office PowerPoint</Application>
  <PresentationFormat>全屏显示(4:3)</PresentationFormat>
  <Paragraphs>157</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27</vt:i4>
      </vt:variant>
    </vt:vector>
  </HeadingPairs>
  <TitlesOfParts>
    <vt:vector size="28" baseType="lpstr">
      <vt:lpstr>暗香扑面</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本课到此结束，谢谢各位！</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2014-11-18T01:25:22Z</dcterms:created>
  <dcterms:modified xsi:type="dcterms:W3CDTF">2018-06-09T13:09:44Z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