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74" r:id="rId12"/>
    <p:sldId id="278" r:id="rId13"/>
    <p:sldId id="275" r:id="rId14"/>
    <p:sldId id="276" r:id="rId15"/>
    <p:sldId id="277" r:id="rId16"/>
    <p:sldId id="268" r:id="rId17"/>
    <p:sldId id="269" r:id="rId18"/>
    <p:sldId id="270" r:id="rId19"/>
    <p:sldId id="271" r:id="rId20"/>
    <p:sldId id="272" r:id="rId21"/>
    <p:sldId id="273" r:id="rId22"/>
    <p:sldId id="279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5" name="Picture 5" descr="W0201008277405908962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260352"/>
            <a:ext cx="5256212" cy="5048249"/>
          </a:xfrm>
          <a:prstGeom prst="rect">
            <a:avLst/>
          </a:prstGeom>
          <a:noFill/>
        </p:spPr>
      </p:pic>
      <p:sp>
        <p:nvSpPr>
          <p:cNvPr id="7680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5253567"/>
            <a:ext cx="8172450" cy="1329267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宋体" charset="-122"/>
              </a:rPr>
              <a:t>    暮春者，春服既成</a:t>
            </a:r>
            <a:r>
              <a:rPr lang="en-US" altLang="zh-CN" sz="2000" b="1">
                <a:latin typeface="宋体" charset="-122"/>
              </a:rPr>
              <a:t>,</a:t>
            </a:r>
            <a:r>
              <a:rPr lang="zh-CN" altLang="en-US" sz="2000" b="1">
                <a:latin typeface="宋体" charset="-122"/>
              </a:rPr>
              <a:t>冠者五六人，童子六七人，浴乎沂，风乎舞雩，咏而归。                                     伦语</a:t>
            </a:r>
            <a:r>
              <a:rPr lang="en-US" altLang="zh-CN" sz="2000" b="1">
                <a:latin typeface="宋体" charset="-122"/>
              </a:rPr>
              <a:t>.</a:t>
            </a:r>
            <a:r>
              <a:rPr lang="zh-CN" altLang="en-US" sz="2000" b="1">
                <a:latin typeface="宋体" charset="-122"/>
              </a:rPr>
              <a:t>先进 </a:t>
            </a:r>
          </a:p>
        </p:txBody>
      </p:sp>
      <p:sp>
        <p:nvSpPr>
          <p:cNvPr id="76809" name="WordArt 9"/>
          <p:cNvSpPr>
            <a:spLocks noChangeArrowheads="1" noChangeShapeType="1" noTextEdit="1"/>
          </p:cNvSpPr>
          <p:nvPr/>
        </p:nvSpPr>
        <p:spPr bwMode="auto">
          <a:xfrm>
            <a:off x="7092950" y="1411818"/>
            <a:ext cx="863600" cy="14393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0" y="285728"/>
            <a:ext cx="76152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2.</a:t>
            </a:r>
            <a:r>
              <a:rPr lang="zh-CN" altLang="en-US" sz="2800" b="1" dirty="0"/>
              <a:t>如何和老师建立亦师亦友的良好关系</a:t>
            </a:r>
            <a:r>
              <a:rPr lang="en-US" altLang="zh-CN" sz="2800" b="1" dirty="0"/>
              <a:t>?</a:t>
            </a:r>
          </a:p>
        </p:txBody>
      </p:sp>
      <p:sp>
        <p:nvSpPr>
          <p:cNvPr id="6" name="文本框 100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5829312" cy="4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尊重老师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：师生彼此尊重，意味着尊重对方的人格尊严、个性差异、劳动成果等。尊重老师，是中华民族的优良传统，是我们作为“晚辈”的基本道德修养，它不仅体现我们内心的情感和态度，而且表现在与老师日常交往的言谈举止中。</a:t>
            </a: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理解、关心老师：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老师是我们知识学习的指导者，也是我们精神成长的引路人。老师给于我们生活上的关心和情感上的关怀，我们也应该主动关心老师、理解老师。</a:t>
            </a:r>
          </a:p>
        </p:txBody>
      </p:sp>
      <p:pic>
        <p:nvPicPr>
          <p:cNvPr id="7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9" y="1714488"/>
            <a:ext cx="2714612" cy="434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550" y="287338"/>
            <a:ext cx="5895975" cy="1905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7734300" y="4179888"/>
            <a:ext cx="812800" cy="479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3116"/>
            <a:ext cx="8358246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500438"/>
            <a:ext cx="21145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454" y="4857760"/>
            <a:ext cx="8210760" cy="1028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429652" y="3857628"/>
            <a:ext cx="46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A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7648575" y="1641475"/>
            <a:ext cx="812800" cy="479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814393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00372"/>
            <a:ext cx="828680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215338" y="2214554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B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00240"/>
            <a:ext cx="8281988" cy="2862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7502525" y="1030288"/>
            <a:ext cx="812800" cy="479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6858048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428604"/>
            <a:ext cx="12192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8215338" y="12144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B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546975" y="422275"/>
            <a:ext cx="812800" cy="479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857232"/>
            <a:ext cx="578647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214554"/>
            <a:ext cx="757242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215338" y="12144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B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0213" y="412750"/>
            <a:ext cx="7353300" cy="5921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6661150" y="1190625"/>
            <a:ext cx="812800" cy="479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630988" y="4106863"/>
            <a:ext cx="812800" cy="479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10486547" flipH="1" flipV="1">
            <a:off x="7598133" y="1066181"/>
            <a:ext cx="1500198" cy="1071570"/>
          </a:xfrm>
        </p:spPr>
        <p:txBody>
          <a:bodyPr>
            <a:norm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宋体" pitchFamily="2" charset="-122"/>
                <a:sym typeface="Arial" pitchFamily="34" charset="0"/>
              </a:rPr>
              <a:t>D</a:t>
            </a:r>
            <a:endParaRPr lang="zh-CN" altLang="en-US" dirty="0"/>
          </a:p>
        </p:txBody>
      </p:sp>
      <p:sp>
        <p:nvSpPr>
          <p:cNvPr id="4" name="文本框 100"/>
          <p:cNvSpPr txBox="1">
            <a:spLocks noGrp="1" noChangeArrowheads="1"/>
          </p:cNvSpPr>
          <p:nvPr>
            <p:ph idx="1"/>
          </p:nvPr>
        </p:nvSpPr>
        <p:spPr bwMode="auto">
          <a:xfrm>
            <a:off x="285720" y="571480"/>
            <a:ext cx="742955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宋体" pitchFamily="2" charset="-122"/>
              </a:rPr>
              <a:t>教与学是师生相互陪伴、相互促进、共同成长的过程。下列对此认识不正确的是（ </a:t>
            </a:r>
            <a:r>
              <a:rPr lang="zh-CN" altLang="en-US" sz="2800" dirty="0" smtClean="0">
                <a:latin typeface="宋体" pitchFamily="2" charset="-122"/>
              </a:rPr>
              <a:t>）</a:t>
            </a:r>
            <a:endParaRPr lang="zh-CN" altLang="en-US" sz="2800" dirty="0">
              <a:latin typeface="宋体" pitchFamily="2" charset="-122"/>
            </a:endParaRPr>
          </a:p>
          <a:p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．学生的学习离不开老师的引领和指导</a:t>
            </a:r>
          </a:p>
          <a:p>
            <a:r>
              <a:rPr lang="en-US" altLang="zh-CN" sz="2800" dirty="0">
                <a:latin typeface="宋体" pitchFamily="2" charset="-122"/>
              </a:rPr>
              <a:t>B</a:t>
            </a:r>
            <a:r>
              <a:rPr lang="zh-CN" altLang="en-US" sz="2800" dirty="0">
                <a:latin typeface="宋体" pitchFamily="2" charset="-122"/>
              </a:rPr>
              <a:t>．学生与老师交流互动，可以促进老师更好地“教”</a:t>
            </a:r>
          </a:p>
          <a:p>
            <a:r>
              <a:rPr lang="en-US" altLang="zh-CN" sz="2800" dirty="0">
                <a:latin typeface="宋体" pitchFamily="2" charset="-122"/>
              </a:rPr>
              <a:t>C</a:t>
            </a:r>
            <a:r>
              <a:rPr lang="zh-CN" altLang="en-US" sz="2800" dirty="0">
                <a:latin typeface="宋体" pitchFamily="2" charset="-122"/>
              </a:rPr>
              <a:t>．学生与老师分享自己的学习感受、学习成果，可以促进师生共同进步</a:t>
            </a:r>
          </a:p>
          <a:p>
            <a:r>
              <a:rPr lang="en-US" altLang="zh-CN" sz="2800" dirty="0">
                <a:latin typeface="宋体" pitchFamily="2" charset="-122"/>
              </a:rPr>
              <a:t>D</a:t>
            </a:r>
            <a:r>
              <a:rPr lang="zh-CN" altLang="en-US" sz="2800" dirty="0">
                <a:latin typeface="宋体" pitchFamily="2" charset="-122"/>
              </a:rPr>
              <a:t>．对于老师的引领和指导，作为学生要绝对地接受，不能提出自己的观点</a:t>
            </a:r>
          </a:p>
          <a:p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文本框 1"/>
          <p:cNvSpPr txBox="1">
            <a:spLocks noChangeArrowheads="1"/>
          </p:cNvSpPr>
          <p:nvPr/>
        </p:nvSpPr>
        <p:spPr bwMode="auto">
          <a:xfrm>
            <a:off x="1312863" y="1063625"/>
            <a:ext cx="65182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（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2015·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云南曲靖中考改编）肖华因上学迟到受到老师的批评，对此，下列说法错误的是   （ 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sym typeface="Arial" pitchFamily="34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  <a:sym typeface="Arial" pitchFamily="34" charset="0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 ）</a:t>
            </a:r>
          </a:p>
          <a:p>
            <a:r>
              <a:rPr lang="en-US" altLang="zh-CN" sz="2800" dirty="0" smtClean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A.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老师太严厉，小题大做</a:t>
            </a:r>
          </a:p>
          <a:p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B.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老师的批评没有错，这是对学生负责的表现</a:t>
            </a:r>
          </a:p>
          <a:p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C.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我们要理解老师的良苦用心</a:t>
            </a:r>
          </a:p>
          <a:p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D.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sym typeface="Arial" pitchFamily="34" charset="0"/>
              </a:rPr>
              <a:t>我们要正确对待老师的批评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1989138"/>
            <a:ext cx="3810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604838"/>
            <a:ext cx="8670956" cy="55959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350" y="484188"/>
            <a:ext cx="8577263" cy="2387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725" y="3249613"/>
            <a:ext cx="8632825" cy="2973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885825" y="1757363"/>
            <a:ext cx="7953375" cy="1247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768350" y="4498975"/>
            <a:ext cx="8097838" cy="169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1"/>
          <p:cNvSpPr txBox="1">
            <a:spLocks noGrp="1" noChangeArrowheads="1"/>
          </p:cNvSpPr>
          <p:nvPr>
            <p:ph sz="half" idx="1"/>
          </p:nvPr>
        </p:nvSpPr>
        <p:spPr bwMode="auto">
          <a:xfrm>
            <a:off x="457200" y="1600200"/>
            <a:ext cx="7972452" cy="137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zh-CN" sz="4000" b="1" dirty="0" smtClean="0"/>
              <a:t>第六</a:t>
            </a:r>
            <a:r>
              <a:rPr lang="zh-CN" altLang="zh-CN" sz="4000" b="1" dirty="0"/>
              <a:t>课    师生之间</a:t>
            </a:r>
            <a:endParaRPr lang="zh-CN" altLang="zh-CN" sz="4000" dirty="0"/>
          </a:p>
          <a:p>
            <a:pPr algn="ctr"/>
            <a:r>
              <a:rPr lang="zh-CN" altLang="zh-CN" sz="3600" dirty="0"/>
              <a:t>   </a:t>
            </a:r>
            <a:r>
              <a:rPr lang="zh-CN" altLang="zh-CN" sz="3600" b="1" dirty="0">
                <a:solidFill>
                  <a:srgbClr val="FF0000"/>
                </a:solidFill>
              </a:rPr>
              <a:t>  第</a:t>
            </a:r>
            <a:r>
              <a:rPr lang="en-US" altLang="zh-CN" sz="3600" b="1" dirty="0">
                <a:solidFill>
                  <a:srgbClr val="FF0000"/>
                </a:solidFill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</a:rPr>
              <a:t>课时  师生交往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488" y="422275"/>
            <a:ext cx="8658225" cy="6018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855663" y="1625600"/>
            <a:ext cx="7983537" cy="4746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786058"/>
            <a:ext cx="892971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6124"/>
            <a:ext cx="9144000" cy="4043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925" y="3152775"/>
            <a:ext cx="7831138" cy="946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理想是人生的太阳。 </a:t>
            </a:r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</a:rPr>
              <a:t>—— 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德莱赛</a:t>
            </a:r>
          </a:p>
          <a:p>
            <a:pPr algn="ctr"/>
            <a:endParaRPr lang="en-US" altLang="zh-CN" sz="2800" b="1" dirty="0">
              <a:solidFill>
                <a:srgbClr val="FF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</a:rPr>
              <a:t>1.</a:t>
            </a:r>
            <a:r>
              <a:rPr lang="zh-CN" altLang="en-US" sz="2400" b="1" dirty="0">
                <a:latin typeface="Times New Roman" pitchFamily="18" charset="0"/>
              </a:rPr>
              <a:t>理解</a:t>
            </a:r>
            <a:r>
              <a:rPr lang="en-US" altLang="zh-CN" sz="2400" b="1" dirty="0">
                <a:latin typeface="Times New Roman" pitchFamily="18" charset="0"/>
              </a:rPr>
              <a:t>“</a:t>
            </a:r>
            <a:r>
              <a:rPr lang="zh-CN" altLang="en-US" sz="2400" b="1" dirty="0">
                <a:latin typeface="Times New Roman" pitchFamily="18" charset="0"/>
              </a:rPr>
              <a:t>教学相长</a:t>
            </a:r>
            <a:r>
              <a:rPr lang="en-US" altLang="zh-CN" sz="2400" b="1" dirty="0">
                <a:latin typeface="Times New Roman" pitchFamily="18" charset="0"/>
              </a:rPr>
              <a:t>”</a:t>
            </a:r>
            <a:r>
              <a:rPr lang="zh-CN" altLang="en-US" sz="2400" b="1" dirty="0">
                <a:latin typeface="Times New Roman" pitchFamily="18" charset="0"/>
              </a:rPr>
              <a:t>的意义，促进师生共同进步。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 dirty="0">
                <a:latin typeface="Times New Roman" pitchFamily="18" charset="0"/>
                <a:sym typeface="宋体" pitchFamily="2" charset="-122"/>
              </a:rPr>
              <a:t>2.</a:t>
            </a:r>
            <a:r>
              <a:rPr lang="zh-CN" altLang="en-US" sz="2400" b="1" dirty="0">
                <a:latin typeface="Times New Roman" pitchFamily="18" charset="0"/>
                <a:sym typeface="宋体" pitchFamily="2" charset="-122"/>
              </a:rPr>
              <a:t>学会正确对待老师的批评和表扬，</a:t>
            </a: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正确对待与老师</a:t>
            </a:r>
          </a:p>
          <a:p>
            <a:pPr marL="457200" indent="-457200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  <a:sym typeface="Arial" pitchFamily="34" charset="0"/>
              </a:rPr>
              <a:t> 之间的关系。</a:t>
            </a:r>
            <a:endParaRPr lang="zh-CN" altLang="en-US" sz="2400" b="1" dirty="0">
              <a:latin typeface="Times New Roman" pitchFamily="18" charset="0"/>
              <a:sym typeface="宋体" pitchFamily="2" charset="-122"/>
            </a:endParaRPr>
          </a:p>
          <a:p>
            <a:pPr marL="457200" indent="-457200">
              <a:lnSpc>
                <a:spcPct val="150000"/>
              </a:lnSpc>
            </a:pPr>
            <a:r>
              <a:rPr lang="zh-CN" altLang="en-US" sz="2400" b="1" dirty="0">
                <a:latin typeface="Times New Roman" pitchFamily="18" charset="0"/>
              </a:rPr>
              <a:t>3.学会尊重老师、关心和理解老师，建立良好的师生关系。</a:t>
            </a:r>
          </a:p>
        </p:txBody>
      </p:sp>
      <p:sp>
        <p:nvSpPr>
          <p:cNvPr id="6" name="文本框 3"/>
          <p:cNvSpPr txBox="1"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01156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429265"/>
            <a:ext cx="914400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151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357158" y="-35721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教学相长</a:t>
            </a:r>
          </a:p>
        </p:txBody>
      </p:sp>
      <p:sp>
        <p:nvSpPr>
          <p:cNvPr id="5" name="文本框 100"/>
          <p:cNvSpPr txBox="1">
            <a:spLocks noGrp="1" noChangeArrowheads="1"/>
          </p:cNvSpPr>
          <p:nvPr>
            <p:ph idx="1"/>
          </p:nvPr>
        </p:nvSpPr>
        <p:spPr bwMode="auto">
          <a:xfrm>
            <a:off x="285720" y="571480"/>
            <a:ext cx="847251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2016年3月4日下午，龙海五中利用下午班会课时间，各年级分班级举行了师生座谈会。座谈会由各班学生自己设计、主持，形式多样，并邀请班主任、科任老师一同参与。座谈会上，学生们大胆发表见解，畅所欲言，不少同学分享了自己的学习经验，更多的同学提出了自己的疑惑。老师们在听取了学生的发言后，按学科做了答复，并结合本学科特点谈了学习方法和学科要求，然后给学生提了许多宝贵的意见和建议。</a:t>
            </a: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428596" y="3714752"/>
            <a:ext cx="36433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材料体现的是师生间一种怎样的场面？</a:t>
            </a: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428596" y="5143512"/>
            <a:ext cx="37147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体现了师生间教学相长，友好互动</a:t>
            </a:r>
          </a:p>
        </p:txBody>
      </p:sp>
      <p:pic>
        <p:nvPicPr>
          <p:cNvPr id="8" name="图片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786190"/>
            <a:ext cx="4143404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67682" y="79670"/>
            <a:ext cx="9211682" cy="6564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100"/>
          <p:cNvSpPr txBox="1">
            <a:spLocks noGrp="1" noChangeArrowheads="1"/>
          </p:cNvSpPr>
          <p:nvPr>
            <p:ph idx="1"/>
          </p:nvPr>
        </p:nvSpPr>
        <p:spPr bwMode="auto">
          <a:xfrm>
            <a:off x="214282" y="214290"/>
            <a:ext cx="8229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湖北通山县2名14岁初中女生胡某和黎某因学习问题被老师批评，压力山大的她们决定出走散心，谁知迷路走上高速，走了一天一夜没有吃饭睡觉。好在路上遇到好心人，将她们送往华农警务站。2016年5月10日下午，2名女孩已被家人领回</a:t>
            </a: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500034" y="3000372"/>
            <a:ext cx="292102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仿宋_GB2312" charset="-122"/>
                <a:ea typeface="仿宋_GB2312" charset="-122"/>
              </a:rPr>
              <a:t>材料启示我们该如何对待老师的表扬和批评？</a:t>
            </a:r>
          </a:p>
        </p:txBody>
      </p:sp>
      <p:pic>
        <p:nvPicPr>
          <p:cNvPr id="6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000240"/>
            <a:ext cx="3500462" cy="4465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142844" y="142852"/>
            <a:ext cx="69008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/>
              <a:t>2.</a:t>
            </a:r>
            <a:r>
              <a:rPr lang="zh-CN" altLang="en-US" sz="2800" b="1" dirty="0"/>
              <a:t>正确对待老师的表扬和批评</a:t>
            </a:r>
          </a:p>
        </p:txBody>
      </p:sp>
      <p:sp>
        <p:nvSpPr>
          <p:cNvPr id="5" name="文本框 100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468630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学会正确对待老师的表扬和批评，是我们成长的重要内容。</a:t>
            </a:r>
            <a:r>
              <a:rPr lang="zh-CN" altLang="en-US" sz="2400" dirty="0">
                <a:latin typeface="仿宋" pitchFamily="49" charset="-122"/>
                <a:ea typeface="仿宋" pitchFamily="49" charset="-122"/>
              </a:rPr>
              <a:t>老师的表扬意味着肯定、鼓励和期待，激励我们更好地学习和发展；老师的批评意味着关心、提醒和劝诫，可以帮助我们反省自己，改进不足。对待老师的批评，我们要把注意力放在老师批评的内容和用意上，理解老师的良苦用心。</a:t>
            </a:r>
          </a:p>
        </p:txBody>
      </p:sp>
      <p:pic>
        <p:nvPicPr>
          <p:cNvPr id="6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2" y="1714488"/>
            <a:ext cx="4071938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4071942"/>
            <a:ext cx="38576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、师生交往的良好状态是怎样？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5288340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</a:rPr>
              <a:t>学生乐于学，教师寓教于乐，师生之间彼此尊重、相互关心、携手共进，是师生交往的良好状态</a:t>
            </a:r>
            <a:endParaRPr lang="zh-CN" altLang="en-US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720</Words>
  <Paragraphs>38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学习目标</vt:lpstr>
      <vt:lpstr>幻灯片 4</vt:lpstr>
      <vt:lpstr>教学相长</vt:lpstr>
      <vt:lpstr>幻灯片 6</vt:lpstr>
      <vt:lpstr>幻灯片 7</vt:lpstr>
      <vt:lpstr>2.正确对待老师的表扬和批评</vt:lpstr>
      <vt:lpstr>幻灯片 9</vt:lpstr>
      <vt:lpstr>2.如何和老师建立亦师亦友的良好关系?</vt:lpstr>
      <vt:lpstr>幻灯片 11</vt:lpstr>
      <vt:lpstr>幻灯片 12</vt:lpstr>
      <vt:lpstr>幻灯片 13</vt:lpstr>
      <vt:lpstr>幻灯片 14</vt:lpstr>
      <vt:lpstr>幻灯片 15</vt:lpstr>
      <vt:lpstr>D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thtf</cp:lastModifiedBy>
  <dcterms:created xsi:type="dcterms:W3CDTF">2016-10-31T09:39:03Z</dcterms:created>
  <dcterms:modified xsi:type="dcterms:W3CDTF">2018-08-11T18:21:56Z</dcterms:modified>
  <cp:category>政治备课大师【全免费】</cp:category>
</cp:coreProperties>
</file>