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9" r:id="rId4"/>
    <p:sldId id="258" r:id="rId5"/>
    <p:sldId id="268" r:id="rId6"/>
    <p:sldId id="267" r:id="rId7"/>
    <p:sldId id="269" r:id="rId9"/>
    <p:sldId id="270" r:id="rId10"/>
    <p:sldId id="271" r:id="rId11"/>
    <p:sldId id="272" r:id="rId12"/>
    <p:sldId id="273" r:id="rId13"/>
    <p:sldId id="274" r:id="rId14"/>
    <p:sldId id="286" r:id="rId15"/>
    <p:sldId id="284" r:id="rId16"/>
    <p:sldId id="276" r:id="rId17"/>
    <p:sldId id="275" r:id="rId18"/>
    <p:sldId id="277" r:id="rId19"/>
    <p:sldId id="278" r:id="rId20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8902" y="5019223"/>
            <a:ext cx="7772085" cy="830399"/>
          </a:xfrm>
        </p:spPr>
        <p:txBody>
          <a:bodyPr anchor="ctr" anchorCtr="0">
            <a:norm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8902" y="5922774"/>
            <a:ext cx="7772085" cy="4370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/>
            </a:lvl1pPr>
            <a:lvl2pPr marL="251460" indent="0" algn="ctr">
              <a:buNone/>
              <a:defRPr sz="1100"/>
            </a:lvl2pPr>
            <a:lvl3pPr marL="502920" indent="0" algn="ctr">
              <a:buNone/>
              <a:defRPr sz="990"/>
            </a:lvl3pPr>
            <a:lvl4pPr marL="755015" indent="0" algn="ctr">
              <a:buNone/>
              <a:defRPr sz="880"/>
            </a:lvl4pPr>
            <a:lvl5pPr marL="1006475" indent="0" algn="ctr">
              <a:buNone/>
              <a:defRPr sz="880"/>
            </a:lvl5pPr>
            <a:lvl6pPr marL="1257935" indent="0" algn="ctr">
              <a:buNone/>
              <a:defRPr sz="880"/>
            </a:lvl6pPr>
            <a:lvl7pPr marL="1509395" indent="0" algn="ctr">
              <a:buNone/>
              <a:defRPr sz="880"/>
            </a:lvl7pPr>
            <a:lvl8pPr marL="1761490" indent="0" algn="ctr">
              <a:buNone/>
              <a:defRPr sz="880"/>
            </a:lvl8pPr>
            <a:lvl9pPr marL="2012950" indent="0" algn="ctr">
              <a:buNone/>
              <a:defRPr sz="88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9669" y="6442997"/>
            <a:ext cx="2057470" cy="365791"/>
          </a:xfrm>
        </p:spPr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593" y="6442997"/>
            <a:ext cx="3084821" cy="36579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6862" y="6442997"/>
            <a:ext cx="2057470" cy="365791"/>
          </a:xfrm>
        </p:spPr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629669" y="255123"/>
            <a:ext cx="7884663" cy="5817709"/>
          </a:xfrm>
        </p:spPr>
        <p:txBody>
          <a:bodyPr/>
          <a:lstStyle>
            <a:lvl1pPr marL="188595" indent="-188595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  <a:lvl2pPr marL="483870" indent="-188595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2pPr>
            <a:lvl3pPr marL="652780" indent="-15748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3pPr>
            <a:lvl4pPr marL="795655" indent="-15748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4pPr>
            <a:lvl5pPr marL="948055" indent="-15748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277" y="188291"/>
            <a:ext cx="7884663" cy="792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6276" y="1353313"/>
            <a:ext cx="7884815" cy="4823107"/>
          </a:xfrm>
        </p:spPr>
        <p:txBody>
          <a:bodyPr>
            <a:normAutofit/>
          </a:bodyPr>
          <a:lstStyle>
            <a:lvl1pPr marL="125730" indent="-12573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377190" indent="-12573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62928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 marL="88074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4pPr>
            <a:lvl5pPr marL="113220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3601" y="3030091"/>
            <a:ext cx="4125577" cy="872806"/>
          </a:xfrm>
        </p:spPr>
        <p:txBody>
          <a:bodyPr anchor="ctr" anchorCtr="0">
            <a:normAutofit/>
          </a:bodyPr>
          <a:lstStyle>
            <a:lvl1pPr algn="just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74770" y="3902897"/>
            <a:ext cx="4924407" cy="149927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25146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0292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3pPr>
            <a:lvl4pPr marL="755015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4pPr>
            <a:lvl5pPr marL="1006475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5pPr>
            <a:lvl6pPr marL="1257935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6pPr>
            <a:lvl7pPr marL="1509395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7pPr>
            <a:lvl8pPr marL="176149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8pPr>
            <a:lvl9pPr marL="201295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276" y="188292"/>
            <a:ext cx="7884815" cy="7920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6276" y="1457204"/>
            <a:ext cx="3785704" cy="4527960"/>
          </a:xfrm>
        </p:spPr>
        <p:txBody>
          <a:bodyPr>
            <a:normAutofit/>
          </a:bodyPr>
          <a:lstStyle>
            <a:lvl1pPr marL="125730" indent="-12573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377190" indent="-12573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62928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 marL="88074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4pPr>
            <a:lvl5pPr marL="113220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2380" y="1457204"/>
            <a:ext cx="3788711" cy="4527960"/>
          </a:xfrm>
        </p:spPr>
        <p:txBody>
          <a:bodyPr>
            <a:normAutofit/>
          </a:bodyPr>
          <a:lstStyle>
            <a:lvl1pPr marL="125730" indent="-12573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377190" indent="-12573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62928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 marL="88074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4pPr>
            <a:lvl5pPr marL="1132205" indent="-12573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276" y="216000"/>
            <a:ext cx="7884815" cy="7920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2539" y="1400130"/>
            <a:ext cx="3816602" cy="687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5015" indent="0">
              <a:buNone/>
              <a:defRPr sz="880" b="1"/>
            </a:lvl4pPr>
            <a:lvl5pPr marL="1006475" indent="0">
              <a:buNone/>
              <a:defRPr sz="880" b="1"/>
            </a:lvl5pPr>
            <a:lvl6pPr marL="1257935" indent="0">
              <a:buNone/>
              <a:defRPr sz="880" b="1"/>
            </a:lvl6pPr>
            <a:lvl7pPr marL="1509395" indent="0">
              <a:buNone/>
              <a:defRPr sz="880" b="1"/>
            </a:lvl7pPr>
            <a:lvl8pPr marL="1761490" indent="0">
              <a:buNone/>
              <a:defRPr sz="880" b="1"/>
            </a:lvl8pPr>
            <a:lvl9pPr marL="2012950" indent="0">
              <a:buNone/>
              <a:defRPr sz="8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668" y="2225041"/>
            <a:ext cx="3816602" cy="373241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4489" y="1400130"/>
            <a:ext cx="3816602" cy="687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5015" indent="0">
              <a:buNone/>
              <a:defRPr sz="880" b="1"/>
            </a:lvl4pPr>
            <a:lvl5pPr marL="1006475" indent="0">
              <a:buNone/>
              <a:defRPr sz="880" b="1"/>
            </a:lvl5pPr>
            <a:lvl6pPr marL="1257935" indent="0">
              <a:buNone/>
              <a:defRPr sz="880" b="1"/>
            </a:lvl6pPr>
            <a:lvl7pPr marL="1509395" indent="0">
              <a:buNone/>
              <a:defRPr sz="880" b="1"/>
            </a:lvl7pPr>
            <a:lvl8pPr marL="1761490" indent="0">
              <a:buNone/>
              <a:defRPr sz="880" b="1"/>
            </a:lvl8pPr>
            <a:lvl9pPr marL="2012950" indent="0">
              <a:buNone/>
              <a:defRPr sz="8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4489" y="2225041"/>
            <a:ext cx="3816602" cy="373241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 rot="20700000">
            <a:off x="3129917" y="2159097"/>
            <a:ext cx="4464104" cy="567504"/>
          </a:xfrm>
        </p:spPr>
        <p:txBody>
          <a:bodyPr/>
          <a:lstStyle>
            <a:lvl1pPr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669" y="6355913"/>
            <a:ext cx="2057470" cy="365791"/>
          </a:xfrm>
          <a:prstGeom prst="rect">
            <a:avLst/>
          </a:prstGeom>
        </p:spPr>
        <p:txBody>
          <a:bodyPr/>
          <a:lstStyle/>
          <a:p>
            <a:fld id="{A67094A1-89D5-4761-B81F-C7FB0B8CAB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593" y="6355913"/>
            <a:ext cx="3084821" cy="36579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6862" y="6355913"/>
            <a:ext cx="2057470" cy="365791"/>
          </a:xfrm>
          <a:prstGeom prst="rect">
            <a:avLst/>
          </a:prstGeom>
        </p:spPr>
        <p:txBody>
          <a:bodyPr/>
          <a:lstStyle/>
          <a:p>
            <a:fld id="{4DFE8934-88ED-48E9-8658-02396A5CD4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20700000">
            <a:off x="3509491" y="3536084"/>
            <a:ext cx="0" cy="21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 rot="20700000">
            <a:off x="3385457" y="2851819"/>
            <a:ext cx="4330655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25146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50292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75501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4"/>
          </p:nvPr>
        </p:nvSpPr>
        <p:spPr>
          <a:xfrm rot="20700000">
            <a:off x="3524512" y="3517655"/>
            <a:ext cx="4330655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25146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50292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75501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15"/>
          </p:nvPr>
        </p:nvSpPr>
        <p:spPr>
          <a:xfrm rot="20700000">
            <a:off x="3677853" y="4179909"/>
            <a:ext cx="4330655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25146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50292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75501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椭圆 11"/>
          <p:cNvSpPr/>
          <p:nvPr/>
        </p:nvSpPr>
        <p:spPr>
          <a:xfrm rot="20695530">
            <a:off x="1348100" y="2190459"/>
            <a:ext cx="1706240" cy="170624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6289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2578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8867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05092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31381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57670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83959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10248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35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5237" y="364629"/>
            <a:ext cx="1969095" cy="5811883"/>
          </a:xfrm>
        </p:spPr>
        <p:txBody>
          <a:bodyPr vert="eaVert">
            <a:normAutofit/>
          </a:bodyPr>
          <a:lstStyle>
            <a:lvl1pPr>
              <a:defRPr sz="24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9669" y="364629"/>
            <a:ext cx="5650445" cy="5811883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9669" y="288535"/>
            <a:ext cx="7884663" cy="8807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9669" y="1468582"/>
            <a:ext cx="7884663" cy="4707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9669" y="6355913"/>
            <a:ext cx="2057470" cy="365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80EF4-DD5C-4C1A-8140-04E3A8E4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593" y="6355913"/>
            <a:ext cx="3084821" cy="365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6862" y="6355913"/>
            <a:ext cx="2057470" cy="365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00286-A0F1-4211-8C27-0A4093647E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50292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730" indent="-125730" algn="l" defTabSz="50292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771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629285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880745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132205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383665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635125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88722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13868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1pPr>
      <a:lvl2pPr marL="2514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3pPr>
      <a:lvl4pPr marL="755015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006475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257935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509395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76149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01295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40.xml"/><Relationship Id="rId25" Type="http://schemas.openxmlformats.org/officeDocument/2006/relationships/tags" Target="../tags/tag39.xml"/><Relationship Id="rId24" Type="http://schemas.openxmlformats.org/officeDocument/2006/relationships/tags" Target="../tags/tag38.xml"/><Relationship Id="rId23" Type="http://schemas.openxmlformats.org/officeDocument/2006/relationships/tags" Target="../tags/tag37.xml"/><Relationship Id="rId22" Type="http://schemas.openxmlformats.org/officeDocument/2006/relationships/tags" Target="../tags/tag36.xml"/><Relationship Id="rId21" Type="http://schemas.openxmlformats.org/officeDocument/2006/relationships/tags" Target="../tags/tag35.xml"/><Relationship Id="rId20" Type="http://schemas.openxmlformats.org/officeDocument/2006/relationships/tags" Target="../tags/tag34.xml"/><Relationship Id="rId2" Type="http://schemas.openxmlformats.org/officeDocument/2006/relationships/tags" Target="../tags/tag16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Autofit/>
          </a:bodyPr>
          <a:p>
            <a:r>
              <a:rPr lang="en-US" altLang="zh-CN" sz="6600" dirty="0"/>
              <a:t>7.3</a:t>
            </a:r>
            <a:r>
              <a:rPr lang="zh-CN" altLang="en-US" sz="6600" dirty="0"/>
              <a:t>让家更美好</a:t>
            </a:r>
            <a:endParaRPr lang="zh-CN" altLang="en-US" sz="6600" dirty="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4763"/>
          <a:stretch>
            <a:fillRect/>
          </a:stretch>
        </p:blipFill>
        <p:spPr>
          <a:xfrm>
            <a:off x="5718810" y="4780280"/>
            <a:ext cx="3300095" cy="2090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350" y="194310"/>
            <a:ext cx="46462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C000"/>
                </a:solidFill>
              </a:rPr>
              <a:t>和谐家庭我出力</a:t>
            </a:r>
            <a:endParaRPr lang="zh-CN" altLang="en-US" sz="4400">
              <a:solidFill>
                <a:srgbClr val="FFC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365" y="1710055"/>
            <a:ext cx="8637270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      </a:t>
            </a:r>
            <a:r>
              <a:rPr lang="zh-CN" altLang="en-US" sz="4400"/>
              <a:t>家和万事兴，家庭成员之间（                ）是家庭美满幸福的    </a:t>
            </a:r>
            <a:r>
              <a:rPr lang="zh-CN" altLang="en-US" sz="4400">
                <a:solidFill>
                  <a:srgbClr val="FFC000"/>
                </a:solidFill>
              </a:rPr>
              <a:t>重要条件</a:t>
            </a:r>
            <a:r>
              <a:rPr lang="zh-CN" altLang="en-US" sz="4400"/>
              <a:t>。</a:t>
            </a:r>
            <a:endParaRPr lang="zh-CN" altLang="en-US" sz="4400"/>
          </a:p>
        </p:txBody>
      </p:sp>
      <p:sp>
        <p:nvSpPr>
          <p:cNvPr id="8" name="文本框 7"/>
          <p:cNvSpPr txBox="1"/>
          <p:nvPr/>
        </p:nvSpPr>
        <p:spPr>
          <a:xfrm>
            <a:off x="884555" y="2404745"/>
            <a:ext cx="26981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</a:rPr>
              <a:t>和睦相处</a:t>
            </a:r>
            <a:endParaRPr lang="zh-CN" altLang="en-US" sz="440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760" y="4780280"/>
            <a:ext cx="2794635" cy="209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怎样创建和睦家庭？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（建设和睦家庭需要我们怎么做？）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695" y="1168400"/>
            <a:ext cx="7928610" cy="3474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50000"/>
                  </a:schemeClr>
                </a:solidFill>
              </a:rPr>
              <a:t>      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期末复习实在辛苦：作业多、需要记、背的内容更多，各科模拟考试频繁，小宇回家后常常感到困倦，有时就想什么都不做安静地待会儿，缓解一下积累了一天的学习压力。可是每次看见小宇坐在书桌前发呆，父母都要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唠叨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几句，这让小宇觉得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心烦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，于是，亲子冲突屡屡发生。</a:t>
            </a:r>
            <a:endParaRPr lang="zh-CN" altLang="en-US" sz="2400">
              <a:solidFill>
                <a:schemeClr val="tx1">
                  <a:lumMod val="50000"/>
                </a:schemeClr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思考：</a:t>
            </a:r>
            <a:r>
              <a:rPr lang="zh-CN" altLang="en-US" sz="2400">
                <a:solidFill>
                  <a:srgbClr val="7030A0"/>
                </a:solidFill>
              </a:rPr>
              <a:t>面对这种情况，小宇该怎么做？</a:t>
            </a:r>
            <a:endParaRPr lang="en-US" altLang="zh-CN" sz="2400">
              <a:solidFill>
                <a:srgbClr val="7030A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360" y="4808220"/>
            <a:ext cx="838771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Wingdings" panose="05000000000000000000" charset="0"/>
              </a:rPr>
              <a:t>家庭成员之间互相理解、信任、体谅和包容。</a:t>
            </a:r>
            <a:endParaRPr lang="zh-CN" altLang="en-US" sz="3200">
              <a:solidFill>
                <a:srgbClr val="FF0000"/>
              </a:solidFill>
              <a:sym typeface="Wingdings" panose="05000000000000000000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sym typeface="Wingdings" panose="05000000000000000000" charset="0"/>
              </a:rPr>
              <a:t>有效交流沟通，可以增进理解，化解矛盾和冲突。</a:t>
            </a:r>
            <a:endParaRPr lang="zh-CN" altLang="en-US" sz="3200">
              <a:solidFill>
                <a:srgbClr val="FF000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038475" y="0"/>
            <a:ext cx="6079490" cy="1069340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cs typeface="+mj-cs"/>
                <a:sym typeface="+mn-ea"/>
              </a:rPr>
              <a:t> </a:t>
            </a:r>
            <a:endParaRPr lang="en-US" altLang="zh-CN" sz="2400" dirty="0">
              <a:cs typeface="+mj-cs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en-US" altLang="zh-CN" sz="2800" dirty="0">
              <a:cs typeface="+mj-cs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2400" dirty="0">
              <a:solidFill>
                <a:schemeClr val="accent1">
                  <a:lumMod val="50000"/>
                </a:schemeClr>
              </a:solidFill>
              <a:cs typeface="+mj-cs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cs typeface="+mj-cs"/>
                <a:sym typeface="+mn-ea"/>
              </a:rPr>
              <a:t>   小时候跟外公外婆住了好几年，每次吃饭都会把肉之类的往我碗里放，之后说自己不喜欢吃；到出国留学的时候外公还在偷偷的给我塞了钱，让我不要苦了自己。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cs typeface="+mj-cs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3044825" cy="28359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85" y="2926715"/>
            <a:ext cx="9124950" cy="828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8595" y="3023235"/>
            <a:ext cx="884174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sym typeface="+mn-ea"/>
              </a:rPr>
              <a:t>有个很疼你的爷爷奶奶（或姥姥姥爷）是种怎样的体验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6820" y="4067175"/>
            <a:ext cx="2811145" cy="26809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7655" y="3802380"/>
            <a:ext cx="6188710" cy="2834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ts val="190"/>
              </a:spcBef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   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过年在奶奶家吃饭，吃着吃着奶奶突然说了一句：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我也是醉了！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我还纳闷，奶奶怎么会网络用语了，回家妈妈告诉我：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你好不容易放假回来，还整天玩手机，你奶奶特地学了很多网络用语，就是为了多和你聊聊天。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”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6"/>
          <p:cNvSpPr txBox="1"/>
          <p:nvPr>
            <p:custDataLst>
              <p:tags r:id="rId1"/>
            </p:custDataLst>
          </p:nvPr>
        </p:nvSpPr>
        <p:spPr>
          <a:xfrm>
            <a:off x="1791244" y="601303"/>
            <a:ext cx="590441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我是小小</a:t>
            </a:r>
            <a:r>
              <a:rPr lang="en-US" altLang="zh-CN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“</a:t>
            </a:r>
            <a:r>
              <a:rPr lang="zh-CN" altLang="en-US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粘合剂</a:t>
            </a:r>
            <a:r>
              <a:rPr lang="en-US" altLang="zh-CN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endParaRPr lang="en-US" altLang="zh-CN" sz="40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951230" y="1755775"/>
            <a:ext cx="888365" cy="934720"/>
          </a:xfrm>
          <a:custGeom>
            <a:avLst/>
            <a:gdLst>
              <a:gd name="connsiteX0" fmla="*/ 560368 w 1120736"/>
              <a:gd name="connsiteY0" fmla="*/ 0 h 1120736"/>
              <a:gd name="connsiteX1" fmla="*/ 1120736 w 1120736"/>
              <a:gd name="connsiteY1" fmla="*/ 560368 h 1120736"/>
              <a:gd name="connsiteX2" fmla="*/ 560368 w 1120736"/>
              <a:gd name="connsiteY2" fmla="*/ 1120736 h 1120736"/>
              <a:gd name="connsiteX3" fmla="*/ 0 w 1120736"/>
              <a:gd name="connsiteY3" fmla="*/ 560368 h 112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736" h="1120736">
                <a:moveTo>
                  <a:pt x="560368" y="0"/>
                </a:moveTo>
                <a:lnTo>
                  <a:pt x="1120736" y="560368"/>
                </a:lnTo>
                <a:lnTo>
                  <a:pt x="560368" y="1120736"/>
                </a:lnTo>
                <a:lnTo>
                  <a:pt x="0" y="5603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 flipV="1">
            <a:off x="1173480" y="1755775"/>
            <a:ext cx="210185" cy="23368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 flipV="1">
            <a:off x="1395730" y="2456815"/>
            <a:ext cx="210185" cy="23368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rot="16200000" flipV="1">
            <a:off x="1618615" y="1988820"/>
            <a:ext cx="220980" cy="22225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rot="16200000" flipV="1">
            <a:off x="951865" y="2235200"/>
            <a:ext cx="220980" cy="22225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025650" y="1844675"/>
            <a:ext cx="4406900" cy="7264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7030A0"/>
                </a:solidFill>
              </a:rPr>
              <a:t>帮助家庭成员舒缓情绪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17" name="任意多边形 16"/>
          <p:cNvSpPr/>
          <p:nvPr>
            <p:custDataLst>
              <p:tags r:id="rId8"/>
            </p:custDataLst>
          </p:nvPr>
        </p:nvSpPr>
        <p:spPr>
          <a:xfrm>
            <a:off x="951230" y="2858770"/>
            <a:ext cx="888365" cy="934720"/>
          </a:xfrm>
          <a:custGeom>
            <a:avLst/>
            <a:gdLst>
              <a:gd name="connsiteX0" fmla="*/ 560368 w 1120736"/>
              <a:gd name="connsiteY0" fmla="*/ 0 h 1120736"/>
              <a:gd name="connsiteX1" fmla="*/ 1120736 w 1120736"/>
              <a:gd name="connsiteY1" fmla="*/ 560368 h 1120736"/>
              <a:gd name="connsiteX2" fmla="*/ 560368 w 1120736"/>
              <a:gd name="connsiteY2" fmla="*/ 1120736 h 1120736"/>
              <a:gd name="connsiteX3" fmla="*/ 0 w 1120736"/>
              <a:gd name="connsiteY3" fmla="*/ 560368 h 112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736" h="1120736">
                <a:moveTo>
                  <a:pt x="560368" y="0"/>
                </a:moveTo>
                <a:lnTo>
                  <a:pt x="1120736" y="560368"/>
                </a:lnTo>
                <a:lnTo>
                  <a:pt x="560368" y="1120736"/>
                </a:lnTo>
                <a:lnTo>
                  <a:pt x="0" y="560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>
            <p:custDataLst>
              <p:tags r:id="rId9"/>
            </p:custDataLst>
          </p:nvPr>
        </p:nvCxnSpPr>
        <p:spPr>
          <a:xfrm flipV="1">
            <a:off x="1173480" y="2858770"/>
            <a:ext cx="210185" cy="23368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0"/>
            </p:custDataLst>
          </p:nvPr>
        </p:nvCxnSpPr>
        <p:spPr>
          <a:xfrm flipV="1">
            <a:off x="1395730" y="3559810"/>
            <a:ext cx="210185" cy="23368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1"/>
            </p:custDataLst>
          </p:nvPr>
        </p:nvCxnSpPr>
        <p:spPr>
          <a:xfrm rot="16200000" flipV="1">
            <a:off x="1618615" y="3091815"/>
            <a:ext cx="220980" cy="22225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2"/>
            </p:custDataLst>
          </p:nvPr>
        </p:nvCxnSpPr>
        <p:spPr>
          <a:xfrm rot="16200000" flipV="1">
            <a:off x="951865" y="3338195"/>
            <a:ext cx="220980" cy="22225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2025650" y="2947670"/>
            <a:ext cx="5593715" cy="726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7030A0"/>
                </a:solidFill>
              </a:rPr>
              <a:t>明确自己是不偏不倚的中立者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25" name="任意多边形 24"/>
          <p:cNvSpPr/>
          <p:nvPr>
            <p:custDataLst>
              <p:tags r:id="rId14"/>
            </p:custDataLst>
          </p:nvPr>
        </p:nvSpPr>
        <p:spPr>
          <a:xfrm>
            <a:off x="951230" y="3961765"/>
            <a:ext cx="888365" cy="934720"/>
          </a:xfrm>
          <a:custGeom>
            <a:avLst/>
            <a:gdLst>
              <a:gd name="connsiteX0" fmla="*/ 560368 w 1120736"/>
              <a:gd name="connsiteY0" fmla="*/ 0 h 1120736"/>
              <a:gd name="connsiteX1" fmla="*/ 1120736 w 1120736"/>
              <a:gd name="connsiteY1" fmla="*/ 560368 h 1120736"/>
              <a:gd name="connsiteX2" fmla="*/ 560368 w 1120736"/>
              <a:gd name="connsiteY2" fmla="*/ 1120736 h 1120736"/>
              <a:gd name="connsiteX3" fmla="*/ 0 w 1120736"/>
              <a:gd name="connsiteY3" fmla="*/ 560368 h 112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736" h="1120736">
                <a:moveTo>
                  <a:pt x="560368" y="0"/>
                </a:moveTo>
                <a:lnTo>
                  <a:pt x="1120736" y="560368"/>
                </a:lnTo>
                <a:lnTo>
                  <a:pt x="560368" y="1120736"/>
                </a:lnTo>
                <a:lnTo>
                  <a:pt x="0" y="560368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26" name="直接连接符 25"/>
          <p:cNvCxnSpPr/>
          <p:nvPr>
            <p:custDataLst>
              <p:tags r:id="rId15"/>
            </p:custDataLst>
          </p:nvPr>
        </p:nvCxnSpPr>
        <p:spPr>
          <a:xfrm flipV="1">
            <a:off x="1173480" y="3961765"/>
            <a:ext cx="210185" cy="233680"/>
          </a:xfrm>
          <a:prstGeom prst="line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6"/>
            </p:custDataLst>
          </p:nvPr>
        </p:nvCxnSpPr>
        <p:spPr>
          <a:xfrm flipV="1">
            <a:off x="1395730" y="4663440"/>
            <a:ext cx="210185" cy="233680"/>
          </a:xfrm>
          <a:prstGeom prst="line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7"/>
            </p:custDataLst>
          </p:nvPr>
        </p:nvCxnSpPr>
        <p:spPr>
          <a:xfrm rot="16200000" flipV="1">
            <a:off x="1618615" y="4194810"/>
            <a:ext cx="220980" cy="222250"/>
          </a:xfrm>
          <a:prstGeom prst="line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18"/>
            </p:custDataLst>
          </p:nvPr>
        </p:nvCxnSpPr>
        <p:spPr>
          <a:xfrm rot="16200000" flipV="1">
            <a:off x="951865" y="4441190"/>
            <a:ext cx="220980" cy="222250"/>
          </a:xfrm>
          <a:prstGeom prst="line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19"/>
            </p:custDataLst>
          </p:nvPr>
        </p:nvSpPr>
        <p:spPr>
          <a:xfrm>
            <a:off x="2025650" y="4050665"/>
            <a:ext cx="5888355" cy="726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7030A0"/>
                </a:solidFill>
              </a:rPr>
              <a:t>引导家庭成员看到对方的优点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33" name="任意多边形 32"/>
          <p:cNvSpPr/>
          <p:nvPr>
            <p:custDataLst>
              <p:tags r:id="rId20"/>
            </p:custDataLst>
          </p:nvPr>
        </p:nvSpPr>
        <p:spPr>
          <a:xfrm>
            <a:off x="951230" y="5065395"/>
            <a:ext cx="888365" cy="934720"/>
          </a:xfrm>
          <a:custGeom>
            <a:avLst/>
            <a:gdLst>
              <a:gd name="connsiteX0" fmla="*/ 560368 w 1120736"/>
              <a:gd name="connsiteY0" fmla="*/ 0 h 1120736"/>
              <a:gd name="connsiteX1" fmla="*/ 1120736 w 1120736"/>
              <a:gd name="connsiteY1" fmla="*/ 560368 h 1120736"/>
              <a:gd name="connsiteX2" fmla="*/ 560368 w 1120736"/>
              <a:gd name="connsiteY2" fmla="*/ 1120736 h 1120736"/>
              <a:gd name="connsiteX3" fmla="*/ 0 w 1120736"/>
              <a:gd name="connsiteY3" fmla="*/ 560368 h 112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736" h="1120736">
                <a:moveTo>
                  <a:pt x="560368" y="0"/>
                </a:moveTo>
                <a:lnTo>
                  <a:pt x="1120736" y="560368"/>
                </a:lnTo>
                <a:lnTo>
                  <a:pt x="560368" y="1120736"/>
                </a:lnTo>
                <a:lnTo>
                  <a:pt x="0" y="5603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>
            <p:custDataLst>
              <p:tags r:id="rId21"/>
            </p:custDataLst>
          </p:nvPr>
        </p:nvCxnSpPr>
        <p:spPr>
          <a:xfrm flipV="1">
            <a:off x="1173480" y="5065395"/>
            <a:ext cx="210185" cy="233680"/>
          </a:xfrm>
          <a:prstGeom prst="line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22"/>
            </p:custDataLst>
          </p:nvPr>
        </p:nvCxnSpPr>
        <p:spPr>
          <a:xfrm flipV="1">
            <a:off x="1395730" y="5766435"/>
            <a:ext cx="210185" cy="233680"/>
          </a:xfrm>
          <a:prstGeom prst="line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3"/>
            </p:custDataLst>
          </p:nvPr>
        </p:nvCxnSpPr>
        <p:spPr>
          <a:xfrm rot="16200000" flipV="1">
            <a:off x="1618615" y="5298440"/>
            <a:ext cx="220980" cy="222250"/>
          </a:xfrm>
          <a:prstGeom prst="line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24"/>
            </p:custDataLst>
          </p:nvPr>
        </p:nvCxnSpPr>
        <p:spPr>
          <a:xfrm rot="16200000" flipV="1">
            <a:off x="951865" y="5544820"/>
            <a:ext cx="220980" cy="222250"/>
          </a:xfrm>
          <a:prstGeom prst="line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25"/>
            </p:custDataLst>
          </p:nvPr>
        </p:nvSpPr>
        <p:spPr>
          <a:xfrm>
            <a:off x="2065655" y="5153660"/>
            <a:ext cx="5470525" cy="726440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7030A0"/>
                </a:solidFill>
              </a:rPr>
              <a:t>帮助家庭成员走出</a:t>
            </a:r>
            <a:r>
              <a:rPr lang="en-US" altLang="zh-CN" sz="3200" dirty="0" smtClean="0">
                <a:solidFill>
                  <a:srgbClr val="7030A0"/>
                </a:solidFill>
              </a:rPr>
              <a:t>“</a:t>
            </a:r>
            <a:r>
              <a:rPr lang="zh-CN" altLang="en-US" sz="3200" dirty="0" smtClean="0">
                <a:solidFill>
                  <a:srgbClr val="7030A0"/>
                </a:solidFill>
              </a:rPr>
              <a:t>面子</a:t>
            </a:r>
            <a:r>
              <a:rPr lang="en-US" altLang="zh-CN" sz="3200" dirty="0" smtClean="0">
                <a:solidFill>
                  <a:srgbClr val="7030A0"/>
                </a:solidFill>
              </a:rPr>
              <a:t>”</a:t>
            </a:r>
            <a:r>
              <a:rPr lang="zh-CN" altLang="en-US" sz="3200" dirty="0" smtClean="0">
                <a:solidFill>
                  <a:srgbClr val="7030A0"/>
                </a:solidFill>
              </a:rPr>
              <a:t>困境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7" name="流程图: 顺序访问存储器 6"/>
          <p:cNvSpPr/>
          <p:nvPr/>
        </p:nvSpPr>
        <p:spPr>
          <a:xfrm>
            <a:off x="24765" y="5715"/>
            <a:ext cx="2364740" cy="1057275"/>
          </a:xfrm>
          <a:prstGeom prst="flowChartMagneticTap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>
                <a:solidFill>
                  <a:srgbClr val="7030A0"/>
                </a:solidFill>
              </a:rPr>
              <a:t>方法与技能</a:t>
            </a:r>
            <a:endParaRPr lang="zh-CN" altLang="zh-CN" sz="3600">
              <a:solidFill>
                <a:srgbClr val="7030A0"/>
              </a:solidFill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怎样创建和睦家庭？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（建设和睦家庭需要我们怎么做？）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8585" y="4622800"/>
            <a:ext cx="3926840" cy="22078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09650" y="2169160"/>
            <a:ext cx="74834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7030A0"/>
                </a:solidFill>
                <a:sym typeface="Wingdings" panose="05000000000000000000" charset="0"/>
              </a:rPr>
              <a:t>以良好的心态面对家庭发展中的问题，才能让亲情更浓，让我们的家庭更和睦。</a:t>
            </a:r>
            <a:endParaRPr lang="zh-CN" altLang="en-US" sz="3600">
              <a:solidFill>
                <a:srgbClr val="7030A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怎样创建和睦家庭？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（建设和睦家庭需要我们怎么做？）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6175" y="2238375"/>
            <a:ext cx="7352030" cy="128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endParaRPr lang="zh-CN" altLang="en-US" sz="2800">
              <a:solidFill>
                <a:srgbClr val="7030A0"/>
              </a:solidFill>
              <a:sym typeface="Wingdings" panose="05000000000000000000" charset="0"/>
            </a:endParaRPr>
          </a:p>
          <a:p>
            <a:endParaRPr lang="zh-CN" altLang="en-US">
              <a:solidFill>
                <a:srgbClr val="FF0000"/>
              </a:solidFill>
              <a:sym typeface="Wingdings" panose="05000000000000000000" charset="0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1560" y="1501775"/>
            <a:ext cx="727202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sym typeface="Wingdings" panose="05000000000000000000" charset="0"/>
              </a:rPr>
              <a:t>家庭成员之间互相理解、信任、体谅和包容。</a:t>
            </a:r>
            <a:endParaRPr lang="zh-CN" altLang="en-US" sz="2800">
              <a:solidFill>
                <a:srgbClr val="7030A0"/>
              </a:solidFill>
              <a:sym typeface="Wingdings" panose="05000000000000000000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sym typeface="Wingdings" panose="05000000000000000000" charset="0"/>
              </a:rPr>
              <a:t>有效交流沟通，可以增进理解，化解矛盾和冲突。</a:t>
            </a:r>
            <a:endParaRPr lang="zh-CN" altLang="en-US" sz="2800">
              <a:solidFill>
                <a:srgbClr val="7030A0"/>
              </a:solidFill>
              <a:sym typeface="Wingdings" panose="05000000000000000000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sym typeface="Wingdings" panose="05000000000000000000" charset="0"/>
              </a:rPr>
              <a:t>以良好的心态面对家庭发展中的问题，才能让亲情更浓，让我们的家庭更和睦。</a:t>
            </a:r>
            <a:endParaRPr lang="zh-CN" altLang="en-US" sz="2800">
              <a:solidFill>
                <a:srgbClr val="7030A0"/>
              </a:solidFill>
              <a:sym typeface="Wingdings" panose="05000000000000000000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5356" t="3967" r="1956" b="9911"/>
          <a:stretch>
            <a:fillRect/>
          </a:stretch>
        </p:blipFill>
        <p:spPr>
          <a:xfrm>
            <a:off x="6308725" y="4912995"/>
            <a:ext cx="2793365" cy="1911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18000" y="5819140"/>
            <a:ext cx="1713230" cy="1005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sym typeface="+mn-ea"/>
              </a:rPr>
              <a:t>笔记</a:t>
            </a:r>
            <a:endParaRPr lang="zh-CN" altLang="en-US" sz="6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流程图: 顺序访问存储器 6"/>
          <p:cNvSpPr/>
          <p:nvPr/>
        </p:nvSpPr>
        <p:spPr>
          <a:xfrm>
            <a:off x="358775" y="5715"/>
            <a:ext cx="4380865" cy="1057275"/>
          </a:xfrm>
          <a:prstGeom prst="flowChartMagneticTap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4800">
                <a:solidFill>
                  <a:srgbClr val="7030A0"/>
                </a:solidFill>
              </a:rPr>
              <a:t>小小练习</a:t>
            </a:r>
            <a:endParaRPr lang="zh-CN" altLang="zh-CN" sz="4800">
              <a:solidFill>
                <a:srgbClr val="7030A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085" y="1488440"/>
            <a:ext cx="829119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1.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我国著名作家老舍的《四世同堂》是一部反映中国人民在抗日战争时期艰苦奋斗历史的长篇小说，小说展示了封建时代的大家庭背景。而今，这样的大家庭越来越少见，取而代之的是小家庭。这说明（      ）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A.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小家庭比大家庭好                      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B.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封建社会需要大家庭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C.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家庭的亲情越来越淡漠了           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D.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家庭的结构是不断演化的。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50535" y="3382010"/>
            <a:ext cx="5295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D</a:t>
            </a:r>
            <a:endParaRPr lang="en-US" altLang="zh-CN" sz="360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6460" y="4188460"/>
            <a:ext cx="1815465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98780" y="1251585"/>
            <a:ext cx="8456930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2.</a:t>
            </a:r>
            <a:r>
              <a:rPr lang="zh-CN" altLang="en-US" sz="3200"/>
              <a:t>下列家庭结构中属于核心家庭的是（      ）</a:t>
            </a:r>
            <a:endParaRPr lang="zh-CN" altLang="en-US" sz="3200"/>
          </a:p>
          <a:p>
            <a:r>
              <a:rPr lang="en-US" altLang="zh-CN" sz="2800"/>
              <a:t>A.</a:t>
            </a:r>
            <a:r>
              <a:rPr lang="zh-CN" altLang="en-US" sz="2800"/>
              <a:t>小敏一家三口人：小敏、父亲、母亲</a:t>
            </a:r>
            <a:endParaRPr lang="zh-CN" altLang="en-US" sz="2800"/>
          </a:p>
          <a:p>
            <a:r>
              <a:rPr lang="en-US" altLang="zh-CN" sz="2800"/>
              <a:t>B.</a:t>
            </a:r>
            <a:r>
              <a:rPr lang="zh-CN" altLang="en-US" sz="2800"/>
              <a:t>小华一家五口人：小华、</a:t>
            </a:r>
            <a:r>
              <a:rPr lang="zh-CN" altLang="en-US" sz="2800">
                <a:sym typeface="+mn-ea"/>
              </a:rPr>
              <a:t>父亲、母亲、爷爷、奶奶</a:t>
            </a:r>
            <a:endParaRPr lang="zh-CN" altLang="en-US" sz="2800">
              <a:sym typeface="+mn-ea"/>
            </a:endParaRPr>
          </a:p>
          <a:p>
            <a:r>
              <a:rPr lang="en-US" altLang="zh-CN" sz="2800">
                <a:sym typeface="+mn-ea"/>
              </a:rPr>
              <a:t>C.</a:t>
            </a:r>
            <a:r>
              <a:rPr lang="zh-CN" altLang="en-US" sz="2800">
                <a:sym typeface="+mn-ea"/>
              </a:rPr>
              <a:t>小刚一家五口人：小刚、父亲、母亲、叔叔、阿姨</a:t>
            </a:r>
            <a:endParaRPr lang="zh-CN" altLang="en-US" sz="2800">
              <a:sym typeface="+mn-ea"/>
            </a:endParaRPr>
          </a:p>
          <a:p>
            <a:r>
              <a:rPr lang="en-US" altLang="zh-CN" sz="2800">
                <a:sym typeface="+mn-ea"/>
              </a:rPr>
              <a:t>D.</a:t>
            </a:r>
            <a:r>
              <a:rPr lang="zh-CN" altLang="en-US" sz="2800">
                <a:sym typeface="+mn-ea"/>
              </a:rPr>
              <a:t>小宇一家三口人：小宇、父亲、母亲</a:t>
            </a:r>
            <a:endParaRPr lang="zh-CN" altLang="en-US" sz="2800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09180" y="1251585"/>
            <a:ext cx="5149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</a:t>
            </a:r>
            <a:endParaRPr lang="en-US" altLang="zh-CN" sz="3600">
              <a:solidFill>
                <a:srgbClr val="FF0000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3814445"/>
            <a:ext cx="8456295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5915" y="1085850"/>
            <a:ext cx="3713480" cy="34772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endParaRPr lang="zh-CN" altLang="en-US" sz="2400"/>
          </a:p>
          <a:p>
            <a:pPr algn="l"/>
            <a:r>
              <a:rPr lang="zh-CN" altLang="en-US" sz="2000"/>
              <a:t>故事一：</a:t>
            </a:r>
            <a:endParaRPr lang="zh-CN" altLang="en-US" sz="2000"/>
          </a:p>
          <a:p>
            <a:pPr algn="l"/>
            <a:r>
              <a:rPr lang="zh-CN" altLang="en-US" sz="2000"/>
              <a:t>     狮子和老虎之间爆发了一场激烈的战争，到了最后，两败俱伤。</a:t>
            </a:r>
            <a:endParaRPr lang="zh-CN" altLang="en-US" sz="2000"/>
          </a:p>
          <a:p>
            <a:pPr algn="l"/>
            <a:r>
              <a:rPr lang="zh-CN" altLang="en-US" sz="2000"/>
              <a:t>     狮子快要断气的时候对老虎说：</a:t>
            </a:r>
            <a:r>
              <a:rPr lang="en-US" altLang="zh-CN" sz="2000"/>
              <a:t>“</a:t>
            </a:r>
            <a:r>
              <a:rPr lang="zh-CN" altLang="en-US" sz="2000"/>
              <a:t>如果不是你非要强占我的地盘，我们也不会弄成现在这样。</a:t>
            </a:r>
            <a:r>
              <a:rPr lang="en-US" altLang="zh-CN" sz="2000"/>
              <a:t>”</a:t>
            </a:r>
            <a:r>
              <a:rPr lang="zh-CN" altLang="en-US" sz="2000"/>
              <a:t>老虎吃惊的说：</a:t>
            </a:r>
            <a:r>
              <a:rPr lang="en-US" altLang="zh-CN" sz="2000"/>
              <a:t>“</a:t>
            </a:r>
            <a:r>
              <a:rPr lang="zh-CN" altLang="en-US" sz="2000"/>
              <a:t>我从未想过要抢占你的地盘，我一直以为，你要侵略我！</a:t>
            </a:r>
            <a:r>
              <a:rPr lang="en-US" altLang="zh-CN" sz="2000"/>
              <a:t>”</a:t>
            </a:r>
            <a:endParaRPr lang="en-US" altLang="zh-CN" sz="2000"/>
          </a:p>
          <a:p>
            <a:pPr algn="l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21590" y="82550"/>
            <a:ext cx="3324860" cy="10033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630" y="189230"/>
            <a:ext cx="2952750" cy="8229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创设情境</a:t>
            </a:r>
            <a:endParaRPr lang="zh-CN" altLang="en-US" sz="4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0" y="4562475"/>
            <a:ext cx="418719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</a:rPr>
              <a:t>观点：</a:t>
            </a:r>
            <a:r>
              <a:rPr lang="zh-CN" altLang="en-US" sz="2400">
                <a:solidFill>
                  <a:srgbClr val="FF0000"/>
                </a:solidFill>
              </a:rPr>
              <a:t>相互沟通</a:t>
            </a:r>
            <a:r>
              <a:rPr lang="zh-CN" altLang="en-US" sz="2400">
                <a:solidFill>
                  <a:srgbClr val="7030A0"/>
                </a:solidFill>
              </a:rPr>
              <a:t>是维系家庭幸福的一个重要因素。有什么话不要憋在肚子里，多同家里交流，也让家人多了解自己，这样可以避免一些无谓的误会和矛盾。</a:t>
            </a:r>
            <a:endParaRPr lang="zh-CN" altLang="en-US" sz="2400">
              <a:solidFill>
                <a:srgbClr val="7030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9320" y="1085215"/>
            <a:ext cx="3713480" cy="34772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endParaRPr lang="zh-CN" altLang="en-US" sz="2400"/>
          </a:p>
          <a:p>
            <a:pPr algn="l"/>
            <a:endParaRPr lang="zh-CN" altLang="en-US" sz="2000"/>
          </a:p>
          <a:p>
            <a:pPr algn="l"/>
            <a:r>
              <a:rPr lang="zh-CN" altLang="en-US" sz="2000"/>
              <a:t>故事二：</a:t>
            </a:r>
            <a:endParaRPr lang="zh-CN" altLang="en-US" sz="2000"/>
          </a:p>
          <a:p>
            <a:pPr algn="l"/>
            <a:r>
              <a:rPr lang="zh-CN" altLang="en-US" sz="2000"/>
              <a:t>    小羊请小狗吃饭，它准备了一桌鲜嫩的青草，结果小狗勉强吃了两口，再也吃不下了。</a:t>
            </a:r>
            <a:endParaRPr lang="zh-CN" altLang="en-US" sz="2000"/>
          </a:p>
          <a:p>
            <a:pPr algn="l"/>
            <a:r>
              <a:rPr lang="zh-CN" altLang="en-US" sz="2000"/>
              <a:t>    过了几天，小狗请小羊吃饭，小狗想：不能像小羊那样小气，我一定要用最丰盛的宴席来招待它。于是小狗准备了一桌好的排骨，结果小羊一口也吃不下去。</a:t>
            </a:r>
            <a:endParaRPr lang="zh-CN" altLang="en-US" sz="2000"/>
          </a:p>
          <a:p>
            <a:pPr algn="l"/>
            <a:endParaRPr lang="en-US" altLang="zh-CN" sz="2000"/>
          </a:p>
          <a:p>
            <a:pPr algn="l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0580" y="4617720"/>
            <a:ext cx="418719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</a:rPr>
              <a:t>观点：己所不欲，勿施于人。凡事不要把自己的想法强加于家人，遇到问题时，多进行换位思考，站在对方的角度去想一想，这样，你会更好的</a:t>
            </a:r>
            <a:r>
              <a:rPr lang="zh-CN" altLang="en-US" sz="2400">
                <a:solidFill>
                  <a:srgbClr val="FF0000"/>
                </a:solidFill>
              </a:rPr>
              <a:t>理解</a:t>
            </a:r>
            <a:r>
              <a:rPr lang="zh-CN" altLang="en-US" sz="2400">
                <a:solidFill>
                  <a:srgbClr val="7030A0"/>
                </a:solidFill>
              </a:rPr>
              <a:t>家人。</a:t>
            </a:r>
            <a:endParaRPr lang="zh-CN" altLang="en-US" sz="240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KSO_Shape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868217" y="3531133"/>
            <a:ext cx="1301138" cy="97368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540000" anchor="ctr">
            <a:noAutofit/>
          </a:bodyPr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480185" y="1677670"/>
            <a:ext cx="59753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31" name="TextBox 1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9110" y="231775"/>
            <a:ext cx="505396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学习目标</a:t>
            </a:r>
            <a:endParaRPr lang="zh-CN" altLang="en-US" sz="5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TextBox 1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58670" y="1956435"/>
            <a:ext cx="701865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6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</a:t>
            </a:r>
            <a:r>
              <a:rPr lang="zh-CN" altLang="en-US" sz="36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现代中国家庭发生了什么变化？</a:t>
            </a:r>
            <a:endParaRPr lang="zh-CN" altLang="en-US" sz="36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（现代家庭的特点）</a:t>
            </a:r>
            <a:endParaRPr lang="zh-CN" altLang="en-US" sz="320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sym typeface="+mn-ea"/>
            </a:endParaRPr>
          </a:p>
        </p:txBody>
      </p:sp>
      <p:sp>
        <p:nvSpPr>
          <p:cNvPr id="15" name="直接连接符 4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899160" y="2402205"/>
            <a:ext cx="1131570" cy="1270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8" name="TextBox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30730" y="4091940"/>
            <a:ext cx="5690235" cy="98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6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2.</a:t>
            </a:r>
            <a:r>
              <a:rPr lang="zh-CN" altLang="en-US" sz="36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怎样创建和谐的家庭</a:t>
            </a:r>
            <a:r>
              <a:rPr lang="en-US" altLang="zh-CN" sz="36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?</a:t>
            </a:r>
            <a:endParaRPr lang="en-US" altLang="zh-CN" sz="36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36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600" dirty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19" name="直接连接符 6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899160" y="4584700"/>
            <a:ext cx="1130300" cy="0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>
            <p:custDataLst>
              <p:tags r:id="rId7"/>
            </p:custDataLst>
          </p:nvPr>
        </p:nvSpPr>
        <p:spPr>
          <a:xfrm>
            <a:off x="412115" y="2155190"/>
            <a:ext cx="487045" cy="504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000" dirty="0" smtClean="0">
                <a:sym typeface="Arial" panose="020B0604020202020204" pitchFamily="34" charset="0"/>
              </a:rPr>
              <a:t>1</a:t>
            </a:r>
            <a:endParaRPr lang="zh-CN" altLang="en-US" sz="2000" dirty="0"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>
            <p:custDataLst>
              <p:tags r:id="rId8"/>
            </p:custDataLst>
          </p:nvPr>
        </p:nvSpPr>
        <p:spPr>
          <a:xfrm>
            <a:off x="412115" y="4332605"/>
            <a:ext cx="487045" cy="504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000" dirty="0" smtClean="0">
                <a:sym typeface="Arial" panose="020B0604020202020204" pitchFamily="34" charset="0"/>
              </a:rPr>
              <a:t>2</a:t>
            </a:r>
            <a:endParaRPr lang="en-US" sz="2000" dirty="0"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预定义过程 3"/>
          <p:cNvSpPr/>
          <p:nvPr/>
        </p:nvSpPr>
        <p:spPr>
          <a:xfrm>
            <a:off x="617855" y="151765"/>
            <a:ext cx="5118100" cy="762000"/>
          </a:xfrm>
          <a:prstGeom prst="flowChartPredefined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3035" y="151765"/>
            <a:ext cx="3550920" cy="7620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运用你的经验</a:t>
            </a:r>
            <a:endParaRPr lang="zh-CN" altLang="en-US" sz="44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6200" y="1404620"/>
            <a:ext cx="3741420" cy="1181735"/>
          </a:xfrm>
          <a:prstGeom prst="rect">
            <a:avLst/>
          </a:prstGeom>
          <a:solidFill>
            <a:schemeClr val="accent2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zh-CN" sz="2000" b="1">
                <a:solidFill>
                  <a:schemeClr val="tx1">
                    <a:lumMod val="50000"/>
                  </a:schemeClr>
                </a:solidFill>
              </a:rPr>
              <a:t>结合左图的图示说说现代家庭还有哪些特点。在空白框中列出你的观察到的现象。</a:t>
            </a:r>
            <a:endParaRPr lang="zh-CN" altLang="zh-CN" sz="2000" b="1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1404620"/>
            <a:ext cx="5018405" cy="42252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42535" y="2893060"/>
            <a:ext cx="3968750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7030A0"/>
                </a:solidFill>
              </a:rPr>
              <a:t>1.</a:t>
            </a:r>
            <a:r>
              <a:rPr lang="zh-CN" altLang="en-US" sz="2800">
                <a:solidFill>
                  <a:srgbClr val="7030A0"/>
                </a:solidFill>
              </a:rPr>
              <a:t>越来越重视对子女的教育</a:t>
            </a:r>
            <a:endParaRPr lang="zh-CN" altLang="en-US" sz="2800">
              <a:solidFill>
                <a:srgbClr val="7030A0"/>
              </a:solidFill>
            </a:endParaRPr>
          </a:p>
          <a:p>
            <a:r>
              <a:rPr lang="en-US" altLang="zh-CN" sz="2800">
                <a:solidFill>
                  <a:srgbClr val="7030A0"/>
                </a:solidFill>
              </a:rPr>
              <a:t>2.</a:t>
            </a:r>
            <a:r>
              <a:rPr lang="zh-CN" altLang="en-US" sz="2800">
                <a:solidFill>
                  <a:srgbClr val="7030A0"/>
                </a:solidFill>
              </a:rPr>
              <a:t>长辈受到尊敬爱戴，子女能自由发表意见，包括对长辈的批评</a:t>
            </a:r>
            <a:endParaRPr lang="zh-CN" altLang="en-US" sz="2800">
              <a:solidFill>
                <a:srgbClr val="7030A0"/>
              </a:solidFill>
            </a:endParaRPr>
          </a:p>
          <a:p>
            <a:r>
              <a:rPr lang="en-US" altLang="zh-CN" sz="2800">
                <a:solidFill>
                  <a:srgbClr val="7030A0"/>
                </a:solidFill>
              </a:rPr>
              <a:t>3.</a:t>
            </a:r>
            <a:r>
              <a:rPr lang="zh-CN" altLang="en-US" sz="2800">
                <a:solidFill>
                  <a:srgbClr val="7030A0"/>
                </a:solidFill>
              </a:rPr>
              <a:t>生活方式越来越科学</a:t>
            </a:r>
            <a:endParaRPr lang="zh-CN" altLang="en-US" sz="2800">
              <a:solidFill>
                <a:srgbClr val="7030A0"/>
              </a:solidFill>
            </a:endParaRPr>
          </a:p>
          <a:p>
            <a:r>
              <a:rPr lang="en-US" altLang="zh-CN" sz="2800">
                <a:solidFill>
                  <a:srgbClr val="7030A0"/>
                </a:solidFill>
              </a:rPr>
              <a:t>4.</a:t>
            </a:r>
            <a:r>
              <a:rPr lang="zh-CN" altLang="en-US" sz="2800">
                <a:solidFill>
                  <a:srgbClr val="7030A0"/>
                </a:solidFill>
              </a:rPr>
              <a:t>重视身体健康的同时，更加注重心理健康</a:t>
            </a:r>
            <a:endParaRPr lang="zh-CN" altLang="en-US" sz="2800">
              <a:solidFill>
                <a:srgbClr val="7030A0"/>
              </a:solidFill>
            </a:endParaRPr>
          </a:p>
          <a:p>
            <a:r>
              <a:rPr lang="en-US" altLang="zh-CN" sz="2800">
                <a:solidFill>
                  <a:srgbClr val="7030A0"/>
                </a:solidFill>
              </a:rPr>
              <a:t>……</a:t>
            </a:r>
            <a:endParaRPr lang="en-US" altLang="zh-CN" sz="28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076825" y="248920"/>
            <a:ext cx="3700780" cy="70040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6825" y="208280"/>
            <a:ext cx="375666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家庭结构的演化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1104900"/>
            <a:ext cx="4285615" cy="2847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55" y="792480"/>
            <a:ext cx="3616960" cy="6540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rgbClr val="7030A0"/>
                </a:solidFill>
              </a:rPr>
              <a:t>四世同堂的大家庭</a:t>
            </a:r>
            <a:endParaRPr lang="zh-CN" altLang="en-US" sz="3200">
              <a:solidFill>
                <a:srgbClr val="7030A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10988"/>
          <a:stretch>
            <a:fillRect/>
          </a:stretch>
        </p:blipFill>
        <p:spPr>
          <a:xfrm>
            <a:off x="6184265" y="1104900"/>
            <a:ext cx="2883535" cy="3719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085" y="3672205"/>
            <a:ext cx="4324985" cy="2917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1290" y="4353560"/>
            <a:ext cx="21697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核心家庭</a:t>
            </a:r>
            <a:r>
              <a:rPr lang="en-US" altLang="zh-CN" sz="2400"/>
              <a:t>——</a:t>
            </a:r>
            <a:r>
              <a:rPr lang="zh-CN" altLang="en-US" sz="2400"/>
              <a:t>父母与未婚子女两代人组成的家庭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6520180" y="4458335"/>
            <a:ext cx="244729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FF0000"/>
                </a:solidFill>
              </a:rPr>
              <a:t>主干家庭</a:t>
            </a:r>
            <a:r>
              <a:rPr lang="en-US" altLang="zh-CN" sz="2800"/>
              <a:t>——</a:t>
            </a:r>
            <a:r>
              <a:rPr lang="zh-CN" altLang="en-US" sz="2800"/>
              <a:t>祖父母（或外祖父母）、父母及第三代组成的家庭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现代中国家庭发生了什么变化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（现代家庭的特点）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595" y="1920240"/>
            <a:ext cx="749681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Wingdings" panose="05000000000000000000" charset="0"/>
              </a:rPr>
              <a:t>随着社会历史的演进，</a:t>
            </a:r>
            <a:r>
              <a:rPr lang="zh-CN" altLang="en-US" sz="3200">
                <a:solidFill>
                  <a:srgbClr val="FF0000"/>
                </a:solidFill>
                <a:sym typeface="Wingdings" panose="05000000000000000000" charset="0"/>
              </a:rPr>
              <a:t>现在家庭的结构、规模、观念等都发生了不同程度的变化。家庭变得越来越小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Wingdings" panose="05000000000000000000" charset="0"/>
              </a:rPr>
              <a:t>，从过去儿孙满堂的大家庭，到今天</a:t>
            </a:r>
            <a:r>
              <a:rPr lang="zh-CN" altLang="en-US" sz="3200">
                <a:solidFill>
                  <a:srgbClr val="FF0000"/>
                </a:solidFill>
                <a:sym typeface="Wingdings" panose="05000000000000000000" charset="0"/>
              </a:rPr>
              <a:t>家庭不断趋向小型化，中国的家庭结构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Wingdings" panose="05000000000000000000" charset="0"/>
              </a:rPr>
              <a:t>在过去几十年间</a:t>
            </a:r>
            <a:r>
              <a:rPr lang="zh-CN" altLang="en-US" sz="3200">
                <a:solidFill>
                  <a:srgbClr val="FF0000"/>
                </a:solidFill>
                <a:sym typeface="Wingdings" panose="05000000000000000000" charset="0"/>
              </a:rPr>
              <a:t>发生了重大变化。</a:t>
            </a:r>
            <a:endParaRPr lang="zh-CN" altLang="en-US" sz="3200">
              <a:solidFill>
                <a:srgbClr val="FF000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" y="1092835"/>
            <a:ext cx="6820535" cy="56648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现代中国家庭发生了什么变化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（现代家庭的特点）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0405" y="1612900"/>
            <a:ext cx="1989455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家庭成员的交流、沟通方式发生了较大的变化。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现代中国家庭发生了什么变化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（现代家庭的特点）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1153160"/>
            <a:ext cx="6706870" cy="5457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29730" y="1276350"/>
            <a:ext cx="2364105" cy="5334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Wingdings" panose="05000000000000000000" charset="0"/>
              </a:rPr>
              <a:t>家庭氛围越来越平等、民主，这些已成为现代家庭生活的重要内容。</a:t>
            </a:r>
            <a:endParaRPr lang="zh-CN" altLang="en-US" sz="3600">
              <a:solidFill>
                <a:srgbClr val="FF0000"/>
              </a:solidFill>
              <a:sym typeface="Wingdings" panose="05000000000000000000" charset="0"/>
            </a:endParaRPr>
          </a:p>
          <a:p>
            <a:r>
              <a:rPr lang="zh-CN" altLang="en-US" sz="2800">
                <a:solidFill>
                  <a:srgbClr val="7030A0"/>
                </a:solidFill>
                <a:sym typeface="Wingdings" panose="05000000000000000000" charset="0"/>
              </a:rPr>
              <a:t>（家庭生活的内容在变化）</a:t>
            </a:r>
            <a:endParaRPr lang="zh-CN" altLang="en-US" sz="2800">
              <a:solidFill>
                <a:srgbClr val="7030A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4620" y="132715"/>
            <a:ext cx="8860790" cy="8362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1.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现代中国家庭发生了什么变化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（现代家庭的特点）</a:t>
            </a:r>
            <a:endParaRPr lang="zh-CN" altLang="en-US" sz="2400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855" y="1576705"/>
            <a:ext cx="8181975" cy="4206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charset="0"/>
              </a:rPr>
              <a:t>现在家庭的结构、规模、观念等都发生了不同程度的变化。家庭变得越来越小，家庭不断趋向小型化，中国的家庭结构发生了重大变化。</a:t>
            </a:r>
            <a:endParaRPr lang="zh-CN" altLang="en-US" sz="28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Wingdings" panose="05000000000000000000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charset="0"/>
              </a:rPr>
              <a:t>家庭成员的交流、沟通方式发生了较大的变化。</a:t>
            </a:r>
            <a:endParaRPr lang="zh-CN" altLang="en-US" sz="28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Wingdings" panose="05000000000000000000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charset="0"/>
              </a:rPr>
              <a:t>家庭氛围越来越平等、民主，这些已成为现代家庭生活的重要内容。</a:t>
            </a:r>
            <a:endParaRPr lang="zh-CN" altLang="en-US" sz="28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Wingdings" panose="05000000000000000000" charset="0"/>
            </a:endParaRPr>
          </a:p>
          <a:p>
            <a:pPr algn="l"/>
            <a:endParaRPr lang="zh-CN" altLang="en-US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9460" y="5782945"/>
            <a:ext cx="2548255" cy="10972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6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笔记</a:t>
            </a:r>
            <a:endParaRPr lang="zh-CN" altLang="en-US" sz="66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r="4525"/>
          <a:stretch>
            <a:fillRect/>
          </a:stretch>
        </p:blipFill>
        <p:spPr>
          <a:xfrm>
            <a:off x="7381240" y="4984750"/>
            <a:ext cx="1755140" cy="1895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424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h_f"/>
  <p:tag name="KSO_WM_UNIT_INDEX" val="1_3_1"/>
  <p:tag name="KSO_WM_UNIT_ID" val="259*m_h_f*1_3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m1-1"/>
  <p:tag name="KSO_WM_UNIT_USESOURCEFORMAT_APPLY" val="0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i"/>
  <p:tag name="KSO_WM_UNIT_INDEX" val="1_5"/>
  <p:tag name="KSO_WM_UNIT_ID" val="259*m_i*1_5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i"/>
  <p:tag name="KSO_WM_UNIT_INDEX" val="1_6"/>
  <p:tag name="KSO_WM_UNIT_ID" val="259*m_i*1_6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i"/>
  <p:tag name="KSO_WM_UNIT_INDEX" val="1_8"/>
  <p:tag name="KSO_WM_UNIT_ID" val="259*m_i*1_8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642"/>
  <p:tag name="KSO_WM_TAG_VERSION" val="1.0"/>
  <p:tag name="KSO_WM_SLIDE_ID" val="diagram642_4"/>
  <p:tag name="KSO_WM_SLIDE_INDEX" val="4"/>
  <p:tag name="KSO_WM_SLIDE_ITEM_CNT" val="3"/>
  <p:tag name="KSO_WM_SLIDE_LAYOUT" val="m_a"/>
  <p:tag name="KSO_WM_SLIDE_LAYOUT_CNT" val="1_1"/>
  <p:tag name="KSO_WM_SLIDE_TYPE" val="text"/>
  <p:tag name="KSO_WM_BEAUTIFY_FLAG" val="#wm#"/>
  <p:tag name="KSO_WM_SLIDE_POSITION" val="20*210"/>
  <p:tag name="KSO_WM_SLIDE_SIZE" val="688*212"/>
  <p:tag name="KSO_WM_DIAGRAM_GROUP_CODE" val="m1-1"/>
</p:tagLst>
</file>

<file path=ppt/tags/tag15.xml><?xml version="1.0" encoding="utf-8"?>
<p:tagLst xmlns:p="http://schemas.openxmlformats.org/presentationml/2006/main">
  <p:tag name="KSO_WM_UNIT_RELATE_UNITID" val="259*m*1"/>
  <p:tag name="KSO_WM_TAG_VERSION" val="1.0"/>
  <p:tag name="KSO_WM_TEMPLATE_CATEGORY" val="diagram"/>
  <p:tag name="KSO_WM_TEMPLATE_INDEX" val="431"/>
  <p:tag name="KSO_WM_UNIT_TYPE" val="a"/>
  <p:tag name="KSO_WM_UNIT_INDEX" val="1"/>
  <p:tag name="KSO_WM_UNIT_ID" val="259*a*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"/>
  <p:tag name="KSO_WM_UNIT_ID" val="259*m_i*1_1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2"/>
  <p:tag name="KSO_WM_UNIT_ID" val="259*m_i*1_2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3"/>
  <p:tag name="KSO_WM_UNIT_ID" val="259*m_i*1_3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4"/>
  <p:tag name="KSO_WM_UNIT_ID" val="259*m_i*1_4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424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5"/>
  <p:tag name="KSO_WM_UNIT_ID" val="259*m_i*1_5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h_f"/>
  <p:tag name="KSO_WM_UNIT_INDEX" val="1_1_1"/>
  <p:tag name="KSO_WM_UNIT_ID" val="259*m_h_f*1_1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" val="LOREM IPSUM DOLOR SIT AMET, CONSECTETUR ADIPISICING ELIT, SED"/>
  <p:tag name="KSO_WM_BEAUTIFY_FLAG" val="#wm#"/>
  <p:tag name="KSO_WM_DIAGRAM_GROUP_CODE" val="m1-1"/>
  <p:tag name="KSO_WM_UNIT_USESOURCEFORMAT_APPLY" val="0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6"/>
  <p:tag name="KSO_WM_UNIT_ID" val="259*m_i*1_6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7"/>
  <p:tag name="KSO_WM_UNIT_ID" val="259*m_i*1_7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8"/>
  <p:tag name="KSO_WM_UNIT_ID" val="259*m_i*1_8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9"/>
  <p:tag name="KSO_WM_UNIT_ID" val="259*m_i*1_9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0"/>
  <p:tag name="KSO_WM_UNIT_ID" val="259*m_i*1_10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h_f"/>
  <p:tag name="KSO_WM_UNIT_INDEX" val="1_2_1"/>
  <p:tag name="KSO_WM_UNIT_ID" val="259*m_h_f*1_2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" val="LOREM IPSUM DOLOR SIT AMET, CONSECTETUR ADIPISICING ELIT, SED"/>
  <p:tag name="KSO_WM_BEAUTIFY_FLAG" val="#wm#"/>
  <p:tag name="KSO_WM_DIAGRAM_GROUP_CODE" val="m1-1"/>
  <p:tag name="KSO_WM_UNIT_USESOURCEFORMAT_APPLY" val="0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1"/>
  <p:tag name="KSO_WM_UNIT_ID" val="259*m_i*1_11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2"/>
  <p:tag name="KSO_WM_UNIT_ID" val="259*m_i*1_12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424"/>
  <p:tag name="KSO_WM_UNIT_TYPE" val="a"/>
  <p:tag name="KSO_WM_UNIT_INDEX" val="1"/>
  <p:tag name="KSO_WM_UNIT_ID" val="custom424_1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3"/>
  <p:tag name="KSO_WM_UNIT_ID" val="259*m_i*1_13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4"/>
  <p:tag name="KSO_WM_UNIT_ID" val="259*m_i*1_14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2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5"/>
  <p:tag name="KSO_WM_UNIT_ID" val="259*m_i*1_15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h_f"/>
  <p:tag name="KSO_WM_UNIT_INDEX" val="1_3_1"/>
  <p:tag name="KSO_WM_UNIT_ID" val="259*m_h_f*1_3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" val="LOREM IPSUM DOLOR SIT AMET, CONSECTETUR ADIPISICING ELIT, SED"/>
  <p:tag name="KSO_WM_BEAUTIFY_FLAG" val="#wm#"/>
  <p:tag name="KSO_WM_DIAGRAM_GROUP_CODE" val="m1-1"/>
  <p:tag name="KSO_WM_UNIT_USESOURCEFORMAT_APPLY" val="0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6"/>
  <p:tag name="KSO_WM_UNIT_ID" val="259*m_i*1_16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5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7"/>
  <p:tag name="KSO_WM_UNIT_ID" val="259*m_i*1_17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6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8"/>
  <p:tag name="KSO_WM_UNIT_ID" val="259*m_i*1_18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19"/>
  <p:tag name="KSO_WM_UNIT_ID" val="259*m_i*1_19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i"/>
  <p:tag name="KSO_WM_UNIT_INDEX" val="1_20"/>
  <p:tag name="KSO_WM_UNIT_ID" val="259*m_i*1_20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431"/>
  <p:tag name="KSO_WM_UNIT_TYPE" val="m_h_f"/>
  <p:tag name="KSO_WM_UNIT_INDEX" val="1_4_1"/>
  <p:tag name="KSO_WM_UNIT_ID" val="259*m_h_f*1_4_1"/>
  <p:tag name="KSO_WM_UNIT_CLEAR" val="1"/>
  <p:tag name="KSO_WM_UNIT_LAYERLEVEL" val="1_1_1"/>
  <p:tag name="KSO_WM_UNIT_VALUE" val="38"/>
  <p:tag name="KSO_WM_UNIT_HIGHLIGHT" val="0"/>
  <p:tag name="KSO_WM_UNIT_COMPATIBLE" val="0"/>
  <p:tag name="KSO_WM_UNIT_PRESET_TEXT" val="LOREM IPSUM DOLOR SIT AMET, CONSECTETUR ADIPISICING ELIT, SED"/>
  <p:tag name="KSO_WM_BEAUTIFY_FLAG" val="#wm#"/>
  <p:tag name="KSO_WM_DIAGRAM_GROUP_CODE" val="m1-1"/>
  <p:tag name="KSO_WM_UNIT_USESOURCEFORMAT_APPLY" val="0"/>
</p:tagLst>
</file>

<file path=ppt/tags/tag4.xml><?xml version="1.0" encoding="utf-8"?>
<p:tagLst xmlns:p="http://schemas.openxmlformats.org/presentationml/2006/main">
  <p:tag name="KSO_WM_TEMPLATE_THUMBS_INDEX" val="1、4、5、10、12、13、17、20、23、27、28、29、30、31、32"/>
  <p:tag name="KSO_WM_TEMPLATE_CATEGORY" val="custom"/>
  <p:tag name="KSO_WM_TEMPLATE_INDEX" val="424"/>
  <p:tag name="KSO_WM_TAG_VERSION" val="1.0"/>
  <p:tag name="KSO_WM_SLIDE_ID" val="custom42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0.xml><?xml version="1.0" encoding="utf-8"?>
<p:tagLst xmlns:p="http://schemas.openxmlformats.org/presentationml/2006/main">
  <p:tag name="KSO_WM_SLIDE_ID" val="diagram431_4"/>
  <p:tag name="KSO_WM_SLIDE_INDEX" val="4"/>
  <p:tag name="KSO_WM_SLIDE_ITEM_CNT" val="4"/>
  <p:tag name="KSO_WM_SLIDE_LAYOUT" val="m_a"/>
  <p:tag name="KSO_WM_SLIDE_LAYOUT_CNT" val="1_1"/>
  <p:tag name="KSO_WM_SLIDE_TYPE" val="contents"/>
  <p:tag name="KSO_WM_BEAUTIFY_FLAG" val="#wm#"/>
  <p:tag name="KSO_WM_TEMPLATE_CATEGORY" val="diagram"/>
  <p:tag name="KSO_WM_TEMPLATE_INDEX" val="431"/>
  <p:tag name="KSO_WM_DIAGRAM_GROUP_CODE" val="m1-1"/>
  <p:tag name="KSO_WM_TAG_VERSION" val="1.0"/>
</p:tagLst>
</file>

<file path=ppt/tags/tag5.xml><?xml version="1.0" encoding="utf-8"?>
<p:tagLst xmlns:p="http://schemas.openxmlformats.org/presentationml/2006/main">
  <p:tag name="KSO_WM_TEMPLATE_CATEGORY" val="custom"/>
  <p:tag name="KSO_WM_TEMPLATE_INDEX" val="424"/>
  <p:tag name="KSO_WM_TAG_VERSION" val="1.0"/>
  <p:tag name="KSO_WM_SLIDE_ID" val="custom42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49*107"/>
  <p:tag name="KSO_WM_SLIDE_SIZE" val="621*38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42_4*i*11"/>
  <p:tag name="KSO_WM_TEMPLATE_CATEGORY" val="diagram"/>
  <p:tag name="KSO_WM_TEMPLATE_INDEX" val="642"/>
  <p:tag name="KSO_WM_UNIT_INDEX" val="11"/>
</p:tagLst>
</file>

<file path=ppt/tags/tag7.xml><?xml version="1.0" encoding="utf-8"?>
<p:tagLst xmlns:p="http://schemas.openxmlformats.org/presentationml/2006/main">
  <p:tag name="KSO_WM_UNIT_RELATE_UNITID" val="259*m*1"/>
  <p:tag name="KSO_WM_TAG_VERSION" val="1.0"/>
  <p:tag name="KSO_WM_TEMPLATE_CATEGORY" val="diagram"/>
  <p:tag name="KSO_WM_TEMPLATE_INDEX" val="642"/>
  <p:tag name="KSO_WM_UNIT_TYPE" val="a"/>
  <p:tag name="KSO_WM_UNIT_INDEX" val="1"/>
  <p:tag name="KSO_WM_UNIT_ID" val="259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h_f"/>
  <p:tag name="KSO_WM_UNIT_INDEX" val="1_1_1"/>
  <p:tag name="KSO_WM_UNIT_ID" val="259*m_h_f*1_1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35"/>
  <p:tag name="KSO_WM_DIAGRAM_GROUP_CODE" val="m1-1"/>
  <p:tag name="KSO_WM_UNIT_USESOURCEFORMAT_APPLY" val="0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642"/>
  <p:tag name="KSO_WM_UNIT_TYPE" val="m_i"/>
  <p:tag name="KSO_WM_UNIT_INDEX" val="1_3"/>
  <p:tag name="KSO_WM_UNIT_ID" val="259*m_i*1_3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heme/theme1.xml><?xml version="1.0" encoding="utf-8"?>
<a:theme xmlns:a="http://schemas.openxmlformats.org/drawingml/2006/main" name="1_自定义设计方案">
  <a:themeElements>
    <a:clrScheme name="424.4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76AA30"/>
      </a:accent1>
      <a:accent2>
        <a:srgbClr val="5EB5D0"/>
      </a:accent2>
      <a:accent3>
        <a:srgbClr val="38A68C"/>
      </a:accent3>
      <a:accent4>
        <a:srgbClr val="B0C725"/>
      </a:accent4>
      <a:accent5>
        <a:srgbClr val="FFC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2002</Words>
  <Application>WPS 演示</Application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黑体</vt:lpstr>
      <vt:lpstr>微软雅黑</vt:lpstr>
      <vt:lpstr>Calibri</vt:lpstr>
      <vt:lpstr>1_自定义设计方案</vt:lpstr>
      <vt:lpstr>7.3让家更美好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Administrator</cp:lastModifiedBy>
  <dcterms:created xsi:type="dcterms:W3CDTF">2016-11-22T15:23:00Z</dcterms:created>
  <dcterms:modified xsi:type="dcterms:W3CDTF">2018-08-11T18:21:56Z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