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3.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732" r:id="rId3"/>
    <p:sldMasterId id="2147483744" r:id="rId4"/>
    <p:sldMasterId id="2147483757" r:id="rId5"/>
    <p:sldMasterId id="2147483769" r:id="rId6"/>
    <p:sldMasterId id="2147483781" r:id="rId7"/>
    <p:sldMasterId id="2147483793" r:id="rId8"/>
    <p:sldMasterId id="2147483805" r:id="rId9"/>
    <p:sldMasterId id="2147483817" r:id="rId10"/>
    <p:sldMasterId id="2147483829" r:id="rId11"/>
    <p:sldMasterId id="2147483841" r:id="rId12"/>
    <p:sldMasterId id="2147483853" r:id="rId13"/>
    <p:sldMasterId id="2147483865" r:id="rId14"/>
  </p:sldMasterIdLst>
  <p:notesMasterIdLst>
    <p:notesMasterId r:id="rId52"/>
  </p:notesMasterIdLst>
  <p:sldIdLst>
    <p:sldId id="260" r:id="rId15"/>
    <p:sldId id="258" r:id="rId16"/>
    <p:sldId id="257"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94" r:id="rId32"/>
    <p:sldId id="275" r:id="rId33"/>
    <p:sldId id="276" r:id="rId34"/>
    <p:sldId id="277"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290" r:id="rId48"/>
    <p:sldId id="291" r:id="rId49"/>
    <p:sldId id="292" r:id="rId50"/>
    <p:sldId id="293"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slide" Target="slides/slide2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20C935-FAD7-4402-B7CC-1D71C47569FC}" type="datetimeFigureOut">
              <a:rPr lang="zh-CN" altLang="en-US" smtClean="0"/>
              <a:t>2017/8/31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7D0FB6-6FC8-4908-9523-E073B5A8FB9B}" type="slidenum">
              <a:rPr lang="zh-CN" altLang="en-US" smtClean="0"/>
              <a:t>‹#›</a:t>
            </a:fld>
            <a:endParaRPr lang="zh-CN" altLang="en-US"/>
          </a:p>
        </p:txBody>
      </p:sp>
    </p:spTree>
    <p:extLst>
      <p:ext uri="{BB962C8B-B14F-4D97-AF65-F5344CB8AC3E}">
        <p14:creationId xmlns:p14="http://schemas.microsoft.com/office/powerpoint/2010/main" val="3423371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我们先认识一下常见的图例。大家看，铁路、公路、国界、省界等的符号都有统一规范的要求。</a:t>
            </a:r>
          </a:p>
        </p:txBody>
      </p:sp>
      <p:sp>
        <p:nvSpPr>
          <p:cNvPr id="7782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382A82D-5B2E-4136-A7DC-6E0807299249}" type="slidenum">
              <a:rPr lang="zh-CN" altLang="en-US">
                <a:solidFill>
                  <a:srgbClr val="000000"/>
                </a:solidFill>
              </a:rPr>
              <a:pPr>
                <a:defRPr/>
              </a:pPr>
              <a:t>25</a:t>
            </a:fld>
            <a:endParaRPr lang="zh-CN" alt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什么是注记呢？</a:t>
            </a:r>
            <a:endParaRPr lang="en-US" altLang="zh-CN" smtClean="0"/>
          </a:p>
          <a:p>
            <a:pPr eaLnBrk="1" hangingPunct="1">
              <a:spcBef>
                <a:spcPct val="0"/>
              </a:spcBef>
            </a:pPr>
            <a:r>
              <a:rPr lang="zh-CN" altLang="en-US" smtClean="0"/>
              <a:t>注记是</a:t>
            </a:r>
            <a:r>
              <a:rPr lang="en-US" altLang="zh-CN" smtClean="0"/>
              <a:t>——</a:t>
            </a:r>
          </a:p>
          <a:p>
            <a:pPr eaLnBrk="1" hangingPunct="1">
              <a:spcBef>
                <a:spcPct val="0"/>
              </a:spcBef>
            </a:pPr>
            <a:r>
              <a:rPr lang="zh-CN" altLang="en-US" smtClean="0"/>
              <a:t>有同学会说了，不就是写字标数嘛，简单！！</a:t>
            </a:r>
            <a:endParaRPr lang="en-US" altLang="zh-CN" smtClean="0"/>
          </a:p>
          <a:p>
            <a:pPr eaLnBrk="1" hangingPunct="1">
              <a:spcBef>
                <a:spcPct val="0"/>
              </a:spcBef>
            </a:pPr>
            <a:r>
              <a:rPr lang="zh-CN" altLang="en-US" smtClean="0"/>
              <a:t>这还真不是一件简单的事！</a:t>
            </a:r>
          </a:p>
        </p:txBody>
      </p:sp>
      <p:sp>
        <p:nvSpPr>
          <p:cNvPr id="79876"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992F260-070F-43B2-B610-9F9E7C93D5DA}" type="slidenum">
              <a:rPr lang="zh-CN" altLang="en-US">
                <a:solidFill>
                  <a:srgbClr val="000000"/>
                </a:solidFill>
              </a:rPr>
              <a:pPr>
                <a:defRPr/>
              </a:pPr>
              <a:t>26</a:t>
            </a:fld>
            <a:endParaRPr lang="zh-CN" alt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影像地图按影像获取方法不同分为航空影像地图和卫星影像地图两种。利用航天飞机拍出来的照片为底图制作出来的地图称为航空影像地图。这种地图比较准确，精度比较高。以卫星遥感影像照片为底图，经过科学处理获得的地图为卫星影像地图。</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2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F4C4C63-F42F-4E78-B714-31850469261C}" type="slidenum">
              <a:rPr lang="zh-CN" altLang="en-US">
                <a:solidFill>
                  <a:srgbClr val="000000"/>
                </a:solidFill>
              </a:rPr>
              <a:pPr>
                <a:defRPr/>
              </a:pPr>
              <a:t>6</a:t>
            </a:fld>
            <a:endParaRPr lang="zh-CN"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580"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D946D6E-FFAD-497C-9115-647BB2086441}" type="slidenum">
              <a:rPr lang="zh-CN" altLang="en-US">
                <a:solidFill>
                  <a:srgbClr val="000000"/>
                </a:solidFill>
              </a:rPr>
              <a:pPr>
                <a:defRPr/>
              </a:pPr>
              <a:t>8</a:t>
            </a:fld>
            <a:endParaRPr lang="zh-CN"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5453" y="8686362"/>
            <a:ext cx="2972547" cy="45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fontAlgn="base" hangingPunct="1">
              <a:spcBef>
                <a:spcPct val="0"/>
              </a:spcBef>
              <a:spcAft>
                <a:spcPct val="0"/>
              </a:spcAft>
            </a:pPr>
            <a:fld id="{435A7669-ABD1-4E57-9AFA-D452A13A6166}" type="slidenum">
              <a:rPr kumimoji="1" lang="en-US" altLang="zh-CN" sz="1200" smtClean="0">
                <a:solidFill>
                  <a:srgbClr val="000000"/>
                </a:solidFill>
                <a:latin typeface="Tahoma" pitchFamily="34" charset="0"/>
              </a:rPr>
              <a:pPr algn="r" eaLnBrk="1" fontAlgn="base" hangingPunct="1">
                <a:spcBef>
                  <a:spcPct val="0"/>
                </a:spcBef>
                <a:spcAft>
                  <a:spcPct val="0"/>
                </a:spcAft>
              </a:pPr>
              <a:t>16</a:t>
            </a:fld>
            <a:endParaRPr kumimoji="1" lang="en-US" altLang="zh-CN" sz="1200" smtClean="0">
              <a:solidFill>
                <a:srgbClr val="000000"/>
              </a:solidFill>
              <a:latin typeface="Tahoma" pitchFamily="34" charset="0"/>
            </a:endParaRPr>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4" name="Rectangle 3"/>
          <p:cNvSpPr>
            <a:spLocks noGrp="1" noChangeArrowheads="1"/>
          </p:cNvSpPr>
          <p:nvPr>
            <p:ph type="body" idx="1"/>
          </p:nvPr>
        </p:nvSpPr>
        <p:spPr bwMode="auto">
          <a:xfrm>
            <a:off x="914508" y="4343913"/>
            <a:ext cx="5028986" cy="41143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solidFill>
                <a:srgbClr val="FFFF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solidFill>
                <a:schemeClr val="bg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77589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0363862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452240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gd name="T0" fmla="*/ 4389 w 6027"/>
                <a:gd name="T1" fmla="*/ 32 h 2296"/>
                <a:gd name="T2" fmla="*/ 0 w 6027"/>
                <a:gd name="T3" fmla="*/ 32 h 2296"/>
                <a:gd name="T4" fmla="*/ 0 w 6027"/>
                <a:gd name="T5" fmla="*/ 0 h 2296"/>
                <a:gd name="T6" fmla="*/ 4389 w 6027"/>
                <a:gd name="T7" fmla="*/ 0 h 2296"/>
                <a:gd name="T8" fmla="*/ 4389 w 6027"/>
                <a:gd name="T9" fmla="*/ 32 h 2296"/>
                <a:gd name="T10" fmla="*/ 4389 w 6027"/>
                <a:gd name="T11" fmla="*/ 32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6" name="Freeform 4"/>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sp>
        <p:nvSpPr>
          <p:cNvPr id="7" name="Freeform 5"/>
          <p:cNvSpPr>
            <a:spLocks/>
          </p:cNvSpPr>
          <p:nvPr/>
        </p:nvSpPr>
        <p:spPr bwMode="hidden">
          <a:xfrm>
            <a:off x="6242050" y="6269038"/>
            <a:ext cx="28956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gd name="T0" fmla="*/ 636 w 994"/>
                  <a:gd name="T1" fmla="*/ 373 h 529"/>
                  <a:gd name="T2" fmla="*/ 495 w 994"/>
                  <a:gd name="T3" fmla="*/ 370 h 529"/>
                  <a:gd name="T4" fmla="*/ 280 w 994"/>
                  <a:gd name="T5" fmla="*/ 249 h 529"/>
                  <a:gd name="T6" fmla="*/ 127 w 994"/>
                  <a:gd name="T7" fmla="*/ 66 h 529"/>
                  <a:gd name="T8" fmla="*/ 0 w 994"/>
                  <a:gd name="T9" fmla="*/ 0 h 529"/>
                  <a:gd name="T10" fmla="*/ 22 w 994"/>
                  <a:gd name="T11" fmla="*/ 26 h 529"/>
                  <a:gd name="T12" fmla="*/ 0 w 994"/>
                  <a:gd name="T13" fmla="*/ 65 h 529"/>
                  <a:gd name="T14" fmla="*/ 30 w 994"/>
                  <a:gd name="T15" fmla="*/ 119 h 529"/>
                  <a:gd name="T16" fmla="*/ 75 w 994"/>
                  <a:gd name="T17" fmla="*/ 243 h 529"/>
                  <a:gd name="T18" fmla="*/ 45 w 994"/>
                  <a:gd name="T19" fmla="*/ 422 h 529"/>
                  <a:gd name="T20" fmla="*/ 200 w 994"/>
                  <a:gd name="T21" fmla="*/ 329 h 529"/>
                  <a:gd name="T22" fmla="*/ 592 w 994"/>
                  <a:gd name="T23" fmla="*/ 527 h 529"/>
                  <a:gd name="T24" fmla="*/ 994 w 994"/>
                  <a:gd name="T25" fmla="*/ 529 h 529"/>
                  <a:gd name="T26" fmla="*/ 828 w 994"/>
                  <a:gd name="T27" fmla="*/ 473 h 529"/>
                  <a:gd name="T28" fmla="*/ 636 w 994"/>
                  <a:gd name="T29" fmla="*/ 373 h 5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3" name="Freeform 10"/>
              <p:cNvSpPr>
                <a:spLocks/>
              </p:cNvSpPr>
              <p:nvPr userDrawn="1"/>
            </p:nvSpPr>
            <p:spPr bwMode="ltGray">
              <a:xfrm>
                <a:off x="2677" y="3792"/>
                <a:ext cx="186" cy="395"/>
              </a:xfrm>
              <a:custGeom>
                <a:avLst/>
                <a:gdLst>
                  <a:gd name="T0" fmla="*/ 36 w 186"/>
                  <a:gd name="T1" fmla="*/ 0 h 353"/>
                  <a:gd name="T2" fmla="*/ 54 w 186"/>
                  <a:gd name="T3" fmla="*/ 39 h 353"/>
                  <a:gd name="T4" fmla="*/ 24 w 186"/>
                  <a:gd name="T5" fmla="*/ 67 h 353"/>
                  <a:gd name="T6" fmla="*/ 18 w 186"/>
                  <a:gd name="T7" fmla="*/ 145 h 353"/>
                  <a:gd name="T8" fmla="*/ 42 w 186"/>
                  <a:gd name="T9" fmla="*/ 251 h 353"/>
                  <a:gd name="T10" fmla="*/ 48 w 186"/>
                  <a:gd name="T11" fmla="*/ 356 h 353"/>
                  <a:gd name="T12" fmla="*/ 0 w 186"/>
                  <a:gd name="T13" fmla="*/ 777 h 353"/>
                  <a:gd name="T14" fmla="*/ 54 w 186"/>
                  <a:gd name="T15" fmla="*/ 514 h 353"/>
                  <a:gd name="T16" fmla="*/ 84 w 186"/>
                  <a:gd name="T17" fmla="*/ 474 h 353"/>
                  <a:gd name="T18" fmla="*/ 126 w 186"/>
                  <a:gd name="T19" fmla="*/ 278 h 353"/>
                  <a:gd name="T20" fmla="*/ 144 w 186"/>
                  <a:gd name="T21" fmla="*/ 263 h 353"/>
                  <a:gd name="T22" fmla="*/ 144 w 186"/>
                  <a:gd name="T23" fmla="*/ 198 h 353"/>
                  <a:gd name="T24" fmla="*/ 186 w 186"/>
                  <a:gd name="T25" fmla="*/ 145 h 353"/>
                  <a:gd name="T26" fmla="*/ 162 w 186"/>
                  <a:gd name="T27" fmla="*/ 131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4"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5"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3 h 66"/>
                  <a:gd name="T8" fmla="*/ 6 w 155"/>
                  <a:gd name="T9" fmla="*/ 39 h 66"/>
                  <a:gd name="T10" fmla="*/ 0 w 155"/>
                  <a:gd name="T11" fmla="*/ 54 h 66"/>
                  <a:gd name="T12" fmla="*/ 78 w 155"/>
                  <a:gd name="T13" fmla="*/ 132 h 66"/>
                  <a:gd name="T14" fmla="*/ 96 w 155"/>
                  <a:gd name="T15" fmla="*/ 93 h 66"/>
                  <a:gd name="T16" fmla="*/ 155 w 155"/>
                  <a:gd name="T17" fmla="*/ 147 h 66"/>
                  <a:gd name="T18" fmla="*/ 126 w 155"/>
                  <a:gd name="T19" fmla="*/ 5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6" name="Freeform 13"/>
              <p:cNvSpPr>
                <a:spLocks/>
              </p:cNvSpPr>
              <p:nvPr userDrawn="1"/>
            </p:nvSpPr>
            <p:spPr bwMode="ltGray">
              <a:xfrm>
                <a:off x="2486" y="3859"/>
                <a:ext cx="42" cy="81"/>
              </a:xfrm>
              <a:custGeom>
                <a:avLst/>
                <a:gdLst>
                  <a:gd name="T0" fmla="*/ 6 w 42"/>
                  <a:gd name="T1" fmla="*/ 83 h 72"/>
                  <a:gd name="T2" fmla="*/ 0 w 42"/>
                  <a:gd name="T3" fmla="*/ 42 h 72"/>
                  <a:gd name="T4" fmla="*/ 12 w 42"/>
                  <a:gd name="T5" fmla="*/ 14 h 72"/>
                  <a:gd name="T6" fmla="*/ 0 w 42"/>
                  <a:gd name="T7" fmla="*/ 14 h 72"/>
                  <a:gd name="T8" fmla="*/ 12 w 42"/>
                  <a:gd name="T9" fmla="*/ 14 h 72"/>
                  <a:gd name="T10" fmla="*/ 24 w 42"/>
                  <a:gd name="T11" fmla="*/ 14 h 72"/>
                  <a:gd name="T12" fmla="*/ 36 w 42"/>
                  <a:gd name="T13" fmla="*/ 14 h 72"/>
                  <a:gd name="T14" fmla="*/ 42 w 42"/>
                  <a:gd name="T15" fmla="*/ 0 h 72"/>
                  <a:gd name="T16" fmla="*/ 30 w 42"/>
                  <a:gd name="T17" fmla="*/ 42 h 72"/>
                  <a:gd name="T18" fmla="*/ 42 w 42"/>
                  <a:gd name="T19" fmla="*/ 111 h 72"/>
                  <a:gd name="T20" fmla="*/ 12 w 42"/>
                  <a:gd name="T21" fmla="*/ 163 h 72"/>
                  <a:gd name="T22" fmla="*/ 6 w 42"/>
                  <a:gd name="T23" fmla="*/ 83 h 72"/>
                  <a:gd name="T24" fmla="*/ 6 w 42"/>
                  <a:gd name="T25" fmla="*/ 8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11" name="Freeform 14"/>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gd name="T0" fmla="*/ 24 w 365"/>
                <a:gd name="T1" fmla="*/ 24 h 287"/>
                <a:gd name="T2" fmla="*/ 0 w 365"/>
                <a:gd name="T3" fmla="*/ 67 h 287"/>
                <a:gd name="T4" fmla="*/ 66 w 365"/>
                <a:gd name="T5" fmla="*/ 122 h 287"/>
                <a:gd name="T6" fmla="*/ 143 w 365"/>
                <a:gd name="T7" fmla="*/ 201 h 287"/>
                <a:gd name="T8" fmla="*/ 191 w 365"/>
                <a:gd name="T9" fmla="*/ 183 h 287"/>
                <a:gd name="T10" fmla="*/ 341 w 365"/>
                <a:gd name="T11" fmla="*/ 315 h 287"/>
                <a:gd name="T12" fmla="*/ 305 w 365"/>
                <a:gd name="T13" fmla="*/ 192 h 287"/>
                <a:gd name="T14" fmla="*/ 365 w 365"/>
                <a:gd name="T15" fmla="*/ 146 h 287"/>
                <a:gd name="T16" fmla="*/ 359 w 365"/>
                <a:gd name="T17" fmla="*/ 140 h 287"/>
                <a:gd name="T18" fmla="*/ 335 w 365"/>
                <a:gd name="T19" fmla="*/ 128 h 287"/>
                <a:gd name="T20" fmla="*/ 299 w 365"/>
                <a:gd name="T21" fmla="*/ 97 h 287"/>
                <a:gd name="T22" fmla="*/ 257 w 365"/>
                <a:gd name="T23" fmla="*/ 79 h 287"/>
                <a:gd name="T24" fmla="*/ 215 w 365"/>
                <a:gd name="T25" fmla="*/ 61 h 287"/>
                <a:gd name="T26" fmla="*/ 173 w 365"/>
                <a:gd name="T27" fmla="*/ 43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9" name="Freeform 17"/>
            <p:cNvSpPr>
              <a:spLocks/>
            </p:cNvSpPr>
            <p:nvPr userDrawn="1"/>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0" name="Freeform 18"/>
            <p:cNvSpPr>
              <a:spLocks/>
            </p:cNvSpPr>
            <p:nvPr userDrawn="1"/>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7 h 60"/>
                <a:gd name="T16" fmla="*/ 65 w 71"/>
                <a:gd name="T17" fmla="*/ 49 h 60"/>
                <a:gd name="T18" fmla="*/ 71 w 71"/>
                <a:gd name="T19" fmla="*/ 61 h 60"/>
                <a:gd name="T20" fmla="*/ 71 w 71"/>
                <a:gd name="T21" fmla="*/ 67 h 60"/>
                <a:gd name="T22" fmla="*/ 59 w 71"/>
                <a:gd name="T23" fmla="*/ 61 h 60"/>
                <a:gd name="T24" fmla="*/ 47 w 71"/>
                <a:gd name="T25" fmla="*/ 49 h 60"/>
                <a:gd name="T26" fmla="*/ 23 w 71"/>
                <a:gd name="T27" fmla="*/ 37 h 60"/>
                <a:gd name="T28" fmla="*/ 23 w 71"/>
                <a:gd name="T29" fmla="*/ 43 h 60"/>
                <a:gd name="T30" fmla="*/ 18 w 71"/>
                <a:gd name="T31" fmla="*/ 49 h 60"/>
                <a:gd name="T32" fmla="*/ 12 w 71"/>
                <a:gd name="T33" fmla="*/ 55 h 60"/>
                <a:gd name="T34" fmla="*/ 6 w 71"/>
                <a:gd name="T35" fmla="*/ 55 h 60"/>
                <a:gd name="T36" fmla="*/ 6 w 71"/>
                <a:gd name="T37" fmla="*/ 55 h 60"/>
                <a:gd name="T38" fmla="*/ 6 w 71"/>
                <a:gd name="T39" fmla="*/ 43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1" name="Freeform 19"/>
            <p:cNvSpPr>
              <a:spLocks/>
            </p:cNvSpPr>
            <p:nvPr userDrawn="1"/>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1 h 162"/>
                <a:gd name="T10" fmla="*/ 96 w 161"/>
                <a:gd name="T11" fmla="*/ 67 h 162"/>
                <a:gd name="T12" fmla="*/ 102 w 161"/>
                <a:gd name="T13" fmla="*/ 79 h 162"/>
                <a:gd name="T14" fmla="*/ 108 w 161"/>
                <a:gd name="T15" fmla="*/ 91 h 162"/>
                <a:gd name="T16" fmla="*/ 120 w 161"/>
                <a:gd name="T17" fmla="*/ 103 h 162"/>
                <a:gd name="T18" fmla="*/ 143 w 161"/>
                <a:gd name="T19" fmla="*/ 121 h 162"/>
                <a:gd name="T20" fmla="*/ 155 w 161"/>
                <a:gd name="T21" fmla="*/ 152 h 162"/>
                <a:gd name="T22" fmla="*/ 161 w 161"/>
                <a:gd name="T23" fmla="*/ 170 h 162"/>
                <a:gd name="T24" fmla="*/ 161 w 161"/>
                <a:gd name="T25" fmla="*/ 176 h 162"/>
                <a:gd name="T26" fmla="*/ 96 w 161"/>
                <a:gd name="T27" fmla="*/ 109 h 162"/>
                <a:gd name="T28" fmla="*/ 30 w 161"/>
                <a:gd name="T29" fmla="*/ 61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2" name="Freeform 20"/>
            <p:cNvSpPr>
              <a:spLocks/>
            </p:cNvSpPr>
            <p:nvPr userDrawn="1"/>
          </p:nvSpPr>
          <p:spPr bwMode="auto">
            <a:xfrm>
              <a:off x="706" y="3854"/>
              <a:ext cx="59" cy="61"/>
            </a:xfrm>
            <a:custGeom>
              <a:avLst/>
              <a:gdLst>
                <a:gd name="T0" fmla="*/ 59 w 59"/>
                <a:gd name="T1" fmla="*/ 6 h 60"/>
                <a:gd name="T2" fmla="*/ 41 w 59"/>
                <a:gd name="T3" fmla="*/ 37 h 60"/>
                <a:gd name="T4" fmla="*/ 41 w 59"/>
                <a:gd name="T5" fmla="*/ 43 h 60"/>
                <a:gd name="T6" fmla="*/ 47 w 59"/>
                <a:gd name="T7" fmla="*/ 49 h 60"/>
                <a:gd name="T8" fmla="*/ 53 w 59"/>
                <a:gd name="T9" fmla="*/ 61 h 60"/>
                <a:gd name="T10" fmla="*/ 53 w 59"/>
                <a:gd name="T11" fmla="*/ 67 h 60"/>
                <a:gd name="T12" fmla="*/ 47 w 59"/>
                <a:gd name="T13" fmla="*/ 61 h 60"/>
                <a:gd name="T14" fmla="*/ 35 w 59"/>
                <a:gd name="T15" fmla="*/ 55 h 60"/>
                <a:gd name="T16" fmla="*/ 23 w 59"/>
                <a:gd name="T17" fmla="*/ 43 h 60"/>
                <a:gd name="T18" fmla="*/ 17 w 59"/>
                <a:gd name="T19" fmla="*/ 37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3" name="Freeform 21"/>
            <p:cNvSpPr>
              <a:spLocks/>
            </p:cNvSpPr>
            <p:nvPr userDrawn="1"/>
          </p:nvSpPr>
          <p:spPr bwMode="auto">
            <a:xfrm>
              <a:off x="395" y="3811"/>
              <a:ext cx="245" cy="207"/>
            </a:xfrm>
            <a:custGeom>
              <a:avLst/>
              <a:gdLst>
                <a:gd name="T0" fmla="*/ 233 w 245"/>
                <a:gd name="T1" fmla="*/ 43 h 204"/>
                <a:gd name="T2" fmla="*/ 245 w 245"/>
                <a:gd name="T3" fmla="*/ 49 h 204"/>
                <a:gd name="T4" fmla="*/ 209 w 245"/>
                <a:gd name="T5" fmla="*/ 91 h 204"/>
                <a:gd name="T6" fmla="*/ 143 w 245"/>
                <a:gd name="T7" fmla="*/ 146 h 204"/>
                <a:gd name="T8" fmla="*/ 167 w 245"/>
                <a:gd name="T9" fmla="*/ 170 h 204"/>
                <a:gd name="T10" fmla="*/ 179 w 245"/>
                <a:gd name="T11" fmla="*/ 225 h 204"/>
                <a:gd name="T12" fmla="*/ 77 w 245"/>
                <a:gd name="T13" fmla="*/ 146 h 204"/>
                <a:gd name="T14" fmla="*/ 47 w 245"/>
                <a:gd name="T15" fmla="*/ 91 h 204"/>
                <a:gd name="T16" fmla="*/ 89 w 245"/>
                <a:gd name="T17" fmla="*/ 73 h 204"/>
                <a:gd name="T18" fmla="*/ 59 w 245"/>
                <a:gd name="T19" fmla="*/ 43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3 h 204"/>
                <a:gd name="T50" fmla="*/ 233 w 245"/>
                <a:gd name="T51" fmla="*/ 43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5142" name="Rectangle 22"/>
          <p:cNvSpPr>
            <a:spLocks noGrp="1" noChangeArrowheads="1"/>
          </p:cNvSpPr>
          <p:nvPr>
            <p:ph type="ctrTitle" sz="quarter"/>
          </p:nvPr>
        </p:nvSpPr>
        <p:spPr>
          <a:xfrm>
            <a:off x="457200" y="1447800"/>
            <a:ext cx="8229600" cy="1736725"/>
          </a:xfrm>
        </p:spPr>
        <p:txBody>
          <a:bodyPr/>
          <a:lstStyle>
            <a:lvl1pPr>
              <a:defRPr sz="5400"/>
            </a:lvl1pPr>
          </a:lstStyle>
          <a:p>
            <a:pPr lvl="0"/>
            <a:r>
              <a:rPr lang="zh-CN" altLang="en-US" noProof="0" smtClean="0"/>
              <a:t>单击此处编辑母版标题样式</a:t>
            </a:r>
          </a:p>
        </p:txBody>
      </p:sp>
      <p:sp>
        <p:nvSpPr>
          <p:cNvPr id="5143"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pPr lvl="0"/>
            <a:r>
              <a:rPr lang="zh-CN" altLang="en-US" noProof="0" smtClean="0"/>
              <a:t>单击此处编辑母版副标题样式</a:t>
            </a:r>
          </a:p>
        </p:txBody>
      </p:sp>
      <p:sp>
        <p:nvSpPr>
          <p:cNvPr id="24" name="Rectangle 24"/>
          <p:cNvSpPr>
            <a:spLocks noGrp="1" noChangeArrowheads="1"/>
          </p:cNvSpPr>
          <p:nvPr>
            <p:ph type="dt" sz="quarter" idx="10"/>
          </p:nvPr>
        </p:nvSpPr>
        <p:spPr/>
        <p:txBody>
          <a:bodyPr/>
          <a:lstStyle>
            <a:lvl1pPr>
              <a:defRPr>
                <a:latin typeface="Calibri" pitchFamily="34" charset="0"/>
              </a:defRPr>
            </a:lvl1pPr>
          </a:lstStyle>
          <a:p>
            <a:pPr>
              <a:defRPr/>
            </a:pPr>
            <a:endParaRPr lang="en-US" altLang="zh-CN"/>
          </a:p>
        </p:txBody>
      </p:sp>
      <p:sp>
        <p:nvSpPr>
          <p:cNvPr id="25" name="Rectangle 25"/>
          <p:cNvSpPr>
            <a:spLocks noGrp="1" noChangeArrowheads="1"/>
          </p:cNvSpPr>
          <p:nvPr>
            <p:ph type="sldNum" sz="quarter" idx="11"/>
          </p:nvPr>
        </p:nvSpPr>
        <p:spPr/>
        <p:txBody>
          <a:bodyPr/>
          <a:lstStyle>
            <a:lvl1pPr>
              <a:defRPr>
                <a:latin typeface="Calibri" pitchFamily="34" charset="0"/>
              </a:defRPr>
            </a:lvl1pPr>
          </a:lstStyle>
          <a:p>
            <a:pPr>
              <a:defRPr/>
            </a:pPr>
            <a:fld id="{A8BD355B-825E-4EF5-9F77-710860FD58BA}" type="slidenum">
              <a:rPr lang="en-US" altLang="zh-CN"/>
              <a:pPr>
                <a:defRPr/>
              </a:pPr>
              <a:t>‹#›</a:t>
            </a:fld>
            <a:endParaRPr lang="en-US" altLang="zh-CN"/>
          </a:p>
        </p:txBody>
      </p:sp>
      <p:sp>
        <p:nvSpPr>
          <p:cNvPr id="26" name="Rectangle 26"/>
          <p:cNvSpPr>
            <a:spLocks noGrp="1" noChangeArrowheads="1"/>
          </p:cNvSpPr>
          <p:nvPr>
            <p:ph type="ftr" sz="quarter" idx="12"/>
          </p:nvPr>
        </p:nvSpPr>
        <p:spPr/>
        <p:txBody>
          <a:bodyPr/>
          <a:lstStyle>
            <a:lvl1pPr>
              <a:defRPr>
                <a:latin typeface="Calibri" pitchFamily="34" charset="0"/>
              </a:defRPr>
            </a:lvl1pPr>
          </a:lstStyle>
          <a:p>
            <a:pPr>
              <a:defRPr/>
            </a:pPr>
            <a:endParaRPr lang="en-US" altLang="zh-CN"/>
          </a:p>
        </p:txBody>
      </p:sp>
    </p:spTree>
    <p:extLst>
      <p:ext uri="{BB962C8B-B14F-4D97-AF65-F5344CB8AC3E}">
        <p14:creationId xmlns:p14="http://schemas.microsoft.com/office/powerpoint/2010/main" val="129966485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53FCB395-F447-4AD3-9A2D-E763DCAF8743}" type="slidenum">
              <a:rPr lang="en-US" altLang="zh-CN"/>
              <a:pPr>
                <a:defRPr/>
              </a:pPr>
              <a:t>‹#›</a:t>
            </a:fld>
            <a:endParaRPr lang="en-US" altLang="zh-CN"/>
          </a:p>
        </p:txBody>
      </p:sp>
    </p:spTree>
    <p:extLst>
      <p:ext uri="{BB962C8B-B14F-4D97-AF65-F5344CB8AC3E}">
        <p14:creationId xmlns:p14="http://schemas.microsoft.com/office/powerpoint/2010/main" val="139042177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AE0B5646-1A33-484E-8436-F06D9F90FC47}" type="slidenum">
              <a:rPr lang="en-US" altLang="zh-CN"/>
              <a:pPr>
                <a:defRPr/>
              </a:pPr>
              <a:t>‹#›</a:t>
            </a:fld>
            <a:endParaRPr lang="en-US" altLang="zh-CN"/>
          </a:p>
        </p:txBody>
      </p:sp>
    </p:spTree>
    <p:extLst>
      <p:ext uri="{BB962C8B-B14F-4D97-AF65-F5344CB8AC3E}">
        <p14:creationId xmlns:p14="http://schemas.microsoft.com/office/powerpoint/2010/main" val="17162938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3D8BEC6F-40ED-4D79-835F-7635130989FF}" type="slidenum">
              <a:rPr lang="en-US" altLang="zh-CN"/>
              <a:pPr>
                <a:defRPr/>
              </a:pPr>
              <a:t>‹#›</a:t>
            </a:fld>
            <a:endParaRPr lang="en-US" altLang="zh-CN"/>
          </a:p>
        </p:txBody>
      </p:sp>
    </p:spTree>
    <p:extLst>
      <p:ext uri="{BB962C8B-B14F-4D97-AF65-F5344CB8AC3E}">
        <p14:creationId xmlns:p14="http://schemas.microsoft.com/office/powerpoint/2010/main" val="6939902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8"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9" name="Rectangle 26"/>
          <p:cNvSpPr>
            <a:spLocks noGrp="1" noChangeArrowheads="1"/>
          </p:cNvSpPr>
          <p:nvPr>
            <p:ph type="sldNum" sz="quarter" idx="12"/>
          </p:nvPr>
        </p:nvSpPr>
        <p:spPr/>
        <p:txBody>
          <a:bodyPr/>
          <a:lstStyle>
            <a:lvl1pPr>
              <a:defRPr>
                <a:latin typeface="Calibri" pitchFamily="34" charset="0"/>
              </a:defRPr>
            </a:lvl1pPr>
          </a:lstStyle>
          <a:p>
            <a:pPr>
              <a:defRPr/>
            </a:pPr>
            <a:fld id="{23E3D211-8D5D-4049-A114-04E3BF3C649D}" type="slidenum">
              <a:rPr lang="en-US" altLang="zh-CN"/>
              <a:pPr>
                <a:defRPr/>
              </a:pPr>
              <a:t>‹#›</a:t>
            </a:fld>
            <a:endParaRPr lang="en-US" altLang="zh-CN"/>
          </a:p>
        </p:txBody>
      </p:sp>
    </p:spTree>
    <p:extLst>
      <p:ext uri="{BB962C8B-B14F-4D97-AF65-F5344CB8AC3E}">
        <p14:creationId xmlns:p14="http://schemas.microsoft.com/office/powerpoint/2010/main" val="295782081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4"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5" name="Rectangle 26"/>
          <p:cNvSpPr>
            <a:spLocks noGrp="1" noChangeArrowheads="1"/>
          </p:cNvSpPr>
          <p:nvPr>
            <p:ph type="sldNum" sz="quarter" idx="12"/>
          </p:nvPr>
        </p:nvSpPr>
        <p:spPr/>
        <p:txBody>
          <a:bodyPr/>
          <a:lstStyle>
            <a:lvl1pPr>
              <a:defRPr>
                <a:latin typeface="Calibri" pitchFamily="34" charset="0"/>
              </a:defRPr>
            </a:lvl1pPr>
          </a:lstStyle>
          <a:p>
            <a:pPr>
              <a:defRPr/>
            </a:pPr>
            <a:fld id="{AC2B076A-3655-43C9-888F-A81E086EFBCB}" type="slidenum">
              <a:rPr lang="en-US" altLang="zh-CN"/>
              <a:pPr>
                <a:defRPr/>
              </a:pPr>
              <a:t>‹#›</a:t>
            </a:fld>
            <a:endParaRPr lang="en-US" altLang="zh-CN"/>
          </a:p>
        </p:txBody>
      </p:sp>
    </p:spTree>
    <p:extLst>
      <p:ext uri="{BB962C8B-B14F-4D97-AF65-F5344CB8AC3E}">
        <p14:creationId xmlns:p14="http://schemas.microsoft.com/office/powerpoint/2010/main" val="33041909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3"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4" name="Rectangle 26"/>
          <p:cNvSpPr>
            <a:spLocks noGrp="1" noChangeArrowheads="1"/>
          </p:cNvSpPr>
          <p:nvPr>
            <p:ph type="sldNum" sz="quarter" idx="12"/>
          </p:nvPr>
        </p:nvSpPr>
        <p:spPr/>
        <p:txBody>
          <a:bodyPr/>
          <a:lstStyle>
            <a:lvl1pPr>
              <a:defRPr>
                <a:latin typeface="Calibri" pitchFamily="34" charset="0"/>
              </a:defRPr>
            </a:lvl1pPr>
          </a:lstStyle>
          <a:p>
            <a:pPr>
              <a:defRPr/>
            </a:pPr>
            <a:fld id="{C45770E8-4D41-4B25-85EC-843133F434B6}" type="slidenum">
              <a:rPr lang="en-US" altLang="zh-CN"/>
              <a:pPr>
                <a:defRPr/>
              </a:pPr>
              <a:t>‹#›</a:t>
            </a:fld>
            <a:endParaRPr lang="en-US" altLang="zh-CN"/>
          </a:p>
        </p:txBody>
      </p:sp>
    </p:spTree>
    <p:extLst>
      <p:ext uri="{BB962C8B-B14F-4D97-AF65-F5344CB8AC3E}">
        <p14:creationId xmlns:p14="http://schemas.microsoft.com/office/powerpoint/2010/main" val="97598229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3BDFA387-A1CD-417B-9876-3E1D391CA7AA}" type="slidenum">
              <a:rPr lang="en-US" altLang="zh-CN"/>
              <a:pPr>
                <a:defRPr/>
              </a:pPr>
              <a:t>‹#›</a:t>
            </a:fld>
            <a:endParaRPr lang="en-US" altLang="zh-CN"/>
          </a:p>
        </p:txBody>
      </p:sp>
    </p:spTree>
    <p:extLst>
      <p:ext uri="{BB962C8B-B14F-4D97-AF65-F5344CB8AC3E}">
        <p14:creationId xmlns:p14="http://schemas.microsoft.com/office/powerpoint/2010/main" val="24109065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2C0AC773-4346-465D-9787-DB873FF82C94}" type="slidenum">
              <a:rPr lang="en-US" altLang="zh-CN"/>
              <a:pPr>
                <a:defRPr/>
              </a:pPr>
              <a:t>‹#›</a:t>
            </a:fld>
            <a:endParaRPr lang="en-US" altLang="zh-CN"/>
          </a:p>
        </p:txBody>
      </p:sp>
    </p:spTree>
    <p:extLst>
      <p:ext uri="{BB962C8B-B14F-4D97-AF65-F5344CB8AC3E}">
        <p14:creationId xmlns:p14="http://schemas.microsoft.com/office/powerpoint/2010/main" val="3137653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2732354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E92335C5-520F-4132-AE08-BB74296A0F49}" type="slidenum">
              <a:rPr lang="en-US" altLang="zh-CN"/>
              <a:pPr>
                <a:defRPr/>
              </a:pPr>
              <a:t>‹#›</a:t>
            </a:fld>
            <a:endParaRPr lang="en-US" altLang="zh-CN"/>
          </a:p>
        </p:txBody>
      </p:sp>
    </p:spTree>
    <p:extLst>
      <p:ext uri="{BB962C8B-B14F-4D97-AF65-F5344CB8AC3E}">
        <p14:creationId xmlns:p14="http://schemas.microsoft.com/office/powerpoint/2010/main" val="1935289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F9B708D2-8E46-41C8-A3CB-D977C7C0B0D8}" type="slidenum">
              <a:rPr lang="en-US" altLang="zh-CN"/>
              <a:pPr>
                <a:defRPr/>
              </a:pPr>
              <a:t>‹#›</a:t>
            </a:fld>
            <a:endParaRPr lang="en-US" altLang="zh-CN"/>
          </a:p>
        </p:txBody>
      </p:sp>
    </p:spTree>
    <p:extLst>
      <p:ext uri="{BB962C8B-B14F-4D97-AF65-F5344CB8AC3E}">
        <p14:creationId xmlns:p14="http://schemas.microsoft.com/office/powerpoint/2010/main" val="177563838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130190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258364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444588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407171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1391376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9708121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9005438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89293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6206868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3810779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6798573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2688827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5252123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5070662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6358620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296114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53457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1378617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96541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9033862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0674753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9998917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5100526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7114288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7645032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9932564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0915409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1372310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3610200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76953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18232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1901466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3502604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3391011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0641318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0744428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8363478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39366746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7633451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3460290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16539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6009310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3280806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4913637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7976430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8240437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8177658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468289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02530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03830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303618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6551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672337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73179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767269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880170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E57B3D3-9D22-4F63-91F7-7669486901D8}"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A36388C6-E639-4402-9E37-9198740915A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341816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385D423-FF2A-43A8-AF2E-02F4C1587358}"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401C92C-71C4-492B-8870-803ECEF4126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010176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991BED3-D11D-4454-A0DB-43523C053E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E54902C-D7F7-47E7-B2E0-ED310391058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151339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C8BD767-C033-45C0-B7B1-1F88B419CFE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CB7EE027-DCDD-41D2-9253-7366CB7319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68590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931B884-410A-4562-AEBC-267C6B9BB2DF}"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F3C877C6-13F5-4C38-AC17-554C7669BAA6}"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736915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3FED7A-2EEF-4E28-AAF5-C5FE7E6039F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5FAE9505-E512-4499-95DE-E376A92263A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952929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E2CCBB7-B073-4F7F-8948-3FC63FB44CC3}"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DD5D4E5-BEE7-4F63-9CEF-1564A093858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00945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97531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E69DFC-AEF9-40F1-87B4-FCD3A82103BE}"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59F8F514-480C-4CE8-8945-1A533528A7C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9436586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8B9EE7C-2201-456A-8049-94D667338B2E}"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C2B00EF0-8F7B-48C8-8D27-E9CFFD4EEB83}"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38006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140896E-FDED-4825-A420-49E35AC2554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C71B09E-84FE-4913-985B-03DCDF15E2B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2136705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C0E5E6-23E7-44C8-9BA6-23830FE90500}"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34FEB38E-A5D4-458E-B88C-A7CEA05784D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131121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C3C2A17-F6D3-4EE9-9CD2-4E66B25249FB}"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45A67DB-4784-416A-B227-94FD4562A424}" type="slidenum">
              <a:rPr lang="zh-CN" altLang="en-US"/>
              <a:pPr>
                <a:defRPr/>
              </a:pPr>
              <a:t>‹#›</a:t>
            </a:fld>
            <a:endParaRPr lang="zh-CN" altLang="en-US"/>
          </a:p>
        </p:txBody>
      </p:sp>
    </p:spTree>
    <p:extLst>
      <p:ext uri="{BB962C8B-B14F-4D97-AF65-F5344CB8AC3E}">
        <p14:creationId xmlns:p14="http://schemas.microsoft.com/office/powerpoint/2010/main" val="30785582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7D70E43-3A1B-4327-B8EC-6DDB23FDCAAE}"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74DF2A-44F5-460A-A2EA-B52F1FEDA415}" type="slidenum">
              <a:rPr lang="zh-CN" altLang="en-US"/>
              <a:pPr>
                <a:defRPr/>
              </a:pPr>
              <a:t>‹#›</a:t>
            </a:fld>
            <a:endParaRPr lang="zh-CN" altLang="en-US"/>
          </a:p>
        </p:txBody>
      </p:sp>
    </p:spTree>
    <p:extLst>
      <p:ext uri="{BB962C8B-B14F-4D97-AF65-F5344CB8AC3E}">
        <p14:creationId xmlns:p14="http://schemas.microsoft.com/office/powerpoint/2010/main" val="23725685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441ACE4-46A8-4580-B00C-BF60BB287164}"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A835045-7A8E-4141-8389-5594969DB73D}" type="slidenum">
              <a:rPr lang="zh-CN" altLang="en-US"/>
              <a:pPr>
                <a:defRPr/>
              </a:pPr>
              <a:t>‹#›</a:t>
            </a:fld>
            <a:endParaRPr lang="zh-CN" altLang="en-US"/>
          </a:p>
        </p:txBody>
      </p:sp>
    </p:spTree>
    <p:extLst>
      <p:ext uri="{BB962C8B-B14F-4D97-AF65-F5344CB8AC3E}">
        <p14:creationId xmlns:p14="http://schemas.microsoft.com/office/powerpoint/2010/main" val="19347634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B209931-1157-4545-8BB5-F9879F6AD423}" type="datetimeFigureOut">
              <a:rPr lang="zh-CN" altLang="en-US"/>
              <a:pPr>
                <a:defRPr/>
              </a:pPr>
              <a:t>2017/8/31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D7E497E-8091-4FAD-97AF-FD14DBD94A89}" type="slidenum">
              <a:rPr lang="zh-CN" altLang="en-US"/>
              <a:pPr>
                <a:defRPr/>
              </a:pPr>
              <a:t>‹#›</a:t>
            </a:fld>
            <a:endParaRPr lang="zh-CN" altLang="en-US"/>
          </a:p>
        </p:txBody>
      </p:sp>
    </p:spTree>
    <p:extLst>
      <p:ext uri="{BB962C8B-B14F-4D97-AF65-F5344CB8AC3E}">
        <p14:creationId xmlns:p14="http://schemas.microsoft.com/office/powerpoint/2010/main" val="6541870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386FA18-B075-482A-B701-F58A6D7B1C1C}" type="datetimeFigureOut">
              <a:rPr lang="zh-CN" altLang="en-US"/>
              <a:pPr>
                <a:defRPr/>
              </a:pPr>
              <a:t>2017/8/31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C27E6B8-56CC-4F8B-BA36-A90EE4D6AF31}" type="slidenum">
              <a:rPr lang="zh-CN" altLang="en-US"/>
              <a:pPr>
                <a:defRPr/>
              </a:pPr>
              <a:t>‹#›</a:t>
            </a:fld>
            <a:endParaRPr lang="zh-CN" altLang="en-US"/>
          </a:p>
        </p:txBody>
      </p:sp>
    </p:spTree>
    <p:extLst>
      <p:ext uri="{BB962C8B-B14F-4D97-AF65-F5344CB8AC3E}">
        <p14:creationId xmlns:p14="http://schemas.microsoft.com/office/powerpoint/2010/main" val="13281072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BEAF45D7-7589-450F-9414-B28F32E561BB}" type="datetimeFigureOut">
              <a:rPr lang="zh-CN" altLang="en-US"/>
              <a:pPr>
                <a:defRPr/>
              </a:pPr>
              <a:t>2017/8/31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8807D41-3ED4-43AD-87FF-AB0BB99A72C1}" type="slidenum">
              <a:rPr lang="zh-CN" altLang="en-US"/>
              <a:pPr>
                <a:defRPr/>
              </a:pPr>
              <a:t>‹#›</a:t>
            </a:fld>
            <a:endParaRPr lang="zh-CN" altLang="en-US"/>
          </a:p>
        </p:txBody>
      </p:sp>
    </p:spTree>
    <p:extLst>
      <p:ext uri="{BB962C8B-B14F-4D97-AF65-F5344CB8AC3E}">
        <p14:creationId xmlns:p14="http://schemas.microsoft.com/office/powerpoint/2010/main" val="745331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851726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848720-9437-4DC7-A6B7-85C2D0B43B33}" type="datetimeFigureOut">
              <a:rPr lang="zh-CN" altLang="en-US"/>
              <a:pPr>
                <a:defRPr/>
              </a:pPr>
              <a:t>2017/8/31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A777115-060C-459E-A169-35B0269A619A}" type="slidenum">
              <a:rPr lang="zh-CN" altLang="en-US"/>
              <a:pPr>
                <a:defRPr/>
              </a:pPr>
              <a:t>‹#›</a:t>
            </a:fld>
            <a:endParaRPr lang="zh-CN" altLang="en-US"/>
          </a:p>
        </p:txBody>
      </p:sp>
    </p:spTree>
    <p:extLst>
      <p:ext uri="{BB962C8B-B14F-4D97-AF65-F5344CB8AC3E}">
        <p14:creationId xmlns:p14="http://schemas.microsoft.com/office/powerpoint/2010/main" val="18624380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DD5EC14-DFB2-40C3-B8E9-7DA0A80E119E}" type="datetimeFigureOut">
              <a:rPr lang="zh-CN" altLang="en-US"/>
              <a:pPr>
                <a:defRPr/>
              </a:pPr>
              <a:t>2017/8/31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BC81B3D-9D31-43C6-987F-3DCBFBE115BE}" type="slidenum">
              <a:rPr lang="zh-CN" altLang="en-US"/>
              <a:pPr>
                <a:defRPr/>
              </a:pPr>
              <a:t>‹#›</a:t>
            </a:fld>
            <a:endParaRPr lang="zh-CN" altLang="en-US"/>
          </a:p>
        </p:txBody>
      </p:sp>
    </p:spTree>
    <p:extLst>
      <p:ext uri="{BB962C8B-B14F-4D97-AF65-F5344CB8AC3E}">
        <p14:creationId xmlns:p14="http://schemas.microsoft.com/office/powerpoint/2010/main" val="9859834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A516119-96F2-4995-8740-DA48AD64C96A}" type="datetimeFigureOut">
              <a:rPr lang="zh-CN" altLang="en-US"/>
              <a:pPr>
                <a:defRPr/>
              </a:pPr>
              <a:t>2017/8/31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41904AF-A9FD-4A7D-B6D3-85D9CBC1E1C8}" type="slidenum">
              <a:rPr lang="zh-CN" altLang="en-US"/>
              <a:pPr>
                <a:defRPr/>
              </a:pPr>
              <a:t>‹#›</a:t>
            </a:fld>
            <a:endParaRPr lang="zh-CN" altLang="en-US"/>
          </a:p>
        </p:txBody>
      </p:sp>
    </p:spTree>
    <p:extLst>
      <p:ext uri="{BB962C8B-B14F-4D97-AF65-F5344CB8AC3E}">
        <p14:creationId xmlns:p14="http://schemas.microsoft.com/office/powerpoint/2010/main" val="33015043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F169011-E74B-4718-AECA-21798047402B}"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8C9318B-2A0A-41F4-B6BE-9A55E2E5A3EB}" type="slidenum">
              <a:rPr lang="zh-CN" altLang="en-US"/>
              <a:pPr>
                <a:defRPr/>
              </a:pPr>
              <a:t>‹#›</a:t>
            </a:fld>
            <a:endParaRPr lang="zh-CN" altLang="en-US"/>
          </a:p>
        </p:txBody>
      </p:sp>
    </p:spTree>
    <p:extLst>
      <p:ext uri="{BB962C8B-B14F-4D97-AF65-F5344CB8AC3E}">
        <p14:creationId xmlns:p14="http://schemas.microsoft.com/office/powerpoint/2010/main" val="13459559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29355E5-1AEF-4735-AB12-1808AF0C409F}"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CDF64C-2BBB-48BB-8E54-FE89F86B3F5C}" type="slidenum">
              <a:rPr lang="zh-CN" altLang="en-US"/>
              <a:pPr>
                <a:defRPr/>
              </a:pPr>
              <a:t>‹#›</a:t>
            </a:fld>
            <a:endParaRPr lang="zh-CN" altLang="en-US"/>
          </a:p>
        </p:txBody>
      </p:sp>
    </p:spTree>
    <p:extLst>
      <p:ext uri="{BB962C8B-B14F-4D97-AF65-F5344CB8AC3E}">
        <p14:creationId xmlns:p14="http://schemas.microsoft.com/office/powerpoint/2010/main" val="29296610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日期占位符 3"/>
          <p:cNvSpPr>
            <a:spLocks noGrp="1"/>
          </p:cNvSpPr>
          <p:nvPr>
            <p:ph type="dt" sz="half" idx="10"/>
          </p:nvPr>
        </p:nvSpPr>
        <p:spPr/>
        <p:txBody>
          <a:bodyPr/>
          <a:lstStyle>
            <a:lvl1pPr>
              <a:defRPr/>
            </a:lvl1pPr>
          </a:lstStyle>
          <a:p>
            <a:pPr>
              <a:defRPr/>
            </a:pPr>
            <a:fld id="{4791256F-8B09-4384-BBEE-CA5DB3981490}" type="datetimeFigureOut">
              <a:rPr lang="zh-CN" altLang="en-US"/>
              <a:pPr>
                <a:defRPr/>
              </a:pPr>
              <a:t>2017/8/31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C85515-9B1B-4287-8FCA-EACE83171407}" type="slidenum">
              <a:rPr lang="zh-CN" altLang="en-US"/>
              <a:pPr>
                <a:defRPr/>
              </a:pPr>
              <a:t>‹#›</a:t>
            </a:fld>
            <a:endParaRPr lang="zh-CN" altLang="en-US"/>
          </a:p>
        </p:txBody>
      </p:sp>
    </p:spTree>
    <p:extLst>
      <p:ext uri="{BB962C8B-B14F-4D97-AF65-F5344CB8AC3E}">
        <p14:creationId xmlns:p14="http://schemas.microsoft.com/office/powerpoint/2010/main" val="27770129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281703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125216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952516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999533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864828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520535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22769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650149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201151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972149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064242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371654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gd name="T0" fmla="*/ 4389 w 6027"/>
                <a:gd name="T1" fmla="*/ 32 h 2296"/>
                <a:gd name="T2" fmla="*/ 0 w 6027"/>
                <a:gd name="T3" fmla="*/ 32 h 2296"/>
                <a:gd name="T4" fmla="*/ 0 w 6027"/>
                <a:gd name="T5" fmla="*/ 0 h 2296"/>
                <a:gd name="T6" fmla="*/ 4389 w 6027"/>
                <a:gd name="T7" fmla="*/ 0 h 2296"/>
                <a:gd name="T8" fmla="*/ 4389 w 6027"/>
                <a:gd name="T9" fmla="*/ 32 h 2296"/>
                <a:gd name="T10" fmla="*/ 4389 w 6027"/>
                <a:gd name="T11" fmla="*/ 32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6" name="Freeform 4"/>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sp>
        <p:nvSpPr>
          <p:cNvPr id="7" name="Freeform 5"/>
          <p:cNvSpPr>
            <a:spLocks/>
          </p:cNvSpPr>
          <p:nvPr/>
        </p:nvSpPr>
        <p:spPr bwMode="hidden">
          <a:xfrm>
            <a:off x="6242050" y="6269038"/>
            <a:ext cx="28956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gd name="T0" fmla="*/ 636 w 994"/>
                  <a:gd name="T1" fmla="*/ 373 h 529"/>
                  <a:gd name="T2" fmla="*/ 495 w 994"/>
                  <a:gd name="T3" fmla="*/ 370 h 529"/>
                  <a:gd name="T4" fmla="*/ 280 w 994"/>
                  <a:gd name="T5" fmla="*/ 249 h 529"/>
                  <a:gd name="T6" fmla="*/ 127 w 994"/>
                  <a:gd name="T7" fmla="*/ 66 h 529"/>
                  <a:gd name="T8" fmla="*/ 0 w 994"/>
                  <a:gd name="T9" fmla="*/ 0 h 529"/>
                  <a:gd name="T10" fmla="*/ 22 w 994"/>
                  <a:gd name="T11" fmla="*/ 26 h 529"/>
                  <a:gd name="T12" fmla="*/ 0 w 994"/>
                  <a:gd name="T13" fmla="*/ 65 h 529"/>
                  <a:gd name="T14" fmla="*/ 30 w 994"/>
                  <a:gd name="T15" fmla="*/ 119 h 529"/>
                  <a:gd name="T16" fmla="*/ 75 w 994"/>
                  <a:gd name="T17" fmla="*/ 243 h 529"/>
                  <a:gd name="T18" fmla="*/ 45 w 994"/>
                  <a:gd name="T19" fmla="*/ 422 h 529"/>
                  <a:gd name="T20" fmla="*/ 200 w 994"/>
                  <a:gd name="T21" fmla="*/ 329 h 529"/>
                  <a:gd name="T22" fmla="*/ 592 w 994"/>
                  <a:gd name="T23" fmla="*/ 527 h 529"/>
                  <a:gd name="T24" fmla="*/ 994 w 994"/>
                  <a:gd name="T25" fmla="*/ 529 h 529"/>
                  <a:gd name="T26" fmla="*/ 828 w 994"/>
                  <a:gd name="T27" fmla="*/ 473 h 529"/>
                  <a:gd name="T28" fmla="*/ 636 w 994"/>
                  <a:gd name="T29" fmla="*/ 373 h 5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3" name="Freeform 10"/>
              <p:cNvSpPr>
                <a:spLocks/>
              </p:cNvSpPr>
              <p:nvPr userDrawn="1"/>
            </p:nvSpPr>
            <p:spPr bwMode="ltGray">
              <a:xfrm>
                <a:off x="2677" y="3792"/>
                <a:ext cx="186" cy="395"/>
              </a:xfrm>
              <a:custGeom>
                <a:avLst/>
                <a:gdLst>
                  <a:gd name="T0" fmla="*/ 36 w 186"/>
                  <a:gd name="T1" fmla="*/ 0 h 353"/>
                  <a:gd name="T2" fmla="*/ 54 w 186"/>
                  <a:gd name="T3" fmla="*/ 39 h 353"/>
                  <a:gd name="T4" fmla="*/ 24 w 186"/>
                  <a:gd name="T5" fmla="*/ 67 h 353"/>
                  <a:gd name="T6" fmla="*/ 18 w 186"/>
                  <a:gd name="T7" fmla="*/ 145 h 353"/>
                  <a:gd name="T8" fmla="*/ 42 w 186"/>
                  <a:gd name="T9" fmla="*/ 251 h 353"/>
                  <a:gd name="T10" fmla="*/ 48 w 186"/>
                  <a:gd name="T11" fmla="*/ 356 h 353"/>
                  <a:gd name="T12" fmla="*/ 0 w 186"/>
                  <a:gd name="T13" fmla="*/ 777 h 353"/>
                  <a:gd name="T14" fmla="*/ 54 w 186"/>
                  <a:gd name="T15" fmla="*/ 514 h 353"/>
                  <a:gd name="T16" fmla="*/ 84 w 186"/>
                  <a:gd name="T17" fmla="*/ 474 h 353"/>
                  <a:gd name="T18" fmla="*/ 126 w 186"/>
                  <a:gd name="T19" fmla="*/ 278 h 353"/>
                  <a:gd name="T20" fmla="*/ 144 w 186"/>
                  <a:gd name="T21" fmla="*/ 263 h 353"/>
                  <a:gd name="T22" fmla="*/ 144 w 186"/>
                  <a:gd name="T23" fmla="*/ 198 h 353"/>
                  <a:gd name="T24" fmla="*/ 186 w 186"/>
                  <a:gd name="T25" fmla="*/ 145 h 353"/>
                  <a:gd name="T26" fmla="*/ 162 w 186"/>
                  <a:gd name="T27" fmla="*/ 131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4"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5"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3 h 66"/>
                  <a:gd name="T8" fmla="*/ 6 w 155"/>
                  <a:gd name="T9" fmla="*/ 39 h 66"/>
                  <a:gd name="T10" fmla="*/ 0 w 155"/>
                  <a:gd name="T11" fmla="*/ 54 h 66"/>
                  <a:gd name="T12" fmla="*/ 78 w 155"/>
                  <a:gd name="T13" fmla="*/ 132 h 66"/>
                  <a:gd name="T14" fmla="*/ 96 w 155"/>
                  <a:gd name="T15" fmla="*/ 93 h 66"/>
                  <a:gd name="T16" fmla="*/ 155 w 155"/>
                  <a:gd name="T17" fmla="*/ 147 h 66"/>
                  <a:gd name="T18" fmla="*/ 126 w 155"/>
                  <a:gd name="T19" fmla="*/ 5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6" name="Freeform 13"/>
              <p:cNvSpPr>
                <a:spLocks/>
              </p:cNvSpPr>
              <p:nvPr userDrawn="1"/>
            </p:nvSpPr>
            <p:spPr bwMode="ltGray">
              <a:xfrm>
                <a:off x="2486" y="3859"/>
                <a:ext cx="42" cy="81"/>
              </a:xfrm>
              <a:custGeom>
                <a:avLst/>
                <a:gdLst>
                  <a:gd name="T0" fmla="*/ 6 w 42"/>
                  <a:gd name="T1" fmla="*/ 83 h 72"/>
                  <a:gd name="T2" fmla="*/ 0 w 42"/>
                  <a:gd name="T3" fmla="*/ 42 h 72"/>
                  <a:gd name="T4" fmla="*/ 12 w 42"/>
                  <a:gd name="T5" fmla="*/ 14 h 72"/>
                  <a:gd name="T6" fmla="*/ 0 w 42"/>
                  <a:gd name="T7" fmla="*/ 14 h 72"/>
                  <a:gd name="T8" fmla="*/ 12 w 42"/>
                  <a:gd name="T9" fmla="*/ 14 h 72"/>
                  <a:gd name="T10" fmla="*/ 24 w 42"/>
                  <a:gd name="T11" fmla="*/ 14 h 72"/>
                  <a:gd name="T12" fmla="*/ 36 w 42"/>
                  <a:gd name="T13" fmla="*/ 14 h 72"/>
                  <a:gd name="T14" fmla="*/ 42 w 42"/>
                  <a:gd name="T15" fmla="*/ 0 h 72"/>
                  <a:gd name="T16" fmla="*/ 30 w 42"/>
                  <a:gd name="T17" fmla="*/ 42 h 72"/>
                  <a:gd name="T18" fmla="*/ 42 w 42"/>
                  <a:gd name="T19" fmla="*/ 111 h 72"/>
                  <a:gd name="T20" fmla="*/ 12 w 42"/>
                  <a:gd name="T21" fmla="*/ 163 h 72"/>
                  <a:gd name="T22" fmla="*/ 6 w 42"/>
                  <a:gd name="T23" fmla="*/ 83 h 72"/>
                  <a:gd name="T24" fmla="*/ 6 w 42"/>
                  <a:gd name="T25" fmla="*/ 8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11" name="Freeform 14"/>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gd name="T0" fmla="*/ 24 w 365"/>
                <a:gd name="T1" fmla="*/ 24 h 287"/>
                <a:gd name="T2" fmla="*/ 0 w 365"/>
                <a:gd name="T3" fmla="*/ 67 h 287"/>
                <a:gd name="T4" fmla="*/ 66 w 365"/>
                <a:gd name="T5" fmla="*/ 122 h 287"/>
                <a:gd name="T6" fmla="*/ 143 w 365"/>
                <a:gd name="T7" fmla="*/ 201 h 287"/>
                <a:gd name="T8" fmla="*/ 191 w 365"/>
                <a:gd name="T9" fmla="*/ 183 h 287"/>
                <a:gd name="T10" fmla="*/ 341 w 365"/>
                <a:gd name="T11" fmla="*/ 315 h 287"/>
                <a:gd name="T12" fmla="*/ 305 w 365"/>
                <a:gd name="T13" fmla="*/ 192 h 287"/>
                <a:gd name="T14" fmla="*/ 365 w 365"/>
                <a:gd name="T15" fmla="*/ 146 h 287"/>
                <a:gd name="T16" fmla="*/ 359 w 365"/>
                <a:gd name="T17" fmla="*/ 140 h 287"/>
                <a:gd name="T18" fmla="*/ 335 w 365"/>
                <a:gd name="T19" fmla="*/ 128 h 287"/>
                <a:gd name="T20" fmla="*/ 299 w 365"/>
                <a:gd name="T21" fmla="*/ 97 h 287"/>
                <a:gd name="T22" fmla="*/ 257 w 365"/>
                <a:gd name="T23" fmla="*/ 79 h 287"/>
                <a:gd name="T24" fmla="*/ 215 w 365"/>
                <a:gd name="T25" fmla="*/ 61 h 287"/>
                <a:gd name="T26" fmla="*/ 173 w 365"/>
                <a:gd name="T27" fmla="*/ 43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19" name="Freeform 17"/>
            <p:cNvSpPr>
              <a:spLocks/>
            </p:cNvSpPr>
            <p:nvPr userDrawn="1"/>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0" name="Freeform 18"/>
            <p:cNvSpPr>
              <a:spLocks/>
            </p:cNvSpPr>
            <p:nvPr userDrawn="1"/>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7 h 60"/>
                <a:gd name="T16" fmla="*/ 65 w 71"/>
                <a:gd name="T17" fmla="*/ 49 h 60"/>
                <a:gd name="T18" fmla="*/ 71 w 71"/>
                <a:gd name="T19" fmla="*/ 61 h 60"/>
                <a:gd name="T20" fmla="*/ 71 w 71"/>
                <a:gd name="T21" fmla="*/ 67 h 60"/>
                <a:gd name="T22" fmla="*/ 59 w 71"/>
                <a:gd name="T23" fmla="*/ 61 h 60"/>
                <a:gd name="T24" fmla="*/ 47 w 71"/>
                <a:gd name="T25" fmla="*/ 49 h 60"/>
                <a:gd name="T26" fmla="*/ 23 w 71"/>
                <a:gd name="T27" fmla="*/ 37 h 60"/>
                <a:gd name="T28" fmla="*/ 23 w 71"/>
                <a:gd name="T29" fmla="*/ 43 h 60"/>
                <a:gd name="T30" fmla="*/ 18 w 71"/>
                <a:gd name="T31" fmla="*/ 49 h 60"/>
                <a:gd name="T32" fmla="*/ 12 w 71"/>
                <a:gd name="T33" fmla="*/ 55 h 60"/>
                <a:gd name="T34" fmla="*/ 6 w 71"/>
                <a:gd name="T35" fmla="*/ 55 h 60"/>
                <a:gd name="T36" fmla="*/ 6 w 71"/>
                <a:gd name="T37" fmla="*/ 55 h 60"/>
                <a:gd name="T38" fmla="*/ 6 w 71"/>
                <a:gd name="T39" fmla="*/ 43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1" name="Freeform 19"/>
            <p:cNvSpPr>
              <a:spLocks/>
            </p:cNvSpPr>
            <p:nvPr userDrawn="1"/>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1 h 162"/>
                <a:gd name="T10" fmla="*/ 96 w 161"/>
                <a:gd name="T11" fmla="*/ 67 h 162"/>
                <a:gd name="T12" fmla="*/ 102 w 161"/>
                <a:gd name="T13" fmla="*/ 79 h 162"/>
                <a:gd name="T14" fmla="*/ 108 w 161"/>
                <a:gd name="T15" fmla="*/ 91 h 162"/>
                <a:gd name="T16" fmla="*/ 120 w 161"/>
                <a:gd name="T17" fmla="*/ 103 h 162"/>
                <a:gd name="T18" fmla="*/ 143 w 161"/>
                <a:gd name="T19" fmla="*/ 121 h 162"/>
                <a:gd name="T20" fmla="*/ 155 w 161"/>
                <a:gd name="T21" fmla="*/ 152 h 162"/>
                <a:gd name="T22" fmla="*/ 161 w 161"/>
                <a:gd name="T23" fmla="*/ 170 h 162"/>
                <a:gd name="T24" fmla="*/ 161 w 161"/>
                <a:gd name="T25" fmla="*/ 176 h 162"/>
                <a:gd name="T26" fmla="*/ 96 w 161"/>
                <a:gd name="T27" fmla="*/ 109 h 162"/>
                <a:gd name="T28" fmla="*/ 30 w 161"/>
                <a:gd name="T29" fmla="*/ 61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2" name="Freeform 20"/>
            <p:cNvSpPr>
              <a:spLocks/>
            </p:cNvSpPr>
            <p:nvPr userDrawn="1"/>
          </p:nvSpPr>
          <p:spPr bwMode="auto">
            <a:xfrm>
              <a:off x="706" y="3854"/>
              <a:ext cx="59" cy="61"/>
            </a:xfrm>
            <a:custGeom>
              <a:avLst/>
              <a:gdLst>
                <a:gd name="T0" fmla="*/ 59 w 59"/>
                <a:gd name="T1" fmla="*/ 6 h 60"/>
                <a:gd name="T2" fmla="*/ 41 w 59"/>
                <a:gd name="T3" fmla="*/ 37 h 60"/>
                <a:gd name="T4" fmla="*/ 41 w 59"/>
                <a:gd name="T5" fmla="*/ 43 h 60"/>
                <a:gd name="T6" fmla="*/ 47 w 59"/>
                <a:gd name="T7" fmla="*/ 49 h 60"/>
                <a:gd name="T8" fmla="*/ 53 w 59"/>
                <a:gd name="T9" fmla="*/ 61 h 60"/>
                <a:gd name="T10" fmla="*/ 53 w 59"/>
                <a:gd name="T11" fmla="*/ 67 h 60"/>
                <a:gd name="T12" fmla="*/ 47 w 59"/>
                <a:gd name="T13" fmla="*/ 61 h 60"/>
                <a:gd name="T14" fmla="*/ 35 w 59"/>
                <a:gd name="T15" fmla="*/ 55 h 60"/>
                <a:gd name="T16" fmla="*/ 23 w 59"/>
                <a:gd name="T17" fmla="*/ 43 h 60"/>
                <a:gd name="T18" fmla="*/ 17 w 59"/>
                <a:gd name="T19" fmla="*/ 37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23" name="Freeform 21"/>
            <p:cNvSpPr>
              <a:spLocks/>
            </p:cNvSpPr>
            <p:nvPr userDrawn="1"/>
          </p:nvSpPr>
          <p:spPr bwMode="auto">
            <a:xfrm>
              <a:off x="395" y="3811"/>
              <a:ext cx="245" cy="207"/>
            </a:xfrm>
            <a:custGeom>
              <a:avLst/>
              <a:gdLst>
                <a:gd name="T0" fmla="*/ 233 w 245"/>
                <a:gd name="T1" fmla="*/ 43 h 204"/>
                <a:gd name="T2" fmla="*/ 245 w 245"/>
                <a:gd name="T3" fmla="*/ 49 h 204"/>
                <a:gd name="T4" fmla="*/ 209 w 245"/>
                <a:gd name="T5" fmla="*/ 91 h 204"/>
                <a:gd name="T6" fmla="*/ 143 w 245"/>
                <a:gd name="T7" fmla="*/ 146 h 204"/>
                <a:gd name="T8" fmla="*/ 167 w 245"/>
                <a:gd name="T9" fmla="*/ 170 h 204"/>
                <a:gd name="T10" fmla="*/ 179 w 245"/>
                <a:gd name="T11" fmla="*/ 225 h 204"/>
                <a:gd name="T12" fmla="*/ 77 w 245"/>
                <a:gd name="T13" fmla="*/ 146 h 204"/>
                <a:gd name="T14" fmla="*/ 47 w 245"/>
                <a:gd name="T15" fmla="*/ 91 h 204"/>
                <a:gd name="T16" fmla="*/ 89 w 245"/>
                <a:gd name="T17" fmla="*/ 73 h 204"/>
                <a:gd name="T18" fmla="*/ 59 w 245"/>
                <a:gd name="T19" fmla="*/ 43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3 h 204"/>
                <a:gd name="T50" fmla="*/ 233 w 245"/>
                <a:gd name="T51" fmla="*/ 43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5142" name="Rectangle 22"/>
          <p:cNvSpPr>
            <a:spLocks noGrp="1" noChangeArrowheads="1"/>
          </p:cNvSpPr>
          <p:nvPr>
            <p:ph type="ctrTitle" sz="quarter"/>
          </p:nvPr>
        </p:nvSpPr>
        <p:spPr>
          <a:xfrm>
            <a:off x="457200" y="1447800"/>
            <a:ext cx="8229600" cy="1736725"/>
          </a:xfrm>
        </p:spPr>
        <p:txBody>
          <a:bodyPr/>
          <a:lstStyle>
            <a:lvl1pPr>
              <a:defRPr sz="5400"/>
            </a:lvl1pPr>
          </a:lstStyle>
          <a:p>
            <a:pPr lvl="0"/>
            <a:r>
              <a:rPr lang="zh-CN" altLang="en-US" noProof="0" smtClean="0"/>
              <a:t>单击此处编辑母版标题样式</a:t>
            </a:r>
          </a:p>
        </p:txBody>
      </p:sp>
      <p:sp>
        <p:nvSpPr>
          <p:cNvPr id="5143"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pPr lvl="0"/>
            <a:r>
              <a:rPr lang="zh-CN" altLang="en-US" noProof="0" smtClean="0"/>
              <a:t>单击此处编辑母版副标题样式</a:t>
            </a:r>
          </a:p>
        </p:txBody>
      </p:sp>
      <p:sp>
        <p:nvSpPr>
          <p:cNvPr id="24" name="Rectangle 24"/>
          <p:cNvSpPr>
            <a:spLocks noGrp="1" noChangeArrowheads="1"/>
          </p:cNvSpPr>
          <p:nvPr>
            <p:ph type="dt" sz="quarter" idx="10"/>
          </p:nvPr>
        </p:nvSpPr>
        <p:spPr/>
        <p:txBody>
          <a:bodyPr/>
          <a:lstStyle>
            <a:lvl1pPr>
              <a:defRPr>
                <a:latin typeface="Calibri" pitchFamily="34" charset="0"/>
              </a:defRPr>
            </a:lvl1pPr>
          </a:lstStyle>
          <a:p>
            <a:pPr>
              <a:defRPr/>
            </a:pPr>
            <a:endParaRPr lang="en-US" altLang="zh-CN"/>
          </a:p>
        </p:txBody>
      </p:sp>
      <p:sp>
        <p:nvSpPr>
          <p:cNvPr id="25" name="Rectangle 25"/>
          <p:cNvSpPr>
            <a:spLocks noGrp="1" noChangeArrowheads="1"/>
          </p:cNvSpPr>
          <p:nvPr>
            <p:ph type="sldNum" sz="quarter" idx="11"/>
          </p:nvPr>
        </p:nvSpPr>
        <p:spPr/>
        <p:txBody>
          <a:bodyPr/>
          <a:lstStyle>
            <a:lvl1pPr>
              <a:defRPr>
                <a:latin typeface="Calibri" pitchFamily="34" charset="0"/>
              </a:defRPr>
            </a:lvl1pPr>
          </a:lstStyle>
          <a:p>
            <a:pPr>
              <a:defRPr/>
            </a:pPr>
            <a:fld id="{7A84C663-6C36-4036-BB54-6542DA3B837D}" type="slidenum">
              <a:rPr lang="en-US" altLang="zh-CN"/>
              <a:pPr>
                <a:defRPr/>
              </a:pPr>
              <a:t>‹#›</a:t>
            </a:fld>
            <a:endParaRPr lang="en-US" altLang="zh-CN"/>
          </a:p>
        </p:txBody>
      </p:sp>
      <p:sp>
        <p:nvSpPr>
          <p:cNvPr id="26" name="Rectangle 26"/>
          <p:cNvSpPr>
            <a:spLocks noGrp="1" noChangeArrowheads="1"/>
          </p:cNvSpPr>
          <p:nvPr>
            <p:ph type="ftr" sz="quarter" idx="12"/>
          </p:nvPr>
        </p:nvSpPr>
        <p:spPr/>
        <p:txBody>
          <a:bodyPr/>
          <a:lstStyle>
            <a:lvl1pPr>
              <a:defRPr>
                <a:latin typeface="Calibri" pitchFamily="34" charset="0"/>
              </a:defRPr>
            </a:lvl1pPr>
          </a:lstStyle>
          <a:p>
            <a:pPr>
              <a:defRPr/>
            </a:pPr>
            <a:endParaRPr lang="en-US" altLang="zh-CN"/>
          </a:p>
        </p:txBody>
      </p:sp>
    </p:spTree>
    <p:extLst>
      <p:ext uri="{BB962C8B-B14F-4D97-AF65-F5344CB8AC3E}">
        <p14:creationId xmlns:p14="http://schemas.microsoft.com/office/powerpoint/2010/main" val="13500210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A588B37A-0BB4-4898-88E3-4D30FA6C4908}" type="slidenum">
              <a:rPr lang="en-US" altLang="zh-CN"/>
              <a:pPr>
                <a:defRPr/>
              </a:pPr>
              <a:t>‹#›</a:t>
            </a:fld>
            <a:endParaRPr lang="en-US" altLang="zh-CN"/>
          </a:p>
        </p:txBody>
      </p:sp>
    </p:spTree>
    <p:extLst>
      <p:ext uri="{BB962C8B-B14F-4D97-AF65-F5344CB8AC3E}">
        <p14:creationId xmlns:p14="http://schemas.microsoft.com/office/powerpoint/2010/main" val="15824716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E8D11487-60B9-492B-BAD8-4C1359E8262F}" type="slidenum">
              <a:rPr lang="en-US" altLang="zh-CN"/>
              <a:pPr>
                <a:defRPr/>
              </a:pPr>
              <a:t>‹#›</a:t>
            </a:fld>
            <a:endParaRPr lang="en-US" altLang="zh-CN"/>
          </a:p>
        </p:txBody>
      </p:sp>
    </p:spTree>
    <p:extLst>
      <p:ext uri="{BB962C8B-B14F-4D97-AF65-F5344CB8AC3E}">
        <p14:creationId xmlns:p14="http://schemas.microsoft.com/office/powerpoint/2010/main" val="3595531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6097201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A61C6F54-B605-41FC-BA54-915496F39C38}" type="slidenum">
              <a:rPr lang="en-US" altLang="zh-CN"/>
              <a:pPr>
                <a:defRPr/>
              </a:pPr>
              <a:t>‹#›</a:t>
            </a:fld>
            <a:endParaRPr lang="en-US" altLang="zh-CN"/>
          </a:p>
        </p:txBody>
      </p:sp>
    </p:spTree>
    <p:extLst>
      <p:ext uri="{BB962C8B-B14F-4D97-AF65-F5344CB8AC3E}">
        <p14:creationId xmlns:p14="http://schemas.microsoft.com/office/powerpoint/2010/main" val="9236004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8"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9" name="Rectangle 26"/>
          <p:cNvSpPr>
            <a:spLocks noGrp="1" noChangeArrowheads="1"/>
          </p:cNvSpPr>
          <p:nvPr>
            <p:ph type="sldNum" sz="quarter" idx="12"/>
          </p:nvPr>
        </p:nvSpPr>
        <p:spPr/>
        <p:txBody>
          <a:bodyPr/>
          <a:lstStyle>
            <a:lvl1pPr>
              <a:defRPr>
                <a:latin typeface="Calibri" pitchFamily="34" charset="0"/>
              </a:defRPr>
            </a:lvl1pPr>
          </a:lstStyle>
          <a:p>
            <a:pPr>
              <a:defRPr/>
            </a:pPr>
            <a:fld id="{5CA5A345-A678-4C7F-92EE-0B7142E385D3}" type="slidenum">
              <a:rPr lang="en-US" altLang="zh-CN"/>
              <a:pPr>
                <a:defRPr/>
              </a:pPr>
              <a:t>‹#›</a:t>
            </a:fld>
            <a:endParaRPr lang="en-US" altLang="zh-CN"/>
          </a:p>
        </p:txBody>
      </p:sp>
    </p:spTree>
    <p:extLst>
      <p:ext uri="{BB962C8B-B14F-4D97-AF65-F5344CB8AC3E}">
        <p14:creationId xmlns:p14="http://schemas.microsoft.com/office/powerpoint/2010/main" val="39487204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4"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5" name="Rectangle 26"/>
          <p:cNvSpPr>
            <a:spLocks noGrp="1" noChangeArrowheads="1"/>
          </p:cNvSpPr>
          <p:nvPr>
            <p:ph type="sldNum" sz="quarter" idx="12"/>
          </p:nvPr>
        </p:nvSpPr>
        <p:spPr/>
        <p:txBody>
          <a:bodyPr/>
          <a:lstStyle>
            <a:lvl1pPr>
              <a:defRPr>
                <a:latin typeface="Calibri" pitchFamily="34" charset="0"/>
              </a:defRPr>
            </a:lvl1pPr>
          </a:lstStyle>
          <a:p>
            <a:pPr>
              <a:defRPr/>
            </a:pPr>
            <a:fld id="{B3F87536-C257-491E-A692-976E6105EB69}" type="slidenum">
              <a:rPr lang="en-US" altLang="zh-CN"/>
              <a:pPr>
                <a:defRPr/>
              </a:pPr>
              <a:t>‹#›</a:t>
            </a:fld>
            <a:endParaRPr lang="en-US" altLang="zh-CN"/>
          </a:p>
        </p:txBody>
      </p:sp>
    </p:spTree>
    <p:extLst>
      <p:ext uri="{BB962C8B-B14F-4D97-AF65-F5344CB8AC3E}">
        <p14:creationId xmlns:p14="http://schemas.microsoft.com/office/powerpoint/2010/main" val="13112554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3"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4" name="Rectangle 26"/>
          <p:cNvSpPr>
            <a:spLocks noGrp="1" noChangeArrowheads="1"/>
          </p:cNvSpPr>
          <p:nvPr>
            <p:ph type="sldNum" sz="quarter" idx="12"/>
          </p:nvPr>
        </p:nvSpPr>
        <p:spPr/>
        <p:txBody>
          <a:bodyPr/>
          <a:lstStyle>
            <a:lvl1pPr>
              <a:defRPr>
                <a:latin typeface="Calibri" pitchFamily="34" charset="0"/>
              </a:defRPr>
            </a:lvl1pPr>
          </a:lstStyle>
          <a:p>
            <a:pPr>
              <a:defRPr/>
            </a:pPr>
            <a:fld id="{A12DD4E7-E94C-4EB8-A3F8-4A63610101FA}" type="slidenum">
              <a:rPr lang="en-US" altLang="zh-CN"/>
              <a:pPr>
                <a:defRPr/>
              </a:pPr>
              <a:t>‹#›</a:t>
            </a:fld>
            <a:endParaRPr lang="en-US" altLang="zh-CN"/>
          </a:p>
        </p:txBody>
      </p:sp>
    </p:spTree>
    <p:extLst>
      <p:ext uri="{BB962C8B-B14F-4D97-AF65-F5344CB8AC3E}">
        <p14:creationId xmlns:p14="http://schemas.microsoft.com/office/powerpoint/2010/main" val="22418183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A7D3FD18-C5DB-4D66-9C46-B945457E2818}" type="slidenum">
              <a:rPr lang="en-US" altLang="zh-CN"/>
              <a:pPr>
                <a:defRPr/>
              </a:pPr>
              <a:t>‹#›</a:t>
            </a:fld>
            <a:endParaRPr lang="en-US" altLang="zh-CN"/>
          </a:p>
        </p:txBody>
      </p:sp>
    </p:spTree>
    <p:extLst>
      <p:ext uri="{BB962C8B-B14F-4D97-AF65-F5344CB8AC3E}">
        <p14:creationId xmlns:p14="http://schemas.microsoft.com/office/powerpoint/2010/main" val="4757789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6"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7" name="Rectangle 26"/>
          <p:cNvSpPr>
            <a:spLocks noGrp="1" noChangeArrowheads="1"/>
          </p:cNvSpPr>
          <p:nvPr>
            <p:ph type="sldNum" sz="quarter" idx="12"/>
          </p:nvPr>
        </p:nvSpPr>
        <p:spPr/>
        <p:txBody>
          <a:bodyPr/>
          <a:lstStyle>
            <a:lvl1pPr>
              <a:defRPr>
                <a:latin typeface="Calibri" pitchFamily="34" charset="0"/>
              </a:defRPr>
            </a:lvl1pPr>
          </a:lstStyle>
          <a:p>
            <a:pPr>
              <a:defRPr/>
            </a:pPr>
            <a:fld id="{66B62A82-6312-4EDE-A9DA-FA3179540DA8}" type="slidenum">
              <a:rPr lang="en-US" altLang="zh-CN"/>
              <a:pPr>
                <a:defRPr/>
              </a:pPr>
              <a:t>‹#›</a:t>
            </a:fld>
            <a:endParaRPr lang="en-US" altLang="zh-CN"/>
          </a:p>
        </p:txBody>
      </p:sp>
    </p:spTree>
    <p:extLst>
      <p:ext uri="{BB962C8B-B14F-4D97-AF65-F5344CB8AC3E}">
        <p14:creationId xmlns:p14="http://schemas.microsoft.com/office/powerpoint/2010/main" val="1188560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315677EA-C079-43FE-961D-296998F31D14}" type="slidenum">
              <a:rPr lang="en-US" altLang="zh-CN"/>
              <a:pPr>
                <a:defRPr/>
              </a:pPr>
              <a:t>‹#›</a:t>
            </a:fld>
            <a:endParaRPr lang="en-US" altLang="zh-CN"/>
          </a:p>
        </p:txBody>
      </p:sp>
    </p:spTree>
    <p:extLst>
      <p:ext uri="{BB962C8B-B14F-4D97-AF65-F5344CB8AC3E}">
        <p14:creationId xmlns:p14="http://schemas.microsoft.com/office/powerpoint/2010/main" val="30419559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4"/>
          <p:cNvSpPr>
            <a:spLocks noGrp="1" noChangeArrowheads="1"/>
          </p:cNvSpPr>
          <p:nvPr>
            <p:ph type="dt" sz="half" idx="10"/>
          </p:nvPr>
        </p:nvSpPr>
        <p:spPr/>
        <p:txBody>
          <a:bodyPr/>
          <a:lstStyle>
            <a:lvl1pPr>
              <a:defRPr>
                <a:latin typeface="Calibri" pitchFamily="34" charset="0"/>
              </a:defRPr>
            </a:lvl1pPr>
          </a:lstStyle>
          <a:p>
            <a:pPr>
              <a:defRPr/>
            </a:pPr>
            <a:endParaRPr lang="en-US" altLang="zh-CN"/>
          </a:p>
        </p:txBody>
      </p:sp>
      <p:sp>
        <p:nvSpPr>
          <p:cNvPr id="5" name="Rectangle 25"/>
          <p:cNvSpPr>
            <a:spLocks noGrp="1" noChangeArrowheads="1"/>
          </p:cNvSpPr>
          <p:nvPr>
            <p:ph type="ftr" sz="quarter" idx="11"/>
          </p:nvPr>
        </p:nvSpPr>
        <p:spPr/>
        <p:txBody>
          <a:bodyPr/>
          <a:lstStyle>
            <a:lvl1pPr>
              <a:defRPr>
                <a:latin typeface="Calibri" pitchFamily="34" charset="0"/>
              </a:defRPr>
            </a:lvl1pPr>
          </a:lstStyle>
          <a:p>
            <a:pPr>
              <a:defRPr/>
            </a:pPr>
            <a:endParaRPr lang="en-US" altLang="zh-CN"/>
          </a:p>
        </p:txBody>
      </p:sp>
      <p:sp>
        <p:nvSpPr>
          <p:cNvPr id="6" name="Rectangle 26"/>
          <p:cNvSpPr>
            <a:spLocks noGrp="1" noChangeArrowheads="1"/>
          </p:cNvSpPr>
          <p:nvPr>
            <p:ph type="sldNum" sz="quarter" idx="12"/>
          </p:nvPr>
        </p:nvSpPr>
        <p:spPr/>
        <p:txBody>
          <a:bodyPr/>
          <a:lstStyle>
            <a:lvl1pPr>
              <a:defRPr>
                <a:latin typeface="Calibri" pitchFamily="34" charset="0"/>
              </a:defRPr>
            </a:lvl1pPr>
          </a:lstStyle>
          <a:p>
            <a:pPr>
              <a:defRPr/>
            </a:pPr>
            <a:fld id="{84FE3C7A-4531-4FAE-81C9-7B69A9371426}" type="slidenum">
              <a:rPr lang="en-US" altLang="zh-CN"/>
              <a:pPr>
                <a:defRPr/>
              </a:pPr>
              <a:t>‹#›</a:t>
            </a:fld>
            <a:endParaRPr lang="en-US" altLang="zh-CN"/>
          </a:p>
        </p:txBody>
      </p:sp>
    </p:spTree>
    <p:extLst>
      <p:ext uri="{BB962C8B-B14F-4D97-AF65-F5344CB8AC3E}">
        <p14:creationId xmlns:p14="http://schemas.microsoft.com/office/powerpoint/2010/main" val="37741905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548124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83809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1296229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632030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106978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742727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079247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339083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518940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0768873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42961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15467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37006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977064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62527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680397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536891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1696713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321192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84136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113298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01631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42475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4FC416-E38C-442D-A919-FAB791AC408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7B0ACF5-06F6-40CC-A5E2-1F5B0392587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30718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7445436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A3BD168-03C3-4AB0-BA3C-E279995FCF7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626AC74-E5D5-4B2E-829C-B6BB3EF905C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320612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E7A6EC0-4212-41BA-BA7F-FD40446340DB}"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E760D2CC-F3CB-4213-9A45-654C3D42EDCC}"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774327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72FD7E-4143-4D2B-9DB8-A6ED0A0F769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B4D071E3-A3FE-44DD-92AE-3F6F0802E3C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015367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D5F59B-FEEF-428B-92C6-62C6364B5EF9}"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94627DC-0032-4AD9-A91E-CD19AAE3271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0012537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2964D9A-2639-4F9F-97E0-00B63F33F641}"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E42D01F0-99AC-4ECE-85CE-433E60454FC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3265437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8C2B27-A75F-4D97-9D2D-C42C567A8A55}"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1272FD81-771F-446F-B607-577D8C42047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175749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F8E5C18-EC70-4A68-83D4-E8378415128C}"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B450B74-CE27-4867-83AD-55B564738D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50591809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93A81B9-8027-457D-91BA-5D0037CB4C22}"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DBF026A-B5D0-4261-943B-14392A0BB7B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8644579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5E598F-A459-42FB-979E-22FC74C905A7}"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D0239DB-3E6B-4C40-B01C-B57EF9058B5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394233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4BF56FD-BEBF-4671-9059-E25DB74E97C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680603F8-B87D-4D8D-B965-92C73132DDC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53714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heme" Target="../theme/theme13.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2.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theme" Target="../theme/theme14.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9634456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9144000" cy="6858000"/>
            <a:chOff x="0" y="0"/>
            <a:chExt cx="5760" cy="4320"/>
          </a:xfrm>
        </p:grpSpPr>
        <p:sp>
          <p:nvSpPr>
            <p:cNvPr id="5145" name="Freeform 3"/>
            <p:cNvSpPr>
              <a:spLocks/>
            </p:cNvSpPr>
            <p:nvPr/>
          </p:nvSpPr>
          <p:spPr bwMode="hidden">
            <a:xfrm>
              <a:off x="0" y="3072"/>
              <a:ext cx="5760" cy="1248"/>
            </a:xfrm>
            <a:custGeom>
              <a:avLst/>
              <a:gdLst>
                <a:gd name="T0" fmla="*/ 4389 w 6027"/>
                <a:gd name="T1" fmla="*/ 32 h 2296"/>
                <a:gd name="T2" fmla="*/ 0 w 6027"/>
                <a:gd name="T3" fmla="*/ 32 h 2296"/>
                <a:gd name="T4" fmla="*/ 0 w 6027"/>
                <a:gd name="T5" fmla="*/ 0 h 2296"/>
                <a:gd name="T6" fmla="*/ 4389 w 6027"/>
                <a:gd name="T7" fmla="*/ 0 h 2296"/>
                <a:gd name="T8" fmla="*/ 4389 w 6027"/>
                <a:gd name="T9" fmla="*/ 32 h 2296"/>
                <a:gd name="T10" fmla="*/ 4389 w 6027"/>
                <a:gd name="T11" fmla="*/ 32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00" name="Freeform 4"/>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sp>
        <p:nvSpPr>
          <p:cNvPr id="5123" name="Freeform 5"/>
          <p:cNvSpPr>
            <a:spLocks/>
          </p:cNvSpPr>
          <p:nvPr/>
        </p:nvSpPr>
        <p:spPr bwMode="hidden">
          <a:xfrm>
            <a:off x="6248400" y="6262688"/>
            <a:ext cx="28956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nvGrpSpPr>
          <p:cNvPr id="5124" name="Group 6"/>
          <p:cNvGrpSpPr>
            <a:grpSpLocks/>
          </p:cNvGrpSpPr>
          <p:nvPr/>
        </p:nvGrpSpPr>
        <p:grpSpPr bwMode="auto">
          <a:xfrm>
            <a:off x="0" y="6019800"/>
            <a:ext cx="7848600" cy="857250"/>
            <a:chOff x="0" y="3792"/>
            <a:chExt cx="4944" cy="540"/>
          </a:xfrm>
        </p:grpSpPr>
        <p:sp>
          <p:nvSpPr>
            <p:cNvPr id="4103" name="Freeform 7"/>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nvGrpSpPr>
            <p:cNvPr id="5138" name="Group 8"/>
            <p:cNvGrpSpPr>
              <a:grpSpLocks/>
            </p:cNvGrpSpPr>
            <p:nvPr userDrawn="1"/>
          </p:nvGrpSpPr>
          <p:grpSpPr bwMode="auto">
            <a:xfrm>
              <a:off x="2486" y="3792"/>
              <a:ext cx="2458" cy="540"/>
              <a:chOff x="2486" y="3792"/>
              <a:chExt cx="2458" cy="540"/>
            </a:xfrm>
          </p:grpSpPr>
          <p:sp>
            <p:nvSpPr>
              <p:cNvPr id="5140" name="Freeform 9"/>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41" name="Freeform 10"/>
              <p:cNvSpPr>
                <a:spLocks/>
              </p:cNvSpPr>
              <p:nvPr userDrawn="1"/>
            </p:nvSpPr>
            <p:spPr bwMode="ltGray">
              <a:xfrm>
                <a:off x="2677" y="3792"/>
                <a:ext cx="186" cy="395"/>
              </a:xfrm>
              <a:custGeom>
                <a:avLst/>
                <a:gdLst>
                  <a:gd name="T0" fmla="*/ 36 w 186"/>
                  <a:gd name="T1" fmla="*/ 0 h 353"/>
                  <a:gd name="T2" fmla="*/ 54 w 186"/>
                  <a:gd name="T3" fmla="*/ 39 h 353"/>
                  <a:gd name="T4" fmla="*/ 24 w 186"/>
                  <a:gd name="T5" fmla="*/ 67 h 353"/>
                  <a:gd name="T6" fmla="*/ 18 w 186"/>
                  <a:gd name="T7" fmla="*/ 145 h 353"/>
                  <a:gd name="T8" fmla="*/ 42 w 186"/>
                  <a:gd name="T9" fmla="*/ 251 h 353"/>
                  <a:gd name="T10" fmla="*/ 48 w 186"/>
                  <a:gd name="T11" fmla="*/ 356 h 353"/>
                  <a:gd name="T12" fmla="*/ 0 w 186"/>
                  <a:gd name="T13" fmla="*/ 777 h 353"/>
                  <a:gd name="T14" fmla="*/ 54 w 186"/>
                  <a:gd name="T15" fmla="*/ 514 h 353"/>
                  <a:gd name="T16" fmla="*/ 84 w 186"/>
                  <a:gd name="T17" fmla="*/ 474 h 353"/>
                  <a:gd name="T18" fmla="*/ 126 w 186"/>
                  <a:gd name="T19" fmla="*/ 278 h 353"/>
                  <a:gd name="T20" fmla="*/ 144 w 186"/>
                  <a:gd name="T21" fmla="*/ 263 h 353"/>
                  <a:gd name="T22" fmla="*/ 144 w 186"/>
                  <a:gd name="T23" fmla="*/ 198 h 353"/>
                  <a:gd name="T24" fmla="*/ 186 w 186"/>
                  <a:gd name="T25" fmla="*/ 145 h 353"/>
                  <a:gd name="T26" fmla="*/ 162 w 186"/>
                  <a:gd name="T27" fmla="*/ 131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42"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43"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3 h 66"/>
                  <a:gd name="T8" fmla="*/ 6 w 155"/>
                  <a:gd name="T9" fmla="*/ 39 h 66"/>
                  <a:gd name="T10" fmla="*/ 0 w 155"/>
                  <a:gd name="T11" fmla="*/ 54 h 66"/>
                  <a:gd name="T12" fmla="*/ 78 w 155"/>
                  <a:gd name="T13" fmla="*/ 132 h 66"/>
                  <a:gd name="T14" fmla="*/ 96 w 155"/>
                  <a:gd name="T15" fmla="*/ 93 h 66"/>
                  <a:gd name="T16" fmla="*/ 155 w 155"/>
                  <a:gd name="T17" fmla="*/ 147 h 66"/>
                  <a:gd name="T18" fmla="*/ 126 w 155"/>
                  <a:gd name="T19" fmla="*/ 5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44" name="Freeform 13"/>
              <p:cNvSpPr>
                <a:spLocks/>
              </p:cNvSpPr>
              <p:nvPr userDrawn="1"/>
            </p:nvSpPr>
            <p:spPr bwMode="ltGray">
              <a:xfrm>
                <a:off x="2486" y="3859"/>
                <a:ext cx="42" cy="81"/>
              </a:xfrm>
              <a:custGeom>
                <a:avLst/>
                <a:gdLst>
                  <a:gd name="T0" fmla="*/ 6 w 42"/>
                  <a:gd name="T1" fmla="*/ 83 h 72"/>
                  <a:gd name="T2" fmla="*/ 0 w 42"/>
                  <a:gd name="T3" fmla="*/ 42 h 72"/>
                  <a:gd name="T4" fmla="*/ 12 w 42"/>
                  <a:gd name="T5" fmla="*/ 14 h 72"/>
                  <a:gd name="T6" fmla="*/ 0 w 42"/>
                  <a:gd name="T7" fmla="*/ 14 h 72"/>
                  <a:gd name="T8" fmla="*/ 12 w 42"/>
                  <a:gd name="T9" fmla="*/ 14 h 72"/>
                  <a:gd name="T10" fmla="*/ 24 w 42"/>
                  <a:gd name="T11" fmla="*/ 14 h 72"/>
                  <a:gd name="T12" fmla="*/ 36 w 42"/>
                  <a:gd name="T13" fmla="*/ 14 h 72"/>
                  <a:gd name="T14" fmla="*/ 42 w 42"/>
                  <a:gd name="T15" fmla="*/ 0 h 72"/>
                  <a:gd name="T16" fmla="*/ 30 w 42"/>
                  <a:gd name="T17" fmla="*/ 42 h 72"/>
                  <a:gd name="T18" fmla="*/ 42 w 42"/>
                  <a:gd name="T19" fmla="*/ 111 h 72"/>
                  <a:gd name="T20" fmla="*/ 12 w 42"/>
                  <a:gd name="T21" fmla="*/ 163 h 72"/>
                  <a:gd name="T22" fmla="*/ 6 w 42"/>
                  <a:gd name="T23" fmla="*/ 83 h 72"/>
                  <a:gd name="T24" fmla="*/ 6 w 42"/>
                  <a:gd name="T25" fmla="*/ 8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4110" name="Freeform 14"/>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grpSp>
        <p:nvGrpSpPr>
          <p:cNvPr id="5125" name="Group 15"/>
          <p:cNvGrpSpPr>
            <a:grpSpLocks/>
          </p:cNvGrpSpPr>
          <p:nvPr/>
        </p:nvGrpSpPr>
        <p:grpSpPr bwMode="auto">
          <a:xfrm>
            <a:off x="627063" y="6021388"/>
            <a:ext cx="5684837" cy="849312"/>
            <a:chOff x="395" y="3793"/>
            <a:chExt cx="3581" cy="535"/>
          </a:xfrm>
        </p:grpSpPr>
        <p:sp>
          <p:nvSpPr>
            <p:cNvPr id="5131" name="Freeform 16"/>
            <p:cNvSpPr>
              <a:spLocks/>
            </p:cNvSpPr>
            <p:nvPr/>
          </p:nvSpPr>
          <p:spPr bwMode="auto">
            <a:xfrm>
              <a:off x="1196" y="3793"/>
              <a:ext cx="365" cy="291"/>
            </a:xfrm>
            <a:custGeom>
              <a:avLst/>
              <a:gdLst>
                <a:gd name="T0" fmla="*/ 24 w 365"/>
                <a:gd name="T1" fmla="*/ 24 h 287"/>
                <a:gd name="T2" fmla="*/ 0 w 365"/>
                <a:gd name="T3" fmla="*/ 67 h 287"/>
                <a:gd name="T4" fmla="*/ 66 w 365"/>
                <a:gd name="T5" fmla="*/ 122 h 287"/>
                <a:gd name="T6" fmla="*/ 143 w 365"/>
                <a:gd name="T7" fmla="*/ 201 h 287"/>
                <a:gd name="T8" fmla="*/ 191 w 365"/>
                <a:gd name="T9" fmla="*/ 183 h 287"/>
                <a:gd name="T10" fmla="*/ 341 w 365"/>
                <a:gd name="T11" fmla="*/ 315 h 287"/>
                <a:gd name="T12" fmla="*/ 305 w 365"/>
                <a:gd name="T13" fmla="*/ 192 h 287"/>
                <a:gd name="T14" fmla="*/ 365 w 365"/>
                <a:gd name="T15" fmla="*/ 146 h 287"/>
                <a:gd name="T16" fmla="*/ 359 w 365"/>
                <a:gd name="T17" fmla="*/ 140 h 287"/>
                <a:gd name="T18" fmla="*/ 335 w 365"/>
                <a:gd name="T19" fmla="*/ 128 h 287"/>
                <a:gd name="T20" fmla="*/ 299 w 365"/>
                <a:gd name="T21" fmla="*/ 97 h 287"/>
                <a:gd name="T22" fmla="*/ 257 w 365"/>
                <a:gd name="T23" fmla="*/ 79 h 287"/>
                <a:gd name="T24" fmla="*/ 215 w 365"/>
                <a:gd name="T25" fmla="*/ 61 h 287"/>
                <a:gd name="T26" fmla="*/ 173 w 365"/>
                <a:gd name="T27" fmla="*/ 43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32" name="Freeform 17"/>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33" name="Freeform 18"/>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7 h 60"/>
                <a:gd name="T16" fmla="*/ 65 w 71"/>
                <a:gd name="T17" fmla="*/ 49 h 60"/>
                <a:gd name="T18" fmla="*/ 71 w 71"/>
                <a:gd name="T19" fmla="*/ 61 h 60"/>
                <a:gd name="T20" fmla="*/ 71 w 71"/>
                <a:gd name="T21" fmla="*/ 67 h 60"/>
                <a:gd name="T22" fmla="*/ 59 w 71"/>
                <a:gd name="T23" fmla="*/ 61 h 60"/>
                <a:gd name="T24" fmla="*/ 47 w 71"/>
                <a:gd name="T25" fmla="*/ 49 h 60"/>
                <a:gd name="T26" fmla="*/ 23 w 71"/>
                <a:gd name="T27" fmla="*/ 37 h 60"/>
                <a:gd name="T28" fmla="*/ 23 w 71"/>
                <a:gd name="T29" fmla="*/ 43 h 60"/>
                <a:gd name="T30" fmla="*/ 18 w 71"/>
                <a:gd name="T31" fmla="*/ 49 h 60"/>
                <a:gd name="T32" fmla="*/ 12 w 71"/>
                <a:gd name="T33" fmla="*/ 55 h 60"/>
                <a:gd name="T34" fmla="*/ 6 w 71"/>
                <a:gd name="T35" fmla="*/ 55 h 60"/>
                <a:gd name="T36" fmla="*/ 6 w 71"/>
                <a:gd name="T37" fmla="*/ 55 h 60"/>
                <a:gd name="T38" fmla="*/ 6 w 71"/>
                <a:gd name="T39" fmla="*/ 43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34" name="Freeform 19"/>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1 h 162"/>
                <a:gd name="T10" fmla="*/ 96 w 161"/>
                <a:gd name="T11" fmla="*/ 67 h 162"/>
                <a:gd name="T12" fmla="*/ 102 w 161"/>
                <a:gd name="T13" fmla="*/ 79 h 162"/>
                <a:gd name="T14" fmla="*/ 108 w 161"/>
                <a:gd name="T15" fmla="*/ 91 h 162"/>
                <a:gd name="T16" fmla="*/ 120 w 161"/>
                <a:gd name="T17" fmla="*/ 103 h 162"/>
                <a:gd name="T18" fmla="*/ 143 w 161"/>
                <a:gd name="T19" fmla="*/ 121 h 162"/>
                <a:gd name="T20" fmla="*/ 155 w 161"/>
                <a:gd name="T21" fmla="*/ 152 h 162"/>
                <a:gd name="T22" fmla="*/ 161 w 161"/>
                <a:gd name="T23" fmla="*/ 170 h 162"/>
                <a:gd name="T24" fmla="*/ 161 w 161"/>
                <a:gd name="T25" fmla="*/ 176 h 162"/>
                <a:gd name="T26" fmla="*/ 96 w 161"/>
                <a:gd name="T27" fmla="*/ 109 h 162"/>
                <a:gd name="T28" fmla="*/ 30 w 161"/>
                <a:gd name="T29" fmla="*/ 61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35" name="Freeform 20"/>
            <p:cNvSpPr>
              <a:spLocks/>
            </p:cNvSpPr>
            <p:nvPr/>
          </p:nvSpPr>
          <p:spPr bwMode="auto">
            <a:xfrm>
              <a:off x="706" y="3854"/>
              <a:ext cx="59" cy="61"/>
            </a:xfrm>
            <a:custGeom>
              <a:avLst/>
              <a:gdLst>
                <a:gd name="T0" fmla="*/ 59 w 59"/>
                <a:gd name="T1" fmla="*/ 6 h 60"/>
                <a:gd name="T2" fmla="*/ 41 w 59"/>
                <a:gd name="T3" fmla="*/ 37 h 60"/>
                <a:gd name="T4" fmla="*/ 41 w 59"/>
                <a:gd name="T5" fmla="*/ 43 h 60"/>
                <a:gd name="T6" fmla="*/ 47 w 59"/>
                <a:gd name="T7" fmla="*/ 49 h 60"/>
                <a:gd name="T8" fmla="*/ 53 w 59"/>
                <a:gd name="T9" fmla="*/ 61 h 60"/>
                <a:gd name="T10" fmla="*/ 53 w 59"/>
                <a:gd name="T11" fmla="*/ 67 h 60"/>
                <a:gd name="T12" fmla="*/ 47 w 59"/>
                <a:gd name="T13" fmla="*/ 61 h 60"/>
                <a:gd name="T14" fmla="*/ 35 w 59"/>
                <a:gd name="T15" fmla="*/ 55 h 60"/>
                <a:gd name="T16" fmla="*/ 23 w 59"/>
                <a:gd name="T17" fmla="*/ 43 h 60"/>
                <a:gd name="T18" fmla="*/ 17 w 59"/>
                <a:gd name="T19" fmla="*/ 37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136" name="Freeform 21"/>
            <p:cNvSpPr>
              <a:spLocks/>
            </p:cNvSpPr>
            <p:nvPr/>
          </p:nvSpPr>
          <p:spPr bwMode="auto">
            <a:xfrm>
              <a:off x="395" y="3811"/>
              <a:ext cx="245" cy="207"/>
            </a:xfrm>
            <a:custGeom>
              <a:avLst/>
              <a:gdLst>
                <a:gd name="T0" fmla="*/ 233 w 245"/>
                <a:gd name="T1" fmla="*/ 43 h 204"/>
                <a:gd name="T2" fmla="*/ 245 w 245"/>
                <a:gd name="T3" fmla="*/ 49 h 204"/>
                <a:gd name="T4" fmla="*/ 209 w 245"/>
                <a:gd name="T5" fmla="*/ 91 h 204"/>
                <a:gd name="T6" fmla="*/ 143 w 245"/>
                <a:gd name="T7" fmla="*/ 146 h 204"/>
                <a:gd name="T8" fmla="*/ 167 w 245"/>
                <a:gd name="T9" fmla="*/ 170 h 204"/>
                <a:gd name="T10" fmla="*/ 179 w 245"/>
                <a:gd name="T11" fmla="*/ 225 h 204"/>
                <a:gd name="T12" fmla="*/ 77 w 245"/>
                <a:gd name="T13" fmla="*/ 146 h 204"/>
                <a:gd name="T14" fmla="*/ 47 w 245"/>
                <a:gd name="T15" fmla="*/ 91 h 204"/>
                <a:gd name="T16" fmla="*/ 89 w 245"/>
                <a:gd name="T17" fmla="*/ 73 h 204"/>
                <a:gd name="T18" fmla="*/ 59 w 245"/>
                <a:gd name="T19" fmla="*/ 43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3 h 204"/>
                <a:gd name="T50" fmla="*/ 233 w 245"/>
                <a:gd name="T51" fmla="*/ 43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4118" name="Rectangle 22"/>
          <p:cNvSpPr>
            <a:spLocks noGrp="1" noChangeArrowheads="1"/>
          </p:cNvSpPr>
          <p:nvPr>
            <p:ph type="title"/>
          </p:nvPr>
        </p:nvSpPr>
        <p:spPr bwMode="auto">
          <a:xfrm>
            <a:off x="457200" y="2286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7" name="Rectangle 23"/>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20" name="Rectangle 2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endParaRPr lang="en-US" altLang="zh-CN"/>
          </a:p>
        </p:txBody>
      </p:sp>
      <p:sp>
        <p:nvSpPr>
          <p:cNvPr id="4121" name="Rectangle 2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endParaRPr lang="en-US" altLang="zh-CN"/>
          </a:p>
        </p:txBody>
      </p:sp>
      <p:sp>
        <p:nvSpPr>
          <p:cNvPr id="4122" name="Rectangle 2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fld id="{31CA364F-2752-453C-B838-66D7C0A76007}" type="slidenum">
              <a:rPr lang="en-US" altLang="zh-CN"/>
              <a:pPr fontAlgn="base">
                <a:spcAft>
                  <a:spcPct val="0"/>
                </a:spcAft>
                <a:defRPr/>
              </a:pPr>
              <a:t>‹#›</a:t>
            </a:fld>
            <a:endParaRPr lang="en-US" altLang="zh-CN"/>
          </a:p>
        </p:txBody>
      </p:sp>
    </p:spTree>
    <p:extLst>
      <p:ext uri="{BB962C8B-B14F-4D97-AF65-F5344CB8AC3E}">
        <p14:creationId xmlns:p14="http://schemas.microsoft.com/office/powerpoint/2010/main" val="3167791220"/>
      </p:ext>
    </p:extLst>
  </p:cSld>
  <p:clrMap bg1="dk2" tx1="lt1" bg2="dk1"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ea typeface="+mn-ea"/>
        </a:defRPr>
      </a:lvl5pPr>
      <a:lvl6pPr marL="2514600" indent="-228600" algn="l" rtl="0" fontAlgn="base">
        <a:spcBef>
          <a:spcPct val="20000"/>
        </a:spcBef>
        <a:spcAft>
          <a:spcPct val="0"/>
        </a:spcAft>
        <a:buClr>
          <a:schemeClr val="tx2"/>
        </a:buClr>
        <a:buChar char="•"/>
        <a:defRPr sz="2000">
          <a:solidFill>
            <a:schemeClr val="tx1"/>
          </a:solidFill>
          <a:latin typeface="+mn-lt"/>
          <a:ea typeface="+mn-ea"/>
        </a:defRPr>
      </a:lvl6pPr>
      <a:lvl7pPr marL="2971800" indent="-228600" algn="l" rtl="0" fontAlgn="base">
        <a:spcBef>
          <a:spcPct val="20000"/>
        </a:spcBef>
        <a:spcAft>
          <a:spcPct val="0"/>
        </a:spcAft>
        <a:buClr>
          <a:schemeClr val="tx2"/>
        </a:buClr>
        <a:buChar char="•"/>
        <a:defRPr sz="2000">
          <a:solidFill>
            <a:schemeClr val="tx1"/>
          </a:solidFill>
          <a:latin typeface="+mn-lt"/>
          <a:ea typeface="+mn-ea"/>
        </a:defRPr>
      </a:lvl7pPr>
      <a:lvl8pPr marL="3429000" indent="-228600" algn="l" rtl="0" fontAlgn="base">
        <a:spcBef>
          <a:spcPct val="20000"/>
        </a:spcBef>
        <a:spcAft>
          <a:spcPct val="0"/>
        </a:spcAft>
        <a:buClr>
          <a:schemeClr val="tx2"/>
        </a:buClr>
        <a:buChar char="•"/>
        <a:defRPr sz="2000">
          <a:solidFill>
            <a:schemeClr val="tx1"/>
          </a:solidFill>
          <a:latin typeface="+mn-lt"/>
          <a:ea typeface="+mn-ea"/>
        </a:defRPr>
      </a:lvl8pPr>
      <a:lvl9pPr marL="3886200" indent="-228600" algn="l" rtl="0" fontAlgn="base">
        <a:spcBef>
          <a:spcPct val="20000"/>
        </a:spcBef>
        <a:spcAft>
          <a:spcPct val="0"/>
        </a:spcAft>
        <a:buClr>
          <a:schemeClr val="tx2"/>
        </a:buClr>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6114085"/>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3955631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68834520"/>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81366116"/>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3555872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2702CC50-9E11-4DDD-9E91-9EFBE8F62F6E}"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A2A03BC-D90C-402F-888A-9930F5185CB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7639899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3DA06630-C793-4212-9B6F-C8BE6D8C2074}" type="datetimeFigureOut">
              <a:rPr lang="zh-CN" altLang="en-US"/>
              <a:pPr>
                <a:defRPr/>
              </a:pPr>
              <a:t>2017/8/31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AD94D553-1F26-41F3-B447-E1586997D25F}" type="slidenum">
              <a:rPr lang="zh-CN" altLang="en-US"/>
              <a:pPr>
                <a:defRPr/>
              </a:pPr>
              <a:t>‹#›</a:t>
            </a:fld>
            <a:endParaRPr lang="zh-CN" altLang="en-US"/>
          </a:p>
        </p:txBody>
      </p:sp>
    </p:spTree>
    <p:extLst>
      <p:ext uri="{BB962C8B-B14F-4D97-AF65-F5344CB8AC3E}">
        <p14:creationId xmlns:p14="http://schemas.microsoft.com/office/powerpoint/2010/main" val="244219915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3944348"/>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0" y="0"/>
            <a:ext cx="9144000" cy="6858000"/>
            <a:chOff x="0" y="0"/>
            <a:chExt cx="5760" cy="4320"/>
          </a:xfrm>
        </p:grpSpPr>
        <p:sp>
          <p:nvSpPr>
            <p:cNvPr id="2" name="Freeform 3"/>
            <p:cNvSpPr>
              <a:spLocks/>
            </p:cNvSpPr>
            <p:nvPr/>
          </p:nvSpPr>
          <p:spPr bwMode="hidden">
            <a:xfrm>
              <a:off x="0" y="3072"/>
              <a:ext cx="5760" cy="1248"/>
            </a:xfrm>
            <a:custGeom>
              <a:avLst/>
              <a:gdLst>
                <a:gd name="T0" fmla="*/ 4389 w 6027"/>
                <a:gd name="T1" fmla="*/ 32 h 2296"/>
                <a:gd name="T2" fmla="*/ 0 w 6027"/>
                <a:gd name="T3" fmla="*/ 32 h 2296"/>
                <a:gd name="T4" fmla="*/ 0 w 6027"/>
                <a:gd name="T5" fmla="*/ 0 h 2296"/>
                <a:gd name="T6" fmla="*/ 4389 w 6027"/>
                <a:gd name="T7" fmla="*/ 0 h 2296"/>
                <a:gd name="T8" fmla="*/ 4389 w 6027"/>
                <a:gd name="T9" fmla="*/ 32 h 2296"/>
                <a:gd name="T10" fmla="*/ 4389 w 6027"/>
                <a:gd name="T11" fmla="*/ 32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3" name="Freeform 4"/>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sp>
        <p:nvSpPr>
          <p:cNvPr id="4099" name="Freeform 5"/>
          <p:cNvSpPr>
            <a:spLocks/>
          </p:cNvSpPr>
          <p:nvPr/>
        </p:nvSpPr>
        <p:spPr bwMode="hidden">
          <a:xfrm>
            <a:off x="6248400" y="6262688"/>
            <a:ext cx="28956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nvGrpSpPr>
          <p:cNvPr id="4100" name="Group 6"/>
          <p:cNvGrpSpPr>
            <a:grpSpLocks/>
          </p:cNvGrpSpPr>
          <p:nvPr/>
        </p:nvGrpSpPr>
        <p:grpSpPr bwMode="auto">
          <a:xfrm>
            <a:off x="0" y="6019800"/>
            <a:ext cx="7848600" cy="857250"/>
            <a:chOff x="0" y="3792"/>
            <a:chExt cx="4944" cy="540"/>
          </a:xfrm>
        </p:grpSpPr>
        <p:sp>
          <p:nvSpPr>
            <p:cNvPr id="4" name="Freeform 7"/>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nvGrpSpPr>
            <p:cNvPr id="4114" name="Group 8"/>
            <p:cNvGrpSpPr>
              <a:grpSpLocks/>
            </p:cNvGrpSpPr>
            <p:nvPr userDrawn="1"/>
          </p:nvGrpSpPr>
          <p:grpSpPr bwMode="auto">
            <a:xfrm>
              <a:off x="2486" y="3792"/>
              <a:ext cx="2458" cy="540"/>
              <a:chOff x="2486" y="3792"/>
              <a:chExt cx="2458" cy="540"/>
            </a:xfrm>
          </p:grpSpPr>
          <p:sp>
            <p:nvSpPr>
              <p:cNvPr id="4116" name="Freeform 9"/>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17" name="Freeform 10"/>
              <p:cNvSpPr>
                <a:spLocks/>
              </p:cNvSpPr>
              <p:nvPr userDrawn="1"/>
            </p:nvSpPr>
            <p:spPr bwMode="ltGray">
              <a:xfrm>
                <a:off x="2677" y="3792"/>
                <a:ext cx="186" cy="395"/>
              </a:xfrm>
              <a:custGeom>
                <a:avLst/>
                <a:gdLst>
                  <a:gd name="T0" fmla="*/ 36 w 186"/>
                  <a:gd name="T1" fmla="*/ 0 h 353"/>
                  <a:gd name="T2" fmla="*/ 54 w 186"/>
                  <a:gd name="T3" fmla="*/ 39 h 353"/>
                  <a:gd name="T4" fmla="*/ 24 w 186"/>
                  <a:gd name="T5" fmla="*/ 67 h 353"/>
                  <a:gd name="T6" fmla="*/ 18 w 186"/>
                  <a:gd name="T7" fmla="*/ 145 h 353"/>
                  <a:gd name="T8" fmla="*/ 42 w 186"/>
                  <a:gd name="T9" fmla="*/ 251 h 353"/>
                  <a:gd name="T10" fmla="*/ 48 w 186"/>
                  <a:gd name="T11" fmla="*/ 356 h 353"/>
                  <a:gd name="T12" fmla="*/ 0 w 186"/>
                  <a:gd name="T13" fmla="*/ 777 h 353"/>
                  <a:gd name="T14" fmla="*/ 54 w 186"/>
                  <a:gd name="T15" fmla="*/ 514 h 353"/>
                  <a:gd name="T16" fmla="*/ 84 w 186"/>
                  <a:gd name="T17" fmla="*/ 474 h 353"/>
                  <a:gd name="T18" fmla="*/ 126 w 186"/>
                  <a:gd name="T19" fmla="*/ 278 h 353"/>
                  <a:gd name="T20" fmla="*/ 144 w 186"/>
                  <a:gd name="T21" fmla="*/ 263 h 353"/>
                  <a:gd name="T22" fmla="*/ 144 w 186"/>
                  <a:gd name="T23" fmla="*/ 198 h 353"/>
                  <a:gd name="T24" fmla="*/ 186 w 186"/>
                  <a:gd name="T25" fmla="*/ 145 h 353"/>
                  <a:gd name="T26" fmla="*/ 162 w 186"/>
                  <a:gd name="T27" fmla="*/ 131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5"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19"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3 h 66"/>
                  <a:gd name="T8" fmla="*/ 6 w 155"/>
                  <a:gd name="T9" fmla="*/ 39 h 66"/>
                  <a:gd name="T10" fmla="*/ 0 w 155"/>
                  <a:gd name="T11" fmla="*/ 54 h 66"/>
                  <a:gd name="T12" fmla="*/ 78 w 155"/>
                  <a:gd name="T13" fmla="*/ 132 h 66"/>
                  <a:gd name="T14" fmla="*/ 96 w 155"/>
                  <a:gd name="T15" fmla="*/ 93 h 66"/>
                  <a:gd name="T16" fmla="*/ 155 w 155"/>
                  <a:gd name="T17" fmla="*/ 147 h 66"/>
                  <a:gd name="T18" fmla="*/ 126 w 155"/>
                  <a:gd name="T19" fmla="*/ 5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6" name="Freeform 13"/>
              <p:cNvSpPr>
                <a:spLocks/>
              </p:cNvSpPr>
              <p:nvPr userDrawn="1"/>
            </p:nvSpPr>
            <p:spPr bwMode="ltGray">
              <a:xfrm>
                <a:off x="2486" y="3859"/>
                <a:ext cx="42" cy="81"/>
              </a:xfrm>
              <a:custGeom>
                <a:avLst/>
                <a:gdLst>
                  <a:gd name="T0" fmla="*/ 6 w 42"/>
                  <a:gd name="T1" fmla="*/ 83 h 72"/>
                  <a:gd name="T2" fmla="*/ 0 w 42"/>
                  <a:gd name="T3" fmla="*/ 42 h 72"/>
                  <a:gd name="T4" fmla="*/ 12 w 42"/>
                  <a:gd name="T5" fmla="*/ 14 h 72"/>
                  <a:gd name="T6" fmla="*/ 0 w 42"/>
                  <a:gd name="T7" fmla="*/ 14 h 72"/>
                  <a:gd name="T8" fmla="*/ 12 w 42"/>
                  <a:gd name="T9" fmla="*/ 14 h 72"/>
                  <a:gd name="T10" fmla="*/ 24 w 42"/>
                  <a:gd name="T11" fmla="*/ 14 h 72"/>
                  <a:gd name="T12" fmla="*/ 36 w 42"/>
                  <a:gd name="T13" fmla="*/ 14 h 72"/>
                  <a:gd name="T14" fmla="*/ 42 w 42"/>
                  <a:gd name="T15" fmla="*/ 0 h 72"/>
                  <a:gd name="T16" fmla="*/ 30 w 42"/>
                  <a:gd name="T17" fmla="*/ 42 h 72"/>
                  <a:gd name="T18" fmla="*/ 42 w 42"/>
                  <a:gd name="T19" fmla="*/ 111 h 72"/>
                  <a:gd name="T20" fmla="*/ 12 w 42"/>
                  <a:gd name="T21" fmla="*/ 163 h 72"/>
                  <a:gd name="T22" fmla="*/ 6 w 42"/>
                  <a:gd name="T23" fmla="*/ 83 h 72"/>
                  <a:gd name="T24" fmla="*/ 6 w 42"/>
                  <a:gd name="T25" fmla="*/ 8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7" name="Freeform 14"/>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20000"/>
                </a:spcBef>
                <a:spcAft>
                  <a:spcPct val="0"/>
                </a:spcAft>
                <a:buClr>
                  <a:srgbClr val="E3E3FF"/>
                </a:buClr>
                <a:defRPr/>
              </a:pPr>
              <a:endParaRPr lang="zh-CN" altLang="en-US" sz="3200">
                <a:solidFill>
                  <a:srgbClr val="FFFFFF"/>
                </a:solidFill>
              </a:endParaRPr>
            </a:p>
          </p:txBody>
        </p:sp>
      </p:grpSp>
      <p:grpSp>
        <p:nvGrpSpPr>
          <p:cNvPr id="4101" name="Group 15"/>
          <p:cNvGrpSpPr>
            <a:grpSpLocks/>
          </p:cNvGrpSpPr>
          <p:nvPr/>
        </p:nvGrpSpPr>
        <p:grpSpPr bwMode="auto">
          <a:xfrm>
            <a:off x="627063" y="6021388"/>
            <a:ext cx="5684837" cy="849312"/>
            <a:chOff x="395" y="3793"/>
            <a:chExt cx="3581" cy="535"/>
          </a:xfrm>
        </p:grpSpPr>
        <p:sp>
          <p:nvSpPr>
            <p:cNvPr id="4107" name="Freeform 16"/>
            <p:cNvSpPr>
              <a:spLocks/>
            </p:cNvSpPr>
            <p:nvPr/>
          </p:nvSpPr>
          <p:spPr bwMode="auto">
            <a:xfrm>
              <a:off x="1196" y="3793"/>
              <a:ext cx="365" cy="291"/>
            </a:xfrm>
            <a:custGeom>
              <a:avLst/>
              <a:gdLst>
                <a:gd name="T0" fmla="*/ 24 w 365"/>
                <a:gd name="T1" fmla="*/ 24 h 287"/>
                <a:gd name="T2" fmla="*/ 0 w 365"/>
                <a:gd name="T3" fmla="*/ 67 h 287"/>
                <a:gd name="T4" fmla="*/ 66 w 365"/>
                <a:gd name="T5" fmla="*/ 122 h 287"/>
                <a:gd name="T6" fmla="*/ 143 w 365"/>
                <a:gd name="T7" fmla="*/ 201 h 287"/>
                <a:gd name="T8" fmla="*/ 191 w 365"/>
                <a:gd name="T9" fmla="*/ 183 h 287"/>
                <a:gd name="T10" fmla="*/ 341 w 365"/>
                <a:gd name="T11" fmla="*/ 315 h 287"/>
                <a:gd name="T12" fmla="*/ 305 w 365"/>
                <a:gd name="T13" fmla="*/ 192 h 287"/>
                <a:gd name="T14" fmla="*/ 365 w 365"/>
                <a:gd name="T15" fmla="*/ 146 h 287"/>
                <a:gd name="T16" fmla="*/ 359 w 365"/>
                <a:gd name="T17" fmla="*/ 140 h 287"/>
                <a:gd name="T18" fmla="*/ 335 w 365"/>
                <a:gd name="T19" fmla="*/ 128 h 287"/>
                <a:gd name="T20" fmla="*/ 299 w 365"/>
                <a:gd name="T21" fmla="*/ 97 h 287"/>
                <a:gd name="T22" fmla="*/ 257 w 365"/>
                <a:gd name="T23" fmla="*/ 79 h 287"/>
                <a:gd name="T24" fmla="*/ 215 w 365"/>
                <a:gd name="T25" fmla="*/ 61 h 287"/>
                <a:gd name="T26" fmla="*/ 173 w 365"/>
                <a:gd name="T27" fmla="*/ 43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08" name="Freeform 17"/>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09" name="Freeform 18"/>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7 h 60"/>
                <a:gd name="T16" fmla="*/ 65 w 71"/>
                <a:gd name="T17" fmla="*/ 49 h 60"/>
                <a:gd name="T18" fmla="*/ 71 w 71"/>
                <a:gd name="T19" fmla="*/ 61 h 60"/>
                <a:gd name="T20" fmla="*/ 71 w 71"/>
                <a:gd name="T21" fmla="*/ 67 h 60"/>
                <a:gd name="T22" fmla="*/ 59 w 71"/>
                <a:gd name="T23" fmla="*/ 61 h 60"/>
                <a:gd name="T24" fmla="*/ 47 w 71"/>
                <a:gd name="T25" fmla="*/ 49 h 60"/>
                <a:gd name="T26" fmla="*/ 23 w 71"/>
                <a:gd name="T27" fmla="*/ 37 h 60"/>
                <a:gd name="T28" fmla="*/ 23 w 71"/>
                <a:gd name="T29" fmla="*/ 43 h 60"/>
                <a:gd name="T30" fmla="*/ 18 w 71"/>
                <a:gd name="T31" fmla="*/ 49 h 60"/>
                <a:gd name="T32" fmla="*/ 12 w 71"/>
                <a:gd name="T33" fmla="*/ 55 h 60"/>
                <a:gd name="T34" fmla="*/ 6 w 71"/>
                <a:gd name="T35" fmla="*/ 55 h 60"/>
                <a:gd name="T36" fmla="*/ 6 w 71"/>
                <a:gd name="T37" fmla="*/ 55 h 60"/>
                <a:gd name="T38" fmla="*/ 6 w 71"/>
                <a:gd name="T39" fmla="*/ 43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10" name="Freeform 19"/>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1 h 162"/>
                <a:gd name="T10" fmla="*/ 96 w 161"/>
                <a:gd name="T11" fmla="*/ 67 h 162"/>
                <a:gd name="T12" fmla="*/ 102 w 161"/>
                <a:gd name="T13" fmla="*/ 79 h 162"/>
                <a:gd name="T14" fmla="*/ 108 w 161"/>
                <a:gd name="T15" fmla="*/ 91 h 162"/>
                <a:gd name="T16" fmla="*/ 120 w 161"/>
                <a:gd name="T17" fmla="*/ 103 h 162"/>
                <a:gd name="T18" fmla="*/ 143 w 161"/>
                <a:gd name="T19" fmla="*/ 121 h 162"/>
                <a:gd name="T20" fmla="*/ 155 w 161"/>
                <a:gd name="T21" fmla="*/ 152 h 162"/>
                <a:gd name="T22" fmla="*/ 161 w 161"/>
                <a:gd name="T23" fmla="*/ 170 h 162"/>
                <a:gd name="T24" fmla="*/ 161 w 161"/>
                <a:gd name="T25" fmla="*/ 176 h 162"/>
                <a:gd name="T26" fmla="*/ 96 w 161"/>
                <a:gd name="T27" fmla="*/ 109 h 162"/>
                <a:gd name="T28" fmla="*/ 30 w 161"/>
                <a:gd name="T29" fmla="*/ 61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11" name="Freeform 20"/>
            <p:cNvSpPr>
              <a:spLocks/>
            </p:cNvSpPr>
            <p:nvPr/>
          </p:nvSpPr>
          <p:spPr bwMode="auto">
            <a:xfrm>
              <a:off x="706" y="3854"/>
              <a:ext cx="59" cy="61"/>
            </a:xfrm>
            <a:custGeom>
              <a:avLst/>
              <a:gdLst>
                <a:gd name="T0" fmla="*/ 59 w 59"/>
                <a:gd name="T1" fmla="*/ 6 h 60"/>
                <a:gd name="T2" fmla="*/ 41 w 59"/>
                <a:gd name="T3" fmla="*/ 37 h 60"/>
                <a:gd name="T4" fmla="*/ 41 w 59"/>
                <a:gd name="T5" fmla="*/ 43 h 60"/>
                <a:gd name="T6" fmla="*/ 47 w 59"/>
                <a:gd name="T7" fmla="*/ 49 h 60"/>
                <a:gd name="T8" fmla="*/ 53 w 59"/>
                <a:gd name="T9" fmla="*/ 61 h 60"/>
                <a:gd name="T10" fmla="*/ 53 w 59"/>
                <a:gd name="T11" fmla="*/ 67 h 60"/>
                <a:gd name="T12" fmla="*/ 47 w 59"/>
                <a:gd name="T13" fmla="*/ 61 h 60"/>
                <a:gd name="T14" fmla="*/ 35 w 59"/>
                <a:gd name="T15" fmla="*/ 55 h 60"/>
                <a:gd name="T16" fmla="*/ 23 w 59"/>
                <a:gd name="T17" fmla="*/ 43 h 60"/>
                <a:gd name="T18" fmla="*/ 17 w 59"/>
                <a:gd name="T19" fmla="*/ 37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sp>
          <p:nvSpPr>
            <p:cNvPr id="4112" name="Freeform 21"/>
            <p:cNvSpPr>
              <a:spLocks/>
            </p:cNvSpPr>
            <p:nvPr/>
          </p:nvSpPr>
          <p:spPr bwMode="auto">
            <a:xfrm>
              <a:off x="395" y="3811"/>
              <a:ext cx="245" cy="207"/>
            </a:xfrm>
            <a:custGeom>
              <a:avLst/>
              <a:gdLst>
                <a:gd name="T0" fmla="*/ 233 w 245"/>
                <a:gd name="T1" fmla="*/ 43 h 204"/>
                <a:gd name="T2" fmla="*/ 245 w 245"/>
                <a:gd name="T3" fmla="*/ 49 h 204"/>
                <a:gd name="T4" fmla="*/ 209 w 245"/>
                <a:gd name="T5" fmla="*/ 91 h 204"/>
                <a:gd name="T6" fmla="*/ 143 w 245"/>
                <a:gd name="T7" fmla="*/ 146 h 204"/>
                <a:gd name="T8" fmla="*/ 167 w 245"/>
                <a:gd name="T9" fmla="*/ 170 h 204"/>
                <a:gd name="T10" fmla="*/ 179 w 245"/>
                <a:gd name="T11" fmla="*/ 225 h 204"/>
                <a:gd name="T12" fmla="*/ 77 w 245"/>
                <a:gd name="T13" fmla="*/ 146 h 204"/>
                <a:gd name="T14" fmla="*/ 47 w 245"/>
                <a:gd name="T15" fmla="*/ 91 h 204"/>
                <a:gd name="T16" fmla="*/ 89 w 245"/>
                <a:gd name="T17" fmla="*/ 73 h 204"/>
                <a:gd name="T18" fmla="*/ 59 w 245"/>
                <a:gd name="T19" fmla="*/ 43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3 h 204"/>
                <a:gd name="T50" fmla="*/ 233 w 245"/>
                <a:gd name="T51" fmla="*/ 43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mtClean="0">
                <a:solidFill>
                  <a:srgbClr val="FFFFFF"/>
                </a:solidFill>
                <a:latin typeface="Calibri" pitchFamily="34" charset="0"/>
              </a:endParaRPr>
            </a:p>
          </p:txBody>
        </p:sp>
      </p:grpSp>
      <p:sp>
        <p:nvSpPr>
          <p:cNvPr id="4118" name="Rectangle 22"/>
          <p:cNvSpPr>
            <a:spLocks noGrp="1" noChangeArrowheads="1"/>
          </p:cNvSpPr>
          <p:nvPr>
            <p:ph type="title"/>
          </p:nvPr>
        </p:nvSpPr>
        <p:spPr bwMode="auto">
          <a:xfrm>
            <a:off x="457200" y="2286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3" name="Rectangle 23"/>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20" name="Rectangle 2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endParaRPr lang="en-US" altLang="zh-CN"/>
          </a:p>
        </p:txBody>
      </p:sp>
      <p:sp>
        <p:nvSpPr>
          <p:cNvPr id="4121" name="Rectangle 2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endParaRPr lang="en-US" altLang="zh-CN"/>
          </a:p>
        </p:txBody>
      </p:sp>
      <p:sp>
        <p:nvSpPr>
          <p:cNvPr id="4122" name="Rectangle 2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defRPr sz="1200">
                <a:solidFill>
                  <a:srgbClr val="FFFFFF"/>
                </a:solidFill>
                <a:effectLst>
                  <a:outerShdw blurRad="38100" dist="38100" dir="2700000" algn="tl">
                    <a:srgbClr val="000000"/>
                  </a:outerShdw>
                </a:effectLst>
                <a:latin typeface="Arial" charset="0"/>
              </a:defRPr>
            </a:lvl1pPr>
          </a:lstStyle>
          <a:p>
            <a:pPr fontAlgn="base">
              <a:spcAft>
                <a:spcPct val="0"/>
              </a:spcAft>
              <a:defRPr/>
            </a:pPr>
            <a:fld id="{5C2A1F68-3CE1-44F3-BD5A-6D756166D199}" type="slidenum">
              <a:rPr lang="en-US" altLang="zh-CN"/>
              <a:pPr fontAlgn="base">
                <a:spcAft>
                  <a:spcPct val="0"/>
                </a:spcAft>
                <a:defRPr/>
              </a:pPr>
              <a:t>‹#›</a:t>
            </a:fld>
            <a:endParaRPr lang="en-US" altLang="zh-CN"/>
          </a:p>
        </p:txBody>
      </p:sp>
    </p:spTree>
    <p:extLst>
      <p:ext uri="{BB962C8B-B14F-4D97-AF65-F5344CB8AC3E}">
        <p14:creationId xmlns:p14="http://schemas.microsoft.com/office/powerpoint/2010/main" val="3970606597"/>
      </p:ext>
    </p:extLst>
  </p:cSld>
  <p:clrMap bg1="dk2" tx1="lt1" bg2="dk1"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ea typeface="+mn-ea"/>
        </a:defRPr>
      </a:lvl5pPr>
      <a:lvl6pPr marL="2514600" indent="-228600" algn="l" rtl="0" fontAlgn="base">
        <a:spcBef>
          <a:spcPct val="20000"/>
        </a:spcBef>
        <a:spcAft>
          <a:spcPct val="0"/>
        </a:spcAft>
        <a:buClr>
          <a:schemeClr val="tx2"/>
        </a:buClr>
        <a:buChar char="•"/>
        <a:defRPr sz="2000">
          <a:solidFill>
            <a:schemeClr val="tx1"/>
          </a:solidFill>
          <a:latin typeface="+mn-lt"/>
          <a:ea typeface="+mn-ea"/>
        </a:defRPr>
      </a:lvl6pPr>
      <a:lvl7pPr marL="2971800" indent="-228600" algn="l" rtl="0" fontAlgn="base">
        <a:spcBef>
          <a:spcPct val="20000"/>
        </a:spcBef>
        <a:spcAft>
          <a:spcPct val="0"/>
        </a:spcAft>
        <a:buClr>
          <a:schemeClr val="tx2"/>
        </a:buClr>
        <a:buChar char="•"/>
        <a:defRPr sz="2000">
          <a:solidFill>
            <a:schemeClr val="tx1"/>
          </a:solidFill>
          <a:latin typeface="+mn-lt"/>
          <a:ea typeface="+mn-ea"/>
        </a:defRPr>
      </a:lvl7pPr>
      <a:lvl8pPr marL="3429000" indent="-228600" algn="l" rtl="0" fontAlgn="base">
        <a:spcBef>
          <a:spcPct val="20000"/>
        </a:spcBef>
        <a:spcAft>
          <a:spcPct val="0"/>
        </a:spcAft>
        <a:buClr>
          <a:schemeClr val="tx2"/>
        </a:buClr>
        <a:buChar char="•"/>
        <a:defRPr sz="2000">
          <a:solidFill>
            <a:schemeClr val="tx1"/>
          </a:solidFill>
          <a:latin typeface="+mn-lt"/>
          <a:ea typeface="+mn-ea"/>
        </a:defRPr>
      </a:lvl8pPr>
      <a:lvl9pPr marL="3886200" indent="-228600" algn="l" rtl="0" fontAlgn="base">
        <a:spcBef>
          <a:spcPct val="20000"/>
        </a:spcBef>
        <a:spcAft>
          <a:spcPct val="0"/>
        </a:spcAft>
        <a:buClr>
          <a:schemeClr val="tx2"/>
        </a:buClr>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655982038"/>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40483061"/>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34CD011-AB74-41F4-97AA-A0976CCF3756}" type="datetimeFigureOut">
              <a:rPr lang="zh-CN" altLang="en-US">
                <a:solidFill>
                  <a:prstClr val="black">
                    <a:tint val="75000"/>
                  </a:prstClr>
                </a:solidFill>
              </a:rPr>
              <a:pPr>
                <a:defRPr/>
              </a:pPr>
              <a:t>2017/8/31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2BAE96-0160-4303-91B6-9333E10EC5B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73238607"/>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02.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18.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35.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40.xml"/><Relationship Id="rId5" Type="http://schemas.openxmlformats.org/officeDocument/2006/relationships/image" Target="../media/image31.jpeg"/><Relationship Id="rId4" Type="http://schemas.openxmlformats.org/officeDocument/2006/relationships/hyperlink" Target="http://news.sznews.com/content/2010-08/10/content_4821570_3.ht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40.xml"/><Relationship Id="rId5" Type="http://schemas.openxmlformats.org/officeDocument/2006/relationships/image" Target="../media/image36.jpe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7.jpeg"/><Relationship Id="rId1" Type="http://schemas.openxmlformats.org/officeDocument/2006/relationships/slideLayout" Target="../slideLayouts/slideLayout40.xml"/><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69.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8000" b="-8000"/>
          </a:stretch>
        </a:blipFill>
        <a:effectLst/>
      </p:bgPr>
    </p:bg>
    <p:spTree>
      <p:nvGrpSpPr>
        <p:cNvPr id="1" name=""/>
        <p:cNvGrpSpPr/>
        <p:nvPr/>
      </p:nvGrpSpPr>
      <p:grpSpPr>
        <a:xfrm>
          <a:off x="0" y="0"/>
          <a:ext cx="0" cy="0"/>
          <a:chOff x="0" y="0"/>
          <a:chExt cx="0" cy="0"/>
        </a:xfrm>
      </p:grpSpPr>
      <p:cxnSp>
        <p:nvCxnSpPr>
          <p:cNvPr id="5" name="直接连接符 4"/>
          <p:cNvCxnSpPr/>
          <p:nvPr/>
        </p:nvCxnSpPr>
        <p:spPr>
          <a:xfrm>
            <a:off x="-2484784" y="0"/>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152385"/>
            <a:ext cx="3240360" cy="4513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0590" y="277112"/>
            <a:ext cx="3627873" cy="3800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846294" y="4695527"/>
            <a:ext cx="4176463" cy="779314"/>
          </a:xfrm>
          <a:prstGeom prst="rect">
            <a:avLst/>
          </a:prstGeom>
          <a:noFill/>
        </p:spPr>
        <p:txBody>
          <a:bodyPr wrap="none" lIns="91440" tIns="45720" rIns="91440" bIns="45720">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首都师范大学</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TextBox 6"/>
          <p:cNvSpPr txBox="1"/>
          <p:nvPr/>
        </p:nvSpPr>
        <p:spPr>
          <a:xfrm>
            <a:off x="6707115" y="5936081"/>
            <a:ext cx="2210490" cy="369332"/>
          </a:xfrm>
          <a:prstGeom prst="rect">
            <a:avLst/>
          </a:prstGeom>
          <a:noFill/>
        </p:spPr>
        <p:txBody>
          <a:bodyPr wrap="square" rtlCol="0">
            <a:spAutoFit/>
          </a:bodyPr>
          <a:lstStyle/>
          <a:p>
            <a:r>
              <a:rPr lang="zh-CN" altLang="en-US" dirty="0" smtClean="0"/>
              <a:t>手机：</a:t>
            </a:r>
            <a:r>
              <a:rPr lang="en-US" altLang="zh-CN" dirty="0" smtClean="0"/>
              <a:t>18810983256</a:t>
            </a:r>
            <a:endParaRPr lang="zh-CN" altLang="en-US" dirty="0"/>
          </a:p>
        </p:txBody>
      </p:sp>
      <p:sp>
        <p:nvSpPr>
          <p:cNvPr id="9" name="TextBox 8"/>
          <p:cNvSpPr txBox="1"/>
          <p:nvPr/>
        </p:nvSpPr>
        <p:spPr>
          <a:xfrm>
            <a:off x="6707115" y="6305413"/>
            <a:ext cx="2160240" cy="369332"/>
          </a:xfrm>
          <a:prstGeom prst="rect">
            <a:avLst/>
          </a:prstGeom>
          <a:noFill/>
        </p:spPr>
        <p:txBody>
          <a:bodyPr wrap="square" rtlCol="0">
            <a:spAutoFit/>
          </a:bodyPr>
          <a:lstStyle/>
          <a:p>
            <a:r>
              <a:rPr lang="zh-CN" altLang="en-US" dirty="0" smtClean="0"/>
              <a:t>微信：</a:t>
            </a:r>
            <a:r>
              <a:rPr lang="en-US" altLang="zh-CN" dirty="0" smtClean="0"/>
              <a:t>18810983256</a:t>
            </a:r>
            <a:endParaRPr lang="zh-CN" altLang="en-US" dirty="0"/>
          </a:p>
        </p:txBody>
      </p:sp>
    </p:spTree>
    <p:extLst>
      <p:ext uri="{BB962C8B-B14F-4D97-AF65-F5344CB8AC3E}">
        <p14:creationId xmlns:p14="http://schemas.microsoft.com/office/powerpoint/2010/main" val="330365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动物园导游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625" y="1571625"/>
            <a:ext cx="6119813"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10"/>
          <p:cNvSpPr txBox="1">
            <a:spLocks noChangeArrowheads="1"/>
          </p:cNvSpPr>
          <p:nvPr/>
        </p:nvSpPr>
        <p:spPr bwMode="auto">
          <a:xfrm>
            <a:off x="1427163" y="4694238"/>
            <a:ext cx="7056437" cy="831850"/>
          </a:xfrm>
          <a:prstGeom prst="rect">
            <a:avLst/>
          </a:prstGeom>
          <a:noFill/>
          <a:ln w="12700" cap="sq">
            <a:noFill/>
            <a:miter lim="800000"/>
            <a:headEnd type="none" w="sm" len="sm"/>
            <a:tailEnd type="none" w="sm" len="sm"/>
          </a:ln>
        </p:spPr>
        <p:txBody>
          <a:bodyPr>
            <a:spAutoFit/>
          </a:bodyPr>
          <a:lstStyle/>
          <a:p>
            <a:pPr fontAlgn="base">
              <a:spcBef>
                <a:spcPct val="0"/>
              </a:spcBef>
              <a:spcAft>
                <a:spcPct val="0"/>
              </a:spcAft>
              <a:defRPr/>
            </a:pPr>
            <a:r>
              <a:rPr kumimoji="1" lang="zh-CN" altLang="en-US" sz="2400" b="1" dirty="0">
                <a:solidFill>
                  <a:srgbClr val="FFFFFF"/>
                </a:solidFill>
                <a:latin typeface="宋体"/>
              </a:rPr>
              <a:t>　　假如你从动物园南大门进入，要参观袋鼠馆、象馆和狮虎山，应选择什么样的行走路线和方向？</a:t>
            </a:r>
          </a:p>
        </p:txBody>
      </p:sp>
      <p:sp>
        <p:nvSpPr>
          <p:cNvPr id="499719" name="Oval 7"/>
          <p:cNvSpPr>
            <a:spLocks noChangeArrowheads="1"/>
          </p:cNvSpPr>
          <p:nvPr/>
        </p:nvSpPr>
        <p:spPr bwMode="auto">
          <a:xfrm>
            <a:off x="6035675" y="2646363"/>
            <a:ext cx="142875" cy="144462"/>
          </a:xfrm>
          <a:prstGeom prst="ellipse">
            <a:avLst/>
          </a:prstGeom>
          <a:solidFill>
            <a:srgbClr val="990000"/>
          </a:solidFill>
          <a:ln w="9525">
            <a:solidFill>
              <a:schemeClr val="tx1"/>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sp>
        <p:nvSpPr>
          <p:cNvPr id="499720" name="Oval 8"/>
          <p:cNvSpPr>
            <a:spLocks noChangeArrowheads="1"/>
          </p:cNvSpPr>
          <p:nvPr/>
        </p:nvSpPr>
        <p:spPr bwMode="auto">
          <a:xfrm>
            <a:off x="6972300" y="3294063"/>
            <a:ext cx="142875" cy="144462"/>
          </a:xfrm>
          <a:prstGeom prst="ellipse">
            <a:avLst/>
          </a:prstGeom>
          <a:solidFill>
            <a:srgbClr val="990000"/>
          </a:solidFill>
          <a:ln w="9525">
            <a:solidFill>
              <a:schemeClr val="tx1"/>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sp>
        <p:nvSpPr>
          <p:cNvPr id="499721" name="Oval 9"/>
          <p:cNvSpPr>
            <a:spLocks noChangeArrowheads="1"/>
          </p:cNvSpPr>
          <p:nvPr/>
        </p:nvSpPr>
        <p:spPr bwMode="auto">
          <a:xfrm>
            <a:off x="6756400" y="4086225"/>
            <a:ext cx="142875" cy="144463"/>
          </a:xfrm>
          <a:prstGeom prst="ellipse">
            <a:avLst/>
          </a:prstGeom>
          <a:solidFill>
            <a:srgbClr val="990000"/>
          </a:solidFill>
          <a:ln w="9525">
            <a:solidFill>
              <a:schemeClr val="tx1"/>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sp>
        <p:nvSpPr>
          <p:cNvPr id="499723" name="Oval 11"/>
          <p:cNvSpPr>
            <a:spLocks noChangeArrowheads="1"/>
          </p:cNvSpPr>
          <p:nvPr/>
        </p:nvSpPr>
        <p:spPr bwMode="auto">
          <a:xfrm>
            <a:off x="5675313" y="4302125"/>
            <a:ext cx="142875" cy="144463"/>
          </a:xfrm>
          <a:prstGeom prst="ellipse">
            <a:avLst/>
          </a:prstGeom>
          <a:solidFill>
            <a:srgbClr val="990000"/>
          </a:solidFill>
          <a:ln w="9525">
            <a:solidFill>
              <a:schemeClr val="tx1"/>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cxnSp>
        <p:nvCxnSpPr>
          <p:cNvPr id="9" name="曲线连接符 8"/>
          <p:cNvCxnSpPr/>
          <p:nvPr/>
        </p:nvCxnSpPr>
        <p:spPr>
          <a:xfrm flipV="1">
            <a:off x="5746750" y="4025900"/>
            <a:ext cx="1009650" cy="215900"/>
          </a:xfrm>
          <a:prstGeom prst="curvedConnector3">
            <a:avLst>
              <a:gd name="adj1" fmla="val 19325"/>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曲线连接符 27"/>
          <p:cNvCxnSpPr/>
          <p:nvPr/>
        </p:nvCxnSpPr>
        <p:spPr>
          <a:xfrm rot="5400000" flipH="1" flipV="1">
            <a:off x="6642100" y="3552825"/>
            <a:ext cx="587375" cy="358775"/>
          </a:xfrm>
          <a:prstGeom prst="curvedConnector3">
            <a:avLst>
              <a:gd name="adj1" fmla="val 19846"/>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曲线连接符 30"/>
          <p:cNvCxnSpPr/>
          <p:nvPr/>
        </p:nvCxnSpPr>
        <p:spPr>
          <a:xfrm rot="10800000">
            <a:off x="6199188" y="2678113"/>
            <a:ext cx="915987" cy="700087"/>
          </a:xfrm>
          <a:prstGeom prst="curvedConnector3">
            <a:avLst>
              <a:gd name="adj1" fmla="val -12844"/>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a:spLocks noChangeArrowheads="1"/>
          </p:cNvSpPr>
          <p:nvPr/>
        </p:nvSpPr>
        <p:spPr bwMode="auto">
          <a:xfrm>
            <a:off x="1427163" y="5526088"/>
            <a:ext cx="66976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400" b="1" smtClean="0">
                <a:solidFill>
                  <a:srgbClr val="FFFF00"/>
                </a:solidFill>
              </a:rPr>
              <a:t>　　沿着行进路线先向东到达袋鼠馆，再向东北到象馆，再沿路向西拐向狮虎山。</a:t>
            </a:r>
          </a:p>
        </p:txBody>
      </p:sp>
      <p:sp>
        <p:nvSpPr>
          <p:cNvPr id="50188" name="云形标注 12"/>
          <p:cNvSpPr>
            <a:spLocks noChangeArrowheads="1"/>
          </p:cNvSpPr>
          <p:nvPr/>
        </p:nvSpPr>
        <p:spPr bwMode="auto">
          <a:xfrm>
            <a:off x="285750" y="214313"/>
            <a:ext cx="1928813" cy="1143000"/>
          </a:xfrm>
          <a:prstGeom prst="cloudCallout">
            <a:avLst>
              <a:gd name="adj1" fmla="val 53282"/>
              <a:gd name="adj2" fmla="val 37227"/>
            </a:avLst>
          </a:prstGeom>
          <a:solidFill>
            <a:srgbClr val="00B050"/>
          </a:solidFill>
          <a:ln w="9525">
            <a:solidFill>
              <a:srgbClr val="FFFF00"/>
            </a:solidFill>
            <a:round/>
            <a:headEnd/>
            <a:tailEnd/>
          </a:ln>
        </p:spPr>
        <p:txBody>
          <a:bodyPr anchor="ctr"/>
          <a:lstStyle/>
          <a:p>
            <a:pPr fontAlgn="base">
              <a:spcBef>
                <a:spcPct val="0"/>
              </a:spcBef>
              <a:spcAft>
                <a:spcPct val="0"/>
              </a:spcAft>
              <a:buFont typeface="Arial" charset="0"/>
              <a:buNone/>
            </a:pPr>
            <a:r>
              <a:rPr lang="zh-CN" altLang="en-US" sz="2800" smtClean="0">
                <a:solidFill>
                  <a:prstClr val="white"/>
                </a:solidFill>
                <a:latin typeface="黑体" pitchFamily="2" charset="-122"/>
                <a:ea typeface="黑体" pitchFamily="2" charset="-122"/>
              </a:rPr>
              <a:t>练一练</a:t>
            </a:r>
          </a:p>
        </p:txBody>
      </p:sp>
    </p:spTree>
    <p:extLst>
      <p:ext uri="{BB962C8B-B14F-4D97-AF65-F5344CB8AC3E}">
        <p14:creationId xmlns:p14="http://schemas.microsoft.com/office/powerpoint/2010/main" val="3328355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97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97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972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97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719" grpId="0" animBg="1"/>
      <p:bldP spid="499720" grpId="0" animBg="1"/>
      <p:bldP spid="499721" grpId="0" animBg="1"/>
      <p:bldP spid="499723"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28600"/>
            <a:ext cx="8229600" cy="609600"/>
          </a:xfrm>
        </p:spPr>
        <p:txBody>
          <a:bodyPr/>
          <a:lstStyle/>
          <a:p>
            <a:pPr eaLnBrk="1" hangingPunct="1">
              <a:defRPr/>
            </a:pPr>
            <a:r>
              <a:rPr lang="zh-CN" altLang="en-US" sz="3600" dirty="0" smtClean="0"/>
              <a:t>② 指向</a:t>
            </a:r>
            <a:r>
              <a:rPr lang="zh-CN" altLang="en-US" sz="3600" dirty="0" smtClean="0"/>
              <a:t>标地图定向</a:t>
            </a:r>
          </a:p>
        </p:txBody>
      </p:sp>
      <p:sp>
        <p:nvSpPr>
          <p:cNvPr id="49155" name="Text Box 3"/>
          <p:cNvSpPr txBox="1">
            <a:spLocks noChangeArrowheads="1"/>
          </p:cNvSpPr>
          <p:nvPr/>
        </p:nvSpPr>
        <p:spPr bwMode="auto">
          <a:xfrm>
            <a:off x="1066800" y="4876800"/>
            <a:ext cx="28352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kumimoji="1" lang="zh-CN" altLang="en-US" sz="2000" b="1" i="1" smtClean="0">
                <a:solidFill>
                  <a:srgbClr val="FFFFFF"/>
                </a:solidFill>
                <a:latin typeface="Times New Roman" pitchFamily="18" charset="0"/>
              </a:rPr>
              <a:t>练一练：</a:t>
            </a:r>
          </a:p>
          <a:p>
            <a:pPr eaLnBrk="1" fontAlgn="base" hangingPunct="1">
              <a:spcBef>
                <a:spcPct val="0"/>
              </a:spcBef>
              <a:spcAft>
                <a:spcPct val="0"/>
              </a:spcAft>
            </a:pPr>
            <a:r>
              <a:rPr kumimoji="1" lang="en-US" altLang="zh-CN" sz="2000" b="1" smtClean="0">
                <a:solidFill>
                  <a:srgbClr val="FFFFFF"/>
                </a:solidFill>
                <a:latin typeface="宋体" pitchFamily="2" charset="-122"/>
              </a:rPr>
              <a:t>1.a</a:t>
            </a:r>
            <a:r>
              <a:rPr kumimoji="1" lang="zh-CN" altLang="en-US" sz="2000" b="1" smtClean="0">
                <a:solidFill>
                  <a:srgbClr val="FFFFFF"/>
                </a:solidFill>
                <a:latin typeface="宋体" pitchFamily="2" charset="-122"/>
              </a:rPr>
              <a:t>在</a:t>
            </a:r>
            <a:r>
              <a:rPr kumimoji="1" lang="en-US" altLang="zh-CN" sz="2000" b="1" smtClean="0">
                <a:solidFill>
                  <a:srgbClr val="FFFFFF"/>
                </a:solidFill>
                <a:latin typeface="宋体" pitchFamily="2" charset="-122"/>
              </a:rPr>
              <a:t>b</a:t>
            </a:r>
            <a:r>
              <a:rPr kumimoji="1" lang="zh-CN" altLang="en-US" sz="2000" b="1" smtClean="0">
                <a:solidFill>
                  <a:srgbClr val="FFFFFF"/>
                </a:solidFill>
                <a:latin typeface="宋体" pitchFamily="2" charset="-122"/>
              </a:rPr>
              <a:t>的什么方向？</a:t>
            </a:r>
          </a:p>
          <a:p>
            <a:pPr eaLnBrk="1" fontAlgn="base" hangingPunct="1">
              <a:spcBef>
                <a:spcPct val="0"/>
              </a:spcBef>
              <a:spcAft>
                <a:spcPct val="0"/>
              </a:spcAft>
            </a:pPr>
            <a:r>
              <a:rPr kumimoji="1" lang="en-US" altLang="zh-CN" sz="2000" b="1" smtClean="0">
                <a:solidFill>
                  <a:srgbClr val="FFFFFF"/>
                </a:solidFill>
                <a:latin typeface="宋体" pitchFamily="2" charset="-122"/>
              </a:rPr>
              <a:t>2.b</a:t>
            </a:r>
            <a:r>
              <a:rPr kumimoji="1" lang="zh-CN" altLang="en-US" sz="2000" b="1" smtClean="0">
                <a:solidFill>
                  <a:srgbClr val="FFFFFF"/>
                </a:solidFill>
                <a:latin typeface="宋体" pitchFamily="2" charset="-122"/>
              </a:rPr>
              <a:t>在</a:t>
            </a:r>
            <a:r>
              <a:rPr kumimoji="1" lang="en-US" altLang="zh-CN" sz="2000" b="1" smtClean="0">
                <a:solidFill>
                  <a:srgbClr val="FFFFFF"/>
                </a:solidFill>
                <a:latin typeface="宋体" pitchFamily="2" charset="-122"/>
              </a:rPr>
              <a:t>c</a:t>
            </a:r>
            <a:r>
              <a:rPr kumimoji="1" lang="zh-CN" altLang="en-US" sz="2000" b="1" smtClean="0">
                <a:solidFill>
                  <a:srgbClr val="FFFFFF"/>
                </a:solidFill>
                <a:latin typeface="宋体" pitchFamily="2" charset="-122"/>
              </a:rPr>
              <a:t>的什么方向？</a:t>
            </a:r>
          </a:p>
        </p:txBody>
      </p:sp>
      <p:pic>
        <p:nvPicPr>
          <p:cNvPr id="51204" name="Picture 4" descr="用指向标表示方向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19200"/>
            <a:ext cx="2984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5" descr="用指向标表示方向12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38250"/>
            <a:ext cx="2984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ext Box 6"/>
          <p:cNvSpPr txBox="1">
            <a:spLocks noChangeArrowheads="1"/>
          </p:cNvSpPr>
          <p:nvPr/>
        </p:nvSpPr>
        <p:spPr bwMode="auto">
          <a:xfrm>
            <a:off x="4937125" y="4876800"/>
            <a:ext cx="28352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kumimoji="1" lang="zh-CN" altLang="en-US" sz="2000" b="1" smtClean="0">
                <a:solidFill>
                  <a:srgbClr val="FFFFFF"/>
                </a:solidFill>
                <a:latin typeface="Times New Roman" pitchFamily="18" charset="0"/>
              </a:rPr>
              <a:t>还是刚才的问题，你能再做一次吗？</a:t>
            </a:r>
            <a:endParaRPr kumimoji="1" lang="zh-CN" altLang="en-US" sz="2000" b="1" smtClean="0">
              <a:solidFill>
                <a:srgbClr val="FFFFFF"/>
              </a:solidFill>
              <a:latin typeface="宋体" pitchFamily="2" charset="-122"/>
            </a:endParaRPr>
          </a:p>
        </p:txBody>
      </p:sp>
      <p:sp>
        <p:nvSpPr>
          <p:cNvPr id="51207" name="Line 9"/>
          <p:cNvSpPr>
            <a:spLocks noChangeShapeType="1"/>
          </p:cNvSpPr>
          <p:nvPr/>
        </p:nvSpPr>
        <p:spPr bwMode="auto">
          <a:xfrm flipH="1" flipV="1">
            <a:off x="2411413" y="2781300"/>
            <a:ext cx="73025" cy="287338"/>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lang="zh-CN" altLang="en-US" smtClean="0">
              <a:solidFill>
                <a:srgbClr val="FFFFFF"/>
              </a:solidFill>
              <a:latin typeface="Calibri" pitchFamily="34" charset="0"/>
            </a:endParaRPr>
          </a:p>
        </p:txBody>
      </p:sp>
      <p:sp>
        <p:nvSpPr>
          <p:cNvPr id="49162" name="Line 10"/>
          <p:cNvSpPr>
            <a:spLocks noChangeShapeType="1"/>
          </p:cNvSpPr>
          <p:nvPr/>
        </p:nvSpPr>
        <p:spPr bwMode="auto">
          <a:xfrm flipH="1" flipV="1">
            <a:off x="2411413" y="2636838"/>
            <a:ext cx="647700" cy="1008062"/>
          </a:xfrm>
          <a:prstGeom prst="line">
            <a:avLst/>
          </a:prstGeom>
          <a:noFill/>
          <a:ln w="38100" cap="sq">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lang="zh-CN" altLang="en-US" smtClean="0">
              <a:solidFill>
                <a:srgbClr val="FFFFFF"/>
              </a:solidFill>
              <a:latin typeface="Calibri" pitchFamily="34" charset="0"/>
            </a:endParaRPr>
          </a:p>
        </p:txBody>
      </p:sp>
      <p:sp>
        <p:nvSpPr>
          <p:cNvPr id="49163" name="Line 11"/>
          <p:cNvSpPr>
            <a:spLocks noChangeShapeType="1"/>
          </p:cNvSpPr>
          <p:nvPr/>
        </p:nvSpPr>
        <p:spPr bwMode="auto">
          <a:xfrm flipV="1">
            <a:off x="2555875" y="2997200"/>
            <a:ext cx="287338" cy="144463"/>
          </a:xfrm>
          <a:prstGeom prst="line">
            <a:avLst/>
          </a:prstGeom>
          <a:noFill/>
          <a:ln w="28575" cap="sq">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fontAlgn="base">
              <a:spcBef>
                <a:spcPct val="0"/>
              </a:spcBef>
              <a:spcAft>
                <a:spcPct val="0"/>
              </a:spcAft>
            </a:pPr>
            <a:endParaRPr lang="zh-CN" altLang="en-US" smtClean="0">
              <a:solidFill>
                <a:srgbClr val="FFFFFF"/>
              </a:solidFill>
              <a:latin typeface="Calibri" pitchFamily="34" charset="0"/>
            </a:endParaRPr>
          </a:p>
        </p:txBody>
      </p:sp>
      <p:sp>
        <p:nvSpPr>
          <p:cNvPr id="49164" name="AutoShape 12">
            <a:hlinkClick r:id="rId4" action="ppaction://hlinksldjump" highlightClick="1"/>
          </p:cNvPr>
          <p:cNvSpPr>
            <a:spLocks noChangeArrowheads="1"/>
          </p:cNvSpPr>
          <p:nvPr/>
        </p:nvSpPr>
        <p:spPr bwMode="auto">
          <a:xfrm>
            <a:off x="8532813" y="6308725"/>
            <a:ext cx="322262" cy="404813"/>
          </a:xfrm>
          <a:prstGeom prst="actionButtonHom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20000"/>
              </a:spcBef>
              <a:spcAft>
                <a:spcPct val="0"/>
              </a:spcAft>
              <a:buClr>
                <a:srgbClr val="E3E3FF"/>
              </a:buClr>
            </a:pPr>
            <a:endParaRPr lang="zh-CN" altLang="en-US" sz="3200" smtClean="0">
              <a:solidFill>
                <a:srgbClr val="FFFFFF"/>
              </a:solidFill>
            </a:endParaRPr>
          </a:p>
        </p:txBody>
      </p:sp>
    </p:spTree>
    <p:extLst>
      <p:ext uri="{BB962C8B-B14F-4D97-AF65-F5344CB8AC3E}">
        <p14:creationId xmlns:p14="http://schemas.microsoft.com/office/powerpoint/2010/main" val="341376842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dissolve">
                                      <p:cBhvr>
                                        <p:cTn id="7" dur="500"/>
                                        <p:tgtEl>
                                          <p:spTgt spid="49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9162"/>
                                        </p:tgtEl>
                                        <p:attrNameLst>
                                          <p:attrName>style.visibility</p:attrName>
                                        </p:attrNameLst>
                                      </p:cBhvr>
                                      <p:to>
                                        <p:strVal val="visible"/>
                                      </p:to>
                                    </p:set>
                                    <p:anim calcmode="lin" valueType="num">
                                      <p:cBhvr additive="base">
                                        <p:cTn id="12" dur="500" fill="hold"/>
                                        <p:tgtEl>
                                          <p:spTgt spid="49162"/>
                                        </p:tgtEl>
                                        <p:attrNameLst>
                                          <p:attrName>ppt_x</p:attrName>
                                        </p:attrNameLst>
                                      </p:cBhvr>
                                      <p:tavLst>
                                        <p:tav tm="0">
                                          <p:val>
                                            <p:strVal val="#ppt_x"/>
                                          </p:val>
                                        </p:tav>
                                        <p:tav tm="100000">
                                          <p:val>
                                            <p:strVal val="#ppt_x"/>
                                          </p:val>
                                        </p:tav>
                                      </p:tavLst>
                                    </p:anim>
                                    <p:anim calcmode="lin" valueType="num">
                                      <p:cBhvr additive="base">
                                        <p:cTn id="13" dur="500" fill="hold"/>
                                        <p:tgtEl>
                                          <p:spTgt spid="4916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9163"/>
                                        </p:tgtEl>
                                        <p:attrNameLst>
                                          <p:attrName>style.visibility</p:attrName>
                                        </p:attrNameLst>
                                      </p:cBhvr>
                                      <p:to>
                                        <p:strVal val="visible"/>
                                      </p:to>
                                    </p:set>
                                    <p:anim calcmode="lin" valueType="num">
                                      <p:cBhvr additive="base">
                                        <p:cTn id="18" dur="500" fill="hold"/>
                                        <p:tgtEl>
                                          <p:spTgt spid="49163"/>
                                        </p:tgtEl>
                                        <p:attrNameLst>
                                          <p:attrName>ppt_x</p:attrName>
                                        </p:attrNameLst>
                                      </p:cBhvr>
                                      <p:tavLst>
                                        <p:tav tm="0">
                                          <p:val>
                                            <p:strVal val="#ppt_x"/>
                                          </p:val>
                                        </p:tav>
                                        <p:tav tm="100000">
                                          <p:val>
                                            <p:strVal val="#ppt_x"/>
                                          </p:val>
                                        </p:tav>
                                      </p:tavLst>
                                    </p:anim>
                                    <p:anim calcmode="lin" valueType="num">
                                      <p:cBhvr additive="base">
                                        <p:cTn id="19" dur="500" fill="hold"/>
                                        <p:tgtEl>
                                          <p:spTgt spid="4916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nodeType="clickEffect">
                                  <p:stCondLst>
                                    <p:cond delay="0"/>
                                  </p:stCondLst>
                                  <p:childTnLst>
                                    <p:set>
                                      <p:cBhvr>
                                        <p:cTn id="23" dur="1" fill="hold">
                                          <p:stCondLst>
                                            <p:cond delay="0"/>
                                          </p:stCondLst>
                                        </p:cTn>
                                        <p:tgtEl>
                                          <p:spTgt spid="49157"/>
                                        </p:tgtEl>
                                        <p:attrNameLst>
                                          <p:attrName>style.visibility</p:attrName>
                                        </p:attrNameLst>
                                      </p:cBhvr>
                                      <p:to>
                                        <p:strVal val="visible"/>
                                      </p:to>
                                    </p:set>
                                    <p:animEffect transition="in" filter="wipe(up)">
                                      <p:cBhvr>
                                        <p:cTn id="24" dur="500"/>
                                        <p:tgtEl>
                                          <p:spTgt spid="49157"/>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49158"/>
                                        </p:tgtEl>
                                        <p:attrNameLst>
                                          <p:attrName>style.visibility</p:attrName>
                                        </p:attrNameLst>
                                      </p:cBhvr>
                                      <p:to>
                                        <p:strVal val="visible"/>
                                      </p:to>
                                    </p:set>
                                    <p:animEffect transition="in" filter="dissolve">
                                      <p:cBhvr>
                                        <p:cTn id="28" dur="500"/>
                                        <p:tgtEl>
                                          <p:spTgt spid="49158"/>
                                        </p:tgtEl>
                                      </p:cBhvr>
                                    </p:animEffect>
                                  </p:childTnLst>
                                </p:cTn>
                              </p:par>
                            </p:childTnLst>
                          </p:cTn>
                        </p:par>
                        <p:par>
                          <p:cTn id="29" fill="hold" nodeType="afterGroup">
                            <p:stCondLst>
                              <p:cond delay="1000"/>
                            </p:stCondLst>
                            <p:childTnLst>
                              <p:par>
                                <p:cTn id="30" presetID="9" presetClass="entr" presetSubtype="0" fill="hold" grpId="0" nodeType="afterEffect">
                                  <p:stCondLst>
                                    <p:cond delay="1000"/>
                                  </p:stCondLst>
                                  <p:childTnLst>
                                    <p:set>
                                      <p:cBhvr>
                                        <p:cTn id="31" dur="1" fill="hold">
                                          <p:stCondLst>
                                            <p:cond delay="0"/>
                                          </p:stCondLst>
                                        </p:cTn>
                                        <p:tgtEl>
                                          <p:spTgt spid="49164"/>
                                        </p:tgtEl>
                                        <p:attrNameLst>
                                          <p:attrName>style.visibility</p:attrName>
                                        </p:attrNameLst>
                                      </p:cBhvr>
                                      <p:to>
                                        <p:strVal val="visible"/>
                                      </p:to>
                                    </p:set>
                                    <p:animEffect transition="in" filter="dissolve">
                                      <p:cBhvr>
                                        <p:cTn id="32" dur="500"/>
                                        <p:tgtEl>
                                          <p:spTgt spid="49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utoUpdateAnimBg="0"/>
      <p:bldP spid="49158" grpId="0" autoUpdateAnimBg="0"/>
      <p:bldP spid="49162" grpId="0" animBg="1"/>
      <p:bldP spid="49163" grpId="0" animBg="1"/>
      <p:bldP spid="4916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l="38391" t="25790" r="21890" b="22444"/>
          <a:stretch>
            <a:fillRect/>
          </a:stretch>
        </p:blipFill>
        <p:spPr bwMode="auto">
          <a:xfrm>
            <a:off x="828675" y="1568450"/>
            <a:ext cx="4037013" cy="39639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6323" name="Oval 3"/>
          <p:cNvSpPr>
            <a:spLocks noChangeArrowheads="1"/>
          </p:cNvSpPr>
          <p:nvPr/>
        </p:nvSpPr>
        <p:spPr bwMode="auto">
          <a:xfrm>
            <a:off x="1889125" y="2905125"/>
            <a:ext cx="117475" cy="119063"/>
          </a:xfrm>
          <a:prstGeom prst="ellipse">
            <a:avLst/>
          </a:prstGeom>
          <a:solidFill>
            <a:srgbClr val="990000"/>
          </a:solidFill>
          <a:ln w="28575">
            <a:solidFill>
              <a:srgbClr val="FFFF00"/>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sp>
        <p:nvSpPr>
          <p:cNvPr id="56324" name="WordArt 4"/>
          <p:cNvSpPr>
            <a:spLocks noChangeArrowheads="1" noChangeShapeType="1" noTextEdit="1"/>
          </p:cNvSpPr>
          <p:nvPr/>
        </p:nvSpPr>
        <p:spPr bwMode="auto">
          <a:xfrm>
            <a:off x="2052638" y="2873375"/>
            <a:ext cx="134937" cy="120650"/>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en-US" altLang="zh-CN" kern="10" smtClean="0">
                <a:ln w="9525">
                  <a:solidFill>
                    <a:srgbClr val="0000FF"/>
                  </a:solidFill>
                  <a:round/>
                  <a:headEnd/>
                  <a:tailEnd/>
                </a:ln>
                <a:solidFill>
                  <a:srgbClr val="0000FF"/>
                </a:solidFill>
                <a:latin typeface="宋体"/>
              </a:rPr>
              <a:t>B</a:t>
            </a:r>
            <a:endParaRPr lang="zh-CN" altLang="en-US" kern="10" smtClean="0">
              <a:ln w="9525">
                <a:solidFill>
                  <a:srgbClr val="0000FF"/>
                </a:solidFill>
                <a:round/>
                <a:headEnd/>
                <a:tailEnd/>
              </a:ln>
              <a:solidFill>
                <a:srgbClr val="0000FF"/>
              </a:solidFill>
              <a:latin typeface="宋体"/>
            </a:endParaRPr>
          </a:p>
        </p:txBody>
      </p:sp>
      <p:grpSp>
        <p:nvGrpSpPr>
          <p:cNvPr id="56325" name="Group 5"/>
          <p:cNvGrpSpPr>
            <a:grpSpLocks/>
          </p:cNvGrpSpPr>
          <p:nvPr/>
        </p:nvGrpSpPr>
        <p:grpSpPr bwMode="auto">
          <a:xfrm>
            <a:off x="1463675" y="2125663"/>
            <a:ext cx="1263650" cy="561975"/>
            <a:chOff x="1103" y="1241"/>
            <a:chExt cx="796" cy="354"/>
          </a:xfrm>
        </p:grpSpPr>
        <p:sp>
          <p:nvSpPr>
            <p:cNvPr id="56341" name="Oval 6"/>
            <p:cNvSpPr>
              <a:spLocks noChangeArrowheads="1"/>
            </p:cNvSpPr>
            <p:nvPr/>
          </p:nvSpPr>
          <p:spPr bwMode="auto">
            <a:xfrm>
              <a:off x="1725" y="1462"/>
              <a:ext cx="74" cy="75"/>
            </a:xfrm>
            <a:prstGeom prst="ellipse">
              <a:avLst/>
            </a:prstGeom>
            <a:solidFill>
              <a:schemeClr val="hlink"/>
            </a:solidFill>
            <a:ln w="28575">
              <a:solidFill>
                <a:srgbClr val="FFFF00"/>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grpSp>
          <p:nvGrpSpPr>
            <p:cNvPr id="56342" name="Group 7"/>
            <p:cNvGrpSpPr>
              <a:grpSpLocks/>
            </p:cNvGrpSpPr>
            <p:nvPr/>
          </p:nvGrpSpPr>
          <p:grpSpPr bwMode="auto">
            <a:xfrm>
              <a:off x="1103" y="1241"/>
              <a:ext cx="796" cy="354"/>
              <a:chOff x="1103" y="1241"/>
              <a:chExt cx="796" cy="354"/>
            </a:xfrm>
          </p:grpSpPr>
          <p:grpSp>
            <p:nvGrpSpPr>
              <p:cNvPr id="56343" name="Group 8"/>
              <p:cNvGrpSpPr>
                <a:grpSpLocks/>
              </p:cNvGrpSpPr>
              <p:nvPr/>
            </p:nvGrpSpPr>
            <p:grpSpPr bwMode="auto">
              <a:xfrm>
                <a:off x="1103" y="1241"/>
                <a:ext cx="678" cy="354"/>
                <a:chOff x="1716" y="1062"/>
                <a:chExt cx="910" cy="473"/>
              </a:xfrm>
            </p:grpSpPr>
            <p:sp>
              <p:nvSpPr>
                <p:cNvPr id="56345" name="Oval 9"/>
                <p:cNvSpPr>
                  <a:spLocks noChangeArrowheads="1"/>
                </p:cNvSpPr>
                <p:nvPr/>
              </p:nvSpPr>
              <p:spPr bwMode="auto">
                <a:xfrm>
                  <a:off x="2526" y="1111"/>
                  <a:ext cx="100" cy="100"/>
                </a:xfrm>
                <a:prstGeom prst="ellipse">
                  <a:avLst/>
                </a:prstGeom>
                <a:solidFill>
                  <a:schemeClr val="hlink"/>
                </a:solidFill>
                <a:ln w="28575">
                  <a:solidFill>
                    <a:srgbClr val="FFFF00"/>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grpSp>
              <p:nvGrpSpPr>
                <p:cNvPr id="56346" name="Group 10"/>
                <p:cNvGrpSpPr>
                  <a:grpSpLocks/>
                </p:cNvGrpSpPr>
                <p:nvPr/>
              </p:nvGrpSpPr>
              <p:grpSpPr bwMode="auto">
                <a:xfrm>
                  <a:off x="1716" y="1296"/>
                  <a:ext cx="204" cy="239"/>
                  <a:chOff x="1716" y="1296"/>
                  <a:chExt cx="204" cy="239"/>
                </a:xfrm>
              </p:grpSpPr>
              <p:sp>
                <p:nvSpPr>
                  <p:cNvPr id="56348" name="Oval 11"/>
                  <p:cNvSpPr>
                    <a:spLocks noChangeArrowheads="1"/>
                  </p:cNvSpPr>
                  <p:nvPr/>
                </p:nvSpPr>
                <p:spPr bwMode="auto">
                  <a:xfrm>
                    <a:off x="1716" y="1435"/>
                    <a:ext cx="100" cy="100"/>
                  </a:xfrm>
                  <a:prstGeom prst="ellipse">
                    <a:avLst/>
                  </a:prstGeom>
                  <a:solidFill>
                    <a:schemeClr val="hlink"/>
                  </a:solidFill>
                  <a:ln w="28575">
                    <a:solidFill>
                      <a:srgbClr val="FFFF00"/>
                    </a:solidFill>
                    <a:round/>
                    <a:headEnd/>
                    <a:tailEnd/>
                  </a:ln>
                </p:spPr>
                <p:txBody>
                  <a:bodyPr wrap="none" anchor="ctr"/>
                  <a:lstStyle/>
                  <a:p>
                    <a:pPr fontAlgn="base">
                      <a:spcBef>
                        <a:spcPct val="0"/>
                      </a:spcBef>
                      <a:spcAft>
                        <a:spcPct val="0"/>
                      </a:spcAft>
                    </a:pPr>
                    <a:endParaRPr lang="zh-CN" altLang="en-US" smtClean="0">
                      <a:solidFill>
                        <a:srgbClr val="000000"/>
                      </a:solidFill>
                    </a:endParaRPr>
                  </a:p>
                </p:txBody>
              </p:sp>
              <p:sp>
                <p:nvSpPr>
                  <p:cNvPr id="56349" name="WordArt 12"/>
                  <p:cNvSpPr>
                    <a:spLocks noChangeArrowheads="1" noChangeShapeType="1" noTextEdit="1"/>
                  </p:cNvSpPr>
                  <p:nvPr/>
                </p:nvSpPr>
                <p:spPr bwMode="auto">
                  <a:xfrm>
                    <a:off x="1806" y="1296"/>
                    <a:ext cx="114" cy="102"/>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en-US" altLang="zh-CN" kern="10" smtClean="0">
                        <a:ln w="9525">
                          <a:solidFill>
                            <a:srgbClr val="0000FF"/>
                          </a:solidFill>
                          <a:round/>
                          <a:headEnd/>
                          <a:tailEnd/>
                        </a:ln>
                        <a:solidFill>
                          <a:srgbClr val="0000FF"/>
                        </a:solidFill>
                        <a:latin typeface="宋体"/>
                      </a:rPr>
                      <a:t>C</a:t>
                    </a:r>
                    <a:endParaRPr lang="zh-CN" altLang="en-US" kern="10" smtClean="0">
                      <a:ln w="9525">
                        <a:solidFill>
                          <a:srgbClr val="0000FF"/>
                        </a:solidFill>
                        <a:round/>
                        <a:headEnd/>
                        <a:tailEnd/>
                      </a:ln>
                      <a:solidFill>
                        <a:srgbClr val="0000FF"/>
                      </a:solidFill>
                      <a:latin typeface="宋体"/>
                    </a:endParaRPr>
                  </a:p>
                </p:txBody>
              </p:sp>
            </p:grpSp>
            <p:sp>
              <p:nvSpPr>
                <p:cNvPr id="56347" name="WordArt 13"/>
                <p:cNvSpPr>
                  <a:spLocks noChangeArrowheads="1" noChangeShapeType="1" noTextEdit="1"/>
                </p:cNvSpPr>
                <p:nvPr/>
              </p:nvSpPr>
              <p:spPr bwMode="auto">
                <a:xfrm>
                  <a:off x="2400" y="1062"/>
                  <a:ext cx="114" cy="102"/>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en-US" altLang="zh-CN" kern="10" smtClean="0">
                      <a:ln w="9525">
                        <a:solidFill>
                          <a:srgbClr val="0000FF"/>
                        </a:solidFill>
                        <a:round/>
                        <a:headEnd/>
                        <a:tailEnd/>
                      </a:ln>
                      <a:solidFill>
                        <a:srgbClr val="0000FF"/>
                      </a:solidFill>
                      <a:latin typeface="宋体"/>
                    </a:rPr>
                    <a:t>D</a:t>
                  </a:r>
                  <a:endParaRPr lang="zh-CN" altLang="en-US" kern="10" smtClean="0">
                    <a:ln w="9525">
                      <a:solidFill>
                        <a:srgbClr val="0000FF"/>
                      </a:solidFill>
                      <a:round/>
                      <a:headEnd/>
                      <a:tailEnd/>
                    </a:ln>
                    <a:solidFill>
                      <a:srgbClr val="0000FF"/>
                    </a:solidFill>
                    <a:latin typeface="宋体"/>
                  </a:endParaRPr>
                </a:p>
              </p:txBody>
            </p:sp>
          </p:grpSp>
          <p:sp>
            <p:nvSpPr>
              <p:cNvPr id="56344" name="WordArt 14"/>
              <p:cNvSpPr>
                <a:spLocks noChangeArrowheads="1" noChangeShapeType="1" noTextEdit="1"/>
              </p:cNvSpPr>
              <p:nvPr/>
            </p:nvSpPr>
            <p:spPr bwMode="auto">
              <a:xfrm>
                <a:off x="1814" y="1470"/>
                <a:ext cx="85" cy="76"/>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en-US" altLang="zh-CN" kern="10" smtClean="0">
                    <a:ln w="9525">
                      <a:solidFill>
                        <a:srgbClr val="0000FF"/>
                      </a:solidFill>
                      <a:round/>
                      <a:headEnd/>
                      <a:tailEnd/>
                    </a:ln>
                    <a:solidFill>
                      <a:srgbClr val="0000FF"/>
                    </a:solidFill>
                    <a:latin typeface="宋体"/>
                  </a:rPr>
                  <a:t>E</a:t>
                </a:r>
                <a:endParaRPr lang="zh-CN" altLang="en-US" kern="10" smtClean="0">
                  <a:ln w="9525">
                    <a:solidFill>
                      <a:srgbClr val="0000FF"/>
                    </a:solidFill>
                    <a:round/>
                    <a:headEnd/>
                    <a:tailEnd/>
                  </a:ln>
                  <a:solidFill>
                    <a:srgbClr val="0000FF"/>
                  </a:solidFill>
                  <a:latin typeface="宋体"/>
                </a:endParaRPr>
              </a:p>
            </p:txBody>
          </p:sp>
        </p:grpSp>
      </p:grpSp>
      <p:grpSp>
        <p:nvGrpSpPr>
          <p:cNvPr id="6" name="Group 15"/>
          <p:cNvGrpSpPr>
            <a:grpSpLocks/>
          </p:cNvGrpSpPr>
          <p:nvPr/>
        </p:nvGrpSpPr>
        <p:grpSpPr bwMode="auto">
          <a:xfrm>
            <a:off x="1384300" y="2281238"/>
            <a:ext cx="1419225" cy="1560512"/>
            <a:chOff x="1053" y="1339"/>
            <a:chExt cx="894" cy="983"/>
          </a:xfrm>
        </p:grpSpPr>
        <p:grpSp>
          <p:nvGrpSpPr>
            <p:cNvPr id="56332" name="Group 16"/>
            <p:cNvGrpSpPr>
              <a:grpSpLocks/>
            </p:cNvGrpSpPr>
            <p:nvPr/>
          </p:nvGrpSpPr>
          <p:grpSpPr bwMode="auto">
            <a:xfrm>
              <a:off x="1156" y="1418"/>
              <a:ext cx="685" cy="795"/>
              <a:chOff x="1156" y="1418"/>
              <a:chExt cx="685" cy="795"/>
            </a:xfrm>
          </p:grpSpPr>
          <p:sp>
            <p:nvSpPr>
              <p:cNvPr id="56337" name="Freeform 17"/>
              <p:cNvSpPr>
                <a:spLocks/>
              </p:cNvSpPr>
              <p:nvPr/>
            </p:nvSpPr>
            <p:spPr bwMode="auto">
              <a:xfrm>
                <a:off x="1416" y="1418"/>
                <a:ext cx="237" cy="350"/>
              </a:xfrm>
              <a:custGeom>
                <a:avLst/>
                <a:gdLst>
                  <a:gd name="T0" fmla="*/ 0 w 318"/>
                  <a:gd name="T1" fmla="*/ 1 h 468"/>
                  <a:gd name="T2" fmla="*/ 1 w 318"/>
                  <a:gd name="T3" fmla="*/ 1 h 468"/>
                  <a:gd name="T4" fmla="*/ 1 w 318"/>
                  <a:gd name="T5" fmla="*/ 0 h 468"/>
                  <a:gd name="T6" fmla="*/ 0 60000 65536"/>
                  <a:gd name="T7" fmla="*/ 0 60000 65536"/>
                  <a:gd name="T8" fmla="*/ 0 60000 65536"/>
                  <a:gd name="T9" fmla="*/ 0 w 318"/>
                  <a:gd name="T10" fmla="*/ 0 h 468"/>
                  <a:gd name="T11" fmla="*/ 318 w 318"/>
                  <a:gd name="T12" fmla="*/ 468 h 468"/>
                </a:gdLst>
                <a:ahLst/>
                <a:cxnLst>
                  <a:cxn ang="T6">
                    <a:pos x="T0" y="T1"/>
                  </a:cxn>
                  <a:cxn ang="T7">
                    <a:pos x="T2" y="T3"/>
                  </a:cxn>
                  <a:cxn ang="T8">
                    <a:pos x="T4" y="T5"/>
                  </a:cxn>
                </a:cxnLst>
                <a:rect l="T9" t="T10" r="T11" b="T12"/>
                <a:pathLst>
                  <a:path w="318" h="468">
                    <a:moveTo>
                      <a:pt x="0" y="468"/>
                    </a:moveTo>
                    <a:lnTo>
                      <a:pt x="126" y="249"/>
                    </a:lnTo>
                    <a:lnTo>
                      <a:pt x="318" y="0"/>
                    </a:lnTo>
                  </a:path>
                </a:pathLst>
              </a:custGeom>
              <a:noFill/>
              <a:ln w="28575">
                <a:solidFill>
                  <a:schemeClr val="hlink"/>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prstClr val="black"/>
                  </a:solidFill>
                </a:endParaRPr>
              </a:p>
            </p:txBody>
          </p:sp>
          <p:sp>
            <p:nvSpPr>
              <p:cNvPr id="56338" name="Freeform 18"/>
              <p:cNvSpPr>
                <a:spLocks/>
              </p:cNvSpPr>
              <p:nvPr/>
            </p:nvSpPr>
            <p:spPr bwMode="auto">
              <a:xfrm>
                <a:off x="1259" y="1784"/>
                <a:ext cx="150" cy="429"/>
              </a:xfrm>
              <a:custGeom>
                <a:avLst/>
                <a:gdLst>
                  <a:gd name="T0" fmla="*/ 1 w 201"/>
                  <a:gd name="T1" fmla="*/ 0 h 573"/>
                  <a:gd name="T2" fmla="*/ 1 w 201"/>
                  <a:gd name="T3" fmla="*/ 1 h 573"/>
                  <a:gd name="T4" fmla="*/ 1 w 201"/>
                  <a:gd name="T5" fmla="*/ 1 h 573"/>
                  <a:gd name="T6" fmla="*/ 1 w 201"/>
                  <a:gd name="T7" fmla="*/ 1 h 573"/>
                  <a:gd name="T8" fmla="*/ 0 w 201"/>
                  <a:gd name="T9" fmla="*/ 1 h 573"/>
                  <a:gd name="T10" fmla="*/ 0 60000 65536"/>
                  <a:gd name="T11" fmla="*/ 0 60000 65536"/>
                  <a:gd name="T12" fmla="*/ 0 60000 65536"/>
                  <a:gd name="T13" fmla="*/ 0 60000 65536"/>
                  <a:gd name="T14" fmla="*/ 0 60000 65536"/>
                  <a:gd name="T15" fmla="*/ 0 w 201"/>
                  <a:gd name="T16" fmla="*/ 0 h 573"/>
                  <a:gd name="T17" fmla="*/ 201 w 201"/>
                  <a:gd name="T18" fmla="*/ 573 h 573"/>
                </a:gdLst>
                <a:ahLst/>
                <a:cxnLst>
                  <a:cxn ang="T10">
                    <a:pos x="T0" y="T1"/>
                  </a:cxn>
                  <a:cxn ang="T11">
                    <a:pos x="T2" y="T3"/>
                  </a:cxn>
                  <a:cxn ang="T12">
                    <a:pos x="T4" y="T5"/>
                  </a:cxn>
                  <a:cxn ang="T13">
                    <a:pos x="T6" y="T7"/>
                  </a:cxn>
                  <a:cxn ang="T14">
                    <a:pos x="T8" y="T9"/>
                  </a:cxn>
                </a:cxnLst>
                <a:rect l="T15" t="T16" r="T17" b="T18"/>
                <a:pathLst>
                  <a:path w="201" h="573">
                    <a:moveTo>
                      <a:pt x="201" y="0"/>
                    </a:moveTo>
                    <a:lnTo>
                      <a:pt x="135" y="135"/>
                    </a:lnTo>
                    <a:lnTo>
                      <a:pt x="81" y="264"/>
                    </a:lnTo>
                    <a:lnTo>
                      <a:pt x="39" y="396"/>
                    </a:lnTo>
                    <a:lnTo>
                      <a:pt x="0" y="573"/>
                    </a:lnTo>
                  </a:path>
                </a:pathLst>
              </a:custGeom>
              <a:noFill/>
              <a:ln w="28575">
                <a:solidFill>
                  <a:schemeClr val="hlink"/>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prstClr val="black"/>
                  </a:solidFill>
                </a:endParaRPr>
              </a:p>
            </p:txBody>
          </p:sp>
          <p:sp>
            <p:nvSpPr>
              <p:cNvPr id="56339" name="Freeform 19"/>
              <p:cNvSpPr>
                <a:spLocks/>
              </p:cNvSpPr>
              <p:nvPr/>
            </p:nvSpPr>
            <p:spPr bwMode="auto">
              <a:xfrm>
                <a:off x="1156" y="1602"/>
                <a:ext cx="251" cy="173"/>
              </a:xfrm>
              <a:custGeom>
                <a:avLst/>
                <a:gdLst>
                  <a:gd name="T0" fmla="*/ 1 w 336"/>
                  <a:gd name="T1" fmla="*/ 1 h 231"/>
                  <a:gd name="T2" fmla="*/ 1 w 336"/>
                  <a:gd name="T3" fmla="*/ 1 h 231"/>
                  <a:gd name="T4" fmla="*/ 1 w 336"/>
                  <a:gd name="T5" fmla="*/ 1 h 231"/>
                  <a:gd name="T6" fmla="*/ 1 w 336"/>
                  <a:gd name="T7" fmla="*/ 1 h 231"/>
                  <a:gd name="T8" fmla="*/ 0 w 336"/>
                  <a:gd name="T9" fmla="*/ 0 h 231"/>
                  <a:gd name="T10" fmla="*/ 0 60000 65536"/>
                  <a:gd name="T11" fmla="*/ 0 60000 65536"/>
                  <a:gd name="T12" fmla="*/ 0 60000 65536"/>
                  <a:gd name="T13" fmla="*/ 0 60000 65536"/>
                  <a:gd name="T14" fmla="*/ 0 60000 65536"/>
                  <a:gd name="T15" fmla="*/ 0 w 336"/>
                  <a:gd name="T16" fmla="*/ 0 h 231"/>
                  <a:gd name="T17" fmla="*/ 336 w 336"/>
                  <a:gd name="T18" fmla="*/ 231 h 231"/>
                </a:gdLst>
                <a:ahLst/>
                <a:cxnLst>
                  <a:cxn ang="T10">
                    <a:pos x="T0" y="T1"/>
                  </a:cxn>
                  <a:cxn ang="T11">
                    <a:pos x="T2" y="T3"/>
                  </a:cxn>
                  <a:cxn ang="T12">
                    <a:pos x="T4" y="T5"/>
                  </a:cxn>
                  <a:cxn ang="T13">
                    <a:pos x="T6" y="T7"/>
                  </a:cxn>
                  <a:cxn ang="T14">
                    <a:pos x="T8" y="T9"/>
                  </a:cxn>
                </a:cxnLst>
                <a:rect l="T15" t="T16" r="T17" b="T18"/>
                <a:pathLst>
                  <a:path w="336" h="231">
                    <a:moveTo>
                      <a:pt x="336" y="231"/>
                    </a:moveTo>
                    <a:lnTo>
                      <a:pt x="216" y="192"/>
                    </a:lnTo>
                    <a:lnTo>
                      <a:pt x="114" y="135"/>
                    </a:lnTo>
                    <a:lnTo>
                      <a:pt x="57" y="75"/>
                    </a:lnTo>
                    <a:lnTo>
                      <a:pt x="0" y="0"/>
                    </a:lnTo>
                  </a:path>
                </a:pathLst>
              </a:custGeom>
              <a:noFill/>
              <a:ln w="28575">
                <a:solidFill>
                  <a:schemeClr val="hlink"/>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prstClr val="black"/>
                  </a:solidFill>
                </a:endParaRPr>
              </a:p>
            </p:txBody>
          </p:sp>
          <p:sp>
            <p:nvSpPr>
              <p:cNvPr id="56340" name="Freeform 20"/>
              <p:cNvSpPr>
                <a:spLocks/>
              </p:cNvSpPr>
              <p:nvPr/>
            </p:nvSpPr>
            <p:spPr bwMode="auto">
              <a:xfrm>
                <a:off x="1408" y="1780"/>
                <a:ext cx="433" cy="65"/>
              </a:xfrm>
              <a:custGeom>
                <a:avLst/>
                <a:gdLst>
                  <a:gd name="T0" fmla="*/ 0 w 580"/>
                  <a:gd name="T1" fmla="*/ 0 h 87"/>
                  <a:gd name="T2" fmla="*/ 1 w 580"/>
                  <a:gd name="T3" fmla="*/ 1 h 87"/>
                  <a:gd name="T4" fmla="*/ 1 w 580"/>
                  <a:gd name="T5" fmla="*/ 1 h 87"/>
                  <a:gd name="T6" fmla="*/ 0 60000 65536"/>
                  <a:gd name="T7" fmla="*/ 0 60000 65536"/>
                  <a:gd name="T8" fmla="*/ 0 60000 65536"/>
                  <a:gd name="T9" fmla="*/ 0 w 580"/>
                  <a:gd name="T10" fmla="*/ 0 h 87"/>
                  <a:gd name="T11" fmla="*/ 580 w 580"/>
                  <a:gd name="T12" fmla="*/ 87 h 87"/>
                </a:gdLst>
                <a:ahLst/>
                <a:cxnLst>
                  <a:cxn ang="T6">
                    <a:pos x="T0" y="T1"/>
                  </a:cxn>
                  <a:cxn ang="T7">
                    <a:pos x="T2" y="T3"/>
                  </a:cxn>
                  <a:cxn ang="T8">
                    <a:pos x="T4" y="T5"/>
                  </a:cxn>
                </a:cxnLst>
                <a:rect l="T9" t="T10" r="T11" b="T12"/>
                <a:pathLst>
                  <a:path w="580" h="87">
                    <a:moveTo>
                      <a:pt x="0" y="0"/>
                    </a:moveTo>
                    <a:lnTo>
                      <a:pt x="265" y="60"/>
                    </a:lnTo>
                    <a:lnTo>
                      <a:pt x="580" y="87"/>
                    </a:lnTo>
                  </a:path>
                </a:pathLst>
              </a:custGeom>
              <a:noFill/>
              <a:ln w="28575">
                <a:solidFill>
                  <a:schemeClr val="hlink"/>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prstClr val="black"/>
                  </a:solidFill>
                </a:endParaRPr>
              </a:p>
            </p:txBody>
          </p:sp>
        </p:grpSp>
        <p:sp>
          <p:nvSpPr>
            <p:cNvPr id="56333" name="WordArt 21"/>
            <p:cNvSpPr>
              <a:spLocks noChangeArrowheads="1" noChangeShapeType="1" noTextEdit="1"/>
            </p:cNvSpPr>
            <p:nvPr/>
          </p:nvSpPr>
          <p:spPr bwMode="auto">
            <a:xfrm>
              <a:off x="1214" y="2202"/>
              <a:ext cx="106" cy="120"/>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zh-CN" altLang="en-US" kern="10" smtClean="0">
                  <a:ln w="9525">
                    <a:solidFill>
                      <a:srgbClr val="0000FF"/>
                    </a:solidFill>
                    <a:round/>
                    <a:headEnd/>
                    <a:tailEnd/>
                  </a:ln>
                  <a:solidFill>
                    <a:srgbClr val="0000FF"/>
                  </a:solidFill>
                  <a:latin typeface="宋体"/>
                  <a:cs typeface="+mn-ea"/>
                </a:rPr>
                <a:t>南</a:t>
              </a:r>
            </a:p>
          </p:txBody>
        </p:sp>
        <p:sp>
          <p:nvSpPr>
            <p:cNvPr id="56334" name="WordArt 22"/>
            <p:cNvSpPr>
              <a:spLocks noChangeArrowheads="1" noChangeShapeType="1" noTextEdit="1"/>
            </p:cNvSpPr>
            <p:nvPr/>
          </p:nvSpPr>
          <p:spPr bwMode="auto">
            <a:xfrm>
              <a:off x="1626" y="1339"/>
              <a:ext cx="106" cy="120"/>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zh-CN" altLang="en-US" kern="10" smtClean="0">
                  <a:ln w="9525">
                    <a:solidFill>
                      <a:srgbClr val="0000FF"/>
                    </a:solidFill>
                    <a:round/>
                    <a:headEnd/>
                    <a:tailEnd/>
                  </a:ln>
                  <a:solidFill>
                    <a:srgbClr val="0000FF"/>
                  </a:solidFill>
                  <a:latin typeface="宋体"/>
                  <a:cs typeface="+mn-ea"/>
                </a:rPr>
                <a:t>北</a:t>
              </a:r>
            </a:p>
          </p:txBody>
        </p:sp>
        <p:sp>
          <p:nvSpPr>
            <p:cNvPr id="56335" name="WordArt 23"/>
            <p:cNvSpPr>
              <a:spLocks noChangeArrowheads="1" noChangeShapeType="1" noTextEdit="1"/>
            </p:cNvSpPr>
            <p:nvPr/>
          </p:nvSpPr>
          <p:spPr bwMode="auto">
            <a:xfrm>
              <a:off x="1053" y="1627"/>
              <a:ext cx="106" cy="120"/>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zh-CN" altLang="en-US" kern="10" smtClean="0">
                  <a:ln w="9525">
                    <a:solidFill>
                      <a:srgbClr val="0000FF"/>
                    </a:solidFill>
                    <a:round/>
                    <a:headEnd/>
                    <a:tailEnd/>
                  </a:ln>
                  <a:solidFill>
                    <a:srgbClr val="0000FF"/>
                  </a:solidFill>
                  <a:latin typeface="宋体"/>
                  <a:cs typeface="+mn-ea"/>
                </a:rPr>
                <a:t>西</a:t>
              </a:r>
            </a:p>
          </p:txBody>
        </p:sp>
        <p:sp>
          <p:nvSpPr>
            <p:cNvPr id="56336" name="WordArt 24"/>
            <p:cNvSpPr>
              <a:spLocks noChangeArrowheads="1" noChangeShapeType="1" noTextEdit="1"/>
            </p:cNvSpPr>
            <p:nvPr/>
          </p:nvSpPr>
          <p:spPr bwMode="auto">
            <a:xfrm>
              <a:off x="1841" y="1801"/>
              <a:ext cx="106" cy="119"/>
            </a:xfrm>
            <a:prstGeom prst="rect">
              <a:avLst/>
            </a:prstGeom>
          </p:spPr>
          <p:txBody>
            <a:bodyPr wrap="none" fromWordArt="1">
              <a:prstTxWarp prst="textSlantUp">
                <a:avLst>
                  <a:gd name="adj" fmla="val 0"/>
                </a:avLst>
              </a:prstTxWarp>
            </a:bodyPr>
            <a:lstStyle/>
            <a:p>
              <a:pPr algn="ctr" fontAlgn="base">
                <a:spcBef>
                  <a:spcPct val="0"/>
                </a:spcBef>
                <a:spcAft>
                  <a:spcPct val="0"/>
                </a:spcAft>
              </a:pPr>
              <a:r>
                <a:rPr lang="zh-CN" altLang="en-US" kern="10" smtClean="0">
                  <a:ln w="9525">
                    <a:solidFill>
                      <a:srgbClr val="0000FF"/>
                    </a:solidFill>
                    <a:round/>
                    <a:headEnd/>
                    <a:tailEnd/>
                  </a:ln>
                  <a:solidFill>
                    <a:srgbClr val="0000FF"/>
                  </a:solidFill>
                  <a:latin typeface="宋体"/>
                  <a:cs typeface="+mn-ea"/>
                </a:rPr>
                <a:t>东</a:t>
              </a:r>
            </a:p>
          </p:txBody>
        </p:sp>
      </p:grpSp>
      <p:sp>
        <p:nvSpPr>
          <p:cNvPr id="530457" name="Rectangle 25"/>
          <p:cNvSpPr>
            <a:spLocks noChangeArrowheads="1"/>
          </p:cNvSpPr>
          <p:nvPr/>
        </p:nvSpPr>
        <p:spPr bwMode="auto">
          <a:xfrm>
            <a:off x="5076825" y="1773238"/>
            <a:ext cx="4067175" cy="2808287"/>
          </a:xfrm>
          <a:prstGeom prst="rect">
            <a:avLst/>
          </a:prstGeom>
          <a:noFill/>
          <a:ln w="9525" cap="rnd">
            <a:noFill/>
            <a:prstDash val="sysDot"/>
            <a:miter lim="800000"/>
            <a:headEnd/>
            <a:tailEnd/>
          </a:ln>
          <a:effectLst/>
        </p:spPr>
        <p:txBody>
          <a:bodyPr anchor="ctr"/>
          <a:lstStyle/>
          <a:p>
            <a:pPr fontAlgn="base">
              <a:spcBef>
                <a:spcPct val="0"/>
              </a:spcBef>
              <a:spcAft>
                <a:spcPct val="0"/>
              </a:spcAft>
              <a:defRPr/>
            </a:pPr>
            <a:r>
              <a:rPr lang="en-US" altLang="zh-CN" sz="2400" b="1" dirty="0">
                <a:solidFill>
                  <a:srgbClr val="FFFFFF"/>
                </a:solidFill>
                <a:latin typeface="宋体"/>
              </a:rPr>
              <a:t>1.C</a:t>
            </a:r>
            <a:r>
              <a:rPr lang="zh-CN" altLang="en-US" sz="2400" b="1" dirty="0">
                <a:solidFill>
                  <a:srgbClr val="FFFFFF"/>
                </a:solidFill>
                <a:latin typeface="宋体"/>
              </a:rPr>
              <a:t>点位于</a:t>
            </a:r>
            <a:r>
              <a:rPr lang="en-US" altLang="zh-CN" sz="2400" b="1" dirty="0">
                <a:solidFill>
                  <a:srgbClr val="FFFFFF"/>
                </a:solidFill>
                <a:latin typeface="宋体"/>
              </a:rPr>
              <a:t>B</a:t>
            </a:r>
            <a:r>
              <a:rPr lang="zh-CN" altLang="en-US" sz="2400" b="1" dirty="0">
                <a:solidFill>
                  <a:srgbClr val="FFFFFF"/>
                </a:solidFill>
                <a:latin typeface="宋体"/>
              </a:rPr>
              <a:t>点的什么方向？</a:t>
            </a:r>
            <a:endParaRPr lang="en-US" altLang="zh-CN"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r>
              <a:rPr lang="en-US" altLang="zh-CN" sz="2400" b="1" dirty="0">
                <a:solidFill>
                  <a:srgbClr val="FFFFFF"/>
                </a:solidFill>
                <a:latin typeface="宋体"/>
              </a:rPr>
              <a:t>2.D</a:t>
            </a:r>
            <a:r>
              <a:rPr lang="zh-CN" altLang="en-US" sz="2400" b="1" dirty="0">
                <a:solidFill>
                  <a:srgbClr val="FFFFFF"/>
                </a:solidFill>
                <a:latin typeface="宋体"/>
              </a:rPr>
              <a:t>点位于</a:t>
            </a:r>
            <a:r>
              <a:rPr lang="en-US" altLang="zh-CN" sz="2400" b="1" dirty="0">
                <a:solidFill>
                  <a:srgbClr val="FFFFFF"/>
                </a:solidFill>
                <a:latin typeface="宋体"/>
              </a:rPr>
              <a:t>B</a:t>
            </a:r>
            <a:r>
              <a:rPr lang="zh-CN" altLang="en-US" sz="2400" b="1" dirty="0">
                <a:solidFill>
                  <a:srgbClr val="FFFFFF"/>
                </a:solidFill>
                <a:latin typeface="宋体"/>
              </a:rPr>
              <a:t>点的什么方向？</a:t>
            </a:r>
            <a:endParaRPr lang="en-US" altLang="zh-CN"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r>
              <a:rPr lang="en-US" altLang="zh-CN" sz="2400" b="1" dirty="0">
                <a:solidFill>
                  <a:srgbClr val="FFFFFF"/>
                </a:solidFill>
                <a:latin typeface="宋体"/>
              </a:rPr>
              <a:t>3.E</a:t>
            </a:r>
            <a:r>
              <a:rPr lang="zh-CN" altLang="en-US" sz="2400" b="1" dirty="0">
                <a:solidFill>
                  <a:srgbClr val="FFFFFF"/>
                </a:solidFill>
                <a:latin typeface="宋体"/>
              </a:rPr>
              <a:t>点位于</a:t>
            </a:r>
            <a:r>
              <a:rPr lang="en-US" altLang="zh-CN" sz="2400" b="1" dirty="0">
                <a:solidFill>
                  <a:srgbClr val="FFFFFF"/>
                </a:solidFill>
                <a:latin typeface="宋体"/>
              </a:rPr>
              <a:t>B</a:t>
            </a:r>
            <a:r>
              <a:rPr lang="zh-CN" altLang="en-US" sz="2400" b="1" dirty="0">
                <a:solidFill>
                  <a:srgbClr val="FFFFFF"/>
                </a:solidFill>
                <a:latin typeface="宋体"/>
              </a:rPr>
              <a:t>点的什么方向？</a:t>
            </a:r>
          </a:p>
          <a:p>
            <a:pPr fontAlgn="base">
              <a:spcBef>
                <a:spcPct val="0"/>
              </a:spcBef>
              <a:spcAft>
                <a:spcPct val="0"/>
              </a:spcAft>
              <a:defRPr/>
            </a:pPr>
            <a:endParaRPr lang="zh-CN" altLang="en-US" sz="2400" b="1" dirty="0">
              <a:solidFill>
                <a:srgbClr val="FFFFFF"/>
              </a:solidFill>
              <a:latin typeface="宋体"/>
            </a:endParaRPr>
          </a:p>
        </p:txBody>
      </p:sp>
      <p:sp>
        <p:nvSpPr>
          <p:cNvPr id="530458" name="Text Box 26"/>
          <p:cNvSpPr txBox="1">
            <a:spLocks noChangeArrowheads="1"/>
          </p:cNvSpPr>
          <p:nvPr/>
        </p:nvSpPr>
        <p:spPr bwMode="auto">
          <a:xfrm>
            <a:off x="6400800" y="2117725"/>
            <a:ext cx="1223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800" b="1" smtClean="0">
                <a:solidFill>
                  <a:srgbClr val="FFFF00"/>
                </a:solidFill>
              </a:rPr>
              <a:t>正西</a:t>
            </a:r>
          </a:p>
        </p:txBody>
      </p:sp>
      <p:sp>
        <p:nvSpPr>
          <p:cNvPr id="530459" name="Text Box 27"/>
          <p:cNvSpPr txBox="1">
            <a:spLocks noChangeArrowheads="1"/>
          </p:cNvSpPr>
          <p:nvPr/>
        </p:nvSpPr>
        <p:spPr bwMode="auto">
          <a:xfrm>
            <a:off x="6450013" y="4362450"/>
            <a:ext cx="12239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800" b="1" smtClean="0">
                <a:solidFill>
                  <a:srgbClr val="FFFF00"/>
                </a:solidFill>
              </a:rPr>
              <a:t>东北</a:t>
            </a:r>
          </a:p>
        </p:txBody>
      </p:sp>
      <p:sp>
        <p:nvSpPr>
          <p:cNvPr id="530460" name="Text Box 28"/>
          <p:cNvSpPr txBox="1">
            <a:spLocks noChangeArrowheads="1"/>
          </p:cNvSpPr>
          <p:nvPr/>
        </p:nvSpPr>
        <p:spPr bwMode="auto">
          <a:xfrm>
            <a:off x="6443663" y="3222625"/>
            <a:ext cx="12239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800" b="1" smtClean="0">
                <a:solidFill>
                  <a:srgbClr val="FFFF00"/>
                </a:solidFill>
              </a:rPr>
              <a:t>正北</a:t>
            </a:r>
          </a:p>
        </p:txBody>
      </p:sp>
      <p:sp>
        <p:nvSpPr>
          <p:cNvPr id="30" name="Rectangle 4"/>
          <p:cNvSpPr txBox="1">
            <a:spLocks noChangeArrowheads="1"/>
          </p:cNvSpPr>
          <p:nvPr/>
        </p:nvSpPr>
        <p:spPr>
          <a:xfrm>
            <a:off x="1196976" y="548680"/>
            <a:ext cx="6527800" cy="6477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lgn="l" eaLnBrk="1" hangingPunct="1"/>
            <a:r>
              <a:rPr kumimoji="1" lang="zh-CN" altLang="en-US" sz="3600" dirty="0" smtClean="0">
                <a:solidFill>
                  <a:srgbClr val="FFFF00"/>
                </a:solidFill>
                <a:latin typeface="黑体" pitchFamily="2" charset="-122"/>
                <a:ea typeface="黑体" pitchFamily="2" charset="-122"/>
              </a:rPr>
              <a:t>③ 在经纬网地图上确定方向</a:t>
            </a:r>
            <a:endParaRPr kumimoji="1" lang="en-US" altLang="zh-CN" sz="3600" dirty="0" smtClean="0">
              <a:solidFill>
                <a:srgbClr val="FFFF00"/>
              </a:solidFill>
              <a:latin typeface="黑体" pitchFamily="2" charset="-122"/>
              <a:ea typeface="黑体" pitchFamily="2" charset="-122"/>
            </a:endParaRPr>
          </a:p>
        </p:txBody>
      </p:sp>
    </p:spTree>
    <p:extLst>
      <p:ext uri="{BB962C8B-B14F-4D97-AF65-F5344CB8AC3E}">
        <p14:creationId xmlns:p14="http://schemas.microsoft.com/office/powerpoint/2010/main" val="13977263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045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045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046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0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57" grpId="0"/>
      <p:bldP spid="530458" grpId="0"/>
      <p:bldP spid="530459" grpId="0"/>
      <p:bldP spid="5304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pPr>
            <a:endParaRPr lang="zh-CN" altLang="en-US" smtClean="0">
              <a:solidFill>
                <a:srgbClr val="000000"/>
              </a:solidFill>
            </a:endParaRPr>
          </a:p>
        </p:txBody>
      </p:sp>
      <p:sp>
        <p:nvSpPr>
          <p:cNvPr id="9219" name="Rectangle 4"/>
          <p:cNvSpPr>
            <a:spLocks noGrp="1" noChangeArrowheads="1"/>
          </p:cNvSpPr>
          <p:nvPr>
            <p:ph type="title"/>
          </p:nvPr>
        </p:nvSpPr>
        <p:spPr>
          <a:xfrm>
            <a:off x="1152525" y="701675"/>
            <a:ext cx="4356100" cy="1143000"/>
          </a:xfrm>
        </p:spPr>
        <p:txBody>
          <a:bodyPr/>
          <a:lstStyle/>
          <a:p>
            <a:pPr algn="l" eaLnBrk="1" hangingPunct="1">
              <a:defRPr/>
            </a:pPr>
            <a:r>
              <a:rPr kumimoji="1" lang="zh-CN" altLang="en-US" sz="2800" b="1" dirty="0" smtClean="0">
                <a:solidFill>
                  <a:schemeClr val="bg1"/>
                </a:solidFill>
                <a:latin typeface="+mn-ea"/>
                <a:ea typeface="+mn-ea"/>
              </a:rPr>
              <a:t>经线指示南北方向</a:t>
            </a:r>
            <a:r>
              <a:rPr kumimoji="1" lang="en-US" altLang="zh-CN" sz="2800" b="1" dirty="0" smtClean="0">
                <a:solidFill>
                  <a:schemeClr val="bg1"/>
                </a:solidFill>
                <a:latin typeface="+mn-ea"/>
                <a:ea typeface="+mn-ea"/>
              </a:rPr>
              <a:t/>
            </a:r>
            <a:br>
              <a:rPr kumimoji="1" lang="en-US" altLang="zh-CN" sz="2800" b="1" dirty="0" smtClean="0">
                <a:solidFill>
                  <a:schemeClr val="bg1"/>
                </a:solidFill>
                <a:latin typeface="+mn-ea"/>
                <a:ea typeface="+mn-ea"/>
              </a:rPr>
            </a:br>
            <a:r>
              <a:rPr kumimoji="1" lang="zh-CN" altLang="en-US" sz="2800" b="1" dirty="0" smtClean="0">
                <a:solidFill>
                  <a:schemeClr val="bg1"/>
                </a:solidFill>
                <a:latin typeface="+mn-ea"/>
                <a:ea typeface="+mn-ea"/>
              </a:rPr>
              <a:t>纬线指示东西方向</a:t>
            </a:r>
            <a:endParaRPr kumimoji="1" lang="en-US" altLang="zh-CN" sz="2800" b="1" dirty="0" smtClean="0">
              <a:solidFill>
                <a:schemeClr val="bg1"/>
              </a:solidFill>
              <a:latin typeface="+mn-ea"/>
              <a:ea typeface="+mn-ea"/>
            </a:endParaRPr>
          </a:p>
        </p:txBody>
      </p:sp>
      <p:sp>
        <p:nvSpPr>
          <p:cNvPr id="430091" name="Text Box 11"/>
          <p:cNvSpPr txBox="1">
            <a:spLocks noChangeArrowheads="1"/>
          </p:cNvSpPr>
          <p:nvPr/>
        </p:nvSpPr>
        <p:spPr bwMode="auto">
          <a:xfrm>
            <a:off x="5819775" y="1916113"/>
            <a:ext cx="3097213" cy="2678112"/>
          </a:xfrm>
          <a:prstGeom prst="rect">
            <a:avLst/>
          </a:prstGeom>
          <a:noFill/>
          <a:ln w="9525">
            <a:noFill/>
            <a:miter lim="800000"/>
            <a:headEnd/>
            <a:tailEnd/>
          </a:ln>
          <a:effectLst/>
        </p:spPr>
        <p:txBody>
          <a:bodyPr>
            <a:spAutoFit/>
          </a:bodyPr>
          <a:lstStyle/>
          <a:p>
            <a:pPr fontAlgn="base">
              <a:spcBef>
                <a:spcPct val="0"/>
              </a:spcBef>
              <a:spcAft>
                <a:spcPct val="0"/>
              </a:spcAft>
              <a:defRPr/>
            </a:pPr>
            <a:r>
              <a:rPr lang="en-US" altLang="zh-CN" sz="2400" b="1" dirty="0">
                <a:solidFill>
                  <a:srgbClr val="FFFFFF"/>
                </a:solidFill>
                <a:latin typeface="宋体"/>
              </a:rPr>
              <a:t>①A</a:t>
            </a:r>
            <a:r>
              <a:rPr lang="zh-CN" altLang="en-US" sz="2400" b="1" dirty="0">
                <a:solidFill>
                  <a:srgbClr val="FFFFFF"/>
                </a:solidFill>
                <a:latin typeface="宋体"/>
              </a:rPr>
              <a:t>在</a:t>
            </a:r>
            <a:r>
              <a:rPr lang="en-US" altLang="zh-CN" sz="2400" b="1" dirty="0">
                <a:solidFill>
                  <a:srgbClr val="FFFFFF"/>
                </a:solidFill>
                <a:latin typeface="宋体"/>
              </a:rPr>
              <a:t>C</a:t>
            </a:r>
            <a:r>
              <a:rPr lang="zh-CN" altLang="en-US" sz="2400" b="1" dirty="0">
                <a:solidFill>
                  <a:srgbClr val="FFFFFF"/>
                </a:solidFill>
                <a:latin typeface="宋体"/>
              </a:rPr>
              <a:t>的什么方向？</a:t>
            </a:r>
            <a:endParaRPr lang="en-US" altLang="zh-CN" sz="2400" b="1" dirty="0">
              <a:solidFill>
                <a:srgbClr val="FFFFFF"/>
              </a:solidFill>
              <a:latin typeface="宋体"/>
            </a:endParaRPr>
          </a:p>
          <a:p>
            <a:pPr fontAlgn="base">
              <a:spcBef>
                <a:spcPct val="0"/>
              </a:spcBef>
              <a:spcAft>
                <a:spcPct val="0"/>
              </a:spcAft>
              <a:defRPr/>
            </a:pPr>
            <a:endParaRPr lang="en-US" altLang="zh-CN"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r>
              <a:rPr lang="en-US" altLang="zh-CN" sz="2400" b="1" dirty="0">
                <a:solidFill>
                  <a:srgbClr val="FFFFFF"/>
                </a:solidFill>
                <a:latin typeface="宋体"/>
              </a:rPr>
              <a:t>②D</a:t>
            </a:r>
            <a:r>
              <a:rPr lang="zh-CN" altLang="en-US" sz="2400" b="1" dirty="0">
                <a:solidFill>
                  <a:srgbClr val="FFFFFF"/>
                </a:solidFill>
                <a:latin typeface="宋体"/>
              </a:rPr>
              <a:t>在</a:t>
            </a:r>
            <a:r>
              <a:rPr lang="en-US" altLang="zh-CN" sz="2400" b="1" dirty="0">
                <a:solidFill>
                  <a:srgbClr val="FFFFFF"/>
                </a:solidFill>
                <a:latin typeface="宋体"/>
              </a:rPr>
              <a:t>C</a:t>
            </a:r>
            <a:r>
              <a:rPr lang="zh-CN" altLang="en-US" sz="2400" b="1" dirty="0">
                <a:solidFill>
                  <a:srgbClr val="FFFFFF"/>
                </a:solidFill>
                <a:latin typeface="宋体"/>
              </a:rPr>
              <a:t>的什么方向？</a:t>
            </a:r>
            <a:endParaRPr lang="en-US" altLang="zh-CN" sz="2400" b="1" dirty="0">
              <a:solidFill>
                <a:srgbClr val="FFFFFF"/>
              </a:solidFill>
              <a:latin typeface="宋体"/>
            </a:endParaRPr>
          </a:p>
          <a:p>
            <a:pPr fontAlgn="base">
              <a:spcBef>
                <a:spcPct val="0"/>
              </a:spcBef>
              <a:spcAft>
                <a:spcPct val="0"/>
              </a:spcAft>
              <a:defRPr/>
            </a:pPr>
            <a:endParaRPr lang="en-US" altLang="zh-CN" sz="2400" b="1" dirty="0">
              <a:solidFill>
                <a:srgbClr val="FFFFFF"/>
              </a:solidFill>
              <a:latin typeface="宋体"/>
            </a:endParaRPr>
          </a:p>
          <a:p>
            <a:pPr fontAlgn="base">
              <a:spcBef>
                <a:spcPct val="0"/>
              </a:spcBef>
              <a:spcAft>
                <a:spcPct val="0"/>
              </a:spcAft>
              <a:defRPr/>
            </a:pPr>
            <a:endParaRPr lang="zh-CN" altLang="en-US" sz="2400" b="1" dirty="0">
              <a:solidFill>
                <a:srgbClr val="FFFFFF"/>
              </a:solidFill>
              <a:latin typeface="宋体"/>
            </a:endParaRPr>
          </a:p>
          <a:p>
            <a:pPr fontAlgn="base">
              <a:spcBef>
                <a:spcPct val="0"/>
              </a:spcBef>
              <a:spcAft>
                <a:spcPct val="0"/>
              </a:spcAft>
              <a:defRPr/>
            </a:pPr>
            <a:r>
              <a:rPr lang="en-US" altLang="zh-CN" sz="2400" b="1" dirty="0">
                <a:solidFill>
                  <a:srgbClr val="FFFFFF"/>
                </a:solidFill>
                <a:latin typeface="宋体"/>
              </a:rPr>
              <a:t>③D</a:t>
            </a:r>
            <a:r>
              <a:rPr lang="zh-CN" altLang="en-US" sz="2400" b="1" dirty="0">
                <a:solidFill>
                  <a:srgbClr val="FFFFFF"/>
                </a:solidFill>
                <a:latin typeface="宋体"/>
              </a:rPr>
              <a:t>在</a:t>
            </a:r>
            <a:r>
              <a:rPr lang="en-US" altLang="zh-CN" sz="2400" b="1" dirty="0">
                <a:solidFill>
                  <a:srgbClr val="FFFFFF"/>
                </a:solidFill>
                <a:latin typeface="宋体"/>
              </a:rPr>
              <a:t>B</a:t>
            </a:r>
            <a:r>
              <a:rPr lang="zh-CN" altLang="en-US" sz="2400" b="1" dirty="0">
                <a:solidFill>
                  <a:srgbClr val="FFFFFF"/>
                </a:solidFill>
                <a:latin typeface="宋体"/>
              </a:rPr>
              <a:t>的什么方向？</a:t>
            </a:r>
          </a:p>
        </p:txBody>
      </p:sp>
      <p:grpSp>
        <p:nvGrpSpPr>
          <p:cNvPr id="53253" name="组合 1"/>
          <p:cNvGrpSpPr>
            <a:grpSpLocks/>
          </p:cNvGrpSpPr>
          <p:nvPr/>
        </p:nvGrpSpPr>
        <p:grpSpPr bwMode="auto">
          <a:xfrm>
            <a:off x="628650" y="2098675"/>
            <a:ext cx="5095875" cy="3633788"/>
            <a:chOff x="267876" y="2072265"/>
            <a:chExt cx="5096411" cy="3634721"/>
          </a:xfrm>
        </p:grpSpPr>
        <p:pic>
          <p:nvPicPr>
            <p:cNvPr id="53259" name="图片 4"/>
            <p:cNvPicPr>
              <a:picLocks noChangeAspect="1"/>
            </p:cNvPicPr>
            <p:nvPr/>
          </p:nvPicPr>
          <p:blipFill>
            <a:blip r:embed="rId3">
              <a:extLst>
                <a:ext uri="{28A0092B-C50C-407E-A947-70E740481C1C}">
                  <a14:useLocalDpi xmlns:a14="http://schemas.microsoft.com/office/drawing/2010/main" val="0"/>
                </a:ext>
              </a:extLst>
            </a:blip>
            <a:srcRect l="8699" t="8023" r="6361" b="12480"/>
            <a:stretch>
              <a:fillRect/>
            </a:stretch>
          </p:blipFill>
          <p:spPr bwMode="auto">
            <a:xfrm>
              <a:off x="267876" y="2072265"/>
              <a:ext cx="5096287" cy="307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0" name="Rectangle 15"/>
            <p:cNvSpPr>
              <a:spLocks noChangeArrowheads="1"/>
            </p:cNvSpPr>
            <p:nvPr/>
          </p:nvSpPr>
          <p:spPr bwMode="auto">
            <a:xfrm>
              <a:off x="899394" y="3665079"/>
              <a:ext cx="576262" cy="519112"/>
            </a:xfrm>
            <a:prstGeom prst="rect">
              <a:avLst/>
            </a:prstGeom>
            <a:solidFill>
              <a:srgbClr val="10FCF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800" b="1" smtClean="0">
                  <a:solidFill>
                    <a:srgbClr val="000000"/>
                  </a:solidFill>
                </a:rPr>
                <a:t>西</a:t>
              </a:r>
            </a:p>
          </p:txBody>
        </p:sp>
        <p:sp>
          <p:nvSpPr>
            <p:cNvPr id="53261" name="Rectangle 20"/>
            <p:cNvSpPr>
              <a:spLocks noChangeArrowheads="1"/>
            </p:cNvSpPr>
            <p:nvPr/>
          </p:nvSpPr>
          <p:spPr bwMode="auto">
            <a:xfrm>
              <a:off x="4788024" y="3645024"/>
              <a:ext cx="576263" cy="519112"/>
            </a:xfrm>
            <a:prstGeom prst="rect">
              <a:avLst/>
            </a:prstGeom>
            <a:solidFill>
              <a:srgbClr val="10FCF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800" b="1" smtClean="0">
                  <a:solidFill>
                    <a:srgbClr val="000000"/>
                  </a:solidFill>
                </a:rPr>
                <a:t>东</a:t>
              </a:r>
            </a:p>
          </p:txBody>
        </p:sp>
        <p:sp>
          <p:nvSpPr>
            <p:cNvPr id="53262" name="Rectangle 21"/>
            <p:cNvSpPr>
              <a:spLocks noChangeArrowheads="1"/>
            </p:cNvSpPr>
            <p:nvPr/>
          </p:nvSpPr>
          <p:spPr bwMode="auto">
            <a:xfrm>
              <a:off x="2610925" y="5187874"/>
              <a:ext cx="576262" cy="519112"/>
            </a:xfrm>
            <a:prstGeom prst="rect">
              <a:avLst/>
            </a:prstGeom>
            <a:solidFill>
              <a:srgbClr val="10FCF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800" b="1" smtClean="0">
                  <a:solidFill>
                    <a:srgbClr val="000000"/>
                  </a:solidFill>
                </a:rPr>
                <a:t>南</a:t>
              </a:r>
            </a:p>
          </p:txBody>
        </p:sp>
        <p:sp>
          <p:nvSpPr>
            <p:cNvPr id="53263" name="Rectangle 22"/>
            <p:cNvSpPr>
              <a:spLocks noChangeArrowheads="1"/>
            </p:cNvSpPr>
            <p:nvPr/>
          </p:nvSpPr>
          <p:spPr bwMode="auto">
            <a:xfrm>
              <a:off x="2527888" y="2284413"/>
              <a:ext cx="576262" cy="519112"/>
            </a:xfrm>
            <a:prstGeom prst="rect">
              <a:avLst/>
            </a:prstGeom>
            <a:solidFill>
              <a:srgbClr val="10FCF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800" b="1" smtClean="0">
                  <a:solidFill>
                    <a:srgbClr val="000000"/>
                  </a:solidFill>
                </a:rPr>
                <a:t>北</a:t>
              </a:r>
            </a:p>
          </p:txBody>
        </p:sp>
      </p:grpSp>
      <p:sp>
        <p:nvSpPr>
          <p:cNvPr id="430104" name="Text Box 24"/>
          <p:cNvSpPr txBox="1">
            <a:spLocks noChangeArrowheads="1"/>
          </p:cNvSpPr>
          <p:nvPr/>
        </p:nvSpPr>
        <p:spPr bwMode="auto">
          <a:xfrm>
            <a:off x="6588125" y="2565400"/>
            <a:ext cx="1079500" cy="522288"/>
          </a:xfrm>
          <a:prstGeom prst="rect">
            <a:avLst/>
          </a:prstGeom>
          <a:noFill/>
          <a:ln w="9525">
            <a:noFill/>
            <a:miter lim="800000"/>
            <a:headEnd/>
            <a:tailEnd/>
          </a:ln>
          <a:effectLst/>
        </p:spPr>
        <p:txBody>
          <a:bodyPr>
            <a:spAutoFit/>
          </a:bodyPr>
          <a:lstStyle/>
          <a:p>
            <a:pPr fontAlgn="base">
              <a:spcBef>
                <a:spcPct val="0"/>
              </a:spcBef>
              <a:spcAft>
                <a:spcPct val="0"/>
              </a:spcAft>
              <a:defRPr/>
            </a:pPr>
            <a:r>
              <a:rPr lang="zh-CN" altLang="en-US" sz="2800" b="1" dirty="0">
                <a:solidFill>
                  <a:srgbClr val="FFFF00"/>
                </a:solidFill>
                <a:latin typeface="宋体"/>
              </a:rPr>
              <a:t>正北</a:t>
            </a:r>
          </a:p>
        </p:txBody>
      </p:sp>
      <p:sp>
        <p:nvSpPr>
          <p:cNvPr id="430107" name="Text Box 27"/>
          <p:cNvSpPr txBox="1">
            <a:spLocks noChangeArrowheads="1"/>
          </p:cNvSpPr>
          <p:nvPr/>
        </p:nvSpPr>
        <p:spPr bwMode="auto">
          <a:xfrm>
            <a:off x="6588125" y="3697288"/>
            <a:ext cx="1008063" cy="523875"/>
          </a:xfrm>
          <a:prstGeom prst="rect">
            <a:avLst/>
          </a:prstGeom>
          <a:noFill/>
          <a:ln w="9525">
            <a:noFill/>
            <a:miter lim="800000"/>
            <a:headEnd/>
            <a:tailEnd/>
          </a:ln>
          <a:effectLst/>
        </p:spPr>
        <p:txBody>
          <a:bodyPr>
            <a:spAutoFit/>
          </a:bodyPr>
          <a:lstStyle/>
          <a:p>
            <a:pPr fontAlgn="base">
              <a:spcBef>
                <a:spcPct val="0"/>
              </a:spcBef>
              <a:spcAft>
                <a:spcPct val="0"/>
              </a:spcAft>
              <a:defRPr/>
            </a:pPr>
            <a:r>
              <a:rPr lang="zh-CN" altLang="en-US" sz="2800" b="1" dirty="0">
                <a:solidFill>
                  <a:srgbClr val="FFFF00"/>
                </a:solidFill>
                <a:latin typeface="宋体"/>
              </a:rPr>
              <a:t>东南</a:t>
            </a:r>
            <a:endParaRPr lang="zh-CN" altLang="en-US" sz="2800" dirty="0">
              <a:solidFill>
                <a:srgbClr val="000000"/>
              </a:solidFill>
              <a:latin typeface="宋体"/>
            </a:endParaRPr>
          </a:p>
        </p:txBody>
      </p:sp>
      <p:sp>
        <p:nvSpPr>
          <p:cNvPr id="430108" name="Text Box 28"/>
          <p:cNvSpPr txBox="1">
            <a:spLocks noChangeArrowheads="1"/>
          </p:cNvSpPr>
          <p:nvPr/>
        </p:nvSpPr>
        <p:spPr bwMode="auto">
          <a:xfrm>
            <a:off x="6626225" y="4778375"/>
            <a:ext cx="1081088" cy="522288"/>
          </a:xfrm>
          <a:prstGeom prst="rect">
            <a:avLst/>
          </a:prstGeom>
          <a:noFill/>
          <a:ln w="9525">
            <a:noFill/>
            <a:miter lim="800000"/>
            <a:headEnd/>
            <a:tailEnd/>
          </a:ln>
          <a:effectLst/>
        </p:spPr>
        <p:txBody>
          <a:bodyPr>
            <a:spAutoFit/>
          </a:bodyPr>
          <a:lstStyle/>
          <a:p>
            <a:pPr fontAlgn="base">
              <a:spcBef>
                <a:spcPct val="50000"/>
              </a:spcBef>
              <a:spcAft>
                <a:spcPct val="0"/>
              </a:spcAft>
              <a:defRPr/>
            </a:pPr>
            <a:r>
              <a:rPr lang="zh-CN" altLang="en-US" sz="2800" b="1" dirty="0">
                <a:solidFill>
                  <a:srgbClr val="FFFF00"/>
                </a:solidFill>
                <a:latin typeface="宋体"/>
              </a:rPr>
              <a:t>正南</a:t>
            </a:r>
          </a:p>
        </p:txBody>
      </p:sp>
      <p:cxnSp>
        <p:nvCxnSpPr>
          <p:cNvPr id="4" name="直接连接符 3"/>
          <p:cNvCxnSpPr/>
          <p:nvPr/>
        </p:nvCxnSpPr>
        <p:spPr>
          <a:xfrm>
            <a:off x="1836738" y="3814763"/>
            <a:ext cx="331152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176588" y="2828925"/>
            <a:ext cx="0" cy="22812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44173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09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10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0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0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1" grpId="0"/>
      <p:bldP spid="430104" grpId="0"/>
      <p:bldP spid="430107" grpId="0"/>
      <p:bldP spid="430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9"/>
          <p:cNvSpPr txBox="1">
            <a:spLocks noChangeArrowheads="1"/>
          </p:cNvSpPr>
          <p:nvPr/>
        </p:nvSpPr>
        <p:spPr bwMode="auto">
          <a:xfrm>
            <a:off x="5508625" y="1554163"/>
            <a:ext cx="3421063" cy="1384300"/>
          </a:xfrm>
          <a:prstGeom prst="rect">
            <a:avLst/>
          </a:prstGeom>
          <a:noFill/>
          <a:ln w="9525">
            <a:noFill/>
            <a:miter lim="800000"/>
            <a:headEnd/>
            <a:tailEnd/>
          </a:ln>
          <a:effectLst/>
        </p:spPr>
        <p:txBody>
          <a:bodyPr>
            <a:spAutoFit/>
          </a:bodyPr>
          <a:lstStyle/>
          <a:p>
            <a:pPr fontAlgn="base">
              <a:spcBef>
                <a:spcPct val="50000"/>
              </a:spcBef>
              <a:spcAft>
                <a:spcPct val="0"/>
              </a:spcAft>
              <a:defRPr/>
            </a:pPr>
            <a:r>
              <a:rPr lang="en-US" altLang="zh-CN" sz="2800" b="1" dirty="0">
                <a:solidFill>
                  <a:srgbClr val="FFFFFF"/>
                </a:solidFill>
                <a:latin typeface="宋体"/>
              </a:rPr>
              <a:t>    1.</a:t>
            </a:r>
            <a:r>
              <a:rPr lang="zh-CN" altLang="en-US" sz="2800" b="1" dirty="0">
                <a:solidFill>
                  <a:srgbClr val="FFFFFF"/>
                </a:solidFill>
                <a:latin typeface="宋体"/>
              </a:rPr>
              <a:t>延</a:t>
            </a:r>
            <a:r>
              <a:rPr lang="zh-CN" altLang="en-US" sz="2800" b="1" dirty="0" smtClean="0">
                <a:solidFill>
                  <a:srgbClr val="FFFFFF"/>
                </a:solidFill>
                <a:latin typeface="宋体"/>
              </a:rPr>
              <a:t>庆和</a:t>
            </a:r>
            <a:r>
              <a:rPr lang="zh-CN" altLang="en-US" sz="2800" b="1" dirty="0">
                <a:solidFill>
                  <a:srgbClr val="FFFFFF"/>
                </a:solidFill>
                <a:latin typeface="宋体"/>
              </a:rPr>
              <a:t>房山各位于北京市城区的什么方向？</a:t>
            </a:r>
          </a:p>
        </p:txBody>
      </p:sp>
      <p:sp>
        <p:nvSpPr>
          <p:cNvPr id="22" name="Text Box 2"/>
          <p:cNvSpPr txBox="1">
            <a:spLocks noChangeArrowheads="1"/>
          </p:cNvSpPr>
          <p:nvPr/>
        </p:nvSpPr>
        <p:spPr bwMode="auto">
          <a:xfrm>
            <a:off x="5580063" y="3328988"/>
            <a:ext cx="3455987" cy="1169551"/>
          </a:xfrm>
          <a:prstGeom prst="rect">
            <a:avLst/>
          </a:prstGeom>
          <a:noFill/>
          <a:ln w="9525">
            <a:noFill/>
            <a:miter lim="800000"/>
            <a:headEnd/>
            <a:tailEnd/>
          </a:ln>
          <a:effectLst/>
        </p:spPr>
        <p:txBody>
          <a:bodyPr>
            <a:spAutoFit/>
          </a:bodyPr>
          <a:lstStyle/>
          <a:p>
            <a:pPr fontAlgn="base">
              <a:spcBef>
                <a:spcPct val="50000"/>
              </a:spcBef>
              <a:spcAft>
                <a:spcPct val="0"/>
              </a:spcAft>
              <a:defRPr/>
            </a:pPr>
            <a:r>
              <a:rPr lang="zh-CN" altLang="en-US" sz="2800" b="1" dirty="0">
                <a:solidFill>
                  <a:srgbClr val="FFFF00"/>
                </a:solidFill>
                <a:latin typeface="宋体"/>
              </a:rPr>
              <a:t>延庆</a:t>
            </a:r>
            <a:r>
              <a:rPr lang="en-US" altLang="zh-CN" sz="2800" b="1" dirty="0">
                <a:solidFill>
                  <a:srgbClr val="FFFF00"/>
                </a:solidFill>
                <a:latin typeface="宋体"/>
              </a:rPr>
              <a:t>——</a:t>
            </a:r>
            <a:r>
              <a:rPr lang="zh-CN" altLang="en-US" sz="2800" b="1" dirty="0">
                <a:solidFill>
                  <a:srgbClr val="FFFF00"/>
                </a:solidFill>
                <a:latin typeface="宋体"/>
              </a:rPr>
              <a:t>西北方向</a:t>
            </a:r>
          </a:p>
          <a:p>
            <a:pPr fontAlgn="base">
              <a:spcBef>
                <a:spcPct val="50000"/>
              </a:spcBef>
              <a:spcAft>
                <a:spcPct val="0"/>
              </a:spcAft>
              <a:defRPr/>
            </a:pPr>
            <a:r>
              <a:rPr lang="zh-CN" altLang="en-US" sz="2800" b="1" dirty="0" smtClean="0">
                <a:solidFill>
                  <a:srgbClr val="FFFF00"/>
                </a:solidFill>
                <a:latin typeface="宋体"/>
              </a:rPr>
              <a:t>房山</a:t>
            </a:r>
            <a:r>
              <a:rPr lang="en-US" altLang="zh-CN" sz="2800" b="1" dirty="0">
                <a:solidFill>
                  <a:srgbClr val="FFFF00"/>
                </a:solidFill>
                <a:latin typeface="宋体"/>
              </a:rPr>
              <a:t>——</a:t>
            </a:r>
            <a:r>
              <a:rPr lang="zh-CN" altLang="en-US" sz="2800" b="1" dirty="0">
                <a:solidFill>
                  <a:srgbClr val="FFFF00"/>
                </a:solidFill>
                <a:latin typeface="宋体"/>
              </a:rPr>
              <a:t>西南方向</a:t>
            </a:r>
          </a:p>
        </p:txBody>
      </p:sp>
      <p:pic>
        <p:nvPicPr>
          <p:cNvPr id="55300" name="图片 7" descr="图1-12北京市略图.jpg"/>
          <p:cNvPicPr>
            <a:picLocks noChangeAspect="1"/>
          </p:cNvPicPr>
          <p:nvPr/>
        </p:nvPicPr>
        <p:blipFill>
          <a:blip r:embed="rId2">
            <a:extLst>
              <a:ext uri="{28A0092B-C50C-407E-A947-70E740481C1C}">
                <a14:useLocalDpi xmlns:a14="http://schemas.microsoft.com/office/drawing/2010/main" val="0"/>
              </a:ext>
            </a:extLst>
          </a:blip>
          <a:srcRect l="11562" t="11220" r="11716" b="20212"/>
          <a:stretch>
            <a:fillRect/>
          </a:stretch>
        </p:blipFill>
        <p:spPr bwMode="auto">
          <a:xfrm>
            <a:off x="214313" y="1785938"/>
            <a:ext cx="5214937"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云形标注 5"/>
          <p:cNvSpPr>
            <a:spLocks noChangeArrowheads="1"/>
          </p:cNvSpPr>
          <p:nvPr/>
        </p:nvSpPr>
        <p:spPr bwMode="auto">
          <a:xfrm>
            <a:off x="3000375" y="428625"/>
            <a:ext cx="1928813" cy="1143000"/>
          </a:xfrm>
          <a:prstGeom prst="cloudCallout">
            <a:avLst>
              <a:gd name="adj1" fmla="val 63074"/>
              <a:gd name="adj2" fmla="val 46792"/>
            </a:avLst>
          </a:prstGeom>
          <a:solidFill>
            <a:srgbClr val="00B050"/>
          </a:solidFill>
          <a:ln w="9525">
            <a:solidFill>
              <a:srgbClr val="FFFF00"/>
            </a:solidFill>
            <a:round/>
            <a:headEnd/>
            <a:tailEnd/>
          </a:ln>
        </p:spPr>
        <p:txBody>
          <a:bodyPr anchor="ctr"/>
          <a:lstStyle/>
          <a:p>
            <a:pPr fontAlgn="base">
              <a:spcBef>
                <a:spcPct val="0"/>
              </a:spcBef>
              <a:spcAft>
                <a:spcPct val="0"/>
              </a:spcAft>
              <a:buFont typeface="Arial" charset="0"/>
              <a:buNone/>
            </a:pPr>
            <a:r>
              <a:rPr lang="zh-CN" altLang="en-US" sz="2800" smtClean="0">
                <a:solidFill>
                  <a:prstClr val="white"/>
                </a:solidFill>
                <a:latin typeface="黑体" pitchFamily="2" charset="-122"/>
                <a:ea typeface="黑体" pitchFamily="2" charset="-122"/>
              </a:rPr>
              <a:t>想一想</a:t>
            </a:r>
          </a:p>
        </p:txBody>
      </p:sp>
    </p:spTree>
    <p:extLst>
      <p:ext uri="{BB962C8B-B14F-4D97-AF65-F5344CB8AC3E}">
        <p14:creationId xmlns:p14="http://schemas.microsoft.com/office/powerpoint/2010/main" val="2263110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2286000" y="1714500"/>
            <a:ext cx="4716463" cy="720725"/>
          </a:xfrm>
        </p:spPr>
        <p:txBody>
          <a:bodyPr/>
          <a:lstStyle/>
          <a:p>
            <a:pPr algn="l" eaLnBrk="1" hangingPunct="1"/>
            <a:r>
              <a:rPr lang="zh-CN" altLang="en-US" sz="3200" smtClean="0">
                <a:solidFill>
                  <a:srgbClr val="FFFF00"/>
                </a:solidFill>
                <a:ea typeface="黑体" pitchFamily="2" charset="-122"/>
              </a:rPr>
              <a:t>在地图上确定方向</a:t>
            </a:r>
          </a:p>
        </p:txBody>
      </p:sp>
      <p:sp>
        <p:nvSpPr>
          <p:cNvPr id="57347" name="Rectangle 3"/>
          <p:cNvSpPr>
            <a:spLocks noGrp="1"/>
          </p:cNvSpPr>
          <p:nvPr>
            <p:ph type="body" idx="1"/>
          </p:nvPr>
        </p:nvSpPr>
        <p:spPr>
          <a:xfrm>
            <a:off x="2033588" y="2435225"/>
            <a:ext cx="5111750" cy="3097213"/>
          </a:xfrm>
        </p:spPr>
        <p:txBody>
          <a:bodyPr/>
          <a:lstStyle/>
          <a:p>
            <a:pPr eaLnBrk="1" hangingPunct="1"/>
            <a:r>
              <a:rPr lang="zh-CN" altLang="en-US" sz="2800" smtClean="0">
                <a:solidFill>
                  <a:schemeClr val="bg1"/>
                </a:solidFill>
                <a:ea typeface="黑体" pitchFamily="2" charset="-122"/>
              </a:rPr>
              <a:t>一般定向法确定方向</a:t>
            </a:r>
          </a:p>
          <a:p>
            <a:pPr algn="ctr" eaLnBrk="1" hangingPunct="1">
              <a:buFont typeface="Arial" charset="0"/>
              <a:buNone/>
            </a:pPr>
            <a:endParaRPr lang="zh-CN" altLang="en-US" sz="2800" smtClean="0">
              <a:solidFill>
                <a:schemeClr val="bg1"/>
              </a:solidFill>
              <a:ea typeface="黑体" pitchFamily="2" charset="-122"/>
            </a:endParaRPr>
          </a:p>
          <a:p>
            <a:pPr eaLnBrk="1" hangingPunct="1"/>
            <a:r>
              <a:rPr lang="zh-CN" altLang="en-US" sz="2800" smtClean="0">
                <a:solidFill>
                  <a:schemeClr val="bg1"/>
                </a:solidFill>
                <a:ea typeface="黑体" pitchFamily="2" charset="-122"/>
              </a:rPr>
              <a:t>指向标地图上确定方向</a:t>
            </a:r>
          </a:p>
          <a:p>
            <a:pPr algn="ctr" eaLnBrk="1" hangingPunct="1">
              <a:buFont typeface="Arial" charset="0"/>
              <a:buNone/>
            </a:pPr>
            <a:endParaRPr lang="zh-CN" altLang="en-US" sz="2800" smtClean="0">
              <a:solidFill>
                <a:schemeClr val="bg1"/>
              </a:solidFill>
              <a:ea typeface="黑体" pitchFamily="2" charset="-122"/>
            </a:endParaRPr>
          </a:p>
          <a:p>
            <a:pPr eaLnBrk="1" hangingPunct="1"/>
            <a:r>
              <a:rPr lang="zh-CN" altLang="en-US" sz="2800" smtClean="0">
                <a:solidFill>
                  <a:schemeClr val="bg1"/>
                </a:solidFill>
                <a:ea typeface="黑体" pitchFamily="2" charset="-122"/>
              </a:rPr>
              <a:t>经纬网地图上确定方向</a:t>
            </a:r>
          </a:p>
        </p:txBody>
      </p:sp>
      <p:sp>
        <p:nvSpPr>
          <p:cNvPr id="340996" name="Text Box 4"/>
          <p:cNvSpPr txBox="1">
            <a:spLocks noChangeArrowheads="1"/>
          </p:cNvSpPr>
          <p:nvPr/>
        </p:nvSpPr>
        <p:spPr bwMode="auto">
          <a:xfrm>
            <a:off x="2320925" y="2940050"/>
            <a:ext cx="37449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800" b="1" smtClean="0">
                <a:solidFill>
                  <a:srgbClr val="FFFF00"/>
                </a:solidFill>
              </a:rPr>
              <a:t>上北下南，左西右东</a:t>
            </a:r>
          </a:p>
        </p:txBody>
      </p:sp>
      <p:sp>
        <p:nvSpPr>
          <p:cNvPr id="340997" name="Text Box 5"/>
          <p:cNvSpPr txBox="1">
            <a:spLocks noChangeArrowheads="1"/>
          </p:cNvSpPr>
          <p:nvPr/>
        </p:nvSpPr>
        <p:spPr bwMode="auto">
          <a:xfrm>
            <a:off x="2339975" y="3990975"/>
            <a:ext cx="336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800" b="1" smtClean="0">
                <a:solidFill>
                  <a:srgbClr val="FFFF00"/>
                </a:solidFill>
              </a:rPr>
              <a:t>指向标指向北方</a:t>
            </a:r>
          </a:p>
        </p:txBody>
      </p:sp>
      <p:sp>
        <p:nvSpPr>
          <p:cNvPr id="340998" name="Rectangle 6"/>
          <p:cNvSpPr>
            <a:spLocks noChangeArrowheads="1"/>
          </p:cNvSpPr>
          <p:nvPr/>
        </p:nvSpPr>
        <p:spPr bwMode="auto">
          <a:xfrm>
            <a:off x="2355850" y="4984750"/>
            <a:ext cx="5149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50000"/>
              </a:spcBef>
              <a:spcAft>
                <a:spcPct val="0"/>
              </a:spcAft>
            </a:pPr>
            <a:r>
              <a:rPr lang="zh-CN" altLang="en-US" sz="2800" b="1" smtClean="0">
                <a:solidFill>
                  <a:srgbClr val="FFFF00"/>
                </a:solidFill>
              </a:rPr>
              <a:t>经线指示南北，纬线指示东西</a:t>
            </a:r>
          </a:p>
        </p:txBody>
      </p:sp>
      <p:sp>
        <p:nvSpPr>
          <p:cNvPr id="57351" name="云形标注 7"/>
          <p:cNvSpPr>
            <a:spLocks noChangeArrowheads="1"/>
          </p:cNvSpPr>
          <p:nvPr/>
        </p:nvSpPr>
        <p:spPr bwMode="auto">
          <a:xfrm>
            <a:off x="428625" y="428625"/>
            <a:ext cx="1571625" cy="1143000"/>
          </a:xfrm>
          <a:prstGeom prst="cloudCallout">
            <a:avLst>
              <a:gd name="adj1" fmla="val 77282"/>
              <a:gd name="adj2" fmla="val 75486"/>
            </a:avLst>
          </a:prstGeom>
          <a:solidFill>
            <a:srgbClr val="00B050"/>
          </a:solidFill>
          <a:ln w="9525">
            <a:solidFill>
              <a:srgbClr val="FFFF00"/>
            </a:solidFill>
            <a:round/>
            <a:headEnd/>
            <a:tailEnd/>
          </a:ln>
        </p:spPr>
        <p:txBody>
          <a:bodyPr anchor="ctr"/>
          <a:lstStyle/>
          <a:p>
            <a:pPr fontAlgn="base">
              <a:spcBef>
                <a:spcPct val="0"/>
              </a:spcBef>
              <a:spcAft>
                <a:spcPct val="0"/>
              </a:spcAft>
              <a:buFont typeface="Arial" charset="0"/>
              <a:buNone/>
            </a:pPr>
            <a:r>
              <a:rPr lang="zh-CN" altLang="en-US" sz="2800" smtClean="0">
                <a:solidFill>
                  <a:prstClr val="white"/>
                </a:solidFill>
                <a:latin typeface="黑体" pitchFamily="2" charset="-122"/>
                <a:ea typeface="黑体" pitchFamily="2" charset="-122"/>
              </a:rPr>
              <a:t>小结</a:t>
            </a:r>
          </a:p>
        </p:txBody>
      </p:sp>
    </p:spTree>
    <p:extLst>
      <p:ext uri="{BB962C8B-B14F-4D97-AF65-F5344CB8AC3E}">
        <p14:creationId xmlns:p14="http://schemas.microsoft.com/office/powerpoint/2010/main" val="5675728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09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099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09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6" grpId="0"/>
      <p:bldP spid="340997" grpId="0"/>
      <p:bldP spid="34099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4563" y="2611258"/>
            <a:ext cx="5021733" cy="377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3"/>
          <p:cNvSpPr>
            <a:spLocks noGrp="1" noChangeArrowheads="1"/>
          </p:cNvSpPr>
          <p:nvPr>
            <p:ph type="body" idx="4294967295"/>
          </p:nvPr>
        </p:nvSpPr>
        <p:spPr>
          <a:xfrm>
            <a:off x="857250" y="1285875"/>
            <a:ext cx="8286750" cy="1374775"/>
          </a:xfrm>
        </p:spPr>
        <p:txBody>
          <a:bodyPr/>
          <a:lstStyle/>
          <a:p>
            <a:pPr indent="17463" eaLnBrk="1" hangingPunct="1">
              <a:spcBef>
                <a:spcPct val="0"/>
              </a:spcBef>
              <a:buFontTx/>
              <a:buNone/>
            </a:pPr>
            <a:r>
              <a:rPr lang="zh-CN" altLang="en-US" sz="3600" dirty="0" smtClean="0">
                <a:solidFill>
                  <a:srgbClr val="FFFF00"/>
                </a:solidFill>
                <a:latin typeface="黑体" pitchFamily="2" charset="-122"/>
                <a:ea typeface="黑体" pitchFamily="2" charset="-122"/>
              </a:rPr>
              <a:t>① 比例尺</a:t>
            </a:r>
            <a:r>
              <a:rPr lang="zh-CN" altLang="en-US" sz="3600" b="1" dirty="0" smtClean="0">
                <a:solidFill>
                  <a:srgbClr val="FFFF00"/>
                </a:solidFill>
                <a:latin typeface="黑体" pitchFamily="2" charset="-122"/>
                <a:ea typeface="黑体" pitchFamily="2" charset="-122"/>
              </a:rPr>
              <a:t>概念</a:t>
            </a:r>
            <a:r>
              <a:rPr lang="en-US" altLang="zh-CN" sz="3600" b="1" dirty="0" smtClean="0">
                <a:solidFill>
                  <a:srgbClr val="FFFF00"/>
                </a:solidFill>
                <a:latin typeface="黑体" pitchFamily="2" charset="-122"/>
                <a:ea typeface="黑体" pitchFamily="2" charset="-122"/>
              </a:rPr>
              <a:t>:</a:t>
            </a:r>
          </a:p>
          <a:p>
            <a:pPr indent="17463" eaLnBrk="1" hangingPunct="1">
              <a:spcBef>
                <a:spcPct val="0"/>
              </a:spcBef>
              <a:buFontTx/>
              <a:buNone/>
            </a:pPr>
            <a:r>
              <a:rPr lang="zh-CN" altLang="en-US" sz="3600" b="1" dirty="0" smtClean="0">
                <a:solidFill>
                  <a:srgbClr val="FFFF00"/>
                </a:solidFill>
                <a:latin typeface="黑体" pitchFamily="2" charset="-122"/>
                <a:ea typeface="黑体" pitchFamily="2" charset="-122"/>
              </a:rPr>
              <a:t>表示图上距离比实地距离缩小的程度。</a:t>
            </a:r>
          </a:p>
        </p:txBody>
      </p:sp>
      <p:sp>
        <p:nvSpPr>
          <p:cNvPr id="59396" name="Oval 29"/>
          <p:cNvSpPr>
            <a:spLocks noChangeArrowheads="1"/>
          </p:cNvSpPr>
          <p:nvPr/>
        </p:nvSpPr>
        <p:spPr bwMode="auto">
          <a:xfrm>
            <a:off x="6084168" y="4307569"/>
            <a:ext cx="857250" cy="863600"/>
          </a:xfrm>
          <a:prstGeom prst="ellipse">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z="3600" smtClean="0">
              <a:solidFill>
                <a:srgbClr val="000000"/>
              </a:solidFill>
              <a:latin typeface="Arial" charset="0"/>
              <a:ea typeface="黑体" pitchFamily="2" charset="-122"/>
            </a:endParaRPr>
          </a:p>
        </p:txBody>
      </p:sp>
      <p:sp>
        <p:nvSpPr>
          <p:cNvPr id="59397" name="Text Box 31"/>
          <p:cNvSpPr txBox="1">
            <a:spLocks noChangeArrowheads="1"/>
          </p:cNvSpPr>
          <p:nvPr/>
        </p:nvSpPr>
        <p:spPr bwMode="auto">
          <a:xfrm>
            <a:off x="2124075" y="365125"/>
            <a:ext cx="5327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en-US" altLang="zh-CN" sz="4000" dirty="0" smtClean="0">
                <a:solidFill>
                  <a:srgbClr val="FFFF00"/>
                </a:solidFill>
                <a:latin typeface="Arial" charset="0"/>
                <a:ea typeface="黑体" pitchFamily="2" charset="-122"/>
              </a:rPr>
              <a:t>2</a:t>
            </a:r>
            <a:r>
              <a:rPr lang="en-US" altLang="zh-CN" sz="4000" dirty="0">
                <a:solidFill>
                  <a:srgbClr val="FFFF00"/>
                </a:solidFill>
                <a:latin typeface="Arial" charset="0"/>
                <a:ea typeface="黑体" pitchFamily="2" charset="-122"/>
              </a:rPr>
              <a:t>.</a:t>
            </a:r>
            <a:r>
              <a:rPr lang="zh-CN" altLang="en-US" sz="4000" dirty="0" smtClean="0">
                <a:solidFill>
                  <a:srgbClr val="FFFF00"/>
                </a:solidFill>
                <a:latin typeface="Arial" charset="0"/>
                <a:ea typeface="黑体" pitchFamily="2" charset="-122"/>
              </a:rPr>
              <a:t>地图</a:t>
            </a:r>
            <a:r>
              <a:rPr lang="zh-CN" altLang="en-US" sz="4000" dirty="0" smtClean="0">
                <a:solidFill>
                  <a:srgbClr val="FFFF00"/>
                </a:solidFill>
                <a:latin typeface="Arial" charset="0"/>
                <a:ea typeface="黑体" pitchFamily="2" charset="-122"/>
              </a:rPr>
              <a:t>的比例尺</a:t>
            </a:r>
          </a:p>
        </p:txBody>
      </p:sp>
    </p:spTree>
    <p:extLst>
      <p:ext uri="{BB962C8B-B14F-4D97-AF65-F5344CB8AC3E}">
        <p14:creationId xmlns:p14="http://schemas.microsoft.com/office/powerpoint/2010/main" val="20322551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animEffect transition="in" filter="wipe(down)">
                                      <p:cBhvr>
                                        <p:cTn id="7" dur="580">
                                          <p:stCondLst>
                                            <p:cond delay="0"/>
                                          </p:stCondLst>
                                        </p:cTn>
                                        <p:tgtEl>
                                          <p:spTgt spid="59397"/>
                                        </p:tgtEl>
                                      </p:cBhvr>
                                    </p:animEffect>
                                    <p:anim calcmode="lin" valueType="num">
                                      <p:cBhvr>
                                        <p:cTn id="8" dur="1822" tmFilter="0,0; 0.14,0.36; 0.43,0.73; 0.71,0.91; 1.0,1.0">
                                          <p:stCondLst>
                                            <p:cond delay="0"/>
                                          </p:stCondLst>
                                        </p:cTn>
                                        <p:tgtEl>
                                          <p:spTgt spid="5939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939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939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939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9397"/>
                                        </p:tgtEl>
                                        <p:attrNameLst>
                                          <p:attrName>ppt_y</p:attrName>
                                        </p:attrNameLst>
                                      </p:cBhvr>
                                      <p:tavLst>
                                        <p:tav tm="0" fmla="#ppt_y-sin(pi*$)/81">
                                          <p:val>
                                            <p:fltVal val="0"/>
                                          </p:val>
                                        </p:tav>
                                        <p:tav tm="100000">
                                          <p:val>
                                            <p:fltVal val="1"/>
                                          </p:val>
                                        </p:tav>
                                      </p:tavLst>
                                    </p:anim>
                                    <p:animScale>
                                      <p:cBhvr>
                                        <p:cTn id="13" dur="26">
                                          <p:stCondLst>
                                            <p:cond delay="650"/>
                                          </p:stCondLst>
                                        </p:cTn>
                                        <p:tgtEl>
                                          <p:spTgt spid="59397"/>
                                        </p:tgtEl>
                                      </p:cBhvr>
                                      <p:to x="100000" y="60000"/>
                                    </p:animScale>
                                    <p:animScale>
                                      <p:cBhvr>
                                        <p:cTn id="14" dur="166" decel="50000">
                                          <p:stCondLst>
                                            <p:cond delay="676"/>
                                          </p:stCondLst>
                                        </p:cTn>
                                        <p:tgtEl>
                                          <p:spTgt spid="59397"/>
                                        </p:tgtEl>
                                      </p:cBhvr>
                                      <p:to x="100000" y="100000"/>
                                    </p:animScale>
                                    <p:animScale>
                                      <p:cBhvr>
                                        <p:cTn id="15" dur="26">
                                          <p:stCondLst>
                                            <p:cond delay="1312"/>
                                          </p:stCondLst>
                                        </p:cTn>
                                        <p:tgtEl>
                                          <p:spTgt spid="59397"/>
                                        </p:tgtEl>
                                      </p:cBhvr>
                                      <p:to x="100000" y="80000"/>
                                    </p:animScale>
                                    <p:animScale>
                                      <p:cBhvr>
                                        <p:cTn id="16" dur="166" decel="50000">
                                          <p:stCondLst>
                                            <p:cond delay="1338"/>
                                          </p:stCondLst>
                                        </p:cTn>
                                        <p:tgtEl>
                                          <p:spTgt spid="59397"/>
                                        </p:tgtEl>
                                      </p:cBhvr>
                                      <p:to x="100000" y="100000"/>
                                    </p:animScale>
                                    <p:animScale>
                                      <p:cBhvr>
                                        <p:cTn id="17" dur="26">
                                          <p:stCondLst>
                                            <p:cond delay="1642"/>
                                          </p:stCondLst>
                                        </p:cTn>
                                        <p:tgtEl>
                                          <p:spTgt spid="59397"/>
                                        </p:tgtEl>
                                      </p:cBhvr>
                                      <p:to x="100000" y="90000"/>
                                    </p:animScale>
                                    <p:animScale>
                                      <p:cBhvr>
                                        <p:cTn id="18" dur="166" decel="50000">
                                          <p:stCondLst>
                                            <p:cond delay="1668"/>
                                          </p:stCondLst>
                                        </p:cTn>
                                        <p:tgtEl>
                                          <p:spTgt spid="59397"/>
                                        </p:tgtEl>
                                      </p:cBhvr>
                                      <p:to x="100000" y="100000"/>
                                    </p:animScale>
                                    <p:animScale>
                                      <p:cBhvr>
                                        <p:cTn id="19" dur="26">
                                          <p:stCondLst>
                                            <p:cond delay="1808"/>
                                          </p:stCondLst>
                                        </p:cTn>
                                        <p:tgtEl>
                                          <p:spTgt spid="59397"/>
                                        </p:tgtEl>
                                      </p:cBhvr>
                                      <p:to x="100000" y="95000"/>
                                    </p:animScale>
                                    <p:animScale>
                                      <p:cBhvr>
                                        <p:cTn id="20" dur="166" decel="50000">
                                          <p:stCondLst>
                                            <p:cond delay="1834"/>
                                          </p:stCondLst>
                                        </p:cTn>
                                        <p:tgtEl>
                                          <p:spTgt spid="5939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363">
                                            <p:txEl>
                                              <p:pRg st="0" end="0"/>
                                            </p:txEl>
                                          </p:spTgt>
                                        </p:tgtEl>
                                        <p:attrNameLst>
                                          <p:attrName>style.visibility</p:attrName>
                                        </p:attrNameLst>
                                      </p:cBhvr>
                                      <p:to>
                                        <p:strVal val="visible"/>
                                      </p:to>
                                    </p:set>
                                    <p:animEffect transition="in" filter="fade">
                                      <p:cBhvr>
                                        <p:cTn id="25" dur="1000"/>
                                        <p:tgtEl>
                                          <p:spTgt spid="15363">
                                            <p:txEl>
                                              <p:pRg st="0" end="0"/>
                                            </p:txEl>
                                          </p:spTgt>
                                        </p:tgtEl>
                                      </p:cBhvr>
                                    </p:animEffect>
                                    <p:anim calcmode="lin" valueType="num">
                                      <p:cBhvr>
                                        <p:cTn id="26" dur="1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153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5363">
                                            <p:txEl>
                                              <p:pRg st="1" end="1"/>
                                            </p:txEl>
                                          </p:spTgt>
                                        </p:tgtEl>
                                        <p:attrNameLst>
                                          <p:attrName>style.visibility</p:attrName>
                                        </p:attrNameLst>
                                      </p:cBhvr>
                                      <p:to>
                                        <p:strVal val="visible"/>
                                      </p:to>
                                    </p:set>
                                    <p:animEffect transition="in" filter="fade">
                                      <p:cBhvr>
                                        <p:cTn id="32" dur="1000"/>
                                        <p:tgtEl>
                                          <p:spTgt spid="15363">
                                            <p:txEl>
                                              <p:pRg st="1" end="1"/>
                                            </p:txEl>
                                          </p:spTgt>
                                        </p:tgtEl>
                                      </p:cBhvr>
                                    </p:animEffect>
                                    <p:anim calcmode="lin" valueType="num">
                                      <p:cBhvr>
                                        <p:cTn id="33" dur="10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1536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593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a:xfrm>
            <a:off x="0" y="1285875"/>
            <a:ext cx="9144000" cy="785813"/>
          </a:xfrm>
        </p:spPr>
        <p:txBody>
          <a:bodyPr/>
          <a:lstStyle/>
          <a:p>
            <a:pPr eaLnBrk="1" hangingPunct="1"/>
            <a:r>
              <a:rPr lang="zh-CN" altLang="en-US" sz="3600" dirty="0" smtClean="0">
                <a:solidFill>
                  <a:srgbClr val="FFFF00"/>
                </a:solidFill>
                <a:latin typeface="黑体" pitchFamily="2" charset="-122"/>
                <a:ea typeface="黑体" pitchFamily="2" charset="-122"/>
              </a:rPr>
              <a:t>比例尺</a:t>
            </a:r>
            <a:r>
              <a:rPr lang="zh-CN" altLang="en-US" sz="3600" dirty="0" smtClean="0">
                <a:solidFill>
                  <a:srgbClr val="FFFF00"/>
                </a:solidFill>
                <a:latin typeface="黑体" pitchFamily="2" charset="-122"/>
                <a:ea typeface="黑体" pitchFamily="2" charset="-122"/>
              </a:rPr>
              <a:t>的公式</a:t>
            </a:r>
          </a:p>
        </p:txBody>
      </p:sp>
      <p:grpSp>
        <p:nvGrpSpPr>
          <p:cNvPr id="2" name="Group 3"/>
          <p:cNvGrpSpPr>
            <a:grpSpLocks/>
          </p:cNvGrpSpPr>
          <p:nvPr/>
        </p:nvGrpSpPr>
        <p:grpSpPr bwMode="auto">
          <a:xfrm>
            <a:off x="1763713" y="2636838"/>
            <a:ext cx="5327650" cy="1852612"/>
            <a:chOff x="703" y="1616"/>
            <a:chExt cx="3356" cy="1167"/>
          </a:xfrm>
        </p:grpSpPr>
        <p:sp>
          <p:nvSpPr>
            <p:cNvPr id="60420" name="Text Box 4"/>
            <p:cNvSpPr txBox="1">
              <a:spLocks noChangeArrowheads="1"/>
            </p:cNvSpPr>
            <p:nvPr/>
          </p:nvSpPr>
          <p:spPr bwMode="auto">
            <a:xfrm>
              <a:off x="2381" y="1616"/>
              <a:ext cx="163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4000" smtClean="0">
                  <a:solidFill>
                    <a:srgbClr val="FFFFFF"/>
                  </a:solidFill>
                  <a:latin typeface="Arial" charset="0"/>
                  <a:ea typeface="黑体" pitchFamily="2" charset="-122"/>
                </a:rPr>
                <a:t>图上距离</a:t>
              </a:r>
            </a:p>
          </p:txBody>
        </p:sp>
        <p:grpSp>
          <p:nvGrpSpPr>
            <p:cNvPr id="60421" name="Group 5"/>
            <p:cNvGrpSpPr>
              <a:grpSpLocks/>
            </p:cNvGrpSpPr>
            <p:nvPr/>
          </p:nvGrpSpPr>
          <p:grpSpPr bwMode="auto">
            <a:xfrm>
              <a:off x="703" y="1888"/>
              <a:ext cx="3356" cy="895"/>
              <a:chOff x="703" y="1888"/>
              <a:chExt cx="3356" cy="895"/>
            </a:xfrm>
          </p:grpSpPr>
          <p:sp>
            <p:nvSpPr>
              <p:cNvPr id="60422" name="Text Box 6"/>
              <p:cNvSpPr txBox="1">
                <a:spLocks noChangeArrowheads="1"/>
              </p:cNvSpPr>
              <p:nvPr/>
            </p:nvSpPr>
            <p:spPr bwMode="auto">
              <a:xfrm>
                <a:off x="703" y="1888"/>
                <a:ext cx="1633"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4800" smtClean="0">
                    <a:solidFill>
                      <a:srgbClr val="FFFFFF"/>
                    </a:solidFill>
                    <a:latin typeface="黑体" pitchFamily="2" charset="-122"/>
                    <a:ea typeface="黑体" pitchFamily="2" charset="-122"/>
                  </a:rPr>
                  <a:t>比例尺</a:t>
                </a:r>
                <a:r>
                  <a:rPr lang="en-US" altLang="zh-CN" sz="4800" smtClean="0">
                    <a:solidFill>
                      <a:srgbClr val="FFFFFF"/>
                    </a:solidFill>
                    <a:latin typeface="黑体" pitchFamily="2" charset="-122"/>
                    <a:ea typeface="黑体" pitchFamily="2" charset="-122"/>
                  </a:rPr>
                  <a:t>=</a:t>
                </a:r>
              </a:p>
            </p:txBody>
          </p:sp>
          <p:sp>
            <p:nvSpPr>
              <p:cNvPr id="60423" name="Line 7"/>
              <p:cNvSpPr>
                <a:spLocks noChangeShapeType="1"/>
              </p:cNvSpPr>
              <p:nvPr/>
            </p:nvSpPr>
            <p:spPr bwMode="auto">
              <a:xfrm flipV="1">
                <a:off x="2245" y="2205"/>
                <a:ext cx="1724"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mtClean="0">
                  <a:solidFill>
                    <a:prstClr val="black"/>
                  </a:solidFill>
                </a:endParaRPr>
              </a:p>
            </p:txBody>
          </p:sp>
          <p:sp>
            <p:nvSpPr>
              <p:cNvPr id="60424" name="Text Box 8"/>
              <p:cNvSpPr txBox="1">
                <a:spLocks noChangeArrowheads="1"/>
              </p:cNvSpPr>
              <p:nvPr/>
            </p:nvSpPr>
            <p:spPr bwMode="auto">
              <a:xfrm>
                <a:off x="2426" y="2341"/>
                <a:ext cx="163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4000" smtClean="0">
                    <a:solidFill>
                      <a:srgbClr val="FFFFFF"/>
                    </a:solidFill>
                    <a:latin typeface="Arial" charset="0"/>
                    <a:ea typeface="黑体" pitchFamily="2" charset="-122"/>
                  </a:rPr>
                  <a:t>实地距离</a:t>
                </a:r>
              </a:p>
            </p:txBody>
          </p:sp>
        </p:grpSp>
      </p:grpSp>
    </p:spTree>
    <p:extLst>
      <p:ext uri="{BB962C8B-B14F-4D97-AF65-F5344CB8AC3E}">
        <p14:creationId xmlns:p14="http://schemas.microsoft.com/office/powerpoint/2010/main" val="25334779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a:xfrm>
            <a:off x="0" y="571500"/>
            <a:ext cx="9144000" cy="846138"/>
          </a:xfrm>
        </p:spPr>
        <p:txBody>
          <a:bodyPr/>
          <a:lstStyle/>
          <a:p>
            <a:pPr eaLnBrk="1" hangingPunct="1"/>
            <a:r>
              <a:rPr lang="zh-CN" altLang="en-US" sz="3600" dirty="0" smtClean="0">
                <a:solidFill>
                  <a:srgbClr val="FFFF00"/>
                </a:solidFill>
                <a:ea typeface="黑体" pitchFamily="2" charset="-122"/>
              </a:rPr>
              <a:t>比例尺</a:t>
            </a:r>
            <a:r>
              <a:rPr lang="zh-CN" altLang="en-US" sz="3600" dirty="0" smtClean="0">
                <a:solidFill>
                  <a:srgbClr val="FFFF00"/>
                </a:solidFill>
                <a:ea typeface="黑体" pitchFamily="2" charset="-122"/>
              </a:rPr>
              <a:t>的计算</a:t>
            </a:r>
          </a:p>
        </p:txBody>
      </p:sp>
      <p:sp>
        <p:nvSpPr>
          <p:cNvPr id="62467" name="Text Box 6"/>
          <p:cNvSpPr>
            <a:spLocks noGrp="1" noChangeArrowheads="1"/>
          </p:cNvSpPr>
          <p:nvPr>
            <p:ph type="body" idx="1"/>
          </p:nvPr>
        </p:nvSpPr>
        <p:spPr>
          <a:xfrm>
            <a:off x="468313" y="1600200"/>
            <a:ext cx="8207375" cy="4525963"/>
          </a:xfrm>
        </p:spPr>
        <p:txBody>
          <a:bodyPr/>
          <a:lstStyle/>
          <a:p>
            <a:pPr indent="17463" eaLnBrk="1" hangingPunct="1">
              <a:spcBef>
                <a:spcPct val="50000"/>
              </a:spcBef>
              <a:buFont typeface="Arial" charset="0"/>
              <a:buNone/>
            </a:pPr>
            <a:r>
              <a:rPr kumimoji="1" lang="zh-CN" altLang="en-US" sz="3600" b="1" smtClean="0">
                <a:solidFill>
                  <a:schemeClr val="bg1"/>
                </a:solidFill>
                <a:latin typeface="黑体" pitchFamily="2" charset="-122"/>
                <a:ea typeface="黑体" pitchFamily="2" charset="-122"/>
              </a:rPr>
              <a:t>    甲地与乙地的距离为</a:t>
            </a:r>
            <a:r>
              <a:rPr kumimoji="1" lang="en-US" altLang="zh-CN" sz="3600" b="1" smtClean="0">
                <a:solidFill>
                  <a:schemeClr val="bg1"/>
                </a:solidFill>
                <a:latin typeface="黑体" pitchFamily="2" charset="-122"/>
                <a:ea typeface="黑体" pitchFamily="2" charset="-122"/>
              </a:rPr>
              <a:t>600</a:t>
            </a:r>
            <a:r>
              <a:rPr kumimoji="1" lang="zh-CN" altLang="en-US" sz="3600" b="1" smtClean="0">
                <a:solidFill>
                  <a:schemeClr val="bg1"/>
                </a:solidFill>
                <a:latin typeface="黑体" pitchFamily="2" charset="-122"/>
                <a:ea typeface="黑体" pitchFamily="2" charset="-122"/>
              </a:rPr>
              <a:t>千米，两地在图上的距离是</a:t>
            </a:r>
            <a:r>
              <a:rPr kumimoji="1" lang="en-US" altLang="zh-CN" sz="3600" b="1" smtClean="0">
                <a:solidFill>
                  <a:schemeClr val="bg1"/>
                </a:solidFill>
                <a:latin typeface="黑体" pitchFamily="2" charset="-122"/>
                <a:ea typeface="黑体" pitchFamily="2" charset="-122"/>
              </a:rPr>
              <a:t>3</a:t>
            </a:r>
            <a:r>
              <a:rPr kumimoji="1" lang="zh-CN" altLang="en-US" sz="3600" b="1" smtClean="0">
                <a:solidFill>
                  <a:schemeClr val="bg1"/>
                </a:solidFill>
                <a:latin typeface="黑体" pitchFamily="2" charset="-122"/>
                <a:ea typeface="黑体" pitchFamily="2" charset="-122"/>
              </a:rPr>
              <a:t>厘米，求该图的比例尺？</a:t>
            </a:r>
            <a:r>
              <a:rPr kumimoji="1" lang="zh-CN" altLang="en-US" sz="3600" smtClean="0">
                <a:solidFill>
                  <a:schemeClr val="bg1"/>
                </a:solidFill>
                <a:latin typeface="黑体" pitchFamily="2" charset="-122"/>
                <a:ea typeface="黑体" pitchFamily="2" charset="-122"/>
              </a:rPr>
              <a:t> </a:t>
            </a:r>
          </a:p>
        </p:txBody>
      </p:sp>
      <p:pic>
        <p:nvPicPr>
          <p:cNvPr id="416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413" y="3068638"/>
            <a:ext cx="3878262"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Text Box 7"/>
          <p:cNvSpPr txBox="1">
            <a:spLocks noChangeArrowheads="1"/>
          </p:cNvSpPr>
          <p:nvPr/>
        </p:nvSpPr>
        <p:spPr bwMode="auto">
          <a:xfrm>
            <a:off x="0" y="5300663"/>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fontAlgn="base" hangingPunct="1">
              <a:spcBef>
                <a:spcPct val="50000"/>
              </a:spcBef>
              <a:spcAft>
                <a:spcPct val="0"/>
              </a:spcAft>
            </a:pPr>
            <a:r>
              <a:rPr kumimoji="1" lang="en-US" altLang="zh-CN" sz="3600" b="1" smtClean="0">
                <a:solidFill>
                  <a:srgbClr val="FFFFFF"/>
                </a:solidFill>
                <a:latin typeface="黑体" pitchFamily="2" charset="-122"/>
                <a:ea typeface="黑体" pitchFamily="2" charset="-122"/>
              </a:rPr>
              <a:t>3</a:t>
            </a:r>
            <a:r>
              <a:rPr kumimoji="1" lang="zh-CN" altLang="en-US" sz="3600" b="1" smtClean="0">
                <a:solidFill>
                  <a:srgbClr val="FFFFFF"/>
                </a:solidFill>
                <a:latin typeface="黑体" pitchFamily="2" charset="-122"/>
                <a:ea typeface="黑体" pitchFamily="2" charset="-122"/>
              </a:rPr>
              <a:t>厘米</a:t>
            </a:r>
            <a:r>
              <a:rPr kumimoji="1" lang="en-US" altLang="zh-CN" sz="3600" b="1" smtClean="0">
                <a:solidFill>
                  <a:srgbClr val="FFFFFF"/>
                </a:solidFill>
                <a:latin typeface="黑体" pitchFamily="2" charset="-122"/>
                <a:ea typeface="黑体" pitchFamily="2" charset="-122"/>
              </a:rPr>
              <a:t>/60000000</a:t>
            </a:r>
            <a:r>
              <a:rPr kumimoji="1" lang="zh-CN" altLang="en-US" sz="3600" b="1" smtClean="0">
                <a:solidFill>
                  <a:srgbClr val="FFFFFF"/>
                </a:solidFill>
                <a:latin typeface="黑体" pitchFamily="2" charset="-122"/>
                <a:ea typeface="黑体" pitchFamily="2" charset="-122"/>
              </a:rPr>
              <a:t>厘米</a:t>
            </a:r>
            <a:r>
              <a:rPr kumimoji="1" lang="en-US" altLang="zh-CN" sz="3600" b="1" smtClean="0">
                <a:solidFill>
                  <a:srgbClr val="FFFFFF"/>
                </a:solidFill>
                <a:latin typeface="黑体" pitchFamily="2" charset="-122"/>
                <a:ea typeface="黑体" pitchFamily="2" charset="-122"/>
              </a:rPr>
              <a:t>=1:20000000 </a:t>
            </a:r>
          </a:p>
        </p:txBody>
      </p:sp>
      <p:sp>
        <p:nvSpPr>
          <p:cNvPr id="416774" name="Text Box 6"/>
          <p:cNvSpPr txBox="1">
            <a:spLocks noChangeArrowheads="1"/>
          </p:cNvSpPr>
          <p:nvPr/>
        </p:nvSpPr>
        <p:spPr bwMode="auto">
          <a:xfrm>
            <a:off x="0" y="4652963"/>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fontAlgn="base" hangingPunct="1">
              <a:spcBef>
                <a:spcPct val="50000"/>
              </a:spcBef>
              <a:spcAft>
                <a:spcPct val="0"/>
              </a:spcAft>
            </a:pPr>
            <a:r>
              <a:rPr lang="en-US" altLang="zh-CN" sz="3600" smtClean="0">
                <a:solidFill>
                  <a:srgbClr val="FFFFFF"/>
                </a:solidFill>
                <a:latin typeface="黑体" pitchFamily="2" charset="-122"/>
                <a:ea typeface="黑体" pitchFamily="2" charset="-122"/>
              </a:rPr>
              <a:t>600</a:t>
            </a:r>
            <a:r>
              <a:rPr lang="zh-CN" altLang="en-US" sz="3600" smtClean="0">
                <a:solidFill>
                  <a:srgbClr val="FFFFFF"/>
                </a:solidFill>
                <a:latin typeface="黑体" pitchFamily="2" charset="-122"/>
                <a:ea typeface="黑体" pitchFamily="2" charset="-122"/>
              </a:rPr>
              <a:t>千米</a:t>
            </a:r>
            <a:r>
              <a:rPr lang="en-US" altLang="zh-CN" sz="3600" smtClean="0">
                <a:solidFill>
                  <a:srgbClr val="FFFFFF"/>
                </a:solidFill>
                <a:latin typeface="黑体" pitchFamily="2" charset="-122"/>
                <a:ea typeface="黑体" pitchFamily="2" charset="-122"/>
              </a:rPr>
              <a:t>=600</a:t>
            </a:r>
            <a:r>
              <a:rPr lang="en-US" altLang="zh-CN" sz="3600" u="sng" smtClean="0">
                <a:solidFill>
                  <a:srgbClr val="FFFFFF"/>
                </a:solidFill>
                <a:latin typeface="黑体" pitchFamily="2" charset="-122"/>
                <a:ea typeface="黑体" pitchFamily="2" charset="-122"/>
              </a:rPr>
              <a:t>00000</a:t>
            </a:r>
            <a:r>
              <a:rPr lang="zh-CN" altLang="en-US" sz="3600" smtClean="0">
                <a:solidFill>
                  <a:srgbClr val="FFFFFF"/>
                </a:solidFill>
                <a:latin typeface="黑体" pitchFamily="2" charset="-122"/>
                <a:ea typeface="黑体" pitchFamily="2" charset="-122"/>
              </a:rPr>
              <a:t>厘米</a:t>
            </a:r>
          </a:p>
        </p:txBody>
      </p:sp>
    </p:spTree>
    <p:extLst>
      <p:ext uri="{BB962C8B-B14F-4D97-AF65-F5344CB8AC3E}">
        <p14:creationId xmlns:p14="http://schemas.microsoft.com/office/powerpoint/2010/main" val="2768116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67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67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8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7" grpId="0"/>
      <p:bldP spid="4167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body" idx="4294967295"/>
          </p:nvPr>
        </p:nvSpPr>
        <p:spPr>
          <a:xfrm>
            <a:off x="5643563" y="2214563"/>
            <a:ext cx="3214687" cy="3143250"/>
          </a:xfrm>
        </p:spPr>
        <p:txBody>
          <a:bodyPr/>
          <a:lstStyle/>
          <a:p>
            <a:pPr marL="269875" indent="0" eaLnBrk="1" hangingPunct="1">
              <a:buFont typeface="Arial" charset="0"/>
              <a:buNone/>
            </a:pPr>
            <a:r>
              <a:rPr lang="zh-CN" altLang="en-US" sz="3600" dirty="0" smtClean="0">
                <a:solidFill>
                  <a:schemeClr val="bg1"/>
                </a:solidFill>
                <a:latin typeface="黑体" pitchFamily="2" charset="-122"/>
                <a:ea typeface="黑体" pitchFamily="2" charset="-122"/>
              </a:rPr>
              <a:t>    量算延庆到</a:t>
            </a:r>
            <a:r>
              <a:rPr lang="zh-CN" altLang="en-US" sz="3600" dirty="0" smtClean="0">
                <a:solidFill>
                  <a:schemeClr val="bg1"/>
                </a:solidFill>
                <a:latin typeface="黑体" pitchFamily="2" charset="-122"/>
                <a:ea typeface="黑体" pitchFamily="2" charset="-122"/>
              </a:rPr>
              <a:t>房山之间</a:t>
            </a:r>
            <a:r>
              <a:rPr lang="zh-CN" altLang="en-US" sz="3600" dirty="0" smtClean="0">
                <a:solidFill>
                  <a:schemeClr val="bg1"/>
                </a:solidFill>
                <a:latin typeface="黑体" pitchFamily="2" charset="-122"/>
                <a:ea typeface="黑体" pitchFamily="2" charset="-122"/>
              </a:rPr>
              <a:t>的直线距离各是多少？</a:t>
            </a:r>
          </a:p>
        </p:txBody>
      </p:sp>
      <p:sp>
        <p:nvSpPr>
          <p:cNvPr id="32771" name="Text Box 7"/>
          <p:cNvSpPr txBox="1">
            <a:spLocks noChangeArrowheads="1"/>
          </p:cNvSpPr>
          <p:nvPr/>
        </p:nvSpPr>
        <p:spPr bwMode="auto">
          <a:xfrm>
            <a:off x="0" y="765175"/>
            <a:ext cx="9144000" cy="646113"/>
          </a:xfrm>
          <a:prstGeom prst="rect">
            <a:avLst/>
          </a:prstGeom>
          <a:noFill/>
          <a:ln w="9525">
            <a:noFill/>
            <a:miter lim="800000"/>
            <a:headEnd/>
            <a:tailEnd/>
          </a:ln>
        </p:spPr>
        <p:txBody>
          <a:bodyPr>
            <a:spAutoFit/>
          </a:bodyPr>
          <a:lstStyle/>
          <a:p>
            <a:pPr algn="ctr" fontAlgn="base">
              <a:spcBef>
                <a:spcPct val="50000"/>
              </a:spcBef>
              <a:spcAft>
                <a:spcPct val="0"/>
              </a:spcAft>
              <a:defRPr/>
            </a:pPr>
            <a:r>
              <a:rPr lang="zh-CN" altLang="en-US" sz="3600" b="1" dirty="0">
                <a:solidFill>
                  <a:srgbClr val="FFFF00"/>
                </a:solidFill>
                <a:latin typeface="宋体"/>
              </a:rPr>
              <a:t>动手量一量、算一算</a:t>
            </a:r>
          </a:p>
        </p:txBody>
      </p:sp>
      <p:pic>
        <p:nvPicPr>
          <p:cNvPr id="64516" name="图片 10" descr="图1-12北京市略图.jpg"/>
          <p:cNvPicPr>
            <a:picLocks noChangeAspect="1"/>
          </p:cNvPicPr>
          <p:nvPr/>
        </p:nvPicPr>
        <p:blipFill>
          <a:blip r:embed="rId2">
            <a:extLst>
              <a:ext uri="{28A0092B-C50C-407E-A947-70E740481C1C}">
                <a14:useLocalDpi xmlns:a14="http://schemas.microsoft.com/office/drawing/2010/main" val="0"/>
              </a:ext>
            </a:extLst>
          </a:blip>
          <a:srcRect l="11562" t="11220" r="11716" b="20212"/>
          <a:stretch>
            <a:fillRect/>
          </a:stretch>
        </p:blipFill>
        <p:spPr bwMode="auto">
          <a:xfrm>
            <a:off x="436563" y="2000250"/>
            <a:ext cx="5214937"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2935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0962" name="Picture 2" descr="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8825" y="6261100"/>
            <a:ext cx="444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p:cNvSpPr txBox="1">
            <a:spLocks noChangeArrowheads="1"/>
          </p:cNvSpPr>
          <p:nvPr/>
        </p:nvSpPr>
        <p:spPr bwMode="auto">
          <a:xfrm>
            <a:off x="7519988" y="6149975"/>
            <a:ext cx="1428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400" smtClean="0">
                <a:solidFill>
                  <a:prstClr val="white"/>
                </a:solidFill>
                <a:latin typeface="Times New Roman" pitchFamily="18" charset="0"/>
                <a:ea typeface="黑体" pitchFamily="2" charset="-122"/>
              </a:rPr>
              <a:t>中国地图出版社</a:t>
            </a:r>
          </a:p>
        </p:txBody>
      </p:sp>
      <p:sp>
        <p:nvSpPr>
          <p:cNvPr id="40964" name="Text Box 4"/>
          <p:cNvSpPr txBox="1">
            <a:spLocks noChangeArrowheads="1"/>
          </p:cNvSpPr>
          <p:nvPr/>
        </p:nvSpPr>
        <p:spPr bwMode="auto">
          <a:xfrm>
            <a:off x="7529513" y="6365875"/>
            <a:ext cx="14398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1100" smtClean="0">
                <a:solidFill>
                  <a:prstClr val="white"/>
                </a:solidFill>
                <a:latin typeface="Times New Roman" pitchFamily="18" charset="0"/>
              </a:rPr>
              <a:t>SINOMAPS  PRESS</a:t>
            </a:r>
          </a:p>
        </p:txBody>
      </p:sp>
      <p:sp>
        <p:nvSpPr>
          <p:cNvPr id="8" name="Text Box 6"/>
          <p:cNvSpPr txBox="1">
            <a:spLocks noChangeArrowheads="1"/>
          </p:cNvSpPr>
          <p:nvPr/>
        </p:nvSpPr>
        <p:spPr bwMode="auto">
          <a:xfrm>
            <a:off x="6143625" y="1001713"/>
            <a:ext cx="2820988" cy="469900"/>
          </a:xfrm>
          <a:prstGeom prst="rect">
            <a:avLst/>
          </a:prstGeom>
          <a:noFill/>
          <a:ln w="9525">
            <a:noFill/>
            <a:miter lim="800000"/>
            <a:headEnd/>
            <a:tailEnd/>
          </a:ln>
        </p:spPr>
        <p:txBody>
          <a:bodyPr wrap="none"/>
          <a:lstStyle/>
          <a:p>
            <a:pPr algn="r" fontAlgn="base">
              <a:spcBef>
                <a:spcPct val="0"/>
              </a:spcBef>
              <a:spcAft>
                <a:spcPct val="0"/>
              </a:spcAft>
              <a:buFont typeface="Arial" pitchFamily="34" charset="0"/>
              <a:buNone/>
              <a:defRPr/>
            </a:pPr>
            <a:r>
              <a:rPr lang="zh-CN" altLang="en-US" sz="2400" b="1">
                <a:solidFill>
                  <a:srgbClr val="8064A2">
                    <a:lumMod val="10000"/>
                  </a:srgbClr>
                </a:solidFill>
                <a:latin typeface="宋体" pitchFamily="2" charset="-122"/>
              </a:rPr>
              <a:t>第一章 </a:t>
            </a:r>
            <a:r>
              <a:rPr lang="zh-CN" altLang="en-US" sz="2400" b="1" dirty="0">
                <a:solidFill>
                  <a:srgbClr val="8064A2">
                    <a:lumMod val="10000"/>
                  </a:srgbClr>
                </a:solidFill>
                <a:latin typeface="宋体" pitchFamily="2" charset="-122"/>
              </a:rPr>
              <a:t>地球和地图</a:t>
            </a:r>
          </a:p>
        </p:txBody>
      </p:sp>
      <p:sp>
        <p:nvSpPr>
          <p:cNvPr id="40967" name="WordArt 7"/>
          <p:cNvSpPr>
            <a:spLocks noChangeArrowheads="1" noChangeShapeType="1"/>
          </p:cNvSpPr>
          <p:nvPr/>
        </p:nvSpPr>
        <p:spPr bwMode="auto">
          <a:xfrm>
            <a:off x="6286500" y="1808163"/>
            <a:ext cx="2560638" cy="663575"/>
          </a:xfrm>
          <a:prstGeom prst="rect">
            <a:avLst/>
          </a:prstGeom>
        </p:spPr>
        <p:txBody>
          <a:bodyPr wrap="none" fromWordArt="1">
            <a:prstTxWarp prst="textPlain">
              <a:avLst>
                <a:gd name="adj" fmla="val 50000"/>
              </a:avLst>
            </a:prstTxWarp>
          </a:bodyPr>
          <a:lstStyle/>
          <a:p>
            <a:pPr algn="r" fontAlgn="base">
              <a:spcBef>
                <a:spcPct val="0"/>
              </a:spcBef>
              <a:spcAft>
                <a:spcPct val="0"/>
              </a:spcAft>
            </a:pPr>
            <a:r>
              <a:rPr lang="zh-CN" altLang="en-US" sz="4400" b="1" kern="10" smtClean="0">
                <a:ln w="3175">
                  <a:solidFill>
                    <a:srgbClr val="161616"/>
                  </a:solidFill>
                  <a:round/>
                  <a:headEnd/>
                  <a:tailEnd/>
                </a:ln>
                <a:solidFill>
                  <a:srgbClr val="FFFF00"/>
                </a:solidFill>
                <a:effectLst>
                  <a:outerShdw dist="35921" dir="2700000" algn="ctr" rotWithShape="0">
                    <a:srgbClr val="990000"/>
                  </a:outerShdw>
                </a:effectLst>
                <a:latin typeface="黑体"/>
                <a:ea typeface="黑体"/>
              </a:rPr>
              <a:t>第二节 地图</a:t>
            </a:r>
          </a:p>
        </p:txBody>
      </p:sp>
    </p:spTree>
    <p:extLst>
      <p:ext uri="{BB962C8B-B14F-4D97-AF65-F5344CB8AC3E}">
        <p14:creationId xmlns:p14="http://schemas.microsoft.com/office/powerpoint/2010/main" val="39463565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13" descr="图1-12北京市略图.jpg"/>
          <p:cNvPicPr>
            <a:picLocks noChangeAspect="1"/>
          </p:cNvPicPr>
          <p:nvPr/>
        </p:nvPicPr>
        <p:blipFill>
          <a:blip r:embed="rId2">
            <a:extLst>
              <a:ext uri="{28A0092B-C50C-407E-A947-70E740481C1C}">
                <a14:useLocalDpi xmlns:a14="http://schemas.microsoft.com/office/drawing/2010/main" val="0"/>
              </a:ext>
            </a:extLst>
          </a:blip>
          <a:srcRect l="11562" t="11220" r="65317" b="75067"/>
          <a:stretch>
            <a:fillRect/>
          </a:stretch>
        </p:blipFill>
        <p:spPr bwMode="auto">
          <a:xfrm>
            <a:off x="785813" y="1714500"/>
            <a:ext cx="6143625"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5"/>
          <p:cNvSpPr>
            <a:spLocks/>
          </p:cNvSpPr>
          <p:nvPr/>
        </p:nvSpPr>
        <p:spPr bwMode="auto">
          <a:xfrm>
            <a:off x="0" y="357188"/>
            <a:ext cx="9144000" cy="857250"/>
          </a:xfrm>
          <a:prstGeom prst="rect">
            <a:avLst/>
          </a:prstGeom>
          <a:noFill/>
          <a:ln w="9525">
            <a:noFill/>
            <a:miter lim="800000"/>
            <a:headEnd/>
            <a:tailEnd/>
          </a:ln>
        </p:spPr>
        <p:txBody>
          <a:bodyPr anchor="ctr"/>
          <a:lstStyle/>
          <a:p>
            <a:pPr algn="ctr" fontAlgn="base">
              <a:spcBef>
                <a:spcPct val="0"/>
              </a:spcBef>
              <a:spcAft>
                <a:spcPct val="0"/>
              </a:spcAft>
              <a:defRPr/>
            </a:pPr>
            <a:r>
              <a:rPr lang="zh-CN" altLang="en-US" sz="3600" b="1" dirty="0" smtClean="0">
                <a:solidFill>
                  <a:srgbClr val="FFFF00"/>
                </a:solidFill>
                <a:latin typeface="宋体"/>
              </a:rPr>
              <a:t>② 比例尺</a:t>
            </a:r>
            <a:r>
              <a:rPr lang="zh-CN" altLang="en-US" sz="3600" b="1" dirty="0">
                <a:solidFill>
                  <a:srgbClr val="FFFF00"/>
                </a:solidFill>
                <a:latin typeface="宋体"/>
              </a:rPr>
              <a:t>的三种表现形式</a:t>
            </a:r>
          </a:p>
        </p:txBody>
      </p:sp>
      <p:sp>
        <p:nvSpPr>
          <p:cNvPr id="459782" name="Text Box 6"/>
          <p:cNvSpPr txBox="1">
            <a:spLocks noChangeArrowheads="1"/>
          </p:cNvSpPr>
          <p:nvPr/>
        </p:nvSpPr>
        <p:spPr bwMode="auto">
          <a:xfrm>
            <a:off x="7056438" y="2571750"/>
            <a:ext cx="2087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4000" smtClean="0">
                <a:solidFill>
                  <a:srgbClr val="FFFFFF"/>
                </a:solidFill>
                <a:latin typeface="Arial" charset="0"/>
                <a:ea typeface="黑体" pitchFamily="2" charset="-122"/>
              </a:rPr>
              <a:t>数字式</a:t>
            </a:r>
          </a:p>
        </p:txBody>
      </p:sp>
      <p:sp>
        <p:nvSpPr>
          <p:cNvPr id="486403" name="Oval 3"/>
          <p:cNvSpPr>
            <a:spLocks noChangeArrowheads="1"/>
          </p:cNvSpPr>
          <p:nvPr/>
        </p:nvSpPr>
        <p:spPr bwMode="auto">
          <a:xfrm>
            <a:off x="1714500" y="3429000"/>
            <a:ext cx="4357688" cy="1071563"/>
          </a:xfrm>
          <a:prstGeom prst="ellipse">
            <a:avLst/>
          </a:prstGeom>
          <a:noFill/>
          <a:ln w="762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z="3600" smtClean="0">
              <a:solidFill>
                <a:srgbClr val="000000"/>
              </a:solidFill>
              <a:latin typeface="Arial" charset="0"/>
              <a:ea typeface="黑体" pitchFamily="2" charset="-122"/>
            </a:endParaRPr>
          </a:p>
        </p:txBody>
      </p:sp>
      <p:sp>
        <p:nvSpPr>
          <p:cNvPr id="3" name="Text Box 6"/>
          <p:cNvSpPr txBox="1">
            <a:spLocks noChangeArrowheads="1"/>
          </p:cNvSpPr>
          <p:nvPr/>
        </p:nvSpPr>
        <p:spPr bwMode="auto">
          <a:xfrm>
            <a:off x="571500" y="5357813"/>
            <a:ext cx="20875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4000" smtClean="0">
                <a:solidFill>
                  <a:srgbClr val="FFFFFF"/>
                </a:solidFill>
                <a:latin typeface="Arial" charset="0"/>
                <a:ea typeface="黑体" pitchFamily="2" charset="-122"/>
              </a:rPr>
              <a:t>文字式</a:t>
            </a:r>
          </a:p>
        </p:txBody>
      </p:sp>
      <p:sp>
        <p:nvSpPr>
          <p:cNvPr id="34824" name="TextBox 3"/>
          <p:cNvSpPr txBox="1">
            <a:spLocks noChangeArrowheads="1"/>
          </p:cNvSpPr>
          <p:nvPr/>
        </p:nvSpPr>
        <p:spPr bwMode="auto">
          <a:xfrm>
            <a:off x="2659063" y="5451475"/>
            <a:ext cx="5905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800" b="1" smtClean="0">
                <a:solidFill>
                  <a:prstClr val="white"/>
                </a:solidFill>
              </a:rPr>
              <a:t>图上</a:t>
            </a:r>
            <a:r>
              <a:rPr lang="en-US" altLang="zh-CN" sz="2800" b="1" smtClean="0">
                <a:solidFill>
                  <a:prstClr val="white"/>
                </a:solidFill>
              </a:rPr>
              <a:t>1</a:t>
            </a:r>
            <a:r>
              <a:rPr lang="zh-CN" altLang="en-US" sz="2800" b="1" smtClean="0">
                <a:solidFill>
                  <a:prstClr val="white"/>
                </a:solidFill>
              </a:rPr>
              <a:t>厘米代表实际距离</a:t>
            </a:r>
            <a:r>
              <a:rPr lang="en-US" altLang="zh-CN" sz="2800" b="1" smtClean="0">
                <a:solidFill>
                  <a:prstClr val="white"/>
                </a:solidFill>
              </a:rPr>
              <a:t>20</a:t>
            </a:r>
            <a:r>
              <a:rPr lang="zh-CN" altLang="en-US" sz="2800" b="1" smtClean="0">
                <a:solidFill>
                  <a:prstClr val="white"/>
                </a:solidFill>
              </a:rPr>
              <a:t>千米</a:t>
            </a:r>
          </a:p>
        </p:txBody>
      </p:sp>
      <p:sp>
        <p:nvSpPr>
          <p:cNvPr id="4" name="TextBox 3"/>
          <p:cNvSpPr txBox="1">
            <a:spLocks noChangeArrowheads="1"/>
          </p:cNvSpPr>
          <p:nvPr/>
        </p:nvSpPr>
        <p:spPr bwMode="auto">
          <a:xfrm>
            <a:off x="7072313" y="3857625"/>
            <a:ext cx="172878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4000" smtClean="0">
                <a:solidFill>
                  <a:srgbClr val="FFFFFF"/>
                </a:solidFill>
                <a:latin typeface="Arial" charset="0"/>
                <a:ea typeface="黑体" pitchFamily="2" charset="-122"/>
              </a:rPr>
              <a:t>线段式</a:t>
            </a:r>
          </a:p>
          <a:p>
            <a:pPr eaLnBrk="1" fontAlgn="base" hangingPunct="1">
              <a:spcBef>
                <a:spcPct val="0"/>
              </a:spcBef>
              <a:spcAft>
                <a:spcPct val="0"/>
              </a:spcAft>
            </a:pPr>
            <a:endParaRPr lang="zh-CN" altLang="en-US" smtClean="0">
              <a:solidFill>
                <a:prstClr val="black"/>
              </a:solidFill>
            </a:endParaRPr>
          </a:p>
        </p:txBody>
      </p:sp>
      <p:sp>
        <p:nvSpPr>
          <p:cNvPr id="13" name="Oval 3"/>
          <p:cNvSpPr>
            <a:spLocks noChangeArrowheads="1"/>
          </p:cNvSpPr>
          <p:nvPr/>
        </p:nvSpPr>
        <p:spPr bwMode="auto">
          <a:xfrm>
            <a:off x="2214563" y="2928938"/>
            <a:ext cx="2786062" cy="714375"/>
          </a:xfrm>
          <a:prstGeom prst="ellipse">
            <a:avLst/>
          </a:prstGeom>
          <a:noFill/>
          <a:ln w="762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z="3600" smtClean="0">
              <a:solidFill>
                <a:srgbClr val="000000"/>
              </a:solidFill>
              <a:latin typeface="Arial" charset="0"/>
              <a:ea typeface="黑体" pitchFamily="2" charset="-122"/>
            </a:endParaRPr>
          </a:p>
        </p:txBody>
      </p:sp>
    </p:spTree>
    <p:extLst>
      <p:ext uri="{BB962C8B-B14F-4D97-AF65-F5344CB8AC3E}">
        <p14:creationId xmlns:p14="http://schemas.microsoft.com/office/powerpoint/2010/main" val="1766190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9782"/>
                                        </p:tgtEl>
                                        <p:attrNameLst>
                                          <p:attrName>style.visibility</p:attrName>
                                        </p:attrNameLst>
                                      </p:cBhvr>
                                      <p:to>
                                        <p:strVal val="visible"/>
                                      </p:to>
                                    </p:set>
                                  </p:childTnLst>
                                </p:cTn>
                              </p:par>
                            </p:childTnLst>
                          </p:cTn>
                        </p:par>
                        <p:par>
                          <p:cTn id="7" fill="hold" nodeType="afterGroup">
                            <p:stCondLst>
                              <p:cond delay="0"/>
                            </p:stCondLst>
                            <p:childTnLst>
                              <p:par>
                                <p:cTn id="8" presetID="2" presetClass="entr" presetSubtype="4"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ppt_x"/>
                                          </p:val>
                                        </p:tav>
                                        <p:tav tm="100000">
                                          <p:val>
                                            <p:strVal val="#ppt_x"/>
                                          </p:val>
                                        </p:tav>
                                      </p:tavLst>
                                    </p:anim>
                                    <p:anim calcmode="lin" valueType="num">
                                      <p:cBhvr additive="base">
                                        <p:cTn id="1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2" presetClass="exit" presetSubtype="4" fill="hold" grpId="1" nodeType="withEffect">
                                  <p:stCondLst>
                                    <p:cond delay="0"/>
                                  </p:stCondLst>
                                  <p:childTnLst>
                                    <p:anim calcmode="lin" valueType="num">
                                      <p:cBhvr additive="base">
                                        <p:cTn id="17" dur="500"/>
                                        <p:tgtEl>
                                          <p:spTgt spid="13"/>
                                        </p:tgtEl>
                                        <p:attrNameLst>
                                          <p:attrName>ppt_x</p:attrName>
                                        </p:attrNameLst>
                                      </p:cBhvr>
                                      <p:tavLst>
                                        <p:tav tm="0">
                                          <p:val>
                                            <p:strVal val="ppt_x"/>
                                          </p:val>
                                        </p:tav>
                                        <p:tav tm="100000">
                                          <p:val>
                                            <p:strVal val="ppt_x"/>
                                          </p:val>
                                        </p:tav>
                                      </p:tavLst>
                                    </p:anim>
                                    <p:anim calcmode="lin" valueType="num">
                                      <p:cBhvr additive="base">
                                        <p:cTn id="18" dur="500"/>
                                        <p:tgtEl>
                                          <p:spTgt spid="13"/>
                                        </p:tgtEl>
                                        <p:attrNameLst>
                                          <p:attrName>ppt_y</p:attrName>
                                        </p:attrNameLst>
                                      </p:cBhvr>
                                      <p:tavLst>
                                        <p:tav tm="0">
                                          <p:val>
                                            <p:strVal val="ppt_y"/>
                                          </p:val>
                                        </p:tav>
                                        <p:tav tm="100000">
                                          <p:val>
                                            <p:strVal val="1+ppt_h/2"/>
                                          </p:val>
                                        </p:tav>
                                      </p:tavLst>
                                    </p:anim>
                                    <p:set>
                                      <p:cBhvr>
                                        <p:cTn id="19" dur="1" fill="hold">
                                          <p:stCondLst>
                                            <p:cond delay="499"/>
                                          </p:stCondLst>
                                        </p:cTn>
                                        <p:tgtEl>
                                          <p:spTgt spid="13"/>
                                        </p:tgtEl>
                                        <p:attrNameLst>
                                          <p:attrName>style.visibility</p:attrName>
                                        </p:attrNameLst>
                                      </p:cBhvr>
                                      <p:to>
                                        <p:strVal val="hidden"/>
                                      </p:to>
                                    </p:set>
                                  </p:childTnLst>
                                </p:cTn>
                              </p:par>
                            </p:childTnLst>
                          </p:cTn>
                        </p:par>
                        <p:par>
                          <p:cTn id="20" fill="hold" nodeType="afterGroup">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486403"/>
                                        </p:tgtEl>
                                        <p:attrNameLst>
                                          <p:attrName>style.visibility</p:attrName>
                                        </p:attrNameLst>
                                      </p:cBhvr>
                                      <p:to>
                                        <p:strVal val="visible"/>
                                      </p:to>
                                    </p:set>
                                    <p:anim calcmode="lin" valueType="num">
                                      <p:cBhvr additive="base">
                                        <p:cTn id="23" dur="500" fill="hold"/>
                                        <p:tgtEl>
                                          <p:spTgt spid="486403"/>
                                        </p:tgtEl>
                                        <p:attrNameLst>
                                          <p:attrName>ppt_x</p:attrName>
                                        </p:attrNameLst>
                                      </p:cBhvr>
                                      <p:tavLst>
                                        <p:tav tm="0">
                                          <p:val>
                                            <p:strVal val="#ppt_x"/>
                                          </p:val>
                                        </p:tav>
                                        <p:tav tm="100000">
                                          <p:val>
                                            <p:strVal val="#ppt_x"/>
                                          </p:val>
                                        </p:tav>
                                      </p:tavLst>
                                    </p:anim>
                                    <p:anim calcmode="lin" valueType="num">
                                      <p:cBhvr additive="base">
                                        <p:cTn id="24" dur="500" fill="hold"/>
                                        <p:tgtEl>
                                          <p:spTgt spid="48640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par>
                          <p:cTn id="29" fill="hold" nodeType="afterGroup">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348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82" grpId="0"/>
      <p:bldP spid="486403" grpId="0" animBg="1"/>
      <p:bldP spid="3" grpId="0"/>
      <p:bldP spid="34824" grpId="0"/>
      <p:bldP spid="4" grpId="0"/>
      <p:bldP spid="13" grpId="0" animBg="1"/>
      <p:bldP spid="1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2"/>
          <p:cNvGrpSpPr>
            <a:grpSpLocks/>
          </p:cNvGrpSpPr>
          <p:nvPr/>
        </p:nvGrpSpPr>
        <p:grpSpPr bwMode="auto">
          <a:xfrm>
            <a:off x="500063" y="831850"/>
            <a:ext cx="7848600" cy="3157538"/>
            <a:chOff x="0" y="981"/>
            <a:chExt cx="5760" cy="2170"/>
          </a:xfrm>
        </p:grpSpPr>
        <p:pic>
          <p:nvPicPr>
            <p:cNvPr id="68615"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 y="981"/>
              <a:ext cx="2789" cy="2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26"/>
              <a:ext cx="2941" cy="208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86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 y="1026"/>
              <a:ext cx="254"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 y="2704"/>
              <a:ext cx="748"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611" name="Rectangle 8"/>
          <p:cNvSpPr>
            <a:spLocks noGrp="1"/>
          </p:cNvSpPr>
          <p:nvPr>
            <p:ph type="title"/>
          </p:nvPr>
        </p:nvSpPr>
        <p:spPr>
          <a:xfrm>
            <a:off x="428625" y="46038"/>
            <a:ext cx="8229600" cy="652462"/>
          </a:xfrm>
        </p:spPr>
        <p:txBody>
          <a:bodyPr/>
          <a:lstStyle/>
          <a:p>
            <a:pPr eaLnBrk="1" hangingPunct="1"/>
            <a:r>
              <a:rPr lang="zh-CN" altLang="en-US" sz="3600" smtClean="0">
                <a:solidFill>
                  <a:srgbClr val="FFFF00"/>
                </a:solidFill>
                <a:ea typeface="黑体" pitchFamily="2" charset="-122"/>
              </a:rPr>
              <a:t>看图完成问题（小组活动）</a:t>
            </a:r>
          </a:p>
        </p:txBody>
      </p:sp>
      <p:sp>
        <p:nvSpPr>
          <p:cNvPr id="34821" name="Oval 9"/>
          <p:cNvSpPr>
            <a:spLocks noChangeArrowheads="1"/>
          </p:cNvSpPr>
          <p:nvPr/>
        </p:nvSpPr>
        <p:spPr bwMode="auto">
          <a:xfrm>
            <a:off x="3379788" y="3063875"/>
            <a:ext cx="1008062" cy="1008063"/>
          </a:xfrm>
          <a:prstGeom prst="ellipse">
            <a:avLst/>
          </a:prstGeom>
          <a:noFill/>
          <a:ln w="762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z="3600" smtClean="0">
              <a:solidFill>
                <a:srgbClr val="000000"/>
              </a:solidFill>
              <a:latin typeface="Arial" charset="0"/>
              <a:ea typeface="黑体" pitchFamily="2" charset="-122"/>
            </a:endParaRPr>
          </a:p>
        </p:txBody>
      </p:sp>
      <p:sp>
        <p:nvSpPr>
          <p:cNvPr id="34822" name="Oval 10"/>
          <p:cNvSpPr>
            <a:spLocks noChangeArrowheads="1"/>
          </p:cNvSpPr>
          <p:nvPr/>
        </p:nvSpPr>
        <p:spPr bwMode="auto">
          <a:xfrm>
            <a:off x="4460875" y="3279775"/>
            <a:ext cx="1295400" cy="792163"/>
          </a:xfrm>
          <a:prstGeom prst="ellipse">
            <a:avLst/>
          </a:prstGeom>
          <a:noFill/>
          <a:ln w="762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zh-CN" altLang="en-US" sz="3600" smtClean="0">
              <a:solidFill>
                <a:srgbClr val="000000"/>
              </a:solidFill>
              <a:latin typeface="Arial" charset="0"/>
              <a:ea typeface="黑体" pitchFamily="2" charset="-122"/>
            </a:endParaRPr>
          </a:p>
        </p:txBody>
      </p:sp>
      <p:sp>
        <p:nvSpPr>
          <p:cNvPr id="10" name="Rectangle 3"/>
          <p:cNvSpPr txBox="1">
            <a:spLocks/>
          </p:cNvSpPr>
          <p:nvPr/>
        </p:nvSpPr>
        <p:spPr bwMode="auto">
          <a:xfrm>
            <a:off x="214313" y="4143375"/>
            <a:ext cx="867886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20000"/>
              </a:spcBef>
              <a:spcAft>
                <a:spcPct val="0"/>
              </a:spcAft>
              <a:buFont typeface="Arial" charset="0"/>
              <a:buNone/>
            </a:pPr>
            <a:r>
              <a:rPr lang="en-US" altLang="zh-CN" sz="2800" b="1" dirty="0" smtClean="0">
                <a:solidFill>
                  <a:prstClr val="white"/>
                </a:solidFill>
                <a:latin typeface="宋体" pitchFamily="2" charset="-122"/>
              </a:rPr>
              <a:t>1.</a:t>
            </a:r>
            <a:r>
              <a:rPr lang="zh-CN" altLang="en-US" sz="2800" b="1" dirty="0" smtClean="0">
                <a:solidFill>
                  <a:prstClr val="white"/>
                </a:solidFill>
                <a:latin typeface="宋体" pitchFamily="2" charset="-122"/>
              </a:rPr>
              <a:t>两幅图的比例尺各用的是哪种表示形式？ 用文字式如何表示</a:t>
            </a:r>
            <a:r>
              <a:rPr lang="zh-CN" altLang="en-US" sz="2800" b="1" dirty="0" smtClean="0">
                <a:solidFill>
                  <a:prstClr val="white"/>
                </a:solidFill>
                <a:latin typeface="宋体" pitchFamily="2" charset="-122"/>
              </a:rPr>
              <a:t>？</a:t>
            </a:r>
            <a:endParaRPr lang="en-US" altLang="zh-CN" sz="2800" b="1" dirty="0" smtClean="0">
              <a:solidFill>
                <a:prstClr val="white"/>
              </a:solidFill>
              <a:latin typeface="宋体" pitchFamily="2" charset="-122"/>
            </a:endParaRPr>
          </a:p>
          <a:p>
            <a:pPr eaLnBrk="1" fontAlgn="base" hangingPunct="1">
              <a:spcBef>
                <a:spcPct val="20000"/>
              </a:spcBef>
              <a:spcAft>
                <a:spcPct val="0"/>
              </a:spcAft>
              <a:buFont typeface="Arial" charset="0"/>
              <a:buNone/>
            </a:pPr>
            <a:r>
              <a:rPr lang="en-US" altLang="zh-CN" sz="2800" b="1" dirty="0" smtClean="0">
                <a:solidFill>
                  <a:prstClr val="white"/>
                </a:solidFill>
                <a:latin typeface="宋体" pitchFamily="2" charset="-122"/>
              </a:rPr>
              <a:t>2.</a:t>
            </a:r>
            <a:r>
              <a:rPr lang="zh-CN" altLang="en-US" sz="2800" b="1" dirty="0">
                <a:solidFill>
                  <a:prstClr val="white"/>
                </a:solidFill>
                <a:latin typeface="宋体" pitchFamily="2" charset="-122"/>
              </a:rPr>
              <a:t>两幅图的比例尺哪幅大？哪幅小？ </a:t>
            </a:r>
            <a:endParaRPr lang="zh-CN" altLang="en-US" sz="2800" b="1" dirty="0" smtClean="0">
              <a:solidFill>
                <a:prstClr val="white"/>
              </a:solidFill>
              <a:latin typeface="宋体" pitchFamily="2" charset="-122"/>
            </a:endParaRPr>
          </a:p>
          <a:p>
            <a:pPr eaLnBrk="1" fontAlgn="base" hangingPunct="1">
              <a:spcBef>
                <a:spcPct val="20000"/>
              </a:spcBef>
              <a:spcAft>
                <a:spcPct val="0"/>
              </a:spcAft>
              <a:buFont typeface="Arial" charset="0"/>
              <a:buNone/>
            </a:pPr>
            <a:r>
              <a:rPr lang="en-US" altLang="zh-CN" sz="2800" b="1" dirty="0" smtClean="0">
                <a:solidFill>
                  <a:prstClr val="white"/>
                </a:solidFill>
                <a:latin typeface="宋体" pitchFamily="2" charset="-122"/>
              </a:rPr>
              <a:t>3.</a:t>
            </a:r>
            <a:r>
              <a:rPr lang="zh-CN" altLang="en-US" sz="2800" b="1" dirty="0" smtClean="0">
                <a:solidFill>
                  <a:prstClr val="white"/>
                </a:solidFill>
                <a:latin typeface="宋体" pitchFamily="2" charset="-122"/>
              </a:rPr>
              <a:t>两幅图表示的范围哪幅大？哪幅小？ </a:t>
            </a:r>
          </a:p>
          <a:p>
            <a:pPr eaLnBrk="1" fontAlgn="base" hangingPunct="1">
              <a:spcBef>
                <a:spcPct val="20000"/>
              </a:spcBef>
              <a:spcAft>
                <a:spcPct val="0"/>
              </a:spcAft>
              <a:buFont typeface="Arial" charset="0"/>
              <a:buNone/>
            </a:pPr>
            <a:r>
              <a:rPr lang="en-US" altLang="zh-CN" sz="2800" b="1" dirty="0" smtClean="0">
                <a:solidFill>
                  <a:prstClr val="white"/>
                </a:solidFill>
                <a:latin typeface="宋体" pitchFamily="2" charset="-122"/>
              </a:rPr>
              <a:t>4.</a:t>
            </a:r>
            <a:r>
              <a:rPr lang="zh-CN" altLang="en-US" sz="2800" b="1" dirty="0" smtClean="0">
                <a:solidFill>
                  <a:prstClr val="white"/>
                </a:solidFill>
                <a:latin typeface="宋体" pitchFamily="2" charset="-122"/>
              </a:rPr>
              <a:t>两幅图表示的内容哪幅详细？哪幅简略？ </a:t>
            </a:r>
          </a:p>
        </p:txBody>
      </p:sp>
    </p:spTree>
    <p:extLst>
      <p:ext uri="{BB962C8B-B14F-4D97-AF65-F5344CB8AC3E}">
        <p14:creationId xmlns:p14="http://schemas.microsoft.com/office/powerpoint/2010/main" val="30063158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8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P spid="34822"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a:xfrm>
            <a:off x="0" y="642938"/>
            <a:ext cx="9144000" cy="642937"/>
          </a:xfrm>
        </p:spPr>
        <p:txBody>
          <a:bodyPr/>
          <a:lstStyle/>
          <a:p>
            <a:pPr eaLnBrk="1" hangingPunct="1"/>
            <a:r>
              <a:rPr lang="zh-CN" altLang="en-US" sz="3600" smtClean="0">
                <a:solidFill>
                  <a:srgbClr val="FFFF00"/>
                </a:solidFill>
                <a:ea typeface="黑体" pitchFamily="2" charset="-122"/>
              </a:rPr>
              <a:t>讨论结果</a:t>
            </a:r>
          </a:p>
        </p:txBody>
      </p:sp>
      <p:graphicFrame>
        <p:nvGraphicFramePr>
          <p:cNvPr id="308002" name="Group 802"/>
          <p:cNvGraphicFramePr>
            <a:graphicFrameLocks noGrp="1"/>
          </p:cNvGraphicFramePr>
          <p:nvPr>
            <p:ph idx="1"/>
            <p:extLst>
              <p:ext uri="{D42A27DB-BD31-4B8C-83A1-F6EECF244321}">
                <p14:modId xmlns:p14="http://schemas.microsoft.com/office/powerpoint/2010/main" val="1959611081"/>
              </p:ext>
            </p:extLst>
          </p:nvPr>
        </p:nvGraphicFramePr>
        <p:xfrm>
          <a:off x="539750" y="1557338"/>
          <a:ext cx="7848600" cy="3960813"/>
        </p:xfrm>
        <a:graphic>
          <a:graphicData uri="http://schemas.openxmlformats.org/drawingml/2006/table">
            <a:tbl>
              <a:tblPr/>
              <a:tblGrid>
                <a:gridCol w="2016125"/>
                <a:gridCol w="1728788"/>
                <a:gridCol w="1223962"/>
                <a:gridCol w="1223963"/>
                <a:gridCol w="1655762"/>
              </a:tblGrid>
              <a:tr h="136207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smtClean="0">
                          <a:ln>
                            <a:noFill/>
                          </a:ln>
                          <a:solidFill>
                            <a:schemeClr val="bg1"/>
                          </a:solidFill>
                          <a:effectLst/>
                          <a:latin typeface="Calibri" pitchFamily="34" charset="0"/>
                          <a:ea typeface="黑体" pitchFamily="2" charset="-122"/>
                        </a:rPr>
                        <a:t>形式</a:t>
                      </a: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比例尺</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smtClean="0">
                          <a:ln>
                            <a:noFill/>
                          </a:ln>
                          <a:solidFill>
                            <a:schemeClr val="bg1"/>
                          </a:solidFill>
                          <a:effectLst/>
                          <a:latin typeface="Calibri" pitchFamily="34" charset="0"/>
                          <a:ea typeface="黑体" pitchFamily="2" charset="-122"/>
                        </a:rPr>
                        <a:t>范围</a:t>
                      </a: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内容</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r h="130016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endParaRPr kumimoji="0" lang="zh-CN" altLang="en-US" sz="3600" b="0" i="0" u="none" strike="noStrike" cap="none" normalizeH="0" baseline="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smtClean="0">
                          <a:ln>
                            <a:noFill/>
                          </a:ln>
                          <a:solidFill>
                            <a:schemeClr val="bg1"/>
                          </a:solidFill>
                          <a:effectLst/>
                          <a:latin typeface="Calibri" pitchFamily="34" charset="0"/>
                          <a:ea typeface="黑体" pitchFamily="2" charset="-122"/>
                        </a:rPr>
                        <a:t>数字式</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endParaRPr kumimoji="0" lang="en-US" altLang="zh-CN" sz="3600" b="0" i="0" u="none" strike="noStrike" cap="none" normalizeH="0" baseline="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大</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小</a:t>
                      </a: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详细</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r h="129857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endParaRPr kumimoji="0" lang="zh-CN" altLang="en-US" sz="3600" b="0" i="0" u="none" strike="noStrike" cap="none" normalizeH="0" baseline="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smtClean="0">
                          <a:ln>
                            <a:noFill/>
                          </a:ln>
                          <a:solidFill>
                            <a:schemeClr val="bg1"/>
                          </a:solidFill>
                          <a:effectLst/>
                          <a:latin typeface="Calibri" pitchFamily="34" charset="0"/>
                          <a:ea typeface="黑体" pitchFamily="2" charset="-122"/>
                        </a:rPr>
                        <a:t>线段式</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endParaRPr kumimoji="0" lang="en-US" altLang="zh-CN" sz="3600" b="0" i="0" u="none" strike="noStrike" cap="none" normalizeH="0" baseline="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小</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大</a:t>
                      </a: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zh-CN" altLang="en-US" sz="3600" b="0" i="0" u="none" strike="noStrike" cap="none" normalizeH="0" baseline="0" dirty="0" smtClean="0">
                          <a:ln>
                            <a:noFill/>
                          </a:ln>
                          <a:solidFill>
                            <a:schemeClr val="bg1"/>
                          </a:solidFill>
                          <a:effectLst/>
                          <a:latin typeface="Calibri" pitchFamily="34" charset="0"/>
                          <a:ea typeface="黑体" pitchFamily="2" charset="-122"/>
                        </a:rPr>
                        <a:t>简略</a:t>
                      </a:r>
                      <a:endParaRPr kumimoji="0" lang="zh-CN" altLang="en-US" sz="3600" b="0" i="0" u="none" strike="noStrike" cap="none" normalizeH="0" baseline="0" dirty="0" smtClean="0">
                        <a:ln>
                          <a:noFill/>
                        </a:ln>
                        <a:solidFill>
                          <a:schemeClr val="bg1"/>
                        </a:solidFill>
                        <a:effectLst/>
                        <a:latin typeface="Calibri" pitchFamily="34" charset="0"/>
                        <a:ea typeface="黑体" pitchFamily="2" charset="-122"/>
                      </a:endParaRPr>
                    </a:p>
                  </a:txBody>
                  <a:tcP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a:noFill/>
                    </a:lnTlToBr>
                    <a:lnBlToTr>
                      <a:noFill/>
                    </a:lnBlToTr>
                    <a:noFill/>
                  </a:tcPr>
                </a:tc>
              </a:tr>
            </a:tbl>
          </a:graphicData>
        </a:graphic>
      </p:graphicFrame>
      <p:grpSp>
        <p:nvGrpSpPr>
          <p:cNvPr id="69661" name="Group 61"/>
          <p:cNvGrpSpPr>
            <a:grpSpLocks/>
          </p:cNvGrpSpPr>
          <p:nvPr/>
        </p:nvGrpSpPr>
        <p:grpSpPr bwMode="auto">
          <a:xfrm>
            <a:off x="611188" y="2997200"/>
            <a:ext cx="1728787" cy="1081088"/>
            <a:chOff x="0" y="1026"/>
            <a:chExt cx="2941" cy="2087"/>
          </a:xfrm>
        </p:grpSpPr>
        <p:pic>
          <p:nvPicPr>
            <p:cNvPr id="69663" name="Picture 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26"/>
              <a:ext cx="2941" cy="2087"/>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9664" name="Picture 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81" y="1026"/>
              <a:ext cx="254"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65" name="Picture 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 y="2704"/>
              <a:ext cx="748"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9662" name="Picture 65" desc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4292600"/>
            <a:ext cx="180022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101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862" y="1700808"/>
            <a:ext cx="5554003" cy="417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标题 1"/>
          <p:cNvSpPr>
            <a:spLocks noGrp="1"/>
          </p:cNvSpPr>
          <p:nvPr>
            <p:ph type="title"/>
          </p:nvPr>
        </p:nvSpPr>
        <p:spPr>
          <a:xfrm>
            <a:off x="611188" y="549275"/>
            <a:ext cx="8229600" cy="1143000"/>
          </a:xfrm>
        </p:spPr>
        <p:txBody>
          <a:bodyPr/>
          <a:lstStyle/>
          <a:p>
            <a:r>
              <a:rPr lang="zh-CN" altLang="en-US" sz="3600" b="1" smtClean="0">
                <a:solidFill>
                  <a:srgbClr val="FFFF00"/>
                </a:solidFill>
              </a:rPr>
              <a:t>如何知道小明的教室里都有什么呢？</a:t>
            </a:r>
          </a:p>
        </p:txBody>
      </p:sp>
      <p:sp>
        <p:nvSpPr>
          <p:cNvPr id="3" name="椭圆 2"/>
          <p:cNvSpPr/>
          <p:nvPr/>
        </p:nvSpPr>
        <p:spPr>
          <a:xfrm>
            <a:off x="2411760" y="4581128"/>
            <a:ext cx="4824412" cy="158444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Tree>
    <p:extLst>
      <p:ext uri="{BB962C8B-B14F-4D97-AF65-F5344CB8AC3E}">
        <p14:creationId xmlns:p14="http://schemas.microsoft.com/office/powerpoint/2010/main" val="3938160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p:cNvSpPr>
            <a:spLocks noGrp="1"/>
          </p:cNvSpPr>
          <p:nvPr>
            <p:ph type="title"/>
          </p:nvPr>
        </p:nvSpPr>
        <p:spPr>
          <a:xfrm>
            <a:off x="0" y="1285875"/>
            <a:ext cx="9144000" cy="1071563"/>
          </a:xfrm>
        </p:spPr>
        <p:txBody>
          <a:bodyPr/>
          <a:lstStyle/>
          <a:p>
            <a:r>
              <a:rPr lang="en-US" altLang="zh-CN" sz="4000" dirty="0" smtClean="0">
                <a:solidFill>
                  <a:srgbClr val="FFFF00"/>
                </a:solidFill>
                <a:latin typeface="黑体" pitchFamily="2" charset="-122"/>
                <a:ea typeface="黑体" pitchFamily="2" charset="-122"/>
              </a:rPr>
              <a:t>3.</a:t>
            </a:r>
            <a:r>
              <a:rPr lang="zh-CN" altLang="en-US" sz="4000" dirty="0" smtClean="0">
                <a:solidFill>
                  <a:srgbClr val="FFFF00"/>
                </a:solidFill>
                <a:latin typeface="黑体" pitchFamily="2" charset="-122"/>
                <a:ea typeface="黑体" pitchFamily="2" charset="-122"/>
              </a:rPr>
              <a:t>地图</a:t>
            </a:r>
            <a:r>
              <a:rPr lang="zh-CN" altLang="en-US" sz="4000" dirty="0" smtClean="0">
                <a:solidFill>
                  <a:srgbClr val="FFFF00"/>
                </a:solidFill>
                <a:latin typeface="黑体" pitchFamily="2" charset="-122"/>
                <a:ea typeface="黑体" pitchFamily="2" charset="-122"/>
              </a:rPr>
              <a:t>的图例</a:t>
            </a:r>
          </a:p>
        </p:txBody>
      </p:sp>
      <p:sp>
        <p:nvSpPr>
          <p:cNvPr id="71683" name="内容占位符 2"/>
          <p:cNvSpPr>
            <a:spLocks noGrp="1"/>
          </p:cNvSpPr>
          <p:nvPr>
            <p:ph idx="1"/>
          </p:nvPr>
        </p:nvSpPr>
        <p:spPr>
          <a:xfrm>
            <a:off x="1071563" y="2924175"/>
            <a:ext cx="7358062" cy="1873250"/>
          </a:xfrm>
        </p:spPr>
        <p:txBody>
          <a:bodyPr/>
          <a:lstStyle/>
          <a:p>
            <a:pPr marL="0" indent="0">
              <a:buFont typeface="Arial" charset="0"/>
              <a:buNone/>
            </a:pPr>
            <a:r>
              <a:rPr lang="en-US" altLang="zh-CN" sz="4000" smtClean="0">
                <a:solidFill>
                  <a:schemeClr val="bg1"/>
                </a:solidFill>
                <a:latin typeface="黑体" pitchFamily="2" charset="-122"/>
                <a:ea typeface="黑体" pitchFamily="2" charset="-122"/>
              </a:rPr>
              <a:t>    </a:t>
            </a:r>
            <a:r>
              <a:rPr lang="zh-CN" altLang="zh-CN" sz="3600" b="1" smtClean="0">
                <a:solidFill>
                  <a:schemeClr val="bg1"/>
                </a:solidFill>
                <a:latin typeface="宋体" pitchFamily="2" charset="-122"/>
              </a:rPr>
              <a:t>图例</a:t>
            </a:r>
            <a:r>
              <a:rPr lang="zh-CN" altLang="en-US" sz="3600" b="1" smtClean="0">
                <a:solidFill>
                  <a:schemeClr val="bg1"/>
                </a:solidFill>
                <a:latin typeface="宋体" pitchFamily="2" charset="-122"/>
              </a:rPr>
              <a:t>是对地图上各种符号和注记的说明</a:t>
            </a:r>
            <a:r>
              <a:rPr lang="zh-CN" altLang="zh-CN" sz="3600" b="1" smtClean="0">
                <a:solidFill>
                  <a:schemeClr val="bg1"/>
                </a:solidFill>
                <a:latin typeface="宋体" pitchFamily="2" charset="-122"/>
              </a:rPr>
              <a:t>。</a:t>
            </a:r>
            <a:endParaRPr lang="en-US" altLang="zh-CN" sz="3600" b="1" smtClean="0">
              <a:solidFill>
                <a:schemeClr val="bg1"/>
              </a:solidFill>
              <a:latin typeface="宋体" pitchFamily="2" charset="-122"/>
            </a:endParaRPr>
          </a:p>
        </p:txBody>
      </p:sp>
    </p:spTree>
    <p:extLst>
      <p:ext uri="{BB962C8B-B14F-4D97-AF65-F5344CB8AC3E}">
        <p14:creationId xmlns:p14="http://schemas.microsoft.com/office/powerpoint/2010/main" val="29669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1"/>
          <p:cNvSpPr>
            <a:spLocks noGrp="1"/>
          </p:cNvSpPr>
          <p:nvPr>
            <p:ph type="title"/>
          </p:nvPr>
        </p:nvSpPr>
        <p:spPr>
          <a:xfrm>
            <a:off x="0" y="142875"/>
            <a:ext cx="9105900" cy="642938"/>
          </a:xfrm>
        </p:spPr>
        <p:txBody>
          <a:bodyPr/>
          <a:lstStyle/>
          <a:p>
            <a:pPr eaLnBrk="1" hangingPunct="1"/>
            <a:r>
              <a:rPr lang="zh-CN" altLang="en-US" sz="3600" b="1" smtClean="0">
                <a:solidFill>
                  <a:srgbClr val="FFFF00"/>
                </a:solidFill>
                <a:latin typeface="宋体" pitchFamily="2" charset="-122"/>
              </a:rPr>
              <a:t>认识常见的图例</a:t>
            </a:r>
          </a:p>
        </p:txBody>
      </p:sp>
      <p:pic>
        <p:nvPicPr>
          <p:cNvPr id="72707" name="图片 5" descr="图1-17地图符号示例.jpg"/>
          <p:cNvPicPr>
            <a:picLocks noChangeAspect="1"/>
          </p:cNvPicPr>
          <p:nvPr/>
        </p:nvPicPr>
        <p:blipFill>
          <a:blip r:embed="rId3">
            <a:extLst>
              <a:ext uri="{28A0092B-C50C-407E-A947-70E740481C1C}">
                <a14:useLocalDpi xmlns:a14="http://schemas.microsoft.com/office/drawing/2010/main" val="0"/>
              </a:ext>
            </a:extLst>
          </a:blip>
          <a:srcRect l="2582" t="8333" b="51042"/>
          <a:stretch>
            <a:fillRect/>
          </a:stretch>
        </p:blipFill>
        <p:spPr bwMode="auto">
          <a:xfrm>
            <a:off x="2000250" y="785812"/>
            <a:ext cx="5950712" cy="307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
          <p:cNvSpPr txBox="1">
            <a:spLocks/>
          </p:cNvSpPr>
          <p:nvPr/>
        </p:nvSpPr>
        <p:spPr bwMode="auto">
          <a:xfrm>
            <a:off x="1643063" y="3643313"/>
            <a:ext cx="5986462" cy="993775"/>
          </a:xfrm>
          <a:prstGeom prst="rect">
            <a:avLst/>
          </a:prstGeom>
          <a:noFill/>
          <a:ln w="9525">
            <a:noFill/>
            <a:miter lim="800000"/>
            <a:headEnd/>
            <a:tailEnd/>
          </a:ln>
        </p:spPr>
        <p:txBody>
          <a:bodyPr anchor="ctr"/>
          <a:lstStyle/>
          <a:p>
            <a:pPr algn="ctr" eaLnBrk="0" fontAlgn="base" hangingPunct="0">
              <a:spcBef>
                <a:spcPct val="0"/>
              </a:spcBef>
              <a:spcAft>
                <a:spcPct val="0"/>
              </a:spcAft>
              <a:defRPr/>
            </a:pPr>
            <a:r>
              <a:rPr lang="zh-CN" altLang="en-US" sz="3600" b="1" dirty="0">
                <a:solidFill>
                  <a:srgbClr val="FFFF00"/>
                </a:solidFill>
                <a:latin typeface="宋体" pitchFamily="2" charset="-122"/>
              </a:rPr>
              <a:t>地图图例示例</a:t>
            </a:r>
          </a:p>
        </p:txBody>
      </p:sp>
      <p:pic>
        <p:nvPicPr>
          <p:cNvPr id="72709" name="图片 8" descr="图1-17地图符号示例.jpg"/>
          <p:cNvPicPr>
            <a:picLocks noChangeAspect="1"/>
          </p:cNvPicPr>
          <p:nvPr/>
        </p:nvPicPr>
        <p:blipFill>
          <a:blip r:embed="rId3">
            <a:extLst>
              <a:ext uri="{28A0092B-C50C-407E-A947-70E740481C1C}">
                <a14:useLocalDpi xmlns:a14="http://schemas.microsoft.com/office/drawing/2010/main" val="0"/>
              </a:ext>
            </a:extLst>
          </a:blip>
          <a:srcRect l="2582" t="48958" b="20833"/>
          <a:stretch>
            <a:fillRect/>
          </a:stretch>
        </p:blipFill>
        <p:spPr bwMode="auto">
          <a:xfrm>
            <a:off x="1928812" y="4509120"/>
            <a:ext cx="6022149" cy="231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3466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内容占位符 2"/>
          <p:cNvSpPr>
            <a:spLocks noGrp="1"/>
          </p:cNvSpPr>
          <p:nvPr>
            <p:ph idx="1"/>
          </p:nvPr>
        </p:nvSpPr>
        <p:spPr>
          <a:xfrm>
            <a:off x="714375" y="1822450"/>
            <a:ext cx="7786688" cy="3240088"/>
          </a:xfrm>
        </p:spPr>
        <p:txBody>
          <a:bodyPr/>
          <a:lstStyle/>
          <a:p>
            <a:pPr>
              <a:buFont typeface="Arial" charset="0"/>
              <a:buNone/>
            </a:pPr>
            <a:r>
              <a:rPr lang="zh-CN" altLang="en-US" sz="3600" b="1" smtClean="0">
                <a:solidFill>
                  <a:schemeClr val="bg1"/>
                </a:solidFill>
                <a:latin typeface="宋体" pitchFamily="2" charset="-122"/>
              </a:rPr>
              <a:t>      注记是地图上用来标注山脉、河流、国家、城市等地理事物名称的文字，以及表示陆高、海深、经纬度等数据的数字。</a:t>
            </a:r>
          </a:p>
        </p:txBody>
      </p:sp>
    </p:spTree>
    <p:extLst>
      <p:ext uri="{BB962C8B-B14F-4D97-AF65-F5344CB8AC3E}">
        <p14:creationId xmlns:p14="http://schemas.microsoft.com/office/powerpoint/2010/main" val="26729859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dt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1628775"/>
            <a:ext cx="4594225" cy="2952750"/>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60139" name="Rectangle 11"/>
          <p:cNvSpPr>
            <a:spLocks/>
          </p:cNvSpPr>
          <p:nvPr/>
        </p:nvSpPr>
        <p:spPr bwMode="auto">
          <a:xfrm>
            <a:off x="323850" y="4587875"/>
            <a:ext cx="3490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endParaRPr lang="zh-CN" altLang="en-US" sz="4400" smtClean="0">
              <a:solidFill>
                <a:srgbClr val="FFFF00"/>
              </a:solidFill>
            </a:endParaRPr>
          </a:p>
        </p:txBody>
      </p:sp>
      <p:pic>
        <p:nvPicPr>
          <p:cNvPr id="77828" name="Picture 4" descr="dt4"/>
          <p:cNvPicPr>
            <a:picLocks noChangeAspect="1" noChangeArrowheads="1"/>
          </p:cNvPicPr>
          <p:nvPr/>
        </p:nvPicPr>
        <p:blipFill>
          <a:blip r:embed="rId3">
            <a:extLst>
              <a:ext uri="{28A0092B-C50C-407E-A947-70E740481C1C}">
                <a14:useLocalDpi xmlns:a14="http://schemas.microsoft.com/office/drawing/2010/main" val="0"/>
              </a:ext>
            </a:extLst>
          </a:blip>
          <a:srcRect r="3683"/>
          <a:stretch>
            <a:fillRect/>
          </a:stretch>
        </p:blipFill>
        <p:spPr bwMode="auto">
          <a:xfrm>
            <a:off x="4427538" y="3284538"/>
            <a:ext cx="4371975" cy="3421062"/>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6"/>
          <p:cNvSpPr>
            <a:spLocks/>
          </p:cNvSpPr>
          <p:nvPr/>
        </p:nvSpPr>
        <p:spPr bwMode="auto">
          <a:xfrm>
            <a:off x="4929188" y="2500313"/>
            <a:ext cx="38512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r>
              <a:rPr lang="zh-CN" altLang="en-US" sz="3600" b="1" smtClean="0">
                <a:solidFill>
                  <a:srgbClr val="FFFF00"/>
                </a:solidFill>
              </a:rPr>
              <a:t>影像地图</a:t>
            </a:r>
          </a:p>
        </p:txBody>
      </p:sp>
      <p:sp>
        <p:nvSpPr>
          <p:cNvPr id="77830" name="TextBox 1"/>
          <p:cNvSpPr txBox="1">
            <a:spLocks noChangeArrowheads="1"/>
          </p:cNvSpPr>
          <p:nvPr/>
        </p:nvSpPr>
        <p:spPr bwMode="auto">
          <a:xfrm>
            <a:off x="0" y="642938"/>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fontAlgn="base" hangingPunct="1">
              <a:spcBef>
                <a:spcPct val="0"/>
              </a:spcBef>
              <a:spcAft>
                <a:spcPct val="0"/>
              </a:spcAft>
            </a:pPr>
            <a:r>
              <a:rPr lang="zh-CN" altLang="en-US" sz="4000" dirty="0" smtClean="0">
                <a:solidFill>
                  <a:srgbClr val="FFFF00"/>
                </a:solidFill>
                <a:latin typeface="黑体" pitchFamily="2" charset="-122"/>
                <a:ea typeface="黑体" pitchFamily="2" charset="-122"/>
              </a:rPr>
              <a:t>三</a:t>
            </a:r>
            <a:r>
              <a:rPr lang="en-US" altLang="zh-CN" sz="4000" dirty="0" smtClean="0">
                <a:solidFill>
                  <a:srgbClr val="FFFF00"/>
                </a:solidFill>
                <a:latin typeface="黑体" pitchFamily="2" charset="-122"/>
                <a:ea typeface="黑体" pitchFamily="2" charset="-122"/>
              </a:rPr>
              <a:t>.</a:t>
            </a:r>
            <a:r>
              <a:rPr lang="zh-CN" altLang="en-US" sz="4000" dirty="0" smtClean="0">
                <a:solidFill>
                  <a:srgbClr val="FFFF00"/>
                </a:solidFill>
                <a:latin typeface="黑体" pitchFamily="2" charset="-122"/>
                <a:ea typeface="黑体" pitchFamily="2" charset="-122"/>
              </a:rPr>
              <a:t>影像地图</a:t>
            </a:r>
            <a:r>
              <a:rPr lang="zh-CN" altLang="en-US" sz="4000" dirty="0" smtClean="0">
                <a:solidFill>
                  <a:srgbClr val="FFFF00"/>
                </a:solidFill>
                <a:latin typeface="黑体" pitchFamily="2" charset="-122"/>
                <a:ea typeface="黑体" pitchFamily="2" charset="-122"/>
              </a:rPr>
              <a:t>和电子地图</a:t>
            </a:r>
          </a:p>
        </p:txBody>
      </p:sp>
      <p:sp>
        <p:nvSpPr>
          <p:cNvPr id="77831" name="矩形 2"/>
          <p:cNvSpPr>
            <a:spLocks noChangeArrowheads="1"/>
          </p:cNvSpPr>
          <p:nvPr/>
        </p:nvSpPr>
        <p:spPr bwMode="auto">
          <a:xfrm>
            <a:off x="642938" y="4643438"/>
            <a:ext cx="31416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zh-CN" altLang="en-US" sz="3600" b="1" smtClean="0">
                <a:solidFill>
                  <a:srgbClr val="FFFF00"/>
                </a:solidFill>
              </a:rPr>
              <a:t>电子地图</a:t>
            </a:r>
          </a:p>
        </p:txBody>
      </p:sp>
    </p:spTree>
    <p:extLst>
      <p:ext uri="{BB962C8B-B14F-4D97-AF65-F5344CB8AC3E}">
        <p14:creationId xmlns:p14="http://schemas.microsoft.com/office/powerpoint/2010/main" val="38486479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601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1" nodeType="clickEffect" nodePh="1">
                                  <p:stCondLst>
                                    <p:cond delay="0"/>
                                  </p:stCondLst>
                                  <p:endCondLst>
                                    <p:cond evt="begin" delay="0">
                                      <p:tn val="9"/>
                                    </p:cond>
                                  </p:endCondLst>
                                  <p:childTnLst>
                                    <p:set>
                                      <p:cBhvr>
                                        <p:cTn id="10" dur="1" fill="hold">
                                          <p:stCondLst>
                                            <p:cond delay="0"/>
                                          </p:stCondLst>
                                        </p:cTn>
                                        <p:tgtEl>
                                          <p:spTgt spid="56013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9" grpId="0"/>
      <p:bldP spid="560139" grpId="1"/>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p:nvPr>
        </p:nvSpPr>
        <p:spPr>
          <a:xfrm>
            <a:off x="0" y="785813"/>
            <a:ext cx="9144000" cy="906462"/>
          </a:xfrm>
        </p:spPr>
        <p:txBody>
          <a:bodyPr/>
          <a:lstStyle/>
          <a:p>
            <a:pPr eaLnBrk="1" hangingPunct="1"/>
            <a:r>
              <a:rPr lang="en-US" altLang="zh-CN" sz="3600" smtClean="0">
                <a:solidFill>
                  <a:srgbClr val="FFFF00"/>
                </a:solidFill>
                <a:latin typeface="黑体" pitchFamily="2" charset="-122"/>
                <a:ea typeface="黑体" pitchFamily="2" charset="-122"/>
              </a:rPr>
              <a:t>1.</a:t>
            </a:r>
            <a:r>
              <a:rPr lang="zh-CN" altLang="en-US" sz="3600" smtClean="0">
                <a:solidFill>
                  <a:srgbClr val="FFFF00"/>
                </a:solidFill>
                <a:latin typeface="黑体" pitchFamily="2" charset="-122"/>
                <a:ea typeface="黑体" pitchFamily="2" charset="-122"/>
              </a:rPr>
              <a:t>什么是影像地图</a:t>
            </a:r>
          </a:p>
        </p:txBody>
      </p:sp>
      <p:sp>
        <p:nvSpPr>
          <p:cNvPr id="78851" name="Rectangle 3"/>
          <p:cNvSpPr>
            <a:spLocks noGrp="1"/>
          </p:cNvSpPr>
          <p:nvPr>
            <p:ph type="body" idx="1"/>
          </p:nvPr>
        </p:nvSpPr>
        <p:spPr>
          <a:xfrm>
            <a:off x="1258888" y="1600200"/>
            <a:ext cx="6408737" cy="2476500"/>
          </a:xfrm>
        </p:spPr>
        <p:txBody>
          <a:bodyPr/>
          <a:lstStyle/>
          <a:p>
            <a:pPr eaLnBrk="1" hangingPunct="1">
              <a:buFont typeface="Arial" charset="0"/>
              <a:buNone/>
            </a:pPr>
            <a:endParaRPr lang="zh-CN" altLang="en-US" smtClean="0">
              <a:solidFill>
                <a:schemeClr val="bg1"/>
              </a:solidFill>
              <a:ea typeface="黑体" pitchFamily="2" charset="-122"/>
            </a:endParaRPr>
          </a:p>
          <a:p>
            <a:pPr eaLnBrk="1" hangingPunct="1">
              <a:buFont typeface="Arial" charset="0"/>
              <a:buNone/>
            </a:pPr>
            <a:endParaRPr lang="zh-CN" altLang="en-US" smtClean="0">
              <a:solidFill>
                <a:schemeClr val="bg1"/>
              </a:solidFill>
              <a:ea typeface="黑体" pitchFamily="2" charset="-122"/>
            </a:endParaRPr>
          </a:p>
          <a:p>
            <a:pPr eaLnBrk="1" hangingPunct="1"/>
            <a:endParaRPr lang="zh-CN" altLang="en-US" smtClean="0">
              <a:solidFill>
                <a:schemeClr val="bg1"/>
              </a:solidFill>
              <a:ea typeface="黑体" pitchFamily="2" charset="-122"/>
            </a:endParaRPr>
          </a:p>
        </p:txBody>
      </p:sp>
      <p:sp>
        <p:nvSpPr>
          <p:cNvPr id="78852" name="Text Box 4"/>
          <p:cNvSpPr txBox="1">
            <a:spLocks noChangeArrowheads="1"/>
          </p:cNvSpPr>
          <p:nvPr/>
        </p:nvSpPr>
        <p:spPr bwMode="auto">
          <a:xfrm>
            <a:off x="857250" y="1785938"/>
            <a:ext cx="785653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3600" smtClean="0">
                <a:solidFill>
                  <a:prstClr val="white"/>
                </a:solidFill>
                <a:latin typeface="Arial" charset="0"/>
                <a:ea typeface="黑体" pitchFamily="2" charset="-122"/>
              </a:rPr>
              <a:t>       利用富含地理信息的航空摄影影像和卫星遥感影像，经过科学方法处理，可以制作出直接反映地理事物空间分布和环境状况的影像地图。</a:t>
            </a:r>
            <a:endParaRPr lang="en-US" altLang="zh-CN" sz="3600" smtClean="0">
              <a:solidFill>
                <a:prstClr val="white"/>
              </a:solidFill>
              <a:latin typeface="Arial" charset="0"/>
              <a:ea typeface="黑体" pitchFamily="2" charset="-122"/>
            </a:endParaRPr>
          </a:p>
          <a:p>
            <a:pPr fontAlgn="base">
              <a:spcBef>
                <a:spcPct val="0"/>
              </a:spcBef>
              <a:spcAft>
                <a:spcPct val="0"/>
              </a:spcAft>
            </a:pPr>
            <a:r>
              <a:rPr lang="en-US" altLang="zh-CN" sz="3600" smtClean="0">
                <a:solidFill>
                  <a:prstClr val="white"/>
                </a:solidFill>
                <a:latin typeface="Arial" charset="0"/>
                <a:ea typeface="黑体" pitchFamily="2" charset="-122"/>
              </a:rPr>
              <a:t>       </a:t>
            </a:r>
            <a:r>
              <a:rPr lang="zh-CN" altLang="en-US" sz="3600" smtClean="0">
                <a:solidFill>
                  <a:prstClr val="white"/>
                </a:solidFill>
                <a:latin typeface="Arial" charset="0"/>
                <a:ea typeface="黑体" pitchFamily="2" charset="-122"/>
              </a:rPr>
              <a:t>可分为航空影像地图和卫星影像地图。</a:t>
            </a:r>
          </a:p>
        </p:txBody>
      </p:sp>
    </p:spTree>
    <p:extLst>
      <p:ext uri="{BB962C8B-B14F-4D97-AF65-F5344CB8AC3E}">
        <p14:creationId xmlns:p14="http://schemas.microsoft.com/office/powerpoint/2010/main" val="387405620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a:spLocks noChangeArrowheads="1"/>
          </p:cNvSpPr>
          <p:nvPr/>
        </p:nvSpPr>
        <p:spPr bwMode="auto">
          <a:xfrm>
            <a:off x="1692275" y="1700213"/>
            <a:ext cx="26654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3200" smtClean="0">
                <a:solidFill>
                  <a:prstClr val="white"/>
                </a:solidFill>
              </a:rPr>
              <a:t>航空影像地图</a:t>
            </a:r>
          </a:p>
        </p:txBody>
      </p:sp>
      <p:pic>
        <p:nvPicPr>
          <p:cNvPr id="79875" name="Picture 4" descr="12813081546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2349500"/>
            <a:ext cx="4402633" cy="404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0197" name="Rectangle 5"/>
          <p:cNvSpPr>
            <a:spLocks noChangeArrowheads="1"/>
          </p:cNvSpPr>
          <p:nvPr/>
        </p:nvSpPr>
        <p:spPr bwMode="auto">
          <a:xfrm>
            <a:off x="5003800" y="1700213"/>
            <a:ext cx="28082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3200" smtClean="0">
                <a:solidFill>
                  <a:prstClr val="white"/>
                </a:solidFill>
              </a:rPr>
              <a:t>卫星影像地图</a:t>
            </a:r>
          </a:p>
        </p:txBody>
      </p:sp>
      <p:pic>
        <p:nvPicPr>
          <p:cNvPr id="79877" name="Picture 6" descr="0021856022770dcb29c025">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3" y="2349499"/>
            <a:ext cx="3964186" cy="4044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8352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01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0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0194" grpId="0"/>
      <p:bldP spid="5201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内容占位符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5750" y="1143000"/>
            <a:ext cx="2654300" cy="2720975"/>
          </a:xfrm>
        </p:spPr>
      </p:pic>
      <p:pic>
        <p:nvPicPr>
          <p:cNvPr id="43012"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938" y="4441825"/>
            <a:ext cx="3376612"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Box 4"/>
          <p:cNvSpPr txBox="1">
            <a:spLocks noChangeArrowheads="1"/>
          </p:cNvSpPr>
          <p:nvPr/>
        </p:nvSpPr>
        <p:spPr bwMode="auto">
          <a:xfrm>
            <a:off x="1571625" y="3457575"/>
            <a:ext cx="1368425" cy="4000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000" b="1" smtClean="0">
                <a:solidFill>
                  <a:srgbClr val="FFFF00"/>
                </a:solidFill>
              </a:rPr>
              <a:t>美食地图</a:t>
            </a:r>
          </a:p>
        </p:txBody>
      </p:sp>
      <p:grpSp>
        <p:nvGrpSpPr>
          <p:cNvPr id="43014" name="组合 1"/>
          <p:cNvGrpSpPr>
            <a:grpSpLocks/>
          </p:cNvGrpSpPr>
          <p:nvPr/>
        </p:nvGrpSpPr>
        <p:grpSpPr bwMode="auto">
          <a:xfrm>
            <a:off x="3143250" y="1071563"/>
            <a:ext cx="2366963" cy="3140075"/>
            <a:chOff x="3589213" y="1091074"/>
            <a:chExt cx="2367383" cy="3140075"/>
          </a:xfrm>
        </p:grpSpPr>
        <p:pic>
          <p:nvPicPr>
            <p:cNvPr id="43020"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89213" y="1091074"/>
              <a:ext cx="23558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1" name="TextBox 7"/>
            <p:cNvSpPr txBox="1">
              <a:spLocks noChangeArrowheads="1"/>
            </p:cNvSpPr>
            <p:nvPr/>
          </p:nvSpPr>
          <p:spPr bwMode="auto">
            <a:xfrm>
              <a:off x="4589758" y="3820041"/>
              <a:ext cx="1366838" cy="4000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000" b="1" smtClean="0">
                  <a:solidFill>
                    <a:srgbClr val="FFFF00"/>
                  </a:solidFill>
                </a:rPr>
                <a:t>旅游地图</a:t>
              </a:r>
            </a:p>
          </p:txBody>
        </p:sp>
      </p:grpSp>
      <p:sp>
        <p:nvSpPr>
          <p:cNvPr id="43015" name="TextBox 8"/>
          <p:cNvSpPr txBox="1">
            <a:spLocks noChangeArrowheads="1"/>
          </p:cNvSpPr>
          <p:nvPr/>
        </p:nvSpPr>
        <p:spPr bwMode="auto">
          <a:xfrm>
            <a:off x="388938" y="6172200"/>
            <a:ext cx="1254125" cy="4000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000" b="1" smtClean="0">
                <a:solidFill>
                  <a:srgbClr val="FFFF00"/>
                </a:solidFill>
              </a:rPr>
              <a:t>交通地图</a:t>
            </a:r>
          </a:p>
        </p:txBody>
      </p:sp>
      <p:pic>
        <p:nvPicPr>
          <p:cNvPr id="430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7263" y="4495800"/>
            <a:ext cx="311785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7" name="Picture 4" descr="dt4"/>
          <p:cNvPicPr>
            <a:picLocks noChangeAspect="1" noChangeArrowheads="1"/>
          </p:cNvPicPr>
          <p:nvPr/>
        </p:nvPicPr>
        <p:blipFill>
          <a:blip r:embed="rId6">
            <a:extLst>
              <a:ext uri="{28A0092B-C50C-407E-A947-70E740481C1C}">
                <a14:useLocalDpi xmlns:a14="http://schemas.microsoft.com/office/drawing/2010/main" val="0"/>
              </a:ext>
            </a:extLst>
          </a:blip>
          <a:srcRect r="3683"/>
          <a:stretch>
            <a:fillRect/>
          </a:stretch>
        </p:blipFill>
        <p:spPr bwMode="auto">
          <a:xfrm>
            <a:off x="5940425" y="1482725"/>
            <a:ext cx="3063875" cy="2397125"/>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3018" name="TextBox 8"/>
          <p:cNvSpPr txBox="1">
            <a:spLocks noChangeArrowheads="1"/>
          </p:cNvSpPr>
          <p:nvPr/>
        </p:nvSpPr>
        <p:spPr bwMode="auto">
          <a:xfrm>
            <a:off x="6678613" y="6172200"/>
            <a:ext cx="136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000" b="1" smtClean="0">
                <a:solidFill>
                  <a:srgbClr val="FFFF00"/>
                </a:solidFill>
              </a:rPr>
              <a:t>电子地图</a:t>
            </a:r>
          </a:p>
        </p:txBody>
      </p:sp>
      <p:sp>
        <p:nvSpPr>
          <p:cNvPr id="43019" name="TextBox 8"/>
          <p:cNvSpPr txBox="1">
            <a:spLocks noChangeArrowheads="1"/>
          </p:cNvSpPr>
          <p:nvPr/>
        </p:nvSpPr>
        <p:spPr bwMode="auto">
          <a:xfrm>
            <a:off x="7019925" y="3551238"/>
            <a:ext cx="136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000" b="1" smtClean="0">
                <a:solidFill>
                  <a:srgbClr val="FFFF00"/>
                </a:solidFill>
              </a:rPr>
              <a:t>影像地图</a:t>
            </a:r>
          </a:p>
        </p:txBody>
      </p:sp>
    </p:spTree>
    <p:extLst>
      <p:ext uri="{BB962C8B-B14F-4D97-AF65-F5344CB8AC3E}">
        <p14:creationId xmlns:p14="http://schemas.microsoft.com/office/powerpoint/2010/main" val="21638696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Group 6"/>
          <p:cNvGrpSpPr>
            <a:grpSpLocks/>
          </p:cNvGrpSpPr>
          <p:nvPr/>
        </p:nvGrpSpPr>
        <p:grpSpPr bwMode="auto">
          <a:xfrm>
            <a:off x="1692275" y="1916113"/>
            <a:ext cx="5975350" cy="3889375"/>
            <a:chOff x="807" y="799"/>
            <a:chExt cx="4023" cy="2858"/>
          </a:xfrm>
        </p:grpSpPr>
        <p:pic>
          <p:nvPicPr>
            <p:cNvPr id="81926" name="Picture 4"/>
            <p:cNvPicPr>
              <a:picLocks noChangeAspect="1" noChangeArrowheads="1"/>
            </p:cNvPicPr>
            <p:nvPr/>
          </p:nvPicPr>
          <p:blipFill>
            <a:blip r:embed="rId2">
              <a:extLst>
                <a:ext uri="{28A0092B-C50C-407E-A947-70E740481C1C}">
                  <a14:useLocalDpi xmlns:a14="http://schemas.microsoft.com/office/drawing/2010/main" val="0"/>
                </a:ext>
              </a:extLst>
            </a:blip>
            <a:srcRect l="23570" t="1550" r="17191" b="6270"/>
            <a:stretch>
              <a:fillRect/>
            </a:stretch>
          </p:blipFill>
          <p:spPr bwMode="auto">
            <a:xfrm>
              <a:off x="807" y="799"/>
              <a:ext cx="2028" cy="2858"/>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81927" name="Picture 5" descr="故 宫"/>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799"/>
              <a:ext cx="1950" cy="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23" name="Text Box 7"/>
          <p:cNvSpPr txBox="1">
            <a:spLocks noChangeArrowheads="1"/>
          </p:cNvSpPr>
          <p:nvPr/>
        </p:nvSpPr>
        <p:spPr bwMode="auto">
          <a:xfrm>
            <a:off x="3419475" y="5445125"/>
            <a:ext cx="1295400" cy="396875"/>
          </a:xfrm>
          <a:prstGeom prst="rect">
            <a:avLst/>
          </a:prstGeom>
          <a:solidFill>
            <a:srgbClr val="35D7B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000" smtClean="0">
                <a:solidFill>
                  <a:prstClr val="black"/>
                </a:solidFill>
                <a:latin typeface="Arial" charset="0"/>
                <a:ea typeface="黑体" pitchFamily="2" charset="-122"/>
              </a:rPr>
              <a:t>影像地图</a:t>
            </a:r>
          </a:p>
        </p:txBody>
      </p:sp>
      <p:sp>
        <p:nvSpPr>
          <p:cNvPr id="81924" name="Text Box 8"/>
          <p:cNvSpPr txBox="1">
            <a:spLocks noChangeArrowheads="1"/>
          </p:cNvSpPr>
          <p:nvPr/>
        </p:nvSpPr>
        <p:spPr bwMode="auto">
          <a:xfrm>
            <a:off x="4787900" y="5445125"/>
            <a:ext cx="1295400" cy="396875"/>
          </a:xfrm>
          <a:prstGeom prst="rect">
            <a:avLst/>
          </a:prstGeom>
          <a:solidFill>
            <a:srgbClr val="35D7B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000" smtClean="0">
                <a:solidFill>
                  <a:prstClr val="black"/>
                </a:solidFill>
                <a:latin typeface="Arial" charset="0"/>
                <a:ea typeface="黑体" pitchFamily="2" charset="-122"/>
              </a:rPr>
              <a:t>平面地图</a:t>
            </a:r>
          </a:p>
        </p:txBody>
      </p:sp>
      <p:sp>
        <p:nvSpPr>
          <p:cNvPr id="81925" name="Rectangle 9"/>
          <p:cNvSpPr>
            <a:spLocks/>
          </p:cNvSpPr>
          <p:nvPr/>
        </p:nvSpPr>
        <p:spPr bwMode="auto">
          <a:xfrm>
            <a:off x="0" y="76517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r>
              <a:rPr lang="zh-CN" altLang="en-US" sz="3200" b="1" dirty="0" smtClean="0">
                <a:solidFill>
                  <a:srgbClr val="FFFF00"/>
                </a:solidFill>
              </a:rPr>
              <a:t>影像地图</a:t>
            </a:r>
            <a:r>
              <a:rPr lang="zh-CN" altLang="en-US" sz="3200" b="1" dirty="0" smtClean="0">
                <a:solidFill>
                  <a:srgbClr val="FFFF00"/>
                </a:solidFill>
              </a:rPr>
              <a:t>有什么优点和用途？</a:t>
            </a:r>
          </a:p>
        </p:txBody>
      </p:sp>
    </p:spTree>
    <p:extLst>
      <p:ext uri="{BB962C8B-B14F-4D97-AF65-F5344CB8AC3E}">
        <p14:creationId xmlns:p14="http://schemas.microsoft.com/office/powerpoint/2010/main" val="288270271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p:cNvSpPr>
          <p:nvPr/>
        </p:nvSpPr>
        <p:spPr bwMode="auto">
          <a:xfrm>
            <a:off x="914400" y="141287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base">
              <a:lnSpc>
                <a:spcPct val="90000"/>
              </a:lnSpc>
              <a:spcBef>
                <a:spcPct val="20000"/>
              </a:spcBef>
              <a:spcAft>
                <a:spcPct val="0"/>
              </a:spcAft>
              <a:buFont typeface="Arial" charset="0"/>
              <a:buNone/>
            </a:pPr>
            <a:endParaRPr lang="zh-CN" altLang="en-US" sz="3200" smtClean="0">
              <a:solidFill>
                <a:prstClr val="white"/>
              </a:solidFill>
            </a:endParaRPr>
          </a:p>
        </p:txBody>
      </p:sp>
      <p:sp>
        <p:nvSpPr>
          <p:cNvPr id="82947" name="Rectangle 3"/>
          <p:cNvSpPr>
            <a:spLocks/>
          </p:cNvSpPr>
          <p:nvPr/>
        </p:nvSpPr>
        <p:spPr bwMode="auto">
          <a:xfrm>
            <a:off x="0" y="765175"/>
            <a:ext cx="914400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fontAlgn="base">
              <a:spcBef>
                <a:spcPct val="0"/>
              </a:spcBef>
              <a:spcAft>
                <a:spcPct val="0"/>
              </a:spcAft>
            </a:pPr>
            <a:r>
              <a:rPr lang="zh-CN" altLang="en-US" sz="3600" b="1" smtClean="0">
                <a:solidFill>
                  <a:srgbClr val="FFFF00"/>
                </a:solidFill>
                <a:latin typeface="宋体" pitchFamily="2" charset="-122"/>
              </a:rPr>
              <a:t>影像地图的优点</a:t>
            </a:r>
          </a:p>
        </p:txBody>
      </p:sp>
      <p:sp>
        <p:nvSpPr>
          <p:cNvPr id="82948" name="Text Box 4"/>
          <p:cNvSpPr txBox="1">
            <a:spLocks noChangeArrowheads="1"/>
          </p:cNvSpPr>
          <p:nvPr/>
        </p:nvSpPr>
        <p:spPr bwMode="auto">
          <a:xfrm>
            <a:off x="1042988" y="1916113"/>
            <a:ext cx="7489825"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90000"/>
              </a:lnSpc>
              <a:spcBef>
                <a:spcPct val="20000"/>
              </a:spcBef>
              <a:spcAft>
                <a:spcPct val="0"/>
              </a:spcAft>
              <a:buFont typeface="Arial" charset="0"/>
              <a:buNone/>
            </a:pPr>
            <a:r>
              <a:rPr lang="en-US" altLang="zh-CN" sz="3600" smtClean="0">
                <a:solidFill>
                  <a:prstClr val="white"/>
                </a:solidFill>
                <a:latin typeface="Arial" charset="0"/>
                <a:ea typeface="黑体" pitchFamily="2" charset="-122"/>
              </a:rPr>
              <a:t>1. </a:t>
            </a:r>
            <a:r>
              <a:rPr lang="zh-CN" altLang="en-US" sz="3600" smtClean="0">
                <a:solidFill>
                  <a:prstClr val="white"/>
                </a:solidFill>
                <a:latin typeface="Arial" charset="0"/>
                <a:ea typeface="黑体" pitchFamily="2" charset="-122"/>
              </a:rPr>
              <a:t>形象、直观、易读；</a:t>
            </a:r>
            <a:endParaRPr lang="en-US" altLang="zh-CN" sz="3600" smtClean="0">
              <a:solidFill>
                <a:prstClr val="white"/>
              </a:solidFill>
              <a:latin typeface="Arial" charset="0"/>
              <a:ea typeface="黑体" pitchFamily="2" charset="-122"/>
            </a:endParaRPr>
          </a:p>
          <a:p>
            <a:pPr eaLnBrk="1" fontAlgn="base" hangingPunct="1">
              <a:lnSpc>
                <a:spcPct val="90000"/>
              </a:lnSpc>
              <a:spcBef>
                <a:spcPct val="20000"/>
              </a:spcBef>
              <a:spcAft>
                <a:spcPct val="0"/>
              </a:spcAft>
              <a:buFont typeface="Arial" charset="0"/>
              <a:buNone/>
            </a:pPr>
            <a:r>
              <a:rPr lang="en-US" altLang="zh-CN" sz="3600" smtClean="0">
                <a:solidFill>
                  <a:prstClr val="white"/>
                </a:solidFill>
                <a:latin typeface="Arial" charset="0"/>
                <a:ea typeface="黑体" pitchFamily="2" charset="-122"/>
              </a:rPr>
              <a:t>2. </a:t>
            </a:r>
            <a:r>
              <a:rPr lang="zh-CN" altLang="en-US" sz="3600" smtClean="0">
                <a:solidFill>
                  <a:prstClr val="white"/>
                </a:solidFill>
                <a:latin typeface="Arial" charset="0"/>
                <a:ea typeface="黑体" pitchFamily="2" charset="-122"/>
              </a:rPr>
              <a:t>地物平面精度较高、相对关系</a:t>
            </a:r>
            <a:endParaRPr lang="en-US" altLang="zh-CN" sz="3600" smtClean="0">
              <a:solidFill>
                <a:prstClr val="white"/>
              </a:solidFill>
              <a:latin typeface="Arial" charset="0"/>
              <a:ea typeface="黑体" pitchFamily="2" charset="-122"/>
            </a:endParaRPr>
          </a:p>
          <a:p>
            <a:pPr eaLnBrk="1" fontAlgn="base" hangingPunct="1">
              <a:lnSpc>
                <a:spcPct val="90000"/>
              </a:lnSpc>
              <a:spcBef>
                <a:spcPct val="20000"/>
              </a:spcBef>
              <a:spcAft>
                <a:spcPct val="0"/>
              </a:spcAft>
              <a:buFont typeface="Arial" charset="0"/>
              <a:buNone/>
            </a:pPr>
            <a:r>
              <a:rPr lang="en-US" altLang="zh-CN" sz="3600" smtClean="0">
                <a:solidFill>
                  <a:prstClr val="white"/>
                </a:solidFill>
                <a:latin typeface="Arial" charset="0"/>
                <a:ea typeface="黑体" pitchFamily="2" charset="-122"/>
              </a:rPr>
              <a:t>    </a:t>
            </a:r>
            <a:r>
              <a:rPr lang="zh-CN" altLang="en-US" sz="3600" smtClean="0">
                <a:solidFill>
                  <a:prstClr val="white"/>
                </a:solidFill>
                <a:latin typeface="Arial" charset="0"/>
                <a:ea typeface="黑体" pitchFamily="2" charset="-122"/>
              </a:rPr>
              <a:t>明确、细部反映真实；</a:t>
            </a:r>
            <a:endParaRPr lang="en-US" altLang="zh-CN" sz="3600" smtClean="0">
              <a:solidFill>
                <a:prstClr val="white"/>
              </a:solidFill>
              <a:latin typeface="Arial" charset="0"/>
              <a:ea typeface="黑体" pitchFamily="2" charset="-122"/>
            </a:endParaRPr>
          </a:p>
          <a:p>
            <a:pPr eaLnBrk="1" fontAlgn="base" hangingPunct="1">
              <a:lnSpc>
                <a:spcPct val="90000"/>
              </a:lnSpc>
              <a:spcBef>
                <a:spcPct val="20000"/>
              </a:spcBef>
              <a:spcAft>
                <a:spcPct val="0"/>
              </a:spcAft>
              <a:buFont typeface="Arial" charset="0"/>
              <a:buNone/>
            </a:pPr>
            <a:r>
              <a:rPr lang="en-US" altLang="zh-CN" sz="3600" smtClean="0">
                <a:solidFill>
                  <a:prstClr val="white"/>
                </a:solidFill>
                <a:latin typeface="Arial" charset="0"/>
                <a:ea typeface="黑体" pitchFamily="2" charset="-122"/>
              </a:rPr>
              <a:t>3. </a:t>
            </a:r>
            <a:r>
              <a:rPr lang="zh-CN" altLang="en-US" sz="3600" smtClean="0">
                <a:solidFill>
                  <a:prstClr val="white"/>
                </a:solidFill>
                <a:latin typeface="Arial" charset="0"/>
                <a:ea typeface="黑体" pitchFamily="2" charset="-122"/>
              </a:rPr>
              <a:t>成图周期短。</a:t>
            </a:r>
          </a:p>
        </p:txBody>
      </p:sp>
      <p:sp>
        <p:nvSpPr>
          <p:cNvPr id="82949" name="AutoShape 5" descr="re060823004"/>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smtClean="0">
              <a:solidFill>
                <a:prstClr val="black"/>
              </a:solidFill>
            </a:endParaRPr>
          </a:p>
        </p:txBody>
      </p:sp>
    </p:spTree>
    <p:extLst>
      <p:ext uri="{BB962C8B-B14F-4D97-AF65-F5344CB8AC3E}">
        <p14:creationId xmlns:p14="http://schemas.microsoft.com/office/powerpoint/2010/main" val="332438555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ChangeArrowheads="1"/>
          </p:cNvSpPr>
          <p:nvPr/>
        </p:nvSpPr>
        <p:spPr bwMode="auto">
          <a:xfrm>
            <a:off x="0" y="836613"/>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zh-CN" altLang="en-US" sz="3600" b="1" smtClean="0">
                <a:solidFill>
                  <a:srgbClr val="FFFF00"/>
                </a:solidFill>
                <a:latin typeface="宋体" pitchFamily="2" charset="-122"/>
              </a:rPr>
              <a:t>影像地图的用途</a:t>
            </a:r>
          </a:p>
        </p:txBody>
      </p:sp>
      <p:grpSp>
        <p:nvGrpSpPr>
          <p:cNvPr id="83971" name="Group 8"/>
          <p:cNvGrpSpPr>
            <a:grpSpLocks/>
          </p:cNvGrpSpPr>
          <p:nvPr/>
        </p:nvGrpSpPr>
        <p:grpSpPr bwMode="auto">
          <a:xfrm>
            <a:off x="323850" y="1482725"/>
            <a:ext cx="6192366" cy="3025775"/>
            <a:chOff x="748" y="1115"/>
            <a:chExt cx="4307" cy="2205"/>
          </a:xfrm>
        </p:grpSpPr>
        <p:pic>
          <p:nvPicPr>
            <p:cNvPr id="83974" name="Picture 5" descr="201007010119075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 y="1115"/>
              <a:ext cx="2223" cy="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7" descr="201007010119089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 y="1117"/>
              <a:ext cx="2084" cy="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3972" name="Text Box 9"/>
          <p:cNvSpPr txBox="1">
            <a:spLocks noChangeArrowheads="1"/>
          </p:cNvSpPr>
          <p:nvPr/>
        </p:nvSpPr>
        <p:spPr bwMode="auto">
          <a:xfrm>
            <a:off x="0" y="4714875"/>
            <a:ext cx="4929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fontAlgn="base" hangingPunct="1">
              <a:spcBef>
                <a:spcPct val="50000"/>
              </a:spcBef>
              <a:spcAft>
                <a:spcPct val="0"/>
              </a:spcAft>
            </a:pPr>
            <a:r>
              <a:rPr lang="en-US" altLang="zh-CN" sz="2400" smtClean="0">
                <a:solidFill>
                  <a:prstClr val="white"/>
                </a:solidFill>
                <a:latin typeface="Arial" charset="0"/>
                <a:ea typeface="黑体" pitchFamily="2" charset="-122"/>
              </a:rPr>
              <a:t>2010</a:t>
            </a:r>
            <a:r>
              <a:rPr lang="zh-CN" altLang="en-US" sz="2400" smtClean="0">
                <a:solidFill>
                  <a:prstClr val="white"/>
                </a:solidFill>
                <a:latin typeface="Arial" charset="0"/>
                <a:ea typeface="黑体" pitchFamily="2" charset="-122"/>
              </a:rPr>
              <a:t>年大兴安岭火灾影像地图</a:t>
            </a:r>
          </a:p>
        </p:txBody>
      </p:sp>
      <p:pic>
        <p:nvPicPr>
          <p:cNvPr id="7" name="Picture 2" descr="12444550_11n"/>
          <p:cNvPicPr>
            <a:picLocks noChangeAspect="1" noChangeArrowheads="1"/>
          </p:cNvPicPr>
          <p:nvPr/>
        </p:nvPicPr>
        <p:blipFill>
          <a:blip r:embed="rId5">
            <a:extLst>
              <a:ext uri="{28A0092B-C50C-407E-A947-70E740481C1C}">
                <a14:useLocalDpi xmlns:a14="http://schemas.microsoft.com/office/drawing/2010/main" val="0"/>
              </a:ext>
            </a:extLst>
          </a:blip>
          <a:srcRect l="11412" t="3329"/>
          <a:stretch>
            <a:fillRect/>
          </a:stretch>
        </p:blipFill>
        <p:spPr bwMode="auto">
          <a:xfrm>
            <a:off x="4283968" y="3262849"/>
            <a:ext cx="4787007" cy="3582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437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p:nvPr>
        </p:nvSpPr>
        <p:spPr>
          <a:xfrm>
            <a:off x="0" y="642938"/>
            <a:ext cx="9144000" cy="785812"/>
          </a:xfrm>
        </p:spPr>
        <p:txBody>
          <a:bodyPr/>
          <a:lstStyle/>
          <a:p>
            <a:r>
              <a:rPr lang="zh-CN" altLang="en-US" sz="3600" b="1" smtClean="0">
                <a:solidFill>
                  <a:srgbClr val="FFFF00"/>
                </a:solidFill>
                <a:latin typeface="宋体" pitchFamily="2" charset="-122"/>
              </a:rPr>
              <a:t>影像地图的用途</a:t>
            </a:r>
            <a:endParaRPr lang="zh-CN" altLang="en-US" sz="3600" b="1" smtClean="0">
              <a:latin typeface="宋体" pitchFamily="2" charset="-122"/>
            </a:endParaRPr>
          </a:p>
        </p:txBody>
      </p:sp>
      <p:sp>
        <p:nvSpPr>
          <p:cNvPr id="84995" name="内容占位符 2"/>
          <p:cNvSpPr>
            <a:spLocks noGrp="1"/>
          </p:cNvSpPr>
          <p:nvPr>
            <p:ph idx="1"/>
          </p:nvPr>
        </p:nvSpPr>
        <p:spPr>
          <a:xfrm>
            <a:off x="500063" y="1714500"/>
            <a:ext cx="8229600" cy="2971800"/>
          </a:xfrm>
        </p:spPr>
        <p:txBody>
          <a:bodyPr/>
          <a:lstStyle/>
          <a:p>
            <a:pPr marL="0">
              <a:buFont typeface="Arial" charset="0"/>
              <a:buNone/>
            </a:pPr>
            <a:r>
              <a:rPr lang="zh-CN" altLang="en-US" sz="3600" smtClean="0">
                <a:solidFill>
                  <a:schemeClr val="bg1"/>
                </a:solidFill>
              </a:rPr>
              <a:t>        适用于工程设计、地籍管理、区域规划、城市建设以及区域地理调查研究和编制大比例尺专题地图；还可用于研究区域全貌、植被分布、制定工农业总体规划，进行资源调查与专题制图等。</a:t>
            </a:r>
          </a:p>
        </p:txBody>
      </p:sp>
    </p:spTree>
    <p:extLst>
      <p:ext uri="{BB962C8B-B14F-4D97-AF65-F5344CB8AC3E}">
        <p14:creationId xmlns:p14="http://schemas.microsoft.com/office/powerpoint/2010/main" val="35698682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p:cNvSpPr>
          <p:nvPr>
            <p:ph type="title"/>
          </p:nvPr>
        </p:nvSpPr>
        <p:spPr>
          <a:xfrm>
            <a:off x="0" y="692150"/>
            <a:ext cx="9144000" cy="1143000"/>
          </a:xfrm>
        </p:spPr>
        <p:txBody>
          <a:bodyPr/>
          <a:lstStyle/>
          <a:p>
            <a:pPr eaLnBrk="1" hangingPunct="1"/>
            <a:r>
              <a:rPr lang="en-US" altLang="zh-CN" sz="3600" smtClean="0">
                <a:solidFill>
                  <a:srgbClr val="FFFF00"/>
                </a:solidFill>
                <a:latin typeface="黑体" pitchFamily="2" charset="-122"/>
                <a:ea typeface="黑体" pitchFamily="2" charset="-122"/>
              </a:rPr>
              <a:t>2.</a:t>
            </a:r>
            <a:r>
              <a:rPr lang="zh-CN" altLang="en-US" sz="3600" smtClean="0">
                <a:solidFill>
                  <a:srgbClr val="FFFF00"/>
                </a:solidFill>
                <a:latin typeface="黑体" pitchFamily="2" charset="-122"/>
                <a:ea typeface="黑体" pitchFamily="2" charset="-122"/>
              </a:rPr>
              <a:t>什么是电子地图</a:t>
            </a:r>
          </a:p>
        </p:txBody>
      </p:sp>
      <p:sp>
        <p:nvSpPr>
          <p:cNvPr id="363524" name="Text Box 4"/>
          <p:cNvSpPr txBox="1">
            <a:spLocks noChangeArrowheads="1"/>
          </p:cNvSpPr>
          <p:nvPr/>
        </p:nvSpPr>
        <p:spPr bwMode="auto">
          <a:xfrm>
            <a:off x="790575" y="2028825"/>
            <a:ext cx="7704138"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15000"/>
              </a:lnSpc>
              <a:spcBef>
                <a:spcPct val="0"/>
              </a:spcBef>
              <a:spcAft>
                <a:spcPct val="0"/>
              </a:spcAft>
            </a:pPr>
            <a:r>
              <a:rPr lang="zh-CN" altLang="en-US" sz="3600" b="1" smtClean="0">
                <a:solidFill>
                  <a:prstClr val="white"/>
                </a:solidFill>
              </a:rPr>
              <a:t>         电子地图是利用计算机技术，以数字方式存储和可供查阅的地图。</a:t>
            </a:r>
            <a:endParaRPr lang="en-US" altLang="zh-CN" sz="3600" b="1" smtClean="0">
              <a:solidFill>
                <a:prstClr val="white"/>
              </a:solidFill>
              <a:latin typeface="Arial" charset="0"/>
              <a:ea typeface="黑体" pitchFamily="2" charset="-122"/>
            </a:endParaRPr>
          </a:p>
          <a:p>
            <a:pPr eaLnBrk="1" fontAlgn="base" hangingPunct="1">
              <a:lnSpc>
                <a:spcPct val="115000"/>
              </a:lnSpc>
              <a:spcBef>
                <a:spcPct val="50000"/>
              </a:spcBef>
              <a:spcAft>
                <a:spcPct val="0"/>
              </a:spcAft>
            </a:pPr>
            <a:endParaRPr lang="zh-CN" altLang="en-US" sz="3600" smtClean="0">
              <a:solidFill>
                <a:prstClr val="black"/>
              </a:solidFill>
              <a:latin typeface="Arial" charset="0"/>
              <a:ea typeface="黑体" pitchFamily="2" charset="-122"/>
            </a:endParaRPr>
          </a:p>
        </p:txBody>
      </p:sp>
    </p:spTree>
    <p:extLst>
      <p:ext uri="{BB962C8B-B14F-4D97-AF65-F5344CB8AC3E}">
        <p14:creationId xmlns:p14="http://schemas.microsoft.com/office/powerpoint/2010/main" val="21133985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35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descr="20090604085955358"/>
          <p:cNvPicPr>
            <a:picLocks noChangeAspect="1" noChangeArrowheads="1"/>
          </p:cNvPicPr>
          <p:nvPr/>
        </p:nvPicPr>
        <p:blipFill>
          <a:blip r:embed="rId2">
            <a:extLst>
              <a:ext uri="{28A0092B-C50C-407E-A947-70E740481C1C}">
                <a14:useLocalDpi xmlns:a14="http://schemas.microsoft.com/office/drawing/2010/main" val="0"/>
              </a:ext>
            </a:extLst>
          </a:blip>
          <a:srcRect l="9085" t="16933" r="9085" b="17628"/>
          <a:stretch>
            <a:fillRect/>
          </a:stretch>
        </p:blipFill>
        <p:spPr bwMode="auto">
          <a:xfrm>
            <a:off x="654050" y="1125538"/>
            <a:ext cx="4030663"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25" y="3789363"/>
            <a:ext cx="3786188"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4" name="Picture 5" descr="image"/>
          <p:cNvPicPr>
            <a:picLocks noChangeAspect="1" noChangeArrowheads="1"/>
          </p:cNvPicPr>
          <p:nvPr/>
        </p:nvPicPr>
        <p:blipFill>
          <a:blip r:embed="rId4">
            <a:extLst>
              <a:ext uri="{28A0092B-C50C-407E-A947-70E740481C1C}">
                <a14:useLocalDpi xmlns:a14="http://schemas.microsoft.com/office/drawing/2010/main" val="0"/>
              </a:ext>
            </a:extLst>
          </a:blip>
          <a:srcRect l="22797" t="6435" r="5170"/>
          <a:stretch>
            <a:fillRect/>
          </a:stretch>
        </p:blipFill>
        <p:spPr bwMode="auto">
          <a:xfrm>
            <a:off x="5127625" y="709613"/>
            <a:ext cx="3294063" cy="284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5"/>
          <p:cNvSpPr txBox="1">
            <a:spLocks noChangeArrowheads="1"/>
          </p:cNvSpPr>
          <p:nvPr/>
        </p:nvSpPr>
        <p:spPr bwMode="auto">
          <a:xfrm>
            <a:off x="4929188" y="3786188"/>
            <a:ext cx="3500437"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130000"/>
              </a:lnSpc>
              <a:spcBef>
                <a:spcPct val="0"/>
              </a:spcBef>
              <a:spcAft>
                <a:spcPct val="0"/>
              </a:spcAft>
            </a:pPr>
            <a:r>
              <a:rPr lang="zh-CN" altLang="en-US" sz="2400" smtClean="0">
                <a:solidFill>
                  <a:prstClr val="white"/>
                </a:solidFill>
                <a:latin typeface="黑体" pitchFamily="2" charset="-122"/>
                <a:ea typeface="黑体" pitchFamily="2" charset="-122"/>
              </a:rPr>
              <a:t>    今天的电子地图已经延伸到人们生活中的每个角落。</a:t>
            </a:r>
            <a:endParaRPr lang="en-US" altLang="zh-CN" sz="2400" smtClean="0">
              <a:solidFill>
                <a:prstClr val="white"/>
              </a:solidFill>
              <a:latin typeface="黑体" pitchFamily="2" charset="-122"/>
              <a:ea typeface="黑体" pitchFamily="2" charset="-122"/>
            </a:endParaRPr>
          </a:p>
          <a:p>
            <a:pPr eaLnBrk="1" fontAlgn="base" hangingPunct="1">
              <a:lnSpc>
                <a:spcPct val="130000"/>
              </a:lnSpc>
              <a:spcBef>
                <a:spcPct val="0"/>
              </a:spcBef>
              <a:spcAft>
                <a:spcPct val="0"/>
              </a:spcAft>
            </a:pPr>
            <a:r>
              <a:rPr lang="zh-CN" altLang="en-US" sz="2400" smtClean="0">
                <a:solidFill>
                  <a:prstClr val="white"/>
                </a:solidFill>
                <a:latin typeface="黑体" pitchFamily="2" charset="-122"/>
                <a:ea typeface="黑体" pitchFamily="2" charset="-122"/>
              </a:rPr>
              <a:t>    电子地图是信息时代的标志。</a:t>
            </a:r>
          </a:p>
        </p:txBody>
      </p:sp>
    </p:spTree>
    <p:extLst>
      <p:ext uri="{BB962C8B-B14F-4D97-AF65-F5344CB8AC3E}">
        <p14:creationId xmlns:p14="http://schemas.microsoft.com/office/powerpoint/2010/main" val="3066616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p:cNvSpPr>
          <p:nvPr>
            <p:ph type="title"/>
          </p:nvPr>
        </p:nvSpPr>
        <p:spPr>
          <a:xfrm>
            <a:off x="0" y="549275"/>
            <a:ext cx="9144000" cy="1143000"/>
          </a:xfrm>
        </p:spPr>
        <p:txBody>
          <a:bodyPr/>
          <a:lstStyle/>
          <a:p>
            <a:pPr eaLnBrk="1" hangingPunct="1"/>
            <a:r>
              <a:rPr lang="zh-CN" altLang="en-US" sz="3600" b="1" smtClean="0">
                <a:solidFill>
                  <a:srgbClr val="FFFF00"/>
                </a:solidFill>
                <a:latin typeface="宋体" pitchFamily="2" charset="-122"/>
              </a:rPr>
              <a:t>电子地图的优点</a:t>
            </a:r>
          </a:p>
        </p:txBody>
      </p:sp>
      <p:sp>
        <p:nvSpPr>
          <p:cNvPr id="364547" name="Rectangle 3"/>
          <p:cNvSpPr>
            <a:spLocks noGrp="1"/>
          </p:cNvSpPr>
          <p:nvPr>
            <p:ph type="body" idx="1"/>
          </p:nvPr>
        </p:nvSpPr>
        <p:spPr>
          <a:xfrm>
            <a:off x="1547813" y="1844675"/>
            <a:ext cx="5832475" cy="4597400"/>
          </a:xfrm>
        </p:spPr>
        <p:txBody>
          <a:bodyPr/>
          <a:lstStyle/>
          <a:p>
            <a:pPr eaLnBrk="1" hangingPunct="1">
              <a:buFont typeface="Arial" charset="0"/>
              <a:buNone/>
            </a:pPr>
            <a:r>
              <a:rPr lang="zh-CN" altLang="en-US" smtClean="0">
                <a:solidFill>
                  <a:schemeClr val="bg1"/>
                </a:solidFill>
                <a:ea typeface="黑体" pitchFamily="2" charset="-122"/>
              </a:rPr>
              <a:t>使用方便</a:t>
            </a:r>
          </a:p>
          <a:p>
            <a:pPr eaLnBrk="1" hangingPunct="1">
              <a:buFont typeface="Arial" charset="0"/>
              <a:buNone/>
            </a:pPr>
            <a:r>
              <a:rPr lang="zh-CN" altLang="en-US" smtClean="0">
                <a:solidFill>
                  <a:schemeClr val="bg1"/>
                </a:solidFill>
                <a:ea typeface="黑体" pitchFamily="2" charset="-122"/>
              </a:rPr>
              <a:t>信息容量大，便于携带</a:t>
            </a:r>
          </a:p>
          <a:p>
            <a:pPr eaLnBrk="1" hangingPunct="1">
              <a:buFont typeface="Arial" charset="0"/>
              <a:buNone/>
            </a:pPr>
            <a:r>
              <a:rPr lang="zh-CN" altLang="en-US" smtClean="0">
                <a:solidFill>
                  <a:schemeClr val="bg1"/>
                </a:solidFill>
                <a:ea typeface="黑体" pitchFamily="2" charset="-122"/>
              </a:rPr>
              <a:t>保存时间长，不易损坏和变形</a:t>
            </a:r>
          </a:p>
          <a:p>
            <a:pPr eaLnBrk="1" hangingPunct="1">
              <a:buFont typeface="Arial" charset="0"/>
              <a:buNone/>
            </a:pPr>
            <a:r>
              <a:rPr lang="zh-CN" altLang="en-US" smtClean="0">
                <a:solidFill>
                  <a:schemeClr val="bg1"/>
                </a:solidFill>
                <a:ea typeface="黑体" pitchFamily="2" charset="-122"/>
              </a:rPr>
              <a:t>工艺先进，成本低，效益高</a:t>
            </a:r>
          </a:p>
          <a:p>
            <a:pPr eaLnBrk="1" hangingPunct="1">
              <a:buFont typeface="Arial" charset="0"/>
              <a:buNone/>
            </a:pPr>
            <a:r>
              <a:rPr lang="zh-CN" altLang="en-US" smtClean="0">
                <a:solidFill>
                  <a:schemeClr val="bg1"/>
                </a:solidFill>
                <a:ea typeface="黑体" pitchFamily="2" charset="-122"/>
              </a:rPr>
              <a:t>制图精度高</a:t>
            </a:r>
          </a:p>
          <a:p>
            <a:pPr eaLnBrk="1" hangingPunct="1">
              <a:buFont typeface="Arial" charset="0"/>
              <a:buNone/>
            </a:pPr>
            <a:r>
              <a:rPr lang="zh-CN" altLang="en-US" smtClean="0">
                <a:solidFill>
                  <a:schemeClr val="bg1"/>
                </a:solidFill>
                <a:ea typeface="黑体" pitchFamily="2" charset="-122"/>
              </a:rPr>
              <a:t>信息数字化，便于修改与更新</a:t>
            </a:r>
          </a:p>
          <a:p>
            <a:pPr eaLnBrk="1" hangingPunct="1">
              <a:buFont typeface="Arial" charset="0"/>
              <a:buNone/>
            </a:pPr>
            <a:endParaRPr lang="zh-CN" altLang="en-US" smtClean="0">
              <a:solidFill>
                <a:schemeClr val="bg1"/>
              </a:solidFill>
              <a:ea typeface="黑体" pitchFamily="2" charset="-122"/>
            </a:endParaRPr>
          </a:p>
        </p:txBody>
      </p:sp>
    </p:spTree>
    <p:extLst>
      <p:ext uri="{BB962C8B-B14F-4D97-AF65-F5344CB8AC3E}">
        <p14:creationId xmlns:p14="http://schemas.microsoft.com/office/powerpoint/2010/main" val="34035981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45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45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45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454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454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45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p:nvPr>
        </p:nvSpPr>
        <p:spPr>
          <a:xfrm>
            <a:off x="0" y="620713"/>
            <a:ext cx="9144000" cy="1143000"/>
          </a:xfrm>
        </p:spPr>
        <p:txBody>
          <a:bodyPr/>
          <a:lstStyle/>
          <a:p>
            <a:pPr eaLnBrk="1" hangingPunct="1"/>
            <a:r>
              <a:rPr lang="zh-CN" altLang="en-US" sz="3600" b="1" smtClean="0">
                <a:solidFill>
                  <a:srgbClr val="FFFF00"/>
                </a:solidFill>
                <a:latin typeface="宋体" pitchFamily="2" charset="-122"/>
              </a:rPr>
              <a:t>电子地图正广泛应用于我们的生活</a:t>
            </a:r>
          </a:p>
        </p:txBody>
      </p:sp>
      <p:sp>
        <p:nvSpPr>
          <p:cNvPr id="89091" name="Rectangle 3"/>
          <p:cNvSpPr>
            <a:spLocks noGrp="1"/>
          </p:cNvSpPr>
          <p:nvPr>
            <p:ph type="body" idx="1"/>
          </p:nvPr>
        </p:nvSpPr>
        <p:spPr>
          <a:xfrm>
            <a:off x="323850" y="2060575"/>
            <a:ext cx="4608513" cy="4525963"/>
          </a:xfrm>
        </p:spPr>
        <p:txBody>
          <a:bodyPr/>
          <a:lstStyle/>
          <a:p>
            <a:pPr marL="0" indent="0" eaLnBrk="1" hangingPunct="1">
              <a:buFont typeface="Arial" charset="0"/>
              <a:buNone/>
            </a:pPr>
            <a:r>
              <a:rPr lang="zh-CN" altLang="en-US" sz="2800" smtClean="0">
                <a:solidFill>
                  <a:schemeClr val="bg1"/>
                </a:solidFill>
                <a:ea typeface="黑体" pitchFamily="2" charset="-122"/>
              </a:rPr>
              <a:t>查找各种场所、各种位置</a:t>
            </a:r>
          </a:p>
          <a:p>
            <a:pPr marL="0" indent="0" eaLnBrk="1" hangingPunct="1">
              <a:buFont typeface="Arial" charset="0"/>
              <a:buNone/>
            </a:pPr>
            <a:r>
              <a:rPr lang="zh-CN" altLang="en-US" sz="2800" smtClean="0">
                <a:solidFill>
                  <a:schemeClr val="bg1"/>
                </a:solidFill>
                <a:ea typeface="黑体" pitchFamily="2" charset="-122"/>
              </a:rPr>
              <a:t>查找一些出行的路线</a:t>
            </a:r>
          </a:p>
          <a:p>
            <a:pPr marL="0" indent="0" eaLnBrk="1" hangingPunct="1">
              <a:buFont typeface="Arial" charset="0"/>
              <a:buNone/>
            </a:pPr>
            <a:r>
              <a:rPr lang="zh-CN" altLang="en-US" sz="2800" smtClean="0">
                <a:solidFill>
                  <a:schemeClr val="bg1"/>
                </a:solidFill>
                <a:ea typeface="黑体" pitchFamily="2" charset="-122"/>
              </a:rPr>
              <a:t>了解各种信息</a:t>
            </a:r>
          </a:p>
          <a:p>
            <a:pPr marL="0" indent="0" eaLnBrk="1" hangingPunct="1">
              <a:buFont typeface="Arial" charset="0"/>
              <a:buNone/>
            </a:pPr>
            <a:r>
              <a:rPr lang="zh-CN" altLang="en-US" sz="2800" smtClean="0">
                <a:solidFill>
                  <a:schemeClr val="bg1"/>
                </a:solidFill>
                <a:ea typeface="黑体" pitchFamily="2" charset="-122"/>
              </a:rPr>
              <a:t>发布信息</a:t>
            </a:r>
            <a:endParaRPr lang="en-US" altLang="zh-CN" sz="2800" smtClean="0">
              <a:solidFill>
                <a:schemeClr val="bg1"/>
              </a:solidFill>
              <a:ea typeface="黑体" pitchFamily="2" charset="-122"/>
            </a:endParaRPr>
          </a:p>
          <a:p>
            <a:pPr marL="0" indent="0" eaLnBrk="1" hangingPunct="1">
              <a:buFont typeface="Arial" charset="0"/>
              <a:buNone/>
            </a:pPr>
            <a:r>
              <a:rPr lang="zh-CN" altLang="en-US" sz="2800" smtClean="0">
                <a:solidFill>
                  <a:schemeClr val="bg1"/>
                </a:solidFill>
                <a:latin typeface="黑体" pitchFamily="2" charset="-122"/>
                <a:ea typeface="黑体" pitchFamily="2" charset="-122"/>
              </a:rPr>
              <a:t>用于城市规划建设、交通、</a:t>
            </a:r>
            <a:endParaRPr lang="en-US" altLang="zh-CN" sz="2800" smtClean="0">
              <a:solidFill>
                <a:schemeClr val="bg1"/>
              </a:solidFill>
              <a:latin typeface="黑体" pitchFamily="2" charset="-122"/>
              <a:ea typeface="黑体" pitchFamily="2" charset="-122"/>
            </a:endParaRPr>
          </a:p>
          <a:p>
            <a:pPr marL="0" indent="0" eaLnBrk="1" hangingPunct="1">
              <a:buFont typeface="Arial" charset="0"/>
              <a:buNone/>
            </a:pPr>
            <a:r>
              <a:rPr lang="zh-CN" altLang="en-US" sz="2800" smtClean="0">
                <a:solidFill>
                  <a:schemeClr val="bg1"/>
                </a:solidFill>
                <a:latin typeface="黑体" pitchFamily="2" charset="-122"/>
                <a:ea typeface="黑体" pitchFamily="2" charset="-122"/>
              </a:rPr>
              <a:t>旅游和汽车导航等</a:t>
            </a:r>
            <a:r>
              <a:rPr lang="en-US" altLang="zh-CN" sz="2800" smtClean="0">
                <a:solidFill>
                  <a:schemeClr val="bg1"/>
                </a:solidFill>
                <a:latin typeface="黑体" pitchFamily="2" charset="-122"/>
                <a:ea typeface="黑体" pitchFamily="2" charset="-122"/>
              </a:rPr>
              <a:t>……</a:t>
            </a:r>
          </a:p>
        </p:txBody>
      </p:sp>
      <p:pic>
        <p:nvPicPr>
          <p:cNvPr id="89092" name="Picture 6"/>
          <p:cNvPicPr>
            <a:picLocks noChangeAspect="1" noChangeArrowheads="1"/>
          </p:cNvPicPr>
          <p:nvPr/>
        </p:nvPicPr>
        <p:blipFill>
          <a:blip r:embed="rId3">
            <a:extLst>
              <a:ext uri="{28A0092B-C50C-407E-A947-70E740481C1C}">
                <a14:useLocalDpi xmlns:a14="http://schemas.microsoft.com/office/drawing/2010/main" val="0"/>
              </a:ext>
            </a:extLst>
          </a:blip>
          <a:srcRect t="2963" b="6935"/>
          <a:stretch>
            <a:fillRect/>
          </a:stretch>
        </p:blipFill>
        <p:spPr bwMode="auto">
          <a:xfrm>
            <a:off x="5148263" y="1700213"/>
            <a:ext cx="3492500"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4365625"/>
            <a:ext cx="3843337" cy="2159000"/>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73574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ChangeArrowheads="1"/>
          </p:cNvSpPr>
          <p:nvPr/>
        </p:nvSpPr>
        <p:spPr bwMode="auto">
          <a:xfrm>
            <a:off x="611188" y="2457450"/>
            <a:ext cx="756126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r>
              <a:rPr lang="zh-CN" altLang="en-US" sz="3600" b="1" dirty="0" smtClean="0">
                <a:solidFill>
                  <a:prstClr val="white"/>
                </a:solidFill>
              </a:rPr>
              <a:t>        把地球表面某一地区的地理事物按一定比例缩小，用不同的符号和颜色绘制在平面上，并标注上相关的文字和数字，就成为一幅地图。</a:t>
            </a:r>
            <a:endParaRPr lang="en-US" altLang="zh-CN" sz="3600" b="1" dirty="0" smtClean="0">
              <a:solidFill>
                <a:prstClr val="white"/>
              </a:solidFill>
              <a:latin typeface="黑体" pitchFamily="2" charset="-122"/>
              <a:ea typeface="黑体" pitchFamily="2" charset="-122"/>
            </a:endParaRPr>
          </a:p>
          <a:p>
            <a:pPr fontAlgn="base">
              <a:lnSpc>
                <a:spcPct val="90000"/>
              </a:lnSpc>
              <a:spcBef>
                <a:spcPct val="20000"/>
              </a:spcBef>
              <a:spcAft>
                <a:spcPct val="0"/>
              </a:spcAft>
              <a:buFont typeface="Arial" charset="0"/>
              <a:buNone/>
            </a:pPr>
            <a:r>
              <a:rPr lang="zh-CN" altLang="en-US" sz="3600" b="1" dirty="0" smtClean="0">
                <a:solidFill>
                  <a:srgbClr val="FFFFFF"/>
                </a:solidFill>
                <a:latin typeface="黑体" pitchFamily="2" charset="-122"/>
                <a:ea typeface="黑体" pitchFamily="2" charset="-122"/>
              </a:rPr>
              <a:t>            </a:t>
            </a:r>
            <a:endParaRPr lang="zh-CN" altLang="en-US" sz="3600" dirty="0" smtClean="0">
              <a:solidFill>
                <a:srgbClr val="FFFFFF"/>
              </a:solidFill>
              <a:latin typeface="黑体" pitchFamily="2" charset="-122"/>
              <a:ea typeface="黑体" pitchFamily="2" charset="-122"/>
            </a:endParaRPr>
          </a:p>
        </p:txBody>
      </p:sp>
      <p:sp>
        <p:nvSpPr>
          <p:cNvPr id="44035" name="Text Box 5"/>
          <p:cNvSpPr txBox="1">
            <a:spLocks noChangeArrowheads="1"/>
          </p:cNvSpPr>
          <p:nvPr/>
        </p:nvSpPr>
        <p:spPr bwMode="auto">
          <a:xfrm>
            <a:off x="1500188" y="1285875"/>
            <a:ext cx="504031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lnSpc>
                <a:spcPct val="90000"/>
              </a:lnSpc>
              <a:spcBef>
                <a:spcPct val="20000"/>
              </a:spcBef>
              <a:spcAft>
                <a:spcPct val="0"/>
              </a:spcAft>
              <a:buFont typeface="Arial" charset="0"/>
              <a:buNone/>
            </a:pPr>
            <a:r>
              <a:rPr lang="zh-CN" altLang="en-US" sz="3600" dirty="0">
                <a:solidFill>
                  <a:srgbClr val="FFFF00"/>
                </a:solidFill>
                <a:latin typeface="Arial" charset="0"/>
                <a:ea typeface="黑体" pitchFamily="2" charset="-122"/>
              </a:rPr>
              <a:t>一</a:t>
            </a:r>
            <a:r>
              <a:rPr lang="en-US" altLang="zh-CN" sz="3600" b="1" dirty="0" smtClean="0">
                <a:solidFill>
                  <a:srgbClr val="FFFF00"/>
                </a:solidFill>
                <a:latin typeface="黑体" pitchFamily="2" charset="-122"/>
                <a:ea typeface="黑体" pitchFamily="2" charset="-122"/>
              </a:rPr>
              <a:t>.</a:t>
            </a:r>
            <a:r>
              <a:rPr lang="zh-CN" altLang="en-US" sz="3600" dirty="0" smtClean="0">
                <a:solidFill>
                  <a:srgbClr val="FFFF00"/>
                </a:solidFill>
                <a:latin typeface="Arial" charset="0"/>
                <a:ea typeface="黑体" pitchFamily="2" charset="-122"/>
              </a:rPr>
              <a:t>什么是地图</a:t>
            </a:r>
          </a:p>
        </p:txBody>
      </p:sp>
    </p:spTree>
    <p:extLst>
      <p:ext uri="{BB962C8B-B14F-4D97-AF65-F5344CB8AC3E}">
        <p14:creationId xmlns:p14="http://schemas.microsoft.com/office/powerpoint/2010/main" val="9277502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2"/>
          <p:cNvSpPr>
            <a:spLocks noGrp="1"/>
          </p:cNvSpPr>
          <p:nvPr>
            <p:ph idx="1"/>
          </p:nvPr>
        </p:nvSpPr>
        <p:spPr>
          <a:xfrm>
            <a:off x="2160588" y="476250"/>
            <a:ext cx="4714875" cy="679450"/>
          </a:xfrm>
        </p:spPr>
        <p:txBody>
          <a:bodyPr/>
          <a:lstStyle/>
          <a:p>
            <a:pPr marL="0" indent="0" eaLnBrk="1" hangingPunct="1">
              <a:buFont typeface="Arial" charset="0"/>
              <a:buNone/>
            </a:pPr>
            <a:r>
              <a:rPr lang="zh-CN" altLang="en-US" sz="3600" dirty="0" smtClean="0">
                <a:solidFill>
                  <a:srgbClr val="FFFF00"/>
                </a:solidFill>
                <a:latin typeface="黑体" pitchFamily="2" charset="-122"/>
                <a:ea typeface="黑体" pitchFamily="2" charset="-122"/>
              </a:rPr>
              <a:t>地图</a:t>
            </a:r>
            <a:r>
              <a:rPr lang="zh-CN" altLang="en-US" sz="3600" dirty="0" smtClean="0">
                <a:solidFill>
                  <a:srgbClr val="FFFF00"/>
                </a:solidFill>
                <a:latin typeface="黑体" pitchFamily="2" charset="-122"/>
                <a:ea typeface="黑体" pitchFamily="2" charset="-122"/>
              </a:rPr>
              <a:t>和平面图</a:t>
            </a:r>
          </a:p>
        </p:txBody>
      </p:sp>
      <p:sp>
        <p:nvSpPr>
          <p:cNvPr id="45059" name="TextBox 5"/>
          <p:cNvSpPr txBox="1">
            <a:spLocks noChangeArrowheads="1"/>
          </p:cNvSpPr>
          <p:nvPr/>
        </p:nvSpPr>
        <p:spPr bwMode="auto">
          <a:xfrm>
            <a:off x="5286375" y="1500188"/>
            <a:ext cx="3643313"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800" b="1" dirty="0" smtClean="0">
                <a:solidFill>
                  <a:prstClr val="white"/>
                </a:solidFill>
              </a:rPr>
              <a:t>      </a:t>
            </a:r>
            <a:r>
              <a:rPr lang="zh-CN" altLang="zh-CN" sz="2800" b="1" dirty="0" smtClean="0">
                <a:solidFill>
                  <a:prstClr val="white"/>
                </a:solidFill>
              </a:rPr>
              <a:t>平面图</a:t>
            </a:r>
            <a:r>
              <a:rPr lang="zh-CN" altLang="en-US" sz="2800" b="1" dirty="0" smtClean="0">
                <a:solidFill>
                  <a:prstClr val="white"/>
                </a:solidFill>
              </a:rPr>
              <a:t>是地图的一种。它是把地球表面小范围区域当做平面绘制而成的地图</a:t>
            </a:r>
            <a:r>
              <a:rPr lang="zh-CN" altLang="zh-CN" sz="2800" b="1" dirty="0" smtClean="0">
                <a:solidFill>
                  <a:prstClr val="white"/>
                </a:solidFill>
              </a:rPr>
              <a:t>。</a:t>
            </a:r>
          </a:p>
          <a:p>
            <a:pPr eaLnBrk="1" fontAlgn="base" hangingPunct="1">
              <a:spcBef>
                <a:spcPct val="0"/>
              </a:spcBef>
              <a:spcAft>
                <a:spcPct val="0"/>
              </a:spcAft>
            </a:pPr>
            <a:endParaRPr lang="zh-CN" altLang="en-US" dirty="0" smtClean="0">
              <a:solidFill>
                <a:prstClr val="black"/>
              </a:solidFill>
            </a:endParaRPr>
          </a:p>
        </p:txBody>
      </p:sp>
      <p:pic>
        <p:nvPicPr>
          <p:cNvPr id="45060" name="图片 7" descr="图1-12北京市略图.jpg"/>
          <p:cNvPicPr>
            <a:picLocks noChangeAspect="1"/>
          </p:cNvPicPr>
          <p:nvPr/>
        </p:nvPicPr>
        <p:blipFill>
          <a:blip r:embed="rId2">
            <a:extLst>
              <a:ext uri="{28A0092B-C50C-407E-A947-70E740481C1C}">
                <a14:useLocalDpi xmlns:a14="http://schemas.microsoft.com/office/drawing/2010/main" val="0"/>
              </a:ext>
            </a:extLst>
          </a:blip>
          <a:srcRect l="11562" t="11220" r="11716" b="20212"/>
          <a:stretch>
            <a:fillRect/>
          </a:stretch>
        </p:blipFill>
        <p:spPr bwMode="auto">
          <a:xfrm>
            <a:off x="71438" y="1643063"/>
            <a:ext cx="5214937"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5" descr="动物园导游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075" y="3929063"/>
            <a:ext cx="4821238"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042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fade">
                                      <p:cBhvr>
                                        <p:cTn id="7" dur="500"/>
                                        <p:tgtEl>
                                          <p:spTgt spid="450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45061"/>
                                        </p:tgtEl>
                                        <p:attrNameLst>
                                          <p:attrName>style.visibility</p:attrName>
                                        </p:attrNameLst>
                                      </p:cBhvr>
                                      <p:to>
                                        <p:strVal val="visible"/>
                                      </p:to>
                                    </p:set>
                                    <p:anim calcmode="lin" valueType="num">
                                      <p:cBhvr additive="base">
                                        <p:cTn id="12" dur="500" fill="hold"/>
                                        <p:tgtEl>
                                          <p:spTgt spid="45061"/>
                                        </p:tgtEl>
                                        <p:attrNameLst>
                                          <p:attrName>ppt_x</p:attrName>
                                        </p:attrNameLst>
                                      </p:cBhvr>
                                      <p:tavLst>
                                        <p:tav tm="0">
                                          <p:val>
                                            <p:strVal val="0-#ppt_w/2"/>
                                          </p:val>
                                        </p:tav>
                                        <p:tav tm="100000">
                                          <p:val>
                                            <p:strVal val="#ppt_x"/>
                                          </p:val>
                                        </p:tav>
                                      </p:tavLst>
                                    </p:anim>
                                    <p:anim calcmode="lin" valueType="num">
                                      <p:cBhvr additive="base">
                                        <p:cTn id="13" dur="500" fill="hold"/>
                                        <p:tgtEl>
                                          <p:spTgt spid="4506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5059"/>
                                        </p:tgtEl>
                                        <p:attrNameLst>
                                          <p:attrName>style.visibility</p:attrName>
                                        </p:attrNameLst>
                                      </p:cBhvr>
                                      <p:to>
                                        <p:strVal val="visible"/>
                                      </p:to>
                                    </p:set>
                                    <p:animEffect transition="in" filter="fade">
                                      <p:cBhvr>
                                        <p:cTn id="18" dur="1000"/>
                                        <p:tgtEl>
                                          <p:spTgt spid="45059"/>
                                        </p:tgtEl>
                                      </p:cBhvr>
                                    </p:animEffect>
                                    <p:anim calcmode="lin" valueType="num">
                                      <p:cBhvr>
                                        <p:cTn id="19" dur="1000" fill="hold"/>
                                        <p:tgtEl>
                                          <p:spTgt spid="45059"/>
                                        </p:tgtEl>
                                        <p:attrNameLst>
                                          <p:attrName>ppt_x</p:attrName>
                                        </p:attrNameLst>
                                      </p:cBhvr>
                                      <p:tavLst>
                                        <p:tav tm="0">
                                          <p:val>
                                            <p:strVal val="#ppt_x"/>
                                          </p:val>
                                        </p:tav>
                                        <p:tav tm="100000">
                                          <p:val>
                                            <p:strVal val="#ppt_x"/>
                                          </p:val>
                                        </p:tav>
                                      </p:tavLst>
                                    </p:anim>
                                    <p:anim calcmode="lin" valueType="num">
                                      <p:cBhvr>
                                        <p:cTn id="20" dur="1000" fill="hold"/>
                                        <p:tgtEl>
                                          <p:spTgt spid="450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图片 14" descr="图1-12北京市略图.jpg"/>
          <p:cNvPicPr>
            <a:picLocks noChangeAspect="1"/>
          </p:cNvPicPr>
          <p:nvPr/>
        </p:nvPicPr>
        <p:blipFill>
          <a:blip r:embed="rId3">
            <a:extLst>
              <a:ext uri="{28A0092B-C50C-407E-A947-70E740481C1C}">
                <a14:useLocalDpi xmlns:a14="http://schemas.microsoft.com/office/drawing/2010/main" val="0"/>
              </a:ext>
            </a:extLst>
          </a:blip>
          <a:srcRect l="11562" t="11220" r="11716" b="20212"/>
          <a:stretch>
            <a:fillRect/>
          </a:stretch>
        </p:blipFill>
        <p:spPr bwMode="auto">
          <a:xfrm>
            <a:off x="1441748" y="1643063"/>
            <a:ext cx="6098579" cy="459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标题 3"/>
          <p:cNvSpPr>
            <a:spLocks noGrp="1"/>
          </p:cNvSpPr>
          <p:nvPr>
            <p:ph type="title"/>
          </p:nvPr>
        </p:nvSpPr>
        <p:spPr>
          <a:xfrm>
            <a:off x="0" y="285750"/>
            <a:ext cx="9144000" cy="1143000"/>
          </a:xfrm>
        </p:spPr>
        <p:txBody>
          <a:bodyPr/>
          <a:lstStyle/>
          <a:p>
            <a:r>
              <a:rPr lang="zh-CN" altLang="en-US" sz="3600" b="1" dirty="0" smtClean="0">
                <a:solidFill>
                  <a:srgbClr val="FFFF00"/>
                </a:solidFill>
                <a:latin typeface="宋体" pitchFamily="2" charset="-122"/>
              </a:rPr>
              <a:t>二</a:t>
            </a:r>
            <a:r>
              <a:rPr lang="en-US" altLang="zh-CN" sz="3600" b="1" dirty="0" smtClean="0">
                <a:solidFill>
                  <a:srgbClr val="FFFF00"/>
                </a:solidFill>
                <a:latin typeface="宋体" pitchFamily="2" charset="-122"/>
              </a:rPr>
              <a:t>.</a:t>
            </a:r>
            <a:r>
              <a:rPr lang="zh-CN" altLang="en-US" sz="3600" b="1" dirty="0" smtClean="0">
                <a:solidFill>
                  <a:srgbClr val="FFFF00"/>
                </a:solidFill>
                <a:latin typeface="宋体" pitchFamily="2" charset="-122"/>
              </a:rPr>
              <a:t>地图</a:t>
            </a:r>
            <a:r>
              <a:rPr lang="zh-CN" altLang="en-US" sz="3600" b="1" dirty="0" smtClean="0">
                <a:solidFill>
                  <a:srgbClr val="FFFF00"/>
                </a:solidFill>
                <a:latin typeface="宋体" pitchFamily="2" charset="-122"/>
              </a:rPr>
              <a:t>三要素</a:t>
            </a:r>
          </a:p>
        </p:txBody>
      </p:sp>
      <p:sp>
        <p:nvSpPr>
          <p:cNvPr id="7" name="椭圆 6"/>
          <p:cNvSpPr/>
          <p:nvPr/>
        </p:nvSpPr>
        <p:spPr>
          <a:xfrm>
            <a:off x="1481365" y="1728036"/>
            <a:ext cx="1655762" cy="8636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8" name="椭圆 7"/>
          <p:cNvSpPr/>
          <p:nvPr/>
        </p:nvSpPr>
        <p:spPr>
          <a:xfrm>
            <a:off x="6040140" y="1766930"/>
            <a:ext cx="1500187" cy="221456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grpSp>
        <p:nvGrpSpPr>
          <p:cNvPr id="2" name="组合 2"/>
          <p:cNvGrpSpPr>
            <a:grpSpLocks/>
          </p:cNvGrpSpPr>
          <p:nvPr/>
        </p:nvGrpSpPr>
        <p:grpSpPr bwMode="auto">
          <a:xfrm>
            <a:off x="2550886" y="3852863"/>
            <a:ext cx="2024289" cy="385762"/>
            <a:chOff x="2908073" y="3567779"/>
            <a:chExt cx="2024289" cy="385762"/>
          </a:xfrm>
        </p:grpSpPr>
        <p:cxnSp>
          <p:nvCxnSpPr>
            <p:cNvPr id="9" name="直接连接符 8"/>
            <p:cNvCxnSpPr/>
            <p:nvPr/>
          </p:nvCxnSpPr>
          <p:spPr>
            <a:xfrm>
              <a:off x="3419475" y="3745579"/>
              <a:ext cx="1008062"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75788" name="TextBox 10"/>
            <p:cNvSpPr txBox="1">
              <a:spLocks noChangeArrowheads="1"/>
            </p:cNvSpPr>
            <p:nvPr/>
          </p:nvSpPr>
          <p:spPr bwMode="auto">
            <a:xfrm>
              <a:off x="4427537" y="3583654"/>
              <a:ext cx="5048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b="1" dirty="0" smtClean="0">
                  <a:solidFill>
                    <a:prstClr val="black"/>
                  </a:solidFill>
                </a:rPr>
                <a:t>东</a:t>
              </a:r>
            </a:p>
          </p:txBody>
        </p:sp>
        <p:sp>
          <p:nvSpPr>
            <p:cNvPr id="75789" name="TextBox 11"/>
            <p:cNvSpPr txBox="1">
              <a:spLocks noChangeArrowheads="1"/>
            </p:cNvSpPr>
            <p:nvPr/>
          </p:nvSpPr>
          <p:spPr bwMode="auto">
            <a:xfrm>
              <a:off x="2908073" y="3567779"/>
              <a:ext cx="5048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b="1" dirty="0" smtClean="0">
                  <a:solidFill>
                    <a:prstClr val="black"/>
                  </a:solidFill>
                </a:rPr>
                <a:t>西</a:t>
              </a:r>
            </a:p>
          </p:txBody>
        </p:sp>
      </p:grpSp>
      <p:grpSp>
        <p:nvGrpSpPr>
          <p:cNvPr id="3" name="组合 1"/>
          <p:cNvGrpSpPr>
            <a:grpSpLocks/>
          </p:cNvGrpSpPr>
          <p:nvPr/>
        </p:nvGrpSpPr>
        <p:grpSpPr bwMode="auto">
          <a:xfrm>
            <a:off x="3346449" y="3216275"/>
            <a:ext cx="504826" cy="1654175"/>
            <a:chOff x="3703637" y="2930525"/>
            <a:chExt cx="504826" cy="1654175"/>
          </a:xfrm>
        </p:grpSpPr>
        <p:cxnSp>
          <p:nvCxnSpPr>
            <p:cNvPr id="10" name="直接连接符 9"/>
            <p:cNvCxnSpPr/>
            <p:nvPr/>
          </p:nvCxnSpPr>
          <p:spPr>
            <a:xfrm>
              <a:off x="3924301" y="3300413"/>
              <a:ext cx="0" cy="992187"/>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75785" name="TextBox 1"/>
            <p:cNvSpPr txBox="1">
              <a:spLocks noChangeArrowheads="1"/>
            </p:cNvSpPr>
            <p:nvPr/>
          </p:nvSpPr>
          <p:spPr bwMode="auto">
            <a:xfrm>
              <a:off x="3703637" y="2930525"/>
              <a:ext cx="5048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b="1" smtClean="0">
                  <a:solidFill>
                    <a:prstClr val="black"/>
                  </a:solidFill>
                </a:rPr>
                <a:t>北</a:t>
              </a:r>
            </a:p>
          </p:txBody>
        </p:sp>
        <p:sp>
          <p:nvSpPr>
            <p:cNvPr id="75786" name="TextBox 12"/>
            <p:cNvSpPr txBox="1">
              <a:spLocks noChangeArrowheads="1"/>
            </p:cNvSpPr>
            <p:nvPr/>
          </p:nvSpPr>
          <p:spPr bwMode="auto">
            <a:xfrm>
              <a:off x="3703638" y="4216400"/>
              <a:ext cx="504825"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b="1" dirty="0" smtClean="0">
                  <a:solidFill>
                    <a:prstClr val="black"/>
                  </a:solidFill>
                </a:rPr>
                <a:t>南</a:t>
              </a:r>
            </a:p>
          </p:txBody>
        </p:sp>
      </p:grpSp>
    </p:spTree>
    <p:extLst>
      <p:ext uri="{BB962C8B-B14F-4D97-AF65-F5344CB8AC3E}">
        <p14:creationId xmlns:p14="http://schemas.microsoft.com/office/powerpoint/2010/main" val="16399089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211138" y="333375"/>
            <a:ext cx="4546600" cy="676275"/>
          </a:xfrm>
        </p:spPr>
        <p:txBody>
          <a:bodyPr/>
          <a:lstStyle/>
          <a:p>
            <a:pPr eaLnBrk="1" hangingPunct="1">
              <a:buFontTx/>
              <a:buNone/>
              <a:defRPr/>
            </a:pPr>
            <a:r>
              <a:rPr kumimoji="1" lang="zh-CN" altLang="en-US" b="1" smtClean="0">
                <a:effectLst>
                  <a:outerShdw blurRad="38100" dist="38100" dir="2700000" algn="tl">
                    <a:srgbClr val="000000"/>
                  </a:outerShdw>
                </a:effectLst>
              </a:rPr>
              <a:t>地图的三要素</a:t>
            </a:r>
          </a:p>
        </p:txBody>
      </p:sp>
      <p:sp>
        <p:nvSpPr>
          <p:cNvPr id="46083" name="Text Box 3"/>
          <p:cNvSpPr txBox="1">
            <a:spLocks noChangeArrowheads="1"/>
          </p:cNvSpPr>
          <p:nvPr/>
        </p:nvSpPr>
        <p:spPr bwMode="auto">
          <a:xfrm>
            <a:off x="1619250" y="3933825"/>
            <a:ext cx="20886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kumimoji="1" lang="en-US" altLang="zh-CN" sz="2800" b="1" dirty="0" smtClean="0">
                <a:solidFill>
                  <a:srgbClr val="FFFFFF"/>
                </a:solidFill>
                <a:latin typeface="Arial" charset="0"/>
              </a:rPr>
              <a:t>2.</a:t>
            </a:r>
            <a:r>
              <a:rPr kumimoji="1" lang="zh-CN" altLang="en-US" sz="2800" b="1" dirty="0" smtClean="0">
                <a:solidFill>
                  <a:srgbClr val="FFFFFF"/>
                </a:solidFill>
                <a:latin typeface="Arial" charset="0"/>
              </a:rPr>
              <a:t>比 </a:t>
            </a:r>
            <a:r>
              <a:rPr kumimoji="1" lang="zh-CN" altLang="en-US" sz="2800" b="1" dirty="0" smtClean="0">
                <a:solidFill>
                  <a:srgbClr val="FFFFFF"/>
                </a:solidFill>
                <a:latin typeface="Arial" charset="0"/>
              </a:rPr>
              <a:t>例 尺</a:t>
            </a:r>
            <a:r>
              <a:rPr kumimoji="1" lang="zh-CN" altLang="en-US" b="1" dirty="0" smtClean="0">
                <a:solidFill>
                  <a:srgbClr val="FFFFFF"/>
                </a:solidFill>
                <a:latin typeface="Arial" charset="0"/>
              </a:rPr>
              <a:t> </a:t>
            </a:r>
            <a:endParaRPr kumimoji="1" lang="zh-CN" altLang="en-US" sz="2800" b="1" dirty="0" smtClean="0">
              <a:solidFill>
                <a:srgbClr val="FFFFFF"/>
              </a:solidFill>
              <a:latin typeface="Arial" charset="0"/>
            </a:endParaRPr>
          </a:p>
        </p:txBody>
      </p:sp>
      <p:sp>
        <p:nvSpPr>
          <p:cNvPr id="46084" name="Rectangle 4"/>
          <p:cNvSpPr>
            <a:spLocks noChangeArrowheads="1"/>
          </p:cNvSpPr>
          <p:nvPr/>
        </p:nvSpPr>
        <p:spPr bwMode="auto">
          <a:xfrm>
            <a:off x="1692275" y="1916113"/>
            <a:ext cx="18716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kumimoji="1" lang="en-US" altLang="zh-CN" sz="2800" b="1" dirty="0" smtClean="0">
                <a:solidFill>
                  <a:srgbClr val="FFFFFF"/>
                </a:solidFill>
                <a:latin typeface="宋体" pitchFamily="2" charset="-122"/>
              </a:rPr>
              <a:t>1</a:t>
            </a:r>
            <a:r>
              <a:rPr kumimoji="1" lang="en-US" altLang="zh-CN" sz="2800" b="1" dirty="0">
                <a:solidFill>
                  <a:srgbClr val="FFFFFF"/>
                </a:solidFill>
                <a:latin typeface="宋体" pitchFamily="2" charset="-122"/>
              </a:rPr>
              <a:t>.</a:t>
            </a:r>
            <a:r>
              <a:rPr kumimoji="1" lang="zh-CN" altLang="en-US" sz="2800" b="1" dirty="0" smtClean="0">
                <a:solidFill>
                  <a:srgbClr val="FFFFFF"/>
                </a:solidFill>
                <a:latin typeface="宋体" pitchFamily="2" charset="-122"/>
              </a:rPr>
              <a:t>方  </a:t>
            </a:r>
            <a:r>
              <a:rPr kumimoji="1" lang="zh-CN" altLang="en-US" sz="2800" b="1" dirty="0" smtClean="0">
                <a:solidFill>
                  <a:srgbClr val="FFFFFF"/>
                </a:solidFill>
                <a:latin typeface="宋体" pitchFamily="2" charset="-122"/>
              </a:rPr>
              <a:t>向</a:t>
            </a:r>
          </a:p>
        </p:txBody>
      </p:sp>
      <p:sp>
        <p:nvSpPr>
          <p:cNvPr id="46085" name="Rectangle 5"/>
          <p:cNvSpPr>
            <a:spLocks noChangeArrowheads="1"/>
          </p:cNvSpPr>
          <p:nvPr/>
        </p:nvSpPr>
        <p:spPr bwMode="auto">
          <a:xfrm>
            <a:off x="1426029" y="5445124"/>
            <a:ext cx="21605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2800" b="1" dirty="0" smtClean="0">
                <a:solidFill>
                  <a:srgbClr val="FFFFFF"/>
                </a:solidFill>
              </a:rPr>
              <a:t>  </a:t>
            </a:r>
            <a:r>
              <a:rPr kumimoji="1" lang="en-US" altLang="zh-CN" sz="2800" b="1" dirty="0" smtClean="0">
                <a:solidFill>
                  <a:srgbClr val="FFFFFF"/>
                </a:solidFill>
              </a:rPr>
              <a:t>3.</a:t>
            </a:r>
            <a:r>
              <a:rPr kumimoji="1" lang="zh-CN" altLang="en-US" sz="2800" b="1" dirty="0" smtClean="0">
                <a:solidFill>
                  <a:srgbClr val="FFFFFF"/>
                </a:solidFill>
              </a:rPr>
              <a:t> </a:t>
            </a:r>
            <a:r>
              <a:rPr kumimoji="1" lang="zh-CN" altLang="en-US" sz="2800" b="1" dirty="0" smtClean="0">
                <a:solidFill>
                  <a:srgbClr val="FFFFFF"/>
                </a:solidFill>
              </a:rPr>
              <a:t>图    例</a:t>
            </a:r>
          </a:p>
        </p:txBody>
      </p:sp>
      <p:sp>
        <p:nvSpPr>
          <p:cNvPr id="76806" name="Text Box 6"/>
          <p:cNvSpPr txBox="1">
            <a:spLocks noChangeArrowheads="1"/>
          </p:cNvSpPr>
          <p:nvPr/>
        </p:nvSpPr>
        <p:spPr bwMode="auto">
          <a:xfrm>
            <a:off x="3821113" y="3500438"/>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dirty="0" smtClean="0">
                <a:solidFill>
                  <a:srgbClr val="FFFFFF"/>
                </a:solidFill>
                <a:latin typeface="Arial" charset="0"/>
              </a:rPr>
              <a:t>定义和计算</a:t>
            </a:r>
          </a:p>
        </p:txBody>
      </p:sp>
      <p:sp>
        <p:nvSpPr>
          <p:cNvPr id="76807" name="Rectangle 7"/>
          <p:cNvSpPr>
            <a:spLocks noChangeArrowheads="1"/>
          </p:cNvSpPr>
          <p:nvPr/>
        </p:nvSpPr>
        <p:spPr bwMode="auto">
          <a:xfrm>
            <a:off x="3833813" y="393700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fontAlgn="base">
              <a:spcBef>
                <a:spcPct val="20000"/>
              </a:spcBef>
              <a:spcAft>
                <a:spcPct val="0"/>
              </a:spcAft>
              <a:buClr>
                <a:srgbClr val="E3E3FF"/>
              </a:buClr>
            </a:pPr>
            <a:r>
              <a:rPr lang="zh-CN" altLang="en-US" dirty="0" smtClean="0">
                <a:solidFill>
                  <a:srgbClr val="FFFFFF"/>
                </a:solidFill>
              </a:rPr>
              <a:t>表示方式</a:t>
            </a:r>
          </a:p>
        </p:txBody>
      </p:sp>
      <p:sp>
        <p:nvSpPr>
          <p:cNvPr id="76808" name="Rectangle 8"/>
          <p:cNvSpPr>
            <a:spLocks noChangeArrowheads="1"/>
          </p:cNvSpPr>
          <p:nvPr/>
        </p:nvSpPr>
        <p:spPr bwMode="auto">
          <a:xfrm>
            <a:off x="3851275" y="436880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fontAlgn="base">
              <a:spcBef>
                <a:spcPct val="20000"/>
              </a:spcBef>
              <a:spcAft>
                <a:spcPct val="0"/>
              </a:spcAft>
              <a:buClr>
                <a:srgbClr val="E3E3FF"/>
              </a:buClr>
            </a:pPr>
            <a:r>
              <a:rPr lang="zh-CN" altLang="en-US" dirty="0" smtClean="0">
                <a:solidFill>
                  <a:srgbClr val="FFFFFF"/>
                </a:solidFill>
              </a:rPr>
              <a:t>大小比较</a:t>
            </a:r>
          </a:p>
        </p:txBody>
      </p:sp>
      <p:sp>
        <p:nvSpPr>
          <p:cNvPr id="76809" name="Rectangle 9"/>
          <p:cNvSpPr>
            <a:spLocks noChangeArrowheads="1"/>
          </p:cNvSpPr>
          <p:nvPr/>
        </p:nvSpPr>
        <p:spPr bwMode="auto">
          <a:xfrm>
            <a:off x="3851275" y="1451769"/>
            <a:ext cx="1098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fontAlgn="base">
              <a:spcBef>
                <a:spcPct val="20000"/>
              </a:spcBef>
              <a:spcAft>
                <a:spcPct val="0"/>
              </a:spcAft>
              <a:buClr>
                <a:srgbClr val="E3E3FF"/>
              </a:buClr>
              <a:defRPr/>
            </a:pPr>
            <a:r>
              <a:rPr kumimoji="1" lang="zh-CN" altLang="en-US" dirty="0">
                <a:solidFill>
                  <a:srgbClr val="FFFFFF"/>
                </a:solidFill>
                <a:effectLst>
                  <a:outerShdw blurRad="38100" dist="38100" dir="2700000" algn="tl">
                    <a:srgbClr val="000000"/>
                  </a:outerShdw>
                </a:effectLst>
              </a:rPr>
              <a:t>一般地图</a:t>
            </a:r>
          </a:p>
        </p:txBody>
      </p:sp>
      <p:sp>
        <p:nvSpPr>
          <p:cNvPr id="76810" name="Rectangle 10"/>
          <p:cNvSpPr>
            <a:spLocks noChangeArrowheads="1"/>
          </p:cNvSpPr>
          <p:nvPr/>
        </p:nvSpPr>
        <p:spPr bwMode="auto">
          <a:xfrm>
            <a:off x="3851275" y="1883569"/>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fontAlgn="base">
              <a:spcBef>
                <a:spcPct val="20000"/>
              </a:spcBef>
              <a:spcAft>
                <a:spcPct val="0"/>
              </a:spcAft>
              <a:buClr>
                <a:srgbClr val="E3E3FF"/>
              </a:buClr>
              <a:defRPr/>
            </a:pPr>
            <a:r>
              <a:rPr kumimoji="1" lang="zh-CN" altLang="en-US" dirty="0">
                <a:solidFill>
                  <a:srgbClr val="FFFFFF"/>
                </a:solidFill>
                <a:effectLst>
                  <a:outerShdw blurRad="38100" dist="38100" dir="2700000" algn="tl">
                    <a:srgbClr val="000000"/>
                  </a:outerShdw>
                </a:effectLst>
              </a:rPr>
              <a:t>指向标地图</a:t>
            </a:r>
          </a:p>
        </p:txBody>
      </p:sp>
      <p:sp>
        <p:nvSpPr>
          <p:cNvPr id="76811" name="Rectangle 11"/>
          <p:cNvSpPr>
            <a:spLocks noChangeArrowheads="1"/>
          </p:cNvSpPr>
          <p:nvPr/>
        </p:nvSpPr>
        <p:spPr bwMode="auto">
          <a:xfrm>
            <a:off x="3851275" y="2316956"/>
            <a:ext cx="1327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fontAlgn="base">
              <a:spcBef>
                <a:spcPct val="20000"/>
              </a:spcBef>
              <a:spcAft>
                <a:spcPct val="0"/>
              </a:spcAft>
              <a:buClr>
                <a:srgbClr val="E3E3FF"/>
              </a:buClr>
              <a:defRPr/>
            </a:pPr>
            <a:r>
              <a:rPr kumimoji="1" lang="zh-CN" altLang="en-US" dirty="0">
                <a:solidFill>
                  <a:srgbClr val="FFFFFF"/>
                </a:solidFill>
                <a:effectLst>
                  <a:outerShdw blurRad="38100" dist="38100" dir="2700000" algn="tl">
                    <a:srgbClr val="000000"/>
                  </a:outerShdw>
                </a:effectLst>
              </a:rPr>
              <a:t>经纬网地图</a:t>
            </a:r>
          </a:p>
        </p:txBody>
      </p:sp>
      <p:sp>
        <p:nvSpPr>
          <p:cNvPr id="46093" name="AutoShape 13">
            <a:hlinkClick r:id="rId2" action="ppaction://hlinksldjump" highlightClick="1"/>
          </p:cNvPr>
          <p:cNvSpPr>
            <a:spLocks noChangeArrowheads="1"/>
          </p:cNvSpPr>
          <p:nvPr/>
        </p:nvSpPr>
        <p:spPr bwMode="auto">
          <a:xfrm>
            <a:off x="8316913" y="6381750"/>
            <a:ext cx="360362" cy="215900"/>
          </a:xfrm>
          <a:prstGeom prst="actionButtonForwardNex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20000"/>
              </a:spcBef>
              <a:spcAft>
                <a:spcPct val="0"/>
              </a:spcAft>
              <a:buClr>
                <a:srgbClr val="E3E3FF"/>
              </a:buClr>
            </a:pPr>
            <a:endParaRPr lang="zh-CN" altLang="en-US" sz="3200" smtClean="0">
              <a:solidFill>
                <a:srgbClr val="FFFFFF"/>
              </a:solidFill>
            </a:endParaRPr>
          </a:p>
        </p:txBody>
      </p:sp>
    </p:spTree>
    <p:extLst>
      <p:ext uri="{BB962C8B-B14F-4D97-AF65-F5344CB8AC3E}">
        <p14:creationId xmlns:p14="http://schemas.microsoft.com/office/powerpoint/2010/main" val="26431065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9">
                                            <p:txEl>
                                              <p:pRg st="0" end="0"/>
                                            </p:txEl>
                                          </p:spTgt>
                                        </p:tgtEl>
                                        <p:attrNameLst>
                                          <p:attrName>style.visibility</p:attrName>
                                        </p:attrNameLst>
                                      </p:cBhvr>
                                      <p:to>
                                        <p:strVal val="visible"/>
                                      </p:to>
                                    </p:set>
                                    <p:anim calcmode="lin" valueType="num">
                                      <p:cBhvr additive="base">
                                        <p:cTn id="7" dur="500" fill="hold"/>
                                        <p:tgtEl>
                                          <p:spTgt spid="768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6810">
                                            <p:txEl>
                                              <p:pRg st="0" end="0"/>
                                            </p:txEl>
                                          </p:spTgt>
                                        </p:tgtEl>
                                        <p:attrNameLst>
                                          <p:attrName>style.visibility</p:attrName>
                                        </p:attrNameLst>
                                      </p:cBhvr>
                                      <p:to>
                                        <p:strVal val="visible"/>
                                      </p:to>
                                    </p:set>
                                    <p:anim calcmode="lin" valueType="num">
                                      <p:cBhvr additive="base">
                                        <p:cTn id="13" dur="500" fill="hold"/>
                                        <p:tgtEl>
                                          <p:spTgt spid="768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68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6811">
                                            <p:txEl>
                                              <p:pRg st="0" end="0"/>
                                            </p:txEl>
                                          </p:spTgt>
                                        </p:tgtEl>
                                        <p:attrNameLst>
                                          <p:attrName>style.visibility</p:attrName>
                                        </p:attrNameLst>
                                      </p:cBhvr>
                                      <p:to>
                                        <p:strVal val="visible"/>
                                      </p:to>
                                    </p:set>
                                    <p:anim calcmode="lin" valueType="num">
                                      <p:cBhvr additive="base">
                                        <p:cTn id="19" dur="500" fill="hold"/>
                                        <p:tgtEl>
                                          <p:spTgt spid="768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76806">
                                            <p:txEl>
                                              <p:pRg st="0" end="0"/>
                                            </p:txEl>
                                          </p:spTgt>
                                        </p:tgtEl>
                                        <p:attrNameLst>
                                          <p:attrName>style.visibility</p:attrName>
                                        </p:attrNameLst>
                                      </p:cBhvr>
                                      <p:to>
                                        <p:strVal val="visible"/>
                                      </p:to>
                                    </p:set>
                                    <p:anim calcmode="lin" valueType="num">
                                      <p:cBhvr additive="base">
                                        <p:cTn id="25" dur="1000" fill="hold"/>
                                        <p:tgtEl>
                                          <p:spTgt spid="76806">
                                            <p:txEl>
                                              <p:pRg st="0" end="0"/>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7680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76807">
                                            <p:txEl>
                                              <p:pRg st="0" end="0"/>
                                            </p:txEl>
                                          </p:spTgt>
                                        </p:tgtEl>
                                        <p:attrNameLst>
                                          <p:attrName>style.visibility</p:attrName>
                                        </p:attrNameLst>
                                      </p:cBhvr>
                                      <p:to>
                                        <p:strVal val="visible"/>
                                      </p:to>
                                    </p:set>
                                    <p:anim calcmode="lin" valueType="num">
                                      <p:cBhvr additive="base">
                                        <p:cTn id="31" dur="500" fill="hold"/>
                                        <p:tgtEl>
                                          <p:spTgt spid="76807">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68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76808">
                                            <p:txEl>
                                              <p:pRg st="0" end="0"/>
                                            </p:txEl>
                                          </p:spTgt>
                                        </p:tgtEl>
                                        <p:attrNameLst>
                                          <p:attrName>style.visibility</p:attrName>
                                        </p:attrNameLst>
                                      </p:cBhvr>
                                      <p:to>
                                        <p:strVal val="visible"/>
                                      </p:to>
                                    </p:set>
                                    <p:anim calcmode="lin" valueType="num">
                                      <p:cBhvr additive="base">
                                        <p:cTn id="37" dur="500" fill="hold"/>
                                        <p:tgtEl>
                                          <p:spTgt spid="76808">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7680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6" descr="图3-1中国地形.jpg"/>
          <p:cNvPicPr>
            <a:picLocks noChangeAspect="1"/>
          </p:cNvPicPr>
          <p:nvPr/>
        </p:nvPicPr>
        <p:blipFill>
          <a:blip r:embed="rId3">
            <a:extLst>
              <a:ext uri="{28A0092B-C50C-407E-A947-70E740481C1C}">
                <a14:useLocalDpi xmlns:a14="http://schemas.microsoft.com/office/drawing/2010/main" val="0"/>
              </a:ext>
            </a:extLst>
          </a:blip>
          <a:srcRect r="1463" b="19791"/>
          <a:stretch>
            <a:fillRect/>
          </a:stretch>
        </p:blipFill>
        <p:spPr bwMode="auto">
          <a:xfrm>
            <a:off x="714375" y="1143000"/>
            <a:ext cx="4857750"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标题 1"/>
          <p:cNvSpPr>
            <a:spLocks noGrp="1"/>
          </p:cNvSpPr>
          <p:nvPr>
            <p:ph type="title"/>
          </p:nvPr>
        </p:nvSpPr>
        <p:spPr>
          <a:xfrm>
            <a:off x="714375" y="260648"/>
            <a:ext cx="3240856" cy="647700"/>
          </a:xfrm>
        </p:spPr>
        <p:txBody>
          <a:bodyPr/>
          <a:lstStyle/>
          <a:p>
            <a:pPr algn="l"/>
            <a:r>
              <a:rPr lang="zh-CN" altLang="en-US" sz="3600" dirty="0" smtClean="0">
                <a:solidFill>
                  <a:srgbClr val="FFFF00"/>
                </a:solidFill>
                <a:latin typeface="黑体" pitchFamily="2" charset="-122"/>
                <a:ea typeface="黑体" pitchFamily="2" charset="-122"/>
              </a:rPr>
              <a:t>① 一般定向法</a:t>
            </a:r>
            <a:endParaRPr lang="zh-CN" altLang="en-US" sz="3600" dirty="0" smtClean="0">
              <a:solidFill>
                <a:srgbClr val="FFFF00"/>
              </a:solidFill>
              <a:latin typeface="黑体" pitchFamily="2" charset="-122"/>
              <a:ea typeface="黑体" pitchFamily="2" charset="-122"/>
            </a:endParaRPr>
          </a:p>
        </p:txBody>
      </p:sp>
      <p:pic>
        <p:nvPicPr>
          <p:cNvPr id="20483" name="图片 3"/>
          <p:cNvPicPr>
            <a:picLocks noChangeAspect="1"/>
          </p:cNvPicPr>
          <p:nvPr/>
        </p:nvPicPr>
        <p:blipFill>
          <a:blip r:embed="rId4">
            <a:extLst>
              <a:ext uri="{28A0092B-C50C-407E-A947-70E740481C1C}">
                <a14:useLocalDpi xmlns:a14="http://schemas.microsoft.com/office/drawing/2010/main" val="0"/>
              </a:ext>
            </a:extLst>
          </a:blip>
          <a:srcRect l="3969" r="6236"/>
          <a:stretch>
            <a:fillRect/>
          </a:stretch>
        </p:blipFill>
        <p:spPr bwMode="auto">
          <a:xfrm>
            <a:off x="5870232" y="3573462"/>
            <a:ext cx="2662208" cy="237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Box 1"/>
          <p:cNvSpPr txBox="1">
            <a:spLocks noChangeArrowheads="1"/>
          </p:cNvSpPr>
          <p:nvPr/>
        </p:nvSpPr>
        <p:spPr bwMode="auto">
          <a:xfrm>
            <a:off x="5819775" y="1193800"/>
            <a:ext cx="28098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400" b="1" smtClean="0">
                <a:solidFill>
                  <a:srgbClr val="FFFFFF"/>
                </a:solidFill>
              </a:rPr>
              <a:t>         如果一张图既没有指向标又没有经纬网，就按“上北下南，左西右东”的法则确定地图上的方向。</a:t>
            </a:r>
            <a:endParaRPr lang="zh-CN" altLang="en-US" sz="2400" smtClean="0">
              <a:solidFill>
                <a:srgbClr val="000000"/>
              </a:solidFill>
            </a:endParaRPr>
          </a:p>
        </p:txBody>
      </p:sp>
    </p:spTree>
    <p:extLst>
      <p:ext uri="{BB962C8B-B14F-4D97-AF65-F5344CB8AC3E}">
        <p14:creationId xmlns:p14="http://schemas.microsoft.com/office/powerpoint/2010/main" val="10999497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11188" y="5448074"/>
            <a:ext cx="8445500" cy="1569660"/>
          </a:xfrm>
          <a:prstGeom prst="rect">
            <a:avLst/>
          </a:prstGeom>
          <a:noFill/>
        </p:spPr>
        <p:txBody>
          <a:bodyPr>
            <a:spAutoFit/>
          </a:bodyPr>
          <a:lstStyle/>
          <a:p>
            <a:pPr fontAlgn="base">
              <a:spcBef>
                <a:spcPct val="0"/>
              </a:spcBef>
              <a:spcAft>
                <a:spcPct val="0"/>
              </a:spcAft>
              <a:defRPr/>
            </a:pPr>
            <a:r>
              <a:rPr lang="en-US" altLang="zh-CN" sz="2400" b="1" dirty="0">
                <a:solidFill>
                  <a:prstClr val="white"/>
                </a:solidFill>
                <a:latin typeface="宋体"/>
              </a:rPr>
              <a:t>1.</a:t>
            </a:r>
            <a:r>
              <a:rPr lang="zh-CN" altLang="en-US" sz="2400" b="1" dirty="0">
                <a:solidFill>
                  <a:prstClr val="white"/>
                </a:solidFill>
                <a:latin typeface="宋体"/>
              </a:rPr>
              <a:t>北京站在故宫什么方向？　（      ）</a:t>
            </a:r>
          </a:p>
          <a:p>
            <a:pPr fontAlgn="base">
              <a:spcBef>
                <a:spcPct val="0"/>
              </a:spcBef>
              <a:spcAft>
                <a:spcPct val="0"/>
              </a:spcAft>
              <a:defRPr/>
            </a:pPr>
            <a:r>
              <a:rPr lang="en-US" altLang="zh-CN" sz="2400" b="1" dirty="0">
                <a:solidFill>
                  <a:prstClr val="white"/>
                </a:solidFill>
                <a:latin typeface="宋体"/>
              </a:rPr>
              <a:t>2.</a:t>
            </a:r>
            <a:r>
              <a:rPr lang="zh-CN" altLang="en-US" sz="2400" b="1" dirty="0">
                <a:solidFill>
                  <a:prstClr val="white"/>
                </a:solidFill>
                <a:latin typeface="宋体"/>
              </a:rPr>
              <a:t>北海公园在故宫什么方向？（  　  ）</a:t>
            </a:r>
          </a:p>
          <a:p>
            <a:pPr fontAlgn="base">
              <a:spcBef>
                <a:spcPct val="0"/>
              </a:spcBef>
              <a:spcAft>
                <a:spcPct val="0"/>
              </a:spcAft>
              <a:defRPr/>
            </a:pPr>
            <a:r>
              <a:rPr lang="en-US" altLang="zh-CN" sz="2400" b="1" dirty="0">
                <a:solidFill>
                  <a:prstClr val="white"/>
                </a:solidFill>
                <a:latin typeface="宋体"/>
              </a:rPr>
              <a:t>3</a:t>
            </a:r>
            <a:r>
              <a:rPr lang="en-US" altLang="zh-CN" sz="2400" b="1" dirty="0" smtClean="0">
                <a:solidFill>
                  <a:prstClr val="white"/>
                </a:solidFill>
                <a:latin typeface="宋体"/>
              </a:rPr>
              <a:t>.</a:t>
            </a:r>
            <a:r>
              <a:rPr lang="zh-CN" altLang="en-US" sz="2400" b="1" dirty="0">
                <a:solidFill>
                  <a:prstClr val="white"/>
                </a:solidFill>
                <a:latin typeface="宋体"/>
              </a:rPr>
              <a:t>在这幅地图上，你是如何来确定方向的？（     　　    ）</a:t>
            </a:r>
          </a:p>
          <a:p>
            <a:pPr fontAlgn="base">
              <a:spcBef>
                <a:spcPct val="0"/>
              </a:spcBef>
              <a:spcAft>
                <a:spcPct val="0"/>
              </a:spcAft>
              <a:defRPr/>
            </a:pPr>
            <a:endParaRPr lang="zh-CN" altLang="en-US" sz="2400" b="1" dirty="0">
              <a:solidFill>
                <a:prstClr val="white"/>
              </a:solidFill>
              <a:latin typeface="宋体"/>
            </a:endParaRPr>
          </a:p>
        </p:txBody>
      </p:sp>
      <p:sp>
        <p:nvSpPr>
          <p:cNvPr id="49155" name="Rectangle 2"/>
          <p:cNvSpPr>
            <a:spLocks noChangeArrowheads="1"/>
          </p:cNvSpPr>
          <p:nvPr/>
        </p:nvSpPr>
        <p:spPr bwMode="auto">
          <a:xfrm>
            <a:off x="0" y="4835525"/>
            <a:ext cx="5999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ctr"/>
          <a:lstStyle/>
          <a:p>
            <a:pPr algn="ctr" fontAlgn="base">
              <a:spcBef>
                <a:spcPct val="0"/>
              </a:spcBef>
              <a:spcAft>
                <a:spcPct val="0"/>
              </a:spcAft>
            </a:pPr>
            <a:endParaRPr lang="zh-CN" altLang="en-US" sz="4800" b="1" smtClean="0">
              <a:solidFill>
                <a:srgbClr val="FFFF00"/>
              </a:solidFill>
            </a:endParaRPr>
          </a:p>
        </p:txBody>
      </p:sp>
      <p:sp>
        <p:nvSpPr>
          <p:cNvPr id="508934" name="Text Box 6"/>
          <p:cNvSpPr txBox="1">
            <a:spLocks noChangeArrowheads="1"/>
          </p:cNvSpPr>
          <p:nvPr/>
        </p:nvSpPr>
        <p:spPr bwMode="auto">
          <a:xfrm>
            <a:off x="4988719" y="5445125"/>
            <a:ext cx="1223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400" b="1" dirty="0" smtClean="0">
                <a:solidFill>
                  <a:srgbClr val="FFFF00"/>
                </a:solidFill>
              </a:rPr>
              <a:t>东南 </a:t>
            </a:r>
          </a:p>
        </p:txBody>
      </p:sp>
      <p:sp>
        <p:nvSpPr>
          <p:cNvPr id="508935" name="Text Box 7"/>
          <p:cNvSpPr txBox="1">
            <a:spLocks noChangeArrowheads="1"/>
          </p:cNvSpPr>
          <p:nvPr/>
        </p:nvSpPr>
        <p:spPr bwMode="auto">
          <a:xfrm>
            <a:off x="5060156" y="5791013"/>
            <a:ext cx="115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50000"/>
              </a:spcBef>
              <a:spcAft>
                <a:spcPct val="0"/>
              </a:spcAft>
            </a:pPr>
            <a:r>
              <a:rPr lang="zh-CN" altLang="en-US" sz="2400" b="1" dirty="0" smtClean="0">
                <a:solidFill>
                  <a:srgbClr val="FFFF00"/>
                </a:solidFill>
              </a:rPr>
              <a:t>西北</a:t>
            </a:r>
          </a:p>
        </p:txBody>
      </p:sp>
      <p:sp>
        <p:nvSpPr>
          <p:cNvPr id="508937" name="Text Box 9"/>
          <p:cNvSpPr txBox="1">
            <a:spLocks noChangeArrowheads="1"/>
          </p:cNvSpPr>
          <p:nvPr/>
        </p:nvSpPr>
        <p:spPr bwMode="auto">
          <a:xfrm>
            <a:off x="6805613" y="6217256"/>
            <a:ext cx="2144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20000"/>
              </a:spcBef>
              <a:spcAft>
                <a:spcPct val="0"/>
              </a:spcAft>
              <a:buFont typeface="Arial" charset="0"/>
              <a:buNone/>
            </a:pPr>
            <a:r>
              <a:rPr lang="zh-CN" altLang="en-US" sz="2400" b="1" dirty="0" smtClean="0">
                <a:solidFill>
                  <a:srgbClr val="FFFF00"/>
                </a:solidFill>
              </a:rPr>
              <a:t>用一般定向法</a:t>
            </a:r>
          </a:p>
        </p:txBody>
      </p:sp>
      <p:pic>
        <p:nvPicPr>
          <p:cNvPr id="49160" name="Picture 15" descr="004"/>
          <p:cNvPicPr>
            <a:picLocks noChangeAspect="1" noChangeArrowheads="1"/>
          </p:cNvPicPr>
          <p:nvPr/>
        </p:nvPicPr>
        <p:blipFill>
          <a:blip r:embed="rId2">
            <a:extLst>
              <a:ext uri="{28A0092B-C50C-407E-A947-70E740481C1C}">
                <a14:useLocalDpi xmlns:a14="http://schemas.microsoft.com/office/drawing/2010/main" val="0"/>
              </a:ext>
            </a:extLst>
          </a:blip>
          <a:srcRect l="13515" t="29797" r="60164" b="48137"/>
          <a:stretch>
            <a:fillRect/>
          </a:stretch>
        </p:blipFill>
        <p:spPr bwMode="auto">
          <a:xfrm>
            <a:off x="2583358" y="1216182"/>
            <a:ext cx="3911972"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椭圆 2"/>
          <p:cNvSpPr/>
          <p:nvPr/>
        </p:nvSpPr>
        <p:spPr>
          <a:xfrm>
            <a:off x="5323073" y="3834266"/>
            <a:ext cx="626690" cy="3460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12" name="椭圆 11"/>
          <p:cNvSpPr/>
          <p:nvPr/>
        </p:nvSpPr>
        <p:spPr>
          <a:xfrm>
            <a:off x="3702820" y="2413338"/>
            <a:ext cx="492125" cy="3444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13" name="椭圆 12"/>
          <p:cNvSpPr/>
          <p:nvPr/>
        </p:nvSpPr>
        <p:spPr>
          <a:xfrm>
            <a:off x="4277723" y="3006044"/>
            <a:ext cx="492125" cy="3460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49165" name="TextBox 15"/>
          <p:cNvSpPr txBox="1">
            <a:spLocks noChangeArrowheads="1"/>
          </p:cNvSpPr>
          <p:nvPr/>
        </p:nvSpPr>
        <p:spPr bwMode="auto">
          <a:xfrm>
            <a:off x="1763713" y="673100"/>
            <a:ext cx="5184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2800" b="1" smtClean="0">
                <a:solidFill>
                  <a:prstClr val="white"/>
                </a:solidFill>
              </a:rPr>
              <a:t>　　读下图，回答以下问题：</a:t>
            </a:r>
          </a:p>
        </p:txBody>
      </p:sp>
      <p:sp>
        <p:nvSpPr>
          <p:cNvPr id="49166" name="云形标注 14"/>
          <p:cNvSpPr>
            <a:spLocks noChangeArrowheads="1"/>
          </p:cNvSpPr>
          <p:nvPr/>
        </p:nvSpPr>
        <p:spPr bwMode="auto">
          <a:xfrm>
            <a:off x="428625" y="142875"/>
            <a:ext cx="1928813" cy="1143000"/>
          </a:xfrm>
          <a:prstGeom prst="cloudCallout">
            <a:avLst>
              <a:gd name="adj1" fmla="val 53282"/>
              <a:gd name="adj2" fmla="val 37227"/>
            </a:avLst>
          </a:prstGeom>
          <a:solidFill>
            <a:srgbClr val="00B050"/>
          </a:solidFill>
          <a:ln w="9525">
            <a:solidFill>
              <a:srgbClr val="FFFF00"/>
            </a:solidFill>
            <a:round/>
            <a:headEnd/>
            <a:tailEnd/>
          </a:ln>
        </p:spPr>
        <p:txBody>
          <a:bodyPr anchor="ctr"/>
          <a:lstStyle/>
          <a:p>
            <a:pPr fontAlgn="base">
              <a:spcBef>
                <a:spcPct val="0"/>
              </a:spcBef>
              <a:spcAft>
                <a:spcPct val="0"/>
              </a:spcAft>
              <a:buFont typeface="Arial" charset="0"/>
              <a:buNone/>
            </a:pPr>
            <a:r>
              <a:rPr lang="zh-CN" altLang="en-US" sz="2800" smtClean="0">
                <a:solidFill>
                  <a:prstClr val="white"/>
                </a:solidFill>
                <a:latin typeface="黑体" pitchFamily="2" charset="-122"/>
                <a:ea typeface="黑体" pitchFamily="2" charset="-122"/>
              </a:rPr>
              <a:t>练一练</a:t>
            </a:r>
          </a:p>
        </p:txBody>
      </p:sp>
    </p:spTree>
    <p:extLst>
      <p:ext uri="{BB962C8B-B14F-4D97-AF65-F5344CB8AC3E}">
        <p14:creationId xmlns:p14="http://schemas.microsoft.com/office/powerpoint/2010/main" val="34446927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893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893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89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4" grpId="0"/>
      <p:bldP spid="508935" grpId="0"/>
      <p:bldP spid="508937" grpId="0"/>
    </p:bldLst>
  </p:timing>
</p:sld>
</file>

<file path=ppt/theme/theme1.xml><?xml version="1.0" encoding="utf-8"?>
<a:theme xmlns:a="http://schemas.openxmlformats.org/drawingml/2006/main" name="1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2"/>
          </a:buClr>
          <a:buSzTx/>
          <a:buFontTx/>
          <a:buNone/>
          <a:tabLst/>
          <a:defRPr kumimoji="0" lang="zh-CN" altLang="en-US" sz="32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2"/>
          </a:buClr>
          <a:buSzTx/>
          <a:buFontTx/>
          <a:buNone/>
          <a:tabLst/>
          <a:defRPr kumimoji="0" lang="zh-CN" altLang="en-US" sz="32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7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9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0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演示文稿5">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2"/>
          </a:buClr>
          <a:buSzTx/>
          <a:buFontTx/>
          <a:buNone/>
          <a:tabLst/>
          <a:defRPr kumimoji="0" lang="zh-CN" altLang="en-US" sz="32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2"/>
          </a:buClr>
          <a:buSzTx/>
          <a:buFontTx/>
          <a:buNone/>
          <a:tabLst/>
          <a:defRPr kumimoji="0" lang="zh-CN" altLang="en-US" sz="32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1049</Words>
  <Application>Microsoft Office PowerPoint</Application>
  <PresentationFormat>全屏显示(4:3)</PresentationFormat>
  <Paragraphs>190</Paragraphs>
  <Slides>37</Slides>
  <Notes>15</Notes>
  <HiddenSlides>0</HiddenSlides>
  <MMClips>0</MMClips>
  <ScaleCrop>false</ScaleCrop>
  <HeadingPairs>
    <vt:vector size="4" baseType="variant">
      <vt:variant>
        <vt:lpstr>主题</vt:lpstr>
      </vt:variant>
      <vt:variant>
        <vt:i4>14</vt:i4>
      </vt:variant>
      <vt:variant>
        <vt:lpstr>幻灯片标题</vt:lpstr>
      </vt:variant>
      <vt:variant>
        <vt:i4>37</vt:i4>
      </vt:variant>
    </vt:vector>
  </HeadingPairs>
  <TitlesOfParts>
    <vt:vector size="51" baseType="lpstr">
      <vt:lpstr>1_Office 主题</vt:lpstr>
      <vt:lpstr>Office 主题</vt:lpstr>
      <vt:lpstr>2_Office 主题</vt:lpstr>
      <vt:lpstr>1_演示文稿5</vt:lpstr>
      <vt:lpstr>3_Office 主题</vt:lpstr>
      <vt:lpstr>Mountain Top</vt:lpstr>
      <vt:lpstr>4_Office 主题</vt:lpstr>
      <vt:lpstr>5_Office 主题</vt:lpstr>
      <vt:lpstr>6_Office 主题</vt:lpstr>
      <vt:lpstr>1_Mountain Top</vt:lpstr>
      <vt:lpstr>7_Office 主题</vt:lpstr>
      <vt:lpstr>8_Office 主题</vt:lpstr>
      <vt:lpstr>9_Office 主题</vt:lpstr>
      <vt:lpstr>10_Office 主题</vt:lpstr>
      <vt:lpstr>PowerPoint 演示文稿</vt:lpstr>
      <vt:lpstr>PowerPoint 演示文稿</vt:lpstr>
      <vt:lpstr>PowerPoint 演示文稿</vt:lpstr>
      <vt:lpstr>PowerPoint 演示文稿</vt:lpstr>
      <vt:lpstr>PowerPoint 演示文稿</vt:lpstr>
      <vt:lpstr>二.地图三要素</vt:lpstr>
      <vt:lpstr>PowerPoint 演示文稿</vt:lpstr>
      <vt:lpstr>① 一般定向法</vt:lpstr>
      <vt:lpstr>PowerPoint 演示文稿</vt:lpstr>
      <vt:lpstr>PowerPoint 演示文稿</vt:lpstr>
      <vt:lpstr>② 指向标地图定向</vt:lpstr>
      <vt:lpstr>PowerPoint 演示文稿</vt:lpstr>
      <vt:lpstr>经线指示南北方向 纬线指示东西方向</vt:lpstr>
      <vt:lpstr>PowerPoint 演示文稿</vt:lpstr>
      <vt:lpstr>在地图上确定方向</vt:lpstr>
      <vt:lpstr>PowerPoint 演示文稿</vt:lpstr>
      <vt:lpstr>比例尺的公式</vt:lpstr>
      <vt:lpstr>比例尺的计算</vt:lpstr>
      <vt:lpstr>PowerPoint 演示文稿</vt:lpstr>
      <vt:lpstr>PowerPoint 演示文稿</vt:lpstr>
      <vt:lpstr>看图完成问题（小组活动）</vt:lpstr>
      <vt:lpstr>讨论结果</vt:lpstr>
      <vt:lpstr>如何知道小明的教室里都有什么呢？</vt:lpstr>
      <vt:lpstr>3.地图的图例</vt:lpstr>
      <vt:lpstr>认识常见的图例</vt:lpstr>
      <vt:lpstr>PowerPoint 演示文稿</vt:lpstr>
      <vt:lpstr>PowerPoint 演示文稿</vt:lpstr>
      <vt:lpstr>1.什么是影像地图</vt:lpstr>
      <vt:lpstr>PowerPoint 演示文稿</vt:lpstr>
      <vt:lpstr>PowerPoint 演示文稿</vt:lpstr>
      <vt:lpstr>PowerPoint 演示文稿</vt:lpstr>
      <vt:lpstr>PowerPoint 演示文稿</vt:lpstr>
      <vt:lpstr>影像地图的用途</vt:lpstr>
      <vt:lpstr>2.什么是电子地图</vt:lpstr>
      <vt:lpstr>PowerPoint 演示文稿</vt:lpstr>
      <vt:lpstr>电子地图的优点</vt:lpstr>
      <vt:lpstr>电子地图正广泛应用于我们的生活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津津</dc:creator>
  <cp:lastModifiedBy>津津</cp:lastModifiedBy>
  <cp:revision>12</cp:revision>
  <dcterms:created xsi:type="dcterms:W3CDTF">2017-08-31T13:55:22Z</dcterms:created>
  <dcterms:modified xsi:type="dcterms:W3CDTF">2017-08-31T16:00:53Z</dcterms:modified>
</cp:coreProperties>
</file>