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1" r:id="rId3"/>
    <p:sldId id="268" r:id="rId4"/>
    <p:sldId id="282" r:id="rId5"/>
    <p:sldId id="295" r:id="rId6"/>
    <p:sldId id="296" r:id="rId7"/>
    <p:sldId id="297" r:id="rId8"/>
    <p:sldId id="400" r:id="rId9"/>
    <p:sldId id="285" r:id="rId10"/>
    <p:sldId id="301" r:id="rId11"/>
    <p:sldId id="302" r:id="rId12"/>
    <p:sldId id="364" r:id="rId13"/>
    <p:sldId id="317" r:id="rId14"/>
    <p:sldId id="321" r:id="rId15"/>
    <p:sldId id="330" r:id="rId16"/>
    <p:sldId id="337" r:id="rId17"/>
    <p:sldId id="340" r:id="rId18"/>
    <p:sldId id="358" r:id="rId19"/>
    <p:sldId id="356" r:id="rId20"/>
    <p:sldId id="362" r:id="rId21"/>
    <p:sldId id="366" r:id="rId22"/>
    <p:sldId id="370" r:id="rId23"/>
    <p:sldId id="377" r:id="rId24"/>
    <p:sldId id="379" r:id="rId25"/>
    <p:sldId id="386" r:id="rId26"/>
    <p:sldId id="383" r:id="rId2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FF00"/>
    <a:srgbClr val="FF9900"/>
    <a:srgbClr val="FFFF00"/>
    <a:srgbClr val="0000CC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852" y="-84"/>
      </p:cViewPr>
      <p:guideLst>
        <p:guide orient="horz" pos="2041"/>
        <p:guide pos="36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31892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423" y="258764"/>
            <a:ext cx="10369232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423" y="1511301"/>
            <a:ext cx="10369232" cy="4276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2830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4140" y="258763"/>
            <a:ext cx="2591514" cy="552926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422" y="258763"/>
            <a:ext cx="7625276" cy="55292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567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56538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889" y="4164013"/>
            <a:ext cx="9794399" cy="12874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889" y="2746375"/>
            <a:ext cx="9794399" cy="14176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997676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423" y="258764"/>
            <a:ext cx="10369232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422" y="1511301"/>
            <a:ext cx="510839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58" y="1511301"/>
            <a:ext cx="5108396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073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423" y="258764"/>
            <a:ext cx="10369232" cy="10810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422" y="1450975"/>
            <a:ext cx="5090928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422" y="2055813"/>
            <a:ext cx="5090928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39" y="1450975"/>
            <a:ext cx="5092516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39" y="2055813"/>
            <a:ext cx="5092516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6625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423" y="258764"/>
            <a:ext cx="10369232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732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20722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422" y="258763"/>
            <a:ext cx="3790406" cy="109696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979" y="258763"/>
            <a:ext cx="6440675" cy="5529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422" y="1355725"/>
            <a:ext cx="3790406" cy="443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624213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048" y="4535489"/>
            <a:ext cx="6913880" cy="5365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048" y="579439"/>
            <a:ext cx="6913880" cy="3887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048" y="5072063"/>
            <a:ext cx="6913880" cy="7604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77436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>
          <a:blip r:embed="rId1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图片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3768" y="1406602"/>
            <a:ext cx="9107789" cy="4641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051" name="WordArt 3"/>
          <p:cNvSpPr>
            <a:spLocks noChangeArrowheads="1" noChangeShapeType="1"/>
          </p:cNvSpPr>
          <p:nvPr/>
        </p:nvSpPr>
        <p:spPr bwMode="auto">
          <a:xfrm>
            <a:off x="3508280" y="567290"/>
            <a:ext cx="4888645" cy="53793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中国</a:t>
            </a:r>
            <a:r>
              <a:rPr lang="zh-CN" altLang="en-US" sz="60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的地势与地形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447203" y="647799"/>
            <a:ext cx="75311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主要地形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447203" y="1338535"/>
            <a:ext cx="52165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solidFill>
                  <a:schemeClr val="hlink"/>
                </a:solidFill>
                <a:latin typeface="+mn-ea"/>
                <a:ea typeface="+mn-ea"/>
              </a:rPr>
              <a:t>1</a:t>
            </a:r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、主要山脉：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861540" y="2338734"/>
            <a:ext cx="174590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东西走向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861541" y="3972272"/>
            <a:ext cx="241776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东北西南走向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861540" y="5154959"/>
            <a:ext cx="810101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弧形山脉：喜马拉雅山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543547" y="3501831"/>
            <a:ext cx="5826002" cy="139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大兴安岭</a:t>
            </a:r>
            <a:r>
              <a:rPr lang="zh-CN" altLang="zh-CN" sz="2800" b="1">
                <a:solidFill>
                  <a:schemeClr val="hlink"/>
                </a:solidFill>
                <a:latin typeface="+mn-ea"/>
                <a:ea typeface="+mn-ea"/>
              </a:rPr>
              <a:t>—</a:t>
            </a:r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太行山</a:t>
            </a:r>
            <a:r>
              <a:rPr lang="zh-CN" altLang="zh-CN" sz="2800" b="1">
                <a:solidFill>
                  <a:schemeClr val="hlink"/>
                </a:solidFill>
                <a:latin typeface="+mn-ea"/>
                <a:ea typeface="+mn-ea"/>
              </a:rPr>
              <a:t>—</a:t>
            </a:r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巫山</a:t>
            </a:r>
            <a:r>
              <a:rPr lang="zh-CN" altLang="zh-CN" sz="2800" b="1">
                <a:solidFill>
                  <a:schemeClr val="hlink"/>
                </a:solidFill>
                <a:latin typeface="+mn-ea"/>
                <a:ea typeface="+mn-ea"/>
              </a:rPr>
              <a:t>—</a:t>
            </a:r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雪峰山</a:t>
            </a:r>
          </a:p>
          <a:p>
            <a:pPr eaLnBrk="1" hangingPunct="1"/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长白山</a:t>
            </a:r>
            <a:r>
              <a:rPr lang="zh-CN" altLang="zh-CN" sz="2800" b="1">
                <a:solidFill>
                  <a:schemeClr val="hlink"/>
                </a:solidFill>
                <a:latin typeface="+mn-ea"/>
                <a:ea typeface="+mn-ea"/>
              </a:rPr>
              <a:t>—</a:t>
            </a:r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武夷山脉</a:t>
            </a:r>
          </a:p>
          <a:p>
            <a:pPr eaLnBrk="1" hangingPunct="1"/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台湾山脉</a:t>
            </a:r>
          </a:p>
        </p:txBody>
      </p:sp>
      <p:sp>
        <p:nvSpPr>
          <p:cNvPr id="16392" name="AutoShape 8"/>
          <p:cNvSpPr>
            <a:spLocks/>
          </p:cNvSpPr>
          <p:nvPr/>
        </p:nvSpPr>
        <p:spPr bwMode="auto">
          <a:xfrm>
            <a:off x="4218977" y="2135534"/>
            <a:ext cx="274638" cy="1020763"/>
          </a:xfrm>
          <a:prstGeom prst="leftBrace">
            <a:avLst>
              <a:gd name="adj1" fmla="val 30973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6393" name="AutoShape 9"/>
          <p:cNvSpPr>
            <a:spLocks/>
          </p:cNvSpPr>
          <p:nvPr/>
        </p:nvSpPr>
        <p:spPr bwMode="auto">
          <a:xfrm>
            <a:off x="4218977" y="3746847"/>
            <a:ext cx="168275" cy="1020762"/>
          </a:xfrm>
          <a:prstGeom prst="leftBrace">
            <a:avLst>
              <a:gd name="adj1" fmla="val 50550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6394" name="AutoShape 10"/>
          <p:cNvSpPr>
            <a:spLocks/>
          </p:cNvSpPr>
          <p:nvPr/>
        </p:nvSpPr>
        <p:spPr bwMode="auto">
          <a:xfrm>
            <a:off x="1519211" y="2543363"/>
            <a:ext cx="271463" cy="3144996"/>
          </a:xfrm>
          <a:prstGeom prst="leftBrace">
            <a:avLst>
              <a:gd name="adj1" fmla="val 8781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585690" y="1932334"/>
            <a:ext cx="2615507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天山 </a:t>
            </a:r>
            <a:r>
              <a:rPr lang="zh-CN" altLang="zh-CN" sz="2800" b="1">
                <a:solidFill>
                  <a:schemeClr val="hlink"/>
                </a:solidFill>
                <a:latin typeface="+mn-ea"/>
                <a:ea typeface="+mn-ea"/>
              </a:rPr>
              <a:t>— </a:t>
            </a:r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阴山</a:t>
            </a:r>
          </a:p>
          <a:p>
            <a:pPr eaLnBrk="1" hangingPunct="1"/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昆仑 </a:t>
            </a:r>
            <a:r>
              <a:rPr lang="zh-CN" altLang="zh-CN" sz="2800" b="1">
                <a:solidFill>
                  <a:schemeClr val="hlink"/>
                </a:solidFill>
                <a:latin typeface="+mn-ea"/>
                <a:ea typeface="+mn-ea"/>
              </a:rPr>
              <a:t>— </a:t>
            </a:r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秦岭</a:t>
            </a:r>
          </a:p>
          <a:p>
            <a:pPr eaLnBrk="1" hangingPunct="1"/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南岭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223963" y="169118"/>
            <a:ext cx="907573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山脉构成了地形的骨架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98475" y="875754"/>
            <a:ext cx="10526713" cy="5100637"/>
          </a:xfrm>
          <a:prstGeom prst="rect">
            <a:avLst/>
          </a:prstGeom>
          <a:noFill/>
          <a:ln w="1905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679450" y="1215479"/>
            <a:ext cx="25415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山脉名称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3494088" y="2055266"/>
            <a:ext cx="33559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内蒙古高原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3494088" y="2642641"/>
            <a:ext cx="33559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黄土高原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3494088" y="3212554"/>
            <a:ext cx="33559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四川盆地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3495675" y="1480591"/>
            <a:ext cx="33543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西侧</a:t>
            </a: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3494088" y="3825329"/>
            <a:ext cx="33559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云贵高原</a:t>
            </a: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3495675" y="4641304"/>
            <a:ext cx="33543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青藏高原</a:t>
            </a:r>
          </a:p>
        </p:txBody>
      </p:sp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679450" y="3825329"/>
            <a:ext cx="25415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雪峰山</a:t>
            </a:r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7031038" y="1475829"/>
            <a:ext cx="39020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东侧</a:t>
            </a:r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7031038" y="2055266"/>
            <a:ext cx="39020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东北平原</a:t>
            </a:r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7031038" y="2642641"/>
            <a:ext cx="39020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华北平原</a:t>
            </a:r>
          </a:p>
        </p:txBody>
      </p:sp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7031038" y="3212554"/>
            <a:ext cx="39020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长江中下游平原</a:t>
            </a:r>
          </a:p>
        </p:txBody>
      </p:sp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7031038" y="3825329"/>
            <a:ext cx="39020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江南丘陵</a:t>
            </a:r>
          </a:p>
        </p:txBody>
      </p:sp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8154713" y="4412704"/>
            <a:ext cx="3582988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云贵高原、</a:t>
            </a:r>
          </a:p>
          <a:p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四川盆地</a:t>
            </a:r>
          </a:p>
        </p:txBody>
      </p:sp>
      <p:sp>
        <p:nvSpPr>
          <p:cNvPr id="19474" name="Rectangle 18"/>
          <p:cNvSpPr>
            <a:spLocks noChangeArrowheads="1"/>
          </p:cNvSpPr>
          <p:nvPr/>
        </p:nvSpPr>
        <p:spPr bwMode="auto">
          <a:xfrm>
            <a:off x="3494088" y="5433466"/>
            <a:ext cx="33559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内蒙古高原</a:t>
            </a:r>
          </a:p>
        </p:txBody>
      </p:sp>
      <p:sp>
        <p:nvSpPr>
          <p:cNvPr id="19475" name="Rectangle 19"/>
          <p:cNvSpPr>
            <a:spLocks noChangeArrowheads="1"/>
          </p:cNvSpPr>
          <p:nvPr/>
        </p:nvSpPr>
        <p:spPr bwMode="auto">
          <a:xfrm>
            <a:off x="7034213" y="5425529"/>
            <a:ext cx="38989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黄土高原</a:t>
            </a:r>
          </a:p>
        </p:txBody>
      </p:sp>
      <p:sp>
        <p:nvSpPr>
          <p:cNvPr id="19476" name="Rectangle 20"/>
          <p:cNvSpPr>
            <a:spLocks noChangeArrowheads="1"/>
          </p:cNvSpPr>
          <p:nvPr/>
        </p:nvSpPr>
        <p:spPr bwMode="auto">
          <a:xfrm>
            <a:off x="679450" y="5433466"/>
            <a:ext cx="25415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贺兰山</a:t>
            </a:r>
          </a:p>
        </p:txBody>
      </p:sp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6193085" y="899566"/>
            <a:ext cx="2736304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两侧地形区名称</a:t>
            </a:r>
          </a:p>
        </p:txBody>
      </p:sp>
      <p:sp>
        <p:nvSpPr>
          <p:cNvPr id="19478" name="Rectangle 22"/>
          <p:cNvSpPr>
            <a:spLocks noChangeArrowheads="1"/>
          </p:cNvSpPr>
          <p:nvPr/>
        </p:nvSpPr>
        <p:spPr bwMode="auto">
          <a:xfrm>
            <a:off x="679450" y="4641304"/>
            <a:ext cx="25415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横断山脉</a:t>
            </a:r>
          </a:p>
        </p:txBody>
      </p: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679450" y="3212554"/>
            <a:ext cx="25415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巫山</a:t>
            </a:r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679450" y="2642641"/>
            <a:ext cx="25415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太行山</a:t>
            </a:r>
          </a:p>
        </p:txBody>
      </p:sp>
      <p:sp>
        <p:nvSpPr>
          <p:cNvPr id="19481" name="Rectangle 25"/>
          <p:cNvSpPr>
            <a:spLocks noChangeArrowheads="1"/>
          </p:cNvSpPr>
          <p:nvPr/>
        </p:nvSpPr>
        <p:spPr bwMode="auto">
          <a:xfrm>
            <a:off x="679450" y="2055266"/>
            <a:ext cx="25415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大兴安岭</a:t>
            </a:r>
          </a:p>
        </p:txBody>
      </p:sp>
      <p:sp>
        <p:nvSpPr>
          <p:cNvPr id="19482" name="Line 26"/>
          <p:cNvSpPr>
            <a:spLocks noChangeShapeType="1"/>
          </p:cNvSpPr>
          <p:nvPr/>
        </p:nvSpPr>
        <p:spPr bwMode="auto">
          <a:xfrm>
            <a:off x="498475" y="2031454"/>
            <a:ext cx="10526713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9483" name="Line 27"/>
          <p:cNvSpPr>
            <a:spLocks noChangeShapeType="1"/>
          </p:cNvSpPr>
          <p:nvPr/>
        </p:nvSpPr>
        <p:spPr bwMode="auto">
          <a:xfrm>
            <a:off x="3402013" y="1466304"/>
            <a:ext cx="7623175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9484" name="Line 28"/>
          <p:cNvSpPr>
            <a:spLocks noChangeShapeType="1"/>
          </p:cNvSpPr>
          <p:nvPr/>
        </p:nvSpPr>
        <p:spPr bwMode="auto">
          <a:xfrm>
            <a:off x="498475" y="2606129"/>
            <a:ext cx="10526713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9485" name="Line 29"/>
          <p:cNvSpPr>
            <a:spLocks noChangeShapeType="1"/>
          </p:cNvSpPr>
          <p:nvPr/>
        </p:nvSpPr>
        <p:spPr bwMode="auto">
          <a:xfrm>
            <a:off x="498475" y="3188741"/>
            <a:ext cx="10526713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9486" name="Line 30"/>
          <p:cNvSpPr>
            <a:spLocks noChangeShapeType="1"/>
          </p:cNvSpPr>
          <p:nvPr/>
        </p:nvSpPr>
        <p:spPr bwMode="auto">
          <a:xfrm>
            <a:off x="498475" y="3779291"/>
            <a:ext cx="10526713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9487" name="Line 31"/>
          <p:cNvSpPr>
            <a:spLocks noChangeShapeType="1"/>
          </p:cNvSpPr>
          <p:nvPr/>
        </p:nvSpPr>
        <p:spPr bwMode="auto">
          <a:xfrm>
            <a:off x="498475" y="4401591"/>
            <a:ext cx="10526713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9488" name="Line 32"/>
          <p:cNvSpPr>
            <a:spLocks noChangeShapeType="1"/>
          </p:cNvSpPr>
          <p:nvPr/>
        </p:nvSpPr>
        <p:spPr bwMode="auto">
          <a:xfrm>
            <a:off x="498475" y="5411241"/>
            <a:ext cx="10526713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9489" name="Line 33"/>
          <p:cNvSpPr>
            <a:spLocks noChangeShapeType="1"/>
          </p:cNvSpPr>
          <p:nvPr/>
        </p:nvSpPr>
        <p:spPr bwMode="auto">
          <a:xfrm>
            <a:off x="3403600" y="875754"/>
            <a:ext cx="0" cy="5100637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9490" name="Line 34"/>
          <p:cNvSpPr>
            <a:spLocks noChangeShapeType="1"/>
          </p:cNvSpPr>
          <p:nvPr/>
        </p:nvSpPr>
        <p:spPr bwMode="auto">
          <a:xfrm>
            <a:off x="6942138" y="1461541"/>
            <a:ext cx="0" cy="4505325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1079500" y="322162"/>
            <a:ext cx="907573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山脉构成了地形的骨架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54013" y="1071462"/>
            <a:ext cx="10526712" cy="4760913"/>
          </a:xfrm>
          <a:prstGeom prst="rect">
            <a:avLst/>
          </a:prstGeom>
          <a:noFill/>
          <a:ln w="1905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536575" y="1411187"/>
            <a:ext cx="25415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山脉名称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3349625" y="2250975"/>
            <a:ext cx="362743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塔里木盆地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3349625" y="2838350"/>
            <a:ext cx="362743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青藏高原</a:t>
            </a: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3349625" y="3408262"/>
            <a:ext cx="362743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黄土高原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3349625" y="1676300"/>
            <a:ext cx="362743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南侧</a:t>
            </a: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3349625" y="4021037"/>
            <a:ext cx="362743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汉中谷地</a:t>
            </a: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3351213" y="4633812"/>
            <a:ext cx="36258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两广丘陵</a:t>
            </a: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536575" y="4021037"/>
            <a:ext cx="25415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秦岭</a:t>
            </a: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7161213" y="1671537"/>
            <a:ext cx="362743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北侧</a:t>
            </a: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7159625" y="2250975"/>
            <a:ext cx="36290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准噶尔盆地</a:t>
            </a: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7159625" y="2838350"/>
            <a:ext cx="36290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塔里木盆地</a:t>
            </a:r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7159625" y="3408262"/>
            <a:ext cx="36290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内蒙古高原</a:t>
            </a:r>
          </a:p>
        </p:txBody>
      </p:sp>
      <p:sp>
        <p:nvSpPr>
          <p:cNvPr id="22544" name="Rectangle 16"/>
          <p:cNvSpPr>
            <a:spLocks noChangeArrowheads="1"/>
          </p:cNvSpPr>
          <p:nvPr/>
        </p:nvSpPr>
        <p:spPr bwMode="auto">
          <a:xfrm>
            <a:off x="7159625" y="4021037"/>
            <a:ext cx="36290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黄土高原</a:t>
            </a:r>
          </a:p>
        </p:txBody>
      </p:sp>
      <p:sp>
        <p:nvSpPr>
          <p:cNvPr id="22545" name="Rectangle 17"/>
          <p:cNvSpPr>
            <a:spLocks noChangeArrowheads="1"/>
          </p:cNvSpPr>
          <p:nvPr/>
        </p:nvSpPr>
        <p:spPr bwMode="auto">
          <a:xfrm>
            <a:off x="7159625" y="4633812"/>
            <a:ext cx="36290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江南丘陵</a:t>
            </a:r>
          </a:p>
        </p:txBody>
      </p:sp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3349625" y="5256112"/>
            <a:ext cx="362743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柴达木盆地</a:t>
            </a:r>
          </a:p>
        </p:txBody>
      </p:sp>
      <p:sp>
        <p:nvSpPr>
          <p:cNvPr id="22547" name="Rectangle 19"/>
          <p:cNvSpPr>
            <a:spLocks noChangeArrowheads="1"/>
          </p:cNvSpPr>
          <p:nvPr/>
        </p:nvSpPr>
        <p:spPr bwMode="auto">
          <a:xfrm>
            <a:off x="7161213" y="5249762"/>
            <a:ext cx="362743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河西走廊</a:t>
            </a:r>
          </a:p>
        </p:txBody>
      </p:sp>
      <p:sp>
        <p:nvSpPr>
          <p:cNvPr id="22548" name="Rectangle 20"/>
          <p:cNvSpPr>
            <a:spLocks noChangeArrowheads="1"/>
          </p:cNvSpPr>
          <p:nvPr/>
        </p:nvSpPr>
        <p:spPr bwMode="auto">
          <a:xfrm>
            <a:off x="536575" y="5256112"/>
            <a:ext cx="25415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祁连山</a:t>
            </a:r>
          </a:p>
        </p:txBody>
      </p:sp>
      <p:sp>
        <p:nvSpPr>
          <p:cNvPr id="22549" name="Rectangle 21"/>
          <p:cNvSpPr>
            <a:spLocks noChangeArrowheads="1"/>
          </p:cNvSpPr>
          <p:nvPr/>
        </p:nvSpPr>
        <p:spPr bwMode="auto">
          <a:xfrm>
            <a:off x="5164138" y="1095275"/>
            <a:ext cx="52609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两侧地形区名称</a:t>
            </a:r>
          </a:p>
        </p:txBody>
      </p:sp>
      <p:sp>
        <p:nvSpPr>
          <p:cNvPr id="22550" name="Rectangle 22"/>
          <p:cNvSpPr>
            <a:spLocks noChangeArrowheads="1"/>
          </p:cNvSpPr>
          <p:nvPr/>
        </p:nvSpPr>
        <p:spPr bwMode="auto">
          <a:xfrm>
            <a:off x="536575" y="4633812"/>
            <a:ext cx="25415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南岭</a:t>
            </a:r>
          </a:p>
        </p:txBody>
      </p:sp>
      <p:sp>
        <p:nvSpPr>
          <p:cNvPr id="22551" name="Rectangle 23"/>
          <p:cNvSpPr>
            <a:spLocks noChangeArrowheads="1"/>
          </p:cNvSpPr>
          <p:nvPr/>
        </p:nvSpPr>
        <p:spPr bwMode="auto">
          <a:xfrm>
            <a:off x="536575" y="3408262"/>
            <a:ext cx="25415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阴山</a:t>
            </a:r>
          </a:p>
        </p:txBody>
      </p:sp>
      <p:sp>
        <p:nvSpPr>
          <p:cNvPr id="22552" name="Rectangle 24"/>
          <p:cNvSpPr>
            <a:spLocks noChangeArrowheads="1"/>
          </p:cNvSpPr>
          <p:nvPr/>
        </p:nvSpPr>
        <p:spPr bwMode="auto">
          <a:xfrm>
            <a:off x="536575" y="2838350"/>
            <a:ext cx="25415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昆仑山</a:t>
            </a:r>
          </a:p>
        </p:txBody>
      </p:sp>
      <p:sp>
        <p:nvSpPr>
          <p:cNvPr id="22553" name="Rectangle 25"/>
          <p:cNvSpPr>
            <a:spLocks noChangeArrowheads="1"/>
          </p:cNvSpPr>
          <p:nvPr/>
        </p:nvSpPr>
        <p:spPr bwMode="auto">
          <a:xfrm>
            <a:off x="536575" y="2250975"/>
            <a:ext cx="25415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天山</a:t>
            </a:r>
          </a:p>
        </p:txBody>
      </p:sp>
      <p:sp>
        <p:nvSpPr>
          <p:cNvPr id="22554" name="Line 26"/>
          <p:cNvSpPr>
            <a:spLocks noChangeShapeType="1"/>
          </p:cNvSpPr>
          <p:nvPr/>
        </p:nvSpPr>
        <p:spPr bwMode="auto">
          <a:xfrm>
            <a:off x="354013" y="2227162"/>
            <a:ext cx="10526712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2555" name="Line 27"/>
          <p:cNvSpPr>
            <a:spLocks noChangeShapeType="1"/>
          </p:cNvSpPr>
          <p:nvPr/>
        </p:nvSpPr>
        <p:spPr bwMode="auto">
          <a:xfrm>
            <a:off x="3257550" y="1662012"/>
            <a:ext cx="7623175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2556" name="Line 28"/>
          <p:cNvSpPr>
            <a:spLocks noChangeShapeType="1"/>
          </p:cNvSpPr>
          <p:nvPr/>
        </p:nvSpPr>
        <p:spPr bwMode="auto">
          <a:xfrm>
            <a:off x="354013" y="2801837"/>
            <a:ext cx="10526712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2557" name="Line 29"/>
          <p:cNvSpPr>
            <a:spLocks noChangeShapeType="1"/>
          </p:cNvSpPr>
          <p:nvPr/>
        </p:nvSpPr>
        <p:spPr bwMode="auto">
          <a:xfrm>
            <a:off x="354013" y="3382862"/>
            <a:ext cx="10526712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2558" name="Line 30"/>
          <p:cNvSpPr>
            <a:spLocks noChangeShapeType="1"/>
          </p:cNvSpPr>
          <p:nvPr/>
        </p:nvSpPr>
        <p:spPr bwMode="auto">
          <a:xfrm>
            <a:off x="354013" y="3975000"/>
            <a:ext cx="10526712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2559" name="Line 31"/>
          <p:cNvSpPr>
            <a:spLocks noChangeShapeType="1"/>
          </p:cNvSpPr>
          <p:nvPr/>
        </p:nvSpPr>
        <p:spPr bwMode="auto">
          <a:xfrm>
            <a:off x="354013" y="4595712"/>
            <a:ext cx="10526712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2560" name="Line 32"/>
          <p:cNvSpPr>
            <a:spLocks noChangeShapeType="1"/>
          </p:cNvSpPr>
          <p:nvPr/>
        </p:nvSpPr>
        <p:spPr bwMode="auto">
          <a:xfrm>
            <a:off x="354013" y="5221187"/>
            <a:ext cx="10526712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2561" name="Line 33"/>
          <p:cNvSpPr>
            <a:spLocks noChangeShapeType="1"/>
          </p:cNvSpPr>
          <p:nvPr/>
        </p:nvSpPr>
        <p:spPr bwMode="auto">
          <a:xfrm>
            <a:off x="3259138" y="1071462"/>
            <a:ext cx="0" cy="4759325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2562" name="Line 34"/>
          <p:cNvSpPr>
            <a:spLocks noChangeShapeType="1"/>
          </p:cNvSpPr>
          <p:nvPr/>
        </p:nvSpPr>
        <p:spPr bwMode="auto">
          <a:xfrm>
            <a:off x="7069138" y="1657250"/>
            <a:ext cx="0" cy="41656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3930302" y="2305050"/>
            <a:ext cx="3990975" cy="717331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rgbClr val="000076"/>
              </a:gs>
              <a:gs pos="100000">
                <a:srgbClr val="0000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sz="4000" b="1">
                <a:solidFill>
                  <a:srgbClr val="FFFF00"/>
                </a:solidFill>
                <a:latin typeface="+mn-ea"/>
                <a:ea typeface="+mn-ea"/>
              </a:rPr>
              <a:t>四  大  高  原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600797" y="618455"/>
            <a:ext cx="377527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四大高原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436778" y="1871935"/>
            <a:ext cx="4028115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1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）青藏高原</a:t>
            </a:r>
          </a:p>
        </p:txBody>
      </p:sp>
      <p:pic>
        <p:nvPicPr>
          <p:cNvPr id="29700" name="Picture 4" descr="图片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1985" y="1946275"/>
            <a:ext cx="7531100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436778" y="2625997"/>
            <a:ext cx="3533681" cy="268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我国最大，世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界最高的高原，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平均海拔</a:t>
            </a: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4000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米以上，多雪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山、冰川。</a:t>
            </a:r>
          </a:p>
        </p:txBody>
      </p:sp>
      <p:grpSp>
        <p:nvGrpSpPr>
          <p:cNvPr id="29702" name="Group 6"/>
          <p:cNvGrpSpPr>
            <a:grpSpLocks/>
          </p:cNvGrpSpPr>
          <p:nvPr/>
        </p:nvGrpSpPr>
        <p:grpSpPr bwMode="auto">
          <a:xfrm>
            <a:off x="4173935" y="1644650"/>
            <a:ext cx="3743325" cy="1187450"/>
            <a:chOff x="0" y="0"/>
            <a:chExt cx="1872" cy="792"/>
          </a:xfrm>
        </p:grpSpPr>
        <p:sp>
          <p:nvSpPr>
            <p:cNvPr id="29712" name="未知"/>
            <p:cNvSpPr>
              <a:spLocks/>
            </p:cNvSpPr>
            <p:nvPr/>
          </p:nvSpPr>
          <p:spPr bwMode="auto">
            <a:xfrm>
              <a:off x="0" y="336"/>
              <a:ext cx="1872" cy="456"/>
            </a:xfrm>
            <a:custGeom>
              <a:avLst/>
              <a:gdLst>
                <a:gd name="T0" fmla="*/ 0 w 1872"/>
                <a:gd name="T1" fmla="*/ 0 h 456"/>
                <a:gd name="T2" fmla="*/ 672 w 1872"/>
                <a:gd name="T3" fmla="*/ 384 h 456"/>
                <a:gd name="T4" fmla="*/ 1872 w 1872"/>
                <a:gd name="T5" fmla="*/ 432 h 456"/>
                <a:gd name="T6" fmla="*/ 0 60000 65536"/>
                <a:gd name="T7" fmla="*/ 0 60000 65536"/>
                <a:gd name="T8" fmla="*/ 0 60000 65536"/>
                <a:gd name="T9" fmla="*/ 0 w 1872"/>
                <a:gd name="T10" fmla="*/ 0 h 456"/>
                <a:gd name="T11" fmla="*/ 1872 w 1872"/>
                <a:gd name="T12" fmla="*/ 456 h 4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72" h="456">
                  <a:moveTo>
                    <a:pt x="0" y="0"/>
                  </a:moveTo>
                  <a:cubicBezTo>
                    <a:pt x="180" y="156"/>
                    <a:pt x="360" y="312"/>
                    <a:pt x="672" y="384"/>
                  </a:cubicBezTo>
                  <a:cubicBezTo>
                    <a:pt x="984" y="456"/>
                    <a:pt x="1672" y="424"/>
                    <a:pt x="1872" y="432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9713" name="AutoShape 8"/>
            <p:cNvSpPr>
              <a:spLocks noChangeArrowheads="1"/>
            </p:cNvSpPr>
            <p:nvPr/>
          </p:nvSpPr>
          <p:spPr bwMode="auto">
            <a:xfrm>
              <a:off x="336" y="0"/>
              <a:ext cx="864" cy="288"/>
            </a:xfrm>
            <a:prstGeom prst="wedgeRoundRectCallout">
              <a:avLst>
                <a:gd name="adj1" fmla="val -9722"/>
                <a:gd name="adj2" fmla="val 192014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+mn-ea"/>
                  <a:ea typeface="+mn-ea"/>
                </a:rPr>
                <a:t>昆仑山</a:t>
              </a:r>
            </a:p>
          </p:txBody>
        </p:sp>
      </p:grpSp>
      <p:grpSp>
        <p:nvGrpSpPr>
          <p:cNvPr id="29703" name="Group 9"/>
          <p:cNvGrpSpPr>
            <a:grpSpLocks/>
          </p:cNvGrpSpPr>
          <p:nvPr/>
        </p:nvGrpSpPr>
        <p:grpSpPr bwMode="auto">
          <a:xfrm>
            <a:off x="6078935" y="1007467"/>
            <a:ext cx="2690812" cy="1619846"/>
            <a:chOff x="0" y="-120"/>
            <a:chExt cx="1344" cy="1080"/>
          </a:xfrm>
        </p:grpSpPr>
        <p:sp>
          <p:nvSpPr>
            <p:cNvPr id="29710" name="未知"/>
            <p:cNvSpPr>
              <a:spLocks/>
            </p:cNvSpPr>
            <p:nvPr/>
          </p:nvSpPr>
          <p:spPr bwMode="auto">
            <a:xfrm>
              <a:off x="0" y="768"/>
              <a:ext cx="1200" cy="192"/>
            </a:xfrm>
            <a:custGeom>
              <a:avLst/>
              <a:gdLst>
                <a:gd name="T0" fmla="*/ 0 w 1200"/>
                <a:gd name="T1" fmla="*/ 192 h 192"/>
                <a:gd name="T2" fmla="*/ 630 w 1200"/>
                <a:gd name="T3" fmla="*/ 51 h 192"/>
                <a:gd name="T4" fmla="*/ 1200 w 1200"/>
                <a:gd name="T5" fmla="*/ 0 h 192"/>
                <a:gd name="T6" fmla="*/ 0 60000 65536"/>
                <a:gd name="T7" fmla="*/ 0 60000 65536"/>
                <a:gd name="T8" fmla="*/ 0 60000 65536"/>
                <a:gd name="T9" fmla="*/ 0 w 1200"/>
                <a:gd name="T10" fmla="*/ 0 h 192"/>
                <a:gd name="T11" fmla="*/ 1200 w 1200"/>
                <a:gd name="T12" fmla="*/ 192 h 1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00" h="192">
                  <a:moveTo>
                    <a:pt x="0" y="192"/>
                  </a:moveTo>
                  <a:cubicBezTo>
                    <a:pt x="105" y="169"/>
                    <a:pt x="430" y="83"/>
                    <a:pt x="630" y="51"/>
                  </a:cubicBezTo>
                  <a:cubicBezTo>
                    <a:pt x="830" y="19"/>
                    <a:pt x="1081" y="11"/>
                    <a:pt x="1200" y="0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9711" name="AutoShape 11"/>
            <p:cNvSpPr>
              <a:spLocks noChangeArrowheads="1"/>
            </p:cNvSpPr>
            <p:nvPr/>
          </p:nvSpPr>
          <p:spPr bwMode="auto">
            <a:xfrm>
              <a:off x="336" y="-120"/>
              <a:ext cx="1008" cy="317"/>
            </a:xfrm>
            <a:prstGeom prst="wedgeRoundRectCallout">
              <a:avLst>
                <a:gd name="adj1" fmla="val -12898"/>
                <a:gd name="adj2" fmla="val 230208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+mn-ea"/>
                  <a:ea typeface="+mn-ea"/>
                </a:rPr>
                <a:t>阿尔金山</a:t>
              </a:r>
            </a:p>
          </p:txBody>
        </p:sp>
      </p:grpSp>
      <p:grpSp>
        <p:nvGrpSpPr>
          <p:cNvPr id="29704" name="Group 12"/>
          <p:cNvGrpSpPr>
            <a:grpSpLocks/>
          </p:cNvGrpSpPr>
          <p:nvPr/>
        </p:nvGrpSpPr>
        <p:grpSpPr bwMode="auto">
          <a:xfrm>
            <a:off x="9055497" y="1080118"/>
            <a:ext cx="2016125" cy="1818657"/>
            <a:chOff x="0" y="-61"/>
            <a:chExt cx="1008" cy="1213"/>
          </a:xfrm>
        </p:grpSpPr>
        <p:sp>
          <p:nvSpPr>
            <p:cNvPr id="29708" name="AutoShape 13"/>
            <p:cNvSpPr>
              <a:spLocks noChangeArrowheads="1"/>
            </p:cNvSpPr>
            <p:nvPr/>
          </p:nvSpPr>
          <p:spPr bwMode="auto">
            <a:xfrm>
              <a:off x="144" y="-61"/>
              <a:ext cx="768" cy="317"/>
            </a:xfrm>
            <a:prstGeom prst="wedgeRoundRectCallout">
              <a:avLst>
                <a:gd name="adj1" fmla="val -1301"/>
                <a:gd name="adj2" fmla="val 230208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+mn-ea"/>
                  <a:ea typeface="+mn-ea"/>
                </a:rPr>
                <a:t>祁连山</a:t>
              </a:r>
            </a:p>
          </p:txBody>
        </p:sp>
        <p:sp>
          <p:nvSpPr>
            <p:cNvPr id="29709" name="未知"/>
            <p:cNvSpPr>
              <a:spLocks/>
            </p:cNvSpPr>
            <p:nvPr/>
          </p:nvSpPr>
          <p:spPr bwMode="auto">
            <a:xfrm>
              <a:off x="0" y="720"/>
              <a:ext cx="1008" cy="432"/>
            </a:xfrm>
            <a:custGeom>
              <a:avLst/>
              <a:gdLst>
                <a:gd name="T0" fmla="*/ 0 w 1008"/>
                <a:gd name="T1" fmla="*/ 0 h 432"/>
                <a:gd name="T2" fmla="*/ 579 w 1008"/>
                <a:gd name="T3" fmla="*/ 184 h 432"/>
                <a:gd name="T4" fmla="*/ 1008 w 1008"/>
                <a:gd name="T5" fmla="*/ 432 h 432"/>
                <a:gd name="T6" fmla="*/ 0 60000 65536"/>
                <a:gd name="T7" fmla="*/ 0 60000 65536"/>
                <a:gd name="T8" fmla="*/ 0 60000 65536"/>
                <a:gd name="T9" fmla="*/ 0 w 1008"/>
                <a:gd name="T10" fmla="*/ 0 h 432"/>
                <a:gd name="T11" fmla="*/ 1008 w 1008"/>
                <a:gd name="T12" fmla="*/ 432 h 4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8" h="432">
                  <a:moveTo>
                    <a:pt x="0" y="0"/>
                  </a:moveTo>
                  <a:cubicBezTo>
                    <a:pt x="96" y="31"/>
                    <a:pt x="411" y="112"/>
                    <a:pt x="579" y="184"/>
                  </a:cubicBezTo>
                  <a:cubicBezTo>
                    <a:pt x="747" y="256"/>
                    <a:pt x="919" y="380"/>
                    <a:pt x="1008" y="432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29705" name="Group 15"/>
          <p:cNvGrpSpPr>
            <a:grpSpLocks/>
          </p:cNvGrpSpPr>
          <p:nvPr/>
        </p:nvGrpSpPr>
        <p:grpSpPr bwMode="auto">
          <a:xfrm>
            <a:off x="8144887" y="3705225"/>
            <a:ext cx="2456835" cy="1643063"/>
            <a:chOff x="-10" y="0"/>
            <a:chExt cx="1227" cy="1096"/>
          </a:xfrm>
        </p:grpSpPr>
        <p:sp>
          <p:nvSpPr>
            <p:cNvPr id="29706" name="未知"/>
            <p:cNvSpPr>
              <a:spLocks/>
            </p:cNvSpPr>
            <p:nvPr/>
          </p:nvSpPr>
          <p:spPr bwMode="auto">
            <a:xfrm>
              <a:off x="1056" y="0"/>
              <a:ext cx="161" cy="1096"/>
            </a:xfrm>
            <a:custGeom>
              <a:avLst/>
              <a:gdLst>
                <a:gd name="T0" fmla="*/ 161 w 161"/>
                <a:gd name="T1" fmla="*/ 0 h 1096"/>
                <a:gd name="T2" fmla="*/ 110 w 161"/>
                <a:gd name="T3" fmla="*/ 390 h 1096"/>
                <a:gd name="T4" fmla="*/ 0 w 161"/>
                <a:gd name="T5" fmla="*/ 1096 h 1096"/>
                <a:gd name="T6" fmla="*/ 0 60000 65536"/>
                <a:gd name="T7" fmla="*/ 0 60000 65536"/>
                <a:gd name="T8" fmla="*/ 0 60000 65536"/>
                <a:gd name="T9" fmla="*/ 0 w 161"/>
                <a:gd name="T10" fmla="*/ 0 h 1096"/>
                <a:gd name="T11" fmla="*/ 161 w 161"/>
                <a:gd name="T12" fmla="*/ 1096 h 10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1" h="1096">
                  <a:moveTo>
                    <a:pt x="161" y="0"/>
                  </a:moveTo>
                  <a:cubicBezTo>
                    <a:pt x="150" y="66"/>
                    <a:pt x="137" y="207"/>
                    <a:pt x="110" y="390"/>
                  </a:cubicBezTo>
                  <a:cubicBezTo>
                    <a:pt x="70" y="598"/>
                    <a:pt x="23" y="949"/>
                    <a:pt x="0" y="1096"/>
                  </a:cubicBezTo>
                </a:path>
              </a:pathLst>
            </a:custGeom>
            <a:noFill/>
            <a:ln w="635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9707" name="AutoShape 17"/>
            <p:cNvSpPr>
              <a:spLocks noChangeArrowheads="1"/>
            </p:cNvSpPr>
            <p:nvPr/>
          </p:nvSpPr>
          <p:spPr bwMode="auto">
            <a:xfrm>
              <a:off x="-10" y="122"/>
              <a:ext cx="912" cy="317"/>
            </a:xfrm>
            <a:prstGeom prst="wedgeRoundRectCallout">
              <a:avLst>
                <a:gd name="adj1" fmla="val 74560"/>
                <a:gd name="adj2" fmla="val 114236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+mn-ea"/>
                  <a:ea typeface="+mn-ea"/>
                </a:rPr>
                <a:t>横断山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72405" y="647799"/>
            <a:ext cx="5897563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Times New Roman" pitchFamily="18" charset="0"/>
              </a:rPr>
              <a:t>2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）内蒙古高原</a:t>
            </a:r>
          </a:p>
        </p:txBody>
      </p:sp>
      <p:pic>
        <p:nvPicPr>
          <p:cNvPr id="36868" name="Picture 4" descr="图片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7414" y="1549326"/>
            <a:ext cx="7621588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944389" y="1453802"/>
            <a:ext cx="1994671" cy="268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我国第二大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高原，长期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遭受风力作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用，地势坦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荡。</a:t>
            </a:r>
          </a:p>
        </p:txBody>
      </p:sp>
      <p:grpSp>
        <p:nvGrpSpPr>
          <p:cNvPr id="36870" name="Group 6"/>
          <p:cNvGrpSpPr>
            <a:grpSpLocks/>
          </p:cNvGrpSpPr>
          <p:nvPr/>
        </p:nvGrpSpPr>
        <p:grpSpPr bwMode="auto">
          <a:xfrm>
            <a:off x="4927427" y="2701155"/>
            <a:ext cx="3603625" cy="1280221"/>
            <a:chOff x="0" y="63"/>
            <a:chExt cx="1801" cy="853"/>
          </a:xfrm>
        </p:grpSpPr>
        <p:sp>
          <p:nvSpPr>
            <p:cNvPr id="36880" name="AutoShape 7"/>
            <p:cNvSpPr>
              <a:spLocks noChangeArrowheads="1"/>
            </p:cNvSpPr>
            <p:nvPr/>
          </p:nvSpPr>
          <p:spPr bwMode="auto">
            <a:xfrm>
              <a:off x="265" y="63"/>
              <a:ext cx="768" cy="288"/>
            </a:xfrm>
            <a:prstGeom prst="wedgeRoundRectCallout">
              <a:avLst>
                <a:gd name="adj1" fmla="val -1301"/>
                <a:gd name="adj2" fmla="val 230208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国境</a:t>
              </a:r>
            </a:p>
          </p:txBody>
        </p:sp>
        <p:sp>
          <p:nvSpPr>
            <p:cNvPr id="36881" name="未知"/>
            <p:cNvSpPr>
              <a:spLocks/>
            </p:cNvSpPr>
            <p:nvPr/>
          </p:nvSpPr>
          <p:spPr bwMode="auto">
            <a:xfrm>
              <a:off x="0" y="192"/>
              <a:ext cx="1801" cy="724"/>
            </a:xfrm>
            <a:custGeom>
              <a:avLst/>
              <a:gdLst>
                <a:gd name="T0" fmla="*/ 0 w 1801"/>
                <a:gd name="T1" fmla="*/ 635 h 724"/>
                <a:gd name="T2" fmla="*/ 618 w 1801"/>
                <a:gd name="T3" fmla="*/ 703 h 724"/>
                <a:gd name="T4" fmla="*/ 1228 w 1801"/>
                <a:gd name="T5" fmla="*/ 508 h 724"/>
                <a:gd name="T6" fmla="*/ 1801 w 1801"/>
                <a:gd name="T7" fmla="*/ 0 h 7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01"/>
                <a:gd name="T13" fmla="*/ 0 h 724"/>
                <a:gd name="T14" fmla="*/ 1801 w 1801"/>
                <a:gd name="T15" fmla="*/ 724 h 7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01" h="724">
                  <a:moveTo>
                    <a:pt x="0" y="635"/>
                  </a:moveTo>
                  <a:cubicBezTo>
                    <a:pt x="103" y="646"/>
                    <a:pt x="413" y="724"/>
                    <a:pt x="618" y="703"/>
                  </a:cubicBezTo>
                  <a:cubicBezTo>
                    <a:pt x="823" y="682"/>
                    <a:pt x="1031" y="625"/>
                    <a:pt x="1228" y="508"/>
                  </a:cubicBezTo>
                  <a:cubicBezTo>
                    <a:pt x="1468" y="396"/>
                    <a:pt x="1682" y="106"/>
                    <a:pt x="1801" y="0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71" name="Group 9"/>
          <p:cNvGrpSpPr>
            <a:grpSpLocks/>
          </p:cNvGrpSpPr>
          <p:nvPr/>
        </p:nvGrpSpPr>
        <p:grpSpPr bwMode="auto">
          <a:xfrm>
            <a:off x="7064719" y="1569611"/>
            <a:ext cx="2749033" cy="1748190"/>
            <a:chOff x="-60" y="-14"/>
            <a:chExt cx="1373" cy="1166"/>
          </a:xfrm>
        </p:grpSpPr>
        <p:sp>
          <p:nvSpPr>
            <p:cNvPr id="36878" name="未知"/>
            <p:cNvSpPr>
              <a:spLocks/>
            </p:cNvSpPr>
            <p:nvPr/>
          </p:nvSpPr>
          <p:spPr bwMode="auto">
            <a:xfrm>
              <a:off x="1056" y="48"/>
              <a:ext cx="257" cy="1104"/>
            </a:xfrm>
            <a:custGeom>
              <a:avLst/>
              <a:gdLst>
                <a:gd name="T0" fmla="*/ 161 w 161"/>
                <a:gd name="T1" fmla="*/ 0 h 1096"/>
                <a:gd name="T2" fmla="*/ 110 w 161"/>
                <a:gd name="T3" fmla="*/ 390 h 1096"/>
                <a:gd name="T4" fmla="*/ 0 w 161"/>
                <a:gd name="T5" fmla="*/ 1096 h 1096"/>
                <a:gd name="T6" fmla="*/ 0 60000 65536"/>
                <a:gd name="T7" fmla="*/ 0 60000 65536"/>
                <a:gd name="T8" fmla="*/ 0 60000 65536"/>
                <a:gd name="T9" fmla="*/ 0 w 161"/>
                <a:gd name="T10" fmla="*/ 0 h 1096"/>
                <a:gd name="T11" fmla="*/ 161 w 161"/>
                <a:gd name="T12" fmla="*/ 1096 h 10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1" h="1096">
                  <a:moveTo>
                    <a:pt x="161" y="0"/>
                  </a:moveTo>
                  <a:cubicBezTo>
                    <a:pt x="150" y="66"/>
                    <a:pt x="137" y="207"/>
                    <a:pt x="110" y="390"/>
                  </a:cubicBezTo>
                  <a:cubicBezTo>
                    <a:pt x="70" y="598"/>
                    <a:pt x="23" y="949"/>
                    <a:pt x="0" y="109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9" name="AutoShape 11"/>
            <p:cNvSpPr>
              <a:spLocks noChangeArrowheads="1"/>
            </p:cNvSpPr>
            <p:nvPr/>
          </p:nvSpPr>
          <p:spPr bwMode="auto">
            <a:xfrm>
              <a:off x="-60" y="-14"/>
              <a:ext cx="1056" cy="317"/>
            </a:xfrm>
            <a:prstGeom prst="wedgeRoundRectCallout">
              <a:avLst>
                <a:gd name="adj1" fmla="val 62593"/>
                <a:gd name="adj2" fmla="val 200347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大兴安岭</a:t>
              </a:r>
            </a:p>
          </p:txBody>
        </p:sp>
      </p:grpSp>
      <p:grpSp>
        <p:nvGrpSpPr>
          <p:cNvPr id="36872" name="Group 12"/>
          <p:cNvGrpSpPr>
            <a:grpSpLocks/>
          </p:cNvGrpSpPr>
          <p:nvPr/>
        </p:nvGrpSpPr>
        <p:grpSpPr bwMode="auto">
          <a:xfrm>
            <a:off x="3900314" y="4270301"/>
            <a:ext cx="2016125" cy="1527794"/>
            <a:chOff x="0" y="0"/>
            <a:chExt cx="1008" cy="1019"/>
          </a:xfrm>
        </p:grpSpPr>
        <p:sp>
          <p:nvSpPr>
            <p:cNvPr id="36876" name="未知"/>
            <p:cNvSpPr>
              <a:spLocks/>
            </p:cNvSpPr>
            <p:nvPr/>
          </p:nvSpPr>
          <p:spPr bwMode="auto">
            <a:xfrm flipV="1">
              <a:off x="144" y="0"/>
              <a:ext cx="864" cy="480"/>
            </a:xfrm>
            <a:custGeom>
              <a:avLst/>
              <a:gdLst>
                <a:gd name="T0" fmla="*/ 161 w 161"/>
                <a:gd name="T1" fmla="*/ 0 h 1096"/>
                <a:gd name="T2" fmla="*/ 110 w 161"/>
                <a:gd name="T3" fmla="*/ 390 h 1096"/>
                <a:gd name="T4" fmla="*/ 0 w 161"/>
                <a:gd name="T5" fmla="*/ 1096 h 1096"/>
                <a:gd name="T6" fmla="*/ 0 60000 65536"/>
                <a:gd name="T7" fmla="*/ 0 60000 65536"/>
                <a:gd name="T8" fmla="*/ 0 60000 65536"/>
                <a:gd name="T9" fmla="*/ 0 w 161"/>
                <a:gd name="T10" fmla="*/ 0 h 1096"/>
                <a:gd name="T11" fmla="*/ 161 w 161"/>
                <a:gd name="T12" fmla="*/ 1096 h 10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1" h="1096">
                  <a:moveTo>
                    <a:pt x="161" y="0"/>
                  </a:moveTo>
                  <a:cubicBezTo>
                    <a:pt x="150" y="66"/>
                    <a:pt x="137" y="207"/>
                    <a:pt x="110" y="390"/>
                  </a:cubicBezTo>
                  <a:cubicBezTo>
                    <a:pt x="70" y="598"/>
                    <a:pt x="23" y="949"/>
                    <a:pt x="0" y="109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7" name="AutoShape 14"/>
            <p:cNvSpPr>
              <a:spLocks noChangeArrowheads="1"/>
            </p:cNvSpPr>
            <p:nvPr/>
          </p:nvSpPr>
          <p:spPr bwMode="auto">
            <a:xfrm>
              <a:off x="0" y="670"/>
              <a:ext cx="816" cy="349"/>
            </a:xfrm>
            <a:prstGeom prst="wedgeRoundRectCallout">
              <a:avLst>
                <a:gd name="adj1" fmla="val 11889"/>
                <a:gd name="adj2" fmla="val -192014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祁连山</a:t>
              </a:r>
            </a:p>
          </p:txBody>
        </p:sp>
      </p:grpSp>
      <p:grpSp>
        <p:nvGrpSpPr>
          <p:cNvPr id="36873" name="Group 15"/>
          <p:cNvGrpSpPr>
            <a:grpSpLocks/>
          </p:cNvGrpSpPr>
          <p:nvPr/>
        </p:nvGrpSpPr>
        <p:grpSpPr bwMode="auto">
          <a:xfrm>
            <a:off x="6416502" y="4143301"/>
            <a:ext cx="1631950" cy="1221935"/>
            <a:chOff x="0" y="0"/>
            <a:chExt cx="816" cy="815"/>
          </a:xfrm>
        </p:grpSpPr>
        <p:sp>
          <p:nvSpPr>
            <p:cNvPr id="36874" name="AutoShape 16"/>
            <p:cNvSpPr>
              <a:spLocks noChangeArrowheads="1"/>
            </p:cNvSpPr>
            <p:nvPr/>
          </p:nvSpPr>
          <p:spPr bwMode="auto">
            <a:xfrm>
              <a:off x="0" y="498"/>
              <a:ext cx="816" cy="317"/>
            </a:xfrm>
            <a:prstGeom prst="wedgeRoundRectCallout">
              <a:avLst>
                <a:gd name="adj1" fmla="val 11889"/>
                <a:gd name="adj2" fmla="val -192014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长城</a:t>
              </a:r>
            </a:p>
          </p:txBody>
        </p:sp>
        <p:sp>
          <p:nvSpPr>
            <p:cNvPr id="36875" name="未知"/>
            <p:cNvSpPr>
              <a:spLocks/>
            </p:cNvSpPr>
            <p:nvPr/>
          </p:nvSpPr>
          <p:spPr bwMode="auto">
            <a:xfrm>
              <a:off x="144" y="0"/>
              <a:ext cx="624" cy="48"/>
            </a:xfrm>
            <a:custGeom>
              <a:avLst/>
              <a:gdLst>
                <a:gd name="T0" fmla="*/ 161 w 161"/>
                <a:gd name="T1" fmla="*/ 0 h 1096"/>
                <a:gd name="T2" fmla="*/ 110 w 161"/>
                <a:gd name="T3" fmla="*/ 390 h 1096"/>
                <a:gd name="T4" fmla="*/ 0 w 161"/>
                <a:gd name="T5" fmla="*/ 1096 h 1096"/>
                <a:gd name="T6" fmla="*/ 0 60000 65536"/>
                <a:gd name="T7" fmla="*/ 0 60000 65536"/>
                <a:gd name="T8" fmla="*/ 0 60000 65536"/>
                <a:gd name="T9" fmla="*/ 0 w 161"/>
                <a:gd name="T10" fmla="*/ 0 h 1096"/>
                <a:gd name="T11" fmla="*/ 161 w 161"/>
                <a:gd name="T12" fmla="*/ 1096 h 10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1" h="1096">
                  <a:moveTo>
                    <a:pt x="161" y="0"/>
                  </a:moveTo>
                  <a:cubicBezTo>
                    <a:pt x="150" y="66"/>
                    <a:pt x="137" y="207"/>
                    <a:pt x="110" y="390"/>
                  </a:cubicBezTo>
                  <a:cubicBezTo>
                    <a:pt x="70" y="598"/>
                    <a:pt x="23" y="949"/>
                    <a:pt x="0" y="109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223514" y="1007839"/>
            <a:ext cx="5897563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Times New Roman" pitchFamily="18" charset="0"/>
              </a:rPr>
              <a:t>3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）黄土高原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1115237" y="1871935"/>
            <a:ext cx="2413552" cy="268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世界上面积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最大的黄土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分布区，表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面千沟万壑，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支离破碎。</a:t>
            </a:r>
          </a:p>
        </p:txBody>
      </p:sp>
      <p:pic>
        <p:nvPicPr>
          <p:cNvPr id="43013" name="Picture 5" descr="图片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6038" y="1770063"/>
            <a:ext cx="7440612" cy="344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014" name="Group 6"/>
          <p:cNvGrpSpPr>
            <a:grpSpLocks/>
          </p:cNvGrpSpPr>
          <p:nvPr/>
        </p:nvGrpSpPr>
        <p:grpSpPr bwMode="auto">
          <a:xfrm>
            <a:off x="7392988" y="791192"/>
            <a:ext cx="2112962" cy="1224933"/>
            <a:chOff x="0" y="-97"/>
            <a:chExt cx="1056" cy="817"/>
          </a:xfrm>
        </p:grpSpPr>
        <p:sp>
          <p:nvSpPr>
            <p:cNvPr id="43024" name="AutoShape 7"/>
            <p:cNvSpPr>
              <a:spLocks noChangeArrowheads="1"/>
            </p:cNvSpPr>
            <p:nvPr/>
          </p:nvSpPr>
          <p:spPr bwMode="auto">
            <a:xfrm>
              <a:off x="0" y="-97"/>
              <a:ext cx="816" cy="317"/>
            </a:xfrm>
            <a:prstGeom prst="wedgeRoundRectCallout">
              <a:avLst>
                <a:gd name="adj1" fmla="val 47181"/>
                <a:gd name="adj2" fmla="val 193403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长城</a:t>
              </a:r>
            </a:p>
          </p:txBody>
        </p:sp>
        <p:sp>
          <p:nvSpPr>
            <p:cNvPr id="43025" name="未知"/>
            <p:cNvSpPr>
              <a:spLocks/>
            </p:cNvSpPr>
            <p:nvPr/>
          </p:nvSpPr>
          <p:spPr bwMode="auto">
            <a:xfrm flipV="1">
              <a:off x="432" y="678"/>
              <a:ext cx="624" cy="42"/>
            </a:xfrm>
            <a:custGeom>
              <a:avLst/>
              <a:gdLst>
                <a:gd name="T0" fmla="*/ 161 w 161"/>
                <a:gd name="T1" fmla="*/ 0 h 1096"/>
                <a:gd name="T2" fmla="*/ 110 w 161"/>
                <a:gd name="T3" fmla="*/ 390 h 1096"/>
                <a:gd name="T4" fmla="*/ 0 w 161"/>
                <a:gd name="T5" fmla="*/ 1096 h 1096"/>
                <a:gd name="T6" fmla="*/ 0 60000 65536"/>
                <a:gd name="T7" fmla="*/ 0 60000 65536"/>
                <a:gd name="T8" fmla="*/ 0 60000 65536"/>
                <a:gd name="T9" fmla="*/ 0 w 161"/>
                <a:gd name="T10" fmla="*/ 0 h 1096"/>
                <a:gd name="T11" fmla="*/ 161 w 161"/>
                <a:gd name="T12" fmla="*/ 1096 h 10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1" h="1096">
                  <a:moveTo>
                    <a:pt x="161" y="0"/>
                  </a:moveTo>
                  <a:cubicBezTo>
                    <a:pt x="150" y="66"/>
                    <a:pt x="137" y="207"/>
                    <a:pt x="110" y="390"/>
                  </a:cubicBezTo>
                  <a:cubicBezTo>
                    <a:pt x="70" y="598"/>
                    <a:pt x="23" y="949"/>
                    <a:pt x="0" y="109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15" name="Group 9"/>
          <p:cNvGrpSpPr>
            <a:grpSpLocks/>
          </p:cNvGrpSpPr>
          <p:nvPr/>
        </p:nvGrpSpPr>
        <p:grpSpPr bwMode="auto">
          <a:xfrm>
            <a:off x="7575550" y="4897438"/>
            <a:ext cx="2457450" cy="862677"/>
            <a:chOff x="0" y="0"/>
            <a:chExt cx="1228" cy="575"/>
          </a:xfrm>
        </p:grpSpPr>
        <p:sp>
          <p:nvSpPr>
            <p:cNvPr id="43022" name="AutoShape 10"/>
            <p:cNvSpPr>
              <a:spLocks noChangeArrowheads="1"/>
            </p:cNvSpPr>
            <p:nvPr/>
          </p:nvSpPr>
          <p:spPr bwMode="auto">
            <a:xfrm>
              <a:off x="271" y="258"/>
              <a:ext cx="768" cy="317"/>
            </a:xfrm>
            <a:prstGeom prst="wedgeRoundRectCallout">
              <a:avLst>
                <a:gd name="adj1" fmla="val -7944"/>
                <a:gd name="adj2" fmla="val -125694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秦岭</a:t>
              </a:r>
            </a:p>
          </p:txBody>
        </p:sp>
        <p:sp>
          <p:nvSpPr>
            <p:cNvPr id="43023" name="未知"/>
            <p:cNvSpPr>
              <a:spLocks/>
            </p:cNvSpPr>
            <p:nvPr/>
          </p:nvSpPr>
          <p:spPr bwMode="auto">
            <a:xfrm>
              <a:off x="0" y="0"/>
              <a:ext cx="1228" cy="25"/>
            </a:xfrm>
            <a:custGeom>
              <a:avLst/>
              <a:gdLst>
                <a:gd name="T0" fmla="*/ 0 w 1228"/>
                <a:gd name="T1" fmla="*/ 25 h 25"/>
                <a:gd name="T2" fmla="*/ 1228 w 1228"/>
                <a:gd name="T3" fmla="*/ 0 h 25"/>
                <a:gd name="T4" fmla="*/ 0 60000 65536"/>
                <a:gd name="T5" fmla="*/ 0 60000 65536"/>
                <a:gd name="T6" fmla="*/ 0 w 1228"/>
                <a:gd name="T7" fmla="*/ 0 h 25"/>
                <a:gd name="T8" fmla="*/ 1228 w 1228"/>
                <a:gd name="T9" fmla="*/ 25 h 2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28" h="25">
                  <a:moveTo>
                    <a:pt x="0" y="25"/>
                  </a:moveTo>
                  <a:cubicBezTo>
                    <a:pt x="205" y="19"/>
                    <a:pt x="972" y="5"/>
                    <a:pt x="1228" y="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16" name="Group 12"/>
          <p:cNvGrpSpPr>
            <a:grpSpLocks/>
          </p:cNvGrpSpPr>
          <p:nvPr/>
        </p:nvGrpSpPr>
        <p:grpSpPr bwMode="auto">
          <a:xfrm>
            <a:off x="8448675" y="2366963"/>
            <a:ext cx="2339975" cy="1584325"/>
            <a:chOff x="0" y="0"/>
            <a:chExt cx="1169" cy="1056"/>
          </a:xfrm>
        </p:grpSpPr>
        <p:sp>
          <p:nvSpPr>
            <p:cNvPr id="43020" name="未知"/>
            <p:cNvSpPr>
              <a:spLocks/>
            </p:cNvSpPr>
            <p:nvPr/>
          </p:nvSpPr>
          <p:spPr bwMode="auto">
            <a:xfrm>
              <a:off x="1008" y="0"/>
              <a:ext cx="161" cy="1056"/>
            </a:xfrm>
            <a:custGeom>
              <a:avLst/>
              <a:gdLst>
                <a:gd name="T0" fmla="*/ 161 w 161"/>
                <a:gd name="T1" fmla="*/ 0 h 1096"/>
                <a:gd name="T2" fmla="*/ 110 w 161"/>
                <a:gd name="T3" fmla="*/ 390 h 1096"/>
                <a:gd name="T4" fmla="*/ 0 w 161"/>
                <a:gd name="T5" fmla="*/ 1096 h 1096"/>
                <a:gd name="T6" fmla="*/ 0 60000 65536"/>
                <a:gd name="T7" fmla="*/ 0 60000 65536"/>
                <a:gd name="T8" fmla="*/ 0 60000 65536"/>
                <a:gd name="T9" fmla="*/ 0 w 161"/>
                <a:gd name="T10" fmla="*/ 0 h 1096"/>
                <a:gd name="T11" fmla="*/ 161 w 161"/>
                <a:gd name="T12" fmla="*/ 1096 h 10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1" h="1096">
                  <a:moveTo>
                    <a:pt x="161" y="0"/>
                  </a:moveTo>
                  <a:cubicBezTo>
                    <a:pt x="150" y="66"/>
                    <a:pt x="137" y="207"/>
                    <a:pt x="110" y="390"/>
                  </a:cubicBezTo>
                  <a:cubicBezTo>
                    <a:pt x="70" y="598"/>
                    <a:pt x="23" y="949"/>
                    <a:pt x="0" y="109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1" name="AutoShape 14"/>
            <p:cNvSpPr>
              <a:spLocks noChangeArrowheads="1"/>
            </p:cNvSpPr>
            <p:nvPr/>
          </p:nvSpPr>
          <p:spPr bwMode="auto">
            <a:xfrm>
              <a:off x="0" y="82"/>
              <a:ext cx="864" cy="317"/>
            </a:xfrm>
            <a:prstGeom prst="wedgeRoundRectCallout">
              <a:avLst>
                <a:gd name="adj1" fmla="val 65394"/>
                <a:gd name="adj2" fmla="val 200347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太行山</a:t>
              </a:r>
            </a:p>
          </p:txBody>
        </p:sp>
      </p:grpSp>
      <p:grpSp>
        <p:nvGrpSpPr>
          <p:cNvPr id="43017" name="Group 15"/>
          <p:cNvGrpSpPr>
            <a:grpSpLocks/>
          </p:cNvGrpSpPr>
          <p:nvPr/>
        </p:nvGrpSpPr>
        <p:grpSpPr bwMode="auto">
          <a:xfrm>
            <a:off x="4310063" y="2762250"/>
            <a:ext cx="2495550" cy="1486132"/>
            <a:chOff x="0" y="0"/>
            <a:chExt cx="1248" cy="990"/>
          </a:xfrm>
        </p:grpSpPr>
        <p:sp>
          <p:nvSpPr>
            <p:cNvPr id="43018" name="未知"/>
            <p:cNvSpPr>
              <a:spLocks/>
            </p:cNvSpPr>
            <p:nvPr/>
          </p:nvSpPr>
          <p:spPr bwMode="auto">
            <a:xfrm flipV="1">
              <a:off x="288" y="0"/>
              <a:ext cx="864" cy="480"/>
            </a:xfrm>
            <a:custGeom>
              <a:avLst/>
              <a:gdLst>
                <a:gd name="T0" fmla="*/ 161 w 161"/>
                <a:gd name="T1" fmla="*/ 0 h 1096"/>
                <a:gd name="T2" fmla="*/ 110 w 161"/>
                <a:gd name="T3" fmla="*/ 390 h 1096"/>
                <a:gd name="T4" fmla="*/ 0 w 161"/>
                <a:gd name="T5" fmla="*/ 1096 h 1096"/>
                <a:gd name="T6" fmla="*/ 0 60000 65536"/>
                <a:gd name="T7" fmla="*/ 0 60000 65536"/>
                <a:gd name="T8" fmla="*/ 0 60000 65536"/>
                <a:gd name="T9" fmla="*/ 0 w 161"/>
                <a:gd name="T10" fmla="*/ 0 h 1096"/>
                <a:gd name="T11" fmla="*/ 161 w 161"/>
                <a:gd name="T12" fmla="*/ 1096 h 10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1" h="1096">
                  <a:moveTo>
                    <a:pt x="161" y="0"/>
                  </a:moveTo>
                  <a:cubicBezTo>
                    <a:pt x="150" y="66"/>
                    <a:pt x="137" y="207"/>
                    <a:pt x="110" y="390"/>
                  </a:cubicBezTo>
                  <a:cubicBezTo>
                    <a:pt x="70" y="598"/>
                    <a:pt x="23" y="949"/>
                    <a:pt x="0" y="109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9" name="AutoShape 17"/>
            <p:cNvSpPr>
              <a:spLocks noChangeArrowheads="1"/>
            </p:cNvSpPr>
            <p:nvPr/>
          </p:nvSpPr>
          <p:spPr bwMode="auto">
            <a:xfrm>
              <a:off x="0" y="673"/>
              <a:ext cx="1248" cy="317"/>
            </a:xfrm>
            <a:prstGeom prst="wedgeRoundRectCallout">
              <a:avLst>
                <a:gd name="adj1" fmla="val 2005"/>
                <a:gd name="adj2" fmla="val -192014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祁连山东端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367530" y="1079847"/>
            <a:ext cx="5897563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Times New Roman" pitchFamily="18" charset="0"/>
              </a:rPr>
              <a:t>4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）云贵高原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1368549" y="1898252"/>
            <a:ext cx="3212438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地势西高东低，从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海拔</a:t>
            </a:r>
            <a:r>
              <a:rPr lang="zh-CN" altLang="zh-CN" sz="2800" b="1">
                <a:solidFill>
                  <a:schemeClr val="folHlink"/>
                </a:solidFill>
                <a:latin typeface="Times New Roman" pitchFamily="18" charset="0"/>
              </a:rPr>
              <a:t>2000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米下降到</a:t>
            </a:r>
          </a:p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chemeClr val="folHlink"/>
                </a:solidFill>
                <a:latin typeface="Times New Roman" pitchFamily="18" charset="0"/>
              </a:rPr>
              <a:t>1000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米。石灰岩广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布，喀斯特地形典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型，地表崎岖，有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许多“坝子”。</a:t>
            </a:r>
          </a:p>
        </p:txBody>
      </p:sp>
      <p:pic>
        <p:nvPicPr>
          <p:cNvPr id="47109" name="Picture 5" descr="图片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6038" y="1946275"/>
            <a:ext cx="6081712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110" name="Group 6"/>
          <p:cNvGrpSpPr>
            <a:grpSpLocks/>
          </p:cNvGrpSpPr>
          <p:nvPr/>
        </p:nvGrpSpPr>
        <p:grpSpPr bwMode="auto">
          <a:xfrm>
            <a:off x="6816725" y="936340"/>
            <a:ext cx="2306638" cy="1214723"/>
            <a:chOff x="0" y="-89"/>
            <a:chExt cx="1152" cy="809"/>
          </a:xfrm>
        </p:grpSpPr>
        <p:sp>
          <p:nvSpPr>
            <p:cNvPr id="47114" name="AutoShape 7"/>
            <p:cNvSpPr>
              <a:spLocks noChangeArrowheads="1"/>
            </p:cNvSpPr>
            <p:nvPr/>
          </p:nvSpPr>
          <p:spPr bwMode="auto">
            <a:xfrm>
              <a:off x="0" y="-89"/>
              <a:ext cx="1152" cy="317"/>
            </a:xfrm>
            <a:prstGeom prst="wedgeRoundRectCallout">
              <a:avLst>
                <a:gd name="adj1" fmla="val 18838"/>
                <a:gd name="adj2" fmla="val 193403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四川盆地</a:t>
              </a:r>
            </a:p>
          </p:txBody>
        </p:sp>
        <p:sp>
          <p:nvSpPr>
            <p:cNvPr id="47115" name="未知"/>
            <p:cNvSpPr>
              <a:spLocks/>
            </p:cNvSpPr>
            <p:nvPr/>
          </p:nvSpPr>
          <p:spPr bwMode="auto">
            <a:xfrm flipV="1">
              <a:off x="432" y="678"/>
              <a:ext cx="624" cy="42"/>
            </a:xfrm>
            <a:custGeom>
              <a:avLst/>
              <a:gdLst>
                <a:gd name="T0" fmla="*/ 161 w 161"/>
                <a:gd name="T1" fmla="*/ 0 h 1096"/>
                <a:gd name="T2" fmla="*/ 110 w 161"/>
                <a:gd name="T3" fmla="*/ 390 h 1096"/>
                <a:gd name="T4" fmla="*/ 0 w 161"/>
                <a:gd name="T5" fmla="*/ 1096 h 1096"/>
                <a:gd name="T6" fmla="*/ 0 60000 65536"/>
                <a:gd name="T7" fmla="*/ 0 60000 65536"/>
                <a:gd name="T8" fmla="*/ 0 60000 65536"/>
                <a:gd name="T9" fmla="*/ 0 w 161"/>
                <a:gd name="T10" fmla="*/ 0 h 1096"/>
                <a:gd name="T11" fmla="*/ 161 w 161"/>
                <a:gd name="T12" fmla="*/ 1096 h 10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1" h="1096">
                  <a:moveTo>
                    <a:pt x="161" y="0"/>
                  </a:moveTo>
                  <a:cubicBezTo>
                    <a:pt x="150" y="66"/>
                    <a:pt x="137" y="207"/>
                    <a:pt x="110" y="390"/>
                  </a:cubicBezTo>
                  <a:cubicBezTo>
                    <a:pt x="70" y="598"/>
                    <a:pt x="23" y="949"/>
                    <a:pt x="0" y="109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111" name="Group 9"/>
          <p:cNvGrpSpPr>
            <a:grpSpLocks/>
          </p:cNvGrpSpPr>
          <p:nvPr/>
        </p:nvGrpSpPr>
        <p:grpSpPr bwMode="auto">
          <a:xfrm>
            <a:off x="5184990" y="1655226"/>
            <a:ext cx="1942885" cy="2746912"/>
            <a:chOff x="-107" y="-103"/>
            <a:chExt cx="971" cy="1831"/>
          </a:xfrm>
        </p:grpSpPr>
        <p:sp>
          <p:nvSpPr>
            <p:cNvPr id="47112" name="未知"/>
            <p:cNvSpPr>
              <a:spLocks/>
            </p:cNvSpPr>
            <p:nvPr/>
          </p:nvSpPr>
          <p:spPr bwMode="auto">
            <a:xfrm flipH="1" flipV="1">
              <a:off x="336" y="96"/>
              <a:ext cx="528" cy="1632"/>
            </a:xfrm>
            <a:custGeom>
              <a:avLst/>
              <a:gdLst>
                <a:gd name="T0" fmla="*/ 161 w 161"/>
                <a:gd name="T1" fmla="*/ 0 h 1096"/>
                <a:gd name="T2" fmla="*/ 110 w 161"/>
                <a:gd name="T3" fmla="*/ 390 h 1096"/>
                <a:gd name="T4" fmla="*/ 0 w 161"/>
                <a:gd name="T5" fmla="*/ 1096 h 1096"/>
                <a:gd name="T6" fmla="*/ 0 60000 65536"/>
                <a:gd name="T7" fmla="*/ 0 60000 65536"/>
                <a:gd name="T8" fmla="*/ 0 60000 65536"/>
                <a:gd name="T9" fmla="*/ 0 w 161"/>
                <a:gd name="T10" fmla="*/ 0 h 1096"/>
                <a:gd name="T11" fmla="*/ 161 w 161"/>
                <a:gd name="T12" fmla="*/ 1096 h 10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1" h="1096">
                  <a:moveTo>
                    <a:pt x="161" y="0"/>
                  </a:moveTo>
                  <a:cubicBezTo>
                    <a:pt x="150" y="66"/>
                    <a:pt x="137" y="207"/>
                    <a:pt x="110" y="390"/>
                  </a:cubicBezTo>
                  <a:cubicBezTo>
                    <a:pt x="70" y="598"/>
                    <a:pt x="23" y="949"/>
                    <a:pt x="0" y="109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3" name="AutoShape 11"/>
            <p:cNvSpPr>
              <a:spLocks noChangeArrowheads="1"/>
            </p:cNvSpPr>
            <p:nvPr/>
          </p:nvSpPr>
          <p:spPr bwMode="auto">
            <a:xfrm>
              <a:off x="-107" y="-103"/>
              <a:ext cx="768" cy="349"/>
            </a:xfrm>
            <a:prstGeom prst="wedgeRoundRectCallout">
              <a:avLst>
                <a:gd name="adj1" fmla="val 28255"/>
                <a:gd name="adj2" fmla="val 274653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横断山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424557" y="511050"/>
            <a:ext cx="607853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四大盆地</a:t>
            </a:r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424558" y="1162149"/>
            <a:ext cx="3039268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1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）塔里木盆地</a:t>
            </a: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587374" y="2015951"/>
            <a:ext cx="2941415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是我国面积最大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的盆地，内部平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坦，沙漠广布，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有我国最大的塔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克拉玛干大沙漠，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边缘有绿洲分布。</a:t>
            </a:r>
          </a:p>
        </p:txBody>
      </p:sp>
      <p:pic>
        <p:nvPicPr>
          <p:cNvPr id="53253" name="Picture 5" descr="图片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7575" y="2354263"/>
            <a:ext cx="6799263" cy="271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254" name="Group 6"/>
          <p:cNvGrpSpPr>
            <a:grpSpLocks/>
          </p:cNvGrpSpPr>
          <p:nvPr/>
        </p:nvGrpSpPr>
        <p:grpSpPr bwMode="auto">
          <a:xfrm>
            <a:off x="9315450" y="2877765"/>
            <a:ext cx="2206625" cy="1173535"/>
            <a:chOff x="0" y="-14"/>
            <a:chExt cx="1104" cy="782"/>
          </a:xfrm>
        </p:grpSpPr>
        <p:sp>
          <p:nvSpPr>
            <p:cNvPr id="53262" name="未知"/>
            <p:cNvSpPr>
              <a:spLocks/>
            </p:cNvSpPr>
            <p:nvPr/>
          </p:nvSpPr>
          <p:spPr bwMode="auto">
            <a:xfrm>
              <a:off x="0" y="720"/>
              <a:ext cx="1104" cy="48"/>
            </a:xfrm>
            <a:custGeom>
              <a:avLst/>
              <a:gdLst>
                <a:gd name="T0" fmla="*/ 0 w 2112"/>
                <a:gd name="T1" fmla="*/ 0 h 576"/>
                <a:gd name="T2" fmla="*/ 652 w 2112"/>
                <a:gd name="T3" fmla="*/ 336 h 576"/>
                <a:gd name="T4" fmla="*/ 2112 w 2112"/>
                <a:gd name="T5" fmla="*/ 576 h 576"/>
                <a:gd name="T6" fmla="*/ 0 60000 65536"/>
                <a:gd name="T7" fmla="*/ 0 60000 65536"/>
                <a:gd name="T8" fmla="*/ 0 60000 65536"/>
                <a:gd name="T9" fmla="*/ 0 w 2112"/>
                <a:gd name="T10" fmla="*/ 0 h 576"/>
                <a:gd name="T11" fmla="*/ 2112 w 2112"/>
                <a:gd name="T12" fmla="*/ 576 h 5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12" h="576">
                  <a:moveTo>
                    <a:pt x="0" y="0"/>
                  </a:moveTo>
                  <a:cubicBezTo>
                    <a:pt x="109" y="56"/>
                    <a:pt x="300" y="240"/>
                    <a:pt x="652" y="336"/>
                  </a:cubicBezTo>
                  <a:cubicBezTo>
                    <a:pt x="1004" y="432"/>
                    <a:pt x="1808" y="526"/>
                    <a:pt x="2112" y="57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3263" name="AutoShape 8"/>
            <p:cNvSpPr>
              <a:spLocks noChangeArrowheads="1"/>
            </p:cNvSpPr>
            <p:nvPr/>
          </p:nvSpPr>
          <p:spPr bwMode="auto">
            <a:xfrm>
              <a:off x="288" y="-14"/>
              <a:ext cx="816" cy="317"/>
            </a:xfrm>
            <a:prstGeom prst="wedgeRoundRectCallout">
              <a:avLst>
                <a:gd name="adj1" fmla="val 6005"/>
                <a:gd name="adj2" fmla="val 193403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+mn-ea"/>
                  <a:ea typeface="+mn-ea"/>
                </a:rPr>
                <a:t>祁连山</a:t>
              </a:r>
            </a:p>
          </p:txBody>
        </p:sp>
      </p:grpSp>
      <p:grpSp>
        <p:nvGrpSpPr>
          <p:cNvPr id="53255" name="Group 9"/>
          <p:cNvGrpSpPr>
            <a:grpSpLocks/>
          </p:cNvGrpSpPr>
          <p:nvPr/>
        </p:nvGrpSpPr>
        <p:grpSpPr bwMode="auto">
          <a:xfrm>
            <a:off x="4945063" y="1439716"/>
            <a:ext cx="5089525" cy="1459059"/>
            <a:chOff x="0" y="-158"/>
            <a:chExt cx="2544" cy="974"/>
          </a:xfrm>
        </p:grpSpPr>
        <p:sp>
          <p:nvSpPr>
            <p:cNvPr id="53260" name="AutoShape 10"/>
            <p:cNvSpPr>
              <a:spLocks noChangeArrowheads="1"/>
            </p:cNvSpPr>
            <p:nvPr/>
          </p:nvSpPr>
          <p:spPr bwMode="auto">
            <a:xfrm>
              <a:off x="672" y="-158"/>
              <a:ext cx="768" cy="317"/>
            </a:xfrm>
            <a:prstGeom prst="wedgeRoundRectCallout">
              <a:avLst>
                <a:gd name="adj1" fmla="val 3255"/>
                <a:gd name="adj2" fmla="val 193403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+mn-ea"/>
                  <a:ea typeface="+mn-ea"/>
                </a:rPr>
                <a:t>天山</a:t>
              </a:r>
            </a:p>
          </p:txBody>
        </p:sp>
        <p:sp>
          <p:nvSpPr>
            <p:cNvPr id="53261" name="未知"/>
            <p:cNvSpPr>
              <a:spLocks/>
            </p:cNvSpPr>
            <p:nvPr/>
          </p:nvSpPr>
          <p:spPr bwMode="auto">
            <a:xfrm>
              <a:off x="0" y="646"/>
              <a:ext cx="2544" cy="170"/>
            </a:xfrm>
            <a:custGeom>
              <a:avLst/>
              <a:gdLst>
                <a:gd name="T0" fmla="*/ 2544 w 2544"/>
                <a:gd name="T1" fmla="*/ 170 h 170"/>
                <a:gd name="T2" fmla="*/ 1217 w 2544"/>
                <a:gd name="T3" fmla="*/ 23 h 170"/>
                <a:gd name="T4" fmla="*/ 0 w 2544"/>
                <a:gd name="T5" fmla="*/ 32 h 170"/>
                <a:gd name="T6" fmla="*/ 0 60000 65536"/>
                <a:gd name="T7" fmla="*/ 0 60000 65536"/>
                <a:gd name="T8" fmla="*/ 0 60000 65536"/>
                <a:gd name="T9" fmla="*/ 0 w 2544"/>
                <a:gd name="T10" fmla="*/ 0 h 170"/>
                <a:gd name="T11" fmla="*/ 2544 w 2544"/>
                <a:gd name="T12" fmla="*/ 170 h 1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44" h="170">
                  <a:moveTo>
                    <a:pt x="2544" y="170"/>
                  </a:moveTo>
                  <a:cubicBezTo>
                    <a:pt x="2323" y="146"/>
                    <a:pt x="1641" y="46"/>
                    <a:pt x="1217" y="23"/>
                  </a:cubicBezTo>
                  <a:cubicBezTo>
                    <a:pt x="793" y="0"/>
                    <a:pt x="254" y="30"/>
                    <a:pt x="0" y="32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53256" name="Group 12"/>
          <p:cNvGrpSpPr>
            <a:grpSpLocks/>
          </p:cNvGrpSpPr>
          <p:nvPr/>
        </p:nvGrpSpPr>
        <p:grpSpPr bwMode="auto">
          <a:xfrm>
            <a:off x="4897438" y="4025900"/>
            <a:ext cx="4225925" cy="1950244"/>
            <a:chOff x="0" y="0"/>
            <a:chExt cx="2112" cy="1300"/>
          </a:xfrm>
        </p:grpSpPr>
        <p:sp>
          <p:nvSpPr>
            <p:cNvPr id="53258" name="未知"/>
            <p:cNvSpPr>
              <a:spLocks/>
            </p:cNvSpPr>
            <p:nvPr/>
          </p:nvSpPr>
          <p:spPr bwMode="auto">
            <a:xfrm>
              <a:off x="0" y="0"/>
              <a:ext cx="2112" cy="576"/>
            </a:xfrm>
            <a:custGeom>
              <a:avLst/>
              <a:gdLst>
                <a:gd name="T0" fmla="*/ 0 w 2112"/>
                <a:gd name="T1" fmla="*/ 0 h 576"/>
                <a:gd name="T2" fmla="*/ 652 w 2112"/>
                <a:gd name="T3" fmla="*/ 336 h 576"/>
                <a:gd name="T4" fmla="*/ 2112 w 2112"/>
                <a:gd name="T5" fmla="*/ 576 h 576"/>
                <a:gd name="T6" fmla="*/ 0 60000 65536"/>
                <a:gd name="T7" fmla="*/ 0 60000 65536"/>
                <a:gd name="T8" fmla="*/ 0 60000 65536"/>
                <a:gd name="T9" fmla="*/ 0 w 2112"/>
                <a:gd name="T10" fmla="*/ 0 h 576"/>
                <a:gd name="T11" fmla="*/ 2112 w 2112"/>
                <a:gd name="T12" fmla="*/ 576 h 5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12" h="576">
                  <a:moveTo>
                    <a:pt x="0" y="0"/>
                  </a:moveTo>
                  <a:cubicBezTo>
                    <a:pt x="109" y="56"/>
                    <a:pt x="300" y="240"/>
                    <a:pt x="652" y="336"/>
                  </a:cubicBezTo>
                  <a:cubicBezTo>
                    <a:pt x="1004" y="432"/>
                    <a:pt x="1808" y="526"/>
                    <a:pt x="2112" y="57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3259" name="AutoShape 14"/>
            <p:cNvSpPr>
              <a:spLocks noChangeArrowheads="1"/>
            </p:cNvSpPr>
            <p:nvPr/>
          </p:nvSpPr>
          <p:spPr bwMode="auto">
            <a:xfrm>
              <a:off x="624" y="983"/>
              <a:ext cx="768" cy="317"/>
            </a:xfrm>
            <a:prstGeom prst="wedgeRoundRectCallout">
              <a:avLst>
                <a:gd name="adj1" fmla="val -34245"/>
                <a:gd name="adj2" fmla="val -242014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+mn-ea"/>
                  <a:ea typeface="+mn-ea"/>
                </a:rPr>
                <a:t>昆仑山</a:t>
              </a:r>
            </a:p>
          </p:txBody>
        </p:sp>
      </p:grpSp>
      <p:sp>
        <p:nvSpPr>
          <p:cNvPr id="53257" name="AutoShape 15"/>
          <p:cNvSpPr>
            <a:spLocks noChangeArrowheads="1"/>
          </p:cNvSpPr>
          <p:nvPr/>
        </p:nvSpPr>
        <p:spPr bwMode="auto">
          <a:xfrm>
            <a:off x="6805041" y="352484"/>
            <a:ext cx="3492500" cy="871379"/>
          </a:xfrm>
          <a:prstGeom prst="wedgeRectCallout">
            <a:avLst>
              <a:gd name="adj1" fmla="val 18440"/>
              <a:gd name="adj2" fmla="val 2274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00795" tIns="50397" rIns="100795" bIns="50397"/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吐鲁番盆地的艾丁湖</a:t>
            </a:r>
          </a:p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是我国海拔最低点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151506" y="791815"/>
            <a:ext cx="5897563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Times New Roman" pitchFamily="18" charset="0"/>
              </a:rPr>
              <a:t>2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）准噶尔盆地</a:t>
            </a:r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983412" y="1682228"/>
            <a:ext cx="2920398" cy="268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内部有戈壁沙漠，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西部有山口，降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水稍多于塔里木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盆地，边缘有绿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洲。</a:t>
            </a:r>
          </a:p>
        </p:txBody>
      </p:sp>
      <p:pic>
        <p:nvPicPr>
          <p:cNvPr id="57349" name="Picture 5" descr="图片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7612" y="1752823"/>
            <a:ext cx="6804025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350" name="Group 6"/>
          <p:cNvGrpSpPr>
            <a:grpSpLocks/>
          </p:cNvGrpSpPr>
          <p:nvPr/>
        </p:nvGrpSpPr>
        <p:grpSpPr bwMode="auto">
          <a:xfrm>
            <a:off x="4902125" y="3930873"/>
            <a:ext cx="4321175" cy="1250422"/>
            <a:chOff x="0" y="0"/>
            <a:chExt cx="2160" cy="834"/>
          </a:xfrm>
        </p:grpSpPr>
        <p:sp>
          <p:nvSpPr>
            <p:cNvPr id="57353" name="AutoShape 7"/>
            <p:cNvSpPr>
              <a:spLocks noChangeArrowheads="1"/>
            </p:cNvSpPr>
            <p:nvPr/>
          </p:nvSpPr>
          <p:spPr bwMode="auto">
            <a:xfrm>
              <a:off x="1248" y="517"/>
              <a:ext cx="768" cy="317"/>
            </a:xfrm>
            <a:prstGeom prst="wedgeRoundRectCallout">
              <a:avLst>
                <a:gd name="adj1" fmla="val -71745"/>
                <a:gd name="adj2" fmla="val -197917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天山</a:t>
              </a:r>
            </a:p>
          </p:txBody>
        </p:sp>
        <p:sp>
          <p:nvSpPr>
            <p:cNvPr id="57354" name="未知"/>
            <p:cNvSpPr>
              <a:spLocks/>
            </p:cNvSpPr>
            <p:nvPr/>
          </p:nvSpPr>
          <p:spPr bwMode="auto">
            <a:xfrm>
              <a:off x="0" y="0"/>
              <a:ext cx="2160" cy="48"/>
            </a:xfrm>
            <a:custGeom>
              <a:avLst/>
              <a:gdLst>
                <a:gd name="T0" fmla="*/ 0 w 2112"/>
                <a:gd name="T1" fmla="*/ 0 h 576"/>
                <a:gd name="T2" fmla="*/ 652 w 2112"/>
                <a:gd name="T3" fmla="*/ 336 h 576"/>
                <a:gd name="T4" fmla="*/ 2112 w 2112"/>
                <a:gd name="T5" fmla="*/ 576 h 576"/>
                <a:gd name="T6" fmla="*/ 0 60000 65536"/>
                <a:gd name="T7" fmla="*/ 0 60000 65536"/>
                <a:gd name="T8" fmla="*/ 0 60000 65536"/>
                <a:gd name="T9" fmla="*/ 0 w 2112"/>
                <a:gd name="T10" fmla="*/ 0 h 576"/>
                <a:gd name="T11" fmla="*/ 2112 w 2112"/>
                <a:gd name="T12" fmla="*/ 576 h 5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12" h="576">
                  <a:moveTo>
                    <a:pt x="0" y="0"/>
                  </a:moveTo>
                  <a:cubicBezTo>
                    <a:pt x="109" y="56"/>
                    <a:pt x="300" y="240"/>
                    <a:pt x="652" y="336"/>
                  </a:cubicBezTo>
                  <a:cubicBezTo>
                    <a:pt x="1004" y="432"/>
                    <a:pt x="1808" y="526"/>
                    <a:pt x="2112" y="57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7351" name="未知"/>
          <p:cNvSpPr>
            <a:spLocks/>
          </p:cNvSpPr>
          <p:nvPr/>
        </p:nvSpPr>
        <p:spPr bwMode="auto">
          <a:xfrm>
            <a:off x="6715050" y="2706910"/>
            <a:ext cx="2593975" cy="1047750"/>
          </a:xfrm>
          <a:custGeom>
            <a:avLst/>
            <a:gdLst>
              <a:gd name="T0" fmla="*/ 2544 w 2544"/>
              <a:gd name="T1" fmla="*/ 170 h 170"/>
              <a:gd name="T2" fmla="*/ 1217 w 2544"/>
              <a:gd name="T3" fmla="*/ 23 h 170"/>
              <a:gd name="T4" fmla="*/ 0 w 2544"/>
              <a:gd name="T5" fmla="*/ 32 h 170"/>
              <a:gd name="T6" fmla="*/ 0 60000 65536"/>
              <a:gd name="T7" fmla="*/ 0 60000 65536"/>
              <a:gd name="T8" fmla="*/ 0 60000 65536"/>
              <a:gd name="T9" fmla="*/ 0 w 2544"/>
              <a:gd name="T10" fmla="*/ 0 h 170"/>
              <a:gd name="T11" fmla="*/ 2544 w 2544"/>
              <a:gd name="T12" fmla="*/ 170 h 1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44" h="170">
                <a:moveTo>
                  <a:pt x="2544" y="170"/>
                </a:moveTo>
                <a:cubicBezTo>
                  <a:pt x="2323" y="146"/>
                  <a:pt x="1641" y="46"/>
                  <a:pt x="1217" y="23"/>
                </a:cubicBezTo>
                <a:cubicBezTo>
                  <a:pt x="793" y="0"/>
                  <a:pt x="254" y="30"/>
                  <a:pt x="0" y="32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352" name="AutoShape 10"/>
          <p:cNvSpPr>
            <a:spLocks noChangeArrowheads="1"/>
          </p:cNvSpPr>
          <p:nvPr/>
        </p:nvSpPr>
        <p:spPr bwMode="auto">
          <a:xfrm>
            <a:off x="7804075" y="1898252"/>
            <a:ext cx="2087562" cy="474980"/>
          </a:xfrm>
          <a:prstGeom prst="wedgeRoundRectCallout">
            <a:avLst>
              <a:gd name="adj1" fmla="val -31208"/>
              <a:gd name="adj2" fmla="val 15937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00795" tIns="50397" rIns="100795" bIns="50397"/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阿尔泰山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407912" y="1400175"/>
            <a:ext cx="107537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2800" b="1" smtClean="0">
                <a:solidFill>
                  <a:srgbClr val="00FFFF"/>
                </a:solidFill>
                <a:latin typeface="+mn-ea"/>
                <a:ea typeface="+mn-ea"/>
              </a:rPr>
              <a:t>地势</a:t>
            </a:r>
            <a:r>
              <a:rPr lang="zh-CN" sz="2800" b="1">
                <a:solidFill>
                  <a:srgbClr val="00FFFF"/>
                </a:solidFill>
                <a:latin typeface="+mn-ea"/>
                <a:ea typeface="+mn-ea"/>
              </a:rPr>
              <a:t>特点：西高东低，呈阶梯状分布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36525" y="618455"/>
            <a:ext cx="5445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chemeClr val="folHlink"/>
                </a:solidFill>
                <a:latin typeface="+mn-ea"/>
                <a:ea typeface="+mn-ea"/>
              </a:rPr>
              <a:t>一、中国的地势特征</a:t>
            </a:r>
          </a:p>
        </p:txBody>
      </p:sp>
      <p:pic>
        <p:nvPicPr>
          <p:cNvPr id="3076" name="Picture 4" descr="图片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525" y="2212975"/>
            <a:ext cx="11250613" cy="367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图片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2979" y="2176463"/>
            <a:ext cx="6532562" cy="25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216421" y="1125538"/>
            <a:ext cx="5897563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Times New Roman" pitchFamily="18" charset="0"/>
              </a:rPr>
              <a:t>3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）柴达木盆地</a:t>
            </a: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1088405" y="2015951"/>
            <a:ext cx="2920398" cy="268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位于青藏高原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上，四周高山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环绕，典型的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内陆盆地，东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部多沼泽、盐湖。</a:t>
            </a:r>
          </a:p>
        </p:txBody>
      </p:sp>
      <p:grpSp>
        <p:nvGrpSpPr>
          <p:cNvPr id="62470" name="Group 6"/>
          <p:cNvGrpSpPr>
            <a:grpSpLocks/>
          </p:cNvGrpSpPr>
          <p:nvPr/>
        </p:nvGrpSpPr>
        <p:grpSpPr bwMode="auto">
          <a:xfrm>
            <a:off x="4974929" y="1415971"/>
            <a:ext cx="2495550" cy="1698704"/>
            <a:chOff x="0" y="-127"/>
            <a:chExt cx="1248" cy="1132"/>
          </a:xfrm>
        </p:grpSpPr>
        <p:sp>
          <p:nvSpPr>
            <p:cNvPr id="62477" name="AutoShape 7"/>
            <p:cNvSpPr>
              <a:spLocks noChangeArrowheads="1"/>
            </p:cNvSpPr>
            <p:nvPr/>
          </p:nvSpPr>
          <p:spPr bwMode="auto">
            <a:xfrm>
              <a:off x="192" y="-127"/>
              <a:ext cx="1008" cy="349"/>
            </a:xfrm>
            <a:prstGeom prst="wedgeRoundRectCallout">
              <a:avLst>
                <a:gd name="adj1" fmla="val 4565"/>
                <a:gd name="adj2" fmla="val 174653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阿尔金山</a:t>
              </a:r>
            </a:p>
          </p:txBody>
        </p:sp>
        <p:sp>
          <p:nvSpPr>
            <p:cNvPr id="62478" name="未知"/>
            <p:cNvSpPr>
              <a:spLocks/>
            </p:cNvSpPr>
            <p:nvPr/>
          </p:nvSpPr>
          <p:spPr bwMode="auto">
            <a:xfrm>
              <a:off x="0" y="576"/>
              <a:ext cx="1248" cy="429"/>
            </a:xfrm>
            <a:custGeom>
              <a:avLst/>
              <a:gdLst>
                <a:gd name="T0" fmla="*/ 1248 w 1248"/>
                <a:gd name="T1" fmla="*/ 0 h 429"/>
                <a:gd name="T2" fmla="*/ 395 w 1248"/>
                <a:gd name="T3" fmla="*/ 175 h 429"/>
                <a:gd name="T4" fmla="*/ 0 w 1248"/>
                <a:gd name="T5" fmla="*/ 429 h 429"/>
                <a:gd name="T6" fmla="*/ 0 60000 65536"/>
                <a:gd name="T7" fmla="*/ 0 60000 65536"/>
                <a:gd name="T8" fmla="*/ 0 60000 65536"/>
                <a:gd name="T9" fmla="*/ 0 w 1248"/>
                <a:gd name="T10" fmla="*/ 0 h 429"/>
                <a:gd name="T11" fmla="*/ 1248 w 1248"/>
                <a:gd name="T12" fmla="*/ 429 h 4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8" h="429">
                  <a:moveTo>
                    <a:pt x="1248" y="0"/>
                  </a:moveTo>
                  <a:cubicBezTo>
                    <a:pt x="1106" y="29"/>
                    <a:pt x="603" y="103"/>
                    <a:pt x="395" y="175"/>
                  </a:cubicBezTo>
                  <a:cubicBezTo>
                    <a:pt x="187" y="246"/>
                    <a:pt x="82" y="376"/>
                    <a:pt x="0" y="429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2471" name="Group 9"/>
          <p:cNvGrpSpPr>
            <a:grpSpLocks/>
          </p:cNvGrpSpPr>
          <p:nvPr/>
        </p:nvGrpSpPr>
        <p:grpSpPr bwMode="auto">
          <a:xfrm>
            <a:off x="4759029" y="3987800"/>
            <a:ext cx="3937000" cy="1411784"/>
            <a:chOff x="0" y="0"/>
            <a:chExt cx="1968" cy="940"/>
          </a:xfrm>
        </p:grpSpPr>
        <p:sp>
          <p:nvSpPr>
            <p:cNvPr id="62475" name="未知"/>
            <p:cNvSpPr>
              <a:spLocks/>
            </p:cNvSpPr>
            <p:nvPr/>
          </p:nvSpPr>
          <p:spPr bwMode="auto">
            <a:xfrm>
              <a:off x="0" y="0"/>
              <a:ext cx="1968" cy="336"/>
            </a:xfrm>
            <a:custGeom>
              <a:avLst/>
              <a:gdLst>
                <a:gd name="T0" fmla="*/ 0 w 2112"/>
                <a:gd name="T1" fmla="*/ 0 h 576"/>
                <a:gd name="T2" fmla="*/ 652 w 2112"/>
                <a:gd name="T3" fmla="*/ 336 h 576"/>
                <a:gd name="T4" fmla="*/ 2112 w 2112"/>
                <a:gd name="T5" fmla="*/ 576 h 576"/>
                <a:gd name="T6" fmla="*/ 0 60000 65536"/>
                <a:gd name="T7" fmla="*/ 0 60000 65536"/>
                <a:gd name="T8" fmla="*/ 0 60000 65536"/>
                <a:gd name="T9" fmla="*/ 0 w 2112"/>
                <a:gd name="T10" fmla="*/ 0 h 576"/>
                <a:gd name="T11" fmla="*/ 2112 w 2112"/>
                <a:gd name="T12" fmla="*/ 576 h 5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12" h="576">
                  <a:moveTo>
                    <a:pt x="0" y="0"/>
                  </a:moveTo>
                  <a:cubicBezTo>
                    <a:pt x="109" y="56"/>
                    <a:pt x="300" y="240"/>
                    <a:pt x="652" y="336"/>
                  </a:cubicBezTo>
                  <a:cubicBezTo>
                    <a:pt x="1004" y="432"/>
                    <a:pt x="1808" y="526"/>
                    <a:pt x="2112" y="57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6" name="AutoShape 11"/>
            <p:cNvSpPr>
              <a:spLocks noChangeArrowheads="1"/>
            </p:cNvSpPr>
            <p:nvPr/>
          </p:nvSpPr>
          <p:spPr bwMode="auto">
            <a:xfrm>
              <a:off x="192" y="591"/>
              <a:ext cx="768" cy="349"/>
            </a:xfrm>
            <a:prstGeom prst="wedgeRoundRectCallout">
              <a:avLst>
                <a:gd name="adj1" fmla="val 2472"/>
                <a:gd name="adj2" fmla="val -161806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昆仑山</a:t>
              </a:r>
            </a:p>
          </p:txBody>
        </p:sp>
      </p:grpSp>
      <p:grpSp>
        <p:nvGrpSpPr>
          <p:cNvPr id="62472" name="Group 12"/>
          <p:cNvGrpSpPr>
            <a:grpSpLocks/>
          </p:cNvGrpSpPr>
          <p:nvPr/>
        </p:nvGrpSpPr>
        <p:grpSpPr bwMode="auto">
          <a:xfrm>
            <a:off x="8238829" y="1943233"/>
            <a:ext cx="2401887" cy="1092067"/>
            <a:chOff x="0" y="-56"/>
            <a:chExt cx="1200" cy="728"/>
          </a:xfrm>
        </p:grpSpPr>
        <p:sp>
          <p:nvSpPr>
            <p:cNvPr id="62473" name="未知"/>
            <p:cNvSpPr>
              <a:spLocks/>
            </p:cNvSpPr>
            <p:nvPr/>
          </p:nvSpPr>
          <p:spPr bwMode="auto">
            <a:xfrm>
              <a:off x="0" y="432"/>
              <a:ext cx="1008" cy="240"/>
            </a:xfrm>
            <a:custGeom>
              <a:avLst/>
              <a:gdLst>
                <a:gd name="T0" fmla="*/ 0 w 2112"/>
                <a:gd name="T1" fmla="*/ 0 h 576"/>
                <a:gd name="T2" fmla="*/ 652 w 2112"/>
                <a:gd name="T3" fmla="*/ 336 h 576"/>
                <a:gd name="T4" fmla="*/ 2112 w 2112"/>
                <a:gd name="T5" fmla="*/ 576 h 576"/>
                <a:gd name="T6" fmla="*/ 0 60000 65536"/>
                <a:gd name="T7" fmla="*/ 0 60000 65536"/>
                <a:gd name="T8" fmla="*/ 0 60000 65536"/>
                <a:gd name="T9" fmla="*/ 0 w 2112"/>
                <a:gd name="T10" fmla="*/ 0 h 576"/>
                <a:gd name="T11" fmla="*/ 2112 w 2112"/>
                <a:gd name="T12" fmla="*/ 576 h 5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12" h="576">
                  <a:moveTo>
                    <a:pt x="0" y="0"/>
                  </a:moveTo>
                  <a:cubicBezTo>
                    <a:pt x="109" y="56"/>
                    <a:pt x="300" y="240"/>
                    <a:pt x="652" y="336"/>
                  </a:cubicBezTo>
                  <a:cubicBezTo>
                    <a:pt x="1004" y="432"/>
                    <a:pt x="1808" y="526"/>
                    <a:pt x="2112" y="57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4" name="AutoShape 14"/>
            <p:cNvSpPr>
              <a:spLocks noChangeArrowheads="1"/>
            </p:cNvSpPr>
            <p:nvPr/>
          </p:nvSpPr>
          <p:spPr bwMode="auto">
            <a:xfrm>
              <a:off x="192" y="-56"/>
              <a:ext cx="1008" cy="317"/>
            </a:xfrm>
            <a:prstGeom prst="wedgeRoundRectCallout">
              <a:avLst>
                <a:gd name="adj1" fmla="val 0"/>
                <a:gd name="adj2" fmla="val 154167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祁连山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图片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3394" y="1743075"/>
            <a:ext cx="7305675" cy="34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216421" y="1151855"/>
            <a:ext cx="4874019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Times New Roman" pitchFamily="18" charset="0"/>
              </a:rPr>
              <a:t>4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）四川盆地</a:t>
            </a:r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786507" y="2015951"/>
            <a:ext cx="2454250" cy="268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内部多低山、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丘陵，西北部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有成都平原，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水热丰富，天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府之国。</a:t>
            </a:r>
          </a:p>
        </p:txBody>
      </p:sp>
      <p:grpSp>
        <p:nvGrpSpPr>
          <p:cNvPr id="65542" name="Group 6"/>
          <p:cNvGrpSpPr>
            <a:grpSpLocks/>
          </p:cNvGrpSpPr>
          <p:nvPr/>
        </p:nvGrpSpPr>
        <p:grpSpPr bwMode="auto">
          <a:xfrm>
            <a:off x="6841381" y="4464050"/>
            <a:ext cx="2497138" cy="1368866"/>
            <a:chOff x="0" y="0"/>
            <a:chExt cx="1248" cy="913"/>
          </a:xfrm>
        </p:grpSpPr>
        <p:sp>
          <p:nvSpPr>
            <p:cNvPr id="65552" name="AutoShape 7"/>
            <p:cNvSpPr>
              <a:spLocks noChangeArrowheads="1"/>
            </p:cNvSpPr>
            <p:nvPr/>
          </p:nvSpPr>
          <p:spPr bwMode="auto">
            <a:xfrm>
              <a:off x="384" y="596"/>
              <a:ext cx="768" cy="317"/>
            </a:xfrm>
            <a:prstGeom prst="wedgeRoundRectCallout">
              <a:avLst>
                <a:gd name="adj1" fmla="val -13671"/>
                <a:gd name="adj2" fmla="val -167361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大娄山</a:t>
              </a:r>
            </a:p>
          </p:txBody>
        </p:sp>
        <p:sp>
          <p:nvSpPr>
            <p:cNvPr id="65553" name="未知"/>
            <p:cNvSpPr>
              <a:spLocks/>
            </p:cNvSpPr>
            <p:nvPr/>
          </p:nvSpPr>
          <p:spPr bwMode="auto">
            <a:xfrm>
              <a:off x="0" y="0"/>
              <a:ext cx="1248" cy="429"/>
            </a:xfrm>
            <a:custGeom>
              <a:avLst/>
              <a:gdLst>
                <a:gd name="T0" fmla="*/ 1248 w 1248"/>
                <a:gd name="T1" fmla="*/ 0 h 429"/>
                <a:gd name="T2" fmla="*/ 449 w 1248"/>
                <a:gd name="T3" fmla="*/ 296 h 429"/>
                <a:gd name="T4" fmla="*/ 0 w 1248"/>
                <a:gd name="T5" fmla="*/ 429 h 429"/>
                <a:gd name="T6" fmla="*/ 0 60000 65536"/>
                <a:gd name="T7" fmla="*/ 0 60000 65536"/>
                <a:gd name="T8" fmla="*/ 0 60000 65536"/>
                <a:gd name="T9" fmla="*/ 0 w 1248"/>
                <a:gd name="T10" fmla="*/ 0 h 429"/>
                <a:gd name="T11" fmla="*/ 1248 w 1248"/>
                <a:gd name="T12" fmla="*/ 429 h 4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8" h="429">
                  <a:moveTo>
                    <a:pt x="1248" y="0"/>
                  </a:moveTo>
                  <a:cubicBezTo>
                    <a:pt x="1115" y="49"/>
                    <a:pt x="657" y="224"/>
                    <a:pt x="449" y="296"/>
                  </a:cubicBezTo>
                  <a:cubicBezTo>
                    <a:pt x="241" y="367"/>
                    <a:pt x="94" y="401"/>
                    <a:pt x="0" y="429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5543" name="Group 9"/>
          <p:cNvGrpSpPr>
            <a:grpSpLocks/>
          </p:cNvGrpSpPr>
          <p:nvPr/>
        </p:nvGrpSpPr>
        <p:grpSpPr bwMode="auto">
          <a:xfrm>
            <a:off x="3439287" y="3024188"/>
            <a:ext cx="1536700" cy="2037021"/>
            <a:chOff x="19" y="0"/>
            <a:chExt cx="768" cy="1359"/>
          </a:xfrm>
        </p:grpSpPr>
        <p:sp>
          <p:nvSpPr>
            <p:cNvPr id="65550" name="未知"/>
            <p:cNvSpPr>
              <a:spLocks/>
            </p:cNvSpPr>
            <p:nvPr/>
          </p:nvSpPr>
          <p:spPr bwMode="auto">
            <a:xfrm>
              <a:off x="576" y="0"/>
              <a:ext cx="96" cy="912"/>
            </a:xfrm>
            <a:custGeom>
              <a:avLst/>
              <a:gdLst>
                <a:gd name="T0" fmla="*/ 0 w 2112"/>
                <a:gd name="T1" fmla="*/ 0 h 576"/>
                <a:gd name="T2" fmla="*/ 652 w 2112"/>
                <a:gd name="T3" fmla="*/ 336 h 576"/>
                <a:gd name="T4" fmla="*/ 2112 w 2112"/>
                <a:gd name="T5" fmla="*/ 576 h 576"/>
                <a:gd name="T6" fmla="*/ 0 60000 65536"/>
                <a:gd name="T7" fmla="*/ 0 60000 65536"/>
                <a:gd name="T8" fmla="*/ 0 60000 65536"/>
                <a:gd name="T9" fmla="*/ 0 w 2112"/>
                <a:gd name="T10" fmla="*/ 0 h 576"/>
                <a:gd name="T11" fmla="*/ 2112 w 2112"/>
                <a:gd name="T12" fmla="*/ 576 h 5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12" h="576">
                  <a:moveTo>
                    <a:pt x="0" y="0"/>
                  </a:moveTo>
                  <a:cubicBezTo>
                    <a:pt x="109" y="56"/>
                    <a:pt x="300" y="240"/>
                    <a:pt x="652" y="336"/>
                  </a:cubicBezTo>
                  <a:cubicBezTo>
                    <a:pt x="1004" y="432"/>
                    <a:pt x="1808" y="526"/>
                    <a:pt x="2112" y="57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1" name="AutoShape 11"/>
            <p:cNvSpPr>
              <a:spLocks noChangeArrowheads="1"/>
            </p:cNvSpPr>
            <p:nvPr/>
          </p:nvSpPr>
          <p:spPr bwMode="auto">
            <a:xfrm>
              <a:off x="19" y="1042"/>
              <a:ext cx="768" cy="317"/>
            </a:xfrm>
            <a:prstGeom prst="wedgeRoundRectCallout">
              <a:avLst>
                <a:gd name="adj1" fmla="val 21616"/>
                <a:gd name="adj2" fmla="val -202083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邛崃山</a:t>
              </a:r>
            </a:p>
          </p:txBody>
        </p:sp>
      </p:grpSp>
      <p:grpSp>
        <p:nvGrpSpPr>
          <p:cNvPr id="65544" name="Group 12"/>
          <p:cNvGrpSpPr>
            <a:grpSpLocks/>
          </p:cNvGrpSpPr>
          <p:nvPr/>
        </p:nvGrpSpPr>
        <p:grpSpPr bwMode="auto">
          <a:xfrm>
            <a:off x="8293944" y="1296103"/>
            <a:ext cx="2400300" cy="1183572"/>
            <a:chOff x="0" y="-117"/>
            <a:chExt cx="1200" cy="789"/>
          </a:xfrm>
        </p:grpSpPr>
        <p:sp>
          <p:nvSpPr>
            <p:cNvPr id="65548" name="未知"/>
            <p:cNvSpPr>
              <a:spLocks/>
            </p:cNvSpPr>
            <p:nvPr/>
          </p:nvSpPr>
          <p:spPr bwMode="auto">
            <a:xfrm>
              <a:off x="0" y="432"/>
              <a:ext cx="1008" cy="240"/>
            </a:xfrm>
            <a:custGeom>
              <a:avLst/>
              <a:gdLst>
                <a:gd name="T0" fmla="*/ 0 w 2112"/>
                <a:gd name="T1" fmla="*/ 0 h 576"/>
                <a:gd name="T2" fmla="*/ 652 w 2112"/>
                <a:gd name="T3" fmla="*/ 336 h 576"/>
                <a:gd name="T4" fmla="*/ 2112 w 2112"/>
                <a:gd name="T5" fmla="*/ 576 h 576"/>
                <a:gd name="T6" fmla="*/ 0 60000 65536"/>
                <a:gd name="T7" fmla="*/ 0 60000 65536"/>
                <a:gd name="T8" fmla="*/ 0 60000 65536"/>
                <a:gd name="T9" fmla="*/ 0 w 2112"/>
                <a:gd name="T10" fmla="*/ 0 h 576"/>
                <a:gd name="T11" fmla="*/ 2112 w 2112"/>
                <a:gd name="T12" fmla="*/ 576 h 5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12" h="576">
                  <a:moveTo>
                    <a:pt x="0" y="0"/>
                  </a:moveTo>
                  <a:cubicBezTo>
                    <a:pt x="109" y="56"/>
                    <a:pt x="300" y="240"/>
                    <a:pt x="652" y="336"/>
                  </a:cubicBezTo>
                  <a:cubicBezTo>
                    <a:pt x="1004" y="432"/>
                    <a:pt x="1808" y="526"/>
                    <a:pt x="2112" y="57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9" name="AutoShape 14"/>
            <p:cNvSpPr>
              <a:spLocks noChangeArrowheads="1"/>
            </p:cNvSpPr>
            <p:nvPr/>
          </p:nvSpPr>
          <p:spPr bwMode="auto">
            <a:xfrm>
              <a:off x="192" y="-117"/>
              <a:ext cx="1008" cy="349"/>
            </a:xfrm>
            <a:prstGeom prst="wedgeRoundRectCallout">
              <a:avLst>
                <a:gd name="adj1" fmla="val 0"/>
                <a:gd name="adj2" fmla="val 154167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大巴山</a:t>
              </a:r>
            </a:p>
          </p:txBody>
        </p:sp>
      </p:grpSp>
      <p:grpSp>
        <p:nvGrpSpPr>
          <p:cNvPr id="65545" name="Group 15"/>
          <p:cNvGrpSpPr>
            <a:grpSpLocks/>
          </p:cNvGrpSpPr>
          <p:nvPr/>
        </p:nvGrpSpPr>
        <p:grpSpPr bwMode="auto">
          <a:xfrm>
            <a:off x="9562993" y="2762250"/>
            <a:ext cx="1535112" cy="2134631"/>
            <a:chOff x="44" y="0"/>
            <a:chExt cx="768" cy="1423"/>
          </a:xfrm>
        </p:grpSpPr>
        <p:sp>
          <p:nvSpPr>
            <p:cNvPr id="65546" name="未知"/>
            <p:cNvSpPr>
              <a:spLocks/>
            </p:cNvSpPr>
            <p:nvPr/>
          </p:nvSpPr>
          <p:spPr bwMode="auto">
            <a:xfrm>
              <a:off x="576" y="0"/>
              <a:ext cx="96" cy="912"/>
            </a:xfrm>
            <a:custGeom>
              <a:avLst/>
              <a:gdLst>
                <a:gd name="T0" fmla="*/ 0 w 2112"/>
                <a:gd name="T1" fmla="*/ 0 h 576"/>
                <a:gd name="T2" fmla="*/ 652 w 2112"/>
                <a:gd name="T3" fmla="*/ 336 h 576"/>
                <a:gd name="T4" fmla="*/ 2112 w 2112"/>
                <a:gd name="T5" fmla="*/ 576 h 576"/>
                <a:gd name="T6" fmla="*/ 0 60000 65536"/>
                <a:gd name="T7" fmla="*/ 0 60000 65536"/>
                <a:gd name="T8" fmla="*/ 0 60000 65536"/>
                <a:gd name="T9" fmla="*/ 0 w 2112"/>
                <a:gd name="T10" fmla="*/ 0 h 576"/>
                <a:gd name="T11" fmla="*/ 2112 w 2112"/>
                <a:gd name="T12" fmla="*/ 576 h 5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12" h="576">
                  <a:moveTo>
                    <a:pt x="0" y="0"/>
                  </a:moveTo>
                  <a:cubicBezTo>
                    <a:pt x="109" y="56"/>
                    <a:pt x="300" y="240"/>
                    <a:pt x="652" y="336"/>
                  </a:cubicBezTo>
                  <a:cubicBezTo>
                    <a:pt x="1004" y="432"/>
                    <a:pt x="1808" y="526"/>
                    <a:pt x="2112" y="576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7" name="AutoShape 17"/>
            <p:cNvSpPr>
              <a:spLocks noChangeArrowheads="1"/>
            </p:cNvSpPr>
            <p:nvPr/>
          </p:nvSpPr>
          <p:spPr bwMode="auto">
            <a:xfrm>
              <a:off x="44" y="1106"/>
              <a:ext cx="768" cy="317"/>
            </a:xfrm>
            <a:prstGeom prst="wedgeRoundRectCallout">
              <a:avLst>
                <a:gd name="adj1" fmla="val 21616"/>
                <a:gd name="adj2" fmla="val -202083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00795" tIns="50397" rIns="100795" bIns="50397"/>
            <a:lstStyle/>
            <a:p>
              <a:pPr algn="ctr"/>
              <a:r>
                <a:rPr lang="zh-CN" sz="2800" b="1">
                  <a:solidFill>
                    <a:schemeClr val="folHlink"/>
                  </a:solidFill>
                  <a:latin typeface="Times New Roman" pitchFamily="18" charset="0"/>
                </a:rPr>
                <a:t>巫山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1217551" y="287759"/>
            <a:ext cx="180718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三大平原</a:t>
            </a:r>
          </a:p>
        </p:txBody>
      </p:sp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1077228" y="972542"/>
            <a:ext cx="2749699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1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）东北平原</a:t>
            </a: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1077228" y="1681632"/>
            <a:ext cx="3419326" cy="247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大、小兴安岭和长</a:t>
            </a:r>
          </a:p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白山之间，包括松</a:t>
            </a:r>
          </a:p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嫩平原、三江平原</a:t>
            </a:r>
          </a:p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和辽河平原三部分</a:t>
            </a:r>
          </a:p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组成。</a:t>
            </a: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1077228" y="4225378"/>
            <a:ext cx="3491334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我国最大，海拔多</a:t>
            </a:r>
          </a:p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在</a:t>
            </a: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200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米以下，地</a:t>
            </a:r>
          </a:p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势坦荡，黑土广布，</a:t>
            </a:r>
          </a:p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低地多沼泽。</a:t>
            </a:r>
          </a:p>
        </p:txBody>
      </p:sp>
      <p:pic>
        <p:nvPicPr>
          <p:cNvPr id="66566" name="Picture 6" descr="图片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6594" y="858811"/>
            <a:ext cx="5482778" cy="257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7" name="Picture 7" descr="图片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6594" y="3754685"/>
            <a:ext cx="5512955" cy="2198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554014" y="454496"/>
            <a:ext cx="2780827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Times New Roman" pitchFamily="18" charset="0"/>
              </a:rPr>
              <a:t>2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）华北平原</a:t>
            </a:r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554014" y="3907308"/>
            <a:ext cx="4220988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</a:rPr>
              <a:t>是由黄河、淮河、海河</a:t>
            </a:r>
          </a:p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</a:rPr>
              <a:t>的泥沙冲积而成，也称</a:t>
            </a:r>
          </a:p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</a:rPr>
              <a:t>黄淮海平原，其中黄河</a:t>
            </a:r>
          </a:p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</a:rPr>
              <a:t>是塑造华北平原的主力。</a:t>
            </a:r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554013" y="1287933"/>
            <a:ext cx="387078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燕山</a:t>
            </a:r>
            <a:r>
              <a:rPr lang="zh-CN" altLang="zh-CN" sz="2800" b="1">
                <a:solidFill>
                  <a:schemeClr val="folHlink"/>
                </a:solidFill>
                <a:latin typeface="Times New Roman" pitchFamily="18" charset="0"/>
              </a:rPr>
              <a:t>—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淮河，太行山</a:t>
            </a:r>
          </a:p>
          <a:p>
            <a:pPr>
              <a:lnSpc>
                <a:spcPct val="110000"/>
              </a:lnSpc>
            </a:pPr>
            <a:r>
              <a:rPr lang="zh-CN" altLang="zh-CN" sz="2800" b="1">
                <a:solidFill>
                  <a:schemeClr val="folHlink"/>
                </a:solidFill>
                <a:latin typeface="Times New Roman" pitchFamily="18" charset="0"/>
              </a:rPr>
              <a:t>—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渤海、黄海之间。</a:t>
            </a:r>
          </a:p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我国第二大平原，海</a:t>
            </a:r>
          </a:p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拔多在</a:t>
            </a:r>
            <a:r>
              <a:rPr lang="zh-CN" altLang="zh-CN" sz="2800" b="1">
                <a:solidFill>
                  <a:schemeClr val="folHlink"/>
                </a:solidFill>
                <a:latin typeface="Times New Roman" pitchFamily="18" charset="0"/>
              </a:rPr>
              <a:t>50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米以下，地</a:t>
            </a:r>
          </a:p>
          <a:p>
            <a:pPr>
              <a:lnSpc>
                <a:spcPct val="11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势平坦，一望无际。</a:t>
            </a:r>
          </a:p>
        </p:txBody>
      </p:sp>
      <p:pic>
        <p:nvPicPr>
          <p:cNvPr id="67590" name="Picture 6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68" r="12987"/>
          <a:stretch>
            <a:fillRect/>
          </a:stretch>
        </p:blipFill>
        <p:spPr bwMode="auto">
          <a:xfrm>
            <a:off x="4847009" y="1441226"/>
            <a:ext cx="6170612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792485" y="417859"/>
            <a:ext cx="3926929" cy="601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Times New Roman" pitchFamily="18" charset="0"/>
              </a:rPr>
              <a:t>3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）长江中下游平原</a:t>
            </a:r>
          </a:p>
        </p:txBody>
      </p:sp>
      <p:pic>
        <p:nvPicPr>
          <p:cNvPr id="68612" name="Picture 4" descr="图片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7058" y="2808039"/>
            <a:ext cx="7235590" cy="335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1405606" y="1295871"/>
            <a:ext cx="8891935" cy="1312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西到巫山，东至海滨。</a:t>
            </a:r>
            <a:r>
              <a:rPr lang="zh-CN" sz="2800" b="1" smtClean="0">
                <a:solidFill>
                  <a:schemeClr val="folHlink"/>
                </a:solidFill>
                <a:latin typeface="Times New Roman" pitchFamily="18" charset="0"/>
              </a:rPr>
              <a:t>我国第三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大平原，东西呈狭长形</a:t>
            </a:r>
            <a:r>
              <a:rPr lang="zh-CN" sz="2800" b="1" smtClean="0">
                <a:solidFill>
                  <a:schemeClr val="folHlink"/>
                </a:solidFill>
                <a:latin typeface="Times New Roman" pitchFamily="18" charset="0"/>
              </a:rPr>
              <a:t>，地势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低平，河网密布，</a:t>
            </a:r>
            <a:r>
              <a:rPr lang="zh-CN" sz="2800" b="1" smtClean="0">
                <a:solidFill>
                  <a:schemeClr val="folHlink"/>
                </a:solidFill>
                <a:latin typeface="Times New Roman" pitchFamily="18" charset="0"/>
              </a:rPr>
              <a:t>典型“水乡”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和“鱼米之乡”。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1185458" y="215751"/>
            <a:ext cx="200319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 algn="ctr"/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主要丘陵</a:t>
            </a:r>
          </a:p>
        </p:txBody>
      </p:sp>
      <p:pic>
        <p:nvPicPr>
          <p:cNvPr id="69635" name="Picture 3" descr="图片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2077" y="494748"/>
            <a:ext cx="5473595" cy="2630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6" name="Picture 4" descr="图片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8856" y="3166123"/>
            <a:ext cx="5368636" cy="2944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917331" y="920601"/>
            <a:ext cx="2539450" cy="527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主要有辽东丘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陵、山东丘陵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和东南丘陵。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海拔多在</a:t>
            </a:r>
            <a:r>
              <a:rPr lang="zh-CN" altLang="zh-CN" sz="2800" b="1">
                <a:solidFill>
                  <a:schemeClr val="folHlink"/>
                </a:solidFill>
                <a:latin typeface="Times New Roman" pitchFamily="18" charset="0"/>
              </a:rPr>
              <a:t>200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米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～</a:t>
            </a:r>
            <a:r>
              <a:rPr lang="zh-CN" altLang="zh-CN" sz="2800" b="1">
                <a:solidFill>
                  <a:schemeClr val="folHlink"/>
                </a:solidFill>
                <a:latin typeface="Times New Roman" pitchFamily="18" charset="0"/>
              </a:rPr>
              <a:t>500</a:t>
            </a: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米，多风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景旅游区，我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国名山多分布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在丘陵地区，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也是我国水果、</a:t>
            </a:r>
          </a:p>
          <a:p>
            <a:pPr>
              <a:lnSpc>
                <a:spcPct val="120000"/>
              </a:lnSpc>
            </a:pPr>
            <a:r>
              <a:rPr lang="zh-CN" sz="2800" b="1">
                <a:solidFill>
                  <a:schemeClr val="folHlink"/>
                </a:solidFill>
                <a:latin typeface="Times New Roman" pitchFamily="18" charset="0"/>
              </a:rPr>
              <a:t>经济林木产区。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480342" y="393700"/>
            <a:ext cx="2795717" cy="533400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100795" tIns="50397" rIns="100795" bIns="50397">
            <a:spAutoFit/>
          </a:bodyPr>
          <a:lstStyle/>
          <a:p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规律技巧点拨</a:t>
            </a:r>
          </a:p>
        </p:txBody>
      </p:sp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480342" y="1060809"/>
            <a:ext cx="78009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一、怎样区别丘陵与低山</a:t>
            </a:r>
          </a:p>
        </p:txBody>
      </p:sp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80342" y="1727919"/>
            <a:ext cx="9937874" cy="963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    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低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山与丘陵的差别不在于绝对高度的大小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，而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在于相对高度的大小和形态特征上的差异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。两者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的主要差异如下表所示：</a:t>
            </a:r>
          </a:p>
        </p:txBody>
      </p:sp>
      <p:graphicFrame>
        <p:nvGraphicFramePr>
          <p:cNvPr id="71685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1996587"/>
              </p:ext>
            </p:extLst>
          </p:nvPr>
        </p:nvGraphicFramePr>
        <p:xfrm>
          <a:off x="710430" y="3096071"/>
          <a:ext cx="10163175" cy="2571751"/>
        </p:xfrm>
        <a:graphic>
          <a:graphicData uri="http://schemas.openxmlformats.org/drawingml/2006/table">
            <a:tbl>
              <a:tblPr/>
              <a:tblGrid>
                <a:gridCol w="1543532"/>
                <a:gridCol w="3809604"/>
                <a:gridCol w="4810039"/>
              </a:tblGrid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itchFamily="18" charset="0"/>
                        <a:ea typeface="楷体_GB2312" pitchFamily="1" charset="-122"/>
                        <a:sym typeface="Calibri" pitchFamily="34" charset="0"/>
                      </a:endParaRPr>
                    </a:p>
                  </a:txBody>
                  <a:tcPr marL="100997" marR="100997" marT="50165" marB="50165" horzOverflow="overflow">
                    <a:lnL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sym typeface="Calibri" pitchFamily="34" charset="0"/>
                        </a:rPr>
                        <a:t>相对高度</a:t>
                      </a:r>
                    </a:p>
                  </a:txBody>
                  <a:tcPr marL="100997" marR="100997" marT="50165" marB="50165" anchor="ctr" horzOverflow="overflow">
                    <a:lnL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sym typeface="Calibri" pitchFamily="34" charset="0"/>
                        </a:rPr>
                        <a:t>形态特征</a:t>
                      </a:r>
                    </a:p>
                  </a:txBody>
                  <a:tcPr marL="100997" marR="100997" marT="50165" marB="50165" anchor="ctr" horzOverflow="overflow">
                    <a:lnL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sym typeface="Calibri" pitchFamily="34" charset="0"/>
                        </a:rPr>
                        <a:t>低山</a:t>
                      </a:r>
                    </a:p>
                  </a:txBody>
                  <a:tcPr marL="100997" marR="100997" marT="50165" marB="50165" anchor="ctr" horzOverflow="overflow">
                    <a:lnL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sym typeface="Calibri" pitchFamily="34" charset="0"/>
                        </a:rPr>
                        <a:t>较大，＞</a:t>
                      </a: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sym typeface="Calibri" pitchFamily="34" charset="0"/>
                        </a:rPr>
                        <a:t>100</a:t>
                      </a: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sym typeface="Calibri" pitchFamily="34" charset="0"/>
                        </a:rPr>
                        <a:t>米</a:t>
                      </a:r>
                    </a:p>
                  </a:txBody>
                  <a:tcPr marL="100997" marR="100997" marT="50165" marB="50165" anchor="ctr" horzOverflow="overflow">
                    <a:lnL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sym typeface="Calibri" pitchFamily="34" charset="0"/>
                        </a:rPr>
                        <a:t>顶尖坡陡</a:t>
                      </a:r>
                    </a:p>
                  </a:txBody>
                  <a:tcPr marL="100997" marR="100997" marT="50165" marB="50165" anchor="ctr" horzOverflow="overflow">
                    <a:lnL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3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sym typeface="Calibri" pitchFamily="34" charset="0"/>
                        </a:rPr>
                        <a:t>丘陵</a:t>
                      </a:r>
                    </a:p>
                  </a:txBody>
                  <a:tcPr marL="100997" marR="100997" marT="50165" marB="50165" anchor="ctr" horzOverflow="overflow">
                    <a:lnL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sym typeface="Calibri" pitchFamily="34" charset="0"/>
                        </a:rPr>
                        <a:t>较小，＜</a:t>
                      </a: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sym typeface="Calibri" pitchFamily="34" charset="0"/>
                        </a:rPr>
                        <a:t>100</a:t>
                      </a: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sym typeface="Calibri" pitchFamily="34" charset="0"/>
                        </a:rPr>
                        <a:t>米</a:t>
                      </a:r>
                    </a:p>
                  </a:txBody>
                  <a:tcPr marL="100997" marR="100997" marT="50165" marB="50165" anchor="ctr" horzOverflow="overflow">
                    <a:lnL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sym typeface="Calibri" pitchFamily="34" charset="0"/>
                        </a:rPr>
                        <a:t>顶圆坡缓，切割破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sym typeface="Calibri" pitchFamily="34" charset="0"/>
                        </a:rPr>
                        <a:t>碎，无一定方向</a:t>
                      </a:r>
                    </a:p>
                  </a:txBody>
                  <a:tcPr marL="100997" marR="100997" marT="50165" marB="50165" anchor="ctr" horzOverflow="overflow">
                    <a:lnL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26044" y="847344"/>
            <a:ext cx="1034573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★  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我国特点的优越性（“三水”）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32445" y="1695434"/>
            <a:ext cx="10425309" cy="74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1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）有利于海洋上的湿润气流深入内地，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形成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降水。（水汽输入）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32445" y="2676416"/>
            <a:ext cx="10459559" cy="139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2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）使我国许多大河滚滚东流，沟通东西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交通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，方便沿海与内地的联系。（水运沟通）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432445" y="4303728"/>
            <a:ext cx="10513168" cy="139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3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）两级阶梯交界处落差大、水流急，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蕴藏着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丰富的水能资源。（水能丰富）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407021" y="1871935"/>
            <a:ext cx="260905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2800" b="1" smtClean="0">
                <a:solidFill>
                  <a:srgbClr val="00FFFF"/>
                </a:solidFill>
                <a:latin typeface="+mn-ea"/>
                <a:ea typeface="+mn-ea"/>
              </a:rPr>
              <a:t>地形</a:t>
            </a:r>
            <a:r>
              <a:rPr lang="zh-CN" sz="2800" b="1">
                <a:solidFill>
                  <a:srgbClr val="00FFFF"/>
                </a:solidFill>
                <a:latin typeface="+mn-ea"/>
                <a:ea typeface="+mn-ea"/>
              </a:rPr>
              <a:t>特点：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42416" y="1158427"/>
            <a:ext cx="353444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chemeClr val="folHlink"/>
                </a:solidFill>
                <a:latin typeface="+mn-ea"/>
                <a:ea typeface="+mn-ea"/>
              </a:rPr>
              <a:t>二、中国的地形特征</a:t>
            </a:r>
          </a:p>
        </p:txBody>
      </p:sp>
      <p:pic>
        <p:nvPicPr>
          <p:cNvPr id="6148" name="Picture 4" descr="图片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00" r="15419"/>
          <a:stretch>
            <a:fillRect/>
          </a:stretch>
        </p:blipFill>
        <p:spPr bwMode="auto">
          <a:xfrm>
            <a:off x="5617021" y="1151854"/>
            <a:ext cx="4852988" cy="385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407020" y="2622823"/>
            <a:ext cx="3831482" cy="1222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smtClean="0">
                <a:solidFill>
                  <a:srgbClr val="FF9900"/>
                </a:solidFill>
                <a:latin typeface="+mn-ea"/>
                <a:ea typeface="+mn-ea"/>
              </a:rPr>
              <a:t>   </a:t>
            </a:r>
            <a:r>
              <a:rPr lang="zh-CN" sz="2800" b="1" smtClean="0">
                <a:solidFill>
                  <a:srgbClr val="FF9900"/>
                </a:solidFill>
                <a:latin typeface="+mn-ea"/>
                <a:ea typeface="+mn-ea"/>
              </a:rPr>
              <a:t>地形</a:t>
            </a:r>
            <a:r>
              <a:rPr lang="zh-CN" sz="2800" b="1">
                <a:solidFill>
                  <a:srgbClr val="FF9900"/>
                </a:solidFill>
                <a:latin typeface="+mn-ea"/>
                <a:ea typeface="+mn-ea"/>
              </a:rPr>
              <a:t>多种多样，山</a:t>
            </a:r>
          </a:p>
          <a:p>
            <a:pPr>
              <a:lnSpc>
                <a:spcPct val="130000"/>
              </a:lnSpc>
            </a:pPr>
            <a:r>
              <a:rPr lang="zh-CN" sz="2800" b="1">
                <a:solidFill>
                  <a:srgbClr val="FF9900"/>
                </a:solidFill>
                <a:latin typeface="+mn-ea"/>
                <a:ea typeface="+mn-ea"/>
              </a:rPr>
              <a:t>区面积广大</a:t>
            </a:r>
            <a:r>
              <a:rPr lang="zh-CN" altLang="zh-CN" sz="2800" b="1" smtClean="0">
                <a:solidFill>
                  <a:schemeClr val="bg1"/>
                </a:solidFill>
                <a:latin typeface="+mn-ea"/>
                <a:ea typeface="+mn-ea"/>
              </a:rPr>
              <a:t>【</a:t>
            </a:r>
            <a:r>
              <a:rPr lang="zh-CN" sz="2800" b="1" smtClean="0">
                <a:solidFill>
                  <a:schemeClr val="bg1"/>
                </a:solidFill>
                <a:latin typeface="+mn-ea"/>
                <a:ea typeface="+mn-ea"/>
              </a:rPr>
              <a:t>）</a:t>
            </a:r>
            <a:r>
              <a:rPr lang="zh-CN" altLang="zh-CN" sz="2800" b="1" smtClean="0">
                <a:solidFill>
                  <a:schemeClr val="bg1"/>
                </a:solidFill>
                <a:latin typeface="+mn-ea"/>
                <a:ea typeface="+mn-ea"/>
              </a:rPr>
              <a:t>】</a:t>
            </a:r>
            <a:endParaRPr lang="zh-CN" altLang="zh-CN" sz="2800" b="1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407020" y="1664369"/>
            <a:ext cx="521811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地形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特点：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819968" y="834479"/>
            <a:ext cx="5445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chemeClr val="folHlink"/>
                </a:solidFill>
                <a:latin typeface="+mn-ea"/>
                <a:ea typeface="+mn-ea"/>
              </a:rPr>
              <a:t>三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、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地形概况</a:t>
            </a:r>
          </a:p>
        </p:txBody>
      </p:sp>
      <p:pic>
        <p:nvPicPr>
          <p:cNvPr id="7172" name="Picture 4" descr="图片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00" r="15419"/>
          <a:stretch>
            <a:fillRect/>
          </a:stretch>
        </p:blipFill>
        <p:spPr bwMode="auto">
          <a:xfrm>
            <a:off x="6029750" y="1306757"/>
            <a:ext cx="4411807" cy="3501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1435327" y="2415257"/>
            <a:ext cx="416237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    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地形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多种多样，山</a:t>
            </a:r>
          </a:p>
          <a:p>
            <a:pPr>
              <a:lnSpc>
                <a:spcPct val="13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区面积广大</a:t>
            </a: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【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五种基本</a:t>
            </a:r>
          </a:p>
          <a:p>
            <a:pPr>
              <a:lnSpc>
                <a:spcPct val="13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地形齐全，山区面积广</a:t>
            </a:r>
          </a:p>
          <a:p>
            <a:pPr>
              <a:lnSpc>
                <a:spcPct val="13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大（</a:t>
            </a: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2/3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）</a:t>
            </a: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】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343252" y="5010142"/>
            <a:ext cx="8116537" cy="57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smtClean="0">
                <a:solidFill>
                  <a:schemeClr val="folHlink"/>
                </a:solidFill>
                <a:latin typeface="+mn-ea"/>
                <a:ea typeface="+mn-ea"/>
              </a:rPr>
              <a:t>我国</a:t>
            </a:r>
            <a:r>
              <a:rPr lang="zh-CN" altLang="en-US" sz="2800" b="1">
                <a:solidFill>
                  <a:schemeClr val="folHlink"/>
                </a:solidFill>
                <a:latin typeface="+mn-ea"/>
                <a:ea typeface="+mn-ea"/>
              </a:rPr>
              <a:t>地形、地势特征对气候和经济</a:t>
            </a:r>
            <a:r>
              <a:rPr lang="zh-CN" altLang="en-US" sz="2800" b="1" smtClean="0">
                <a:solidFill>
                  <a:schemeClr val="folHlink"/>
                </a:solidFill>
                <a:latin typeface="+mn-ea"/>
                <a:ea typeface="+mn-ea"/>
              </a:rPr>
              <a:t>发展有</a:t>
            </a:r>
            <a:r>
              <a:rPr lang="zh-CN" altLang="en-US" sz="2800" b="1">
                <a:solidFill>
                  <a:schemeClr val="folHlink"/>
                </a:solidFill>
                <a:latin typeface="+mn-ea"/>
                <a:ea typeface="+mn-ea"/>
              </a:rPr>
              <a:t>何影响?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810903" y="1266527"/>
            <a:ext cx="488733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地形特点对发展经济的影响：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810903" y="2017713"/>
            <a:ext cx="9774670" cy="2605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1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）有利影响：地形多种多样，为我国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因地制宜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发展多种经营提供了有利条件。如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平原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具有发展种植业的优势，高原具有发展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畜牧业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的良好条件，山区在发展林业、副业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、旅游业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和采矿业等方面具有优势。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720477" y="647799"/>
            <a:ext cx="9618662" cy="647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地形特点对发展经济的影响：</a:t>
            </a: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720477" y="1458517"/>
            <a:ext cx="9774671" cy="258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1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）有利影响：地形多种多样，为我国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因地制宜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发展多种经营提供了有利条件。如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平原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具有发展种植业的优势，高原具有发展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畜牧业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的良好条件，山区在发展林业、副业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、旅游业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和采矿业等方面具有优势。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720477" y="4208228"/>
            <a:ext cx="9774671" cy="129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（</a:t>
            </a: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2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）不利影响：山区面积广大，耕地有限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，是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我国农业发展的不利条件；山区交通是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影响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各行业发展的不利因素。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749900" y="371744"/>
            <a:ext cx="55499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r>
              <a:rPr lang="zh-CN" sz="2800" b="1">
                <a:solidFill>
                  <a:schemeClr val="hlink"/>
                </a:solidFill>
                <a:latin typeface="+mn-ea"/>
                <a:ea typeface="+mn-ea"/>
              </a:rPr>
              <a:t>地形、地势特点对气候的影响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749899" y="1157740"/>
            <a:ext cx="976366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    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第一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，西高东低，面向海洋的地形，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有利于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来自海洋上的夏季风深入内地，带来丰沛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的降水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使我国东部季风区面积广大；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749900" y="2934336"/>
            <a:ext cx="9589008" cy="1049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    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第二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，西高东低，阶梯状的，增大了同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一气候带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内的气候差异，加强了我国气候的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复杂多样性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；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749900" y="4236661"/>
            <a:ext cx="9907681" cy="1523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800" b="1">
                <a:solidFill>
                  <a:schemeClr val="folHlink"/>
                </a:solidFill>
                <a:latin typeface="+mn-ea"/>
                <a:ea typeface="+mn-ea"/>
              </a:rPr>
              <a:t>    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第三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，高大的青藏高原，不仅形成独特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的高寒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气候，且阻碍印度洋暖湿气流伸入西北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内陆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，并且影响大气环流，东亚气候和</a:t>
            </a:r>
            <a:r>
              <a:rPr lang="zh-CN" sz="2800" b="1" smtClean="0">
                <a:solidFill>
                  <a:schemeClr val="folHlink"/>
                </a:solidFill>
                <a:latin typeface="+mn-ea"/>
                <a:ea typeface="+mn-ea"/>
              </a:rPr>
              <a:t>世界气候都</a:t>
            </a:r>
            <a:r>
              <a:rPr lang="zh-CN" sz="2800" b="1">
                <a:solidFill>
                  <a:schemeClr val="folHlink"/>
                </a:solidFill>
                <a:latin typeface="+mn-ea"/>
                <a:ea typeface="+mn-ea"/>
              </a:rPr>
              <a:t>有着重要影响。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图片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6581" y="503783"/>
            <a:ext cx="8355013" cy="544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Pages>0</Pages>
  <Words>1033</Words>
  <Characters>0</Characters>
  <Application>Microsoft Office PowerPoint</Application>
  <DocSecurity>0</DocSecurity>
  <PresentationFormat>自定义</PresentationFormat>
  <Lines>0</Lines>
  <Paragraphs>212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Microsoft China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高三地理</dc:title>
  <dc:subject>中国地形</dc:subject>
  <dc:creator>叶长绵</dc:creator>
  <cp:lastModifiedBy>DELL-00</cp:lastModifiedBy>
  <cp:revision>30</cp:revision>
  <dcterms:created xsi:type="dcterms:W3CDTF">2007-11-26T01:27:22Z</dcterms:created>
  <dcterms:modified xsi:type="dcterms:W3CDTF">2017-12-12T00:24:26Z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2052-9.1.0.4862</vt:lpwstr>
  </property>
</Properties>
</file>