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07" r:id="rId2"/>
    <p:sldId id="275" r:id="rId3"/>
    <p:sldId id="276" r:id="rId4"/>
    <p:sldId id="283" r:id="rId5"/>
    <p:sldId id="278" r:id="rId6"/>
    <p:sldId id="284" r:id="rId7"/>
    <p:sldId id="279" r:id="rId8"/>
    <p:sldId id="280" r:id="rId9"/>
    <p:sldId id="281" r:id="rId10"/>
    <p:sldId id="286" r:id="rId11"/>
    <p:sldId id="285" r:id="rId12"/>
    <p:sldId id="282" r:id="rId13"/>
    <p:sldId id="308" r:id="rId14"/>
    <p:sldId id="309" r:id="rId15"/>
    <p:sldId id="310" r:id="rId16"/>
    <p:sldId id="287" r:id="rId17"/>
  </p:sldIdLst>
  <p:sldSz cx="11518900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itchFamily="34" charset="0"/>
      <a:defRPr sz="2200" b="1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itchFamily="34" charset="0"/>
      <a:defRPr sz="2200" b="1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itchFamily="34" charset="0"/>
      <a:defRPr sz="2200" b="1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itchFamily="34" charset="0"/>
      <a:defRPr sz="2200" b="1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itchFamily="34" charset="0"/>
      <a:defRPr sz="2200" b="1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2200" b="1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sz="2200" b="1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sz="2200" b="1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sz="2200" b="1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ECFF"/>
    <a:srgbClr val="0B01D5"/>
    <a:srgbClr val="FFFFCC"/>
    <a:srgbClr val="B3FCA2"/>
    <a:srgbClr val="FFFF00"/>
    <a:srgbClr val="FF00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852" y="-84"/>
      </p:cViewPr>
      <p:guideLst>
        <p:guide orient="horz" pos="2048"/>
        <p:guide pos="365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5373115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264" y="258765"/>
            <a:ext cx="10366375" cy="1081087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76264" y="1511302"/>
            <a:ext cx="10366375" cy="42767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091190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351838" y="258763"/>
            <a:ext cx="2590800" cy="5529262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76263" y="258763"/>
            <a:ext cx="7623175" cy="552926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035415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576264" y="258763"/>
            <a:ext cx="10366375" cy="552926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643489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5424358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09639" y="4164013"/>
            <a:ext cx="9791700" cy="1287462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09639" y="2746375"/>
            <a:ext cx="9791700" cy="1417638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xmlns="" val="3656757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264" y="258765"/>
            <a:ext cx="10366375" cy="1081087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76264" y="1511302"/>
            <a:ext cx="5106987" cy="427672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835650" y="1511302"/>
            <a:ext cx="5106988" cy="427672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295366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264" y="258765"/>
            <a:ext cx="10366375" cy="108108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76263" y="1450975"/>
            <a:ext cx="5089525" cy="604838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76263" y="2055813"/>
            <a:ext cx="5089525" cy="3732212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5851526" y="1450975"/>
            <a:ext cx="5091113" cy="604838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5851526" y="2055813"/>
            <a:ext cx="5091113" cy="3732212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093601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264" y="258765"/>
            <a:ext cx="10366375" cy="1081087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780572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2721672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263" y="258763"/>
            <a:ext cx="3789362" cy="1096962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03738" y="258763"/>
            <a:ext cx="6438900" cy="5529262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76263" y="1355725"/>
            <a:ext cx="3789362" cy="44323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xmlns="" val="24114612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57426" y="4535490"/>
            <a:ext cx="6911975" cy="536575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257426" y="579440"/>
            <a:ext cx="6911975" cy="38877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>
              <a:sym typeface="Calibri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257426" y="5072063"/>
            <a:ext cx="6911975" cy="76041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xmlns="" val="36639007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  <p:sldLayoutId id="2147483661" r:id="rId12"/>
  </p:sldLayoutIdLst>
  <p:txStyles>
    <p:titleStyle>
      <a:lvl1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" pitchFamily="34" charset="0"/>
        </a:defRPr>
      </a:lvl1pPr>
      <a:lvl2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2pPr>
      <a:lvl3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3pPr>
      <a:lvl4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4pPr>
      <a:lvl5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5pPr>
      <a:lvl6pPr marL="13716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6pPr>
      <a:lvl7pPr marL="18288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7pPr>
      <a:lvl8pPr marL="22860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8pPr>
      <a:lvl9pPr marL="27432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>
          <a:solidFill>
            <a:schemeClr val="tx1"/>
          </a:solidFill>
          <a:latin typeface="+mn-lt"/>
          <a:ea typeface="+mn-ea"/>
          <a:sym typeface="Calibri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" Target="slide9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slide" Target="slide10.xml"/><Relationship Id="rId4" Type="http://schemas.openxmlformats.org/officeDocument/2006/relationships/slide" Target="slide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10" descr="blog-53353-118828986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488" t="2751" r="3410" b="3929"/>
          <a:stretch>
            <a:fillRect/>
          </a:stretch>
        </p:blipFill>
        <p:spPr bwMode="auto">
          <a:xfrm>
            <a:off x="708843" y="546000"/>
            <a:ext cx="10163175" cy="528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4060505" y="668338"/>
            <a:ext cx="3459851" cy="839787"/>
          </a:xfrm>
          <a:prstGeom prst="rect">
            <a:avLst/>
          </a:prstGeom>
          <a:solidFill>
            <a:srgbClr val="CCFFFF"/>
          </a:solidFill>
          <a:ln w="9525">
            <a:noFill/>
            <a:miter lim="800000"/>
            <a:headEnd/>
            <a:tailEnd/>
          </a:ln>
          <a:effectLst/>
        </p:spPr>
        <p:txBody>
          <a:bodyPr lIns="100965" tIns="50165" rIns="100965" bIns="50165">
            <a:spAutoFit/>
          </a:bodyPr>
          <a:lstStyle/>
          <a:p>
            <a:pPr>
              <a:defRPr/>
            </a:pPr>
            <a:r>
              <a:rPr lang="zh-CN" altLang="en-US" sz="4800" smtClean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</a:rPr>
              <a:t>气温</a:t>
            </a:r>
            <a:r>
              <a:rPr lang="zh-CN" altLang="en-US" sz="4800" dirty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</a:rPr>
              <a:t>和降水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76" b="31"/>
          <a:stretch>
            <a:fillRect/>
          </a:stretch>
        </p:blipFill>
        <p:spPr bwMode="auto">
          <a:xfrm>
            <a:off x="863600" y="71438"/>
            <a:ext cx="9069388" cy="568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7" name="Text Box 3"/>
          <p:cNvSpPr txBox="1">
            <a:spLocks noChangeArrowheads="1"/>
          </p:cNvSpPr>
          <p:nvPr/>
        </p:nvSpPr>
        <p:spPr bwMode="auto">
          <a:xfrm>
            <a:off x="2728863" y="5832475"/>
            <a:ext cx="4974803" cy="511175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0795" tIns="50397" rIns="100795" bIns="50397">
            <a:spAutoFit/>
          </a:bodyPr>
          <a:lstStyle>
            <a:lvl1pPr eaLnBrk="0" hangingPunct="0"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95000"/>
              </a:lnSpc>
              <a:spcBef>
                <a:spcPct val="50000"/>
              </a:spcBef>
            </a:pPr>
            <a:r>
              <a:rPr lang="zh-CN" sz="2800"/>
              <a:t>普遍种植</a:t>
            </a:r>
            <a:r>
              <a:rPr lang="zh-CN" sz="2800">
                <a:solidFill>
                  <a:srgbClr val="FF0000"/>
                </a:solidFill>
              </a:rPr>
              <a:t>喜凉</a:t>
            </a:r>
            <a:r>
              <a:rPr lang="zh-CN" sz="2800"/>
              <a:t>作物，</a:t>
            </a:r>
            <a:r>
              <a:rPr lang="zh-CN" sz="2800">
                <a:solidFill>
                  <a:srgbClr val="FF0000"/>
                </a:solidFill>
              </a:rPr>
              <a:t>一年一熟</a:t>
            </a:r>
          </a:p>
        </p:txBody>
      </p:sp>
      <p:sp>
        <p:nvSpPr>
          <p:cNvPr id="11268" name="AutoShape 4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 rot="10800000">
            <a:off x="9045575" y="5783263"/>
            <a:ext cx="185738" cy="431800"/>
          </a:xfrm>
          <a:prstGeom prst="actionButtonForwardNext">
            <a:avLst/>
          </a:prstGeom>
          <a:solidFill>
            <a:srgbClr val="00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 Box 2"/>
          <p:cNvSpPr txBox="1">
            <a:spLocks noChangeArrowheads="1"/>
          </p:cNvSpPr>
          <p:nvPr/>
        </p:nvSpPr>
        <p:spPr bwMode="auto">
          <a:xfrm>
            <a:off x="1440765" y="5832375"/>
            <a:ext cx="7271013" cy="511175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0795" tIns="50397" rIns="100795" bIns="50397">
            <a:spAutoFit/>
          </a:bodyPr>
          <a:lstStyle>
            <a:lvl1pPr eaLnBrk="0" hangingPunct="0"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95000"/>
              </a:lnSpc>
              <a:spcBef>
                <a:spcPct val="50000"/>
              </a:spcBef>
            </a:pPr>
            <a:r>
              <a:rPr lang="zh-CN" sz="2800"/>
              <a:t>普遍种植</a:t>
            </a:r>
            <a:r>
              <a:rPr lang="zh-CN" sz="2800">
                <a:solidFill>
                  <a:srgbClr val="FF0000"/>
                </a:solidFill>
              </a:rPr>
              <a:t>喜温</a:t>
            </a:r>
            <a:r>
              <a:rPr lang="zh-CN" sz="2800"/>
              <a:t>作物，</a:t>
            </a:r>
            <a:r>
              <a:rPr lang="zh-CN" sz="2800">
                <a:solidFill>
                  <a:srgbClr val="FF0000"/>
                </a:solidFill>
              </a:rPr>
              <a:t>两年三熟至一年两熟</a:t>
            </a:r>
          </a:p>
        </p:txBody>
      </p:sp>
      <p:sp>
        <p:nvSpPr>
          <p:cNvPr id="12291" name="AutoShape 3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 rot="10800000">
            <a:off x="9334500" y="5854700"/>
            <a:ext cx="184150" cy="431800"/>
          </a:xfrm>
          <a:prstGeom prst="actionButtonForwardNext">
            <a:avLst/>
          </a:prstGeom>
          <a:solidFill>
            <a:srgbClr val="00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grpSp>
        <p:nvGrpSpPr>
          <p:cNvPr id="12292" name="Group 4"/>
          <p:cNvGrpSpPr>
            <a:grpSpLocks/>
          </p:cNvGrpSpPr>
          <p:nvPr/>
        </p:nvGrpSpPr>
        <p:grpSpPr bwMode="auto">
          <a:xfrm>
            <a:off x="503238" y="144463"/>
            <a:ext cx="9567862" cy="5503862"/>
            <a:chOff x="0" y="0"/>
            <a:chExt cx="4784" cy="3670"/>
          </a:xfrm>
        </p:grpSpPr>
        <p:pic>
          <p:nvPicPr>
            <p:cNvPr id="12293" name="Picture 5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r="46" b="29"/>
            <a:stretch>
              <a:fillRect/>
            </a:stretch>
          </p:blipFill>
          <p:spPr bwMode="auto">
            <a:xfrm>
              <a:off x="0" y="0"/>
              <a:ext cx="4784" cy="36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294" name="Text Box 6"/>
            <p:cNvSpPr txBox="1">
              <a:spLocks noChangeArrowheads="1"/>
            </p:cNvSpPr>
            <p:nvPr/>
          </p:nvSpPr>
          <p:spPr bwMode="auto">
            <a:xfrm>
              <a:off x="3538" y="1633"/>
              <a:ext cx="499" cy="330"/>
            </a:xfrm>
            <a:prstGeom prst="rect">
              <a:avLst/>
            </a:prstGeom>
            <a:solidFill>
              <a:srgbClr val="FFFF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00795" tIns="50397" rIns="100795" bIns="50397">
              <a:spAutoFit/>
            </a:bodyPr>
            <a:lstStyle>
              <a:lvl1pPr eaLnBrk="0" hangingPunct="0">
                <a:defRPr sz="22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 sz="22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 sz="22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 sz="22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 sz="22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2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2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2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2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  <a:spcBef>
                  <a:spcPct val="50000"/>
                </a:spcBef>
              </a:pPr>
              <a:r>
                <a:rPr lang="zh-CN" sz="1700">
                  <a:solidFill>
                    <a:schemeClr val="bg2"/>
                  </a:solidFill>
                </a:rPr>
                <a:t>棉 花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-85"/>
          <a:stretch>
            <a:fillRect/>
          </a:stretch>
        </p:blipFill>
        <p:spPr bwMode="auto">
          <a:xfrm>
            <a:off x="1270000" y="282575"/>
            <a:ext cx="8936038" cy="520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5" name="Text Box 3"/>
          <p:cNvSpPr txBox="1">
            <a:spLocks noChangeArrowheads="1"/>
          </p:cNvSpPr>
          <p:nvPr/>
        </p:nvSpPr>
        <p:spPr bwMode="auto">
          <a:xfrm>
            <a:off x="2597422" y="5688359"/>
            <a:ext cx="6402388" cy="519577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0795" tIns="50397" rIns="100795" bIns="50397">
            <a:spAutoFit/>
          </a:bodyPr>
          <a:lstStyle>
            <a:lvl1pPr eaLnBrk="0" hangingPunct="0"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95000"/>
              </a:lnSpc>
              <a:spcBef>
                <a:spcPct val="50000"/>
              </a:spcBef>
            </a:pPr>
            <a:r>
              <a:rPr lang="zh-CN" sz="2800"/>
              <a:t>普遍种植</a:t>
            </a:r>
            <a:r>
              <a:rPr lang="zh-CN" sz="2800">
                <a:solidFill>
                  <a:srgbClr val="FF0000"/>
                </a:solidFill>
              </a:rPr>
              <a:t>喜热</a:t>
            </a:r>
            <a:r>
              <a:rPr lang="zh-CN" sz="2800"/>
              <a:t>作物，</a:t>
            </a:r>
            <a:r>
              <a:rPr lang="zh-CN" sz="2800">
                <a:solidFill>
                  <a:srgbClr val="FF0000"/>
                </a:solidFill>
              </a:rPr>
              <a:t>一年两熟至三熟</a:t>
            </a:r>
          </a:p>
        </p:txBody>
      </p:sp>
      <p:sp>
        <p:nvSpPr>
          <p:cNvPr id="13316" name="AutoShape 4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 rot="10800000">
            <a:off x="10702925" y="4702175"/>
            <a:ext cx="185738" cy="431800"/>
          </a:xfrm>
          <a:prstGeom prst="actionButtonForwardNext">
            <a:avLst/>
          </a:prstGeom>
          <a:solidFill>
            <a:srgbClr val="00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21" b="-29"/>
          <a:stretch>
            <a:fillRect/>
          </a:stretch>
        </p:blipFill>
        <p:spPr bwMode="auto">
          <a:xfrm>
            <a:off x="1680971" y="483320"/>
            <a:ext cx="4840026" cy="2850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39" name="Picture 3" descr="图片1"/>
          <p:cNvPicPr>
            <a:picLocks noChangeAspect="1" noChangeArrowheads="1"/>
          </p:cNvPicPr>
          <p:nvPr/>
        </p:nvPicPr>
        <p:blipFill>
          <a:blip r:embed="rId3" cstate="print">
            <a:lum bright="-6000" contrast="12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894" t="29295" r="7611" b="29683"/>
          <a:stretch>
            <a:fillRect/>
          </a:stretch>
        </p:blipFill>
        <p:spPr bwMode="auto">
          <a:xfrm>
            <a:off x="1727002" y="3528119"/>
            <a:ext cx="7835035" cy="14951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0" name="Text Box 4"/>
          <p:cNvSpPr txBox="1">
            <a:spLocks noChangeArrowheads="1"/>
          </p:cNvSpPr>
          <p:nvPr/>
        </p:nvSpPr>
        <p:spPr bwMode="auto">
          <a:xfrm>
            <a:off x="632831" y="5040287"/>
            <a:ext cx="10383203" cy="120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0795" tIns="50397" rIns="100795" bIns="50397">
            <a:spAutoFit/>
          </a:bodyPr>
          <a:lstStyle>
            <a:lvl1pPr eaLnBrk="0" hangingPunct="0"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lang="zh-CN" altLang="zh-CN" sz="2400" smtClean="0"/>
              <a:t>1</a:t>
            </a:r>
            <a:r>
              <a:rPr lang="zh-CN" altLang="zh-CN" sz="2400"/>
              <a:t>.</a:t>
            </a:r>
            <a:r>
              <a:rPr lang="zh-CN" sz="2400"/>
              <a:t>根据台北、武汉、西安、乌鲁木齐四城市年降水量的差异，说说我国年降水量空间分布规律？</a:t>
            </a:r>
          </a:p>
        </p:txBody>
      </p:sp>
      <p:sp>
        <p:nvSpPr>
          <p:cNvPr id="11269" name="Text Box 5"/>
          <p:cNvSpPr txBox="1">
            <a:spLocks noChangeArrowheads="1"/>
          </p:cNvSpPr>
          <p:nvPr/>
        </p:nvSpPr>
        <p:spPr bwMode="auto">
          <a:xfrm>
            <a:off x="7055594" y="503238"/>
            <a:ext cx="3484563" cy="2579687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0795" tIns="50397" rIns="100795" bIns="50397">
            <a:spAutoFit/>
          </a:bodyPr>
          <a:lstStyle>
            <a:lvl1pPr eaLnBrk="0" hangingPunct="0"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5000"/>
              </a:lnSpc>
              <a:spcBef>
                <a:spcPct val="50000"/>
              </a:spcBef>
            </a:pPr>
            <a:r>
              <a:rPr lang="zh-CN" sz="2800"/>
              <a:t>我国降水空间（地区）分布规律：</a:t>
            </a:r>
          </a:p>
          <a:p>
            <a:pPr eaLnBrk="1" hangingPunct="1">
              <a:lnSpc>
                <a:spcPct val="105000"/>
              </a:lnSpc>
              <a:spcBef>
                <a:spcPct val="50000"/>
              </a:spcBef>
            </a:pPr>
            <a:r>
              <a:rPr lang="zh-CN" sz="2800">
                <a:solidFill>
                  <a:srgbClr val="FF0000"/>
                </a:solidFill>
              </a:rPr>
              <a:t>自东南沿海向西北内陆逐渐减少（东多西少，南多北少）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9" grpId="0" bldLvl="0" animBg="1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图片1"/>
          <p:cNvPicPr>
            <a:picLocks noChangeAspect="1" noChangeArrowheads="1"/>
          </p:cNvPicPr>
          <p:nvPr/>
        </p:nvPicPr>
        <p:blipFill>
          <a:blip r:embed="rId2" cstate="print">
            <a:lum bright="-6000" contrast="12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894" t="29295" r="7611" b="29683"/>
          <a:stretch>
            <a:fillRect/>
          </a:stretch>
        </p:blipFill>
        <p:spPr bwMode="auto">
          <a:xfrm>
            <a:off x="1903501" y="664709"/>
            <a:ext cx="7775399" cy="1483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3" name="Text Box 3"/>
          <p:cNvSpPr txBox="1">
            <a:spLocks noChangeArrowheads="1"/>
          </p:cNvSpPr>
          <p:nvPr/>
        </p:nvSpPr>
        <p:spPr bwMode="auto">
          <a:xfrm>
            <a:off x="574675" y="2462361"/>
            <a:ext cx="10433050" cy="1209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0795" tIns="50397" rIns="100795" bIns="50397">
            <a:spAutoFit/>
          </a:bodyPr>
          <a:lstStyle>
            <a:lvl1pPr eaLnBrk="0" hangingPunct="0"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lang="zh-CN" altLang="zh-CN" sz="2400"/>
              <a:t>     2.</a:t>
            </a:r>
            <a:r>
              <a:rPr lang="zh-CN" sz="2400"/>
              <a:t>分别找出四城市平均降水量最多的三个月份，说说各地降水在季节分配上有什么共同特点？</a:t>
            </a:r>
          </a:p>
        </p:txBody>
      </p:sp>
      <p:sp>
        <p:nvSpPr>
          <p:cNvPr id="12292" name="Text Box 4"/>
          <p:cNvSpPr txBox="1">
            <a:spLocks noChangeArrowheads="1"/>
          </p:cNvSpPr>
          <p:nvPr/>
        </p:nvSpPr>
        <p:spPr bwMode="auto">
          <a:xfrm>
            <a:off x="1045270" y="3955302"/>
            <a:ext cx="9491861" cy="655776"/>
          </a:xfrm>
          <a:prstGeom prst="rect">
            <a:avLst/>
          </a:prstGeom>
          <a:solidFill>
            <a:srgbClr val="00FF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0795" tIns="50397" rIns="100795" bIns="50397">
            <a:spAutoFit/>
          </a:bodyPr>
          <a:lstStyle>
            <a:lvl1pPr eaLnBrk="0" hangingPunct="0"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lang="zh-CN" sz="2400"/>
              <a:t>各城市降水最多的月份大多集中在夏季，可见我国降水季节分配不均</a:t>
            </a:r>
          </a:p>
        </p:txBody>
      </p:sp>
      <p:sp>
        <p:nvSpPr>
          <p:cNvPr id="12293" name="Text Box 5"/>
          <p:cNvSpPr txBox="1">
            <a:spLocks noChangeArrowheads="1"/>
          </p:cNvSpPr>
          <p:nvPr/>
        </p:nvSpPr>
        <p:spPr bwMode="auto">
          <a:xfrm>
            <a:off x="2251869" y="4940950"/>
            <a:ext cx="7078663" cy="459377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0795" tIns="50397" rIns="100795" bIns="50397">
            <a:spAutoFit/>
          </a:bodyPr>
          <a:lstStyle>
            <a:lvl1pPr eaLnBrk="0" hangingPunct="0"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5000"/>
              </a:lnSpc>
              <a:spcBef>
                <a:spcPct val="50000"/>
              </a:spcBef>
            </a:pPr>
            <a:r>
              <a:rPr lang="zh-CN" sz="2400"/>
              <a:t>我国降水时间（季节）分布规律</a:t>
            </a:r>
            <a:r>
              <a:rPr lang="zh-CN" sz="2400" smtClean="0"/>
              <a:t>：</a:t>
            </a:r>
            <a:r>
              <a:rPr lang="zh-CN" sz="2400" smtClean="0">
                <a:solidFill>
                  <a:srgbClr val="FF0000"/>
                </a:solidFill>
              </a:rPr>
              <a:t>夏秋多</a:t>
            </a:r>
            <a:r>
              <a:rPr lang="zh-CN" sz="2400">
                <a:solidFill>
                  <a:srgbClr val="FF0000"/>
                </a:solidFill>
              </a:rPr>
              <a:t>，冬春少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2" grpId="0" bldLvl="0" animBg="1" autoUpdateAnimBg="0"/>
      <p:bldP spid="12293" grpId="0" bldLvl="0" animBg="1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21" b="-29"/>
          <a:stretch>
            <a:fillRect/>
          </a:stretch>
        </p:blipFill>
        <p:spPr bwMode="auto">
          <a:xfrm>
            <a:off x="502866" y="403771"/>
            <a:ext cx="6710363" cy="395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5" name="Text Box 3"/>
          <p:cNvSpPr txBox="1">
            <a:spLocks noChangeArrowheads="1"/>
          </p:cNvSpPr>
          <p:nvPr/>
        </p:nvSpPr>
        <p:spPr bwMode="auto">
          <a:xfrm>
            <a:off x="502866" y="4507954"/>
            <a:ext cx="8066087" cy="1468437"/>
          </a:xfrm>
          <a:prstGeom prst="rect">
            <a:avLst/>
          </a:prstGeom>
          <a:solidFill>
            <a:srgbClr val="CC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0965" tIns="50165" rIns="100965" bIns="50165">
            <a:spAutoFit/>
          </a:bodyPr>
          <a:lstStyle>
            <a:lvl1pPr eaLnBrk="0" hangingPunct="0"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50000"/>
              </a:spcBef>
            </a:pPr>
            <a:r>
              <a:rPr lang="zh-CN" sz="2400"/>
              <a:t>影响我国降水时空分布的主要因素：</a:t>
            </a:r>
          </a:p>
          <a:p>
            <a:pPr eaLnBrk="1" hangingPunct="1">
              <a:lnSpc>
                <a:spcPct val="90000"/>
              </a:lnSpc>
              <a:spcBef>
                <a:spcPct val="50000"/>
              </a:spcBef>
            </a:pPr>
            <a:r>
              <a:rPr lang="zh-CN" sz="2400">
                <a:solidFill>
                  <a:srgbClr val="FF0000"/>
                </a:solidFill>
              </a:rPr>
              <a:t>海陆位置</a:t>
            </a:r>
            <a:r>
              <a:rPr lang="zh-CN" sz="2400"/>
              <a:t>：一般情况下，距海越近降水越多，反之降水少。</a:t>
            </a:r>
          </a:p>
          <a:p>
            <a:pPr eaLnBrk="1" hangingPunct="1">
              <a:lnSpc>
                <a:spcPct val="90000"/>
              </a:lnSpc>
              <a:spcBef>
                <a:spcPct val="50000"/>
              </a:spcBef>
            </a:pPr>
            <a:r>
              <a:rPr lang="zh-CN" sz="2400">
                <a:solidFill>
                  <a:srgbClr val="FF0000"/>
                </a:solidFill>
              </a:rPr>
              <a:t>地形因素</a:t>
            </a:r>
            <a:r>
              <a:rPr lang="zh-CN" sz="2400"/>
              <a:t>：山脉起屏障作用，阻挡了夏季风深入内陆。</a:t>
            </a:r>
          </a:p>
        </p:txBody>
      </p:sp>
      <p:sp>
        <p:nvSpPr>
          <p:cNvPr id="16388" name="Text Box 4"/>
          <p:cNvSpPr txBox="1">
            <a:spLocks noChangeArrowheads="1"/>
          </p:cNvSpPr>
          <p:nvPr/>
        </p:nvSpPr>
        <p:spPr bwMode="auto">
          <a:xfrm>
            <a:off x="7305953" y="1417608"/>
            <a:ext cx="3997167" cy="1966495"/>
          </a:xfrm>
          <a:prstGeom prst="rect">
            <a:avLst/>
          </a:prstGeom>
          <a:solidFill>
            <a:srgbClr val="CCFF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0965" tIns="50165" rIns="100965" bIns="50165"/>
          <a:lstStyle>
            <a:lvl1pPr eaLnBrk="0" hangingPunct="0"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zh-CN"/>
              <a:t>    </a:t>
            </a:r>
            <a:r>
              <a:rPr lang="zh-CN" altLang="zh-CN" sz="2800"/>
              <a:t> 3. </a:t>
            </a:r>
            <a:r>
              <a:rPr lang="zh-CN" sz="2800"/>
              <a:t>结合四城市与海洋的距离、地形等差异，归纳影响我国降水时空分布的主要因素有哪些？</a:t>
            </a:r>
          </a:p>
        </p:txBody>
      </p:sp>
      <p:sp>
        <p:nvSpPr>
          <p:cNvPr id="16389" name="Line 5"/>
          <p:cNvSpPr>
            <a:spLocks noChangeShapeType="1"/>
          </p:cNvSpPr>
          <p:nvPr/>
        </p:nvSpPr>
        <p:spPr bwMode="auto">
          <a:xfrm>
            <a:off x="2158629" y="1483271"/>
            <a:ext cx="3887787" cy="2089150"/>
          </a:xfrm>
          <a:prstGeom prst="line">
            <a:avLst/>
          </a:prstGeom>
          <a:noFill/>
          <a:ln w="50800">
            <a:solidFill>
              <a:srgbClr val="FF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 bldLvl="0" animBg="1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498475" y="1276846"/>
            <a:ext cx="10523538" cy="2827337"/>
          </a:xfrm>
          <a:prstGeom prst="rect">
            <a:avLst/>
          </a:prstGeom>
          <a:solidFill>
            <a:srgbClr val="CC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0965" tIns="50165" rIns="100965" bIns="50165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500"/>
              <a:t>    </a:t>
            </a:r>
            <a:r>
              <a:rPr lang="zh-CN" altLang="zh-CN" sz="2800"/>
              <a:t> </a:t>
            </a:r>
            <a:r>
              <a:rPr lang="zh-CN" sz="2800"/>
              <a:t>我国气候的复杂多样还表现在各地的</a:t>
            </a:r>
            <a:r>
              <a:rPr lang="zh-CN" sz="2800">
                <a:solidFill>
                  <a:srgbClr val="FF0000"/>
                </a:solidFill>
              </a:rPr>
              <a:t>干湿状况</a:t>
            </a:r>
            <a:r>
              <a:rPr lang="zh-CN" sz="2800"/>
              <a:t>差异很大。人们通常</a:t>
            </a:r>
            <a:r>
              <a:rPr lang="zh-CN" sz="2800">
                <a:solidFill>
                  <a:srgbClr val="FF0000"/>
                </a:solidFill>
              </a:rPr>
              <a:t>根据一个地区降水量和蒸发量的对比关系</a:t>
            </a:r>
            <a:r>
              <a:rPr lang="zh-CN" sz="2800"/>
              <a:t>，来衡量该地气候的干湿程度。根据气候的干湿程度，我国可划分为</a:t>
            </a:r>
            <a:r>
              <a:rPr lang="zh-CN" sz="2800">
                <a:solidFill>
                  <a:srgbClr val="FF0000"/>
                </a:solidFill>
              </a:rPr>
              <a:t>湿润区</a:t>
            </a:r>
            <a:r>
              <a:rPr lang="zh-CN" sz="2800"/>
              <a:t>、</a:t>
            </a:r>
            <a:r>
              <a:rPr lang="zh-CN" sz="2800">
                <a:solidFill>
                  <a:srgbClr val="FF0000"/>
                </a:solidFill>
              </a:rPr>
              <a:t>半湿润区</a:t>
            </a:r>
            <a:r>
              <a:rPr lang="zh-CN" sz="2800"/>
              <a:t>、</a:t>
            </a:r>
            <a:r>
              <a:rPr lang="zh-CN" sz="2800">
                <a:solidFill>
                  <a:srgbClr val="FF0000"/>
                </a:solidFill>
              </a:rPr>
              <a:t>半干旱区</a:t>
            </a:r>
            <a:r>
              <a:rPr lang="zh-CN" sz="2800"/>
              <a:t>和</a:t>
            </a:r>
            <a:r>
              <a:rPr lang="zh-CN" sz="2800">
                <a:solidFill>
                  <a:srgbClr val="FF0000"/>
                </a:solidFill>
              </a:rPr>
              <a:t>干旱区</a:t>
            </a:r>
            <a:r>
              <a:rPr lang="zh-CN" sz="2800"/>
              <a:t>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3" descr="图片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9410" y="215751"/>
            <a:ext cx="5800147" cy="37032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8" name="Text Box 4"/>
          <p:cNvSpPr txBox="1">
            <a:spLocks noChangeArrowheads="1"/>
          </p:cNvSpPr>
          <p:nvPr/>
        </p:nvSpPr>
        <p:spPr bwMode="auto">
          <a:xfrm>
            <a:off x="358527" y="2962423"/>
            <a:ext cx="4968875" cy="3302000"/>
          </a:xfrm>
          <a:prstGeom prst="rect">
            <a:avLst/>
          </a:prstGeom>
          <a:solidFill>
            <a:srgbClr val="CC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0965" tIns="50165" rIns="100965" bIns="50165">
            <a:spAutoFit/>
          </a:bodyPr>
          <a:lstStyle>
            <a:lvl1pPr eaLnBrk="0" hangingPunct="0"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sz="2800"/>
              <a:t>世界气温的分布规律：</a:t>
            </a:r>
          </a:p>
          <a:p>
            <a:pPr eaLnBrk="1" hangingPunct="1">
              <a:spcBef>
                <a:spcPct val="50000"/>
              </a:spcBef>
            </a:pPr>
            <a:r>
              <a:rPr lang="zh-CN" altLang="zh-CN" sz="2800"/>
              <a:t>1.</a:t>
            </a:r>
            <a:r>
              <a:rPr lang="zh-CN" sz="2800"/>
              <a:t>气温由低纬向高纬逐渐降低</a:t>
            </a:r>
          </a:p>
          <a:p>
            <a:pPr eaLnBrk="1" hangingPunct="1">
              <a:spcBef>
                <a:spcPct val="50000"/>
              </a:spcBef>
            </a:pPr>
            <a:r>
              <a:rPr lang="zh-CN" altLang="zh-CN" sz="2800"/>
              <a:t>2.</a:t>
            </a:r>
            <a:r>
              <a:rPr lang="zh-CN" sz="2800"/>
              <a:t>同纬度地区，夏季陆地气温高于海洋，冬季相反</a:t>
            </a:r>
          </a:p>
          <a:p>
            <a:pPr eaLnBrk="1" hangingPunct="1">
              <a:spcBef>
                <a:spcPct val="50000"/>
              </a:spcBef>
            </a:pPr>
            <a:r>
              <a:rPr lang="zh-CN" altLang="zh-CN" sz="2800"/>
              <a:t>3.</a:t>
            </a:r>
            <a:r>
              <a:rPr lang="zh-CN" sz="2800"/>
              <a:t>在山区，随着海拔的升高气温逐渐降低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8" grpId="0" bldLvl="0" animBg="1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图片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-50" b="-49"/>
          <a:stretch>
            <a:fillRect/>
          </a:stretch>
        </p:blipFill>
        <p:spPr bwMode="auto">
          <a:xfrm>
            <a:off x="2031851" y="558700"/>
            <a:ext cx="8980487" cy="527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1" name="Text Box 3"/>
          <p:cNvSpPr txBox="1">
            <a:spLocks noChangeArrowheads="1"/>
          </p:cNvSpPr>
          <p:nvPr/>
        </p:nvSpPr>
        <p:spPr bwMode="auto">
          <a:xfrm>
            <a:off x="287561" y="3060451"/>
            <a:ext cx="2879725" cy="2501900"/>
          </a:xfrm>
          <a:prstGeom prst="rect">
            <a:avLst/>
          </a:prstGeom>
          <a:solidFill>
            <a:srgbClr val="00FF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0795" tIns="50397" rIns="100795" bIns="50397">
            <a:spAutoFit/>
          </a:bodyPr>
          <a:lstStyle>
            <a:lvl1pPr eaLnBrk="0" hangingPunct="0"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zh-CN" sz="2600"/>
              <a:t>     </a:t>
            </a:r>
            <a:r>
              <a:rPr lang="zh-CN" sz="2600"/>
              <a:t>纬度位置越高，等温线标注的度数越低；离冬季风源地越近，等温线度数越低；海拔越高，气温越低。</a:t>
            </a:r>
          </a:p>
        </p:txBody>
      </p:sp>
      <p:sp>
        <p:nvSpPr>
          <p:cNvPr id="7172" name="Rectangle 4"/>
          <p:cNvSpPr>
            <a:spLocks noChangeArrowheads="1"/>
          </p:cNvSpPr>
          <p:nvPr/>
        </p:nvSpPr>
        <p:spPr bwMode="auto">
          <a:xfrm>
            <a:off x="287561" y="919583"/>
            <a:ext cx="3095625" cy="1997075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0795" tIns="50397" rIns="100795" bIns="50397">
            <a:spAutoFit/>
          </a:bodyPr>
          <a:lstStyle/>
          <a:p>
            <a:pPr>
              <a:lnSpc>
                <a:spcPct val="110000"/>
              </a:lnSpc>
            </a:pPr>
            <a:r>
              <a:rPr lang="zh-CN" sz="2800"/>
              <a:t>我国冬季气温分布的特点：</a:t>
            </a:r>
          </a:p>
          <a:p>
            <a:pPr>
              <a:lnSpc>
                <a:spcPct val="110000"/>
              </a:lnSpc>
            </a:pPr>
            <a:r>
              <a:rPr lang="zh-CN" sz="2800">
                <a:solidFill>
                  <a:srgbClr val="FF0000"/>
                </a:solidFill>
              </a:rPr>
              <a:t>气温自南向北逐渐降低，南北温差大</a:t>
            </a:r>
          </a:p>
        </p:txBody>
      </p:sp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8188176" y="3114575"/>
            <a:ext cx="2447925" cy="609600"/>
            <a:chOff x="0" y="0"/>
            <a:chExt cx="1224" cy="406"/>
          </a:xfrm>
        </p:grpSpPr>
        <p:sp>
          <p:nvSpPr>
            <p:cNvPr id="4111" name="Line 6"/>
            <p:cNvSpPr>
              <a:spLocks noChangeShapeType="1"/>
            </p:cNvSpPr>
            <p:nvPr/>
          </p:nvSpPr>
          <p:spPr bwMode="auto">
            <a:xfrm flipV="1">
              <a:off x="0" y="227"/>
              <a:ext cx="272" cy="46"/>
            </a:xfrm>
            <a:prstGeom prst="line">
              <a:avLst/>
            </a:prstGeom>
            <a:noFill/>
            <a:ln w="28575">
              <a:solidFill>
                <a:srgbClr val="0000FF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  <p:sp>
          <p:nvSpPr>
            <p:cNvPr id="4112" name="Text Box 7"/>
            <p:cNvSpPr txBox="1">
              <a:spLocks noChangeArrowheads="1"/>
            </p:cNvSpPr>
            <p:nvPr/>
          </p:nvSpPr>
          <p:spPr bwMode="auto">
            <a:xfrm>
              <a:off x="272" y="0"/>
              <a:ext cx="952" cy="4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00795" tIns="50397" rIns="100795" bIns="50397">
              <a:spAutoFit/>
            </a:bodyPr>
            <a:lstStyle>
              <a:lvl1pPr eaLnBrk="0" hangingPunct="0">
                <a:defRPr sz="22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 sz="22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 sz="22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 sz="22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 sz="22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2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2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2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2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  <a:spcBef>
                  <a:spcPct val="50000"/>
                </a:spcBef>
              </a:pPr>
              <a:r>
                <a:rPr lang="zh-CN" altLang="zh-CN"/>
                <a:t>0°</a:t>
              </a:r>
              <a:r>
                <a:rPr lang="zh-CN"/>
                <a:t>等温线</a:t>
              </a:r>
            </a:p>
          </p:txBody>
        </p:sp>
      </p:grpSp>
      <p:grpSp>
        <p:nvGrpSpPr>
          <p:cNvPr id="3" name="Group 8"/>
          <p:cNvGrpSpPr>
            <a:grpSpLocks/>
          </p:cNvGrpSpPr>
          <p:nvPr/>
        </p:nvGrpSpPr>
        <p:grpSpPr bwMode="auto">
          <a:xfrm>
            <a:off x="8642201" y="2366862"/>
            <a:ext cx="3036887" cy="1128713"/>
            <a:chOff x="0" y="0"/>
            <a:chExt cx="1519" cy="752"/>
          </a:xfrm>
        </p:grpSpPr>
        <p:sp>
          <p:nvSpPr>
            <p:cNvPr id="4109" name="AutoShape 9"/>
            <p:cNvSpPr>
              <a:spLocks noChangeArrowheads="1"/>
            </p:cNvSpPr>
            <p:nvPr/>
          </p:nvSpPr>
          <p:spPr bwMode="auto">
            <a:xfrm flipV="1">
              <a:off x="0" y="181"/>
              <a:ext cx="317" cy="571"/>
            </a:xfrm>
            <a:prstGeom prst="rightArrow">
              <a:avLst>
                <a:gd name="adj1" fmla="val 50000"/>
                <a:gd name="adj2" fmla="val 176111"/>
              </a:avLst>
            </a:pr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4110" name="Text Box 10"/>
            <p:cNvSpPr txBox="1">
              <a:spLocks noChangeArrowheads="1"/>
            </p:cNvSpPr>
            <p:nvPr/>
          </p:nvSpPr>
          <p:spPr bwMode="auto">
            <a:xfrm>
              <a:off x="363" y="0"/>
              <a:ext cx="1156" cy="4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00795" tIns="50397" rIns="100795" bIns="50397">
              <a:spAutoFit/>
            </a:bodyPr>
            <a:lstStyle>
              <a:lvl1pPr eaLnBrk="0" hangingPunct="0">
                <a:defRPr sz="22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 sz="22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 sz="22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 sz="22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 sz="22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2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2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2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2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  <a:spcBef>
                  <a:spcPct val="50000"/>
                </a:spcBef>
              </a:pPr>
              <a:r>
                <a:rPr lang="zh-CN"/>
                <a:t>－</a:t>
              </a:r>
              <a:r>
                <a:rPr lang="zh-CN" altLang="zh-CN"/>
                <a:t>8°</a:t>
              </a:r>
              <a:r>
                <a:rPr lang="zh-CN"/>
                <a:t>等温线</a:t>
              </a:r>
            </a:p>
          </p:txBody>
        </p:sp>
      </p:grpSp>
      <p:grpSp>
        <p:nvGrpSpPr>
          <p:cNvPr id="4" name="Group 11"/>
          <p:cNvGrpSpPr>
            <a:grpSpLocks/>
          </p:cNvGrpSpPr>
          <p:nvPr/>
        </p:nvGrpSpPr>
        <p:grpSpPr bwMode="auto">
          <a:xfrm>
            <a:off x="9275613" y="1685825"/>
            <a:ext cx="2676525" cy="609600"/>
            <a:chOff x="0" y="0"/>
            <a:chExt cx="1338" cy="406"/>
          </a:xfrm>
        </p:grpSpPr>
        <p:sp>
          <p:nvSpPr>
            <p:cNvPr id="4107" name="Line 12"/>
            <p:cNvSpPr>
              <a:spLocks noChangeShapeType="1"/>
            </p:cNvSpPr>
            <p:nvPr/>
          </p:nvSpPr>
          <p:spPr bwMode="auto">
            <a:xfrm>
              <a:off x="0" y="91"/>
              <a:ext cx="227" cy="90"/>
            </a:xfrm>
            <a:prstGeom prst="line">
              <a:avLst/>
            </a:prstGeom>
            <a:noFill/>
            <a:ln w="28575">
              <a:solidFill>
                <a:srgbClr val="0000FF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  <p:sp>
          <p:nvSpPr>
            <p:cNvPr id="4108" name="Text Box 13"/>
            <p:cNvSpPr txBox="1">
              <a:spLocks noChangeArrowheads="1"/>
            </p:cNvSpPr>
            <p:nvPr/>
          </p:nvSpPr>
          <p:spPr bwMode="auto">
            <a:xfrm>
              <a:off x="182" y="0"/>
              <a:ext cx="1156" cy="4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00795" tIns="50397" rIns="100795" bIns="50397">
              <a:spAutoFit/>
            </a:bodyPr>
            <a:lstStyle>
              <a:lvl1pPr eaLnBrk="0" hangingPunct="0">
                <a:defRPr sz="22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 sz="22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 sz="22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 sz="22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 sz="22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2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2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2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2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  <a:spcBef>
                  <a:spcPct val="50000"/>
                </a:spcBef>
              </a:pPr>
              <a:r>
                <a:rPr lang="zh-CN"/>
                <a:t>－</a:t>
              </a:r>
              <a:r>
                <a:rPr lang="zh-CN" altLang="zh-CN"/>
                <a:t>16°</a:t>
              </a:r>
              <a:r>
                <a:rPr lang="zh-CN"/>
                <a:t>等温线</a:t>
              </a:r>
            </a:p>
          </p:txBody>
        </p:sp>
      </p:grpSp>
      <p:grpSp>
        <p:nvGrpSpPr>
          <p:cNvPr id="5" name="Group 14"/>
          <p:cNvGrpSpPr>
            <a:grpSpLocks/>
          </p:cNvGrpSpPr>
          <p:nvPr/>
        </p:nvGrpSpPr>
        <p:grpSpPr bwMode="auto">
          <a:xfrm>
            <a:off x="8459638" y="4135337"/>
            <a:ext cx="2767013" cy="609600"/>
            <a:chOff x="0" y="0"/>
            <a:chExt cx="1383" cy="406"/>
          </a:xfrm>
        </p:grpSpPr>
        <p:sp>
          <p:nvSpPr>
            <p:cNvPr id="4105" name="Text Box 15"/>
            <p:cNvSpPr txBox="1">
              <a:spLocks noChangeArrowheads="1"/>
            </p:cNvSpPr>
            <p:nvPr/>
          </p:nvSpPr>
          <p:spPr bwMode="auto">
            <a:xfrm>
              <a:off x="227" y="0"/>
              <a:ext cx="1156" cy="4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00795" tIns="50397" rIns="100795" bIns="50397">
              <a:spAutoFit/>
            </a:bodyPr>
            <a:lstStyle>
              <a:lvl1pPr eaLnBrk="0" hangingPunct="0">
                <a:defRPr sz="22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 sz="22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 sz="22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 sz="22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 sz="22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2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2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2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2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  <a:spcBef>
                  <a:spcPct val="50000"/>
                </a:spcBef>
              </a:pPr>
              <a:r>
                <a:rPr lang="zh-CN" altLang="zh-CN"/>
                <a:t>8°</a:t>
              </a:r>
              <a:r>
                <a:rPr lang="zh-CN"/>
                <a:t>等温线</a:t>
              </a:r>
            </a:p>
          </p:txBody>
        </p:sp>
        <p:sp>
          <p:nvSpPr>
            <p:cNvPr id="4106" name="Line 16"/>
            <p:cNvSpPr>
              <a:spLocks noChangeShapeType="1"/>
            </p:cNvSpPr>
            <p:nvPr/>
          </p:nvSpPr>
          <p:spPr bwMode="auto">
            <a:xfrm flipV="1">
              <a:off x="0" y="182"/>
              <a:ext cx="227" cy="45"/>
            </a:xfrm>
            <a:prstGeom prst="line">
              <a:avLst/>
            </a:prstGeom>
            <a:noFill/>
            <a:ln w="28575">
              <a:solidFill>
                <a:srgbClr val="0000FF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1" grpId="0" bldLvl="0" animBg="1" autoUpdateAnimBg="0"/>
      <p:bldP spid="7172" grpId="0" bldLvl="0" animBg="1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图片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-50" b="-49"/>
          <a:stretch>
            <a:fillRect/>
          </a:stretch>
        </p:blipFill>
        <p:spPr bwMode="auto">
          <a:xfrm>
            <a:off x="1295400" y="287759"/>
            <a:ext cx="8982075" cy="527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3" name="Rectangle 3"/>
          <p:cNvSpPr>
            <a:spLocks noChangeArrowheads="1"/>
          </p:cNvSpPr>
          <p:nvPr/>
        </p:nvSpPr>
        <p:spPr bwMode="auto">
          <a:xfrm>
            <a:off x="647203" y="5184600"/>
            <a:ext cx="4248151" cy="1039812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0795" tIns="50397" rIns="100795" bIns="50397">
            <a:spAutoFit/>
          </a:bodyPr>
          <a:lstStyle/>
          <a:p>
            <a:pPr>
              <a:lnSpc>
                <a:spcPct val="110000"/>
              </a:lnSpc>
            </a:pPr>
            <a:r>
              <a:rPr lang="zh-CN" sz="2800"/>
              <a:t>我国冬季气温最低的地区：</a:t>
            </a:r>
          </a:p>
          <a:p>
            <a:pPr>
              <a:lnSpc>
                <a:spcPct val="110000"/>
              </a:lnSpc>
            </a:pPr>
            <a:r>
              <a:rPr lang="zh-CN" altLang="zh-CN" sz="2800"/>
              <a:t>       </a:t>
            </a:r>
            <a:r>
              <a:rPr lang="zh-CN" sz="2800"/>
              <a:t>冬季气温最高的地区：</a:t>
            </a:r>
            <a:endParaRPr lang="zh-CN" sz="2800">
              <a:solidFill>
                <a:srgbClr val="FF0000"/>
              </a:solidFill>
            </a:endParaRPr>
          </a:p>
        </p:txBody>
      </p:sp>
      <p:sp>
        <p:nvSpPr>
          <p:cNvPr id="8196" name="Text Box 4"/>
          <p:cNvSpPr txBox="1">
            <a:spLocks noChangeArrowheads="1"/>
          </p:cNvSpPr>
          <p:nvPr/>
        </p:nvSpPr>
        <p:spPr bwMode="auto">
          <a:xfrm>
            <a:off x="8135714" y="360064"/>
            <a:ext cx="1049586" cy="593725"/>
          </a:xfrm>
          <a:prstGeom prst="rect">
            <a:avLst/>
          </a:prstGeom>
          <a:solidFill>
            <a:srgbClr val="00FF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0795" tIns="50397" rIns="100795" bIns="50397">
            <a:spAutoFit/>
          </a:bodyPr>
          <a:lstStyle>
            <a:lvl1pPr eaLnBrk="0" hangingPunct="0"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5000"/>
              </a:lnSpc>
              <a:spcBef>
                <a:spcPct val="50000"/>
              </a:spcBef>
            </a:pPr>
            <a:r>
              <a:rPr lang="zh-CN" sz="3000"/>
              <a:t>漠河</a:t>
            </a:r>
          </a:p>
        </p:txBody>
      </p:sp>
      <p:sp>
        <p:nvSpPr>
          <p:cNvPr id="8197" name="Text Box 5"/>
          <p:cNvSpPr txBox="1">
            <a:spLocks noChangeArrowheads="1"/>
          </p:cNvSpPr>
          <p:nvPr/>
        </p:nvSpPr>
        <p:spPr bwMode="auto">
          <a:xfrm>
            <a:off x="6983586" y="5472534"/>
            <a:ext cx="1049586" cy="593725"/>
          </a:xfrm>
          <a:prstGeom prst="rect">
            <a:avLst/>
          </a:prstGeom>
          <a:solidFill>
            <a:srgbClr val="00FF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0795" tIns="50397" rIns="100795" bIns="50397">
            <a:spAutoFit/>
          </a:bodyPr>
          <a:lstStyle>
            <a:lvl1pPr eaLnBrk="0" hangingPunct="0"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5000"/>
              </a:lnSpc>
              <a:spcBef>
                <a:spcPct val="50000"/>
              </a:spcBef>
            </a:pPr>
            <a:r>
              <a:rPr lang="zh-CN" altLang="en-US" sz="3000"/>
              <a:t>海口</a:t>
            </a:r>
          </a:p>
        </p:txBody>
      </p:sp>
      <p:sp>
        <p:nvSpPr>
          <p:cNvPr id="8198" name="Oval 6"/>
          <p:cNvSpPr>
            <a:spLocks noChangeArrowheads="1"/>
          </p:cNvSpPr>
          <p:nvPr/>
        </p:nvSpPr>
        <p:spPr bwMode="auto">
          <a:xfrm>
            <a:off x="7756525" y="288056"/>
            <a:ext cx="271463" cy="606425"/>
          </a:xfrm>
          <a:prstGeom prst="ellipse">
            <a:avLst/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8199" name="Oval 7"/>
          <p:cNvSpPr>
            <a:spLocks noChangeArrowheads="1"/>
          </p:cNvSpPr>
          <p:nvPr/>
        </p:nvSpPr>
        <p:spPr bwMode="auto">
          <a:xfrm>
            <a:off x="6638528" y="5256608"/>
            <a:ext cx="273050" cy="606425"/>
          </a:xfrm>
          <a:prstGeom prst="ellipse">
            <a:avLst/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8200" name="Text Box 8"/>
          <p:cNvSpPr txBox="1">
            <a:spLocks noChangeArrowheads="1"/>
          </p:cNvSpPr>
          <p:nvPr/>
        </p:nvSpPr>
        <p:spPr bwMode="auto">
          <a:xfrm>
            <a:off x="1078483" y="1945109"/>
            <a:ext cx="9361487" cy="576262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0795" tIns="50397" rIns="100795" bIns="50397">
            <a:spAutoFit/>
          </a:bodyPr>
          <a:lstStyle>
            <a:lvl1pPr eaLnBrk="0" hangingPunct="0"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spcBef>
                <a:spcPct val="50000"/>
              </a:spcBef>
            </a:pPr>
            <a:r>
              <a:rPr lang="zh-CN" altLang="zh-CN" sz="2800"/>
              <a:t>1</a:t>
            </a:r>
            <a:r>
              <a:rPr lang="zh-CN" sz="2800"/>
              <a:t>月</a:t>
            </a:r>
            <a:r>
              <a:rPr lang="zh-CN" altLang="zh-CN" sz="2800"/>
              <a:t>0</a:t>
            </a:r>
            <a:r>
              <a:rPr lang="zh-CN" altLang="zh-CN" sz="2800" baseline="30000"/>
              <a:t>0</a:t>
            </a:r>
            <a:r>
              <a:rPr lang="zh-CN" altLang="zh-CN" sz="2800"/>
              <a:t>C</a:t>
            </a:r>
            <a:r>
              <a:rPr lang="zh-CN" sz="2800"/>
              <a:t>等温线大致经过：秦岭</a:t>
            </a:r>
            <a:r>
              <a:rPr lang="zh-CN" altLang="zh-CN" sz="2800"/>
              <a:t>—</a:t>
            </a:r>
            <a:r>
              <a:rPr lang="zh-CN" sz="2800"/>
              <a:t>淮河</a:t>
            </a:r>
            <a:r>
              <a:rPr lang="zh-CN" altLang="zh-CN" sz="2800"/>
              <a:t>—</a:t>
            </a:r>
            <a:r>
              <a:rPr lang="zh-CN" sz="2800"/>
              <a:t>青藏高原东南边缘</a:t>
            </a:r>
          </a:p>
        </p:txBody>
      </p:sp>
      <p:grpSp>
        <p:nvGrpSpPr>
          <p:cNvPr id="5129" name="Group 9"/>
          <p:cNvGrpSpPr>
            <a:grpSpLocks/>
          </p:cNvGrpSpPr>
          <p:nvPr/>
        </p:nvGrpSpPr>
        <p:grpSpPr bwMode="auto">
          <a:xfrm>
            <a:off x="8210550" y="2640434"/>
            <a:ext cx="2447925" cy="609600"/>
            <a:chOff x="0" y="0"/>
            <a:chExt cx="1224" cy="406"/>
          </a:xfrm>
        </p:grpSpPr>
        <p:sp>
          <p:nvSpPr>
            <p:cNvPr id="5130" name="Line 10"/>
            <p:cNvSpPr>
              <a:spLocks noChangeShapeType="1"/>
            </p:cNvSpPr>
            <p:nvPr/>
          </p:nvSpPr>
          <p:spPr bwMode="auto">
            <a:xfrm flipV="1">
              <a:off x="0" y="227"/>
              <a:ext cx="272" cy="46"/>
            </a:xfrm>
            <a:prstGeom prst="line">
              <a:avLst/>
            </a:prstGeom>
            <a:noFill/>
            <a:ln w="28575">
              <a:solidFill>
                <a:srgbClr val="0000FF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  <p:sp>
          <p:nvSpPr>
            <p:cNvPr id="5131" name="Text Box 11"/>
            <p:cNvSpPr txBox="1">
              <a:spLocks noChangeArrowheads="1"/>
            </p:cNvSpPr>
            <p:nvPr/>
          </p:nvSpPr>
          <p:spPr bwMode="auto">
            <a:xfrm>
              <a:off x="272" y="0"/>
              <a:ext cx="952" cy="4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00795" tIns="50397" rIns="100795" bIns="50397">
              <a:spAutoFit/>
            </a:bodyPr>
            <a:lstStyle>
              <a:lvl1pPr eaLnBrk="0" hangingPunct="0">
                <a:defRPr sz="22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 sz="22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 sz="22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 sz="22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 sz="22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2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2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2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200" b="1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  <a:spcBef>
                  <a:spcPct val="50000"/>
                </a:spcBef>
              </a:pPr>
              <a:r>
                <a:rPr lang="zh-CN" altLang="zh-CN"/>
                <a:t>0°</a:t>
              </a:r>
              <a:r>
                <a:rPr lang="zh-CN"/>
                <a:t>等温线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 bldLvl="0" animBg="1" autoUpdateAnimBg="0"/>
      <p:bldP spid="8197" grpId="0" bldLvl="0" animBg="1" autoUpdateAnimBg="0"/>
      <p:bldP spid="8198" grpId="0" animBg="1"/>
      <p:bldP spid="819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-2" b="73"/>
          <a:stretch>
            <a:fillRect/>
          </a:stretch>
        </p:blipFill>
        <p:spPr bwMode="auto">
          <a:xfrm>
            <a:off x="1871663" y="71438"/>
            <a:ext cx="9523412" cy="556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19" name="Text Box 3"/>
          <p:cNvSpPr txBox="1">
            <a:spLocks noChangeArrowheads="1"/>
          </p:cNvSpPr>
          <p:nvPr/>
        </p:nvSpPr>
        <p:spPr bwMode="auto">
          <a:xfrm>
            <a:off x="215900" y="5688359"/>
            <a:ext cx="9001125" cy="554038"/>
          </a:xfrm>
          <a:prstGeom prst="rect">
            <a:avLst/>
          </a:prstGeom>
          <a:solidFill>
            <a:srgbClr val="00FF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0795" tIns="50397" rIns="100795" bIns="50397">
            <a:spAutoFit/>
          </a:bodyPr>
          <a:lstStyle>
            <a:lvl1pPr eaLnBrk="0" hangingPunct="0"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5000"/>
              </a:lnSpc>
              <a:spcBef>
                <a:spcPct val="50000"/>
              </a:spcBef>
            </a:pPr>
            <a:r>
              <a:rPr lang="zh-CN" sz="2800"/>
              <a:t>青藏高原海拔高，空气稀薄，是我国夏季气温最低区域。</a:t>
            </a:r>
          </a:p>
        </p:txBody>
      </p:sp>
      <p:graphicFrame>
        <p:nvGraphicFramePr>
          <p:cNvPr id="9220" name="Group 4"/>
          <p:cNvGraphicFramePr>
            <a:graphicFrameLocks noGrp="1"/>
          </p:cNvGraphicFramePr>
          <p:nvPr>
            <p:ph/>
            <p:extLst>
              <p:ext uri="{D42A27DB-BD31-4B8C-83A1-F6EECF244321}">
                <p14:modId xmlns:p14="http://schemas.microsoft.com/office/powerpoint/2010/main" xmlns="" val="435966158"/>
              </p:ext>
            </p:extLst>
          </p:nvPr>
        </p:nvGraphicFramePr>
        <p:xfrm>
          <a:off x="287338" y="647799"/>
          <a:ext cx="7448550" cy="1624013"/>
        </p:xfrm>
        <a:graphic>
          <a:graphicData uri="http://schemas.openxmlformats.org/drawingml/2006/table">
            <a:tbl>
              <a:tblPr/>
              <a:tblGrid>
                <a:gridCol w="1192212"/>
                <a:gridCol w="3773488"/>
                <a:gridCol w="2482850"/>
              </a:tblGrid>
              <a:tr h="5683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Calibri" pitchFamily="34" charset="0"/>
                      </a:endParaRPr>
                    </a:p>
                  </a:txBody>
                  <a:tcPr marL="100965" marR="100965" marT="50165" marB="50165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FCA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rPr>
                        <a:t>正午太阳高度角</a:t>
                      </a:r>
                    </a:p>
                  </a:txBody>
                  <a:tcPr marL="100965" marR="100965" marT="50165" marB="5016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FCA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rPr>
                        <a:t>白昼时间</a:t>
                      </a:r>
                    </a:p>
                  </a:txBody>
                  <a:tcPr marL="100965" marR="100965" marT="50165" marB="5016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FCA2"/>
                    </a:solidFill>
                  </a:tcPr>
                </a:tc>
              </a:tr>
              <a:tr h="5286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rPr>
                        <a:t>北方</a:t>
                      </a:r>
                    </a:p>
                  </a:txBody>
                  <a:tcPr marL="100965" marR="100965" marT="50165" marB="50165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FCA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Calibri" pitchFamily="34" charset="0"/>
                      </a:endParaRPr>
                    </a:p>
                  </a:txBody>
                  <a:tcPr marL="100965" marR="100965" marT="50165" marB="5016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FCA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Calibri" pitchFamily="34" charset="0"/>
                      </a:endParaRPr>
                    </a:p>
                  </a:txBody>
                  <a:tcPr marL="100965" marR="100965" marT="50165" marB="5016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FCA2"/>
                    </a:solidFill>
                  </a:tcPr>
                </a:tc>
              </a:tr>
              <a:tr h="5270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rPr>
                        <a:t>南方</a:t>
                      </a:r>
                    </a:p>
                  </a:txBody>
                  <a:tcPr marL="100965" marR="100965" marT="50165" marB="50165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FCA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Calibri" pitchFamily="34" charset="0"/>
                      </a:endParaRPr>
                    </a:p>
                  </a:txBody>
                  <a:tcPr marL="100965" marR="100965" marT="50165" marB="5016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FCA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Calibri" pitchFamily="34" charset="0"/>
                      </a:endParaRPr>
                    </a:p>
                  </a:txBody>
                  <a:tcPr marL="100965" marR="100965" marT="50165" marB="5016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FCA2"/>
                    </a:solidFill>
                  </a:tcPr>
                </a:tc>
              </a:tr>
            </a:tbl>
          </a:graphicData>
        </a:graphic>
      </p:graphicFrame>
      <p:sp>
        <p:nvSpPr>
          <p:cNvPr id="9238" name="Text Box 22"/>
          <p:cNvSpPr txBox="1">
            <a:spLocks noChangeArrowheads="1"/>
          </p:cNvSpPr>
          <p:nvPr/>
        </p:nvSpPr>
        <p:spPr bwMode="auto">
          <a:xfrm>
            <a:off x="2590800" y="1223963"/>
            <a:ext cx="1181100" cy="523875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0795" tIns="50397" rIns="100795" bIns="50397">
            <a:spAutoFit/>
          </a:bodyPr>
          <a:lstStyle>
            <a:lvl1pPr eaLnBrk="0" hangingPunct="0"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5000"/>
              </a:lnSpc>
              <a:spcBef>
                <a:spcPct val="50000"/>
              </a:spcBef>
            </a:pPr>
            <a:r>
              <a:rPr lang="zh-CN" sz="2600"/>
              <a:t>较小</a:t>
            </a:r>
          </a:p>
        </p:txBody>
      </p:sp>
      <p:sp>
        <p:nvSpPr>
          <p:cNvPr id="9239" name="Text Box 23"/>
          <p:cNvSpPr txBox="1">
            <a:spLocks noChangeArrowheads="1"/>
          </p:cNvSpPr>
          <p:nvPr/>
        </p:nvSpPr>
        <p:spPr bwMode="auto">
          <a:xfrm>
            <a:off x="2590800" y="1728788"/>
            <a:ext cx="1181100" cy="522287"/>
          </a:xfrm>
          <a:prstGeom prst="rect">
            <a:avLst/>
          </a:prstGeom>
          <a:solidFill>
            <a:srgbClr val="CC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0965" tIns="50165" rIns="100965" bIns="50165">
            <a:spAutoFit/>
          </a:bodyPr>
          <a:lstStyle>
            <a:lvl1pPr eaLnBrk="0" hangingPunct="0"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5000"/>
              </a:lnSpc>
              <a:spcBef>
                <a:spcPct val="50000"/>
              </a:spcBef>
            </a:pPr>
            <a:r>
              <a:rPr lang="zh-CN" sz="2600"/>
              <a:t>较大</a:t>
            </a:r>
          </a:p>
        </p:txBody>
      </p:sp>
      <p:sp>
        <p:nvSpPr>
          <p:cNvPr id="9240" name="Text Box 24"/>
          <p:cNvSpPr txBox="1">
            <a:spLocks noChangeArrowheads="1"/>
          </p:cNvSpPr>
          <p:nvPr/>
        </p:nvSpPr>
        <p:spPr bwMode="auto">
          <a:xfrm>
            <a:off x="5903913" y="1223963"/>
            <a:ext cx="1179512" cy="523875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0795" tIns="50397" rIns="100795" bIns="50397">
            <a:spAutoFit/>
          </a:bodyPr>
          <a:lstStyle>
            <a:lvl1pPr eaLnBrk="0" hangingPunct="0"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5000"/>
              </a:lnSpc>
              <a:spcBef>
                <a:spcPct val="50000"/>
              </a:spcBef>
            </a:pPr>
            <a:r>
              <a:rPr lang="zh-CN" sz="2600"/>
              <a:t>较长</a:t>
            </a:r>
          </a:p>
        </p:txBody>
      </p:sp>
      <p:sp>
        <p:nvSpPr>
          <p:cNvPr id="9241" name="Text Box 25"/>
          <p:cNvSpPr txBox="1">
            <a:spLocks noChangeArrowheads="1"/>
          </p:cNvSpPr>
          <p:nvPr/>
        </p:nvSpPr>
        <p:spPr bwMode="auto">
          <a:xfrm>
            <a:off x="5903913" y="1728788"/>
            <a:ext cx="1179512" cy="522287"/>
          </a:xfrm>
          <a:prstGeom prst="rect">
            <a:avLst/>
          </a:prstGeom>
          <a:solidFill>
            <a:srgbClr val="CC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0965" tIns="50165" rIns="100965" bIns="50165">
            <a:spAutoFit/>
          </a:bodyPr>
          <a:lstStyle>
            <a:lvl1pPr eaLnBrk="0" hangingPunct="0"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5000"/>
              </a:lnSpc>
              <a:spcBef>
                <a:spcPct val="50000"/>
              </a:spcBef>
            </a:pPr>
            <a:r>
              <a:rPr lang="zh-CN" sz="2600"/>
              <a:t>较短</a:t>
            </a:r>
          </a:p>
        </p:txBody>
      </p:sp>
      <p:sp>
        <p:nvSpPr>
          <p:cNvPr id="9242" name="Text Box 26"/>
          <p:cNvSpPr txBox="1">
            <a:spLocks noChangeArrowheads="1"/>
          </p:cNvSpPr>
          <p:nvPr/>
        </p:nvSpPr>
        <p:spPr bwMode="auto">
          <a:xfrm>
            <a:off x="215900" y="2881808"/>
            <a:ext cx="6192838" cy="1222375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0795" tIns="50397" rIns="100795" bIns="50397">
            <a:spAutoFit/>
          </a:bodyPr>
          <a:lstStyle>
            <a:lvl1pPr eaLnBrk="0" hangingPunct="0"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5000"/>
              </a:lnSpc>
              <a:spcBef>
                <a:spcPct val="50000"/>
              </a:spcBef>
            </a:pPr>
            <a:r>
              <a:rPr lang="zh-CN" sz="2800"/>
              <a:t>我国夏季气温分布特点：</a:t>
            </a:r>
          </a:p>
          <a:p>
            <a:pPr eaLnBrk="1" hangingPunct="1">
              <a:lnSpc>
                <a:spcPct val="105000"/>
              </a:lnSpc>
              <a:spcBef>
                <a:spcPct val="50000"/>
              </a:spcBef>
            </a:pPr>
            <a:r>
              <a:rPr lang="zh-CN" sz="2800">
                <a:solidFill>
                  <a:srgbClr val="00060C"/>
                </a:solidFill>
              </a:rPr>
              <a:t>夏季，除青藏高原外，我国普遍高温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9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9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9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9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9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 bldLvl="0" animBg="1" autoUpdateAnimBg="0"/>
      <p:bldP spid="9238" grpId="0" bldLvl="0" animBg="1" autoUpdateAnimBg="0"/>
      <p:bldP spid="9239" grpId="0" bldLvl="0" animBg="1" autoUpdateAnimBg="0"/>
      <p:bldP spid="9240" grpId="0" bldLvl="0" animBg="1" autoUpdateAnimBg="0"/>
      <p:bldP spid="9241" grpId="0" bldLvl="0" animBg="1" autoUpdateAnimBg="0"/>
      <p:bldP spid="9242" grpId="0" bldLvl="0" animBg="1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-2" b="73"/>
          <a:stretch>
            <a:fillRect/>
          </a:stretch>
        </p:blipFill>
        <p:spPr bwMode="auto">
          <a:xfrm>
            <a:off x="2447925" y="71438"/>
            <a:ext cx="8982075" cy="525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1" name="Text Box 3"/>
          <p:cNvSpPr txBox="1">
            <a:spLocks noChangeArrowheads="1"/>
          </p:cNvSpPr>
          <p:nvPr/>
        </p:nvSpPr>
        <p:spPr bwMode="auto">
          <a:xfrm>
            <a:off x="2447280" y="5329238"/>
            <a:ext cx="4032250" cy="1136650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0795" tIns="50397" rIns="100795" bIns="50397">
            <a:spAutoFit/>
          </a:bodyPr>
          <a:lstStyle>
            <a:lvl1pPr eaLnBrk="0" hangingPunct="0"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95000"/>
              </a:lnSpc>
              <a:spcBef>
                <a:spcPct val="50000"/>
              </a:spcBef>
            </a:pPr>
            <a:r>
              <a:rPr lang="zh-CN" sz="2800"/>
              <a:t>我国夏季气温最低地区：</a:t>
            </a:r>
          </a:p>
          <a:p>
            <a:pPr eaLnBrk="1" hangingPunct="1">
              <a:lnSpc>
                <a:spcPct val="95000"/>
              </a:lnSpc>
              <a:spcBef>
                <a:spcPct val="50000"/>
              </a:spcBef>
            </a:pPr>
            <a:r>
              <a:rPr lang="zh-CN" altLang="zh-CN" sz="2800"/>
              <a:t>       </a:t>
            </a:r>
            <a:r>
              <a:rPr lang="zh-CN" sz="2800"/>
              <a:t>夏季气温最高地区：</a:t>
            </a:r>
            <a:endParaRPr lang="zh-CN" sz="2800">
              <a:solidFill>
                <a:srgbClr val="00060C"/>
              </a:solidFill>
            </a:endParaRPr>
          </a:p>
        </p:txBody>
      </p:sp>
      <p:sp>
        <p:nvSpPr>
          <p:cNvPr id="10244" name="Text Box 4"/>
          <p:cNvSpPr txBox="1">
            <a:spLocks noChangeArrowheads="1"/>
          </p:cNvSpPr>
          <p:nvPr/>
        </p:nvSpPr>
        <p:spPr bwMode="auto">
          <a:xfrm>
            <a:off x="1871018" y="2758058"/>
            <a:ext cx="1676954" cy="554037"/>
          </a:xfrm>
          <a:prstGeom prst="rect">
            <a:avLst/>
          </a:prstGeom>
          <a:solidFill>
            <a:srgbClr val="CC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0965" tIns="50165" rIns="100965" bIns="50165">
            <a:spAutoFit/>
          </a:bodyPr>
          <a:lstStyle>
            <a:lvl1pPr eaLnBrk="0" hangingPunct="0"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5000"/>
              </a:lnSpc>
              <a:spcBef>
                <a:spcPct val="50000"/>
              </a:spcBef>
            </a:pPr>
            <a:r>
              <a:rPr lang="zh-CN" sz="2800"/>
              <a:t>青藏高原</a:t>
            </a:r>
          </a:p>
        </p:txBody>
      </p:sp>
      <p:sp>
        <p:nvSpPr>
          <p:cNvPr id="10245" name="Text Box 5"/>
          <p:cNvSpPr txBox="1">
            <a:spLocks noChangeArrowheads="1"/>
          </p:cNvSpPr>
          <p:nvPr/>
        </p:nvSpPr>
        <p:spPr bwMode="auto">
          <a:xfrm>
            <a:off x="1655763" y="792163"/>
            <a:ext cx="2160587" cy="554037"/>
          </a:xfrm>
          <a:prstGeom prst="rect">
            <a:avLst/>
          </a:prstGeom>
          <a:solidFill>
            <a:srgbClr val="B3FCA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0965" tIns="50165" rIns="100965" bIns="50165">
            <a:spAutoFit/>
          </a:bodyPr>
          <a:lstStyle>
            <a:lvl1pPr eaLnBrk="0" hangingPunct="0"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5000"/>
              </a:lnSpc>
              <a:spcBef>
                <a:spcPct val="50000"/>
              </a:spcBef>
            </a:pPr>
            <a:r>
              <a:rPr lang="zh-CN" sz="2800"/>
              <a:t>吐鲁番盆地</a:t>
            </a:r>
          </a:p>
        </p:txBody>
      </p:sp>
      <p:sp>
        <p:nvSpPr>
          <p:cNvPr id="10246" name="Oval 6"/>
          <p:cNvSpPr>
            <a:spLocks noChangeArrowheads="1"/>
          </p:cNvSpPr>
          <p:nvPr/>
        </p:nvSpPr>
        <p:spPr bwMode="auto">
          <a:xfrm>
            <a:off x="3829571" y="3002036"/>
            <a:ext cx="271462" cy="606425"/>
          </a:xfrm>
          <a:prstGeom prst="ellipse">
            <a:avLst/>
          </a:prstGeom>
          <a:solidFill>
            <a:srgbClr val="00FF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10247" name="Oval 7"/>
          <p:cNvSpPr>
            <a:spLocks noChangeArrowheads="1"/>
          </p:cNvSpPr>
          <p:nvPr/>
        </p:nvSpPr>
        <p:spPr bwMode="auto">
          <a:xfrm>
            <a:off x="4967362" y="1538287"/>
            <a:ext cx="271462" cy="606425"/>
          </a:xfrm>
          <a:prstGeom prst="ellipse">
            <a:avLst/>
          </a:prstGeom>
          <a:solidFill>
            <a:srgbClr val="00FF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4" grpId="0" bldLvl="0" animBg="1" autoUpdateAnimBg="0"/>
      <p:bldP spid="10245" grpId="0" bldLvl="0" animBg="1" autoUpdateAnimBg="0"/>
      <p:bldP spid="10246" grpId="0" animBg="1"/>
      <p:bldP spid="1024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3"/>
          <p:cNvSpPr>
            <a:spLocks noChangeArrowheads="1"/>
          </p:cNvSpPr>
          <p:nvPr/>
        </p:nvSpPr>
        <p:spPr bwMode="auto">
          <a:xfrm>
            <a:off x="498475" y="995363"/>
            <a:ext cx="10433050" cy="1049337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0795" tIns="50397" rIns="100795" bIns="50397">
            <a:spAutoFit/>
          </a:bodyPr>
          <a:lstStyle/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zh-CN" sz="2800">
                <a:latin typeface="+mn-ea"/>
                <a:ea typeface="+mn-ea"/>
              </a:rPr>
              <a:t>影响冬夏季气温分布的主要因素是</a:t>
            </a:r>
            <a:r>
              <a:rPr lang="zh-CN" sz="2800">
                <a:solidFill>
                  <a:srgbClr val="FF0000"/>
                </a:solidFill>
                <a:latin typeface="+mn-ea"/>
                <a:ea typeface="+mn-ea"/>
              </a:rPr>
              <a:t>纬度因素</a:t>
            </a:r>
            <a:r>
              <a:rPr lang="zh-CN" sz="2800">
                <a:latin typeface="+mn-ea"/>
                <a:ea typeface="+mn-ea"/>
              </a:rPr>
              <a:t>，此外，</a:t>
            </a:r>
            <a:r>
              <a:rPr lang="zh-CN" sz="2800">
                <a:solidFill>
                  <a:srgbClr val="FF0000"/>
                </a:solidFill>
                <a:latin typeface="+mn-ea"/>
                <a:ea typeface="+mn-ea"/>
              </a:rPr>
              <a:t>地形</a:t>
            </a:r>
            <a:r>
              <a:rPr lang="zh-CN" sz="2800">
                <a:latin typeface="+mn-ea"/>
                <a:ea typeface="+mn-ea"/>
              </a:rPr>
              <a:t>、</a:t>
            </a:r>
            <a:r>
              <a:rPr lang="zh-CN" sz="2800">
                <a:solidFill>
                  <a:srgbClr val="FF0000"/>
                </a:solidFill>
                <a:latin typeface="+mn-ea"/>
                <a:ea typeface="+mn-ea"/>
              </a:rPr>
              <a:t>季风</a:t>
            </a:r>
            <a:r>
              <a:rPr lang="zh-CN" sz="2800">
                <a:latin typeface="+mn-ea"/>
                <a:ea typeface="+mn-ea"/>
              </a:rPr>
              <a:t>也会影响到我国气温的分布。</a:t>
            </a:r>
          </a:p>
        </p:txBody>
      </p:sp>
      <p:sp>
        <p:nvSpPr>
          <p:cNvPr id="11268" name="Rectangle 4"/>
          <p:cNvSpPr>
            <a:spLocks noChangeArrowheads="1"/>
          </p:cNvSpPr>
          <p:nvPr/>
        </p:nvSpPr>
        <p:spPr bwMode="auto">
          <a:xfrm>
            <a:off x="590550" y="2219325"/>
            <a:ext cx="9058275" cy="3268663"/>
          </a:xfrm>
          <a:prstGeom prst="rect">
            <a:avLst/>
          </a:prstGeom>
          <a:solidFill>
            <a:srgbClr val="00FF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0795" tIns="50397" rIns="100795" bIns="50397">
            <a:spAutoFit/>
          </a:bodyPr>
          <a:lstStyle/>
          <a:p>
            <a:pPr>
              <a:lnSpc>
                <a:spcPct val="105000"/>
              </a:lnSpc>
            </a:pPr>
            <a:r>
              <a:rPr lang="zh-CN" altLang="zh-CN" sz="2800" b="0">
                <a:latin typeface="+mn-ea"/>
                <a:ea typeface="+mn-ea"/>
              </a:rPr>
              <a:t>   </a:t>
            </a:r>
            <a:r>
              <a:rPr lang="zh-CN" sz="2800" b="0">
                <a:latin typeface="+mn-ea"/>
                <a:ea typeface="+mn-ea"/>
              </a:rPr>
              <a:t>气温的季节变化和地区差异，对于农业生产意义重大。当日平均气温稳定上升到</a:t>
            </a:r>
            <a:r>
              <a:rPr lang="zh-CN" altLang="zh-CN" sz="2800" b="0">
                <a:latin typeface="+mn-ea"/>
                <a:ea typeface="+mn-ea"/>
              </a:rPr>
              <a:t>10℃</a:t>
            </a:r>
            <a:r>
              <a:rPr lang="zh-CN" sz="2800" b="0">
                <a:latin typeface="+mn-ea"/>
                <a:ea typeface="+mn-ea"/>
              </a:rPr>
              <a:t>以上时，大多数农作物活跃生长。人们把≥</a:t>
            </a:r>
            <a:r>
              <a:rPr lang="zh-CN" altLang="zh-CN" sz="2800" b="0">
                <a:latin typeface="+mn-ea"/>
                <a:ea typeface="+mn-ea"/>
              </a:rPr>
              <a:t>10℃</a:t>
            </a:r>
            <a:r>
              <a:rPr lang="zh-CN" sz="2800" b="0">
                <a:latin typeface="+mn-ea"/>
                <a:ea typeface="+mn-ea"/>
              </a:rPr>
              <a:t>持续期内的日平均气温的总和叫做</a:t>
            </a:r>
            <a:r>
              <a:rPr lang="zh-CN" sz="2800" b="0">
                <a:solidFill>
                  <a:srgbClr val="FF0000"/>
                </a:solidFill>
                <a:latin typeface="+mn-ea"/>
                <a:ea typeface="+mn-ea"/>
              </a:rPr>
              <a:t>活动积温</a:t>
            </a:r>
            <a:r>
              <a:rPr lang="zh-CN" sz="2800" b="0">
                <a:latin typeface="+mn-ea"/>
                <a:ea typeface="+mn-ea"/>
              </a:rPr>
              <a:t>。活动积温反映了各地的热量状况，是</a:t>
            </a:r>
            <a:r>
              <a:rPr lang="zh-CN" sz="2800" b="0">
                <a:solidFill>
                  <a:srgbClr val="FF0000"/>
                </a:solidFill>
                <a:latin typeface="+mn-ea"/>
                <a:ea typeface="+mn-ea"/>
              </a:rPr>
              <a:t>划分温度带的重要指标</a:t>
            </a:r>
            <a:r>
              <a:rPr lang="zh-CN" sz="2800" b="0">
                <a:latin typeface="+mn-ea"/>
                <a:ea typeface="+mn-ea"/>
              </a:rPr>
              <a:t>。根据各地的活动积温情况，结合农业生产的实际，我国可划分为</a:t>
            </a:r>
            <a:r>
              <a:rPr lang="zh-CN" sz="2800" b="0">
                <a:solidFill>
                  <a:srgbClr val="FF0000"/>
                </a:solidFill>
                <a:latin typeface="+mn-ea"/>
                <a:ea typeface="+mn-ea"/>
              </a:rPr>
              <a:t>热带、亚热带、暖温带、中温带、寒温带和高原气候区</a:t>
            </a:r>
            <a:r>
              <a:rPr lang="zh-CN" sz="2800" b="0">
                <a:latin typeface="+mn-ea"/>
                <a:ea typeface="+mn-ea"/>
              </a:rPr>
              <a:t>。</a:t>
            </a:r>
          </a:p>
        </p:txBody>
      </p:sp>
      <p:sp>
        <p:nvSpPr>
          <p:cNvPr id="11269" name="Rectangle 5"/>
          <p:cNvSpPr>
            <a:spLocks noChangeArrowheads="1"/>
          </p:cNvSpPr>
          <p:nvPr/>
        </p:nvSpPr>
        <p:spPr bwMode="auto">
          <a:xfrm>
            <a:off x="510976" y="1007839"/>
            <a:ext cx="10433050" cy="1039813"/>
          </a:xfrm>
          <a:prstGeom prst="rect">
            <a:avLst/>
          </a:prstGeom>
          <a:solidFill>
            <a:srgbClr val="CC99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0965" tIns="50165" rIns="100965" bIns="50165">
            <a:spAutoFit/>
          </a:bodyPr>
          <a:lstStyle/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zh-CN" sz="2800">
                <a:latin typeface="+mn-ea"/>
                <a:ea typeface="+mn-ea"/>
              </a:rPr>
              <a:t>影响冬夏季气温分布的主要因素是</a:t>
            </a:r>
            <a:r>
              <a:rPr lang="zh-CN" sz="2800">
                <a:solidFill>
                  <a:srgbClr val="FF0000"/>
                </a:solidFill>
                <a:latin typeface="+mn-ea"/>
                <a:ea typeface="+mn-ea"/>
              </a:rPr>
              <a:t>纬度因素</a:t>
            </a:r>
            <a:r>
              <a:rPr lang="zh-CN" sz="2800">
                <a:latin typeface="+mn-ea"/>
                <a:ea typeface="+mn-ea"/>
              </a:rPr>
              <a:t>，此外，</a:t>
            </a:r>
            <a:r>
              <a:rPr lang="zh-CN" sz="2800">
                <a:solidFill>
                  <a:srgbClr val="FF0000"/>
                </a:solidFill>
                <a:latin typeface="+mn-ea"/>
                <a:ea typeface="+mn-ea"/>
              </a:rPr>
              <a:t>地形</a:t>
            </a:r>
            <a:r>
              <a:rPr lang="zh-CN" sz="2800">
                <a:latin typeface="+mn-ea"/>
                <a:ea typeface="+mn-ea"/>
              </a:rPr>
              <a:t>、</a:t>
            </a:r>
            <a:r>
              <a:rPr lang="zh-CN" sz="2800">
                <a:solidFill>
                  <a:srgbClr val="FF0000"/>
                </a:solidFill>
                <a:latin typeface="+mn-ea"/>
                <a:ea typeface="+mn-ea"/>
              </a:rPr>
              <a:t>季风</a:t>
            </a:r>
            <a:r>
              <a:rPr lang="zh-CN" sz="2800">
                <a:latin typeface="+mn-ea"/>
                <a:ea typeface="+mn-ea"/>
              </a:rPr>
              <a:t>也会影响到我国气温的分布。</a:t>
            </a:r>
          </a:p>
        </p:txBody>
      </p:sp>
      <p:sp>
        <p:nvSpPr>
          <p:cNvPr id="11270" name="Rectangle 6"/>
          <p:cNvSpPr>
            <a:spLocks noChangeArrowheads="1"/>
          </p:cNvSpPr>
          <p:nvPr/>
        </p:nvSpPr>
        <p:spPr bwMode="auto">
          <a:xfrm>
            <a:off x="574874" y="2214339"/>
            <a:ext cx="9058275" cy="3268663"/>
          </a:xfrm>
          <a:prstGeom prst="rect">
            <a:avLst/>
          </a:prstGeom>
          <a:solidFill>
            <a:srgbClr val="CC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0965" tIns="50165" rIns="100965" bIns="50165">
            <a:spAutoFit/>
          </a:bodyPr>
          <a:lstStyle/>
          <a:p>
            <a:pPr>
              <a:lnSpc>
                <a:spcPct val="105000"/>
              </a:lnSpc>
            </a:pPr>
            <a:r>
              <a:rPr lang="zh-CN" altLang="zh-CN" sz="2800" b="0">
                <a:latin typeface="+mn-ea"/>
                <a:ea typeface="+mn-ea"/>
              </a:rPr>
              <a:t>   </a:t>
            </a:r>
            <a:r>
              <a:rPr lang="zh-CN" sz="2800" b="0">
                <a:latin typeface="+mn-ea"/>
                <a:ea typeface="+mn-ea"/>
              </a:rPr>
              <a:t>气温的季节变化和地区差异，对于农业生产意义重大。当日平均气温稳定上升到</a:t>
            </a:r>
            <a:r>
              <a:rPr lang="zh-CN" altLang="zh-CN" sz="2800" b="0">
                <a:latin typeface="+mn-ea"/>
                <a:ea typeface="+mn-ea"/>
              </a:rPr>
              <a:t>10℃</a:t>
            </a:r>
            <a:r>
              <a:rPr lang="zh-CN" sz="2800" b="0">
                <a:latin typeface="+mn-ea"/>
                <a:ea typeface="+mn-ea"/>
              </a:rPr>
              <a:t>以上时，大多数农作物活跃生长。人们把≥</a:t>
            </a:r>
            <a:r>
              <a:rPr lang="zh-CN" altLang="zh-CN" sz="2800" b="0">
                <a:latin typeface="+mn-ea"/>
                <a:ea typeface="+mn-ea"/>
              </a:rPr>
              <a:t>10℃</a:t>
            </a:r>
            <a:r>
              <a:rPr lang="zh-CN" sz="2800" b="0">
                <a:latin typeface="+mn-ea"/>
                <a:ea typeface="+mn-ea"/>
              </a:rPr>
              <a:t>持续期内的日平均气温的总和叫做</a:t>
            </a:r>
            <a:r>
              <a:rPr lang="zh-CN" sz="2800" b="0">
                <a:solidFill>
                  <a:srgbClr val="FF0000"/>
                </a:solidFill>
                <a:latin typeface="+mn-ea"/>
                <a:ea typeface="+mn-ea"/>
              </a:rPr>
              <a:t>活动积温</a:t>
            </a:r>
            <a:r>
              <a:rPr lang="zh-CN" sz="2800" b="0">
                <a:latin typeface="+mn-ea"/>
                <a:ea typeface="+mn-ea"/>
              </a:rPr>
              <a:t>。活动积温反映了各地的热量状况，是</a:t>
            </a:r>
            <a:r>
              <a:rPr lang="zh-CN" sz="2800" b="0">
                <a:solidFill>
                  <a:srgbClr val="FF0000"/>
                </a:solidFill>
                <a:latin typeface="+mn-ea"/>
                <a:ea typeface="+mn-ea"/>
              </a:rPr>
              <a:t>划分温度带的重要指标</a:t>
            </a:r>
            <a:r>
              <a:rPr lang="zh-CN" sz="2800" b="0">
                <a:latin typeface="+mn-ea"/>
                <a:ea typeface="+mn-ea"/>
              </a:rPr>
              <a:t>。根据各地的活动积温情况，结合农业生产的实际，我国可划分为</a:t>
            </a:r>
            <a:r>
              <a:rPr lang="zh-CN" sz="2800" b="0">
                <a:solidFill>
                  <a:srgbClr val="FF0000"/>
                </a:solidFill>
                <a:latin typeface="+mn-ea"/>
                <a:ea typeface="+mn-ea"/>
              </a:rPr>
              <a:t>热带、亚热带、暖温带、中温带、寒温带和高原气候区</a:t>
            </a:r>
            <a:r>
              <a:rPr lang="zh-CN" sz="2800" b="0">
                <a:latin typeface="+mn-ea"/>
                <a:ea typeface="+mn-ea"/>
              </a:rPr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 bldLvl="0" animBg="1" autoUpdateAnimBg="0"/>
      <p:bldP spid="11268" grpId="0" bldLvl="0" animBg="1" autoUpdateAnimBg="0"/>
      <p:bldP spid="11269" grpId="0" bldLvl="0" animBg="1" autoUpdateAnimBg="0"/>
      <p:bldP spid="11270" grpId="0" bldLvl="0" animBg="1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24" b="-2"/>
          <a:stretch>
            <a:fillRect/>
          </a:stretch>
        </p:blipFill>
        <p:spPr bwMode="auto">
          <a:xfrm>
            <a:off x="3604495" y="859846"/>
            <a:ext cx="4675235" cy="27402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19" name="Text Box 3"/>
          <p:cNvSpPr txBox="1">
            <a:spLocks noChangeArrowheads="1"/>
          </p:cNvSpPr>
          <p:nvPr/>
        </p:nvSpPr>
        <p:spPr bwMode="auto">
          <a:xfrm>
            <a:off x="790898" y="3895439"/>
            <a:ext cx="9072562" cy="222496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0965" tIns="50165" rIns="100965" bIns="50165">
            <a:spAutoFit/>
          </a:bodyPr>
          <a:lstStyle>
            <a:lvl1pPr eaLnBrk="0" hangingPunct="0"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75000"/>
              </a:lnSpc>
              <a:spcBef>
                <a:spcPct val="50000"/>
              </a:spcBef>
            </a:pPr>
            <a:r>
              <a:rPr lang="zh-CN" altLang="en-US" sz="2400"/>
              <a:t>1.我们济宁市属于</a:t>
            </a:r>
            <a:r>
              <a:rPr lang="zh-CN" altLang="en-US" sz="2400" u="sng"/>
              <a:t>     </a:t>
            </a:r>
            <a:r>
              <a:rPr lang="en-US" altLang="zh-CN" sz="2400" u="sng"/>
              <a:t> </a:t>
            </a:r>
            <a:r>
              <a:rPr lang="en-US" altLang="zh-CN" sz="2400" u="sng" smtClean="0"/>
              <a:t>      </a:t>
            </a:r>
            <a:r>
              <a:rPr lang="zh-CN" altLang="en-US" sz="2400" u="sng" smtClean="0"/>
              <a:t>       </a:t>
            </a:r>
            <a:r>
              <a:rPr lang="zh-CN" altLang="en-US" sz="2400"/>
              <a:t>。</a:t>
            </a:r>
          </a:p>
          <a:p>
            <a:pPr eaLnBrk="1" hangingPunct="1">
              <a:lnSpc>
                <a:spcPct val="75000"/>
              </a:lnSpc>
              <a:spcBef>
                <a:spcPct val="50000"/>
              </a:spcBef>
            </a:pPr>
            <a:r>
              <a:rPr lang="zh-CN" altLang="en-US" sz="2400"/>
              <a:t>2.秦岭---淮河线大致与</a:t>
            </a:r>
            <a:r>
              <a:rPr lang="zh-CN" altLang="en-US" sz="2400" u="sng"/>
              <a:t>                                                    </a:t>
            </a:r>
            <a:r>
              <a:rPr lang="zh-CN" altLang="en-US" sz="2400"/>
              <a:t>相一致。</a:t>
            </a:r>
          </a:p>
          <a:p>
            <a:pPr eaLnBrk="1" hangingPunct="1">
              <a:lnSpc>
                <a:spcPct val="75000"/>
              </a:lnSpc>
              <a:spcBef>
                <a:spcPct val="50000"/>
              </a:spcBef>
            </a:pPr>
            <a:r>
              <a:rPr lang="zh-CN" altLang="en-US" sz="2400"/>
              <a:t>3.暖温带与中温带的分界线</a:t>
            </a:r>
            <a:r>
              <a:rPr lang="zh-CN" altLang="en-US" sz="2400" u="sng"/>
              <a:t>                                             </a:t>
            </a:r>
            <a:r>
              <a:rPr lang="zh-CN" altLang="en-US" sz="2400"/>
              <a:t>相一致。</a:t>
            </a:r>
          </a:p>
          <a:p>
            <a:pPr eaLnBrk="1" hangingPunct="1">
              <a:lnSpc>
                <a:spcPct val="75000"/>
              </a:lnSpc>
              <a:spcBef>
                <a:spcPct val="50000"/>
              </a:spcBef>
            </a:pPr>
            <a:r>
              <a:rPr lang="zh-CN" altLang="en-US" sz="2400"/>
              <a:t>4.兼跨四个温度带的省区</a:t>
            </a:r>
            <a:r>
              <a:rPr lang="zh-CN" altLang="en-US" sz="2400" u="sng"/>
              <a:t>                   </a:t>
            </a:r>
            <a:r>
              <a:rPr lang="zh-CN" altLang="en-US" sz="2400"/>
              <a:t>。</a:t>
            </a:r>
          </a:p>
          <a:p>
            <a:pPr eaLnBrk="1" hangingPunct="1">
              <a:lnSpc>
                <a:spcPct val="75000"/>
              </a:lnSpc>
              <a:spcBef>
                <a:spcPct val="50000"/>
              </a:spcBef>
            </a:pPr>
            <a:r>
              <a:rPr lang="zh-CN" altLang="en-US" sz="2400"/>
              <a:t>5.有热带的省区：</a:t>
            </a:r>
            <a:r>
              <a:rPr lang="zh-CN" altLang="en-US" sz="2400" u="sng"/>
              <a:t>             </a:t>
            </a:r>
            <a:r>
              <a:rPr lang="zh-CN" altLang="en-US" sz="2400"/>
              <a:t>、</a:t>
            </a:r>
            <a:r>
              <a:rPr lang="zh-CN" altLang="en-US" sz="2400" u="sng"/>
              <a:t>               </a:t>
            </a:r>
            <a:r>
              <a:rPr lang="zh-CN" altLang="en-US" sz="2400"/>
              <a:t> 、</a:t>
            </a:r>
            <a:r>
              <a:rPr lang="zh-CN" altLang="en-US" sz="2400" u="sng"/>
              <a:t>                </a:t>
            </a:r>
            <a:r>
              <a:rPr lang="zh-CN" altLang="en-US" sz="2400"/>
              <a:t>、</a:t>
            </a:r>
            <a:r>
              <a:rPr lang="zh-CN" altLang="en-US" sz="2400" u="sng"/>
              <a:t>               </a:t>
            </a:r>
            <a:r>
              <a:rPr lang="zh-CN" altLang="en-US" sz="2400"/>
              <a:t>。</a:t>
            </a:r>
          </a:p>
        </p:txBody>
      </p:sp>
      <p:sp>
        <p:nvSpPr>
          <p:cNvPr id="12292" name="Text Box 4"/>
          <p:cNvSpPr txBox="1">
            <a:spLocks noChangeArrowheads="1"/>
          </p:cNvSpPr>
          <p:nvPr/>
        </p:nvSpPr>
        <p:spPr bwMode="auto">
          <a:xfrm>
            <a:off x="4246984" y="4264218"/>
            <a:ext cx="3168650" cy="320386"/>
          </a:xfrm>
          <a:prstGeom prst="rect">
            <a:avLst/>
          </a:prstGeom>
          <a:solidFill>
            <a:srgbClr val="00FF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0795" tIns="50397" rIns="100795" bIns="50397">
            <a:spAutoFit/>
          </a:bodyPr>
          <a:lstStyle>
            <a:lvl1pPr eaLnBrk="0" hangingPunct="0"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75000"/>
              </a:lnSpc>
              <a:spcBef>
                <a:spcPct val="50000"/>
              </a:spcBef>
            </a:pPr>
            <a:r>
              <a:rPr lang="zh-CN"/>
              <a:t>暖温带与亚热带分界线</a:t>
            </a:r>
          </a:p>
        </p:txBody>
      </p:sp>
      <p:sp>
        <p:nvSpPr>
          <p:cNvPr id="12293" name="Text Box 5"/>
          <p:cNvSpPr txBox="1">
            <a:spLocks noChangeArrowheads="1"/>
          </p:cNvSpPr>
          <p:nvPr/>
        </p:nvSpPr>
        <p:spPr bwMode="auto">
          <a:xfrm>
            <a:off x="3671218" y="3816151"/>
            <a:ext cx="1047750" cy="323273"/>
          </a:xfrm>
          <a:prstGeom prst="rect">
            <a:avLst/>
          </a:prstGeom>
          <a:solidFill>
            <a:srgbClr val="00FF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0795" tIns="50397" rIns="100795" bIns="50397">
            <a:spAutoFit/>
          </a:bodyPr>
          <a:lstStyle>
            <a:lvl1pPr eaLnBrk="0" hangingPunct="0"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75000"/>
              </a:lnSpc>
              <a:spcBef>
                <a:spcPct val="50000"/>
              </a:spcBef>
            </a:pPr>
            <a:r>
              <a:rPr lang="zh-CN" altLang="en-US"/>
              <a:t>暖温带</a:t>
            </a:r>
          </a:p>
        </p:txBody>
      </p:sp>
      <p:sp>
        <p:nvSpPr>
          <p:cNvPr id="12294" name="Text Box 6"/>
          <p:cNvSpPr txBox="1">
            <a:spLocks noChangeArrowheads="1"/>
          </p:cNvSpPr>
          <p:nvPr/>
        </p:nvSpPr>
        <p:spPr bwMode="auto">
          <a:xfrm>
            <a:off x="4462909" y="5200467"/>
            <a:ext cx="1152525" cy="323273"/>
          </a:xfrm>
          <a:prstGeom prst="rect">
            <a:avLst/>
          </a:prstGeom>
          <a:solidFill>
            <a:srgbClr val="00FF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0795" tIns="50397" rIns="100795" bIns="50397">
            <a:spAutoFit/>
          </a:bodyPr>
          <a:lstStyle>
            <a:lvl1pPr eaLnBrk="0" hangingPunct="0"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75000"/>
              </a:lnSpc>
              <a:spcBef>
                <a:spcPct val="50000"/>
              </a:spcBef>
            </a:pPr>
            <a:r>
              <a:rPr lang="zh-CN"/>
              <a:t>甘肃省</a:t>
            </a:r>
          </a:p>
        </p:txBody>
      </p:sp>
      <p:sp>
        <p:nvSpPr>
          <p:cNvPr id="12295" name="Text Box 7"/>
          <p:cNvSpPr txBox="1">
            <a:spLocks noChangeArrowheads="1"/>
          </p:cNvSpPr>
          <p:nvPr/>
        </p:nvSpPr>
        <p:spPr bwMode="auto">
          <a:xfrm>
            <a:off x="3450495" y="5620791"/>
            <a:ext cx="785091" cy="355600"/>
          </a:xfrm>
          <a:prstGeom prst="rect">
            <a:avLst/>
          </a:prstGeom>
          <a:solidFill>
            <a:srgbClr val="00FF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0795" tIns="50397" rIns="100795" bIns="50397">
            <a:spAutoFit/>
          </a:bodyPr>
          <a:lstStyle>
            <a:lvl1pPr eaLnBrk="0" hangingPunct="0"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75000"/>
              </a:lnSpc>
              <a:spcBef>
                <a:spcPct val="50000"/>
              </a:spcBef>
            </a:pPr>
            <a:r>
              <a:rPr lang="zh-CN"/>
              <a:t>云南</a:t>
            </a:r>
          </a:p>
        </p:txBody>
      </p:sp>
      <p:sp>
        <p:nvSpPr>
          <p:cNvPr id="12296" name="Text Box 8"/>
          <p:cNvSpPr txBox="1">
            <a:spLocks noChangeArrowheads="1"/>
          </p:cNvSpPr>
          <p:nvPr/>
        </p:nvSpPr>
        <p:spPr bwMode="auto">
          <a:xfrm>
            <a:off x="4823346" y="5651649"/>
            <a:ext cx="825237" cy="293885"/>
          </a:xfrm>
          <a:prstGeom prst="rect">
            <a:avLst/>
          </a:prstGeom>
          <a:solidFill>
            <a:srgbClr val="00FF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0795" tIns="50397" rIns="100795" bIns="50397">
            <a:spAutoFit/>
          </a:bodyPr>
          <a:lstStyle>
            <a:lvl1pPr eaLnBrk="0" hangingPunct="0"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75000"/>
              </a:lnSpc>
              <a:spcBef>
                <a:spcPct val="50000"/>
              </a:spcBef>
            </a:pPr>
            <a:r>
              <a:rPr lang="zh-CN"/>
              <a:t>广东</a:t>
            </a:r>
          </a:p>
        </p:txBody>
      </p:sp>
      <p:sp>
        <p:nvSpPr>
          <p:cNvPr id="12297" name="Text Box 9"/>
          <p:cNvSpPr txBox="1">
            <a:spLocks noChangeArrowheads="1"/>
          </p:cNvSpPr>
          <p:nvPr/>
        </p:nvSpPr>
        <p:spPr bwMode="auto">
          <a:xfrm>
            <a:off x="6611095" y="5620791"/>
            <a:ext cx="804539" cy="355600"/>
          </a:xfrm>
          <a:prstGeom prst="rect">
            <a:avLst/>
          </a:prstGeom>
          <a:solidFill>
            <a:srgbClr val="00FF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0795" tIns="50397" rIns="100795" bIns="50397">
            <a:spAutoFit/>
          </a:bodyPr>
          <a:lstStyle>
            <a:lvl1pPr eaLnBrk="0" hangingPunct="0"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75000"/>
              </a:lnSpc>
              <a:spcBef>
                <a:spcPct val="50000"/>
              </a:spcBef>
            </a:pPr>
            <a:r>
              <a:rPr lang="zh-CN"/>
              <a:t>海南</a:t>
            </a:r>
          </a:p>
        </p:txBody>
      </p:sp>
      <p:sp>
        <p:nvSpPr>
          <p:cNvPr id="12298" name="Text Box 10"/>
          <p:cNvSpPr txBox="1">
            <a:spLocks noChangeArrowheads="1"/>
          </p:cNvSpPr>
          <p:nvPr/>
        </p:nvSpPr>
        <p:spPr bwMode="auto">
          <a:xfrm>
            <a:off x="8283249" y="5622379"/>
            <a:ext cx="788569" cy="352425"/>
          </a:xfrm>
          <a:prstGeom prst="rect">
            <a:avLst/>
          </a:prstGeom>
          <a:solidFill>
            <a:srgbClr val="00FF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0795" tIns="50397" rIns="100795" bIns="50397">
            <a:spAutoFit/>
          </a:bodyPr>
          <a:lstStyle>
            <a:lvl1pPr eaLnBrk="0" hangingPunct="0"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75000"/>
              </a:lnSpc>
              <a:spcBef>
                <a:spcPct val="50000"/>
              </a:spcBef>
            </a:pPr>
            <a:r>
              <a:rPr lang="zh-CN"/>
              <a:t>台湾</a:t>
            </a:r>
          </a:p>
        </p:txBody>
      </p:sp>
      <p:sp>
        <p:nvSpPr>
          <p:cNvPr id="12299" name="Text Box 11"/>
          <p:cNvSpPr txBox="1">
            <a:spLocks noChangeArrowheads="1"/>
          </p:cNvSpPr>
          <p:nvPr/>
        </p:nvSpPr>
        <p:spPr bwMode="auto">
          <a:xfrm>
            <a:off x="5199236" y="4719901"/>
            <a:ext cx="1784350" cy="320386"/>
          </a:xfrm>
          <a:prstGeom prst="rect">
            <a:avLst/>
          </a:prstGeom>
          <a:solidFill>
            <a:srgbClr val="00FF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0795" tIns="50397" rIns="100795" bIns="50397">
            <a:spAutoFit/>
          </a:bodyPr>
          <a:lstStyle>
            <a:lvl1pPr eaLnBrk="0" hangingPunct="0"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2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75000"/>
              </a:lnSpc>
              <a:spcBef>
                <a:spcPct val="50000"/>
              </a:spcBef>
            </a:pPr>
            <a:r>
              <a:rPr lang="zh-CN"/>
              <a:t>天山</a:t>
            </a:r>
            <a:r>
              <a:rPr lang="zh-CN" altLang="zh-CN"/>
              <a:t>----</a:t>
            </a:r>
            <a:r>
              <a:rPr lang="zh-CN"/>
              <a:t>长城</a:t>
            </a:r>
          </a:p>
        </p:txBody>
      </p:sp>
      <p:sp>
        <p:nvSpPr>
          <p:cNvPr id="9228" name="WordArt 12"/>
          <p:cNvSpPr>
            <a:spLocks noChangeArrowheads="1" noChangeShapeType="1"/>
          </p:cNvSpPr>
          <p:nvPr/>
        </p:nvSpPr>
        <p:spPr bwMode="auto">
          <a:xfrm>
            <a:off x="4359250" y="241399"/>
            <a:ext cx="3200400" cy="4064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zh-CN" altLang="en-US" sz="2800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latin typeface="宋体"/>
                <a:ea typeface="宋体"/>
              </a:rPr>
              <a:t>读图回答下列问题：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2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2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2" grpId="0" bldLvl="0" animBg="1" autoUpdateAnimBg="0"/>
      <p:bldP spid="12293" grpId="0" bldLvl="0" animBg="1" autoUpdateAnimBg="0"/>
      <p:bldP spid="12294" grpId="0" animBg="1" autoUpdateAnimBg="0"/>
      <p:bldP spid="12295" grpId="0" bldLvl="0" animBg="1" autoUpdateAnimBg="0"/>
      <p:bldP spid="12296" grpId="0" bldLvl="0" animBg="1" autoUpdateAnimBg="0"/>
      <p:bldP spid="12297" grpId="0" bldLvl="0" animBg="1" autoUpdateAnimBg="0"/>
      <p:bldP spid="12298" grpId="0" bldLvl="0" animBg="1" autoUpdateAnimBg="0"/>
      <p:bldP spid="12299" grpId="0" bldLvl="0" animBg="1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24" b="-2"/>
          <a:stretch>
            <a:fillRect/>
          </a:stretch>
        </p:blipFill>
        <p:spPr bwMode="auto">
          <a:xfrm>
            <a:off x="712018" y="246063"/>
            <a:ext cx="10160000" cy="5954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3" name="AutoShape 3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6394450" y="4397375"/>
            <a:ext cx="184150" cy="430213"/>
          </a:xfrm>
          <a:prstGeom prst="actionButtonForwardNext">
            <a:avLst/>
          </a:prstGeom>
          <a:solidFill>
            <a:srgbClr val="00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0244" name="AutoShape 4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937500" y="2898775"/>
            <a:ext cx="184150" cy="430213"/>
          </a:xfrm>
          <a:prstGeom prst="actionButtonForwardNext">
            <a:avLst/>
          </a:prstGeom>
          <a:solidFill>
            <a:srgbClr val="00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0245" name="AutoShape 5">
            <a:hlinkClick r:id="rId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118475" y="1266825"/>
            <a:ext cx="184150" cy="430213"/>
          </a:xfrm>
          <a:prstGeom prst="actionButtonForwardNext">
            <a:avLst/>
          </a:prstGeom>
          <a:solidFill>
            <a:srgbClr val="00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22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22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74</TotalTime>
  <Pages>0</Pages>
  <Words>780</Words>
  <Characters>0</Characters>
  <Application>Microsoft Office PowerPoint</Application>
  <DocSecurity>0</DocSecurity>
  <PresentationFormat>自定义</PresentationFormat>
  <Lines>0</Lines>
  <Paragraphs>66</Paragraphs>
  <Slides>16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7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</vt:vector>
  </TitlesOfParts>
  <Company>微软中国</Company>
  <LinksUpToDate>false</LinksUpToDate>
  <CharactersWithSpaces>0</CharactersWithSpaces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cp:lastModifiedBy>DELL-00</cp:lastModifiedBy>
  <cp:revision>67</cp:revision>
  <dcterms:created xsi:type="dcterms:W3CDTF">2013-09-23T07:23:57Z</dcterms:created>
  <dcterms:modified xsi:type="dcterms:W3CDTF">2017-12-12T00:24:41Z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0008006427000000000001024120</vt:lpwstr>
  </property>
  <property fmtid="{D5CDD505-2E9C-101B-9397-08002B2CF9AE}" pid="3" name="KSOProductBuildVer">
    <vt:lpwstr>2052-9.1.0.4879</vt:lpwstr>
  </property>
</Properties>
</file>