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81" r:id="rId1"/>
  </p:sldMasterIdLst>
  <p:notesMasterIdLst>
    <p:notesMasterId r:id="rId37"/>
  </p:notesMasterIdLst>
  <p:sldIdLst>
    <p:sldId id="434" r:id="rId2"/>
    <p:sldId id="412" r:id="rId3"/>
    <p:sldId id="364" r:id="rId4"/>
    <p:sldId id="321" r:id="rId5"/>
    <p:sldId id="438" r:id="rId6"/>
    <p:sldId id="439" r:id="rId7"/>
    <p:sldId id="440" r:id="rId8"/>
    <p:sldId id="441" r:id="rId9"/>
    <p:sldId id="442" r:id="rId10"/>
    <p:sldId id="443" r:id="rId11"/>
    <p:sldId id="444" r:id="rId12"/>
    <p:sldId id="445" r:id="rId13"/>
    <p:sldId id="446" r:id="rId14"/>
    <p:sldId id="447" r:id="rId15"/>
    <p:sldId id="448" r:id="rId16"/>
    <p:sldId id="452" r:id="rId17"/>
    <p:sldId id="449" r:id="rId18"/>
    <p:sldId id="450" r:id="rId19"/>
    <p:sldId id="451" r:id="rId20"/>
    <p:sldId id="453" r:id="rId21"/>
    <p:sldId id="454" r:id="rId22"/>
    <p:sldId id="287" r:id="rId23"/>
    <p:sldId id="289" r:id="rId24"/>
    <p:sldId id="290" r:id="rId25"/>
    <p:sldId id="291" r:id="rId26"/>
    <p:sldId id="455" r:id="rId27"/>
    <p:sldId id="373" r:id="rId28"/>
    <p:sldId id="396" r:id="rId29"/>
    <p:sldId id="397" r:id="rId30"/>
    <p:sldId id="420" r:id="rId31"/>
    <p:sldId id="415" r:id="rId32"/>
    <p:sldId id="456" r:id="rId33"/>
    <p:sldId id="457" r:id="rId34"/>
    <p:sldId id="458" r:id="rId35"/>
    <p:sldId id="459" r:id="rId36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  <a:srgbClr val="00FFFF"/>
    <a:srgbClr val="0099CC"/>
    <a:srgbClr val="0000FF"/>
    <a:srgbClr val="FF0000"/>
    <a:srgbClr val="990033"/>
    <a:srgbClr val="003300"/>
    <a:srgbClr val="E2E6E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733" autoAdjust="0"/>
    <p:restoredTop sz="94660"/>
  </p:normalViewPr>
  <p:slideViewPr>
    <p:cSldViewPr>
      <p:cViewPr>
        <p:scale>
          <a:sx n="70" d="100"/>
          <a:sy n="70" d="100"/>
        </p:scale>
        <p:origin x="-432" y="-84"/>
      </p:cViewPr>
      <p:guideLst>
        <p:guide orient="horz" pos="2041"/>
        <p:guide pos="362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8B5DC1FA-76C5-4FA2-969A-9309A7C8857E}" type="datetimeFigureOut">
              <a:rPr lang="zh-CN" altLang="en-US"/>
              <a:pPr>
                <a:defRPr/>
              </a:pPr>
              <a:t>2017/12/12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52DA13AF-D27F-40CE-9F7D-B2521633F1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71915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90EB0919-6139-4583-A0E9-9B0686C75882}" type="slidenum">
              <a:rPr lang="zh-CN" altLang="en-US" smtClean="0"/>
              <a:pPr eaLnBrk="1" hangingPunct="1"/>
              <a:t>2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553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31B667F3-79BE-40D1-9CBC-DC2BE92B30F9}" type="slidenum">
              <a:rPr lang="zh-CN" altLang="en-US" smtClean="0"/>
              <a:pPr eaLnBrk="1" hangingPunct="1"/>
              <a:t>32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3600" y="2012950"/>
            <a:ext cx="9794875" cy="13890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788" y="3671888"/>
            <a:ext cx="8064500" cy="165576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E2B52-E53A-4574-B3DA-2EF031999084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03BE1-1F8F-4B0D-9290-1E87CABEF4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E2B52-E53A-4574-B3DA-2EF031999084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03BE1-1F8F-4B0D-9290-1E87CABEF4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425" y="258763"/>
            <a:ext cx="2592388" cy="55292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263" y="258763"/>
            <a:ext cx="7624762" cy="55292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E2B52-E53A-4574-B3DA-2EF031999084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03BE1-1F8F-4B0D-9290-1E87CABEF4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58667834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E2B52-E53A-4574-B3DA-2EF031999084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03BE1-1F8F-4B0D-9290-1E87CABEF4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9638" y="4164013"/>
            <a:ext cx="9794875" cy="12874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09638" y="2746375"/>
            <a:ext cx="9794875" cy="14176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E2B52-E53A-4574-B3DA-2EF031999084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03BE1-1F8F-4B0D-9290-1E87CABEF4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263" y="1511300"/>
            <a:ext cx="5108575" cy="4276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37238" y="1511300"/>
            <a:ext cx="5108575" cy="4276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E2B52-E53A-4574-B3DA-2EF031999084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03BE1-1F8F-4B0D-9290-1E87CABEF4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263" y="1450975"/>
            <a:ext cx="5091112" cy="6048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263" y="2055813"/>
            <a:ext cx="5091112" cy="37322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113" y="1450975"/>
            <a:ext cx="5092700" cy="6048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113" y="2055813"/>
            <a:ext cx="5092700" cy="37322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E2B52-E53A-4574-B3DA-2EF031999084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03BE1-1F8F-4B0D-9290-1E87CABEF4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E2B52-E53A-4574-B3DA-2EF031999084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03BE1-1F8F-4B0D-9290-1E87CABEF4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E2B52-E53A-4574-B3DA-2EF031999084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03BE1-1F8F-4B0D-9290-1E87CABEF4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3790950" cy="109696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5325" y="258763"/>
            <a:ext cx="6440488" cy="5529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263" y="1355725"/>
            <a:ext cx="3790950" cy="44323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E2B52-E53A-4574-B3DA-2EF031999084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03BE1-1F8F-4B0D-9290-1E87CABEF4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9013" y="4535488"/>
            <a:ext cx="6911975" cy="5365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9013" y="579438"/>
            <a:ext cx="6911975" cy="388778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9013" y="5072063"/>
            <a:ext cx="6911975" cy="760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E2B52-E53A-4574-B3DA-2EF031999084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03BE1-1F8F-4B0D-9290-1E87CABEF4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>
          <a:blip r:embed="rId14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263" y="1511300"/>
            <a:ext cx="10369550" cy="42767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263" y="6005513"/>
            <a:ext cx="2687637" cy="3460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E2B52-E53A-4574-B3DA-2EF031999084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7000" y="6005513"/>
            <a:ext cx="3648075" cy="3460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8175" y="6005513"/>
            <a:ext cx="2687638" cy="3460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03BE1-1F8F-4B0D-9290-1E87CABEF4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2" r:id="rId1"/>
    <p:sldLayoutId id="2147484083" r:id="rId2"/>
    <p:sldLayoutId id="2147484084" r:id="rId3"/>
    <p:sldLayoutId id="2147484085" r:id="rId4"/>
    <p:sldLayoutId id="2147484086" r:id="rId5"/>
    <p:sldLayoutId id="2147484087" r:id="rId6"/>
    <p:sldLayoutId id="2147484088" r:id="rId7"/>
    <p:sldLayoutId id="2147484089" r:id="rId8"/>
    <p:sldLayoutId id="2147484090" r:id="rId9"/>
    <p:sldLayoutId id="2147484091" r:id="rId10"/>
    <p:sldLayoutId id="2147484092" r:id="rId11"/>
    <p:sldLayoutId id="214748409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www.eyeyeye.net/Works/Dissertation_List_photo.cfm?Dissertation_Camera_ID=150&amp;StartRow=121&amp;Page=6" TargetMode="Externa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3.jpeg"/><Relationship Id="rId4" Type="http://schemas.openxmlformats.org/officeDocument/2006/relationships/hyperlink" Target="http://www.76hubei.cn/2008-2-19/156770.html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7" Type="http://schemas.openxmlformats.org/officeDocument/2006/relationships/image" Target="../media/image29.jpeg"/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wmf"/><Relationship Id="rId5" Type="http://schemas.openxmlformats.org/officeDocument/2006/relationships/image" Target="../media/image27.wmf"/><Relationship Id="rId4" Type="http://schemas.openxmlformats.org/officeDocument/2006/relationships/image" Target="../media/image26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4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2.jpeg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1.wmf"/><Relationship Id="rId4" Type="http://schemas.openxmlformats.org/officeDocument/2006/relationships/image" Target="../media/image6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wmf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7" Type="http://schemas.openxmlformats.org/officeDocument/2006/relationships/image" Target="../media/image77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6.pn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1.png"/><Relationship Id="rId5" Type="http://schemas.openxmlformats.org/officeDocument/2006/relationships/image" Target="../media/image80.jpeg"/><Relationship Id="rId4" Type="http://schemas.openxmlformats.org/officeDocument/2006/relationships/image" Target="../media/image79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wmf"/><Relationship Id="rId2" Type="http://schemas.openxmlformats.org/officeDocument/2006/relationships/image" Target="../media/image82.wm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1585913" y="1946275"/>
            <a:ext cx="99361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60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多  变  的  天  气</a:t>
            </a: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2584450" y="3784600"/>
            <a:ext cx="76215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武汉二中广雅中学  孙倩</a:t>
            </a:r>
          </a:p>
        </p:txBody>
      </p:sp>
      <p:pic>
        <p:nvPicPr>
          <p:cNvPr id="16388" name="Picture 4" descr="1ce8acf4e1ec6305bc31099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3730" y="715457"/>
            <a:ext cx="10474614" cy="4828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WordArt 5"/>
          <p:cNvSpPr>
            <a:spLocks noChangeArrowheads="1" noChangeShapeType="1" noTextEdit="1"/>
          </p:cNvSpPr>
          <p:nvPr/>
        </p:nvSpPr>
        <p:spPr bwMode="auto">
          <a:xfrm>
            <a:off x="2422020" y="1727919"/>
            <a:ext cx="7038398" cy="101380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 pitchFamily="49" charset="-122"/>
                <a:ea typeface="黑体" pitchFamily="49" charset="-122"/>
              </a:rPr>
              <a:t>天气与气候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2"/>
          <p:cNvSpPr txBox="1">
            <a:spLocks noChangeArrowheads="1"/>
          </p:cNvSpPr>
          <p:nvPr/>
        </p:nvSpPr>
        <p:spPr bwMode="auto">
          <a:xfrm>
            <a:off x="2599193" y="701576"/>
            <a:ext cx="2046965" cy="522287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/>
              <a:t>天气与军事</a:t>
            </a:r>
          </a:p>
        </p:txBody>
      </p:sp>
      <p:pic>
        <p:nvPicPr>
          <p:cNvPr id="53251" name="Picture 3" descr="赤壁之战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1073" y="1623370"/>
            <a:ext cx="6243205" cy="3848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2" name="Rectangle 4"/>
          <p:cNvSpPr>
            <a:spLocks noChangeArrowheads="1"/>
          </p:cNvSpPr>
          <p:nvPr/>
        </p:nvSpPr>
        <p:spPr bwMode="auto">
          <a:xfrm>
            <a:off x="7057181" y="1787873"/>
            <a:ext cx="3992563" cy="3440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algn="just" eaLnBrk="0" hangingPunct="0">
              <a:spcBef>
                <a:spcPts val="600"/>
              </a:spcBef>
              <a:buClr>
                <a:schemeClr val="accent2"/>
              </a:buClr>
              <a:buSzPct val="85000"/>
            </a:pPr>
            <a:r>
              <a:rPr lang="zh-CN" altLang="en-US" sz="2800" b="1">
                <a:latin typeface="+mn-ea"/>
                <a:ea typeface="+mn-ea"/>
              </a:rPr>
              <a:t>东汉建安十三年（公元</a:t>
            </a:r>
            <a:r>
              <a:rPr lang="en-US" altLang="zh-CN" sz="2800" b="1">
                <a:latin typeface="+mn-ea"/>
                <a:ea typeface="+mn-ea"/>
              </a:rPr>
              <a:t>208</a:t>
            </a:r>
            <a:r>
              <a:rPr lang="zh-CN" altLang="en-US" sz="2800" b="1">
                <a:latin typeface="+mn-ea"/>
                <a:ea typeface="+mn-ea"/>
              </a:rPr>
              <a:t>年），在赤壁之战中，诸葛亮根据当时的天气变化，预测将有东南风出现，与周瑜共同拟订了借助东南风火攻曹操船队的战斗方案，结果大获全胜。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 animBg="1"/>
      <p:bldP spid="532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819397" y="503783"/>
            <a:ext cx="3966418" cy="52387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CC0000"/>
                </a:solidFill>
              </a:rPr>
              <a:t>假如你是一位营销员</a:t>
            </a:r>
            <a:r>
              <a:rPr lang="en-US" altLang="zh-CN" sz="2800" b="1">
                <a:solidFill>
                  <a:srgbClr val="CC0000"/>
                </a:solidFill>
              </a:rPr>
              <a:t>…</a:t>
            </a:r>
          </a:p>
        </p:txBody>
      </p:sp>
      <p:pic>
        <p:nvPicPr>
          <p:cNvPr id="26627" name="Picture 3" descr="u=1626192503,3662878036&amp;gp=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8475" y="2231975"/>
            <a:ext cx="1460500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4" descr="u=1299862048,3695311239&amp;gp=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17231" y="2231975"/>
            <a:ext cx="1679575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5" descr="u=2333197162,1768508849&amp;gp=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85063" y="2250231"/>
            <a:ext cx="1681162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6" descr="u=2402245496,3324759269&amp;gp=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7988" y="3989388"/>
            <a:ext cx="1590675" cy="136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Picture 7" descr="u=1903271847,3442002460&amp;gp=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60094" y="3989388"/>
            <a:ext cx="1633538" cy="136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8" descr="u=274874580,1963760723&amp;gp=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85063" y="3989388"/>
            <a:ext cx="1681162" cy="136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819397" y="1319758"/>
            <a:ext cx="9982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/>
              <a:t>现在有下面几种商品，你能选择每件商品销售的最佳天气吗？</a:t>
            </a:r>
          </a:p>
        </p:txBody>
      </p:sp>
      <p:sp>
        <p:nvSpPr>
          <p:cNvPr id="26634" name="Text Box 11"/>
          <p:cNvSpPr txBox="1">
            <a:spLocks noChangeArrowheads="1"/>
          </p:cNvSpPr>
          <p:nvPr/>
        </p:nvSpPr>
        <p:spPr bwMode="auto">
          <a:xfrm>
            <a:off x="3459163" y="5670127"/>
            <a:ext cx="417408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8000"/>
                </a:solidFill>
                <a:latin typeface="+mn-ea"/>
                <a:ea typeface="+mn-ea"/>
              </a:rPr>
              <a:t>天气与生活、</a:t>
            </a:r>
            <a:r>
              <a:rPr lang="zh-CN" altLang="en-US" sz="2800" b="1" smtClean="0">
                <a:solidFill>
                  <a:srgbClr val="008000"/>
                </a:solidFill>
                <a:latin typeface="+mn-ea"/>
                <a:ea typeface="+mn-ea"/>
              </a:rPr>
              <a:t>生产的关系</a:t>
            </a:r>
            <a:endParaRPr lang="zh-CN" altLang="en-US" sz="2800" b="1">
              <a:solidFill>
                <a:srgbClr val="008000"/>
              </a:solidFill>
              <a:latin typeface="+mn-ea"/>
              <a:ea typeface="+mn-ea"/>
            </a:endParaRPr>
          </a:p>
        </p:txBody>
      </p:sp>
      <p:sp>
        <p:nvSpPr>
          <p:cNvPr id="26635" name="AutoShape 12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404475" y="5026025"/>
            <a:ext cx="725488" cy="339725"/>
          </a:xfrm>
          <a:prstGeom prst="leftArrow">
            <a:avLst>
              <a:gd name="adj1" fmla="val 50000"/>
              <a:gd name="adj2" fmla="val 4003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8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2468563" y="1408113"/>
            <a:ext cx="184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en-US" sz="2800"/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3967406" y="411956"/>
            <a:ext cx="3931046" cy="52387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CC0000"/>
                </a:solidFill>
              </a:rPr>
              <a:t>假如你是一名赛车手</a:t>
            </a:r>
            <a:r>
              <a:rPr lang="en-US" altLang="zh-CN" sz="2800" b="1">
                <a:solidFill>
                  <a:srgbClr val="CC0000"/>
                </a:solidFill>
              </a:rPr>
              <a:t>…</a:t>
            </a:r>
          </a:p>
        </p:txBody>
      </p:sp>
      <p:pic>
        <p:nvPicPr>
          <p:cNvPr id="27652" name="Picture 4" descr="U1166P6T12D3056477F44DT20070723002709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921"/>
          <a:stretch/>
        </p:blipFill>
        <p:spPr bwMode="auto">
          <a:xfrm>
            <a:off x="2592685" y="1250656"/>
            <a:ext cx="6680489" cy="285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1" name="Rectangle 5"/>
          <p:cNvSpPr>
            <a:spLocks noChangeArrowheads="1"/>
          </p:cNvSpPr>
          <p:nvPr/>
        </p:nvSpPr>
        <p:spPr bwMode="auto">
          <a:xfrm>
            <a:off x="498475" y="4171017"/>
            <a:ext cx="10752138" cy="1301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/>
              <a:t>    雨</a:t>
            </a:r>
            <a:r>
              <a:rPr lang="zh-CN" altLang="en-US" sz="2800" b="1"/>
              <a:t>胎，赛车在雨天使用的轮胎，拥有高排水性能，防止在车轮和的地面形成水膜，保证轮胎拥住地面。 </a:t>
            </a:r>
          </a:p>
        </p:txBody>
      </p:sp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3960837" y="5688359"/>
            <a:ext cx="4252019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8000"/>
                </a:solidFill>
                <a:latin typeface="黑体" pitchFamily="49" charset="-122"/>
                <a:ea typeface="黑体" pitchFamily="49" charset="-122"/>
              </a:rPr>
              <a:t>天气与生活、</a:t>
            </a:r>
            <a:r>
              <a:rPr lang="zh-CN" altLang="en-US" sz="2800" b="1" smtClean="0">
                <a:solidFill>
                  <a:srgbClr val="008000"/>
                </a:solidFill>
                <a:latin typeface="黑体" pitchFamily="49" charset="-122"/>
                <a:ea typeface="黑体" pitchFamily="49" charset="-122"/>
              </a:rPr>
              <a:t>生产的关系</a:t>
            </a:r>
            <a:endParaRPr lang="zh-CN" altLang="en-US" sz="2800" b="1">
              <a:solidFill>
                <a:srgbClr val="008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407988" y="701576"/>
            <a:ext cx="4632969" cy="522287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CC0000"/>
                </a:solidFill>
              </a:rPr>
              <a:t>假如你是旅游公司的经理</a:t>
            </a:r>
            <a:r>
              <a:rPr lang="en-US" altLang="zh-CN" sz="2800" b="1">
                <a:solidFill>
                  <a:srgbClr val="CC0000"/>
                </a:solidFill>
              </a:rPr>
              <a:t>…</a:t>
            </a:r>
          </a:p>
        </p:txBody>
      </p:sp>
      <p:pic>
        <p:nvPicPr>
          <p:cNvPr id="28675" name="Picture 3" descr="eye4620005124644845_small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8475" y="1727919"/>
            <a:ext cx="3719513" cy="299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4" descr="20080219021346427">
            <a:hlinkClick r:id="rId4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7276"/>
          <a:stretch/>
        </p:blipFill>
        <p:spPr bwMode="auto">
          <a:xfrm>
            <a:off x="4491038" y="2127054"/>
            <a:ext cx="6623050" cy="2195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Text Box 6"/>
          <p:cNvSpPr txBox="1">
            <a:spLocks noChangeArrowheads="1"/>
          </p:cNvSpPr>
          <p:nvPr/>
        </p:nvSpPr>
        <p:spPr bwMode="auto">
          <a:xfrm>
            <a:off x="3816821" y="5328319"/>
            <a:ext cx="4252019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8000"/>
                </a:solidFill>
                <a:latin typeface="黑体" pitchFamily="49" charset="-122"/>
                <a:ea typeface="黑体" pitchFamily="49" charset="-122"/>
              </a:rPr>
              <a:t>天气与生活、</a:t>
            </a:r>
            <a:r>
              <a:rPr lang="zh-CN" altLang="en-US" sz="2800" b="1" smtClean="0">
                <a:solidFill>
                  <a:srgbClr val="008000"/>
                </a:solidFill>
                <a:latin typeface="黑体" pitchFamily="49" charset="-122"/>
                <a:ea typeface="黑体" pitchFamily="49" charset="-122"/>
              </a:rPr>
              <a:t>生产的关系</a:t>
            </a:r>
            <a:endParaRPr lang="zh-CN" altLang="en-US" sz="2800" b="1">
              <a:solidFill>
                <a:srgbClr val="008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3128963"/>
            <a:ext cx="4064000" cy="61595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defTabSz="863742" eaLnBrk="1" fontAlgn="auto" hangingPunct="1">
              <a:spcAft>
                <a:spcPts val="0"/>
              </a:spcAft>
              <a:defRPr/>
            </a:pPr>
            <a:r>
              <a:rPr lang="zh-CN" altLang="en-US" sz="280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49" charset="-122"/>
              </a:rPr>
              <a:t>获取天气预报的途径</a:t>
            </a:r>
          </a:p>
        </p:txBody>
      </p:sp>
      <p:pic>
        <p:nvPicPr>
          <p:cNvPr id="57347" name="Picture 3" descr="MCj0292078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913603">
            <a:off x="1152525" y="1439863"/>
            <a:ext cx="2298700" cy="1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8" name="Picture 4" descr="j0323759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491667">
            <a:off x="1247775" y="4001732"/>
            <a:ext cx="2630488" cy="182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9" name="Picture 5" descr="j028088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784244"/>
            <a:ext cx="2997200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0" name="Picture 6" descr="j022360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44241">
            <a:off x="8066088" y="1584325"/>
            <a:ext cx="2357437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1" name="Picture 7" descr="j019538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05350" y="1152525"/>
            <a:ext cx="2262188" cy="173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2" name="Picture 8" descr="2007082423550374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333622">
            <a:off x="8304185" y="4289069"/>
            <a:ext cx="2208213" cy="133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792485" y="359767"/>
            <a:ext cx="92048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smtClean="0">
                <a:solidFill>
                  <a:srgbClr val="800000"/>
                </a:solidFill>
              </a:rPr>
              <a:t>明天</a:t>
            </a:r>
            <a:r>
              <a:rPr lang="zh-CN" altLang="en-US" sz="2800" b="1">
                <a:solidFill>
                  <a:srgbClr val="800000"/>
                </a:solidFill>
              </a:rPr>
              <a:t>的天气</a:t>
            </a:r>
            <a:r>
              <a:rPr lang="zh-CN" altLang="en-US" sz="2800" b="1" smtClean="0">
                <a:solidFill>
                  <a:srgbClr val="800000"/>
                </a:solidFill>
              </a:rPr>
              <a:t>怎么样</a:t>
            </a:r>
            <a:endParaRPr lang="zh-CN" altLang="en-US" sz="2800" b="1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2779713" y="598488"/>
            <a:ext cx="4994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2400" b="1">
              <a:latin typeface="Times New Roman" pitchFamily="18" charset="0"/>
            </a:endParaRP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2779713" y="1103313"/>
            <a:ext cx="4994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2400" b="1">
              <a:latin typeface="Times New Roman" pitchFamily="18" charset="0"/>
            </a:endParaRPr>
          </a:p>
        </p:txBody>
      </p:sp>
      <p:pic>
        <p:nvPicPr>
          <p:cNvPr id="30724" name="Picture 4" descr="125944L02KJ0-4R21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9191" y="287759"/>
            <a:ext cx="1737781" cy="1858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5" descr="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12113" y="-15875"/>
            <a:ext cx="3530600" cy="196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2474913" y="0"/>
            <a:ext cx="6143625" cy="6001643"/>
          </a:xfrm>
          <a:prstGeom prst="rect">
            <a:avLst/>
          </a:prstGeom>
          <a:solidFill>
            <a:srgbClr val="F6FDF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kumimoji="1" lang="zh-CN" altLang="en-US" sz="2400">
              <a:latin typeface="Times New Roman" pitchFamily="18" charset="0"/>
              <a:ea typeface="黑体" pitchFamily="49" charset="-122"/>
            </a:endParaRPr>
          </a:p>
          <a:p>
            <a:pPr algn="ctr" eaLnBrk="1" hangingPunct="1">
              <a:spcBef>
                <a:spcPct val="50000"/>
              </a:spcBef>
            </a:pPr>
            <a:r>
              <a:rPr kumimoji="1" lang="en-US" altLang="zh-CN" sz="2400" b="1">
                <a:solidFill>
                  <a:srgbClr val="000066"/>
                </a:solidFill>
                <a:latin typeface="Times New Roman" pitchFamily="18" charset="0"/>
                <a:ea typeface="黑体" pitchFamily="49" charset="-122"/>
              </a:rPr>
              <a:t>2011</a:t>
            </a:r>
            <a:r>
              <a:rPr kumimoji="1" lang="zh-CN" altLang="en-US" sz="2400" b="1">
                <a:solidFill>
                  <a:srgbClr val="000066"/>
                </a:solidFill>
                <a:latin typeface="Times New Roman" pitchFamily="18" charset="0"/>
                <a:ea typeface="黑体" pitchFamily="49" charset="-122"/>
              </a:rPr>
              <a:t>年</a:t>
            </a:r>
            <a:r>
              <a:rPr kumimoji="1" lang="en-US" altLang="zh-CN" sz="2400" b="1">
                <a:solidFill>
                  <a:srgbClr val="000066"/>
                </a:solidFill>
                <a:latin typeface="Times New Roman" pitchFamily="18" charset="0"/>
                <a:ea typeface="黑体" pitchFamily="49" charset="-122"/>
              </a:rPr>
              <a:t>10</a:t>
            </a:r>
            <a:r>
              <a:rPr kumimoji="1" lang="zh-CN" altLang="en-US" sz="2400" b="1">
                <a:solidFill>
                  <a:srgbClr val="000066"/>
                </a:solidFill>
                <a:latin typeface="Times New Roman" pitchFamily="18" charset="0"/>
                <a:ea typeface="黑体" pitchFamily="49" charset="-122"/>
              </a:rPr>
              <a:t>月</a:t>
            </a:r>
            <a:r>
              <a:rPr kumimoji="1" lang="en-US" altLang="zh-CN" sz="2400" b="1">
                <a:solidFill>
                  <a:srgbClr val="000066"/>
                </a:solidFill>
                <a:latin typeface="Times New Roman" pitchFamily="18" charset="0"/>
                <a:ea typeface="黑体" pitchFamily="49" charset="-122"/>
              </a:rPr>
              <a:t>21</a:t>
            </a:r>
            <a:r>
              <a:rPr kumimoji="1" lang="zh-CN" altLang="en-US" sz="2400" b="1">
                <a:solidFill>
                  <a:srgbClr val="000066"/>
                </a:solidFill>
                <a:latin typeface="Times New Roman" pitchFamily="18" charset="0"/>
                <a:ea typeface="黑体" pitchFamily="49" charset="-122"/>
              </a:rPr>
              <a:t>日</a:t>
            </a:r>
          </a:p>
          <a:p>
            <a:pPr algn="ctr" eaLnBrk="1" hangingPunct="1">
              <a:spcBef>
                <a:spcPct val="50000"/>
              </a:spcBef>
            </a:pPr>
            <a:r>
              <a:rPr kumimoji="1" lang="zh-CN" altLang="en-US" sz="2400" b="1">
                <a:solidFill>
                  <a:srgbClr val="000066"/>
                </a:solidFill>
                <a:latin typeface="Times New Roman" pitchFamily="18" charset="0"/>
                <a:ea typeface="黑体" pitchFamily="49" charset="-122"/>
              </a:rPr>
              <a:t>星期五</a:t>
            </a:r>
          </a:p>
          <a:p>
            <a:pPr algn="ctr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000066"/>
                </a:solidFill>
                <a:latin typeface="Times New Roman" pitchFamily="18" charset="0"/>
                <a:ea typeface="黑体" pitchFamily="49" charset="-122"/>
              </a:rPr>
              <a:t> 成都天气预报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000066"/>
                </a:solidFill>
                <a:latin typeface="Times New Roman" pitchFamily="18" charset="0"/>
                <a:ea typeface="黑体" pitchFamily="49" charset="-122"/>
              </a:rPr>
              <a:t> 白天    多云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000066"/>
                </a:solidFill>
                <a:latin typeface="Times New Roman" pitchFamily="18" charset="0"/>
                <a:ea typeface="黑体" pitchFamily="49" charset="-122"/>
              </a:rPr>
              <a:t>              降水概率</a:t>
            </a:r>
            <a:r>
              <a:rPr lang="en-US" altLang="zh-CN" sz="2400" b="1">
                <a:solidFill>
                  <a:srgbClr val="000066"/>
                </a:solidFill>
                <a:latin typeface="Times New Roman" pitchFamily="18" charset="0"/>
                <a:ea typeface="黑体" pitchFamily="49" charset="-122"/>
              </a:rPr>
              <a:t>20%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000066"/>
                </a:solidFill>
                <a:latin typeface="Times New Roman" pitchFamily="18" charset="0"/>
                <a:ea typeface="黑体" pitchFamily="49" charset="-122"/>
              </a:rPr>
              <a:t>              </a:t>
            </a:r>
            <a:r>
              <a:rPr lang="zh-CN" altLang="en-US" sz="2400" b="1">
                <a:solidFill>
                  <a:srgbClr val="000066"/>
                </a:solidFill>
                <a:latin typeface="Times New Roman" pitchFamily="18" charset="0"/>
                <a:ea typeface="黑体" pitchFamily="49" charset="-122"/>
              </a:rPr>
              <a:t>风向：南风       风力：二级 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000066"/>
                </a:solidFill>
                <a:latin typeface="Times New Roman" pitchFamily="18" charset="0"/>
                <a:ea typeface="黑体" pitchFamily="49" charset="-122"/>
              </a:rPr>
              <a:t> 夜晚     多云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000066"/>
                </a:solidFill>
                <a:latin typeface="Times New Roman" pitchFamily="18" charset="0"/>
                <a:ea typeface="黑体" pitchFamily="49" charset="-122"/>
              </a:rPr>
              <a:t>               降水概率</a:t>
            </a:r>
            <a:r>
              <a:rPr lang="en-US" altLang="zh-CN" sz="2400" b="1">
                <a:solidFill>
                  <a:srgbClr val="000066"/>
                </a:solidFill>
                <a:latin typeface="Times New Roman" pitchFamily="18" charset="0"/>
                <a:ea typeface="黑体" pitchFamily="49" charset="-122"/>
              </a:rPr>
              <a:t>30%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000066"/>
                </a:solidFill>
                <a:latin typeface="Times New Roman" pitchFamily="18" charset="0"/>
                <a:ea typeface="黑体" pitchFamily="49" charset="-122"/>
              </a:rPr>
              <a:t>               </a:t>
            </a:r>
            <a:r>
              <a:rPr lang="zh-CN" altLang="en-US" sz="2400" b="1">
                <a:solidFill>
                  <a:srgbClr val="000066"/>
                </a:solidFill>
                <a:latin typeface="Times New Roman" pitchFamily="18" charset="0"/>
                <a:ea typeface="黑体" pitchFamily="49" charset="-122"/>
              </a:rPr>
              <a:t>风向：南风       风力：二级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000066"/>
                </a:solidFill>
                <a:latin typeface="Times New Roman" pitchFamily="18" charset="0"/>
                <a:ea typeface="黑体" pitchFamily="49" charset="-122"/>
              </a:rPr>
              <a:t>               温度：</a:t>
            </a:r>
            <a:r>
              <a:rPr lang="en-US" altLang="zh-CN" sz="2400" b="1">
                <a:solidFill>
                  <a:srgbClr val="000066"/>
                </a:solidFill>
                <a:latin typeface="Times New Roman" pitchFamily="18" charset="0"/>
                <a:ea typeface="黑体" pitchFamily="49" charset="-122"/>
              </a:rPr>
              <a:t>16—21</a:t>
            </a:r>
            <a:r>
              <a:rPr lang="zh-CN" altLang="en-US" sz="2400" b="1" smtClean="0">
                <a:solidFill>
                  <a:srgbClr val="000066"/>
                </a:solidFill>
                <a:latin typeface="Times New Roman" pitchFamily="18" charset="0"/>
                <a:ea typeface="黑体" pitchFamily="49" charset="-122"/>
              </a:rPr>
              <a:t>摄氏度</a:t>
            </a:r>
            <a:endParaRPr lang="zh-CN" altLang="en-US" sz="2400" b="1" u="sng">
              <a:solidFill>
                <a:srgbClr val="003399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8375" name="AutoShap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 rot="-5400000">
            <a:off x="9386888" y="4543425"/>
            <a:ext cx="863600" cy="1685925"/>
          </a:xfrm>
          <a:prstGeom prst="wedgeRoundRectCallout">
            <a:avLst>
              <a:gd name="adj1" fmla="val 30366"/>
              <a:gd name="adj2" fmla="val -156505"/>
              <a:gd name="adj3" fmla="val 16667"/>
            </a:avLst>
          </a:prstGeom>
          <a:solidFill>
            <a:srgbClr val="FFCC99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vert="eaVert"/>
          <a:lstStyle/>
          <a:p>
            <a:pPr algn="ctr"/>
            <a:r>
              <a:rPr kumimoji="1" lang="zh-CN" altLang="en-US" sz="2000" b="1" u="sng">
                <a:solidFill>
                  <a:srgbClr val="FF00FF"/>
                </a:solidFill>
                <a:latin typeface="宋体" pitchFamily="2" charset="-122"/>
              </a:rPr>
              <a:t>风力</a:t>
            </a:r>
            <a:r>
              <a:rPr kumimoji="1" lang="zh-CN" altLang="en-US" sz="2000" b="1">
                <a:solidFill>
                  <a:srgbClr val="000000"/>
                </a:solidFill>
                <a:latin typeface="宋体" pitchFamily="2" charset="-122"/>
              </a:rPr>
              <a:t>是指风的强弱</a:t>
            </a:r>
            <a:r>
              <a:rPr kumimoji="1" lang="en-US" altLang="zh-CN" sz="2000" b="1">
                <a:solidFill>
                  <a:srgbClr val="000000"/>
                </a:solidFill>
                <a:latin typeface="宋体" pitchFamily="2" charset="-122"/>
              </a:rPr>
              <a:t>.</a:t>
            </a:r>
          </a:p>
        </p:txBody>
      </p:sp>
      <p:sp>
        <p:nvSpPr>
          <p:cNvPr id="58376" name="AutoShape 8"/>
          <p:cNvSpPr>
            <a:spLocks noChangeArrowheads="1"/>
          </p:cNvSpPr>
          <p:nvPr/>
        </p:nvSpPr>
        <p:spPr bwMode="auto">
          <a:xfrm rot="10800000">
            <a:off x="139578" y="2675629"/>
            <a:ext cx="2309091" cy="1293813"/>
          </a:xfrm>
          <a:prstGeom prst="cloudCallout">
            <a:avLst>
              <a:gd name="adj1" fmla="val -93717"/>
              <a:gd name="adj2" fmla="val 56288"/>
            </a:avLst>
          </a:prstGeom>
          <a:solidFill>
            <a:srgbClr val="FFCC99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rot="10800000"/>
          <a:lstStyle/>
          <a:p>
            <a:r>
              <a:rPr kumimoji="1" lang="zh-CN" altLang="en-US" sz="2000" b="1" u="sng">
                <a:solidFill>
                  <a:srgbClr val="FF00FF"/>
                </a:solidFill>
                <a:latin typeface="宋体" pitchFamily="2" charset="-122"/>
              </a:rPr>
              <a:t>阴晴</a:t>
            </a:r>
            <a:r>
              <a:rPr kumimoji="1" lang="zh-CN" altLang="en-US" sz="2000" b="1">
                <a:solidFill>
                  <a:srgbClr val="000000"/>
                </a:solidFill>
                <a:latin typeface="宋体" pitchFamily="2" charset="-122"/>
              </a:rPr>
              <a:t>是指天空中云的多少。</a:t>
            </a:r>
          </a:p>
        </p:txBody>
      </p:sp>
      <p:sp>
        <p:nvSpPr>
          <p:cNvPr id="58377" name="AutoShape 9"/>
          <p:cNvSpPr>
            <a:spLocks noChangeArrowheads="1"/>
          </p:cNvSpPr>
          <p:nvPr/>
        </p:nvSpPr>
        <p:spPr bwMode="auto">
          <a:xfrm rot="-5400000">
            <a:off x="9166226" y="2906712"/>
            <a:ext cx="1020762" cy="1687513"/>
          </a:xfrm>
          <a:prstGeom prst="wedgeRoundRectCallout">
            <a:avLst>
              <a:gd name="adj1" fmla="val -104269"/>
              <a:gd name="adj2" fmla="val -239088"/>
              <a:gd name="adj3" fmla="val 16667"/>
            </a:avLst>
          </a:prstGeom>
          <a:solidFill>
            <a:srgbClr val="FFCC99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vert="eaVert"/>
          <a:lstStyle/>
          <a:p>
            <a:r>
              <a:rPr kumimoji="1" lang="zh-CN" altLang="en-US" sz="2000" b="1" u="sng">
                <a:solidFill>
                  <a:srgbClr val="FF00FF"/>
                </a:solidFill>
                <a:latin typeface="宋体" pitchFamily="2" charset="-122"/>
              </a:rPr>
              <a:t>风向</a:t>
            </a:r>
            <a:r>
              <a:rPr kumimoji="1" lang="zh-CN" altLang="en-US" sz="2000" b="1">
                <a:solidFill>
                  <a:srgbClr val="000000"/>
                </a:solidFill>
                <a:latin typeface="宋体" pitchFamily="2" charset="-122"/>
              </a:rPr>
              <a:t>是指风吹来的方向</a:t>
            </a:r>
            <a:r>
              <a:rPr kumimoji="1" lang="en-US" altLang="zh-CN" sz="2000" b="1">
                <a:solidFill>
                  <a:srgbClr val="000000"/>
                </a:solidFill>
                <a:latin typeface="宋体" pitchFamily="2" charset="-122"/>
              </a:rPr>
              <a:t>.</a:t>
            </a:r>
          </a:p>
        </p:txBody>
      </p:sp>
      <p:sp>
        <p:nvSpPr>
          <p:cNvPr id="58378" name="AutoShape 10"/>
          <p:cNvSpPr>
            <a:spLocks noChangeArrowheads="1"/>
          </p:cNvSpPr>
          <p:nvPr/>
        </p:nvSpPr>
        <p:spPr bwMode="auto">
          <a:xfrm>
            <a:off x="8832850" y="1871663"/>
            <a:ext cx="2179638" cy="815975"/>
          </a:xfrm>
          <a:prstGeom prst="wedgeEllipseCallout">
            <a:avLst>
              <a:gd name="adj1" fmla="val -178560"/>
              <a:gd name="adj2" fmla="val 65810"/>
            </a:avLst>
          </a:prstGeom>
          <a:solidFill>
            <a:srgbClr val="FFCC99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/>
          <a:lstStyle/>
          <a:p>
            <a:pPr algn="ctr"/>
            <a:r>
              <a:rPr kumimoji="1" lang="zh-CN" altLang="en-US" sz="2400" b="1" u="sng">
                <a:solidFill>
                  <a:srgbClr val="FF00FF"/>
                </a:solidFill>
                <a:latin typeface="宋体" pitchFamily="2" charset="-122"/>
              </a:rPr>
              <a:t>降水</a:t>
            </a:r>
          </a:p>
        </p:txBody>
      </p:sp>
      <p:sp>
        <p:nvSpPr>
          <p:cNvPr id="58379" name="AutoShape 11"/>
          <p:cNvSpPr>
            <a:spLocks noChangeArrowheads="1"/>
          </p:cNvSpPr>
          <p:nvPr/>
        </p:nvSpPr>
        <p:spPr bwMode="auto">
          <a:xfrm rot="10800000">
            <a:off x="128189" y="4679950"/>
            <a:ext cx="2176463" cy="1157288"/>
          </a:xfrm>
          <a:prstGeom prst="wedgeEllipseCallout">
            <a:avLst>
              <a:gd name="adj1" fmla="val -110148"/>
              <a:gd name="adj2" fmla="val -28667"/>
            </a:avLst>
          </a:prstGeom>
          <a:solidFill>
            <a:srgbClr val="FFCC99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rot="10800000"/>
          <a:lstStyle/>
          <a:p>
            <a:r>
              <a:rPr kumimoji="1" lang="zh-CN" altLang="en-US" sz="2000" u="sng">
                <a:solidFill>
                  <a:srgbClr val="FF00FF"/>
                </a:solidFill>
                <a:latin typeface="Times New Roman" pitchFamily="18" charset="0"/>
                <a:ea typeface="黑体" pitchFamily="49" charset="-122"/>
              </a:rPr>
              <a:t>气温</a:t>
            </a:r>
            <a:r>
              <a:rPr kumimoji="1" lang="zh-CN" altLang="en-US" sz="20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是指大气的冷热程度。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5" grpId="0" animBg="1"/>
      <p:bldP spid="58376" grpId="0" animBg="1"/>
      <p:bldP spid="58377" grpId="0" animBg="1"/>
      <p:bldP spid="58378" grpId="0" animBg="1"/>
      <p:bldP spid="5837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1017443" y="1741798"/>
            <a:ext cx="9426864" cy="19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</a:rPr>
              <a:t>降水概率</a:t>
            </a:r>
            <a:r>
              <a:rPr lang="zh-CN" altLang="en-US" sz="2800" b="1">
                <a:solidFill>
                  <a:schemeClr val="tx2"/>
                </a:solidFill>
                <a:latin typeface="+mn-ea"/>
                <a:ea typeface="+mn-ea"/>
              </a:rPr>
              <a:t>：降水概率表示降水可能性的大小。降水概率为</a:t>
            </a:r>
            <a:r>
              <a:rPr lang="en-US" altLang="zh-CN" sz="2800" b="1">
                <a:solidFill>
                  <a:schemeClr val="tx2"/>
                </a:solidFill>
                <a:latin typeface="+mn-ea"/>
                <a:ea typeface="+mn-ea"/>
              </a:rPr>
              <a:t>100%</a:t>
            </a:r>
            <a:r>
              <a:rPr lang="zh-CN" altLang="en-US" sz="2800" b="1">
                <a:solidFill>
                  <a:schemeClr val="tx2"/>
                </a:solidFill>
                <a:latin typeface="+mn-ea"/>
                <a:ea typeface="+mn-ea"/>
              </a:rPr>
              <a:t>，表示肯定有雨，降水概率为</a:t>
            </a:r>
            <a:r>
              <a:rPr lang="en-US" altLang="zh-CN" sz="2800" b="1">
                <a:solidFill>
                  <a:schemeClr val="tx2"/>
                </a:solidFill>
                <a:latin typeface="+mn-ea"/>
                <a:ea typeface="+mn-ea"/>
              </a:rPr>
              <a:t>0</a:t>
            </a:r>
            <a:r>
              <a:rPr lang="zh-CN" altLang="en-US" sz="2800" b="1">
                <a:solidFill>
                  <a:schemeClr val="tx2"/>
                </a:solidFill>
                <a:latin typeface="+mn-ea"/>
                <a:ea typeface="+mn-ea"/>
              </a:rPr>
              <a:t>，表示肯定无雨。所以降水概率为</a:t>
            </a:r>
            <a:r>
              <a:rPr lang="en-US" altLang="zh-CN" sz="2800" b="1">
                <a:solidFill>
                  <a:schemeClr val="tx2"/>
                </a:solidFill>
                <a:latin typeface="+mn-ea"/>
                <a:ea typeface="+mn-ea"/>
              </a:rPr>
              <a:t>10%</a:t>
            </a:r>
            <a:r>
              <a:rPr lang="zh-CN" altLang="en-US" sz="2800" b="1">
                <a:solidFill>
                  <a:schemeClr val="tx2"/>
                </a:solidFill>
                <a:latin typeface="+mn-ea"/>
                <a:ea typeface="+mn-ea"/>
              </a:rPr>
              <a:t>就表示降水比较少。</a:t>
            </a: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AutoShape 2"/>
          <p:cNvSpPr>
            <a:spLocks noChangeArrowheads="1"/>
          </p:cNvSpPr>
          <p:nvPr/>
        </p:nvSpPr>
        <p:spPr bwMode="auto">
          <a:xfrm>
            <a:off x="6542665" y="0"/>
            <a:ext cx="4742295" cy="2900363"/>
          </a:xfrm>
          <a:prstGeom prst="cloudCallout">
            <a:avLst>
              <a:gd name="adj1" fmla="val 18208"/>
              <a:gd name="adj2" fmla="val 68931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kumimoji="1" lang="zh-CN" altLang="zh-CN" sz="28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7057181" y="555972"/>
            <a:ext cx="4000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风向：风吹来的方向。</a:t>
            </a:r>
            <a:endParaRPr kumimoji="1" lang="zh-CN" altLang="en-US" sz="2800" b="1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7121525" y="1063625"/>
            <a:ext cx="36306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ea typeface="楷体_GB2312" pitchFamily="49" charset="-122"/>
              </a:rPr>
              <a:t>画有风尾或者风旗的一头即为风的来方。</a:t>
            </a:r>
            <a:endParaRPr lang="en-US" altLang="zh-CN" sz="2800" b="1" u="sng">
              <a:ea typeface="楷体_GB2312" pitchFamily="49" charset="-122"/>
            </a:endParaRPr>
          </a:p>
        </p:txBody>
      </p:sp>
      <p:sp>
        <p:nvSpPr>
          <p:cNvPr id="32774" name="AutoShape 6"/>
          <p:cNvSpPr>
            <a:spLocks noChangeArrowheads="1"/>
          </p:cNvSpPr>
          <p:nvPr/>
        </p:nvSpPr>
        <p:spPr bwMode="auto">
          <a:xfrm>
            <a:off x="1152525" y="4464223"/>
            <a:ext cx="3226168" cy="1870235"/>
          </a:xfrm>
          <a:prstGeom prst="wedgeRectCallout">
            <a:avLst>
              <a:gd name="adj1" fmla="val 20399"/>
              <a:gd name="adj2" fmla="val -16824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kumimoji="1"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风力</a:t>
            </a:r>
            <a:r>
              <a:rPr kumimoji="1"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kumimoji="1"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用等级表示</a:t>
            </a:r>
            <a:r>
              <a:rPr kumimoji="1" lang="zh-CN" altLang="en-US" sz="2800" b="1"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r>
              <a:rPr kumimoji="1" lang="zh-CN" altLang="en-US" sz="2800" b="1">
                <a:latin typeface="楷体_GB2312" pitchFamily="49" charset="-122"/>
                <a:ea typeface="楷体_GB2312" pitchFamily="49" charset="-122"/>
              </a:rPr>
              <a:t>一道风尾为</a:t>
            </a:r>
            <a:r>
              <a:rPr kumimoji="1" lang="en-US" altLang="zh-CN" sz="28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kumimoji="1" lang="zh-CN" altLang="en-US" sz="2800" b="1">
                <a:latin typeface="楷体_GB2312" pitchFamily="49" charset="-122"/>
                <a:ea typeface="楷体_GB2312" pitchFamily="49" charset="-122"/>
              </a:rPr>
              <a:t>级</a:t>
            </a:r>
            <a:r>
              <a:rPr kumimoji="1" lang="en-US" altLang="zh-CN" sz="2800" b="1">
                <a:latin typeface="楷体_GB2312" pitchFamily="49" charset="-122"/>
                <a:ea typeface="楷体_GB2312" pitchFamily="49" charset="-122"/>
              </a:rPr>
              <a:t>;               </a:t>
            </a:r>
            <a:r>
              <a:rPr kumimoji="1" lang="zh-CN" altLang="en-US" sz="2800" b="1">
                <a:latin typeface="楷体_GB2312" pitchFamily="49" charset="-122"/>
                <a:ea typeface="楷体_GB2312" pitchFamily="49" charset="-122"/>
              </a:rPr>
              <a:t>半道风尾为</a:t>
            </a:r>
            <a:r>
              <a:rPr kumimoji="1" lang="en-US" altLang="zh-CN" sz="2800" b="1">
                <a:latin typeface="楷体_GB2312" pitchFamily="49" charset="-122"/>
                <a:ea typeface="楷体_GB2312" pitchFamily="49" charset="-122"/>
              </a:rPr>
              <a:t>1</a:t>
            </a:r>
            <a:r>
              <a:rPr kumimoji="1" lang="zh-CN" altLang="en-US" sz="2800" b="1">
                <a:latin typeface="楷体_GB2312" pitchFamily="49" charset="-122"/>
                <a:ea typeface="楷体_GB2312" pitchFamily="49" charset="-122"/>
              </a:rPr>
              <a:t>级</a:t>
            </a:r>
            <a:r>
              <a:rPr kumimoji="1" lang="en-US" altLang="zh-CN" sz="2800" b="1">
                <a:latin typeface="楷体_GB2312" pitchFamily="49" charset="-122"/>
                <a:ea typeface="楷体_GB2312" pitchFamily="49" charset="-122"/>
              </a:rPr>
              <a:t>;</a:t>
            </a:r>
          </a:p>
          <a:p>
            <a:r>
              <a:rPr kumimoji="1" lang="zh-CN" altLang="en-US" sz="2800" b="1">
                <a:latin typeface="楷体_GB2312" pitchFamily="49" charset="-122"/>
                <a:ea typeface="楷体_GB2312" pitchFamily="49" charset="-122"/>
              </a:rPr>
              <a:t>一个风旗为</a:t>
            </a:r>
            <a:r>
              <a:rPr kumimoji="1" lang="en-US" altLang="zh-CN" sz="2800" b="1">
                <a:latin typeface="楷体_GB2312" pitchFamily="49" charset="-122"/>
                <a:ea typeface="楷体_GB2312" pitchFamily="49" charset="-122"/>
              </a:rPr>
              <a:t>8</a:t>
            </a:r>
            <a:r>
              <a:rPr kumimoji="1" lang="zh-CN" altLang="en-US" sz="2800" b="1">
                <a:latin typeface="楷体_GB2312" pitchFamily="49" charset="-122"/>
                <a:ea typeface="楷体_GB2312" pitchFamily="49" charset="-122"/>
              </a:rPr>
              <a:t>级</a:t>
            </a:r>
            <a:r>
              <a:rPr kumimoji="1" lang="en-US" altLang="zh-CN" sz="2800" b="1">
                <a:latin typeface="楷体_GB2312" pitchFamily="49" charset="-122"/>
                <a:ea typeface="楷体_GB2312" pitchFamily="49" charset="-122"/>
              </a:rPr>
              <a:t>.</a:t>
            </a:r>
            <a:endParaRPr kumimoji="1" lang="en-US" altLang="zh-CN" sz="2800" b="1">
              <a:solidFill>
                <a:srgbClr val="0000CC"/>
              </a:solidFill>
            </a:endParaRPr>
          </a:p>
        </p:txBody>
      </p:sp>
      <p:pic>
        <p:nvPicPr>
          <p:cNvPr id="32775" name="Picture 7" descr="八级风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23188" y="3308350"/>
            <a:ext cx="1666875" cy="225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2493963" y="993775"/>
            <a:ext cx="377825" cy="313055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800"/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1150856" y="1474459"/>
            <a:ext cx="1081789" cy="541492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kumimoji="1" lang="zh-CN" altLang="en-US" sz="28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风杆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2859088" y="993775"/>
            <a:ext cx="1525587" cy="1168400"/>
            <a:chOff x="1429" y="391"/>
            <a:chExt cx="763" cy="778"/>
          </a:xfrm>
        </p:grpSpPr>
        <p:sp>
          <p:nvSpPr>
            <p:cNvPr id="32791" name="Rectangle 11"/>
            <p:cNvSpPr>
              <a:spLocks noChangeArrowheads="1"/>
            </p:cNvSpPr>
            <p:nvPr/>
          </p:nvSpPr>
          <p:spPr bwMode="auto">
            <a:xfrm>
              <a:off x="1429" y="391"/>
              <a:ext cx="763" cy="15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32792" name="Rectangle 12"/>
            <p:cNvSpPr>
              <a:spLocks noChangeArrowheads="1"/>
            </p:cNvSpPr>
            <p:nvPr/>
          </p:nvSpPr>
          <p:spPr bwMode="auto">
            <a:xfrm>
              <a:off x="1429" y="702"/>
              <a:ext cx="763" cy="15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32793" name="Rectangle 13"/>
            <p:cNvSpPr>
              <a:spLocks noChangeArrowheads="1"/>
            </p:cNvSpPr>
            <p:nvPr/>
          </p:nvSpPr>
          <p:spPr bwMode="auto">
            <a:xfrm>
              <a:off x="1429" y="1026"/>
              <a:ext cx="362" cy="143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800"/>
            </a:p>
          </p:txBody>
        </p:sp>
      </p:grp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4673600" y="1606550"/>
            <a:ext cx="1270000" cy="815975"/>
          </a:xfrm>
          <a:prstGeom prst="rect">
            <a:avLst/>
          </a:prstGeom>
          <a:solidFill>
            <a:srgbClr val="BBF8F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kumimoji="1" lang="zh-CN" altLang="en-U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风尾</a:t>
            </a:r>
          </a:p>
        </p:txBody>
      </p:sp>
      <p:sp>
        <p:nvSpPr>
          <p:cNvPr id="34831" name="AutoShape 15"/>
          <p:cNvSpPr>
            <a:spLocks noChangeArrowheads="1"/>
          </p:cNvSpPr>
          <p:nvPr/>
        </p:nvSpPr>
        <p:spPr bwMode="auto">
          <a:xfrm>
            <a:off x="4400550" y="1401763"/>
            <a:ext cx="1247775" cy="144462"/>
          </a:xfrm>
          <a:prstGeom prst="rightArrow">
            <a:avLst>
              <a:gd name="adj1" fmla="val 50000"/>
              <a:gd name="adj2" fmla="val 161911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800"/>
          </a:p>
        </p:txBody>
      </p:sp>
      <p:sp>
        <p:nvSpPr>
          <p:cNvPr id="34832" name="AutoShape 16"/>
          <p:cNvSpPr>
            <a:spLocks noChangeArrowheads="1"/>
          </p:cNvSpPr>
          <p:nvPr/>
        </p:nvSpPr>
        <p:spPr bwMode="auto">
          <a:xfrm>
            <a:off x="1133475" y="2151063"/>
            <a:ext cx="1249363" cy="144462"/>
          </a:xfrm>
          <a:prstGeom prst="leftArrow">
            <a:avLst>
              <a:gd name="adj1" fmla="val 50000"/>
              <a:gd name="adj2" fmla="val 162117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800"/>
          </a:p>
        </p:txBody>
      </p:sp>
      <p:grpSp>
        <p:nvGrpSpPr>
          <p:cNvPr id="32782" name="Group 17"/>
          <p:cNvGrpSpPr>
            <a:grpSpLocks/>
          </p:cNvGrpSpPr>
          <p:nvPr/>
        </p:nvGrpSpPr>
        <p:grpSpPr bwMode="auto">
          <a:xfrm>
            <a:off x="6121076" y="2627313"/>
            <a:ext cx="1557071" cy="954087"/>
            <a:chOff x="2018" y="1752"/>
            <a:chExt cx="778" cy="636"/>
          </a:xfrm>
        </p:grpSpPr>
        <p:sp>
          <p:nvSpPr>
            <p:cNvPr id="32789" name="Line 18"/>
            <p:cNvSpPr>
              <a:spLocks noChangeShapeType="1"/>
            </p:cNvSpPr>
            <p:nvPr/>
          </p:nvSpPr>
          <p:spPr bwMode="auto">
            <a:xfrm>
              <a:off x="2342" y="2069"/>
              <a:ext cx="454" cy="227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0" name="Rectangle 19"/>
            <p:cNvSpPr>
              <a:spLocks noChangeArrowheads="1"/>
            </p:cNvSpPr>
            <p:nvPr/>
          </p:nvSpPr>
          <p:spPr bwMode="auto">
            <a:xfrm>
              <a:off x="2018" y="1752"/>
              <a:ext cx="408" cy="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b="1">
                  <a:ea typeface="黑体" pitchFamily="49" charset="-122"/>
                </a:rPr>
                <a:t>风旗</a:t>
              </a:r>
            </a:p>
          </p:txBody>
        </p:sp>
      </p:grpSp>
      <p:grpSp>
        <p:nvGrpSpPr>
          <p:cNvPr id="32783" name="Group 20"/>
          <p:cNvGrpSpPr>
            <a:grpSpLocks/>
          </p:cNvGrpSpPr>
          <p:nvPr/>
        </p:nvGrpSpPr>
        <p:grpSpPr bwMode="auto">
          <a:xfrm>
            <a:off x="8167690" y="4329113"/>
            <a:ext cx="1697880" cy="954087"/>
            <a:chOff x="2925" y="3158"/>
            <a:chExt cx="849" cy="636"/>
          </a:xfrm>
        </p:grpSpPr>
        <p:sp>
          <p:nvSpPr>
            <p:cNvPr id="32787" name="Line 21"/>
            <p:cNvSpPr>
              <a:spLocks noChangeShapeType="1"/>
            </p:cNvSpPr>
            <p:nvPr/>
          </p:nvSpPr>
          <p:spPr bwMode="auto">
            <a:xfrm>
              <a:off x="2925" y="3488"/>
              <a:ext cx="488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8" name="Rectangle 22"/>
            <p:cNvSpPr>
              <a:spLocks noChangeArrowheads="1"/>
            </p:cNvSpPr>
            <p:nvPr/>
          </p:nvSpPr>
          <p:spPr bwMode="auto">
            <a:xfrm>
              <a:off x="3486" y="3158"/>
              <a:ext cx="288" cy="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b="1">
                  <a:ea typeface="黑体" pitchFamily="49" charset="-122"/>
                </a:rPr>
                <a:t>风杆</a:t>
              </a:r>
            </a:p>
          </p:txBody>
        </p:sp>
      </p:grpSp>
      <p:sp>
        <p:nvSpPr>
          <p:cNvPr id="28696" name="AutoShape 24"/>
          <p:cNvSpPr>
            <a:spLocks noChangeArrowheads="1"/>
          </p:cNvSpPr>
          <p:nvPr/>
        </p:nvSpPr>
        <p:spPr bwMode="auto">
          <a:xfrm>
            <a:off x="2493963" y="136525"/>
            <a:ext cx="365125" cy="790575"/>
          </a:xfrm>
          <a:prstGeom prst="downArrow">
            <a:avLst>
              <a:gd name="adj1" fmla="val 50000"/>
              <a:gd name="adj2" fmla="val 7218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800"/>
          </a:p>
        </p:txBody>
      </p:sp>
      <p:sp>
        <p:nvSpPr>
          <p:cNvPr id="59416" name="Text Box 24"/>
          <p:cNvSpPr txBox="1">
            <a:spLocks noChangeArrowheads="1"/>
          </p:cNvSpPr>
          <p:nvPr/>
        </p:nvSpPr>
        <p:spPr bwMode="auto">
          <a:xfrm>
            <a:off x="4181114" y="2695575"/>
            <a:ext cx="1072285" cy="9540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kumimoji="1"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黑体" pitchFamily="49" charset="-122"/>
              </a:rPr>
              <a:t>北风</a:t>
            </a:r>
          </a:p>
          <a:p>
            <a:pPr algn="ctr">
              <a:defRPr/>
            </a:pPr>
            <a:r>
              <a:rPr kumimoji="1"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黑体" pitchFamily="49" charset="-122"/>
              </a:rPr>
              <a:t>5</a:t>
            </a:r>
            <a:r>
              <a:rPr kumimoji="1"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黑体" pitchFamily="49" charset="-122"/>
              </a:rPr>
              <a:t>级</a:t>
            </a:r>
          </a:p>
        </p:txBody>
      </p:sp>
      <p:sp>
        <p:nvSpPr>
          <p:cNvPr id="32786" name="Text Box 25"/>
          <p:cNvSpPr txBox="1">
            <a:spLocks noChangeArrowheads="1"/>
          </p:cNvSpPr>
          <p:nvPr/>
        </p:nvSpPr>
        <p:spPr bwMode="auto">
          <a:xfrm>
            <a:off x="7966595" y="5760367"/>
            <a:ext cx="14668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8000"/>
                </a:solidFill>
              </a:rPr>
              <a:t>北风</a:t>
            </a:r>
            <a:r>
              <a:rPr lang="en-US" altLang="zh-CN" sz="2800" b="1">
                <a:solidFill>
                  <a:srgbClr val="008000"/>
                </a:solidFill>
              </a:rPr>
              <a:t>8</a:t>
            </a:r>
            <a:r>
              <a:rPr lang="zh-CN" altLang="en-US" sz="2800" b="1">
                <a:solidFill>
                  <a:srgbClr val="008000"/>
                </a:solidFill>
              </a:rPr>
              <a:t>级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9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9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4" grpId="0" animBg="1"/>
      <p:bldP spid="34825" grpId="0" animBg="1" autoUpdateAnimBg="0"/>
      <p:bldP spid="34830" grpId="0" animBg="1" autoUpdateAnimBg="0"/>
      <p:bldP spid="34831" grpId="0" animBg="1"/>
      <p:bldP spid="34832" grpId="0" animBg="1"/>
      <p:bldP spid="28696" grpId="0" animBg="1"/>
      <p:bldP spid="594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555555555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0517" y="390621"/>
            <a:ext cx="9458614" cy="5319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WordArt 3"/>
          <p:cNvSpPr>
            <a:spLocks noChangeArrowheads="1" noChangeShapeType="1" noTextEdit="1"/>
          </p:cNvSpPr>
          <p:nvPr/>
        </p:nvSpPr>
        <p:spPr bwMode="auto">
          <a:xfrm>
            <a:off x="4627137" y="5866039"/>
            <a:ext cx="2365375" cy="41735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+mn-ea"/>
                <a:ea typeface="+mn-ea"/>
              </a:rPr>
              <a:t>八面来风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2"/>
          <p:cNvSpPr txBox="1">
            <a:spLocks noChangeArrowheads="1"/>
          </p:cNvSpPr>
          <p:nvPr/>
        </p:nvSpPr>
        <p:spPr bwMode="auto">
          <a:xfrm>
            <a:off x="1175171" y="2303463"/>
            <a:ext cx="14414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6601B9"/>
                </a:solidFill>
                <a:latin typeface="+mn-ea"/>
                <a:ea typeface="+mn-ea"/>
              </a:rPr>
              <a:t>西风</a:t>
            </a:r>
            <a:r>
              <a:rPr lang="en-US" altLang="zh-CN" sz="2800" b="1">
                <a:solidFill>
                  <a:srgbClr val="6601B9"/>
                </a:solidFill>
                <a:latin typeface="+mn-ea"/>
                <a:ea typeface="+mn-ea"/>
              </a:rPr>
              <a:t>4</a:t>
            </a:r>
            <a:r>
              <a:rPr lang="zh-CN" altLang="en-US" sz="2800" b="1">
                <a:solidFill>
                  <a:srgbClr val="6601B9"/>
                </a:solidFill>
                <a:latin typeface="+mn-ea"/>
                <a:ea typeface="+mn-ea"/>
              </a:rPr>
              <a:t>级</a:t>
            </a:r>
          </a:p>
        </p:txBody>
      </p:sp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4692699" y="2305051"/>
            <a:ext cx="197961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6601B9"/>
                </a:solidFill>
                <a:latin typeface="+mn-ea"/>
                <a:ea typeface="+mn-ea"/>
              </a:rPr>
              <a:t>西南风</a:t>
            </a:r>
            <a:r>
              <a:rPr lang="en-US" altLang="zh-CN" sz="2800" b="1">
                <a:solidFill>
                  <a:srgbClr val="6601B9"/>
                </a:solidFill>
                <a:latin typeface="+mn-ea"/>
                <a:ea typeface="+mn-ea"/>
              </a:rPr>
              <a:t>10</a:t>
            </a:r>
            <a:r>
              <a:rPr lang="zh-CN" altLang="en-US" sz="2800" b="1">
                <a:solidFill>
                  <a:srgbClr val="6601B9"/>
                </a:solidFill>
                <a:latin typeface="+mn-ea"/>
                <a:ea typeface="+mn-ea"/>
              </a:rPr>
              <a:t>级</a:t>
            </a:r>
          </a:p>
        </p:txBody>
      </p:sp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8533953" y="2305051"/>
            <a:ext cx="14398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6601B9"/>
                </a:solidFill>
                <a:latin typeface="+mn-ea"/>
                <a:ea typeface="+mn-ea"/>
              </a:rPr>
              <a:t>东风</a:t>
            </a:r>
            <a:r>
              <a:rPr lang="en-US" altLang="zh-CN" sz="2800" b="1">
                <a:solidFill>
                  <a:srgbClr val="6601B9"/>
                </a:solidFill>
                <a:latin typeface="+mn-ea"/>
                <a:ea typeface="+mn-ea"/>
              </a:rPr>
              <a:t>6</a:t>
            </a:r>
            <a:r>
              <a:rPr lang="zh-CN" altLang="en-US" sz="2800" b="1">
                <a:solidFill>
                  <a:srgbClr val="6601B9"/>
                </a:solidFill>
                <a:latin typeface="+mn-ea"/>
                <a:ea typeface="+mn-ea"/>
              </a:rPr>
              <a:t>级</a:t>
            </a:r>
          </a:p>
        </p:txBody>
      </p:sp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1175171" y="5164484"/>
            <a:ext cx="14414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6601B9"/>
                </a:solidFill>
                <a:latin typeface="+mn-ea"/>
                <a:ea typeface="+mn-ea"/>
              </a:rPr>
              <a:t>南风</a:t>
            </a:r>
            <a:r>
              <a:rPr lang="en-US" altLang="zh-CN" sz="2800" b="1">
                <a:solidFill>
                  <a:srgbClr val="6601B9"/>
                </a:solidFill>
                <a:latin typeface="+mn-ea"/>
                <a:ea typeface="+mn-ea"/>
              </a:rPr>
              <a:t>8</a:t>
            </a:r>
            <a:r>
              <a:rPr lang="zh-CN" altLang="en-US" sz="2800" b="1">
                <a:solidFill>
                  <a:srgbClr val="6601B9"/>
                </a:solidFill>
                <a:latin typeface="+mn-ea"/>
                <a:ea typeface="+mn-ea"/>
              </a:rPr>
              <a:t>级</a:t>
            </a:r>
          </a:p>
        </p:txBody>
      </p:sp>
      <p:sp>
        <p:nvSpPr>
          <p:cNvPr id="61446" name="Text Box 6"/>
          <p:cNvSpPr txBox="1">
            <a:spLocks noChangeArrowheads="1"/>
          </p:cNvSpPr>
          <p:nvPr/>
        </p:nvSpPr>
        <p:spPr bwMode="auto">
          <a:xfrm>
            <a:off x="4692699" y="5164484"/>
            <a:ext cx="1800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6601B9"/>
                </a:solidFill>
                <a:latin typeface="+mn-ea"/>
                <a:ea typeface="+mn-ea"/>
              </a:rPr>
              <a:t>西北风</a:t>
            </a:r>
            <a:r>
              <a:rPr lang="en-US" altLang="zh-CN" sz="2800" b="1">
                <a:solidFill>
                  <a:srgbClr val="6601B9"/>
                </a:solidFill>
                <a:latin typeface="+mn-ea"/>
                <a:ea typeface="+mn-ea"/>
              </a:rPr>
              <a:t>2</a:t>
            </a:r>
            <a:r>
              <a:rPr lang="zh-CN" altLang="en-US" sz="2800" b="1">
                <a:solidFill>
                  <a:srgbClr val="6601B9"/>
                </a:solidFill>
                <a:latin typeface="+mn-ea"/>
                <a:ea typeface="+mn-ea"/>
              </a:rPr>
              <a:t>级</a:t>
            </a:r>
          </a:p>
        </p:txBody>
      </p:sp>
      <p:sp>
        <p:nvSpPr>
          <p:cNvPr id="61447" name="Text Box 7"/>
          <p:cNvSpPr txBox="1">
            <a:spLocks noChangeArrowheads="1"/>
          </p:cNvSpPr>
          <p:nvPr/>
        </p:nvSpPr>
        <p:spPr bwMode="auto">
          <a:xfrm>
            <a:off x="8533953" y="5164484"/>
            <a:ext cx="19796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6601B9"/>
                </a:solidFill>
                <a:latin typeface="+mn-ea"/>
                <a:ea typeface="+mn-ea"/>
              </a:rPr>
              <a:t>东北风</a:t>
            </a:r>
            <a:r>
              <a:rPr lang="en-US" altLang="zh-CN" sz="2800" b="1">
                <a:solidFill>
                  <a:srgbClr val="6601B9"/>
                </a:solidFill>
                <a:latin typeface="+mn-ea"/>
                <a:ea typeface="+mn-ea"/>
              </a:rPr>
              <a:t>12</a:t>
            </a:r>
            <a:r>
              <a:rPr lang="zh-CN" altLang="en-US" sz="2800" b="1">
                <a:solidFill>
                  <a:srgbClr val="6601B9"/>
                </a:solidFill>
                <a:latin typeface="+mn-ea"/>
                <a:ea typeface="+mn-ea"/>
              </a:rPr>
              <a:t>级</a:t>
            </a:r>
          </a:p>
        </p:txBody>
      </p:sp>
      <p:pic>
        <p:nvPicPr>
          <p:cNvPr id="61448" name="Picture 8" descr="西风四级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5688" y="936625"/>
            <a:ext cx="2112962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9" name="Picture 9" descr="西南风十级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13263" y="792163"/>
            <a:ext cx="2493962" cy="139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50" name="Picture 10" descr="东风六级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77163" y="1079500"/>
            <a:ext cx="2547937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51" name="Picture 11" descr="南风八级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5688" y="3168650"/>
            <a:ext cx="1430337" cy="185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52" name="Picture 12" descr="西北风二级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81613" y="3455988"/>
            <a:ext cx="1247775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53" name="Picture 13" descr="东北风十二级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50263" y="3600450"/>
            <a:ext cx="1981200" cy="122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1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1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1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1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 autoUpdateAnimBg="0"/>
      <p:bldP spid="61443" grpId="0" autoUpdateAnimBg="0"/>
      <p:bldP spid="61444" grpId="0" autoUpdateAnimBg="0"/>
      <p:bldP spid="61445" grpId="0" autoUpdateAnimBg="0"/>
      <p:bldP spid="61446" grpId="0" autoUpdateAnimBg="0"/>
      <p:bldP spid="61447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G:\yj\图片\getCAT08RWL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631" b="13871"/>
          <a:stretch/>
        </p:blipFill>
        <p:spPr bwMode="auto">
          <a:xfrm>
            <a:off x="1775094" y="1647458"/>
            <a:ext cx="8023035" cy="3514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ext Box 2"/>
          <p:cNvSpPr txBox="1">
            <a:spLocks noChangeArrowheads="1"/>
          </p:cNvSpPr>
          <p:nvPr/>
        </p:nvSpPr>
        <p:spPr bwMode="auto">
          <a:xfrm>
            <a:off x="2597849" y="5400327"/>
            <a:ext cx="63775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kumimoji="1" lang="zh-CN" altLang="en-US" sz="2800" smtClean="0">
                <a:latin typeface="+mn-ea"/>
                <a:ea typeface="+mn-ea"/>
              </a:rPr>
              <a:t>你</a:t>
            </a:r>
            <a:r>
              <a:rPr kumimoji="1" lang="zh-CN" altLang="en-US" sz="2800">
                <a:latin typeface="+mn-ea"/>
                <a:ea typeface="+mn-ea"/>
              </a:rPr>
              <a:t>能描述一下今天的天气情况吗？</a:t>
            </a:r>
          </a:p>
        </p:txBody>
      </p:sp>
      <p:sp>
        <p:nvSpPr>
          <p:cNvPr id="17412" name="WordArt 3"/>
          <p:cNvSpPr>
            <a:spLocks noChangeArrowheads="1" noChangeShapeType="1" noTextEdit="1"/>
          </p:cNvSpPr>
          <p:nvPr/>
        </p:nvSpPr>
        <p:spPr bwMode="auto">
          <a:xfrm>
            <a:off x="4302281" y="647799"/>
            <a:ext cx="2968661" cy="761686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zh-CN" altLang="en-US" sz="2800" b="1" kern="10">
                <a:ln w="12700" cap="sq">
                  <a:solidFill>
                    <a:srgbClr val="B2B2B2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000066"/>
                    </a:gs>
                    <a:gs pos="50000">
                      <a:srgbClr val="99CCFF"/>
                    </a:gs>
                    <a:gs pos="100000">
                      <a:srgbClr val="000066"/>
                    </a:gs>
                  </a:gsLst>
                  <a:lin ang="5400000" scaled="1"/>
                </a:gradFill>
                <a:latin typeface="宋体"/>
                <a:ea typeface="宋体"/>
              </a:rPr>
              <a:t>说说看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0631" y="1007839"/>
            <a:ext cx="7154302" cy="356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2" name="Text Box 4"/>
          <p:cNvSpPr txBox="1">
            <a:spLocks noChangeArrowheads="1"/>
          </p:cNvSpPr>
          <p:nvPr/>
        </p:nvSpPr>
        <p:spPr bwMode="auto">
          <a:xfrm>
            <a:off x="1424085" y="5022428"/>
            <a:ext cx="10961688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+mn-ea"/>
                <a:ea typeface="+mn-ea"/>
              </a:rPr>
              <a:t>蓝色、绿色、白色分别表示</a:t>
            </a:r>
            <a:r>
              <a:rPr lang="en-US" altLang="zh-CN" sz="2800" b="1">
                <a:latin typeface="+mn-ea"/>
                <a:ea typeface="+mn-ea"/>
              </a:rPr>
              <a:t>_____</a:t>
            </a:r>
            <a:r>
              <a:rPr lang="zh-CN" altLang="en-US" sz="2800" b="1">
                <a:latin typeface="+mn-ea"/>
                <a:ea typeface="+mn-ea"/>
              </a:rPr>
              <a:t>、</a:t>
            </a:r>
            <a:r>
              <a:rPr lang="en-US" altLang="zh-CN" sz="2800" b="1">
                <a:latin typeface="+mn-ea"/>
                <a:ea typeface="+mn-ea"/>
              </a:rPr>
              <a:t>_____</a:t>
            </a:r>
            <a:r>
              <a:rPr lang="zh-CN" altLang="en-US" sz="2800" b="1">
                <a:latin typeface="+mn-ea"/>
                <a:ea typeface="+mn-ea"/>
              </a:rPr>
              <a:t>、</a:t>
            </a:r>
            <a:r>
              <a:rPr lang="en-US" altLang="zh-CN" sz="2800" b="1">
                <a:latin typeface="+mn-ea"/>
                <a:ea typeface="+mn-ea"/>
              </a:rPr>
              <a:t>______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+mn-ea"/>
                <a:ea typeface="+mn-ea"/>
              </a:rPr>
              <a:t>白色越浓，表明</a:t>
            </a:r>
            <a:r>
              <a:rPr lang="en-US" altLang="zh-CN" sz="2800" b="1">
                <a:latin typeface="+mn-ea"/>
                <a:ea typeface="+mn-ea"/>
              </a:rPr>
              <a:t>________, _____</a:t>
            </a:r>
            <a:r>
              <a:rPr lang="zh-CN" altLang="en-US" sz="2800" b="1">
                <a:latin typeface="+mn-ea"/>
                <a:ea typeface="+mn-ea"/>
              </a:rPr>
              <a:t>越大。</a:t>
            </a:r>
          </a:p>
        </p:txBody>
      </p:sp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5813523" y="4958321"/>
            <a:ext cx="9032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</a:rPr>
              <a:t>海洋</a:t>
            </a:r>
          </a:p>
        </p:txBody>
      </p:sp>
      <p:sp>
        <p:nvSpPr>
          <p:cNvPr id="63494" name="Text Box 6"/>
          <p:cNvSpPr txBox="1">
            <a:spLocks noChangeArrowheads="1"/>
          </p:cNvSpPr>
          <p:nvPr/>
        </p:nvSpPr>
        <p:spPr bwMode="auto">
          <a:xfrm>
            <a:off x="7027960" y="4958321"/>
            <a:ext cx="9032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</a:rPr>
              <a:t>陆地</a:t>
            </a:r>
          </a:p>
        </p:txBody>
      </p:sp>
      <p:sp>
        <p:nvSpPr>
          <p:cNvPr id="63495" name="Text Box 7"/>
          <p:cNvSpPr txBox="1">
            <a:spLocks noChangeArrowheads="1"/>
          </p:cNvSpPr>
          <p:nvPr/>
        </p:nvSpPr>
        <p:spPr bwMode="auto">
          <a:xfrm>
            <a:off x="8242398" y="4958321"/>
            <a:ext cx="1000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</a:rPr>
              <a:t>云层</a:t>
            </a:r>
          </a:p>
        </p:txBody>
      </p:sp>
      <p:sp>
        <p:nvSpPr>
          <p:cNvPr id="63496" name="Text Box 8"/>
          <p:cNvSpPr txBox="1">
            <a:spLocks noChangeArrowheads="1"/>
          </p:cNvSpPr>
          <p:nvPr/>
        </p:nvSpPr>
        <p:spPr bwMode="auto">
          <a:xfrm>
            <a:off x="3960837" y="5668540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</a:rPr>
              <a:t>云层越厚</a:t>
            </a:r>
          </a:p>
        </p:txBody>
      </p:sp>
      <p:sp>
        <p:nvSpPr>
          <p:cNvPr id="63497" name="Text Box 9"/>
          <p:cNvSpPr txBox="1">
            <a:spLocks noChangeArrowheads="1"/>
          </p:cNvSpPr>
          <p:nvPr/>
        </p:nvSpPr>
        <p:spPr bwMode="auto">
          <a:xfrm>
            <a:off x="5793854" y="5668540"/>
            <a:ext cx="9032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</a:rPr>
              <a:t>降雨</a:t>
            </a:r>
          </a:p>
        </p:txBody>
      </p:sp>
      <p:sp>
        <p:nvSpPr>
          <p:cNvPr id="35850" name="Text Box 10"/>
          <p:cNvSpPr txBox="1">
            <a:spLocks noChangeArrowheads="1"/>
          </p:cNvSpPr>
          <p:nvPr/>
        </p:nvSpPr>
        <p:spPr bwMode="auto">
          <a:xfrm>
            <a:off x="1590232" y="279048"/>
            <a:ext cx="1832553" cy="5847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ea typeface="楷体_GB2312" pitchFamily="49" charset="-122"/>
              </a:rPr>
              <a:t>卫星云图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2" grpId="0" bldLvl="0" autoUpdateAnimBg="0"/>
      <p:bldP spid="63493" grpId="0" autoUpdateAnimBg="0"/>
      <p:bldP spid="63494" grpId="0" autoUpdateAnimBg="0"/>
      <p:bldP spid="63495" grpId="0" autoUpdateAnimBg="0"/>
      <p:bldP spid="63496" grpId="0" autoUpdateAnimBg="0"/>
      <p:bldP spid="63497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晴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8602" y="1884223"/>
            <a:ext cx="1044575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2541164" y="1952485"/>
            <a:ext cx="21691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FF00"/>
                </a:solidFill>
                <a:latin typeface="+mn-ea"/>
                <a:ea typeface="+mn-ea"/>
              </a:rPr>
              <a:t> </a:t>
            </a:r>
            <a:r>
              <a:rPr lang="zh-CN" altLang="en-US" sz="2800" b="1">
                <a:latin typeface="+mn-ea"/>
                <a:ea typeface="+mn-ea"/>
              </a:rPr>
              <a:t>象太阳的脸</a:t>
            </a:r>
          </a:p>
        </p:txBody>
      </p:sp>
      <p:sp>
        <p:nvSpPr>
          <p:cNvPr id="36881" name="Text Box 5"/>
          <p:cNvSpPr txBox="1">
            <a:spLocks noChangeArrowheads="1"/>
          </p:cNvSpPr>
          <p:nvPr/>
        </p:nvSpPr>
        <p:spPr bwMode="auto">
          <a:xfrm>
            <a:off x="2774527" y="2932464"/>
            <a:ext cx="3430587" cy="52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+mn-ea"/>
                <a:ea typeface="+mn-ea"/>
              </a:rPr>
              <a:t>表示有风才有沙尘暴</a:t>
            </a:r>
          </a:p>
        </p:txBody>
      </p:sp>
      <p:sp>
        <p:nvSpPr>
          <p:cNvPr id="64519" name="AutoShape 7"/>
          <p:cNvSpPr>
            <a:spLocks/>
          </p:cNvSpPr>
          <p:nvPr/>
        </p:nvSpPr>
        <p:spPr bwMode="auto">
          <a:xfrm>
            <a:off x="7229871" y="1871935"/>
            <a:ext cx="454025" cy="1428750"/>
          </a:xfrm>
          <a:prstGeom prst="rightBrace">
            <a:avLst>
              <a:gd name="adj1" fmla="val 34965"/>
              <a:gd name="adj2" fmla="val 50000"/>
            </a:avLst>
          </a:prstGeom>
          <a:noFill/>
          <a:ln w="38100">
            <a:solidFill>
              <a:srgbClr val="00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64520" name="Text Box 8"/>
          <p:cNvSpPr txBox="1">
            <a:spLocks noChangeArrowheads="1"/>
          </p:cNvSpPr>
          <p:nvPr/>
        </p:nvSpPr>
        <p:spPr bwMode="auto">
          <a:xfrm>
            <a:off x="7866459" y="2279923"/>
            <a:ext cx="1987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+mn-ea"/>
                <a:ea typeface="+mn-ea"/>
              </a:rPr>
              <a:t>形象记忆法</a:t>
            </a:r>
          </a:p>
        </p:txBody>
      </p:sp>
      <p:pic>
        <p:nvPicPr>
          <p:cNvPr id="64521" name="Picture 9" descr="snap103-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60064" y="4197210"/>
            <a:ext cx="10572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22" name="Picture 10" descr="中雨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6927" y="4197210"/>
            <a:ext cx="104457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23" name="Picture 11" descr="snap103-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00002"/>
              </a:clrFrom>
              <a:clrTo>
                <a:srgbClr val="00000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1089" y="4197210"/>
            <a:ext cx="10556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24" name="Picture 12" descr="snap103-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47952" y="4197210"/>
            <a:ext cx="10556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25" name="Text Box 13"/>
          <p:cNvSpPr txBox="1">
            <a:spLocks noChangeArrowheads="1"/>
          </p:cNvSpPr>
          <p:nvPr/>
        </p:nvSpPr>
        <p:spPr bwMode="auto">
          <a:xfrm>
            <a:off x="1450552" y="5021123"/>
            <a:ext cx="59731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+mn-ea"/>
                <a:ea typeface="+mn-ea"/>
              </a:rPr>
              <a:t>小   </a:t>
            </a:r>
            <a:r>
              <a:rPr lang="zh-CN" altLang="en-US" sz="2800" b="1" smtClean="0">
                <a:latin typeface="+mn-ea"/>
                <a:ea typeface="+mn-ea"/>
              </a:rPr>
              <a:t>    中       大       暴雨</a:t>
            </a: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64526" name="Text Box 14"/>
          <p:cNvSpPr txBox="1">
            <a:spLocks noChangeArrowheads="1"/>
          </p:cNvSpPr>
          <p:nvPr/>
        </p:nvSpPr>
        <p:spPr bwMode="auto">
          <a:xfrm>
            <a:off x="7949951" y="4251185"/>
            <a:ext cx="1987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+mn-ea"/>
                <a:ea typeface="+mn-ea"/>
              </a:rPr>
              <a:t>分类记忆法</a:t>
            </a:r>
          </a:p>
        </p:txBody>
      </p:sp>
      <p:grpSp>
        <p:nvGrpSpPr>
          <p:cNvPr id="36877" name="Group 15"/>
          <p:cNvGrpSpPr>
            <a:grpSpLocks/>
          </p:cNvGrpSpPr>
          <p:nvPr/>
        </p:nvGrpSpPr>
        <p:grpSpPr bwMode="auto">
          <a:xfrm>
            <a:off x="996527" y="2822587"/>
            <a:ext cx="1416050" cy="523784"/>
            <a:chOff x="158" y="1241"/>
            <a:chExt cx="708" cy="350"/>
          </a:xfrm>
        </p:grpSpPr>
        <p:sp>
          <p:nvSpPr>
            <p:cNvPr id="36879" name="Text Box 16"/>
            <p:cNvSpPr txBox="1">
              <a:spLocks noChangeArrowheads="1"/>
            </p:cNvSpPr>
            <p:nvPr/>
          </p:nvSpPr>
          <p:spPr bwMode="auto">
            <a:xfrm>
              <a:off x="218" y="1241"/>
              <a:ext cx="182" cy="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800">
                  <a:solidFill>
                    <a:srgbClr val="FF0000"/>
                  </a:solidFill>
                  <a:latin typeface="+mn-ea"/>
                  <a:ea typeface="+mn-ea"/>
                </a:rPr>
                <a:t>S</a:t>
              </a:r>
            </a:p>
          </p:txBody>
        </p:sp>
        <p:sp>
          <p:nvSpPr>
            <p:cNvPr id="36880" name="Line 17"/>
            <p:cNvSpPr>
              <a:spLocks noChangeShapeType="1"/>
            </p:cNvSpPr>
            <p:nvPr/>
          </p:nvSpPr>
          <p:spPr bwMode="auto">
            <a:xfrm flipV="1">
              <a:off x="158" y="1570"/>
              <a:ext cx="708" cy="11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sp>
        <p:nvSpPr>
          <p:cNvPr id="36878" name="Text Box 18"/>
          <p:cNvSpPr txBox="1">
            <a:spLocks noChangeArrowheads="1"/>
          </p:cNvSpPr>
          <p:nvPr/>
        </p:nvSpPr>
        <p:spPr bwMode="auto">
          <a:xfrm>
            <a:off x="3907060" y="701576"/>
            <a:ext cx="40862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 b="1">
                <a:latin typeface="+mn-ea"/>
                <a:ea typeface="+mn-ea"/>
              </a:rPr>
              <a:t>天气符号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4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4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64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/>
      <p:bldP spid="64519" grpId="0" animBg="1"/>
      <p:bldP spid="64520" grpId="0"/>
      <p:bldP spid="64525" grpId="0"/>
      <p:bldP spid="645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Group 10"/>
          <p:cNvGrpSpPr>
            <a:grpSpLocks/>
          </p:cNvGrpSpPr>
          <p:nvPr/>
        </p:nvGrpSpPr>
        <p:grpSpPr bwMode="auto">
          <a:xfrm>
            <a:off x="936501" y="1063625"/>
            <a:ext cx="9707563" cy="4489450"/>
            <a:chOff x="476" y="709"/>
            <a:chExt cx="4853" cy="2993"/>
          </a:xfrm>
        </p:grpSpPr>
        <p:pic>
          <p:nvPicPr>
            <p:cNvPr id="37895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0" y="1661"/>
              <a:ext cx="1224" cy="1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896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709"/>
              <a:ext cx="1316" cy="1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897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0" y="2432"/>
              <a:ext cx="1179" cy="1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935359" y="239713"/>
            <a:ext cx="9074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+mn-ea"/>
                <a:ea typeface="+mn-ea"/>
              </a:rPr>
              <a:t>无 雨 的 天 气</a:t>
            </a:r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1860550" y="3035300"/>
            <a:ext cx="8747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+mn-ea"/>
                <a:ea typeface="+mn-ea"/>
              </a:rPr>
              <a:t>晴</a:t>
            </a:r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5137929" y="4372396"/>
            <a:ext cx="97316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+mn-ea"/>
                <a:ea typeface="+mn-ea"/>
              </a:rPr>
              <a:t>多云</a:t>
            </a:r>
          </a:p>
        </p:txBody>
      </p:sp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9145413" y="5622925"/>
            <a:ext cx="495011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+mn-ea"/>
                <a:ea typeface="+mn-ea"/>
              </a:rPr>
              <a:t>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/>
      <p:bldP spid="29703" grpId="0"/>
      <p:bldP spid="29704" grpId="0"/>
      <p:bldP spid="2970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585913" y="1335088"/>
            <a:ext cx="8256587" cy="4356100"/>
            <a:chOff x="748" y="890"/>
            <a:chExt cx="4127" cy="2904"/>
          </a:xfrm>
        </p:grpSpPr>
        <p:pic>
          <p:nvPicPr>
            <p:cNvPr id="38921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1" y="2614"/>
              <a:ext cx="1179" cy="1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922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8" y="2614"/>
              <a:ext cx="1134" cy="1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923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3" y="890"/>
              <a:ext cx="1089" cy="1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924" name="Picture 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1" y="890"/>
              <a:ext cx="1224" cy="1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925" name="Picture 7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5" y="1434"/>
              <a:ext cx="1088" cy="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4464893" y="359767"/>
            <a:ext cx="2766466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有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雨 的 天 气</a:t>
            </a:r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2255684" y="3035300"/>
            <a:ext cx="102424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ea typeface="黑体" pitchFamily="49" charset="-122"/>
              </a:rPr>
              <a:t>小雨</a:t>
            </a:r>
          </a:p>
        </p:txBody>
      </p:sp>
      <p:sp>
        <p:nvSpPr>
          <p:cNvPr id="30730" name="Rectangle 10"/>
          <p:cNvSpPr>
            <a:spLocks noChangeArrowheads="1"/>
          </p:cNvSpPr>
          <p:nvPr/>
        </p:nvSpPr>
        <p:spPr bwMode="auto">
          <a:xfrm>
            <a:off x="8209309" y="3103563"/>
            <a:ext cx="97316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ea typeface="黑体" pitchFamily="49" charset="-122"/>
              </a:rPr>
              <a:t>中雨</a:t>
            </a: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2232645" y="5689600"/>
            <a:ext cx="10133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ea typeface="黑体" pitchFamily="49" charset="-122"/>
              </a:rPr>
              <a:t>大雨</a:t>
            </a:r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8209309" y="5622925"/>
            <a:ext cx="1024244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ea typeface="黑体" pitchFamily="49" charset="-122"/>
              </a:rPr>
              <a:t>暴雨</a:t>
            </a:r>
          </a:p>
        </p:txBody>
      </p:sp>
      <p:sp>
        <p:nvSpPr>
          <p:cNvPr id="30733" name="Rectangle 13"/>
          <p:cNvSpPr>
            <a:spLocks noChangeArrowheads="1"/>
          </p:cNvSpPr>
          <p:nvPr/>
        </p:nvSpPr>
        <p:spPr bwMode="auto">
          <a:xfrm>
            <a:off x="4994050" y="3989388"/>
            <a:ext cx="13514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ea typeface="黑体" pitchFamily="49" charset="-122"/>
              </a:rPr>
              <a:t>雷阵雨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0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8" grpId="0"/>
      <p:bldP spid="30730" grpId="0"/>
      <p:bldP spid="30731" grpId="0"/>
      <p:bldP spid="3073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8" name="Group 2"/>
          <p:cNvGrpSpPr>
            <a:grpSpLocks/>
          </p:cNvGrpSpPr>
          <p:nvPr/>
        </p:nvGrpSpPr>
        <p:grpSpPr bwMode="auto">
          <a:xfrm>
            <a:off x="741457" y="708744"/>
            <a:ext cx="9988132" cy="4968875"/>
            <a:chOff x="204" y="391"/>
            <a:chExt cx="4993" cy="3312"/>
          </a:xfrm>
        </p:grpSpPr>
        <p:pic>
          <p:nvPicPr>
            <p:cNvPr id="39945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" y="2069"/>
              <a:ext cx="1179" cy="1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946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" y="391"/>
              <a:ext cx="1134" cy="1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947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17" y="2523"/>
              <a:ext cx="1180" cy="1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948" name="Picture 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9" y="1253"/>
              <a:ext cx="1134" cy="1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4857646" y="359767"/>
            <a:ext cx="270359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smtClean="0">
                <a:latin typeface="+mn-ea"/>
                <a:ea typeface="+mn-ea"/>
              </a:rPr>
              <a:t>有 </a:t>
            </a:r>
            <a:r>
              <a:rPr lang="zh-CN" altLang="en-US" sz="2800" b="1">
                <a:latin typeface="+mn-ea"/>
                <a:ea typeface="+mn-ea"/>
              </a:rPr>
              <a:t>雪 的 天 气</a:t>
            </a: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1322161" y="2459756"/>
            <a:ext cx="9985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>
                <a:ea typeface="黑体" pitchFamily="49" charset="-122"/>
              </a:rPr>
              <a:t>小雪</a:t>
            </a:r>
          </a:p>
        </p:txBody>
      </p:sp>
      <p:sp>
        <p:nvSpPr>
          <p:cNvPr id="39941" name="Text Box 9"/>
          <p:cNvSpPr txBox="1">
            <a:spLocks noChangeArrowheads="1"/>
          </p:cNvSpPr>
          <p:nvPr/>
        </p:nvSpPr>
        <p:spPr bwMode="auto">
          <a:xfrm>
            <a:off x="3608682" y="3912319"/>
            <a:ext cx="3873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sz="2800"/>
          </a:p>
        </p:txBody>
      </p:sp>
      <p:sp>
        <p:nvSpPr>
          <p:cNvPr id="31754" name="Rectangle 10"/>
          <p:cNvSpPr>
            <a:spLocks noChangeArrowheads="1"/>
          </p:cNvSpPr>
          <p:nvPr/>
        </p:nvSpPr>
        <p:spPr bwMode="auto">
          <a:xfrm>
            <a:off x="3842441" y="3776860"/>
            <a:ext cx="9985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>
                <a:ea typeface="黑体" pitchFamily="49" charset="-122"/>
              </a:rPr>
              <a:t>中雪</a:t>
            </a: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6501616" y="5091235"/>
            <a:ext cx="9316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ea typeface="黑体" pitchFamily="49" charset="-122"/>
              </a:rPr>
              <a:t>大雪</a:t>
            </a:r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8945434" y="5812556"/>
            <a:ext cx="137348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ea typeface="黑体" pitchFamily="49" charset="-122"/>
              </a:rPr>
              <a:t>雨夹雪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1" grpId="0"/>
      <p:bldP spid="31752" grpId="0"/>
      <p:bldP spid="31754" grpId="0"/>
      <p:bldP spid="31755" grpId="0"/>
      <p:bldP spid="3175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72445" y="3648075"/>
            <a:ext cx="2359025" cy="176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12445" y="1538288"/>
            <a:ext cx="2359025" cy="177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2445" y="1471613"/>
            <a:ext cx="2357438" cy="176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0965" name="Group 5"/>
          <p:cNvGrpSpPr>
            <a:grpSpLocks/>
          </p:cNvGrpSpPr>
          <p:nvPr/>
        </p:nvGrpSpPr>
        <p:grpSpPr bwMode="auto">
          <a:xfrm>
            <a:off x="8233420" y="3579813"/>
            <a:ext cx="2359025" cy="1770062"/>
            <a:chOff x="3334" y="3113"/>
            <a:chExt cx="1179" cy="1089"/>
          </a:xfrm>
        </p:grpSpPr>
        <p:sp>
          <p:nvSpPr>
            <p:cNvPr id="40972" name="Rectangle 6"/>
            <p:cNvSpPr>
              <a:spLocks noChangeArrowheads="1"/>
            </p:cNvSpPr>
            <p:nvPr/>
          </p:nvSpPr>
          <p:spPr bwMode="auto">
            <a:xfrm>
              <a:off x="3334" y="3113"/>
              <a:ext cx="1179" cy="1089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800">
                <a:latin typeface="+mn-ea"/>
                <a:ea typeface="+mn-ea"/>
              </a:endParaRPr>
            </a:p>
          </p:txBody>
        </p:sp>
        <p:grpSp>
          <p:nvGrpSpPr>
            <p:cNvPr id="40973" name="Group 7"/>
            <p:cNvGrpSpPr>
              <a:grpSpLocks/>
            </p:cNvGrpSpPr>
            <p:nvPr/>
          </p:nvGrpSpPr>
          <p:grpSpPr bwMode="auto">
            <a:xfrm>
              <a:off x="3651" y="3158"/>
              <a:ext cx="681" cy="590"/>
              <a:chOff x="3515" y="2477"/>
              <a:chExt cx="681" cy="590"/>
            </a:xfrm>
          </p:grpSpPr>
          <p:sp>
            <p:nvSpPr>
              <p:cNvPr id="40974" name="Text Box 8"/>
              <p:cNvSpPr txBox="1">
                <a:spLocks noChangeArrowheads="1"/>
              </p:cNvSpPr>
              <p:nvPr/>
            </p:nvSpPr>
            <p:spPr bwMode="auto">
              <a:xfrm>
                <a:off x="3606" y="2477"/>
                <a:ext cx="408" cy="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800">
                    <a:solidFill>
                      <a:srgbClr val="FF0000"/>
                    </a:solidFill>
                    <a:latin typeface="+mn-ea"/>
                    <a:ea typeface="+mn-ea"/>
                  </a:rPr>
                  <a:t>s</a:t>
                </a:r>
              </a:p>
            </p:txBody>
          </p:sp>
          <p:sp>
            <p:nvSpPr>
              <p:cNvPr id="40975" name="Line 9"/>
              <p:cNvSpPr>
                <a:spLocks noChangeShapeType="1"/>
              </p:cNvSpPr>
              <p:nvPr/>
            </p:nvSpPr>
            <p:spPr bwMode="auto">
              <a:xfrm>
                <a:off x="3515" y="3067"/>
                <a:ext cx="681" cy="0"/>
              </a:xfrm>
              <a:prstGeom prst="line">
                <a:avLst/>
              </a:prstGeom>
              <a:noFill/>
              <a:ln w="53975">
                <a:solidFill>
                  <a:srgbClr val="FF0000"/>
                </a:solidFill>
                <a:round/>
                <a:headEnd/>
                <a:tailEnd type="arrow" w="med" len="lg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</p:grpSp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3762646" y="449263"/>
            <a:ext cx="9041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smtClean="0">
                <a:latin typeface="+mn-ea"/>
                <a:ea typeface="+mn-ea"/>
              </a:rPr>
              <a:t>其他</a:t>
            </a:r>
            <a:endParaRPr lang="zh-CN" altLang="en-US" sz="2800" b="1">
              <a:latin typeface="+mn-ea"/>
              <a:ea typeface="+mn-ea"/>
            </a:endParaRPr>
          </a:p>
        </p:txBody>
      </p:sp>
      <p:pic>
        <p:nvPicPr>
          <p:cNvPr id="40967" name="Picture 11" descr="TN01164_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86217" y="359767"/>
            <a:ext cx="1903412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1379487" y="3376613"/>
            <a:ext cx="596356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+mn-ea"/>
                <a:ea typeface="+mn-ea"/>
              </a:rPr>
              <a:t>雾</a:t>
            </a:r>
          </a:p>
        </p:txBody>
      </p:sp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3744813" y="5418138"/>
            <a:ext cx="91769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+mn-ea"/>
                <a:ea typeface="+mn-ea"/>
              </a:rPr>
              <a:t>冰雹</a:t>
            </a:r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6280646" y="3376613"/>
            <a:ext cx="9064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+mn-ea"/>
                <a:ea typeface="+mn-ea"/>
              </a:rPr>
              <a:t>霜冻</a:t>
            </a:r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8885212" y="5454103"/>
            <a:ext cx="132623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+mn-ea"/>
                <a:ea typeface="+mn-ea"/>
              </a:rPr>
              <a:t>沙尘暴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8" grpId="0"/>
      <p:bldP spid="32780" grpId="0"/>
      <p:bldP spid="32781" grpId="0"/>
      <p:bldP spid="32782" grpId="0"/>
      <p:bldP spid="3278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雷阵雨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8558" y="1448626"/>
            <a:ext cx="1541463" cy="1157287"/>
          </a:xfrm>
          <a:prstGeom prst="rect">
            <a:avLst/>
          </a:pr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7" name="Picture 3" descr="霜冻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16404" y="1448626"/>
            <a:ext cx="1541462" cy="1157287"/>
          </a:xfrm>
          <a:prstGeom prst="rect">
            <a:avLst/>
          </a:pr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8" name="Picture 4" descr="中雪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8558" y="3763994"/>
            <a:ext cx="1541463" cy="1155700"/>
          </a:xfrm>
          <a:prstGeom prst="rect">
            <a:avLst/>
          </a:pr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9" name="Picture 5" descr="暴雨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16404" y="3763994"/>
            <a:ext cx="1541462" cy="1155700"/>
          </a:xfrm>
          <a:prstGeom prst="rect">
            <a:avLst/>
          </a:pr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0" name="Picture 6" descr="冰雹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4249" y="3763994"/>
            <a:ext cx="1541463" cy="1155700"/>
          </a:xfrm>
          <a:prstGeom prst="rect">
            <a:avLst/>
          </a:pr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1" name="Picture 7" descr="雾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92096" y="3763201"/>
            <a:ext cx="1543050" cy="1157287"/>
          </a:xfrm>
          <a:prstGeom prst="rect">
            <a:avLst/>
          </a:pr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2" name="Picture 8" descr="阴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92096" y="1448626"/>
            <a:ext cx="1541462" cy="1157287"/>
          </a:xfrm>
          <a:prstGeom prst="rect">
            <a:avLst/>
          </a:pr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3" name="Picture 9" descr="雨夹雪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4249" y="1448626"/>
            <a:ext cx="1541463" cy="1157287"/>
          </a:xfrm>
          <a:prstGeom prst="rect">
            <a:avLst/>
          </a:pr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1224533" y="2850373"/>
            <a:ext cx="9070975" cy="2865455"/>
            <a:chOff x="703" y="2051"/>
            <a:chExt cx="4535" cy="1910"/>
          </a:xfrm>
        </p:grpSpPr>
        <p:grpSp>
          <p:nvGrpSpPr>
            <p:cNvPr id="41996" name="Group 11"/>
            <p:cNvGrpSpPr>
              <a:grpSpLocks/>
            </p:cNvGrpSpPr>
            <p:nvPr/>
          </p:nvGrpSpPr>
          <p:grpSpPr bwMode="auto">
            <a:xfrm>
              <a:off x="793" y="2051"/>
              <a:ext cx="4445" cy="367"/>
              <a:chOff x="793" y="2051"/>
              <a:chExt cx="4445" cy="367"/>
            </a:xfrm>
          </p:grpSpPr>
          <p:sp>
            <p:nvSpPr>
              <p:cNvPr id="42002" name="Text Box 12"/>
              <p:cNvSpPr txBox="1">
                <a:spLocks noChangeArrowheads="1"/>
              </p:cNvSpPr>
              <p:nvPr/>
            </p:nvSpPr>
            <p:spPr bwMode="auto">
              <a:xfrm>
                <a:off x="793" y="2051"/>
                <a:ext cx="1043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zh-CN" altLang="en-US" sz="2800" b="1"/>
                  <a:t>雷阵雨</a:t>
                </a:r>
              </a:p>
            </p:txBody>
          </p:sp>
          <p:sp>
            <p:nvSpPr>
              <p:cNvPr id="42003" name="Text Box 13"/>
              <p:cNvSpPr txBox="1">
                <a:spLocks noChangeArrowheads="1"/>
              </p:cNvSpPr>
              <p:nvPr/>
            </p:nvSpPr>
            <p:spPr bwMode="auto">
              <a:xfrm>
                <a:off x="1963" y="2069"/>
                <a:ext cx="907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zh-CN" altLang="en-US" sz="2800" b="1"/>
                  <a:t>霜冻</a:t>
                </a:r>
              </a:p>
            </p:txBody>
          </p:sp>
          <p:sp>
            <p:nvSpPr>
              <p:cNvPr id="42004" name="Text Box 14"/>
              <p:cNvSpPr txBox="1">
                <a:spLocks noChangeArrowheads="1"/>
              </p:cNvSpPr>
              <p:nvPr/>
            </p:nvSpPr>
            <p:spPr bwMode="auto">
              <a:xfrm>
                <a:off x="3107" y="2069"/>
                <a:ext cx="907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zh-CN" altLang="en-US" sz="2800" b="1"/>
                  <a:t>雨夹雪</a:t>
                </a:r>
              </a:p>
            </p:txBody>
          </p:sp>
          <p:sp>
            <p:nvSpPr>
              <p:cNvPr id="42005" name="Text Box 15"/>
              <p:cNvSpPr txBox="1">
                <a:spLocks noChangeArrowheads="1"/>
              </p:cNvSpPr>
              <p:nvPr/>
            </p:nvSpPr>
            <p:spPr bwMode="auto">
              <a:xfrm>
                <a:off x="4195" y="2069"/>
                <a:ext cx="1043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zh-CN" altLang="en-US" sz="2800" b="1"/>
                  <a:t>阴</a:t>
                </a:r>
              </a:p>
            </p:txBody>
          </p:sp>
        </p:grpSp>
        <p:grpSp>
          <p:nvGrpSpPr>
            <p:cNvPr id="41997" name="Group 16"/>
            <p:cNvGrpSpPr>
              <a:grpSpLocks/>
            </p:cNvGrpSpPr>
            <p:nvPr/>
          </p:nvGrpSpPr>
          <p:grpSpPr bwMode="auto">
            <a:xfrm>
              <a:off x="703" y="3600"/>
              <a:ext cx="4445" cy="361"/>
              <a:chOff x="703" y="3600"/>
              <a:chExt cx="4445" cy="361"/>
            </a:xfrm>
          </p:grpSpPr>
          <p:sp>
            <p:nvSpPr>
              <p:cNvPr id="41998" name="Text Box 17"/>
              <p:cNvSpPr txBox="1">
                <a:spLocks noChangeArrowheads="1"/>
              </p:cNvSpPr>
              <p:nvPr/>
            </p:nvSpPr>
            <p:spPr bwMode="auto">
              <a:xfrm>
                <a:off x="703" y="3600"/>
                <a:ext cx="1134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zh-CN" altLang="en-US" sz="2800" b="1"/>
                  <a:t>中雪</a:t>
                </a:r>
              </a:p>
            </p:txBody>
          </p:sp>
          <p:sp>
            <p:nvSpPr>
              <p:cNvPr id="41999" name="Text Box 18"/>
              <p:cNvSpPr txBox="1">
                <a:spLocks noChangeArrowheads="1"/>
              </p:cNvSpPr>
              <p:nvPr/>
            </p:nvSpPr>
            <p:spPr bwMode="auto">
              <a:xfrm>
                <a:off x="1973" y="3612"/>
                <a:ext cx="862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zh-CN" altLang="en-US" sz="2800" b="1"/>
                  <a:t>暴雨</a:t>
                </a:r>
              </a:p>
            </p:txBody>
          </p:sp>
          <p:sp>
            <p:nvSpPr>
              <p:cNvPr id="42000" name="Text Box 19"/>
              <p:cNvSpPr txBox="1">
                <a:spLocks noChangeArrowheads="1"/>
              </p:cNvSpPr>
              <p:nvPr/>
            </p:nvSpPr>
            <p:spPr bwMode="auto">
              <a:xfrm>
                <a:off x="3061" y="3612"/>
                <a:ext cx="907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zh-CN" altLang="en-US" sz="2800" b="1"/>
                  <a:t>冰雹</a:t>
                </a:r>
              </a:p>
            </p:txBody>
          </p:sp>
          <p:sp>
            <p:nvSpPr>
              <p:cNvPr id="42001" name="Text Box 20"/>
              <p:cNvSpPr txBox="1">
                <a:spLocks noChangeArrowheads="1"/>
              </p:cNvSpPr>
              <p:nvPr/>
            </p:nvSpPr>
            <p:spPr bwMode="auto">
              <a:xfrm>
                <a:off x="4241" y="3612"/>
                <a:ext cx="907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zh-CN" altLang="en-US" sz="2800" b="1"/>
                  <a:t>雾</a:t>
                </a:r>
              </a:p>
            </p:txBody>
          </p:sp>
        </p:grpSp>
      </p:grpSp>
      <p:sp>
        <p:nvSpPr>
          <p:cNvPr id="41995" name="WordArt 21"/>
          <p:cNvSpPr>
            <a:spLocks noChangeArrowheads="1" noChangeShapeType="1" noTextEdit="1"/>
          </p:cNvSpPr>
          <p:nvPr/>
        </p:nvSpPr>
        <p:spPr bwMode="auto">
          <a:xfrm>
            <a:off x="1757498" y="647799"/>
            <a:ext cx="1383583" cy="42188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b="1" kern="10">
                <a:latin typeface="宋体"/>
                <a:ea typeface="宋体"/>
              </a:rPr>
              <a:t>练一练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2"/>
          <p:cNvSpPr txBox="1">
            <a:spLocks noChangeArrowheads="1"/>
          </p:cNvSpPr>
          <p:nvPr/>
        </p:nvSpPr>
        <p:spPr bwMode="auto">
          <a:xfrm>
            <a:off x="432445" y="195932"/>
            <a:ext cx="29623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latin typeface="+mn-ea"/>
                <a:ea typeface="+mn-ea"/>
              </a:rPr>
              <a:t>小小天气预报员：</a:t>
            </a: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3329384" y="1606550"/>
            <a:ext cx="1279525" cy="617538"/>
          </a:xfrm>
          <a:prstGeom prst="cloudCallout">
            <a:avLst>
              <a:gd name="adj1" fmla="val -49060"/>
              <a:gd name="adj2" fmla="val -7037"/>
            </a:avLst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zh-CN" altLang="zh-CN" sz="2800">
              <a:latin typeface="+mn-ea"/>
              <a:ea typeface="+mn-ea"/>
            </a:endParaRPr>
          </a:p>
        </p:txBody>
      </p:sp>
      <p:grpSp>
        <p:nvGrpSpPr>
          <p:cNvPr id="1029" name="Group 16"/>
          <p:cNvGrpSpPr>
            <a:grpSpLocks/>
          </p:cNvGrpSpPr>
          <p:nvPr/>
        </p:nvGrpSpPr>
        <p:grpSpPr bwMode="auto">
          <a:xfrm>
            <a:off x="1876821" y="1471613"/>
            <a:ext cx="1227138" cy="865187"/>
            <a:chOff x="192" y="192"/>
            <a:chExt cx="2544" cy="2496"/>
          </a:xfrm>
        </p:grpSpPr>
        <p:sp>
          <p:nvSpPr>
            <p:cNvPr id="1083" name="Oval 4"/>
            <p:cNvSpPr>
              <a:spLocks noChangeArrowheads="1"/>
            </p:cNvSpPr>
            <p:nvPr/>
          </p:nvSpPr>
          <p:spPr bwMode="auto">
            <a:xfrm>
              <a:off x="912" y="912"/>
              <a:ext cx="1056" cy="105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 sz="2800">
                <a:latin typeface="+mn-ea"/>
                <a:ea typeface="+mn-ea"/>
              </a:endParaRPr>
            </a:p>
          </p:txBody>
        </p:sp>
        <p:sp>
          <p:nvSpPr>
            <p:cNvPr id="1084" name="Line 5"/>
            <p:cNvSpPr>
              <a:spLocks noChangeShapeType="1"/>
            </p:cNvSpPr>
            <p:nvPr/>
          </p:nvSpPr>
          <p:spPr bwMode="auto">
            <a:xfrm rot="2129131" flipV="1">
              <a:off x="2208" y="1152"/>
              <a:ext cx="528" cy="384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1085" name="Line 6"/>
            <p:cNvSpPr>
              <a:spLocks noChangeShapeType="1"/>
            </p:cNvSpPr>
            <p:nvPr/>
          </p:nvSpPr>
          <p:spPr bwMode="auto">
            <a:xfrm rot="20441357" flipV="1">
              <a:off x="1872" y="528"/>
              <a:ext cx="528" cy="384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1086" name="Line 7"/>
            <p:cNvSpPr>
              <a:spLocks noChangeShapeType="1"/>
            </p:cNvSpPr>
            <p:nvPr/>
          </p:nvSpPr>
          <p:spPr bwMode="auto">
            <a:xfrm rot="18685941" flipV="1">
              <a:off x="1224" y="264"/>
              <a:ext cx="528" cy="384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1087" name="Line 8"/>
            <p:cNvSpPr>
              <a:spLocks noChangeShapeType="1"/>
            </p:cNvSpPr>
            <p:nvPr/>
          </p:nvSpPr>
          <p:spPr bwMode="auto">
            <a:xfrm rot="5597455" flipV="1">
              <a:off x="552" y="504"/>
              <a:ext cx="528" cy="384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1088" name="Line 9"/>
            <p:cNvSpPr>
              <a:spLocks noChangeShapeType="1"/>
            </p:cNvSpPr>
            <p:nvPr/>
          </p:nvSpPr>
          <p:spPr bwMode="auto">
            <a:xfrm rot="3766566" flipV="1">
              <a:off x="168" y="1032"/>
              <a:ext cx="528" cy="384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1089" name="Line 10"/>
            <p:cNvSpPr>
              <a:spLocks noChangeShapeType="1"/>
            </p:cNvSpPr>
            <p:nvPr/>
          </p:nvSpPr>
          <p:spPr bwMode="auto">
            <a:xfrm rot="3196244" flipV="1">
              <a:off x="2088" y="1848"/>
              <a:ext cx="528" cy="384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1090" name="Line 11"/>
            <p:cNvSpPr>
              <a:spLocks noChangeShapeType="1"/>
            </p:cNvSpPr>
            <p:nvPr/>
          </p:nvSpPr>
          <p:spPr bwMode="auto">
            <a:xfrm rot="16763604" flipV="1">
              <a:off x="1512" y="2232"/>
              <a:ext cx="528" cy="384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1091" name="Line 12"/>
            <p:cNvSpPr>
              <a:spLocks noChangeShapeType="1"/>
            </p:cNvSpPr>
            <p:nvPr/>
          </p:nvSpPr>
          <p:spPr bwMode="auto">
            <a:xfrm rot="19992818" flipV="1">
              <a:off x="768" y="2208"/>
              <a:ext cx="528" cy="384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1092" name="Line 13"/>
            <p:cNvSpPr>
              <a:spLocks noChangeShapeType="1"/>
            </p:cNvSpPr>
            <p:nvPr/>
          </p:nvSpPr>
          <p:spPr bwMode="auto">
            <a:xfrm rot="506441" flipV="1">
              <a:off x="192" y="1776"/>
              <a:ext cx="528" cy="384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1529159" y="4087787"/>
            <a:ext cx="2632075" cy="952500"/>
            <a:chOff x="307" y="3143"/>
            <a:chExt cx="1772" cy="415"/>
          </a:xfrm>
        </p:grpSpPr>
        <p:grpSp>
          <p:nvGrpSpPr>
            <p:cNvPr id="1066" name="Group 25"/>
            <p:cNvGrpSpPr>
              <a:grpSpLocks/>
            </p:cNvGrpSpPr>
            <p:nvPr/>
          </p:nvGrpSpPr>
          <p:grpSpPr bwMode="auto">
            <a:xfrm>
              <a:off x="307" y="3236"/>
              <a:ext cx="466" cy="322"/>
              <a:chOff x="480" y="3408"/>
              <a:chExt cx="1152" cy="768"/>
            </a:xfrm>
          </p:grpSpPr>
          <p:sp>
            <p:nvSpPr>
              <p:cNvPr id="17" name="Line 13"/>
              <p:cNvSpPr>
                <a:spLocks noChangeShapeType="1"/>
              </p:cNvSpPr>
              <p:nvPr/>
            </p:nvSpPr>
            <p:spPr bwMode="auto">
              <a:xfrm flipH="1">
                <a:off x="1101" y="3455"/>
                <a:ext cx="98" cy="289"/>
              </a:xfrm>
              <a:prstGeom prst="line">
                <a:avLst/>
              </a:prstGeom>
              <a:noFill/>
              <a:ln w="152400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800" kern="0">
                  <a:solidFill>
                    <a:sysClr val="windowText" lastClr="000000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8" name="Line 14"/>
              <p:cNvSpPr>
                <a:spLocks noChangeShapeType="1"/>
              </p:cNvSpPr>
              <p:nvPr/>
            </p:nvSpPr>
            <p:spPr bwMode="auto">
              <a:xfrm flipH="1">
                <a:off x="480" y="3793"/>
                <a:ext cx="98" cy="287"/>
              </a:xfrm>
              <a:prstGeom prst="line">
                <a:avLst/>
              </a:prstGeom>
              <a:noFill/>
              <a:ln w="152400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800" kern="0">
                  <a:solidFill>
                    <a:sysClr val="windowText" lastClr="000000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9" name="Line 15"/>
              <p:cNvSpPr>
                <a:spLocks noChangeShapeType="1"/>
              </p:cNvSpPr>
              <p:nvPr/>
            </p:nvSpPr>
            <p:spPr bwMode="auto">
              <a:xfrm flipH="1">
                <a:off x="623" y="3406"/>
                <a:ext cx="98" cy="290"/>
              </a:xfrm>
              <a:prstGeom prst="line">
                <a:avLst/>
              </a:prstGeom>
              <a:noFill/>
              <a:ln w="152400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800" kern="0">
                  <a:solidFill>
                    <a:sysClr val="windowText" lastClr="000000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0" name="Line 18"/>
              <p:cNvSpPr>
                <a:spLocks noChangeShapeType="1"/>
              </p:cNvSpPr>
              <p:nvPr/>
            </p:nvSpPr>
            <p:spPr bwMode="auto">
              <a:xfrm flipH="1">
                <a:off x="958" y="3839"/>
                <a:ext cx="98" cy="289"/>
              </a:xfrm>
              <a:prstGeom prst="line">
                <a:avLst/>
              </a:prstGeom>
              <a:noFill/>
              <a:ln w="152400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800" kern="0">
                  <a:solidFill>
                    <a:sysClr val="windowText" lastClr="000000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1" name="Line 19"/>
              <p:cNvSpPr>
                <a:spLocks noChangeShapeType="1"/>
              </p:cNvSpPr>
              <p:nvPr/>
            </p:nvSpPr>
            <p:spPr bwMode="auto">
              <a:xfrm flipH="1">
                <a:off x="1534" y="3455"/>
                <a:ext cx="98" cy="289"/>
              </a:xfrm>
              <a:prstGeom prst="line">
                <a:avLst/>
              </a:prstGeom>
              <a:noFill/>
              <a:ln w="152400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800" kern="0">
                  <a:solidFill>
                    <a:sysClr val="windowText" lastClr="000000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2" name="Line 20"/>
              <p:cNvSpPr>
                <a:spLocks noChangeShapeType="1"/>
              </p:cNvSpPr>
              <p:nvPr/>
            </p:nvSpPr>
            <p:spPr bwMode="auto">
              <a:xfrm flipH="1">
                <a:off x="1392" y="3886"/>
                <a:ext cx="98" cy="290"/>
              </a:xfrm>
              <a:prstGeom prst="line">
                <a:avLst/>
              </a:prstGeom>
              <a:noFill/>
              <a:ln w="152400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800" kern="0">
                  <a:solidFill>
                    <a:sysClr val="windowText" lastClr="000000"/>
                  </a:solidFill>
                  <a:latin typeface="+mn-ea"/>
                  <a:ea typeface="+mn-ea"/>
                </a:endParaRPr>
              </a:p>
            </p:txBody>
          </p:sp>
        </p:grpSp>
        <p:grpSp>
          <p:nvGrpSpPr>
            <p:cNvPr id="1067" name="组合 78"/>
            <p:cNvGrpSpPr>
              <a:grpSpLocks/>
            </p:cNvGrpSpPr>
            <p:nvPr/>
          </p:nvGrpSpPr>
          <p:grpSpPr bwMode="auto">
            <a:xfrm>
              <a:off x="1463" y="3143"/>
              <a:ext cx="616" cy="346"/>
              <a:chOff x="2879620" y="4643446"/>
              <a:chExt cx="978005" cy="549277"/>
            </a:xfrm>
          </p:grpSpPr>
          <p:sp>
            <p:nvSpPr>
              <p:cNvPr id="67" name="Line 19"/>
              <p:cNvSpPr>
                <a:spLocks noChangeShapeType="1"/>
              </p:cNvSpPr>
              <p:nvPr/>
            </p:nvSpPr>
            <p:spPr bwMode="auto">
              <a:xfrm flipH="1">
                <a:off x="3794842" y="4714818"/>
                <a:ext cx="62783" cy="192154"/>
              </a:xfrm>
              <a:prstGeom prst="line">
                <a:avLst/>
              </a:prstGeom>
              <a:noFill/>
              <a:ln w="152400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800" kern="0">
                  <a:solidFill>
                    <a:sysClr val="windowText" lastClr="000000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68" name="Line 19"/>
              <p:cNvSpPr>
                <a:spLocks noChangeShapeType="1"/>
              </p:cNvSpPr>
              <p:nvPr/>
            </p:nvSpPr>
            <p:spPr bwMode="auto">
              <a:xfrm flipH="1">
                <a:off x="3710000" y="5000304"/>
                <a:ext cx="62783" cy="192154"/>
              </a:xfrm>
              <a:prstGeom prst="line">
                <a:avLst/>
              </a:prstGeom>
              <a:noFill/>
              <a:ln w="152400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800" kern="0">
                  <a:solidFill>
                    <a:sysClr val="windowText" lastClr="000000"/>
                  </a:solidFill>
                  <a:latin typeface="+mn-ea"/>
                  <a:ea typeface="+mn-ea"/>
                </a:endParaRPr>
              </a:p>
            </p:txBody>
          </p:sp>
          <p:grpSp>
            <p:nvGrpSpPr>
              <p:cNvPr id="1070" name="Group 25"/>
              <p:cNvGrpSpPr>
                <a:grpSpLocks/>
              </p:cNvGrpSpPr>
              <p:nvPr/>
            </p:nvGrpSpPr>
            <p:grpSpPr bwMode="auto">
              <a:xfrm>
                <a:off x="2879620" y="4643446"/>
                <a:ext cx="739588" cy="511342"/>
                <a:chOff x="480" y="3408"/>
                <a:chExt cx="1152" cy="768"/>
              </a:xfrm>
            </p:grpSpPr>
            <p:sp>
              <p:nvSpPr>
                <p:cNvPr id="72" name="Line 13"/>
                <p:cNvSpPr>
                  <a:spLocks noChangeShapeType="1"/>
                </p:cNvSpPr>
                <p:nvPr/>
              </p:nvSpPr>
              <p:spPr bwMode="auto">
                <a:xfrm flipH="1">
                  <a:off x="1107" y="3456"/>
                  <a:ext cx="98" cy="287"/>
                </a:xfrm>
                <a:prstGeom prst="line">
                  <a:avLst/>
                </a:prstGeom>
                <a:noFill/>
                <a:ln w="152400">
                  <a:solidFill>
                    <a:schemeClr val="accent1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800" kern="0">
                    <a:solidFill>
                      <a:sysClr val="windowText" lastClr="000000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73" name="Line 14"/>
                <p:cNvSpPr>
                  <a:spLocks noChangeShapeType="1"/>
                </p:cNvSpPr>
                <p:nvPr/>
              </p:nvSpPr>
              <p:spPr bwMode="auto">
                <a:xfrm flipH="1">
                  <a:off x="489" y="3789"/>
                  <a:ext cx="100" cy="285"/>
                </a:xfrm>
                <a:prstGeom prst="line">
                  <a:avLst/>
                </a:prstGeom>
                <a:noFill/>
                <a:ln w="152400">
                  <a:solidFill>
                    <a:schemeClr val="accent1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800" kern="0">
                    <a:solidFill>
                      <a:sysClr val="windowText" lastClr="000000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74" name="Line 15"/>
                <p:cNvSpPr>
                  <a:spLocks noChangeShapeType="1"/>
                </p:cNvSpPr>
                <p:nvPr/>
              </p:nvSpPr>
              <p:spPr bwMode="auto">
                <a:xfrm flipH="1">
                  <a:off x="629" y="3408"/>
                  <a:ext cx="100" cy="287"/>
                </a:xfrm>
                <a:prstGeom prst="line">
                  <a:avLst/>
                </a:prstGeom>
                <a:noFill/>
                <a:ln w="152400">
                  <a:solidFill>
                    <a:schemeClr val="accent1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800" kern="0">
                    <a:solidFill>
                      <a:sysClr val="windowText" lastClr="000000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75" name="Line 18"/>
                <p:cNvSpPr>
                  <a:spLocks noChangeShapeType="1"/>
                </p:cNvSpPr>
                <p:nvPr/>
              </p:nvSpPr>
              <p:spPr bwMode="auto">
                <a:xfrm flipH="1">
                  <a:off x="962" y="3840"/>
                  <a:ext cx="103" cy="284"/>
                </a:xfrm>
                <a:prstGeom prst="line">
                  <a:avLst/>
                </a:prstGeom>
                <a:noFill/>
                <a:ln w="152400">
                  <a:solidFill>
                    <a:schemeClr val="accent1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800" kern="0">
                    <a:solidFill>
                      <a:sysClr val="windowText" lastClr="000000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76" name="Line 19"/>
                <p:cNvSpPr>
                  <a:spLocks noChangeShapeType="1"/>
                </p:cNvSpPr>
                <p:nvPr/>
              </p:nvSpPr>
              <p:spPr bwMode="auto">
                <a:xfrm flipH="1">
                  <a:off x="1538" y="3456"/>
                  <a:ext cx="103" cy="287"/>
                </a:xfrm>
                <a:prstGeom prst="line">
                  <a:avLst/>
                </a:prstGeom>
                <a:noFill/>
                <a:ln w="152400">
                  <a:solidFill>
                    <a:schemeClr val="accent1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800" kern="0">
                    <a:solidFill>
                      <a:sysClr val="windowText" lastClr="000000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77" name="Line 20"/>
                <p:cNvSpPr>
                  <a:spLocks noChangeShapeType="1"/>
                </p:cNvSpPr>
                <p:nvPr/>
              </p:nvSpPr>
              <p:spPr bwMode="auto">
                <a:xfrm flipH="1">
                  <a:off x="1398" y="3885"/>
                  <a:ext cx="100" cy="284"/>
                </a:xfrm>
                <a:prstGeom prst="line">
                  <a:avLst/>
                </a:prstGeom>
                <a:noFill/>
                <a:ln w="152400">
                  <a:solidFill>
                    <a:schemeClr val="accent1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800" kern="0">
                    <a:solidFill>
                      <a:sysClr val="windowText" lastClr="000000"/>
                    </a:solidFill>
                    <a:latin typeface="+mn-ea"/>
                    <a:ea typeface="+mn-ea"/>
                  </a:endParaRPr>
                </a:p>
              </p:txBody>
            </p:sp>
          </p:grpSp>
        </p:grpSp>
      </p:grpSp>
      <p:grpSp>
        <p:nvGrpSpPr>
          <p:cNvPr id="1031" name="Group 33"/>
          <p:cNvGrpSpPr>
            <a:grpSpLocks/>
          </p:cNvGrpSpPr>
          <p:nvPr/>
        </p:nvGrpSpPr>
        <p:grpSpPr bwMode="auto">
          <a:xfrm>
            <a:off x="1514871" y="3702396"/>
            <a:ext cx="2992438" cy="403225"/>
            <a:chOff x="113" y="2568"/>
            <a:chExt cx="2295" cy="585"/>
          </a:xfrm>
          <a:solidFill>
            <a:schemeClr val="tx1"/>
          </a:solidFill>
        </p:grpSpPr>
        <p:sp>
          <p:nvSpPr>
            <p:cNvPr id="59" name="AutoShape 5"/>
            <p:cNvSpPr>
              <a:spLocks noChangeArrowheads="1"/>
            </p:cNvSpPr>
            <p:nvPr/>
          </p:nvSpPr>
          <p:spPr bwMode="auto">
            <a:xfrm>
              <a:off x="113" y="2658"/>
              <a:ext cx="989" cy="495"/>
            </a:xfrm>
            <a:prstGeom prst="cloudCallout">
              <a:avLst>
                <a:gd name="adj1" fmla="val 778"/>
                <a:gd name="adj2" fmla="val 15208"/>
              </a:avLst>
            </a:prstGeom>
            <a:grpFill/>
            <a:ln w="9525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800" ker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78" name="AutoShape 5"/>
            <p:cNvSpPr>
              <a:spLocks noChangeArrowheads="1"/>
            </p:cNvSpPr>
            <p:nvPr/>
          </p:nvSpPr>
          <p:spPr bwMode="auto">
            <a:xfrm>
              <a:off x="1328" y="2568"/>
              <a:ext cx="1080" cy="539"/>
            </a:xfrm>
            <a:prstGeom prst="cloudCallout">
              <a:avLst>
                <a:gd name="adj1" fmla="val 778"/>
                <a:gd name="adj2" fmla="val 15208"/>
              </a:avLst>
            </a:prstGeom>
            <a:grpFill/>
            <a:ln w="9525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800" ker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032" name="Group 17"/>
          <p:cNvGrpSpPr>
            <a:grpSpLocks/>
          </p:cNvGrpSpPr>
          <p:nvPr/>
        </p:nvGrpSpPr>
        <p:grpSpPr bwMode="auto">
          <a:xfrm>
            <a:off x="6881813" y="4006230"/>
            <a:ext cx="2055812" cy="847725"/>
            <a:chOff x="864" y="336"/>
            <a:chExt cx="3984" cy="2924"/>
          </a:xfrm>
        </p:grpSpPr>
        <p:grpSp>
          <p:nvGrpSpPr>
            <p:cNvPr id="1052" name="Group 16"/>
            <p:cNvGrpSpPr>
              <a:grpSpLocks/>
            </p:cNvGrpSpPr>
            <p:nvPr/>
          </p:nvGrpSpPr>
          <p:grpSpPr bwMode="auto">
            <a:xfrm>
              <a:off x="2304" y="336"/>
              <a:ext cx="2544" cy="2496"/>
              <a:chOff x="192" y="192"/>
              <a:chExt cx="2544" cy="2496"/>
            </a:xfrm>
          </p:grpSpPr>
          <p:sp>
            <p:nvSpPr>
              <p:cNvPr id="1054" name="Oval 4"/>
              <p:cNvSpPr>
                <a:spLocks noChangeArrowheads="1"/>
              </p:cNvSpPr>
              <p:nvPr/>
            </p:nvSpPr>
            <p:spPr bwMode="auto">
              <a:xfrm>
                <a:off x="912" y="912"/>
                <a:ext cx="1056" cy="1056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 sz="2800">
                  <a:latin typeface="+mn-ea"/>
                  <a:ea typeface="+mn-ea"/>
                </a:endParaRPr>
              </a:p>
            </p:txBody>
          </p:sp>
          <p:sp>
            <p:nvSpPr>
              <p:cNvPr id="1055" name="Line 5"/>
              <p:cNvSpPr>
                <a:spLocks noChangeShapeType="1"/>
              </p:cNvSpPr>
              <p:nvPr/>
            </p:nvSpPr>
            <p:spPr bwMode="auto">
              <a:xfrm rot="2129131" flipV="1">
                <a:off x="2208" y="1152"/>
                <a:ext cx="528" cy="384"/>
              </a:xfrm>
              <a:prstGeom prst="line">
                <a:avLst/>
              </a:prstGeom>
              <a:noFill/>
              <a:ln w="635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1056" name="Line 6"/>
              <p:cNvSpPr>
                <a:spLocks noChangeShapeType="1"/>
              </p:cNvSpPr>
              <p:nvPr/>
            </p:nvSpPr>
            <p:spPr bwMode="auto">
              <a:xfrm rot="20441357" flipV="1">
                <a:off x="1872" y="528"/>
                <a:ext cx="528" cy="384"/>
              </a:xfrm>
              <a:prstGeom prst="line">
                <a:avLst/>
              </a:prstGeom>
              <a:noFill/>
              <a:ln w="635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1057" name="Line 7"/>
              <p:cNvSpPr>
                <a:spLocks noChangeShapeType="1"/>
              </p:cNvSpPr>
              <p:nvPr/>
            </p:nvSpPr>
            <p:spPr bwMode="auto">
              <a:xfrm rot="18685941" flipV="1">
                <a:off x="1224" y="264"/>
                <a:ext cx="528" cy="384"/>
              </a:xfrm>
              <a:prstGeom prst="line">
                <a:avLst/>
              </a:prstGeom>
              <a:noFill/>
              <a:ln w="635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1058" name="Line 8"/>
              <p:cNvSpPr>
                <a:spLocks noChangeShapeType="1"/>
              </p:cNvSpPr>
              <p:nvPr/>
            </p:nvSpPr>
            <p:spPr bwMode="auto">
              <a:xfrm rot="5597455" flipV="1">
                <a:off x="552" y="504"/>
                <a:ext cx="528" cy="384"/>
              </a:xfrm>
              <a:prstGeom prst="line">
                <a:avLst/>
              </a:prstGeom>
              <a:noFill/>
              <a:ln w="635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1059" name="Line 9"/>
              <p:cNvSpPr>
                <a:spLocks noChangeShapeType="1"/>
              </p:cNvSpPr>
              <p:nvPr/>
            </p:nvSpPr>
            <p:spPr bwMode="auto">
              <a:xfrm rot="3766566" flipV="1">
                <a:off x="168" y="1032"/>
                <a:ext cx="528" cy="384"/>
              </a:xfrm>
              <a:prstGeom prst="line">
                <a:avLst/>
              </a:prstGeom>
              <a:noFill/>
              <a:ln w="635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1060" name="Line 10"/>
              <p:cNvSpPr>
                <a:spLocks noChangeShapeType="1"/>
              </p:cNvSpPr>
              <p:nvPr/>
            </p:nvSpPr>
            <p:spPr bwMode="auto">
              <a:xfrm rot="3196244" flipV="1">
                <a:off x="2088" y="1848"/>
                <a:ext cx="528" cy="384"/>
              </a:xfrm>
              <a:prstGeom prst="line">
                <a:avLst/>
              </a:prstGeom>
              <a:noFill/>
              <a:ln w="635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1061" name="Line 11"/>
              <p:cNvSpPr>
                <a:spLocks noChangeShapeType="1"/>
              </p:cNvSpPr>
              <p:nvPr/>
            </p:nvSpPr>
            <p:spPr bwMode="auto">
              <a:xfrm rot="16763604" flipV="1">
                <a:off x="1512" y="2232"/>
                <a:ext cx="528" cy="384"/>
              </a:xfrm>
              <a:prstGeom prst="line">
                <a:avLst/>
              </a:prstGeom>
              <a:noFill/>
              <a:ln w="635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1062" name="Line 12"/>
              <p:cNvSpPr>
                <a:spLocks noChangeShapeType="1"/>
              </p:cNvSpPr>
              <p:nvPr/>
            </p:nvSpPr>
            <p:spPr bwMode="auto">
              <a:xfrm rot="19992818" flipV="1">
                <a:off x="768" y="2208"/>
                <a:ext cx="528" cy="384"/>
              </a:xfrm>
              <a:prstGeom prst="line">
                <a:avLst/>
              </a:prstGeom>
              <a:noFill/>
              <a:ln w="635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1063" name="Line 13"/>
              <p:cNvSpPr>
                <a:spLocks noChangeShapeType="1"/>
              </p:cNvSpPr>
              <p:nvPr/>
            </p:nvSpPr>
            <p:spPr bwMode="auto">
              <a:xfrm rot="506441" flipV="1">
                <a:off x="192" y="1776"/>
                <a:ext cx="528" cy="384"/>
              </a:xfrm>
              <a:prstGeom prst="line">
                <a:avLst/>
              </a:prstGeom>
              <a:noFill/>
              <a:ln w="635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  <p:sp>
          <p:nvSpPr>
            <p:cNvPr id="1053" name="AutoShape 15"/>
            <p:cNvSpPr>
              <a:spLocks noChangeArrowheads="1"/>
            </p:cNvSpPr>
            <p:nvPr/>
          </p:nvSpPr>
          <p:spPr bwMode="auto">
            <a:xfrm rot="82169">
              <a:off x="864" y="1824"/>
              <a:ext cx="3069" cy="1436"/>
            </a:xfrm>
            <a:prstGeom prst="cloudCallout">
              <a:avLst>
                <a:gd name="adj1" fmla="val -9898"/>
                <a:gd name="adj2" fmla="val -255"/>
              </a:avLst>
            </a:prstGeom>
            <a:solidFill>
              <a:srgbClr val="FFFFFF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zh-CN" altLang="zh-CN" sz="2800">
                <a:latin typeface="+mn-ea"/>
                <a:ea typeface="+mn-ea"/>
              </a:endParaRPr>
            </a:p>
          </p:txBody>
        </p:sp>
      </p:grpSp>
      <p:pic>
        <p:nvPicPr>
          <p:cNvPr id="97284" name="Picture 4" descr="http://www.sucai.com/datas/Vector/pic2/jijie/tianqi/tianqi2_025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duotone>
              <a:prstClr val="black"/>
              <a:srgbClr val="FF0000">
                <a:tint val="45000"/>
                <a:satMod val="400000"/>
              </a:srgbClr>
            </a:duotone>
            <a:lum bright="-9000" contrast="100000"/>
          </a:blip>
          <a:srcRect/>
          <a:stretch>
            <a:fillRect/>
          </a:stretch>
        </p:blipFill>
        <p:spPr bwMode="auto">
          <a:xfrm>
            <a:off x="8990282" y="3961279"/>
            <a:ext cx="664135" cy="937627"/>
          </a:xfrm>
          <a:prstGeom prst="rect">
            <a:avLst/>
          </a:prstGeom>
          <a:noFill/>
          <a:ln w="0">
            <a:solidFill>
              <a:schemeClr val="tx1"/>
            </a:solidFill>
          </a:ln>
        </p:spPr>
      </p:pic>
      <p:sp>
        <p:nvSpPr>
          <p:cNvPr id="1034" name="Text Box 50"/>
          <p:cNvSpPr txBox="1">
            <a:spLocks noChangeArrowheads="1"/>
          </p:cNvSpPr>
          <p:nvPr/>
        </p:nvSpPr>
        <p:spPr bwMode="auto">
          <a:xfrm>
            <a:off x="2468959" y="844550"/>
            <a:ext cx="9048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</a:rPr>
              <a:t>北京</a:t>
            </a:r>
          </a:p>
        </p:txBody>
      </p:sp>
      <p:sp>
        <p:nvSpPr>
          <p:cNvPr id="1035" name="Text Box 51"/>
          <p:cNvSpPr txBox="1">
            <a:spLocks noChangeArrowheads="1"/>
          </p:cNvSpPr>
          <p:nvPr/>
        </p:nvSpPr>
        <p:spPr bwMode="auto">
          <a:xfrm>
            <a:off x="7758113" y="844550"/>
            <a:ext cx="12652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</a:rPr>
              <a:t>哈尔滨</a:t>
            </a:r>
          </a:p>
        </p:txBody>
      </p:sp>
      <p:sp>
        <p:nvSpPr>
          <p:cNvPr id="1036" name="Text Box 52"/>
          <p:cNvSpPr txBox="1">
            <a:spLocks noChangeArrowheads="1"/>
          </p:cNvSpPr>
          <p:nvPr/>
        </p:nvSpPr>
        <p:spPr bwMode="auto">
          <a:xfrm>
            <a:off x="8022927" y="3148260"/>
            <a:ext cx="9064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</a:rPr>
              <a:t>武汉</a:t>
            </a:r>
          </a:p>
        </p:txBody>
      </p:sp>
      <p:sp>
        <p:nvSpPr>
          <p:cNvPr id="1037" name="Text Box 53"/>
          <p:cNvSpPr txBox="1">
            <a:spLocks noChangeArrowheads="1"/>
          </p:cNvSpPr>
          <p:nvPr/>
        </p:nvSpPr>
        <p:spPr bwMode="auto">
          <a:xfrm>
            <a:off x="2510234" y="3149848"/>
            <a:ext cx="9064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</a:rPr>
              <a:t>广州</a:t>
            </a:r>
          </a:p>
        </p:txBody>
      </p:sp>
      <p:sp>
        <p:nvSpPr>
          <p:cNvPr id="1038" name="Freeform 54"/>
          <p:cNvSpPr>
            <a:spLocks/>
          </p:cNvSpPr>
          <p:nvPr/>
        </p:nvSpPr>
        <p:spPr bwMode="auto">
          <a:xfrm>
            <a:off x="7392988" y="1335088"/>
            <a:ext cx="2100262" cy="407987"/>
          </a:xfrm>
          <a:custGeom>
            <a:avLst/>
            <a:gdLst>
              <a:gd name="T0" fmla="*/ 0 w 3727"/>
              <a:gd name="T1" fmla="*/ 2147483647 h 991"/>
              <a:gd name="T2" fmla="*/ 2147483647 w 3727"/>
              <a:gd name="T3" fmla="*/ 2147483647 h 991"/>
              <a:gd name="T4" fmla="*/ 2147483647 w 3727"/>
              <a:gd name="T5" fmla="*/ 2147483647 h 991"/>
              <a:gd name="T6" fmla="*/ 2147483647 w 3727"/>
              <a:gd name="T7" fmla="*/ 2147483647 h 991"/>
              <a:gd name="T8" fmla="*/ 2147483647 w 3727"/>
              <a:gd name="T9" fmla="*/ 2147483647 h 991"/>
              <a:gd name="T10" fmla="*/ 2147483647 w 3727"/>
              <a:gd name="T11" fmla="*/ 2147483647 h 991"/>
              <a:gd name="T12" fmla="*/ 2147483647 w 3727"/>
              <a:gd name="T13" fmla="*/ 2147483647 h 991"/>
              <a:gd name="T14" fmla="*/ 2147483647 w 3727"/>
              <a:gd name="T15" fmla="*/ 2147483647 h 991"/>
              <a:gd name="T16" fmla="*/ 2147483647 w 3727"/>
              <a:gd name="T17" fmla="*/ 2147483647 h 991"/>
              <a:gd name="T18" fmla="*/ 2147483647 w 3727"/>
              <a:gd name="T19" fmla="*/ 2147483647 h 991"/>
              <a:gd name="T20" fmla="*/ 2147483647 w 3727"/>
              <a:gd name="T21" fmla="*/ 2147483647 h 991"/>
              <a:gd name="T22" fmla="*/ 2147483647 w 3727"/>
              <a:gd name="T23" fmla="*/ 2147483647 h 991"/>
              <a:gd name="T24" fmla="*/ 2147483647 w 3727"/>
              <a:gd name="T25" fmla="*/ 2147483647 h 991"/>
              <a:gd name="T26" fmla="*/ 2147483647 w 3727"/>
              <a:gd name="T27" fmla="*/ 2147483647 h 99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3727"/>
              <a:gd name="T43" fmla="*/ 0 h 991"/>
              <a:gd name="T44" fmla="*/ 3727 w 3727"/>
              <a:gd name="T45" fmla="*/ 991 h 991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3727" h="991">
                <a:moveTo>
                  <a:pt x="0" y="982"/>
                </a:moveTo>
                <a:cubicBezTo>
                  <a:pt x="23" y="934"/>
                  <a:pt x="65" y="771"/>
                  <a:pt x="129" y="693"/>
                </a:cubicBezTo>
                <a:cubicBezTo>
                  <a:pt x="193" y="615"/>
                  <a:pt x="285" y="549"/>
                  <a:pt x="385" y="511"/>
                </a:cubicBezTo>
                <a:cubicBezTo>
                  <a:pt x="485" y="473"/>
                  <a:pt x="616" y="474"/>
                  <a:pt x="732" y="465"/>
                </a:cubicBezTo>
                <a:cubicBezTo>
                  <a:pt x="848" y="456"/>
                  <a:pt x="961" y="506"/>
                  <a:pt x="1080" y="456"/>
                </a:cubicBezTo>
                <a:cubicBezTo>
                  <a:pt x="1199" y="406"/>
                  <a:pt x="1352" y="228"/>
                  <a:pt x="1445" y="163"/>
                </a:cubicBezTo>
                <a:cubicBezTo>
                  <a:pt x="1538" y="98"/>
                  <a:pt x="1550" y="87"/>
                  <a:pt x="1637" y="63"/>
                </a:cubicBezTo>
                <a:cubicBezTo>
                  <a:pt x="1724" y="39"/>
                  <a:pt x="1854" y="0"/>
                  <a:pt x="1967" y="17"/>
                </a:cubicBezTo>
                <a:cubicBezTo>
                  <a:pt x="2080" y="34"/>
                  <a:pt x="2198" y="91"/>
                  <a:pt x="2314" y="163"/>
                </a:cubicBezTo>
                <a:cubicBezTo>
                  <a:pt x="2430" y="235"/>
                  <a:pt x="2551" y="395"/>
                  <a:pt x="2661" y="447"/>
                </a:cubicBezTo>
                <a:cubicBezTo>
                  <a:pt x="2771" y="499"/>
                  <a:pt x="2871" y="460"/>
                  <a:pt x="2972" y="474"/>
                </a:cubicBezTo>
                <a:cubicBezTo>
                  <a:pt x="3073" y="488"/>
                  <a:pt x="3180" y="502"/>
                  <a:pt x="3269" y="533"/>
                </a:cubicBezTo>
                <a:cubicBezTo>
                  <a:pt x="3358" y="564"/>
                  <a:pt x="3430" y="584"/>
                  <a:pt x="3506" y="660"/>
                </a:cubicBezTo>
                <a:cubicBezTo>
                  <a:pt x="3582" y="736"/>
                  <a:pt x="3681" y="922"/>
                  <a:pt x="3727" y="991"/>
                </a:cubicBezTo>
              </a:path>
            </a:pathLst>
          </a:cu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800">
              <a:latin typeface="+mn-ea"/>
              <a:ea typeface="+mn-ea"/>
            </a:endParaRPr>
          </a:p>
        </p:txBody>
      </p:sp>
      <p:grpSp>
        <p:nvGrpSpPr>
          <p:cNvPr id="10" name="组合 1"/>
          <p:cNvGrpSpPr>
            <a:grpSpLocks/>
          </p:cNvGrpSpPr>
          <p:nvPr/>
        </p:nvGrpSpPr>
        <p:grpSpPr bwMode="auto">
          <a:xfrm>
            <a:off x="7366000" y="1893888"/>
            <a:ext cx="2008188" cy="590550"/>
            <a:chOff x="5844863" y="2005710"/>
            <a:chExt cx="1594668" cy="623953"/>
          </a:xfrm>
        </p:grpSpPr>
        <p:grpSp>
          <p:nvGrpSpPr>
            <p:cNvPr id="1045" name="Group 60"/>
            <p:cNvGrpSpPr>
              <a:grpSpLocks/>
            </p:cNvGrpSpPr>
            <p:nvPr/>
          </p:nvGrpSpPr>
          <p:grpSpPr bwMode="auto">
            <a:xfrm>
              <a:off x="5844863" y="2012346"/>
              <a:ext cx="489415" cy="617317"/>
              <a:chOff x="2256" y="2400"/>
              <a:chExt cx="768" cy="1200"/>
            </a:xfrm>
          </p:grpSpPr>
          <p:sp>
            <p:nvSpPr>
              <p:cNvPr id="1050" name="Line 61"/>
              <p:cNvSpPr>
                <a:spLocks noChangeShapeType="1"/>
              </p:cNvSpPr>
              <p:nvPr/>
            </p:nvSpPr>
            <p:spPr bwMode="auto">
              <a:xfrm flipH="1">
                <a:off x="2688" y="2400"/>
                <a:ext cx="336" cy="528"/>
              </a:xfrm>
              <a:prstGeom prst="line">
                <a:avLst/>
              </a:prstGeom>
              <a:noFill/>
              <a:ln w="3175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1051" name="Line 62"/>
              <p:cNvSpPr>
                <a:spLocks noChangeShapeType="1"/>
              </p:cNvSpPr>
              <p:nvPr/>
            </p:nvSpPr>
            <p:spPr bwMode="auto">
              <a:xfrm flipH="1">
                <a:off x="2256" y="3072"/>
                <a:ext cx="336" cy="528"/>
              </a:xfrm>
              <a:prstGeom prst="line">
                <a:avLst/>
              </a:prstGeom>
              <a:noFill/>
              <a:ln w="26035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  <p:grpSp>
          <p:nvGrpSpPr>
            <p:cNvPr id="1046" name="Group 63"/>
            <p:cNvGrpSpPr>
              <a:grpSpLocks/>
            </p:cNvGrpSpPr>
            <p:nvPr/>
          </p:nvGrpSpPr>
          <p:grpSpPr bwMode="auto">
            <a:xfrm>
              <a:off x="6516977" y="2005710"/>
              <a:ext cx="922554" cy="593840"/>
              <a:chOff x="4332" y="2251"/>
              <a:chExt cx="541" cy="430"/>
            </a:xfrm>
          </p:grpSpPr>
          <p:sp>
            <p:nvSpPr>
              <p:cNvPr id="1047" name="Line 64"/>
              <p:cNvSpPr>
                <a:spLocks noChangeShapeType="1"/>
              </p:cNvSpPr>
              <p:nvPr/>
            </p:nvSpPr>
            <p:spPr bwMode="auto">
              <a:xfrm>
                <a:off x="4332" y="2432"/>
                <a:ext cx="541" cy="14"/>
              </a:xfrm>
              <a:prstGeom prst="line">
                <a:avLst/>
              </a:prstGeom>
              <a:noFill/>
              <a:ln w="26035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1048" name="Line 65"/>
              <p:cNvSpPr>
                <a:spLocks noChangeShapeType="1"/>
              </p:cNvSpPr>
              <p:nvPr/>
            </p:nvSpPr>
            <p:spPr bwMode="auto">
              <a:xfrm flipH="1">
                <a:off x="4399" y="2251"/>
                <a:ext cx="338" cy="430"/>
              </a:xfrm>
              <a:prstGeom prst="line">
                <a:avLst/>
              </a:prstGeom>
              <a:noFill/>
              <a:ln w="26035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1049" name="Line 66"/>
              <p:cNvSpPr>
                <a:spLocks noChangeShapeType="1"/>
              </p:cNvSpPr>
              <p:nvPr/>
            </p:nvSpPr>
            <p:spPr bwMode="auto">
              <a:xfrm>
                <a:off x="4422" y="2251"/>
                <a:ext cx="337" cy="430"/>
              </a:xfrm>
              <a:prstGeom prst="line">
                <a:avLst/>
              </a:prstGeom>
              <a:noFill/>
              <a:ln w="26035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</p:grpSp>
      <p:sp>
        <p:nvSpPr>
          <p:cNvPr id="1040" name="Text Box 67"/>
          <p:cNvSpPr txBox="1">
            <a:spLocks noChangeArrowheads="1"/>
          </p:cNvSpPr>
          <p:nvPr/>
        </p:nvSpPr>
        <p:spPr bwMode="auto">
          <a:xfrm>
            <a:off x="2234116" y="2429767"/>
            <a:ext cx="1565049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2800" b="1">
                <a:solidFill>
                  <a:srgbClr val="000000"/>
                </a:solidFill>
                <a:latin typeface="+mn-ea"/>
                <a:ea typeface="+mn-ea"/>
              </a:rPr>
              <a:t>2~10 ℃</a:t>
            </a:r>
            <a:r>
              <a:rPr kumimoji="1" lang="en-US" altLang="zh-CN" sz="2800">
                <a:solidFill>
                  <a:srgbClr val="000000"/>
                </a:solidFill>
                <a:latin typeface="+mn-ea"/>
                <a:ea typeface="+mn-ea"/>
              </a:rPr>
              <a:t> </a:t>
            </a:r>
          </a:p>
        </p:txBody>
      </p:sp>
      <p:graphicFrame>
        <p:nvGraphicFramePr>
          <p:cNvPr id="1026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00549462"/>
              </p:ext>
            </p:extLst>
          </p:nvPr>
        </p:nvGraphicFramePr>
        <p:xfrm>
          <a:off x="5689600" y="3138488"/>
          <a:ext cx="142875" cy="203200"/>
        </p:xfrm>
        <a:graphic>
          <a:graphicData uri="http://schemas.openxmlformats.org/presentationml/2006/ole">
            <p:oleObj spid="_x0000_s1095" name="公式" r:id="rId4" imgW="114151" imgH="215619" progId="Equation.3">
              <p:embed/>
            </p:oleObj>
          </a:graphicData>
        </a:graphic>
      </p:graphicFrame>
      <p:sp>
        <p:nvSpPr>
          <p:cNvPr id="1041" name="Text Box 69"/>
          <p:cNvSpPr txBox="1">
            <a:spLocks noChangeArrowheads="1"/>
          </p:cNvSpPr>
          <p:nvPr/>
        </p:nvSpPr>
        <p:spPr bwMode="auto">
          <a:xfrm>
            <a:off x="7669979" y="2572196"/>
            <a:ext cx="154744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2800" b="1">
                <a:solidFill>
                  <a:srgbClr val="000000"/>
                </a:solidFill>
                <a:latin typeface="+mn-ea"/>
                <a:ea typeface="+mn-ea"/>
              </a:rPr>
              <a:t>0~ 3 ℃</a:t>
            </a:r>
            <a:r>
              <a:rPr kumimoji="1" lang="en-US" altLang="zh-CN" sz="2800">
                <a:solidFill>
                  <a:srgbClr val="000000"/>
                </a:solidFill>
                <a:latin typeface="+mn-ea"/>
                <a:ea typeface="+mn-ea"/>
              </a:rPr>
              <a:t> </a:t>
            </a:r>
          </a:p>
        </p:txBody>
      </p:sp>
      <p:sp>
        <p:nvSpPr>
          <p:cNvPr id="1042" name="Text Box 70"/>
          <p:cNvSpPr txBox="1">
            <a:spLocks noChangeArrowheads="1"/>
          </p:cNvSpPr>
          <p:nvPr/>
        </p:nvSpPr>
        <p:spPr bwMode="auto">
          <a:xfrm>
            <a:off x="2234116" y="5236492"/>
            <a:ext cx="1798729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2800" b="1">
                <a:solidFill>
                  <a:srgbClr val="000000"/>
                </a:solidFill>
                <a:latin typeface="+mn-ea"/>
                <a:ea typeface="+mn-ea"/>
              </a:rPr>
              <a:t>17~22 ℃</a:t>
            </a:r>
            <a:r>
              <a:rPr kumimoji="1" lang="en-US" altLang="zh-CN" sz="2800">
                <a:solidFill>
                  <a:srgbClr val="000000"/>
                </a:solidFill>
                <a:latin typeface="+mn-ea"/>
                <a:ea typeface="+mn-ea"/>
              </a:rPr>
              <a:t> </a:t>
            </a:r>
          </a:p>
        </p:txBody>
      </p:sp>
      <p:sp>
        <p:nvSpPr>
          <p:cNvPr id="1043" name="Text Box 71"/>
          <p:cNvSpPr txBox="1">
            <a:spLocks noChangeArrowheads="1"/>
          </p:cNvSpPr>
          <p:nvPr/>
        </p:nvSpPr>
        <p:spPr bwMode="auto">
          <a:xfrm>
            <a:off x="7538083" y="5238080"/>
            <a:ext cx="1636401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2800" b="1">
                <a:solidFill>
                  <a:srgbClr val="000000"/>
                </a:solidFill>
                <a:latin typeface="+mn-ea"/>
                <a:ea typeface="+mn-ea"/>
              </a:rPr>
              <a:t>13~18 ℃</a:t>
            </a:r>
            <a:r>
              <a:rPr kumimoji="1" lang="en-US" altLang="zh-CN" sz="2800">
                <a:solidFill>
                  <a:srgbClr val="000000"/>
                </a:solidFill>
                <a:latin typeface="+mn-ea"/>
                <a:ea typeface="+mn-ea"/>
              </a:rPr>
              <a:t> </a:t>
            </a:r>
          </a:p>
        </p:txBody>
      </p:sp>
      <p:sp>
        <p:nvSpPr>
          <p:cNvPr id="31812" name="WordArt 2"/>
          <p:cNvSpPr>
            <a:spLocks noChangeArrowheads="1" noChangeShapeType="1" noTextEdit="1"/>
          </p:cNvSpPr>
          <p:nvPr/>
        </p:nvSpPr>
        <p:spPr bwMode="auto">
          <a:xfrm>
            <a:off x="9336940" y="215751"/>
            <a:ext cx="1896705" cy="618613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>
              <a:defRPr/>
            </a:pPr>
            <a:r>
              <a:rPr lang="zh-CN" altLang="en-US" sz="2800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+mn-ea"/>
                <a:ea typeface="+mn-ea"/>
              </a:rPr>
              <a:t>活动</a:t>
            </a:r>
            <a:r>
              <a:rPr lang="en-US" altLang="zh-CN" sz="2800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+mn-ea"/>
                <a:ea typeface="+mn-ea"/>
              </a:rPr>
              <a:t>1</a:t>
            </a:r>
            <a:endParaRPr lang="zh-CN" altLang="en-US" sz="2800" kern="10" dirty="0">
              <a:ln w="12700">
                <a:solidFill>
                  <a:srgbClr val="B2B2B2"/>
                </a:solidFill>
                <a:round/>
                <a:headEnd/>
                <a:tailEnd/>
              </a:ln>
              <a:solidFill>
                <a:srgbClr val="FF0066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972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42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1157307" y="3220923"/>
            <a:ext cx="46042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333399"/>
                </a:solidFill>
                <a:latin typeface="+mn-ea"/>
                <a:ea typeface="+mn-ea"/>
              </a:rPr>
              <a:t>其余几个描述的是什么呢？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5905594" y="3224098"/>
            <a:ext cx="1536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FF0000"/>
                </a:solidFill>
                <a:latin typeface="+mn-ea"/>
                <a:ea typeface="+mn-ea"/>
              </a:rPr>
              <a:t>气候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255483" y="4949115"/>
            <a:ext cx="96186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333399"/>
                </a:solidFill>
                <a:latin typeface="+mn-ea"/>
                <a:ea typeface="+mn-ea"/>
              </a:rPr>
              <a:t>仔细体会，气候与天气有什么区别和联系。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60438" y="4020344"/>
            <a:ext cx="10225136" cy="568365"/>
            <a:chOff x="192" y="3448"/>
            <a:chExt cx="5472" cy="379"/>
          </a:xfrm>
        </p:grpSpPr>
        <p:sp>
          <p:nvSpPr>
            <p:cNvPr id="43016" name="Text Box 6"/>
            <p:cNvSpPr txBox="1">
              <a:spLocks noChangeArrowheads="1"/>
            </p:cNvSpPr>
            <p:nvPr/>
          </p:nvSpPr>
          <p:spPr bwMode="auto">
            <a:xfrm>
              <a:off x="624" y="3456"/>
              <a:ext cx="5040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800" b="1" u="sng">
                  <a:solidFill>
                    <a:srgbClr val="990033"/>
                  </a:solidFill>
                  <a:latin typeface="+mn-ea"/>
                  <a:ea typeface="+mn-ea"/>
                </a:rPr>
                <a:t>气候</a:t>
              </a:r>
              <a:r>
                <a:rPr kumimoji="1" lang="zh-CN" altLang="en-US" sz="2800" b="1">
                  <a:solidFill>
                    <a:schemeClr val="tx2"/>
                  </a:solidFill>
                  <a:latin typeface="+mn-ea"/>
                  <a:ea typeface="+mn-ea"/>
                </a:rPr>
                <a:t>是指一个地方</a:t>
              </a:r>
              <a:r>
                <a:rPr kumimoji="1" lang="zh-CN" altLang="en-US" sz="2800" b="1" u="sng">
                  <a:solidFill>
                    <a:srgbClr val="FF0000"/>
                  </a:solidFill>
                  <a:latin typeface="+mn-ea"/>
                  <a:ea typeface="+mn-ea"/>
                </a:rPr>
                <a:t>多年的</a:t>
              </a:r>
              <a:r>
                <a:rPr kumimoji="1" lang="zh-CN" altLang="en-US" sz="2800" b="1">
                  <a:solidFill>
                    <a:schemeClr val="tx2"/>
                  </a:solidFill>
                  <a:latin typeface="+mn-ea"/>
                  <a:ea typeface="+mn-ea"/>
                </a:rPr>
                <a:t>平均天气 状况</a:t>
              </a:r>
              <a:r>
                <a:rPr kumimoji="1" lang="en-US" altLang="zh-CN" sz="2800" b="1">
                  <a:solidFill>
                    <a:schemeClr val="tx2"/>
                  </a:solidFill>
                  <a:latin typeface="+mn-ea"/>
                  <a:ea typeface="+mn-ea"/>
                </a:rPr>
                <a:t>,</a:t>
              </a:r>
              <a:r>
                <a:rPr kumimoji="1" lang="zh-CN" altLang="en-US" sz="2800" b="1" u="sng">
                  <a:solidFill>
                    <a:srgbClr val="FF0000"/>
                  </a:solidFill>
                  <a:latin typeface="+mn-ea"/>
                  <a:ea typeface="+mn-ea"/>
                </a:rPr>
                <a:t>它是长期稳定的</a:t>
              </a:r>
            </a:p>
          </p:txBody>
        </p:sp>
        <p:pic>
          <p:nvPicPr>
            <p:cNvPr id="43017" name="Picture 7" descr="STARC109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" y="3448"/>
              <a:ext cx="381" cy="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3014" name="Text Box 8"/>
          <p:cNvSpPr txBox="1">
            <a:spLocks noChangeArrowheads="1"/>
          </p:cNvSpPr>
          <p:nvPr/>
        </p:nvSpPr>
        <p:spPr bwMode="auto">
          <a:xfrm>
            <a:off x="1369090" y="1492731"/>
            <a:ext cx="811855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</a:rPr>
              <a:t>阴转多云</a:t>
            </a:r>
            <a:r>
              <a:rPr lang="zh-CN" altLang="en-US" sz="2800" b="1">
                <a:solidFill>
                  <a:srgbClr val="0000FF"/>
                </a:solidFill>
                <a:latin typeface="+mn-ea"/>
                <a:ea typeface="+mn-ea"/>
              </a:rPr>
              <a:t>　　冬暖夏凉　　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</a:rPr>
              <a:t>晴空万里</a:t>
            </a:r>
            <a:r>
              <a:rPr lang="zh-CN" altLang="en-US" sz="2800" b="1">
                <a:solidFill>
                  <a:srgbClr val="0000FF"/>
                </a:solidFill>
                <a:latin typeface="+mn-ea"/>
                <a:ea typeface="+mn-ea"/>
              </a:rPr>
              <a:t>　秋高气爽　　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</a:rPr>
              <a:t>和风细雨　</a:t>
            </a:r>
            <a:r>
              <a:rPr lang="zh-CN" altLang="en-US" sz="2800" b="1">
                <a:solidFill>
                  <a:srgbClr val="0000FF"/>
                </a:solidFill>
                <a:latin typeface="+mn-ea"/>
                <a:ea typeface="+mn-ea"/>
              </a:rPr>
              <a:t>　终年高温　冬雨夏干　  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</a:rPr>
              <a:t>雷电交加</a:t>
            </a:r>
          </a:p>
        </p:txBody>
      </p:sp>
      <p:sp>
        <p:nvSpPr>
          <p:cNvPr id="34825" name="WordArt 2"/>
          <p:cNvSpPr>
            <a:spLocks noChangeArrowheads="1" noChangeShapeType="1" noTextEdit="1"/>
          </p:cNvSpPr>
          <p:nvPr/>
        </p:nvSpPr>
        <p:spPr bwMode="auto">
          <a:xfrm>
            <a:off x="1440557" y="789186"/>
            <a:ext cx="1859498" cy="50668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>
              <a:defRPr/>
            </a:pPr>
            <a:r>
              <a:rPr lang="zh-CN" altLang="en-US" sz="2800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+mn-ea"/>
                <a:ea typeface="+mn-ea"/>
              </a:rPr>
              <a:t>活动</a:t>
            </a:r>
            <a:r>
              <a:rPr lang="en-US" altLang="zh-CN" sz="2800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+mn-ea"/>
                <a:ea typeface="+mn-ea"/>
              </a:rPr>
              <a:t>2</a:t>
            </a:r>
            <a:endParaRPr lang="zh-CN" altLang="en-US" sz="2800" kern="10" dirty="0">
              <a:ln w="12700">
                <a:solidFill>
                  <a:srgbClr val="B2B2B2"/>
                </a:solidFill>
                <a:round/>
                <a:headEnd/>
                <a:tailEnd/>
              </a:ln>
              <a:solidFill>
                <a:srgbClr val="FF0066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utoUpdateAnimBg="0"/>
      <p:bldP spid="7171" grpId="0" autoUpdateAnimBg="0"/>
      <p:bldP spid="7172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584571" y="628635"/>
            <a:ext cx="78009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kumimoji="1" lang="zh-CN" altLang="en-US" sz="2800">
                <a:solidFill>
                  <a:srgbClr val="000000"/>
                </a:solidFill>
                <a:latin typeface="+mn-ea"/>
                <a:ea typeface="+mn-ea"/>
              </a:rPr>
              <a:t>天气与气候的区别</a:t>
            </a:r>
          </a:p>
        </p:txBody>
      </p:sp>
      <p:grpSp>
        <p:nvGrpSpPr>
          <p:cNvPr id="44035" name="Group 3"/>
          <p:cNvGrpSpPr>
            <a:grpSpLocks/>
          </p:cNvGrpSpPr>
          <p:nvPr/>
        </p:nvGrpSpPr>
        <p:grpSpPr bwMode="auto">
          <a:xfrm>
            <a:off x="216421" y="1635720"/>
            <a:ext cx="10883577" cy="3062287"/>
            <a:chOff x="-3" y="381"/>
            <a:chExt cx="3846" cy="1158"/>
          </a:xfrm>
        </p:grpSpPr>
        <p:grpSp>
          <p:nvGrpSpPr>
            <p:cNvPr id="44049" name="Group 4"/>
            <p:cNvGrpSpPr>
              <a:grpSpLocks/>
            </p:cNvGrpSpPr>
            <p:nvPr/>
          </p:nvGrpSpPr>
          <p:grpSpPr bwMode="auto">
            <a:xfrm>
              <a:off x="0" y="384"/>
              <a:ext cx="3840" cy="1152"/>
              <a:chOff x="0" y="384"/>
              <a:chExt cx="3840" cy="1152"/>
            </a:xfrm>
          </p:grpSpPr>
          <p:grpSp>
            <p:nvGrpSpPr>
              <p:cNvPr id="44051" name="Group 5"/>
              <p:cNvGrpSpPr>
                <a:grpSpLocks/>
              </p:cNvGrpSpPr>
              <p:nvPr/>
            </p:nvGrpSpPr>
            <p:grpSpPr bwMode="auto">
              <a:xfrm>
                <a:off x="0" y="384"/>
                <a:ext cx="768" cy="384"/>
                <a:chOff x="0" y="384"/>
                <a:chExt cx="768" cy="384"/>
              </a:xfrm>
            </p:grpSpPr>
            <p:sp>
              <p:nvSpPr>
                <p:cNvPr id="44094" name="Rectangle 6"/>
                <p:cNvSpPr>
                  <a:spLocks noChangeArrowheads="1"/>
                </p:cNvSpPr>
                <p:nvPr/>
              </p:nvSpPr>
              <p:spPr bwMode="auto">
                <a:xfrm>
                  <a:off x="43" y="384"/>
                  <a:ext cx="682" cy="3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762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just"/>
                  <a:r>
                    <a:rPr kumimoji="1" lang="en-US" altLang="zh-CN" sz="2800" b="1">
                      <a:solidFill>
                        <a:srgbClr val="000000"/>
                      </a:solidFill>
                      <a:latin typeface="+mn-ea"/>
                      <a:ea typeface="+mn-ea"/>
                    </a:rPr>
                    <a:t> </a:t>
                  </a:r>
                </a:p>
                <a:p>
                  <a:pPr algn="just" eaLnBrk="0" hangingPunct="0"/>
                  <a:endParaRPr kumimoji="1" lang="en-US" altLang="zh-CN" sz="2800" b="1">
                    <a:solidFill>
                      <a:srgbClr val="000000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44095" name="Rectangle 7"/>
                <p:cNvSpPr>
                  <a:spLocks noChangeArrowheads="1"/>
                </p:cNvSpPr>
                <p:nvPr/>
              </p:nvSpPr>
              <p:spPr bwMode="auto">
                <a:xfrm>
                  <a:off x="0" y="384"/>
                  <a:ext cx="768" cy="384"/>
                </a:xfrm>
                <a:prstGeom prst="rect">
                  <a:avLst/>
                </a:prstGeom>
                <a:noFill/>
                <a:ln w="76200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800">
                    <a:solidFill>
                      <a:srgbClr val="000000"/>
                    </a:solidFill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44052" name="Group 8"/>
              <p:cNvGrpSpPr>
                <a:grpSpLocks/>
              </p:cNvGrpSpPr>
              <p:nvPr/>
            </p:nvGrpSpPr>
            <p:grpSpPr bwMode="auto">
              <a:xfrm>
                <a:off x="768" y="384"/>
                <a:ext cx="768" cy="384"/>
                <a:chOff x="768" y="384"/>
                <a:chExt cx="768" cy="384"/>
              </a:xfrm>
            </p:grpSpPr>
            <p:sp>
              <p:nvSpPr>
                <p:cNvPr id="44092" name="Rectangle 9"/>
                <p:cNvSpPr>
                  <a:spLocks noChangeArrowheads="1"/>
                </p:cNvSpPr>
                <p:nvPr/>
              </p:nvSpPr>
              <p:spPr bwMode="auto">
                <a:xfrm>
                  <a:off x="811" y="384"/>
                  <a:ext cx="682" cy="3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762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just"/>
                  <a:r>
                    <a:rPr kumimoji="1" lang="zh-CN" altLang="en-US" sz="2800" b="1">
                      <a:solidFill>
                        <a:srgbClr val="333399"/>
                      </a:solidFill>
                      <a:latin typeface="+mn-ea"/>
                      <a:ea typeface="+mn-ea"/>
                    </a:rPr>
                    <a:t>时间</a:t>
                  </a:r>
                </a:p>
                <a:p>
                  <a:pPr algn="just" eaLnBrk="0" hangingPunct="0"/>
                  <a:endParaRPr kumimoji="1" lang="en-US" altLang="zh-CN" sz="2800" b="1">
                    <a:solidFill>
                      <a:srgbClr val="BBE0E3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44093" name="Rectangle 10"/>
                <p:cNvSpPr>
                  <a:spLocks noChangeArrowheads="1"/>
                </p:cNvSpPr>
                <p:nvPr/>
              </p:nvSpPr>
              <p:spPr bwMode="auto">
                <a:xfrm>
                  <a:off x="768" y="384"/>
                  <a:ext cx="768" cy="384"/>
                </a:xfrm>
                <a:prstGeom prst="rect">
                  <a:avLst/>
                </a:prstGeom>
                <a:noFill/>
                <a:ln w="76200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800">
                    <a:solidFill>
                      <a:srgbClr val="000000"/>
                    </a:solidFill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44053" name="Group 11"/>
              <p:cNvGrpSpPr>
                <a:grpSpLocks/>
              </p:cNvGrpSpPr>
              <p:nvPr/>
            </p:nvGrpSpPr>
            <p:grpSpPr bwMode="auto">
              <a:xfrm>
                <a:off x="1536" y="384"/>
                <a:ext cx="768" cy="384"/>
                <a:chOff x="1536" y="384"/>
                <a:chExt cx="768" cy="384"/>
              </a:xfrm>
            </p:grpSpPr>
            <p:sp>
              <p:nvSpPr>
                <p:cNvPr id="44090" name="Rectangle 12"/>
                <p:cNvSpPr>
                  <a:spLocks noChangeArrowheads="1"/>
                </p:cNvSpPr>
                <p:nvPr/>
              </p:nvSpPr>
              <p:spPr bwMode="auto">
                <a:xfrm>
                  <a:off x="1579" y="384"/>
                  <a:ext cx="682" cy="3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762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just"/>
                  <a:r>
                    <a:rPr kumimoji="1" lang="zh-CN" altLang="en-US" sz="2800" b="1">
                      <a:solidFill>
                        <a:srgbClr val="333399"/>
                      </a:solidFill>
                      <a:latin typeface="+mn-ea"/>
                      <a:ea typeface="+mn-ea"/>
                    </a:rPr>
                    <a:t>空间</a:t>
                  </a:r>
                </a:p>
                <a:p>
                  <a:pPr algn="just" eaLnBrk="0" hangingPunct="0"/>
                  <a:endParaRPr kumimoji="1" lang="en-US" altLang="zh-CN" sz="2800" b="1">
                    <a:solidFill>
                      <a:srgbClr val="000000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44091" name="Rectangle 13"/>
                <p:cNvSpPr>
                  <a:spLocks noChangeArrowheads="1"/>
                </p:cNvSpPr>
                <p:nvPr/>
              </p:nvSpPr>
              <p:spPr bwMode="auto">
                <a:xfrm>
                  <a:off x="1536" y="384"/>
                  <a:ext cx="768" cy="384"/>
                </a:xfrm>
                <a:prstGeom prst="rect">
                  <a:avLst/>
                </a:prstGeom>
                <a:noFill/>
                <a:ln w="76200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800">
                    <a:solidFill>
                      <a:srgbClr val="000000"/>
                    </a:solidFill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44054" name="Group 14"/>
              <p:cNvGrpSpPr>
                <a:grpSpLocks/>
              </p:cNvGrpSpPr>
              <p:nvPr/>
            </p:nvGrpSpPr>
            <p:grpSpPr bwMode="auto">
              <a:xfrm>
                <a:off x="2304" y="384"/>
                <a:ext cx="768" cy="384"/>
                <a:chOff x="2304" y="384"/>
                <a:chExt cx="768" cy="384"/>
              </a:xfrm>
            </p:grpSpPr>
            <p:sp>
              <p:nvSpPr>
                <p:cNvPr id="44088" name="Rectangle 15"/>
                <p:cNvSpPr>
                  <a:spLocks noChangeArrowheads="1"/>
                </p:cNvSpPr>
                <p:nvPr/>
              </p:nvSpPr>
              <p:spPr bwMode="auto">
                <a:xfrm>
                  <a:off x="2347" y="384"/>
                  <a:ext cx="682" cy="3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762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just"/>
                  <a:r>
                    <a:rPr kumimoji="1" lang="zh-CN" altLang="en-US" sz="2800" b="1">
                      <a:solidFill>
                        <a:srgbClr val="333399"/>
                      </a:solidFill>
                      <a:latin typeface="+mn-ea"/>
                      <a:ea typeface="+mn-ea"/>
                    </a:rPr>
                    <a:t>稳定性</a:t>
                  </a:r>
                </a:p>
                <a:p>
                  <a:pPr algn="just" eaLnBrk="0" hangingPunct="0"/>
                  <a:endParaRPr kumimoji="1" lang="en-US" altLang="zh-CN" sz="2800" b="1">
                    <a:solidFill>
                      <a:srgbClr val="000000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44089" name="Rectangle 16"/>
                <p:cNvSpPr>
                  <a:spLocks noChangeArrowheads="1"/>
                </p:cNvSpPr>
                <p:nvPr/>
              </p:nvSpPr>
              <p:spPr bwMode="auto">
                <a:xfrm>
                  <a:off x="2304" y="384"/>
                  <a:ext cx="768" cy="384"/>
                </a:xfrm>
                <a:prstGeom prst="rect">
                  <a:avLst/>
                </a:prstGeom>
                <a:noFill/>
                <a:ln w="76200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800">
                    <a:solidFill>
                      <a:srgbClr val="000000"/>
                    </a:solidFill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44055" name="Group 17"/>
              <p:cNvGrpSpPr>
                <a:grpSpLocks/>
              </p:cNvGrpSpPr>
              <p:nvPr/>
            </p:nvGrpSpPr>
            <p:grpSpPr bwMode="auto">
              <a:xfrm>
                <a:off x="3071" y="384"/>
                <a:ext cx="768" cy="384"/>
                <a:chOff x="3071" y="384"/>
                <a:chExt cx="768" cy="384"/>
              </a:xfrm>
            </p:grpSpPr>
            <p:sp>
              <p:nvSpPr>
                <p:cNvPr id="44086" name="Rectangle 18"/>
                <p:cNvSpPr>
                  <a:spLocks noChangeArrowheads="1"/>
                </p:cNvSpPr>
                <p:nvPr/>
              </p:nvSpPr>
              <p:spPr bwMode="auto">
                <a:xfrm>
                  <a:off x="3115" y="384"/>
                  <a:ext cx="682" cy="3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762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just"/>
                  <a:r>
                    <a:rPr kumimoji="1" lang="zh-CN" altLang="en-US" sz="2800" b="1">
                      <a:solidFill>
                        <a:srgbClr val="333399"/>
                      </a:solidFill>
                      <a:latin typeface="+mn-ea"/>
                      <a:ea typeface="+mn-ea"/>
                    </a:rPr>
                    <a:t>描述词语</a:t>
                  </a:r>
                </a:p>
                <a:p>
                  <a:pPr algn="just" eaLnBrk="0" hangingPunct="0"/>
                  <a:endParaRPr kumimoji="1" lang="en-US" altLang="zh-CN" sz="2800" b="1">
                    <a:solidFill>
                      <a:srgbClr val="333399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44087" name="Rectangle 19"/>
                <p:cNvSpPr>
                  <a:spLocks noChangeArrowheads="1"/>
                </p:cNvSpPr>
                <p:nvPr/>
              </p:nvSpPr>
              <p:spPr bwMode="auto">
                <a:xfrm>
                  <a:off x="3071" y="384"/>
                  <a:ext cx="768" cy="384"/>
                </a:xfrm>
                <a:prstGeom prst="rect">
                  <a:avLst/>
                </a:prstGeom>
                <a:noFill/>
                <a:ln w="76200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800">
                    <a:solidFill>
                      <a:srgbClr val="000000"/>
                    </a:solidFill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44056" name="Group 20"/>
              <p:cNvGrpSpPr>
                <a:grpSpLocks/>
              </p:cNvGrpSpPr>
              <p:nvPr/>
            </p:nvGrpSpPr>
            <p:grpSpPr bwMode="auto">
              <a:xfrm>
                <a:off x="0" y="768"/>
                <a:ext cx="768" cy="384"/>
                <a:chOff x="0" y="768"/>
                <a:chExt cx="768" cy="384"/>
              </a:xfrm>
            </p:grpSpPr>
            <p:sp>
              <p:nvSpPr>
                <p:cNvPr id="44084" name="Rectangle 21"/>
                <p:cNvSpPr>
                  <a:spLocks noChangeArrowheads="1"/>
                </p:cNvSpPr>
                <p:nvPr/>
              </p:nvSpPr>
              <p:spPr bwMode="auto">
                <a:xfrm>
                  <a:off x="43" y="768"/>
                  <a:ext cx="682" cy="3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762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just"/>
                  <a:r>
                    <a:rPr kumimoji="1" lang="zh-CN" altLang="en-US" sz="2800" b="1">
                      <a:solidFill>
                        <a:srgbClr val="FF3300"/>
                      </a:solidFill>
                      <a:latin typeface="+mn-ea"/>
                      <a:ea typeface="+mn-ea"/>
                    </a:rPr>
                    <a:t>天气</a:t>
                  </a:r>
                </a:p>
                <a:p>
                  <a:pPr algn="just" eaLnBrk="0" hangingPunct="0"/>
                  <a:endParaRPr kumimoji="1" lang="en-US" altLang="zh-CN" sz="2800" b="1">
                    <a:solidFill>
                      <a:srgbClr val="000000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44085" name="Rectangle 22"/>
                <p:cNvSpPr>
                  <a:spLocks noChangeArrowheads="1"/>
                </p:cNvSpPr>
                <p:nvPr/>
              </p:nvSpPr>
              <p:spPr bwMode="auto">
                <a:xfrm>
                  <a:off x="0" y="768"/>
                  <a:ext cx="768" cy="384"/>
                </a:xfrm>
                <a:prstGeom prst="rect">
                  <a:avLst/>
                </a:prstGeom>
                <a:noFill/>
                <a:ln w="76200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800">
                    <a:solidFill>
                      <a:srgbClr val="000000"/>
                    </a:solidFill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44057" name="Group 23"/>
              <p:cNvGrpSpPr>
                <a:grpSpLocks/>
              </p:cNvGrpSpPr>
              <p:nvPr/>
            </p:nvGrpSpPr>
            <p:grpSpPr bwMode="auto">
              <a:xfrm>
                <a:off x="768" y="768"/>
                <a:ext cx="768" cy="384"/>
                <a:chOff x="768" y="768"/>
                <a:chExt cx="768" cy="384"/>
              </a:xfrm>
            </p:grpSpPr>
            <p:sp>
              <p:nvSpPr>
                <p:cNvPr id="44082" name="Rectangle 24"/>
                <p:cNvSpPr>
                  <a:spLocks noChangeArrowheads="1"/>
                </p:cNvSpPr>
                <p:nvPr/>
              </p:nvSpPr>
              <p:spPr bwMode="auto">
                <a:xfrm>
                  <a:off x="811" y="768"/>
                  <a:ext cx="682" cy="3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762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just"/>
                  <a:endParaRPr kumimoji="1" lang="en-US" altLang="zh-CN" sz="2800" b="1">
                    <a:solidFill>
                      <a:srgbClr val="000000"/>
                    </a:solidFill>
                    <a:latin typeface="+mn-ea"/>
                    <a:ea typeface="+mn-ea"/>
                  </a:endParaRPr>
                </a:p>
                <a:p>
                  <a:pPr algn="just" eaLnBrk="0" hangingPunct="0"/>
                  <a:endParaRPr kumimoji="1" lang="en-US" altLang="zh-CN" sz="2800" b="1">
                    <a:solidFill>
                      <a:srgbClr val="000000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44083" name="Rectangle 25"/>
                <p:cNvSpPr>
                  <a:spLocks noChangeArrowheads="1"/>
                </p:cNvSpPr>
                <p:nvPr/>
              </p:nvSpPr>
              <p:spPr bwMode="auto">
                <a:xfrm>
                  <a:off x="768" y="768"/>
                  <a:ext cx="768" cy="384"/>
                </a:xfrm>
                <a:prstGeom prst="rect">
                  <a:avLst/>
                </a:prstGeom>
                <a:noFill/>
                <a:ln w="76200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800">
                    <a:solidFill>
                      <a:srgbClr val="000000"/>
                    </a:solidFill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44058" name="Group 26"/>
              <p:cNvGrpSpPr>
                <a:grpSpLocks/>
              </p:cNvGrpSpPr>
              <p:nvPr/>
            </p:nvGrpSpPr>
            <p:grpSpPr bwMode="auto">
              <a:xfrm>
                <a:off x="1536" y="768"/>
                <a:ext cx="768" cy="384"/>
                <a:chOff x="1536" y="768"/>
                <a:chExt cx="768" cy="384"/>
              </a:xfrm>
            </p:grpSpPr>
            <p:sp>
              <p:nvSpPr>
                <p:cNvPr id="44080" name="Rectangle 27"/>
                <p:cNvSpPr>
                  <a:spLocks noChangeArrowheads="1"/>
                </p:cNvSpPr>
                <p:nvPr/>
              </p:nvSpPr>
              <p:spPr bwMode="auto">
                <a:xfrm>
                  <a:off x="1579" y="768"/>
                  <a:ext cx="682" cy="3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762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just"/>
                  <a:endParaRPr kumimoji="1" lang="en-US" altLang="zh-CN" sz="2800" b="1">
                    <a:solidFill>
                      <a:srgbClr val="000000"/>
                    </a:solidFill>
                    <a:latin typeface="+mn-ea"/>
                    <a:ea typeface="+mn-ea"/>
                  </a:endParaRPr>
                </a:p>
                <a:p>
                  <a:pPr algn="just" eaLnBrk="0" hangingPunct="0"/>
                  <a:endParaRPr kumimoji="1" lang="en-US" altLang="zh-CN" sz="2800" b="1">
                    <a:solidFill>
                      <a:srgbClr val="000000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44081" name="Rectangle 28"/>
                <p:cNvSpPr>
                  <a:spLocks noChangeArrowheads="1"/>
                </p:cNvSpPr>
                <p:nvPr/>
              </p:nvSpPr>
              <p:spPr bwMode="auto">
                <a:xfrm>
                  <a:off x="1536" y="768"/>
                  <a:ext cx="768" cy="384"/>
                </a:xfrm>
                <a:prstGeom prst="rect">
                  <a:avLst/>
                </a:prstGeom>
                <a:noFill/>
                <a:ln w="76200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800">
                    <a:solidFill>
                      <a:srgbClr val="000000"/>
                    </a:solidFill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44059" name="Group 29"/>
              <p:cNvGrpSpPr>
                <a:grpSpLocks/>
              </p:cNvGrpSpPr>
              <p:nvPr/>
            </p:nvGrpSpPr>
            <p:grpSpPr bwMode="auto">
              <a:xfrm>
                <a:off x="2304" y="768"/>
                <a:ext cx="768" cy="384"/>
                <a:chOff x="2304" y="768"/>
                <a:chExt cx="768" cy="384"/>
              </a:xfrm>
            </p:grpSpPr>
            <p:sp>
              <p:nvSpPr>
                <p:cNvPr id="44078" name="Rectangle 30"/>
                <p:cNvSpPr>
                  <a:spLocks noChangeArrowheads="1"/>
                </p:cNvSpPr>
                <p:nvPr/>
              </p:nvSpPr>
              <p:spPr bwMode="auto">
                <a:xfrm>
                  <a:off x="2347" y="768"/>
                  <a:ext cx="682" cy="3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762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just"/>
                  <a:endParaRPr kumimoji="1" lang="en-US" altLang="zh-CN" sz="2800" b="1">
                    <a:solidFill>
                      <a:srgbClr val="000000"/>
                    </a:solidFill>
                    <a:latin typeface="+mn-ea"/>
                    <a:ea typeface="+mn-ea"/>
                  </a:endParaRPr>
                </a:p>
                <a:p>
                  <a:pPr algn="just" eaLnBrk="0" hangingPunct="0"/>
                  <a:endParaRPr kumimoji="1" lang="en-US" altLang="zh-CN" sz="2800" b="1">
                    <a:solidFill>
                      <a:srgbClr val="000000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44079" name="Rectangle 31"/>
                <p:cNvSpPr>
                  <a:spLocks noChangeArrowheads="1"/>
                </p:cNvSpPr>
                <p:nvPr/>
              </p:nvSpPr>
              <p:spPr bwMode="auto">
                <a:xfrm>
                  <a:off x="2304" y="768"/>
                  <a:ext cx="768" cy="384"/>
                </a:xfrm>
                <a:prstGeom prst="rect">
                  <a:avLst/>
                </a:prstGeom>
                <a:noFill/>
                <a:ln w="76200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800">
                    <a:solidFill>
                      <a:srgbClr val="000000"/>
                    </a:solidFill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44060" name="Group 32"/>
              <p:cNvGrpSpPr>
                <a:grpSpLocks/>
              </p:cNvGrpSpPr>
              <p:nvPr/>
            </p:nvGrpSpPr>
            <p:grpSpPr bwMode="auto">
              <a:xfrm>
                <a:off x="3072" y="768"/>
                <a:ext cx="768" cy="384"/>
                <a:chOff x="3072" y="768"/>
                <a:chExt cx="768" cy="384"/>
              </a:xfrm>
            </p:grpSpPr>
            <p:sp>
              <p:nvSpPr>
                <p:cNvPr id="44076" name="Rectangle 33"/>
                <p:cNvSpPr>
                  <a:spLocks noChangeArrowheads="1"/>
                </p:cNvSpPr>
                <p:nvPr/>
              </p:nvSpPr>
              <p:spPr bwMode="auto">
                <a:xfrm>
                  <a:off x="3115" y="768"/>
                  <a:ext cx="682" cy="3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762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just"/>
                  <a:endParaRPr kumimoji="1" lang="en-US" altLang="zh-CN" sz="2800" b="1">
                    <a:solidFill>
                      <a:srgbClr val="000000"/>
                    </a:solidFill>
                    <a:latin typeface="+mn-ea"/>
                    <a:ea typeface="+mn-ea"/>
                  </a:endParaRPr>
                </a:p>
                <a:p>
                  <a:pPr algn="just" eaLnBrk="0" hangingPunct="0"/>
                  <a:endParaRPr kumimoji="1" lang="en-US" altLang="zh-CN" sz="2800" b="1">
                    <a:solidFill>
                      <a:srgbClr val="000000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44077" name="Rectangle 34"/>
                <p:cNvSpPr>
                  <a:spLocks noChangeArrowheads="1"/>
                </p:cNvSpPr>
                <p:nvPr/>
              </p:nvSpPr>
              <p:spPr bwMode="auto">
                <a:xfrm>
                  <a:off x="3072" y="768"/>
                  <a:ext cx="768" cy="384"/>
                </a:xfrm>
                <a:prstGeom prst="rect">
                  <a:avLst/>
                </a:prstGeom>
                <a:noFill/>
                <a:ln w="76200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800">
                    <a:solidFill>
                      <a:srgbClr val="000000"/>
                    </a:solidFill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44061" name="Group 35"/>
              <p:cNvGrpSpPr>
                <a:grpSpLocks/>
              </p:cNvGrpSpPr>
              <p:nvPr/>
            </p:nvGrpSpPr>
            <p:grpSpPr bwMode="auto">
              <a:xfrm>
                <a:off x="0" y="1152"/>
                <a:ext cx="768" cy="384"/>
                <a:chOff x="0" y="1152"/>
                <a:chExt cx="768" cy="384"/>
              </a:xfrm>
            </p:grpSpPr>
            <p:sp>
              <p:nvSpPr>
                <p:cNvPr id="44074" name="Rectangle 36"/>
                <p:cNvSpPr>
                  <a:spLocks noChangeArrowheads="1"/>
                </p:cNvSpPr>
                <p:nvPr/>
              </p:nvSpPr>
              <p:spPr bwMode="auto">
                <a:xfrm>
                  <a:off x="43" y="1152"/>
                  <a:ext cx="682" cy="3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762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just"/>
                  <a:r>
                    <a:rPr kumimoji="1" lang="zh-CN" altLang="en-US" sz="2800" b="1">
                      <a:solidFill>
                        <a:srgbClr val="FF3300"/>
                      </a:solidFill>
                      <a:latin typeface="+mn-ea"/>
                      <a:ea typeface="+mn-ea"/>
                    </a:rPr>
                    <a:t>气候</a:t>
                  </a:r>
                </a:p>
                <a:p>
                  <a:pPr algn="just" eaLnBrk="0" hangingPunct="0"/>
                  <a:endParaRPr kumimoji="1" lang="en-US" altLang="zh-CN" sz="2800" b="1">
                    <a:solidFill>
                      <a:srgbClr val="000000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44075" name="Rectangle 37"/>
                <p:cNvSpPr>
                  <a:spLocks noChangeArrowheads="1"/>
                </p:cNvSpPr>
                <p:nvPr/>
              </p:nvSpPr>
              <p:spPr bwMode="auto">
                <a:xfrm>
                  <a:off x="0" y="1152"/>
                  <a:ext cx="768" cy="384"/>
                </a:xfrm>
                <a:prstGeom prst="rect">
                  <a:avLst/>
                </a:prstGeom>
                <a:noFill/>
                <a:ln w="76200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800">
                    <a:solidFill>
                      <a:srgbClr val="000000"/>
                    </a:solidFill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44062" name="Group 38"/>
              <p:cNvGrpSpPr>
                <a:grpSpLocks/>
              </p:cNvGrpSpPr>
              <p:nvPr/>
            </p:nvGrpSpPr>
            <p:grpSpPr bwMode="auto">
              <a:xfrm>
                <a:off x="768" y="1152"/>
                <a:ext cx="768" cy="384"/>
                <a:chOff x="768" y="1152"/>
                <a:chExt cx="768" cy="384"/>
              </a:xfrm>
            </p:grpSpPr>
            <p:sp>
              <p:nvSpPr>
                <p:cNvPr id="44072" name="Rectangle 39"/>
                <p:cNvSpPr>
                  <a:spLocks noChangeArrowheads="1"/>
                </p:cNvSpPr>
                <p:nvPr/>
              </p:nvSpPr>
              <p:spPr bwMode="auto">
                <a:xfrm>
                  <a:off x="811" y="1152"/>
                  <a:ext cx="682" cy="3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762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just"/>
                  <a:endParaRPr kumimoji="1" lang="en-US" altLang="zh-CN" sz="2800" b="1">
                    <a:solidFill>
                      <a:srgbClr val="000000"/>
                    </a:solidFill>
                    <a:latin typeface="+mn-ea"/>
                    <a:ea typeface="+mn-ea"/>
                  </a:endParaRPr>
                </a:p>
                <a:p>
                  <a:pPr algn="just" eaLnBrk="0" hangingPunct="0"/>
                  <a:endParaRPr kumimoji="1" lang="en-US" altLang="zh-CN" sz="2800" b="1">
                    <a:solidFill>
                      <a:srgbClr val="000000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44073" name="Rectangle 40"/>
                <p:cNvSpPr>
                  <a:spLocks noChangeArrowheads="1"/>
                </p:cNvSpPr>
                <p:nvPr/>
              </p:nvSpPr>
              <p:spPr bwMode="auto">
                <a:xfrm>
                  <a:off x="768" y="1152"/>
                  <a:ext cx="768" cy="384"/>
                </a:xfrm>
                <a:prstGeom prst="rect">
                  <a:avLst/>
                </a:prstGeom>
                <a:noFill/>
                <a:ln w="76200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800">
                    <a:solidFill>
                      <a:srgbClr val="000000"/>
                    </a:solidFill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44063" name="Group 41"/>
              <p:cNvGrpSpPr>
                <a:grpSpLocks/>
              </p:cNvGrpSpPr>
              <p:nvPr/>
            </p:nvGrpSpPr>
            <p:grpSpPr bwMode="auto">
              <a:xfrm>
                <a:off x="1536" y="1152"/>
                <a:ext cx="768" cy="384"/>
                <a:chOff x="1536" y="1152"/>
                <a:chExt cx="768" cy="384"/>
              </a:xfrm>
            </p:grpSpPr>
            <p:sp>
              <p:nvSpPr>
                <p:cNvPr id="44070" name="Rectangle 42"/>
                <p:cNvSpPr>
                  <a:spLocks noChangeArrowheads="1"/>
                </p:cNvSpPr>
                <p:nvPr/>
              </p:nvSpPr>
              <p:spPr bwMode="auto">
                <a:xfrm>
                  <a:off x="1579" y="1152"/>
                  <a:ext cx="682" cy="3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762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just"/>
                  <a:endParaRPr kumimoji="1" lang="en-US" altLang="zh-CN" sz="2800" b="1">
                    <a:solidFill>
                      <a:srgbClr val="000000"/>
                    </a:solidFill>
                    <a:latin typeface="+mn-ea"/>
                    <a:ea typeface="+mn-ea"/>
                  </a:endParaRPr>
                </a:p>
                <a:p>
                  <a:pPr algn="just" eaLnBrk="0" hangingPunct="0"/>
                  <a:endParaRPr kumimoji="1" lang="en-US" altLang="zh-CN" sz="2800" b="1">
                    <a:solidFill>
                      <a:srgbClr val="000000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44071" name="Rectangle 43"/>
                <p:cNvSpPr>
                  <a:spLocks noChangeArrowheads="1"/>
                </p:cNvSpPr>
                <p:nvPr/>
              </p:nvSpPr>
              <p:spPr bwMode="auto">
                <a:xfrm>
                  <a:off x="1536" y="1152"/>
                  <a:ext cx="768" cy="384"/>
                </a:xfrm>
                <a:prstGeom prst="rect">
                  <a:avLst/>
                </a:prstGeom>
                <a:noFill/>
                <a:ln w="76200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800">
                    <a:solidFill>
                      <a:srgbClr val="000000"/>
                    </a:solidFill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44064" name="Group 44"/>
              <p:cNvGrpSpPr>
                <a:grpSpLocks/>
              </p:cNvGrpSpPr>
              <p:nvPr/>
            </p:nvGrpSpPr>
            <p:grpSpPr bwMode="auto">
              <a:xfrm>
                <a:off x="2304" y="1152"/>
                <a:ext cx="768" cy="384"/>
                <a:chOff x="2304" y="1152"/>
                <a:chExt cx="768" cy="384"/>
              </a:xfrm>
            </p:grpSpPr>
            <p:sp>
              <p:nvSpPr>
                <p:cNvPr id="44068" name="Rectangle 45"/>
                <p:cNvSpPr>
                  <a:spLocks noChangeArrowheads="1"/>
                </p:cNvSpPr>
                <p:nvPr/>
              </p:nvSpPr>
              <p:spPr bwMode="auto">
                <a:xfrm>
                  <a:off x="2347" y="1152"/>
                  <a:ext cx="682" cy="3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762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just"/>
                  <a:endParaRPr kumimoji="1" lang="en-US" altLang="zh-CN" sz="2800" b="1">
                    <a:solidFill>
                      <a:srgbClr val="000000"/>
                    </a:solidFill>
                    <a:latin typeface="+mn-ea"/>
                    <a:ea typeface="+mn-ea"/>
                  </a:endParaRPr>
                </a:p>
                <a:p>
                  <a:pPr algn="just" eaLnBrk="0" hangingPunct="0"/>
                  <a:endParaRPr kumimoji="1" lang="en-US" altLang="zh-CN" sz="2800" b="1">
                    <a:solidFill>
                      <a:srgbClr val="000000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44069" name="Rectangle 46"/>
                <p:cNvSpPr>
                  <a:spLocks noChangeArrowheads="1"/>
                </p:cNvSpPr>
                <p:nvPr/>
              </p:nvSpPr>
              <p:spPr bwMode="auto">
                <a:xfrm>
                  <a:off x="2304" y="1152"/>
                  <a:ext cx="768" cy="384"/>
                </a:xfrm>
                <a:prstGeom prst="rect">
                  <a:avLst/>
                </a:prstGeom>
                <a:noFill/>
                <a:ln w="76200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800">
                    <a:solidFill>
                      <a:srgbClr val="000000"/>
                    </a:solidFill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44065" name="Group 47"/>
              <p:cNvGrpSpPr>
                <a:grpSpLocks/>
              </p:cNvGrpSpPr>
              <p:nvPr/>
            </p:nvGrpSpPr>
            <p:grpSpPr bwMode="auto">
              <a:xfrm>
                <a:off x="3072" y="1152"/>
                <a:ext cx="768" cy="384"/>
                <a:chOff x="3072" y="1152"/>
                <a:chExt cx="768" cy="384"/>
              </a:xfrm>
            </p:grpSpPr>
            <p:sp>
              <p:nvSpPr>
                <p:cNvPr id="44066" name="Rectangle 48"/>
                <p:cNvSpPr>
                  <a:spLocks noChangeArrowheads="1"/>
                </p:cNvSpPr>
                <p:nvPr/>
              </p:nvSpPr>
              <p:spPr bwMode="auto">
                <a:xfrm>
                  <a:off x="3115" y="1152"/>
                  <a:ext cx="682" cy="3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762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just"/>
                  <a:endParaRPr kumimoji="1" lang="en-US" altLang="zh-CN" sz="2800" b="1">
                    <a:solidFill>
                      <a:srgbClr val="000000"/>
                    </a:solidFill>
                    <a:latin typeface="+mn-ea"/>
                    <a:ea typeface="+mn-ea"/>
                  </a:endParaRPr>
                </a:p>
                <a:p>
                  <a:pPr algn="just" eaLnBrk="0" hangingPunct="0"/>
                  <a:endParaRPr kumimoji="1" lang="en-US" altLang="zh-CN" sz="2800" b="1">
                    <a:solidFill>
                      <a:srgbClr val="000000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44067" name="Rectangle 49"/>
                <p:cNvSpPr>
                  <a:spLocks noChangeArrowheads="1"/>
                </p:cNvSpPr>
                <p:nvPr/>
              </p:nvSpPr>
              <p:spPr bwMode="auto">
                <a:xfrm>
                  <a:off x="3072" y="1152"/>
                  <a:ext cx="768" cy="384"/>
                </a:xfrm>
                <a:prstGeom prst="rect">
                  <a:avLst/>
                </a:prstGeom>
                <a:noFill/>
                <a:ln w="76200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800">
                    <a:solidFill>
                      <a:srgbClr val="000000"/>
                    </a:solidFill>
                    <a:latin typeface="+mn-ea"/>
                    <a:ea typeface="+mn-ea"/>
                  </a:endParaRPr>
                </a:p>
              </p:txBody>
            </p:sp>
          </p:grpSp>
        </p:grpSp>
        <p:sp>
          <p:nvSpPr>
            <p:cNvPr id="44050" name="Rectangle 50"/>
            <p:cNvSpPr>
              <a:spLocks noChangeArrowheads="1"/>
            </p:cNvSpPr>
            <p:nvPr/>
          </p:nvSpPr>
          <p:spPr bwMode="auto">
            <a:xfrm>
              <a:off x="-3" y="381"/>
              <a:ext cx="3846" cy="1158"/>
            </a:xfrm>
            <a:prstGeom prst="rect">
              <a:avLst/>
            </a:prstGeom>
            <a:noFill/>
            <a:ln w="76200">
              <a:solidFill>
                <a:srgbClr val="A0A0A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9" name="Group 51"/>
          <p:cNvGrpSpPr>
            <a:grpSpLocks/>
          </p:cNvGrpSpPr>
          <p:nvPr/>
        </p:nvGrpSpPr>
        <p:grpSpPr bwMode="auto">
          <a:xfrm>
            <a:off x="2916609" y="3743923"/>
            <a:ext cx="8077672" cy="953935"/>
            <a:chOff x="2352" y="3347"/>
            <a:chExt cx="3516" cy="583"/>
          </a:xfrm>
        </p:grpSpPr>
        <p:sp>
          <p:nvSpPr>
            <p:cNvPr id="44045" name="Rectangle 52"/>
            <p:cNvSpPr>
              <a:spLocks noChangeArrowheads="1"/>
            </p:cNvSpPr>
            <p:nvPr/>
          </p:nvSpPr>
          <p:spPr bwMode="auto">
            <a:xfrm>
              <a:off x="2352" y="3408"/>
              <a:ext cx="237" cy="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2800" b="1">
                  <a:solidFill>
                    <a:srgbClr val="000000"/>
                  </a:solidFill>
                  <a:latin typeface="+mn-ea"/>
                  <a:ea typeface="+mn-ea"/>
                </a:rPr>
                <a:t>长</a:t>
              </a:r>
            </a:p>
          </p:txBody>
        </p:sp>
        <p:sp>
          <p:nvSpPr>
            <p:cNvPr id="44046" name="Rectangle 53"/>
            <p:cNvSpPr>
              <a:spLocks noChangeArrowheads="1"/>
            </p:cNvSpPr>
            <p:nvPr/>
          </p:nvSpPr>
          <p:spPr bwMode="auto">
            <a:xfrm>
              <a:off x="3264" y="3347"/>
              <a:ext cx="237" cy="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2800" b="1">
                  <a:solidFill>
                    <a:srgbClr val="000000"/>
                  </a:solidFill>
                  <a:latin typeface="+mn-ea"/>
                  <a:ea typeface="+mn-ea"/>
                </a:rPr>
                <a:t>大</a:t>
              </a:r>
            </a:p>
          </p:txBody>
        </p:sp>
        <p:sp>
          <p:nvSpPr>
            <p:cNvPr id="44047" name="Rectangle 54"/>
            <p:cNvSpPr>
              <a:spLocks noChangeArrowheads="1"/>
            </p:cNvSpPr>
            <p:nvPr/>
          </p:nvSpPr>
          <p:spPr bwMode="auto">
            <a:xfrm>
              <a:off x="4123" y="3423"/>
              <a:ext cx="708" cy="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2800" b="1">
                  <a:solidFill>
                    <a:srgbClr val="000000"/>
                  </a:solidFill>
                  <a:latin typeface="+mn-ea"/>
                  <a:ea typeface="+mn-ea"/>
                </a:rPr>
                <a:t>相对稳定</a:t>
              </a:r>
            </a:p>
          </p:txBody>
        </p:sp>
        <p:sp>
          <p:nvSpPr>
            <p:cNvPr id="44048" name="Rectangle 55"/>
            <p:cNvSpPr>
              <a:spLocks noChangeArrowheads="1"/>
            </p:cNvSpPr>
            <p:nvPr/>
          </p:nvSpPr>
          <p:spPr bwMode="auto">
            <a:xfrm>
              <a:off x="5063" y="3347"/>
              <a:ext cx="805" cy="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kumimoji="1" lang="zh-CN" altLang="en-US" sz="2800" b="1">
                  <a:solidFill>
                    <a:srgbClr val="000000"/>
                  </a:solidFill>
                  <a:latin typeface="+mn-ea"/>
                  <a:ea typeface="+mn-ea"/>
                </a:rPr>
                <a:t>降水多少、气温高低</a:t>
              </a:r>
            </a:p>
          </p:txBody>
        </p:sp>
      </p:grpSp>
      <p:grpSp>
        <p:nvGrpSpPr>
          <p:cNvPr id="20" name="Group 56"/>
          <p:cNvGrpSpPr>
            <a:grpSpLocks/>
          </p:cNvGrpSpPr>
          <p:nvPr/>
        </p:nvGrpSpPr>
        <p:grpSpPr bwMode="auto">
          <a:xfrm>
            <a:off x="2953121" y="2717836"/>
            <a:ext cx="8144503" cy="954231"/>
            <a:chOff x="1433" y="1657"/>
            <a:chExt cx="4072" cy="636"/>
          </a:xfrm>
        </p:grpSpPr>
        <p:sp>
          <p:nvSpPr>
            <p:cNvPr id="44041" name="Rectangle 57"/>
            <p:cNvSpPr>
              <a:spLocks noChangeArrowheads="1"/>
            </p:cNvSpPr>
            <p:nvPr/>
          </p:nvSpPr>
          <p:spPr bwMode="auto">
            <a:xfrm>
              <a:off x="2477" y="1706"/>
              <a:ext cx="480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kumimoji="1" lang="zh-CN" altLang="en-US" sz="2800" b="1">
                  <a:solidFill>
                    <a:srgbClr val="000000"/>
                  </a:solidFill>
                  <a:latin typeface="+mn-ea"/>
                  <a:ea typeface="+mn-ea"/>
                </a:rPr>
                <a:t>小</a:t>
              </a:r>
              <a:r>
                <a:rPr kumimoji="1" lang="zh-CN" altLang="en-US" sz="2800">
                  <a:solidFill>
                    <a:srgbClr val="000000"/>
                  </a:solidFill>
                  <a:latin typeface="+mn-ea"/>
                  <a:ea typeface="+mn-ea"/>
                </a:rPr>
                <a:t> </a:t>
              </a:r>
            </a:p>
          </p:txBody>
        </p:sp>
        <p:sp>
          <p:nvSpPr>
            <p:cNvPr id="44042" name="Rectangle 58"/>
            <p:cNvSpPr>
              <a:spLocks noChangeArrowheads="1"/>
            </p:cNvSpPr>
            <p:nvPr/>
          </p:nvSpPr>
          <p:spPr bwMode="auto">
            <a:xfrm>
              <a:off x="1433" y="1706"/>
              <a:ext cx="432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kumimoji="1" lang="zh-CN" altLang="en-US" sz="2800" b="1">
                  <a:solidFill>
                    <a:srgbClr val="000000"/>
                  </a:solidFill>
                  <a:latin typeface="+mn-ea"/>
                  <a:ea typeface="+mn-ea"/>
                </a:rPr>
                <a:t>短</a:t>
              </a:r>
              <a:r>
                <a:rPr kumimoji="1" lang="zh-CN" altLang="en-US" sz="2800">
                  <a:solidFill>
                    <a:srgbClr val="000000"/>
                  </a:solidFill>
                  <a:latin typeface="+mn-ea"/>
                  <a:ea typeface="+mn-ea"/>
                </a:rPr>
                <a:t> </a:t>
              </a:r>
            </a:p>
          </p:txBody>
        </p:sp>
        <p:sp>
          <p:nvSpPr>
            <p:cNvPr id="44043" name="Rectangle 59"/>
            <p:cNvSpPr>
              <a:spLocks noChangeArrowheads="1"/>
            </p:cNvSpPr>
            <p:nvPr/>
          </p:nvSpPr>
          <p:spPr bwMode="auto">
            <a:xfrm>
              <a:off x="3530" y="1657"/>
              <a:ext cx="675" cy="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kumimoji="1" lang="zh-CN" altLang="en-US" sz="2800" b="1">
                  <a:solidFill>
                    <a:srgbClr val="000000"/>
                  </a:solidFill>
                  <a:latin typeface="+mn-ea"/>
                  <a:ea typeface="+mn-ea"/>
                </a:rPr>
                <a:t>时刻在变化</a:t>
              </a:r>
              <a:r>
                <a:rPr kumimoji="1" lang="zh-CN" altLang="en-US" sz="2800">
                  <a:solidFill>
                    <a:srgbClr val="000000"/>
                  </a:solidFill>
                  <a:latin typeface="+mn-ea"/>
                  <a:ea typeface="+mn-ea"/>
                </a:rPr>
                <a:t> </a:t>
              </a:r>
            </a:p>
          </p:txBody>
        </p:sp>
        <p:sp>
          <p:nvSpPr>
            <p:cNvPr id="44044" name="Rectangle 60"/>
            <p:cNvSpPr>
              <a:spLocks noChangeArrowheads="1"/>
            </p:cNvSpPr>
            <p:nvPr/>
          </p:nvSpPr>
          <p:spPr bwMode="auto">
            <a:xfrm>
              <a:off x="4493" y="1725"/>
              <a:ext cx="1012" cy="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kumimoji="1" lang="zh-CN" altLang="en-US" sz="2000" b="1">
                  <a:solidFill>
                    <a:srgbClr val="000000"/>
                  </a:solidFill>
                  <a:latin typeface="+mn-ea"/>
                  <a:ea typeface="+mn-ea"/>
                </a:rPr>
                <a:t>阴、晴、雨、</a:t>
              </a:r>
            </a:p>
            <a:p>
              <a:r>
                <a:rPr kumimoji="1" lang="zh-CN" altLang="en-US" sz="2000" b="1">
                  <a:solidFill>
                    <a:srgbClr val="000000"/>
                  </a:solidFill>
                  <a:latin typeface="+mn-ea"/>
                  <a:ea typeface="+mn-ea"/>
                </a:rPr>
                <a:t>雪、风、雾、霜</a:t>
              </a:r>
              <a:r>
                <a:rPr kumimoji="1" lang="zh-CN" altLang="en-US" sz="2000">
                  <a:solidFill>
                    <a:srgbClr val="000000"/>
                  </a:solidFill>
                  <a:latin typeface="+mn-ea"/>
                  <a:ea typeface="+mn-ea"/>
                </a:rPr>
                <a:t> </a:t>
              </a:r>
            </a:p>
          </p:txBody>
        </p:sp>
      </p:grpSp>
      <p:sp>
        <p:nvSpPr>
          <p:cNvPr id="11325" name="Rectangle 61"/>
          <p:cNvSpPr>
            <a:spLocks noChangeArrowheads="1"/>
          </p:cNvSpPr>
          <p:nvPr/>
        </p:nvSpPr>
        <p:spPr bwMode="auto">
          <a:xfrm>
            <a:off x="216421" y="5040287"/>
            <a:ext cx="65293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kumimoji="1" lang="zh-CN" altLang="en-US" sz="2800">
                <a:solidFill>
                  <a:srgbClr val="000000"/>
                </a:solidFill>
                <a:latin typeface="+mn-ea"/>
                <a:ea typeface="+mn-ea"/>
              </a:rPr>
              <a:t>天气与气候的联系：</a:t>
            </a:r>
          </a:p>
        </p:txBody>
      </p:sp>
      <p:sp>
        <p:nvSpPr>
          <p:cNvPr id="11326" name="Text Box 62"/>
          <p:cNvSpPr txBox="1">
            <a:spLocks noChangeArrowheads="1"/>
          </p:cNvSpPr>
          <p:nvPr/>
        </p:nvSpPr>
        <p:spPr bwMode="auto">
          <a:xfrm>
            <a:off x="3552769" y="5040287"/>
            <a:ext cx="40735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2800">
                <a:solidFill>
                  <a:srgbClr val="FF0000"/>
                </a:solidFill>
                <a:latin typeface="+mn-ea"/>
                <a:ea typeface="+mn-ea"/>
              </a:rPr>
              <a:t>均指大气</a:t>
            </a:r>
            <a:r>
              <a:rPr kumimoji="1" lang="zh-CN" altLang="en-US" sz="2800" smtClean="0">
                <a:solidFill>
                  <a:srgbClr val="FF0000"/>
                </a:solidFill>
                <a:latin typeface="+mn-ea"/>
                <a:ea typeface="+mn-ea"/>
              </a:rPr>
              <a:t>状况</a:t>
            </a:r>
            <a:endParaRPr kumimoji="1" lang="zh-CN" altLang="en-US" sz="280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5903" name="WordArt 2"/>
          <p:cNvSpPr>
            <a:spLocks noChangeArrowheads="1" noChangeShapeType="1" noTextEdit="1"/>
          </p:cNvSpPr>
          <p:nvPr/>
        </p:nvSpPr>
        <p:spPr bwMode="auto">
          <a:xfrm>
            <a:off x="8767220" y="503783"/>
            <a:ext cx="1746345" cy="52343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>
              <a:defRPr/>
            </a:pPr>
            <a:r>
              <a:rPr lang="zh-CN" altLang="en-US" sz="2800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+mn-ea"/>
                <a:ea typeface="+mn-ea"/>
              </a:rPr>
              <a:t>活动</a:t>
            </a:r>
            <a:r>
              <a:rPr lang="en-US" altLang="zh-CN" sz="2800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+mn-ea"/>
                <a:ea typeface="+mn-ea"/>
              </a:rPr>
              <a:t>3</a:t>
            </a:r>
            <a:endParaRPr lang="zh-CN" altLang="en-US" sz="2800" kern="10" dirty="0">
              <a:ln w="12700">
                <a:solidFill>
                  <a:srgbClr val="B2B2B2"/>
                </a:solidFill>
                <a:round/>
                <a:headEnd/>
                <a:tailEnd/>
              </a:ln>
              <a:solidFill>
                <a:srgbClr val="FF0066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1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25" grpId="0"/>
      <p:bldP spid="113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idx="4294967295"/>
          </p:nvPr>
        </p:nvSpPr>
        <p:spPr bwMode="auto">
          <a:xfrm>
            <a:off x="1260475" y="4710113"/>
            <a:ext cx="10261600" cy="148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表格传达了哪些有关天气的内容？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你能说说</a:t>
            </a:r>
            <a:r>
              <a:rPr lang="zh-CN" altLang="en-US" sz="2800" b="1" u="sng" smtClean="0">
                <a:latin typeface="楷体_GB2312" pitchFamily="49" charset="-122"/>
                <a:ea typeface="楷体_GB2312" pitchFamily="49" charset="-122"/>
              </a:rPr>
              <a:t>天气的概念</a:t>
            </a:r>
            <a:r>
              <a:rPr lang="zh-CN" altLang="en-US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吗？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endParaRPr lang="en-US" altLang="zh-CN" sz="2800" b="1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8436" name="Picture 5" descr="C:\Users\win\Desktop\未命名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4453" y="1308370"/>
            <a:ext cx="10474614" cy="331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688533" y="484619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mtClean="0"/>
              <a:t>探讨：什么是天气？</a:t>
            </a:r>
            <a:endParaRPr lang="zh-CN" altLang="en-US" sz="2800" b="1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2087239" y="1227141"/>
            <a:ext cx="8642350" cy="4677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蜻蜓         搬家将有雨下</a:t>
            </a:r>
          </a:p>
          <a:p>
            <a:pPr>
              <a:lnSpc>
                <a:spcPct val="120000"/>
              </a:lnSpc>
            </a:pPr>
            <a:endParaRPr lang="zh-CN" altLang="en-US" sz="2800" b="1">
              <a:solidFill>
                <a:srgbClr val="FF0000"/>
              </a:solidFill>
              <a:latin typeface="+mn-ea"/>
              <a:ea typeface="+mn-ea"/>
              <a:cs typeface="Times New Roman" pitchFamily="18" charset="0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知了         飞的低出门带雨衣</a:t>
            </a:r>
          </a:p>
          <a:p>
            <a:pPr eaLnBrk="0" hangingPunct="0">
              <a:lnSpc>
                <a:spcPct val="120000"/>
              </a:lnSpc>
            </a:pPr>
            <a:endParaRPr lang="zh-CN" altLang="en-US" sz="2800" b="1">
              <a:solidFill>
                <a:srgbClr val="FF0000"/>
              </a:solidFill>
              <a:latin typeface="+mn-ea"/>
              <a:ea typeface="+mn-ea"/>
              <a:cs typeface="Times New Roman" pitchFamily="18" charset="0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蚂蚁         潮，下雨兆</a:t>
            </a:r>
          </a:p>
          <a:p>
            <a:pPr eaLnBrk="0" hangingPunct="0">
              <a:lnSpc>
                <a:spcPct val="120000"/>
              </a:lnSpc>
            </a:pPr>
            <a:endParaRPr lang="zh-CN" altLang="en-US" sz="2800" b="1">
              <a:solidFill>
                <a:srgbClr val="FF0000"/>
              </a:solidFill>
              <a:latin typeface="+mn-ea"/>
              <a:ea typeface="+mn-ea"/>
              <a:cs typeface="Times New Roman" pitchFamily="18" charset="0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泥鳅         吐气泡，雨天将来到</a:t>
            </a:r>
          </a:p>
          <a:p>
            <a:pPr eaLnBrk="0" hangingPunct="0">
              <a:lnSpc>
                <a:spcPct val="120000"/>
              </a:lnSpc>
            </a:pPr>
            <a:endParaRPr lang="zh-CN" altLang="en-US" sz="2800" b="1">
              <a:solidFill>
                <a:srgbClr val="FF0000"/>
              </a:solidFill>
              <a:latin typeface="+mn-ea"/>
              <a:ea typeface="+mn-ea"/>
              <a:cs typeface="Times New Roman" pitchFamily="18" charset="0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乌龟         拼命叫，天热气温高</a:t>
            </a:r>
          </a:p>
        </p:txBody>
      </p:sp>
      <p:pic>
        <p:nvPicPr>
          <p:cNvPr id="45059" name="Picture 3" descr="蜻蜓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485" y="1214438"/>
            <a:ext cx="1177925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Picture 4" descr="知了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1385" y="2160588"/>
            <a:ext cx="1179513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Picture 5" descr="蚂蚁"/>
          <p:cNvPicPr preferRelativeResize="0"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1385" y="3105150"/>
            <a:ext cx="1179513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Picture 6" descr="泥鳅"/>
          <p:cNvPicPr preferRelativeResize="0">
            <a:picLocks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1385" y="4049713"/>
            <a:ext cx="1179513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Picture 7" descr="乌龟"/>
          <p:cNvPicPr preferRelativeResize="0">
            <a:picLocks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1385" y="4927600"/>
            <a:ext cx="1179513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4" name="Line 8"/>
          <p:cNvSpPr>
            <a:spLocks noChangeShapeType="1"/>
          </p:cNvSpPr>
          <p:nvPr/>
        </p:nvSpPr>
        <p:spPr bwMode="auto">
          <a:xfrm>
            <a:off x="3024733" y="1655911"/>
            <a:ext cx="1328737" cy="582612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4585" name="Line 9"/>
          <p:cNvSpPr>
            <a:spLocks noChangeShapeType="1"/>
          </p:cNvSpPr>
          <p:nvPr/>
        </p:nvSpPr>
        <p:spPr bwMode="auto">
          <a:xfrm flipV="1">
            <a:off x="2964705" y="1655911"/>
            <a:ext cx="1500188" cy="1872208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4586" name="Line 10"/>
          <p:cNvSpPr>
            <a:spLocks noChangeShapeType="1"/>
          </p:cNvSpPr>
          <p:nvPr/>
        </p:nvSpPr>
        <p:spPr bwMode="auto">
          <a:xfrm>
            <a:off x="2952725" y="2556321"/>
            <a:ext cx="1473720" cy="2844006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4587" name="Line 11"/>
          <p:cNvSpPr>
            <a:spLocks noChangeShapeType="1"/>
          </p:cNvSpPr>
          <p:nvPr/>
        </p:nvSpPr>
        <p:spPr bwMode="auto">
          <a:xfrm>
            <a:off x="3024733" y="4608240"/>
            <a:ext cx="1328737" cy="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4588" name="Line 12"/>
          <p:cNvSpPr>
            <a:spLocks noChangeShapeType="1"/>
          </p:cNvSpPr>
          <p:nvPr/>
        </p:nvSpPr>
        <p:spPr bwMode="auto">
          <a:xfrm flipV="1">
            <a:off x="3035572" y="3672135"/>
            <a:ext cx="1357313" cy="1872208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45069" name="AutoShape 14"/>
          <p:cNvSpPr>
            <a:spLocks noChangeArrowheads="1"/>
          </p:cNvSpPr>
          <p:nvPr/>
        </p:nvSpPr>
        <p:spPr bwMode="auto">
          <a:xfrm rot="2081710">
            <a:off x="6883522" y="1275995"/>
            <a:ext cx="4224338" cy="1468437"/>
          </a:xfrm>
          <a:prstGeom prst="ellipseRibbon">
            <a:avLst>
              <a:gd name="adj1" fmla="val 27542"/>
              <a:gd name="adj2" fmla="val 50000"/>
              <a:gd name="adj3" fmla="val 12500"/>
            </a:avLst>
          </a:prstGeom>
          <a:solidFill>
            <a:srgbClr val="FFFF00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4591" name="Text Box 15"/>
          <p:cNvSpPr txBox="1">
            <a:spLocks noChangeArrowheads="1"/>
          </p:cNvSpPr>
          <p:nvPr/>
        </p:nvSpPr>
        <p:spPr bwMode="auto">
          <a:xfrm rot="1986485">
            <a:off x="8124107" y="911684"/>
            <a:ext cx="3071813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课堂拓展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4" grpId="0" animBg="1"/>
      <p:bldP spid="24585" grpId="0" animBg="1"/>
      <p:bldP spid="24586" grpId="0" animBg="1"/>
      <p:bldP spid="24587" grpId="0" animBg="1"/>
      <p:bldP spid="2458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281114" y="3753965"/>
            <a:ext cx="3935412" cy="530225"/>
            <a:chOff x="336" y="942"/>
            <a:chExt cx="2544" cy="354"/>
          </a:xfrm>
        </p:grpSpPr>
        <p:sp>
          <p:nvSpPr>
            <p:cNvPr id="46106" name="AutoShape 4"/>
            <p:cNvSpPr>
              <a:spLocks noChangeArrowheads="1"/>
            </p:cNvSpPr>
            <p:nvPr/>
          </p:nvSpPr>
          <p:spPr bwMode="auto">
            <a:xfrm>
              <a:off x="336" y="960"/>
              <a:ext cx="2544" cy="33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5125" name="Text Box 5"/>
            <p:cNvSpPr txBox="1">
              <a:spLocks noChangeArrowheads="1"/>
            </p:cNvSpPr>
            <p:nvPr/>
          </p:nvSpPr>
          <p:spPr bwMode="auto">
            <a:xfrm>
              <a:off x="336" y="942"/>
              <a:ext cx="2448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2800" b="1">
                  <a:solidFill>
                    <a:srgbClr val="FF6600"/>
                  </a:solidFill>
                  <a:latin typeface="+mn-ea"/>
                  <a:ea typeface="+mn-ea"/>
                </a:rPr>
                <a:t>3.</a:t>
              </a:r>
              <a:r>
                <a:rPr lang="zh-CN" altLang="en-US" sz="2800" b="1">
                  <a:latin typeface="+mn-ea"/>
                  <a:ea typeface="+mn-ea"/>
                </a:rPr>
                <a:t>四季如春</a:t>
              </a: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2281114" y="2098203"/>
            <a:ext cx="3935412" cy="522287"/>
            <a:chOff x="336" y="1344"/>
            <a:chExt cx="3024" cy="349"/>
          </a:xfrm>
        </p:grpSpPr>
        <p:sp>
          <p:nvSpPr>
            <p:cNvPr id="46104" name="AutoShape 7"/>
            <p:cNvSpPr>
              <a:spLocks noChangeArrowheads="1"/>
            </p:cNvSpPr>
            <p:nvPr/>
          </p:nvSpPr>
          <p:spPr bwMode="auto">
            <a:xfrm>
              <a:off x="336" y="1344"/>
              <a:ext cx="3024" cy="33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5128" name="Rectangle 8"/>
            <p:cNvSpPr>
              <a:spLocks noChangeArrowheads="1"/>
            </p:cNvSpPr>
            <p:nvPr/>
          </p:nvSpPr>
          <p:spPr bwMode="auto">
            <a:xfrm>
              <a:off x="358" y="1344"/>
              <a:ext cx="2832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800" b="1">
                  <a:solidFill>
                    <a:srgbClr val="FF6600"/>
                  </a:solidFill>
                  <a:latin typeface="+mn-ea"/>
                  <a:ea typeface="+mn-ea"/>
                </a:rPr>
                <a:t>1.</a:t>
              </a:r>
              <a:r>
                <a:rPr lang="zh-CN" altLang="en-US" sz="2800" b="1">
                  <a:latin typeface="+mn-ea"/>
                  <a:ea typeface="+mn-ea"/>
                </a:rPr>
                <a:t>风和日丽</a:t>
              </a:r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2281114" y="4612803"/>
            <a:ext cx="3935412" cy="523875"/>
            <a:chOff x="336" y="1770"/>
            <a:chExt cx="4512" cy="349"/>
          </a:xfrm>
        </p:grpSpPr>
        <p:sp>
          <p:nvSpPr>
            <p:cNvPr id="46102" name="AutoShape 10"/>
            <p:cNvSpPr>
              <a:spLocks noChangeArrowheads="1"/>
            </p:cNvSpPr>
            <p:nvPr/>
          </p:nvSpPr>
          <p:spPr bwMode="auto">
            <a:xfrm>
              <a:off x="336" y="1776"/>
              <a:ext cx="4512" cy="33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5131" name="Text Box 11"/>
            <p:cNvSpPr txBox="1">
              <a:spLocks noChangeArrowheads="1"/>
            </p:cNvSpPr>
            <p:nvPr/>
          </p:nvSpPr>
          <p:spPr bwMode="auto">
            <a:xfrm>
              <a:off x="354" y="1770"/>
              <a:ext cx="4416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2800" b="1">
                  <a:solidFill>
                    <a:srgbClr val="FF6600"/>
                  </a:solidFill>
                  <a:latin typeface="+mn-ea"/>
                  <a:ea typeface="+mn-ea"/>
                </a:rPr>
                <a:t>4.</a:t>
              </a:r>
              <a:r>
                <a:rPr lang="zh-CN" altLang="en-US" sz="2800" b="1">
                  <a:latin typeface="+mn-ea"/>
                  <a:ea typeface="+mn-ea"/>
                </a:rPr>
                <a:t>阴转多云</a:t>
              </a:r>
            </a:p>
          </p:txBody>
        </p:sp>
      </p:grpSp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2281114" y="2890365"/>
            <a:ext cx="3935412" cy="544513"/>
            <a:chOff x="336" y="2229"/>
            <a:chExt cx="3024" cy="363"/>
          </a:xfrm>
        </p:grpSpPr>
        <p:sp>
          <p:nvSpPr>
            <p:cNvPr id="46100" name="AutoShape 13"/>
            <p:cNvSpPr>
              <a:spLocks noChangeArrowheads="1"/>
            </p:cNvSpPr>
            <p:nvPr/>
          </p:nvSpPr>
          <p:spPr bwMode="auto">
            <a:xfrm>
              <a:off x="336" y="2256"/>
              <a:ext cx="3024" cy="33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5134" name="Text Box 14"/>
            <p:cNvSpPr txBox="1">
              <a:spLocks noChangeArrowheads="1"/>
            </p:cNvSpPr>
            <p:nvPr/>
          </p:nvSpPr>
          <p:spPr bwMode="auto">
            <a:xfrm>
              <a:off x="364" y="2229"/>
              <a:ext cx="2926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800" b="1">
                  <a:solidFill>
                    <a:srgbClr val="FF6600"/>
                  </a:solidFill>
                  <a:latin typeface="+mn-ea"/>
                  <a:ea typeface="+mn-ea"/>
                </a:rPr>
                <a:t>2.</a:t>
              </a:r>
              <a:r>
                <a:rPr lang="zh-CN" altLang="en-US" sz="2800" b="1">
                  <a:latin typeface="+mn-ea"/>
                  <a:ea typeface="+mn-ea"/>
                </a:rPr>
                <a:t>暴风骤雨</a:t>
              </a:r>
            </a:p>
          </p:txBody>
        </p:sp>
      </p:grpSp>
      <p:sp>
        <p:nvSpPr>
          <p:cNvPr id="5135" name="Text Box 15"/>
          <p:cNvSpPr txBox="1">
            <a:spLocks noChangeArrowheads="1"/>
          </p:cNvSpPr>
          <p:nvPr/>
        </p:nvSpPr>
        <p:spPr bwMode="auto">
          <a:xfrm>
            <a:off x="2088629" y="986953"/>
            <a:ext cx="7453259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latin typeface="+mn-ea"/>
                <a:ea typeface="+mn-ea"/>
              </a:rPr>
              <a:t>下列描述哪些是天气</a:t>
            </a:r>
            <a:r>
              <a:rPr lang="en-US" altLang="zh-CN" sz="2800" b="1" dirty="0">
                <a:latin typeface="+mn-ea"/>
                <a:ea typeface="+mn-ea"/>
              </a:rPr>
              <a:t>,</a:t>
            </a:r>
            <a:r>
              <a:rPr lang="zh-CN" altLang="en-US" sz="2800" b="1" dirty="0">
                <a:latin typeface="+mn-ea"/>
                <a:ea typeface="+mn-ea"/>
              </a:rPr>
              <a:t>哪些是气候：</a:t>
            </a:r>
          </a:p>
        </p:txBody>
      </p:sp>
      <p:sp>
        <p:nvSpPr>
          <p:cNvPr id="5136" name="AutoShape 16"/>
          <p:cNvSpPr>
            <a:spLocks noChangeArrowheads="1"/>
          </p:cNvSpPr>
          <p:nvPr/>
        </p:nvSpPr>
        <p:spPr bwMode="auto">
          <a:xfrm>
            <a:off x="6600701" y="2098203"/>
            <a:ext cx="576263" cy="546100"/>
          </a:xfrm>
          <a:prstGeom prst="rightArrow">
            <a:avLst>
              <a:gd name="adj1" fmla="val 50139"/>
              <a:gd name="adj2" fmla="val 37954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5137" name="AutoShape 17"/>
          <p:cNvSpPr>
            <a:spLocks noChangeArrowheads="1"/>
          </p:cNvSpPr>
          <p:nvPr/>
        </p:nvSpPr>
        <p:spPr bwMode="auto">
          <a:xfrm>
            <a:off x="6600701" y="2930053"/>
            <a:ext cx="576263" cy="547687"/>
          </a:xfrm>
          <a:prstGeom prst="rightArrow">
            <a:avLst>
              <a:gd name="adj1" fmla="val 50139"/>
              <a:gd name="adj2" fmla="val 37844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5138" name="AutoShape 18"/>
          <p:cNvSpPr>
            <a:spLocks noChangeArrowheads="1"/>
          </p:cNvSpPr>
          <p:nvPr/>
        </p:nvSpPr>
        <p:spPr bwMode="auto">
          <a:xfrm>
            <a:off x="6600701" y="3746028"/>
            <a:ext cx="576263" cy="547687"/>
          </a:xfrm>
          <a:prstGeom prst="rightArrow">
            <a:avLst>
              <a:gd name="adj1" fmla="val 50139"/>
              <a:gd name="adj2" fmla="val 37844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5139" name="AutoShape 19"/>
          <p:cNvSpPr>
            <a:spLocks noChangeArrowheads="1"/>
          </p:cNvSpPr>
          <p:nvPr/>
        </p:nvSpPr>
        <p:spPr bwMode="auto">
          <a:xfrm>
            <a:off x="6600701" y="4577878"/>
            <a:ext cx="576263" cy="547687"/>
          </a:xfrm>
          <a:prstGeom prst="rightArrow">
            <a:avLst>
              <a:gd name="adj1" fmla="val 50139"/>
              <a:gd name="adj2" fmla="val 37844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5140" name="Rectangle 20"/>
          <p:cNvSpPr>
            <a:spLocks noChangeArrowheads="1"/>
          </p:cNvSpPr>
          <p:nvPr/>
        </p:nvSpPr>
        <p:spPr bwMode="auto">
          <a:xfrm>
            <a:off x="7464996" y="2098203"/>
            <a:ext cx="1920875" cy="546100"/>
          </a:xfrm>
          <a:prstGeom prst="rect">
            <a:avLst/>
          </a:prstGeom>
          <a:noFill/>
          <a:ln w="28575" algn="ctr">
            <a:solidFill>
              <a:srgbClr val="FF6600"/>
            </a:solidFill>
            <a:prstDash val="lg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5141" name="Text Box 21"/>
          <p:cNvSpPr txBox="1">
            <a:spLocks noChangeArrowheads="1"/>
          </p:cNvSpPr>
          <p:nvPr/>
        </p:nvSpPr>
        <p:spPr bwMode="auto">
          <a:xfrm>
            <a:off x="7489229" y="2059506"/>
            <a:ext cx="1920875" cy="5222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800" b="1">
                <a:solidFill>
                  <a:schemeClr val="tx2"/>
                </a:solidFill>
                <a:latin typeface="+mn-ea"/>
                <a:ea typeface="+mn-ea"/>
              </a:rPr>
              <a:t>天气</a:t>
            </a:r>
          </a:p>
        </p:txBody>
      </p:sp>
      <p:sp>
        <p:nvSpPr>
          <p:cNvPr id="5142" name="Rectangle 22"/>
          <p:cNvSpPr>
            <a:spLocks noChangeArrowheads="1"/>
          </p:cNvSpPr>
          <p:nvPr/>
        </p:nvSpPr>
        <p:spPr bwMode="auto">
          <a:xfrm>
            <a:off x="7464996" y="2930053"/>
            <a:ext cx="1920875" cy="547687"/>
          </a:xfrm>
          <a:prstGeom prst="rect">
            <a:avLst/>
          </a:prstGeom>
          <a:noFill/>
          <a:ln w="28575" algn="ctr">
            <a:solidFill>
              <a:srgbClr val="FF6600"/>
            </a:solidFill>
            <a:prstDash val="lg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5143" name="Text Box 23"/>
          <p:cNvSpPr txBox="1">
            <a:spLocks noChangeArrowheads="1"/>
          </p:cNvSpPr>
          <p:nvPr/>
        </p:nvSpPr>
        <p:spPr bwMode="auto">
          <a:xfrm>
            <a:off x="7489229" y="2891356"/>
            <a:ext cx="1920875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800" b="1">
                <a:solidFill>
                  <a:schemeClr val="tx2"/>
                </a:solidFill>
                <a:latin typeface="+mn-ea"/>
                <a:ea typeface="+mn-ea"/>
              </a:rPr>
              <a:t>天气</a:t>
            </a:r>
          </a:p>
        </p:txBody>
      </p:sp>
      <p:sp>
        <p:nvSpPr>
          <p:cNvPr id="5144" name="Rectangle 24"/>
          <p:cNvSpPr>
            <a:spLocks noChangeArrowheads="1"/>
          </p:cNvSpPr>
          <p:nvPr/>
        </p:nvSpPr>
        <p:spPr bwMode="auto">
          <a:xfrm>
            <a:off x="7464996" y="4636615"/>
            <a:ext cx="1920875" cy="547688"/>
          </a:xfrm>
          <a:prstGeom prst="rect">
            <a:avLst/>
          </a:prstGeom>
          <a:noFill/>
          <a:ln w="28575" algn="ctr">
            <a:solidFill>
              <a:srgbClr val="FF6600"/>
            </a:solidFill>
            <a:prstDash val="lg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5145" name="Text Box 25"/>
          <p:cNvSpPr txBox="1">
            <a:spLocks noChangeArrowheads="1"/>
          </p:cNvSpPr>
          <p:nvPr/>
        </p:nvSpPr>
        <p:spPr bwMode="auto">
          <a:xfrm>
            <a:off x="7489229" y="4597919"/>
            <a:ext cx="1920875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800" b="1">
                <a:solidFill>
                  <a:schemeClr val="tx2"/>
                </a:solidFill>
                <a:latin typeface="+mn-ea"/>
                <a:ea typeface="+mn-ea"/>
              </a:rPr>
              <a:t>天气</a:t>
            </a:r>
          </a:p>
        </p:txBody>
      </p:sp>
      <p:sp>
        <p:nvSpPr>
          <p:cNvPr id="5146" name="Rectangle 26"/>
          <p:cNvSpPr>
            <a:spLocks noChangeArrowheads="1"/>
          </p:cNvSpPr>
          <p:nvPr/>
        </p:nvSpPr>
        <p:spPr bwMode="auto">
          <a:xfrm>
            <a:off x="7464996" y="3804765"/>
            <a:ext cx="1920875" cy="547688"/>
          </a:xfrm>
          <a:prstGeom prst="rect">
            <a:avLst/>
          </a:prstGeom>
          <a:noFill/>
          <a:ln w="28575" algn="ctr">
            <a:solidFill>
              <a:srgbClr val="FF6600"/>
            </a:solidFill>
            <a:prstDash val="lg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5147" name="Text Box 27"/>
          <p:cNvSpPr txBox="1">
            <a:spLocks noChangeArrowheads="1"/>
          </p:cNvSpPr>
          <p:nvPr/>
        </p:nvSpPr>
        <p:spPr bwMode="auto">
          <a:xfrm>
            <a:off x="7489229" y="3766069"/>
            <a:ext cx="1920875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800" b="1">
                <a:solidFill>
                  <a:schemeClr val="tx2"/>
                </a:solidFill>
                <a:latin typeface="+mn-ea"/>
                <a:ea typeface="+mn-ea"/>
              </a:rPr>
              <a:t>气候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1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4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5" dur="5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8" dur="500"/>
                                        <p:tgtEl>
                                          <p:spTgt spid="5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3" dur="5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6" dur="500"/>
                                        <p:tgtEl>
                                          <p:spTgt spid="5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9" dur="50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4" dur="5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7" dur="500"/>
                                        <p:tgtEl>
                                          <p:spTgt spid="5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0" dur="50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6" grpId="0" animBg="1"/>
      <p:bldP spid="5137" grpId="0" animBg="1"/>
      <p:bldP spid="5138" grpId="0" animBg="1"/>
      <p:bldP spid="5139" grpId="0" animBg="1"/>
      <p:bldP spid="5140" grpId="0" animBg="1"/>
      <p:bldP spid="5141" grpId="0"/>
      <p:bldP spid="5142" grpId="0" animBg="1"/>
      <p:bldP spid="5143" grpId="0"/>
      <p:bldP spid="5144" grpId="0" animBg="1"/>
      <p:bldP spid="5145" grpId="0"/>
      <p:bldP spid="5146" grpId="0" animBg="1"/>
      <p:bldP spid="514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9122"/>
          <a:stretch/>
        </p:blipFill>
        <p:spPr bwMode="auto">
          <a:xfrm>
            <a:off x="5937129" y="1173584"/>
            <a:ext cx="4508452" cy="207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9350"/>
          <a:stretch/>
        </p:blipFill>
        <p:spPr bwMode="auto">
          <a:xfrm>
            <a:off x="1224534" y="3456112"/>
            <a:ext cx="4446550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8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1124" b="28694"/>
          <a:stretch/>
        </p:blipFill>
        <p:spPr bwMode="auto">
          <a:xfrm>
            <a:off x="1146959" y="1208319"/>
            <a:ext cx="4446550" cy="2031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37129" y="3491833"/>
            <a:ext cx="4576436" cy="2052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8" name="Text Box 8"/>
          <p:cNvSpPr txBox="1">
            <a:spLocks noChangeArrowheads="1"/>
          </p:cNvSpPr>
          <p:nvPr/>
        </p:nvSpPr>
        <p:spPr bwMode="auto">
          <a:xfrm>
            <a:off x="1105668" y="451053"/>
            <a:ext cx="4151313" cy="523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楷体_GB2312" pitchFamily="49" charset="-122"/>
              </a:rPr>
              <a:t>三、我们需要洁净的空气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5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8" grpId="0" bldLvl="0" autoUpdateAnimBg="0"/>
      <p:bldP spid="66568" grpId="1" bldLvl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791690" y="1140236"/>
            <a:ext cx="9865891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solidFill>
                  <a:schemeClr val="tx2"/>
                </a:solidFill>
                <a:latin typeface="宋体" pitchFamily="2" charset="-122"/>
              </a:rPr>
              <a:t>1</a:t>
            </a:r>
            <a:r>
              <a:rPr lang="zh-CN" altLang="en-US" sz="2800" b="1">
                <a:solidFill>
                  <a:schemeClr val="tx2"/>
                </a:solidFill>
                <a:latin typeface="宋体" pitchFamily="2" charset="-122"/>
              </a:rPr>
              <a:t>、空气质量的高低和空气中所含</a:t>
            </a:r>
            <a:r>
              <a:rPr lang="en-US" altLang="zh-CN" sz="2800" b="1" smtClean="0">
                <a:solidFill>
                  <a:schemeClr val="tx2"/>
                </a:solidFill>
                <a:latin typeface="宋体" pitchFamily="2" charset="-122"/>
              </a:rPr>
              <a:t>_____________</a:t>
            </a:r>
            <a:r>
              <a:rPr lang="zh-CN" altLang="en-US" sz="2800" b="1">
                <a:solidFill>
                  <a:schemeClr val="tx2"/>
                </a:solidFill>
                <a:latin typeface="宋体" pitchFamily="2" charset="-122"/>
              </a:rPr>
              <a:t>有关</a:t>
            </a:r>
            <a:r>
              <a:rPr lang="en-US" altLang="zh-CN" sz="2800" b="1">
                <a:solidFill>
                  <a:schemeClr val="tx2"/>
                </a:solidFill>
                <a:latin typeface="宋体" pitchFamily="2" charset="-122"/>
              </a:rPr>
              <a:t>,</a:t>
            </a:r>
            <a:r>
              <a:rPr lang="zh-CN" altLang="en-US" sz="2800" b="1">
                <a:solidFill>
                  <a:schemeClr val="tx2"/>
                </a:solidFill>
                <a:latin typeface="宋体" pitchFamily="2" charset="-122"/>
              </a:rPr>
              <a:t>可以用</a:t>
            </a:r>
            <a:r>
              <a:rPr lang="en-US" altLang="zh-CN" sz="2800" b="1" smtClean="0">
                <a:solidFill>
                  <a:schemeClr val="tx2"/>
                </a:solidFill>
                <a:latin typeface="宋体" pitchFamily="2" charset="-122"/>
              </a:rPr>
              <a:t>_________</a:t>
            </a:r>
            <a:r>
              <a:rPr lang="zh-CN" altLang="en-US" sz="2800" b="1">
                <a:solidFill>
                  <a:schemeClr val="tx2"/>
                </a:solidFill>
                <a:latin typeface="宋体" pitchFamily="2" charset="-122"/>
              </a:rPr>
              <a:t>来表示。</a:t>
            </a:r>
          </a:p>
          <a:p>
            <a:pPr eaLnBrk="1" hangingPunct="1">
              <a:lnSpc>
                <a:spcPct val="150000"/>
              </a:lnSpc>
            </a:pPr>
            <a:endParaRPr lang="zh-CN" altLang="en-US" sz="2800" b="1">
              <a:solidFill>
                <a:schemeClr val="tx2"/>
              </a:solidFill>
              <a:latin typeface="宋体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solidFill>
                  <a:schemeClr val="tx2"/>
                </a:solidFill>
                <a:latin typeface="宋体" pitchFamily="2" charset="-122"/>
              </a:rPr>
              <a:t>2</a:t>
            </a:r>
            <a:r>
              <a:rPr lang="zh-CN" altLang="en-US" sz="2800" b="1">
                <a:solidFill>
                  <a:schemeClr val="tx2"/>
                </a:solidFill>
                <a:latin typeface="宋体" pitchFamily="2" charset="-122"/>
              </a:rPr>
              <a:t>、空气清新</a:t>
            </a:r>
            <a:r>
              <a:rPr lang="en-US" altLang="zh-CN" sz="2800" b="1">
                <a:solidFill>
                  <a:schemeClr val="tx2"/>
                </a:solidFill>
                <a:latin typeface="宋体" pitchFamily="2" charset="-122"/>
              </a:rPr>
              <a:t>——</a:t>
            </a:r>
            <a:r>
              <a:rPr lang="zh-CN" altLang="en-US" sz="2800" b="1">
                <a:solidFill>
                  <a:schemeClr val="tx2"/>
                </a:solidFill>
                <a:latin typeface="宋体" pitchFamily="2" charset="-122"/>
              </a:rPr>
              <a:t>污染指数（  ）</a:t>
            </a:r>
            <a:r>
              <a:rPr lang="en-US" altLang="zh-CN" sz="2800" b="1">
                <a:solidFill>
                  <a:schemeClr val="tx2"/>
                </a:solidFill>
                <a:latin typeface="宋体" pitchFamily="2" charset="-122"/>
              </a:rPr>
              <a:t>——</a:t>
            </a:r>
            <a:r>
              <a:rPr lang="zh-CN" altLang="en-US" sz="2800" b="1">
                <a:solidFill>
                  <a:schemeClr val="tx2"/>
                </a:solidFill>
                <a:latin typeface="宋体" pitchFamily="2" charset="-122"/>
              </a:rPr>
              <a:t>对人身体健康有利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solidFill>
                  <a:schemeClr val="tx2"/>
                </a:solidFill>
                <a:latin typeface="宋体" pitchFamily="2" charset="-122"/>
              </a:rPr>
              <a:t>  空气污浊</a:t>
            </a:r>
            <a:r>
              <a:rPr lang="en-US" altLang="zh-CN" sz="2800" b="1">
                <a:solidFill>
                  <a:schemeClr val="tx2"/>
                </a:solidFill>
                <a:latin typeface="宋体" pitchFamily="2" charset="-122"/>
              </a:rPr>
              <a:t>——</a:t>
            </a:r>
            <a:r>
              <a:rPr lang="zh-CN" altLang="en-US" sz="2800" b="1">
                <a:solidFill>
                  <a:schemeClr val="tx2"/>
                </a:solidFill>
                <a:latin typeface="宋体" pitchFamily="2" charset="-122"/>
              </a:rPr>
              <a:t>污染指数（  ）</a:t>
            </a:r>
            <a:r>
              <a:rPr lang="en-US" altLang="zh-CN" sz="2800" b="1">
                <a:solidFill>
                  <a:schemeClr val="tx2"/>
                </a:solidFill>
                <a:latin typeface="宋体" pitchFamily="2" charset="-122"/>
              </a:rPr>
              <a:t>——</a:t>
            </a:r>
            <a:r>
              <a:rPr lang="zh-CN" altLang="en-US" sz="2800" b="1">
                <a:solidFill>
                  <a:schemeClr val="tx2"/>
                </a:solidFill>
                <a:latin typeface="宋体" pitchFamily="2" charset="-122"/>
              </a:rPr>
              <a:t>对人身体健康有害</a:t>
            </a:r>
            <a:r>
              <a:rPr lang="zh-CN" altLang="en-US" sz="2800" b="1" smtClean="0">
                <a:solidFill>
                  <a:schemeClr val="tx2"/>
                </a:solidFill>
                <a:latin typeface="宋体" pitchFamily="2" charset="-122"/>
              </a:rPr>
              <a:t>。</a:t>
            </a:r>
            <a:endParaRPr lang="zh-CN" altLang="en-US" sz="2800" b="1">
              <a:solidFill>
                <a:schemeClr val="tx2"/>
              </a:solidFill>
              <a:latin typeface="宋体" pitchFamily="2" charset="-122"/>
            </a:endParaRPr>
          </a:p>
        </p:txBody>
      </p:sp>
      <p:sp>
        <p:nvSpPr>
          <p:cNvPr id="67587" name="Text Box 3"/>
          <p:cNvSpPr txBox="1">
            <a:spLocks noChangeArrowheads="1"/>
          </p:cNvSpPr>
          <p:nvPr/>
        </p:nvSpPr>
        <p:spPr bwMode="auto">
          <a:xfrm>
            <a:off x="6038159" y="1237858"/>
            <a:ext cx="245918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污染物的数量</a:t>
            </a:r>
          </a:p>
        </p:txBody>
      </p:sp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875180" y="1833741"/>
            <a:ext cx="171750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污染指数</a:t>
            </a:r>
          </a:p>
        </p:txBody>
      </p:sp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4896941" y="3129885"/>
            <a:ext cx="13446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小</a:t>
            </a:r>
          </a:p>
        </p:txBody>
      </p:sp>
      <p:sp>
        <p:nvSpPr>
          <p:cNvPr id="67590" name="Text Box 6"/>
          <p:cNvSpPr txBox="1">
            <a:spLocks noChangeArrowheads="1"/>
          </p:cNvSpPr>
          <p:nvPr/>
        </p:nvSpPr>
        <p:spPr bwMode="auto">
          <a:xfrm>
            <a:off x="5040957" y="3777957"/>
            <a:ext cx="570246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大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/>
      <p:bldP spid="67588" grpId="0"/>
      <p:bldP spid="67589" grpId="0"/>
      <p:bldP spid="6759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2"/>
          <p:cNvSpPr txBox="1">
            <a:spLocks noChangeArrowheads="1"/>
          </p:cNvSpPr>
          <p:nvPr/>
        </p:nvSpPr>
        <p:spPr bwMode="auto">
          <a:xfrm>
            <a:off x="430261" y="1019977"/>
            <a:ext cx="109474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smtClean="0">
                <a:solidFill>
                  <a:schemeClr val="tx2"/>
                </a:solidFill>
                <a:latin typeface="宋体" pitchFamily="2" charset="-122"/>
              </a:rPr>
              <a:t>3</a:t>
            </a:r>
            <a:r>
              <a:rPr lang="zh-CN" altLang="en-US" sz="2800" b="1" smtClean="0">
                <a:solidFill>
                  <a:schemeClr val="tx2"/>
                </a:solidFill>
                <a:latin typeface="宋体" pitchFamily="2" charset="-122"/>
              </a:rPr>
              <a:t>、</a:t>
            </a:r>
            <a:r>
              <a:rPr lang="zh-CN" altLang="en-US" sz="2800" b="1">
                <a:solidFill>
                  <a:schemeClr val="tx2"/>
                </a:solidFill>
                <a:latin typeface="宋体" pitchFamily="2" charset="-122"/>
              </a:rPr>
              <a:t>把秸秆作为牧业生产的饲料来用，然后再将牲畜的粪便用来肥田；把秸秆用来发酵制造沼气。</a:t>
            </a:r>
          </a:p>
        </p:txBody>
      </p:sp>
      <p:sp>
        <p:nvSpPr>
          <p:cNvPr id="68611" name="Text Box 3"/>
          <p:cNvSpPr txBox="1">
            <a:spLocks noChangeArrowheads="1"/>
          </p:cNvSpPr>
          <p:nvPr/>
        </p:nvSpPr>
        <p:spPr bwMode="auto">
          <a:xfrm>
            <a:off x="430261" y="2506067"/>
            <a:ext cx="10563225" cy="246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smtClean="0">
                <a:solidFill>
                  <a:schemeClr val="tx2"/>
                </a:solidFill>
                <a:latin typeface="宋体" pitchFamily="2" charset="-122"/>
              </a:rPr>
              <a:t>4</a:t>
            </a:r>
            <a:r>
              <a:rPr lang="zh-CN" altLang="en-US" sz="2800" b="1" smtClean="0">
                <a:solidFill>
                  <a:schemeClr val="tx2"/>
                </a:solidFill>
                <a:latin typeface="宋体" pitchFamily="2" charset="-122"/>
              </a:rPr>
              <a:t>、</a:t>
            </a:r>
            <a:r>
              <a:rPr lang="en-US" altLang="zh-CN" sz="2800" b="1">
                <a:solidFill>
                  <a:schemeClr val="tx2"/>
                </a:solidFill>
                <a:latin typeface="宋体" pitchFamily="2" charset="-122"/>
              </a:rPr>
              <a:t>1</a:t>
            </a:r>
            <a:r>
              <a:rPr lang="zh-CN" altLang="en-US" sz="2800" b="1">
                <a:solidFill>
                  <a:schemeClr val="tx2"/>
                </a:solidFill>
                <a:latin typeface="宋体" pitchFamily="2" charset="-122"/>
              </a:rPr>
              <a:t>）开发无污染尾气的汽车。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chemeClr val="tx2"/>
                </a:solidFill>
                <a:latin typeface="宋体" pitchFamily="2" charset="-122"/>
              </a:rPr>
              <a:t>   </a:t>
            </a:r>
            <a:r>
              <a:rPr lang="en-US" altLang="zh-CN" sz="2800" b="1">
                <a:solidFill>
                  <a:schemeClr val="tx2"/>
                </a:solidFill>
                <a:latin typeface="宋体" pitchFamily="2" charset="-122"/>
              </a:rPr>
              <a:t>2</a:t>
            </a:r>
            <a:r>
              <a:rPr lang="zh-CN" altLang="en-US" sz="2800" b="1">
                <a:solidFill>
                  <a:schemeClr val="tx2"/>
                </a:solidFill>
                <a:latin typeface="宋体" pitchFamily="2" charset="-122"/>
              </a:rPr>
              <a:t>）限制私人汽车的使用，大力发展公共运输。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chemeClr val="tx2"/>
                </a:solidFill>
                <a:latin typeface="宋体" pitchFamily="2" charset="-122"/>
              </a:rPr>
              <a:t>   </a:t>
            </a:r>
            <a:r>
              <a:rPr lang="en-US" altLang="zh-CN" sz="2800" b="1">
                <a:solidFill>
                  <a:schemeClr val="tx2"/>
                </a:solidFill>
                <a:latin typeface="宋体" pitchFamily="2" charset="-122"/>
              </a:rPr>
              <a:t>3</a:t>
            </a:r>
            <a:r>
              <a:rPr lang="zh-CN" altLang="en-US" sz="2800" b="1">
                <a:solidFill>
                  <a:schemeClr val="tx2"/>
                </a:solidFill>
                <a:latin typeface="宋体" pitchFamily="2" charset="-122"/>
              </a:rPr>
              <a:t>）限制尾气不达标的车辆上路。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chemeClr val="tx2"/>
                </a:solidFill>
                <a:latin typeface="宋体" pitchFamily="2" charset="-122"/>
              </a:rPr>
              <a:t>   </a:t>
            </a:r>
            <a:r>
              <a:rPr lang="en-US" altLang="zh-CN" sz="2800" b="1">
                <a:solidFill>
                  <a:schemeClr val="tx2"/>
                </a:solidFill>
                <a:latin typeface="宋体" pitchFamily="2" charset="-122"/>
              </a:rPr>
              <a:t>4</a:t>
            </a:r>
            <a:r>
              <a:rPr lang="zh-CN" altLang="en-US" sz="2800" b="1">
                <a:solidFill>
                  <a:schemeClr val="tx2"/>
                </a:solidFill>
                <a:latin typeface="宋体" pitchFamily="2" charset="-122"/>
              </a:rPr>
              <a:t>）设立“无车日”，鼓励步行和使用自行车作为交通工具。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MCj0311674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7111" y="5040313"/>
            <a:ext cx="1677988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79" name="Picture 3" descr="MCj0293824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01200" y="0"/>
            <a:ext cx="1633538" cy="113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769938" y="519113"/>
            <a:ext cx="1987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2800" b="1">
                <a:latin typeface="Times New Roman" pitchFamily="18" charset="0"/>
              </a:rPr>
              <a:t>课堂回顾：</a:t>
            </a:r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1768475" y="1538288"/>
            <a:ext cx="1627188" cy="523875"/>
          </a:xfrm>
          <a:prstGeom prst="rect">
            <a:avLst/>
          </a:prstGeom>
          <a:noFill/>
          <a:ln w="28575">
            <a:solidFill>
              <a:srgbClr val="66FF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2800" b="1">
                <a:latin typeface="Times New Roman" pitchFamily="18" charset="0"/>
              </a:rPr>
              <a:t>描述天气</a:t>
            </a:r>
          </a:p>
        </p:txBody>
      </p:sp>
      <p:sp>
        <p:nvSpPr>
          <p:cNvPr id="69638" name="Text Box 6"/>
          <p:cNvSpPr txBox="1">
            <a:spLocks noChangeArrowheads="1"/>
          </p:cNvSpPr>
          <p:nvPr/>
        </p:nvSpPr>
        <p:spPr bwMode="auto">
          <a:xfrm>
            <a:off x="1538361" y="4162425"/>
            <a:ext cx="3430588" cy="523875"/>
          </a:xfrm>
          <a:prstGeom prst="rect">
            <a:avLst/>
          </a:prstGeom>
          <a:noFill/>
          <a:ln w="28575">
            <a:solidFill>
              <a:srgbClr val="66FF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2800" b="1">
                <a:latin typeface="Times New Roman" pitchFamily="18" charset="0"/>
              </a:rPr>
              <a:t>明天的天气怎么样？</a:t>
            </a:r>
          </a:p>
        </p:txBody>
      </p:sp>
      <p:sp>
        <p:nvSpPr>
          <p:cNvPr id="69639" name="Text Box 7"/>
          <p:cNvSpPr txBox="1">
            <a:spLocks noChangeArrowheads="1"/>
          </p:cNvSpPr>
          <p:nvPr/>
        </p:nvSpPr>
        <p:spPr bwMode="auto">
          <a:xfrm>
            <a:off x="6122988" y="1538288"/>
            <a:ext cx="2709862" cy="523875"/>
          </a:xfrm>
          <a:prstGeom prst="rect">
            <a:avLst/>
          </a:prstGeom>
          <a:noFill/>
          <a:ln w="28575">
            <a:solidFill>
              <a:srgbClr val="66FF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2800" b="1">
                <a:latin typeface="Times New Roman" pitchFamily="18" charset="0"/>
              </a:rPr>
              <a:t>天气有什么特点</a:t>
            </a:r>
          </a:p>
        </p:txBody>
      </p:sp>
      <p:sp>
        <p:nvSpPr>
          <p:cNvPr id="69640" name="Text Box 8"/>
          <p:cNvSpPr txBox="1">
            <a:spLocks noChangeArrowheads="1"/>
          </p:cNvSpPr>
          <p:nvPr/>
        </p:nvSpPr>
        <p:spPr bwMode="auto">
          <a:xfrm>
            <a:off x="6397625" y="4162425"/>
            <a:ext cx="3203575" cy="523875"/>
          </a:xfrm>
          <a:prstGeom prst="rect">
            <a:avLst/>
          </a:prstGeom>
          <a:noFill/>
          <a:ln w="28575">
            <a:solidFill>
              <a:srgbClr val="66FF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2800" b="1">
                <a:latin typeface="Times New Roman" pitchFamily="18" charset="0"/>
              </a:rPr>
              <a:t>天气对我们的影响</a:t>
            </a:r>
          </a:p>
        </p:txBody>
      </p:sp>
      <p:sp>
        <p:nvSpPr>
          <p:cNvPr id="69641" name="AutoShape 9"/>
          <p:cNvSpPr>
            <a:spLocks noChangeArrowheads="1"/>
          </p:cNvSpPr>
          <p:nvPr/>
        </p:nvSpPr>
        <p:spPr bwMode="auto">
          <a:xfrm>
            <a:off x="4053013" y="1442317"/>
            <a:ext cx="1427209" cy="645642"/>
          </a:xfrm>
          <a:prstGeom prst="rightArrow">
            <a:avLst>
              <a:gd name="adj1" fmla="val 50000"/>
              <a:gd name="adj2" fmla="val 108346"/>
            </a:avLst>
          </a:pr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endParaRPr lang="zh-CN" altLang="en-US" sz="2800"/>
          </a:p>
        </p:txBody>
      </p:sp>
      <p:sp>
        <p:nvSpPr>
          <p:cNvPr id="69642" name="AutoShape 10"/>
          <p:cNvSpPr>
            <a:spLocks noChangeArrowheads="1"/>
          </p:cNvSpPr>
          <p:nvPr/>
        </p:nvSpPr>
        <p:spPr bwMode="auto">
          <a:xfrm rot="5400000">
            <a:off x="8165306" y="2137020"/>
            <a:ext cx="544513" cy="709122"/>
          </a:xfrm>
          <a:prstGeom prst="rightArrow">
            <a:avLst>
              <a:gd name="adj1" fmla="val 50000"/>
              <a:gd name="adj2" fmla="val 66727"/>
            </a:avLst>
          </a:pr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endParaRPr lang="zh-CN" altLang="en-US" sz="2800"/>
          </a:p>
        </p:txBody>
      </p:sp>
      <p:sp>
        <p:nvSpPr>
          <p:cNvPr id="69643" name="AutoShape 11"/>
          <p:cNvSpPr>
            <a:spLocks noChangeArrowheads="1"/>
          </p:cNvSpPr>
          <p:nvPr/>
        </p:nvSpPr>
        <p:spPr bwMode="auto">
          <a:xfrm rot="10800000">
            <a:off x="5199356" y="4131683"/>
            <a:ext cx="921721" cy="586947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/>
          </a:p>
        </p:txBody>
      </p:sp>
      <p:sp>
        <p:nvSpPr>
          <p:cNvPr id="69644" name="Text Box 12"/>
          <p:cNvSpPr txBox="1">
            <a:spLocks noChangeArrowheads="1"/>
          </p:cNvSpPr>
          <p:nvPr/>
        </p:nvSpPr>
        <p:spPr bwMode="auto">
          <a:xfrm>
            <a:off x="5614988" y="2832100"/>
            <a:ext cx="3790950" cy="523875"/>
          </a:xfrm>
          <a:prstGeom prst="rect">
            <a:avLst/>
          </a:prstGeom>
          <a:noFill/>
          <a:ln w="28575">
            <a:solidFill>
              <a:srgbClr val="66FF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2800" b="1">
                <a:latin typeface="Times New Roman" pitchFamily="18" charset="0"/>
              </a:rPr>
              <a:t>天气与气候有什么差别</a:t>
            </a:r>
          </a:p>
        </p:txBody>
      </p:sp>
      <p:sp>
        <p:nvSpPr>
          <p:cNvPr id="69645" name="AutoShape 13"/>
          <p:cNvSpPr>
            <a:spLocks noChangeArrowheads="1"/>
          </p:cNvSpPr>
          <p:nvPr/>
        </p:nvSpPr>
        <p:spPr bwMode="auto">
          <a:xfrm rot="5400000">
            <a:off x="8138080" y="3461478"/>
            <a:ext cx="598964" cy="644656"/>
          </a:xfrm>
          <a:prstGeom prst="rightArrow">
            <a:avLst>
              <a:gd name="adj1" fmla="val 50000"/>
              <a:gd name="adj2" fmla="val 66727"/>
            </a:avLst>
          </a:pr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endParaRPr lang="zh-CN" altLang="en-US" sz="28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9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9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9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9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69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69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 animBg="1" autoUpdateAnimBg="0"/>
      <p:bldP spid="69638" grpId="0" animBg="1" autoUpdateAnimBg="0"/>
      <p:bldP spid="69639" grpId="0" animBg="1" autoUpdateAnimBg="0"/>
      <p:bldP spid="69640" grpId="0" animBg="1" autoUpdateAnimBg="0"/>
      <p:bldP spid="69641" grpId="0" animBg="1"/>
      <p:bldP spid="69642" grpId="0" animBg="1"/>
      <p:bldP spid="69643" grpId="0" animBg="1"/>
      <p:bldP spid="69644" grpId="0" animBg="1" autoUpdateAnimBg="0"/>
      <p:bldP spid="6964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20099261328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31355" y="1054760"/>
            <a:ext cx="6503911" cy="3240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4093261" y="287759"/>
            <a:ext cx="338009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latin typeface="+mn-ea"/>
                <a:ea typeface="+mn-ea"/>
              </a:rPr>
              <a:t>天   气   概   念</a:t>
            </a: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648469" y="4538190"/>
            <a:ext cx="10269682" cy="116998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 b="1">
                <a:latin typeface="+mn-ea"/>
                <a:ea typeface="+mn-ea"/>
              </a:rPr>
              <a:t>天气的概念：一个地方</a:t>
            </a:r>
            <a:r>
              <a:rPr lang="zh-CN" altLang="en-US" sz="2800" b="1" u="sng">
                <a:solidFill>
                  <a:srgbClr val="FF0000"/>
                </a:solidFill>
                <a:latin typeface="+mn-ea"/>
                <a:ea typeface="+mn-ea"/>
              </a:rPr>
              <a:t>短时间</a:t>
            </a:r>
            <a:r>
              <a:rPr lang="zh-CN" altLang="en-US" sz="2800" b="1">
                <a:latin typeface="+mn-ea"/>
                <a:ea typeface="+mn-ea"/>
              </a:rPr>
              <a:t>内的大气状况</a:t>
            </a:r>
            <a:r>
              <a:rPr lang="en-US" altLang="zh-CN" sz="2800" b="1">
                <a:latin typeface="+mn-ea"/>
                <a:ea typeface="+mn-ea"/>
              </a:rPr>
              <a:t>,</a:t>
            </a:r>
            <a:r>
              <a:rPr lang="zh-CN" altLang="en-US" sz="2800" b="1">
                <a:latin typeface="+mn-ea"/>
                <a:ea typeface="+mn-ea"/>
              </a:rPr>
              <a:t>它是时刻在变化的。</a:t>
            </a:r>
          </a:p>
          <a:p>
            <a:pPr algn="ctr" eaLnBrk="1" hangingPunct="1">
              <a:spcBef>
                <a:spcPct val="50000"/>
              </a:spcBef>
            </a:pPr>
            <a:r>
              <a:rPr lang="zh-CN" altLang="en-US" sz="2800" b="1">
                <a:latin typeface="+mn-ea"/>
                <a:ea typeface="+mn-ea"/>
              </a:rPr>
              <a:t>可以用</a:t>
            </a:r>
            <a:r>
              <a:rPr lang="zh-CN" altLang="en-US" sz="2800" b="1" u="sng">
                <a:solidFill>
                  <a:srgbClr val="FF0000"/>
                </a:solidFill>
                <a:latin typeface="+mn-ea"/>
                <a:ea typeface="+mn-ea"/>
              </a:rPr>
              <a:t>阴晴、风雨、冷热</a:t>
            </a:r>
            <a:r>
              <a:rPr lang="zh-CN" altLang="en-US" sz="2800" b="1">
                <a:latin typeface="+mn-ea"/>
                <a:ea typeface="+mn-ea"/>
              </a:rPr>
              <a:t>等来描述。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4"/>
          <p:cNvSpPr txBox="1">
            <a:spLocks noChangeArrowheads="1"/>
          </p:cNvSpPr>
          <p:nvPr/>
        </p:nvSpPr>
        <p:spPr bwMode="auto">
          <a:xfrm>
            <a:off x="3312765" y="1275850"/>
            <a:ext cx="2709396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800" b="1" smtClean="0">
                <a:solidFill>
                  <a:srgbClr val="990033"/>
                </a:solidFill>
                <a:latin typeface="+mn-ea"/>
                <a:ea typeface="+mn-ea"/>
              </a:rPr>
              <a:t>望</a:t>
            </a:r>
            <a:r>
              <a:rPr lang="zh-CN" altLang="en-US" sz="2800" b="1">
                <a:solidFill>
                  <a:srgbClr val="990033"/>
                </a:solidFill>
                <a:latin typeface="+mn-ea"/>
                <a:ea typeface="+mn-ea"/>
              </a:rPr>
              <a:t>湖楼醉书</a:t>
            </a: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800" b="1" smtClean="0">
                <a:solidFill>
                  <a:srgbClr val="008000"/>
                </a:solidFill>
                <a:latin typeface="+mn-ea"/>
                <a:ea typeface="+mn-ea"/>
              </a:rPr>
              <a:t>苏轼</a:t>
            </a:r>
            <a:endParaRPr lang="zh-CN" altLang="en-US" sz="2800" b="1">
              <a:solidFill>
                <a:srgbClr val="008000"/>
              </a:solidFill>
              <a:latin typeface="+mn-ea"/>
              <a:ea typeface="+mn-ea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990033"/>
                </a:solidFill>
                <a:latin typeface="+mn-ea"/>
                <a:ea typeface="+mn-ea"/>
              </a:rPr>
              <a:t>黑云翻墨未遮山</a:t>
            </a: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990033"/>
                </a:solidFill>
                <a:latin typeface="+mn-ea"/>
                <a:ea typeface="+mn-ea"/>
              </a:rPr>
              <a:t>白雨跳珠乱入船</a:t>
            </a: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990033"/>
                </a:solidFill>
                <a:latin typeface="+mn-ea"/>
                <a:ea typeface="+mn-ea"/>
              </a:rPr>
              <a:t>卷地风来忽吹散</a:t>
            </a: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990033"/>
                </a:solidFill>
                <a:latin typeface="+mn-ea"/>
                <a:ea typeface="+mn-ea"/>
              </a:rPr>
              <a:t>望湖楼上水如天</a:t>
            </a:r>
          </a:p>
        </p:txBody>
      </p:sp>
      <p:sp>
        <p:nvSpPr>
          <p:cNvPr id="20483" name="Text Box 7"/>
          <p:cNvSpPr txBox="1">
            <a:spLocks noChangeArrowheads="1"/>
          </p:cNvSpPr>
          <p:nvPr/>
        </p:nvSpPr>
        <p:spPr bwMode="auto">
          <a:xfrm>
            <a:off x="6814249" y="287759"/>
            <a:ext cx="1393651" cy="594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solidFill>
                  <a:schemeClr val="hlink"/>
                </a:solidFill>
              </a:rPr>
              <a:t>这首诗描述了什么天气过程？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solidFill>
                  <a:schemeClr val="hlink"/>
                </a:solidFill>
              </a:rPr>
              <a:t>         你还知道哪些描述天气的诗句？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2"/>
          <p:cNvSpPr txBox="1">
            <a:spLocks noChangeArrowheads="1"/>
          </p:cNvSpPr>
          <p:nvPr/>
        </p:nvSpPr>
        <p:spPr bwMode="auto">
          <a:xfrm>
            <a:off x="3414438" y="1132036"/>
            <a:ext cx="8323263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CC00CC"/>
                </a:solidFill>
                <a:latin typeface="+mn-ea"/>
                <a:ea typeface="+mn-ea"/>
              </a:rPr>
              <a:t>以下词语哪些是描述天气的？</a:t>
            </a:r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3456781" y="2447999"/>
            <a:ext cx="4483770" cy="2576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800" b="1">
                <a:latin typeface="+mn-ea"/>
                <a:ea typeface="+mn-ea"/>
              </a:rPr>
              <a:t>电闪雷鸣      四季如春</a:t>
            </a: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800" b="1">
                <a:latin typeface="+mn-ea"/>
                <a:ea typeface="+mn-ea"/>
              </a:rPr>
              <a:t>烈日当空　　  全年干热</a:t>
            </a: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800" b="1">
                <a:latin typeface="+mn-ea"/>
                <a:ea typeface="+mn-ea"/>
              </a:rPr>
              <a:t>狂风暴雨      雨后初晴</a:t>
            </a: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800" b="1">
                <a:latin typeface="+mn-ea"/>
                <a:ea typeface="+mn-ea"/>
              </a:rPr>
              <a:t>阴转多云      大雾弥漫</a:t>
            </a:r>
          </a:p>
        </p:txBody>
      </p:sp>
      <p:pic>
        <p:nvPicPr>
          <p:cNvPr id="21508" name="Picture 4" descr="12011012161569b674536ae7c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21381" y="279548"/>
            <a:ext cx="1247775" cy="137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5554" y="96738"/>
            <a:ext cx="5237117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2672" y="91975"/>
            <a:ext cx="5376958" cy="574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0" name="Picture 4" descr="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24733" y="1583903"/>
            <a:ext cx="5375879" cy="325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4392885" y="359767"/>
            <a:ext cx="2635120" cy="646331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chemeClr val="tx2"/>
                </a:solidFill>
                <a:latin typeface="+mn-ea"/>
                <a:ea typeface="+mn-ea"/>
              </a:rPr>
              <a:t>天气与交通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857944" y="4464050"/>
            <a:ext cx="29940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2800"/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5939531" y="246063"/>
            <a:ext cx="47180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2800"/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567431" y="360363"/>
            <a:ext cx="3743325" cy="522287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 b="1"/>
              <a:t>天气与人类身体健康</a:t>
            </a:r>
          </a:p>
        </p:txBody>
      </p:sp>
      <p:pic>
        <p:nvPicPr>
          <p:cNvPr id="23557" name="Picture 5" descr="1101346758_wia4Sh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34558" y="3607417"/>
            <a:ext cx="3990975" cy="2557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6" descr="1120536983_PHaao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7118" y="1079847"/>
            <a:ext cx="5332413" cy="336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Picture 7" descr="2007496684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4535"/>
          <a:stretch/>
        </p:blipFill>
        <p:spPr bwMode="auto">
          <a:xfrm>
            <a:off x="6727080" y="575791"/>
            <a:ext cx="2963862" cy="2850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2"/>
          <p:cNvSpPr>
            <a:spLocks noChangeArrowheads="1"/>
          </p:cNvSpPr>
          <p:nvPr/>
        </p:nvSpPr>
        <p:spPr bwMode="auto">
          <a:xfrm>
            <a:off x="769938" y="287759"/>
            <a:ext cx="7200900" cy="30241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</a:rPr>
              <a:t>天公作美，夏收工作胜利完成</a:t>
            </a:r>
          </a:p>
          <a:p>
            <a:pPr algn="ctr"/>
            <a:endParaRPr kumimoji="1" lang="zh-CN" altLang="en-US" sz="2800" b="1">
              <a:solidFill>
                <a:srgbClr val="00CC00"/>
              </a:solidFill>
              <a:latin typeface="Times New Roman" pitchFamily="18" charset="0"/>
            </a:endParaRPr>
          </a:p>
          <a:p>
            <a:pPr algn="ctr"/>
            <a:r>
              <a:rPr kumimoji="1" lang="zh-CN" altLang="en-US" sz="2800" b="1">
                <a:solidFill>
                  <a:srgbClr val="CC00FF"/>
                </a:solidFill>
                <a:latin typeface="Times New Roman" pitchFamily="18" charset="0"/>
              </a:rPr>
              <a:t>本报讯：夏收期间遇上了少有的好天气，</a:t>
            </a:r>
          </a:p>
          <a:p>
            <a:pPr algn="ctr"/>
            <a:r>
              <a:rPr kumimoji="1" lang="zh-CN" altLang="en-US" sz="2800" b="1">
                <a:solidFill>
                  <a:srgbClr val="CC00FF"/>
                </a:solidFill>
                <a:latin typeface="Times New Roman" pitchFamily="18" charset="0"/>
              </a:rPr>
              <a:t>顺利完成小麦收割任务。</a:t>
            </a: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9793288" y="5903913"/>
            <a:ext cx="12493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kumimoji="1" lang="zh-CN" altLang="en-US" sz="2800">
              <a:latin typeface="Times New Roman" pitchFamily="18" charset="0"/>
            </a:endParaRPr>
          </a:p>
        </p:txBody>
      </p:sp>
      <p:pic>
        <p:nvPicPr>
          <p:cNvPr id="24580" name="Picture 4" descr="SK00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41450" y="3592153"/>
            <a:ext cx="4834062" cy="26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9217421" y="2648123"/>
            <a:ext cx="977900" cy="181610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/>
              <a:t>天气与农业生产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854</TotalTime>
  <Words>992</Words>
  <Application>Microsoft Office PowerPoint</Application>
  <PresentationFormat>自定义</PresentationFormat>
  <Paragraphs>201</Paragraphs>
  <Slides>35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7" baseType="lpstr">
      <vt:lpstr>自定义设计方案</vt:lpstr>
      <vt:lpstr>公式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获取天气预报的途径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DELL-00</cp:lastModifiedBy>
  <cp:revision>801</cp:revision>
  <dcterms:created xsi:type="dcterms:W3CDTF">2011-12-09T03:54:57Z</dcterms:created>
  <dcterms:modified xsi:type="dcterms:W3CDTF">2017-12-12T00:19:12Z</dcterms:modified>
</cp:coreProperties>
</file>