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8" r:id="rId3"/>
    <p:sldId id="312" r:id="rId4"/>
    <p:sldId id="277" r:id="rId5"/>
    <p:sldId id="314" r:id="rId6"/>
    <p:sldId id="315" r:id="rId8"/>
    <p:sldId id="316" r:id="rId9"/>
    <p:sldId id="270" r:id="rId10"/>
    <p:sldId id="317" r:id="rId11"/>
    <p:sldId id="306" r:id="rId12"/>
    <p:sldId id="303" r:id="rId13"/>
    <p:sldId id="265" r:id="rId14"/>
    <p:sldId id="307" r:id="rId15"/>
    <p:sldId id="308" r:id="rId16"/>
    <p:sldId id="311" r:id="rId17"/>
    <p:sldId id="309" r:id="rId18"/>
    <p:sldId id="310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1FBFD"/>
    <a:srgbClr val="01C13C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93" d="100"/>
          <a:sy n="93" d="100"/>
        </p:scale>
        <p:origin x="-354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1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1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wmf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文本框 25602"/>
          <p:cNvSpPr txBox="1"/>
          <p:nvPr/>
        </p:nvSpPr>
        <p:spPr>
          <a:xfrm>
            <a:off x="1295400" y="1052513"/>
            <a:ext cx="6019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每年              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75750000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1295400" y="1509713"/>
            <a:ext cx="6096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每天              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208000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1295400" y="1966913"/>
            <a:ext cx="5257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每小时          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8647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1295400" y="2424113"/>
            <a:ext cx="54102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每分钟          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144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1295400" y="2881313"/>
            <a:ext cx="4876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每秒钟          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2.4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8" name="云形标注 25607"/>
          <p:cNvSpPr/>
          <p:nvPr/>
        </p:nvSpPr>
        <p:spPr>
          <a:xfrm>
            <a:off x="5486400" y="4800600"/>
            <a:ext cx="3124200" cy="1524000"/>
          </a:xfrm>
          <a:prstGeom prst="cloudCallout">
            <a:avLst>
              <a:gd name="adj1" fmla="val -81454"/>
              <a:gd name="adj2" fmla="val 47190"/>
            </a:avLst>
          </a:prstGeom>
          <a:solidFill>
            <a:srgbClr val="D1FBF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algn="ctr"/>
            <a:r>
              <a:rPr lang="en-US" altLang="zh-CN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5760</a:t>
            </a:r>
            <a:r>
              <a:rPr lang="zh-CN" altLang="en-US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！</a:t>
            </a:r>
            <a:endParaRPr lang="zh-CN" altLang="en-US" sz="4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9" name="椭圆 25608"/>
          <p:cNvSpPr/>
          <p:nvPr/>
        </p:nvSpPr>
        <p:spPr>
          <a:xfrm>
            <a:off x="381000" y="3789363"/>
            <a:ext cx="4191000" cy="2667000"/>
          </a:xfrm>
          <a:prstGeom prst="ellipse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4000" i="1" dirty="0">
                <a:solidFill>
                  <a:srgbClr val="0000FF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算一算？</a:t>
            </a:r>
            <a:endParaRPr lang="zh-CN" altLang="en-US" sz="4000" i="1" dirty="0">
              <a:solidFill>
                <a:srgbClr val="0000FF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lvl="0" algn="ctr"/>
            <a:r>
              <a:rPr lang="zh-CN" altLang="en-US" sz="2800" b="1" dirty="0">
                <a:solidFill>
                  <a:srgbClr val="F82F00"/>
                </a:solidFill>
                <a:latin typeface="Times New Roman" panose="02020603050405020304" pitchFamily="18" charset="0"/>
                <a:ea typeface="仿宋_GB2312"/>
              </a:rPr>
              <a:t>我们上一节课的</a:t>
            </a:r>
            <a:endParaRPr lang="zh-CN" altLang="en-US" sz="2800" b="1" dirty="0">
              <a:solidFill>
                <a:srgbClr val="F82F00"/>
              </a:solidFill>
              <a:latin typeface="Times New Roman" panose="02020603050405020304" pitchFamily="18" charset="0"/>
              <a:ea typeface="仿宋_GB2312"/>
            </a:endParaRPr>
          </a:p>
          <a:p>
            <a:pPr lvl="0" algn="ctr"/>
            <a:r>
              <a:rPr lang="zh-CN" altLang="en-US" sz="2800" b="1" dirty="0">
                <a:solidFill>
                  <a:srgbClr val="F82F00"/>
                </a:solidFill>
                <a:latin typeface="Times New Roman" panose="02020603050405020304" pitchFamily="18" charset="0"/>
                <a:ea typeface="仿宋_GB2312"/>
              </a:rPr>
              <a:t>时间会增加多少人</a:t>
            </a:r>
            <a:r>
              <a:rPr lang="zh-CN" altLang="en-US" sz="2800" b="1" dirty="0">
                <a:solidFill>
                  <a:srgbClr val="F82F00"/>
                </a:solidFill>
                <a:latin typeface="Times New Roman" panose="02020603050405020304" pitchFamily="18" charset="0"/>
                <a:ea typeface="幼圆" pitchFamily="49" charset="-122"/>
              </a:rPr>
              <a:t>？</a:t>
            </a:r>
            <a:endParaRPr lang="zh-CN" altLang="en-US" sz="2800" b="1" dirty="0">
              <a:solidFill>
                <a:srgbClr val="F82F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5131" name="Text Box 5"/>
          <p:cNvSpPr txBox="1"/>
          <p:nvPr/>
        </p:nvSpPr>
        <p:spPr>
          <a:xfrm rot="-1500334">
            <a:off x="5032375" y="2406650"/>
            <a:ext cx="379412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60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人口爆炸</a:t>
            </a:r>
            <a:endParaRPr lang="zh-CN" altLang="en-US" sz="60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133" name="AutoShape 11"/>
          <p:cNvSpPr/>
          <p:nvPr/>
        </p:nvSpPr>
        <p:spPr>
          <a:xfrm>
            <a:off x="4716463" y="1414463"/>
            <a:ext cx="4427537" cy="3167062"/>
          </a:xfrm>
          <a:prstGeom prst="irregularSeal2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7" grpId="0"/>
      <p:bldP spid="25608" grpId="0" animBg="1"/>
      <p:bldP spid="25609" grpId="0" animBg="1"/>
      <p:bldP spid="5131" grpId="0"/>
      <p:bldP spid="5131" grpId="1"/>
      <p:bldP spid="5133" grpId="0" animBg="1"/>
      <p:bldP spid="513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066800"/>
            <a:ext cx="3771900" cy="246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/>
          <p:nvPr/>
        </p:nvSpPr>
        <p:spPr>
          <a:xfrm>
            <a:off x="390525" y="1052513"/>
            <a:ext cx="2271713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  <a:sym typeface="Times New Roman" panose="02020603050405020304" pitchFamily="18" charset="0"/>
              </a:rPr>
              <a:t>劳动力短缺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560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2963" y="1066800"/>
            <a:ext cx="4057650" cy="246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Text Box 3"/>
          <p:cNvSpPr/>
          <p:nvPr/>
        </p:nvSpPr>
        <p:spPr>
          <a:xfrm>
            <a:off x="5967413" y="1071563"/>
            <a:ext cx="2743200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国防兵源不足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25608" name="Picture 10" descr="20091215-hena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913" y="3543300"/>
            <a:ext cx="4076700" cy="3125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0" name="Rectangle 4"/>
          <p:cNvSpPr>
            <a:spLocks noChangeArrowheads="1"/>
          </p:cNvSpPr>
          <p:nvPr/>
        </p:nvSpPr>
        <p:spPr bwMode="auto">
          <a:xfrm>
            <a:off x="600075" y="217488"/>
            <a:ext cx="7858125" cy="838200"/>
          </a:xfrm>
          <a:prstGeom prst="rect">
            <a:avLst/>
          </a:prstGeom>
          <a:noFill/>
          <a:ln w="76200" cap="flat" cmpd="tri">
            <a:noFill/>
            <a:miter lim="800000"/>
          </a:ln>
          <a:effectLst/>
        </p:spPr>
        <p:txBody>
          <a:bodyPr anchor="ctr"/>
          <a:p>
            <a:pPr lvl="0" algn="ctr" eaLnBrk="1" fontAlgn="base" hangingPunct="1"/>
            <a:r>
              <a:rPr lang="zh-CN" altLang="en-US" sz="4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琥珀" pitchFamily="2" charset="-122"/>
                <a:ea typeface="华文琥珀" pitchFamily="2" charset="-122"/>
                <a:cs typeface="+mn-ea"/>
              </a:rPr>
              <a:t>人口过少，增长过慢带来的问题</a:t>
            </a:r>
            <a:endParaRPr lang="zh-CN" altLang="en-US" sz="4000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33803" name="Picture 11" descr="C:\Users\Teacher120\Desktop\未命名_副本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525" y="3784600"/>
            <a:ext cx="3856038" cy="2957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 Box 3"/>
          <p:cNvSpPr/>
          <p:nvPr/>
        </p:nvSpPr>
        <p:spPr>
          <a:xfrm>
            <a:off x="2984500" y="3757613"/>
            <a:ext cx="2397125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人口老龄化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4500" y="4443413"/>
            <a:ext cx="2736850" cy="8318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p>
            <a:pPr lvl="0" eaLnBrk="1" fontAlgn="base" hangingPunct="1"/>
            <a:r>
              <a:rPr lang="zh-CN" altLang="en-US" sz="4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琥珀" pitchFamily="2" charset="-122"/>
                <a:ea typeface="华文琥珀" pitchFamily="2" charset="-122"/>
                <a:cs typeface="+mn-ea"/>
              </a:rPr>
              <a:t>鼓励生育</a:t>
            </a:r>
            <a:endParaRPr lang="zh-CN" altLang="en-US" sz="4800" b="1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7" grpId="0" animBg="1"/>
      <p:bldP spid="25605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0690" name="Text Box 2"/>
          <p:cNvSpPr txBox="1"/>
          <p:nvPr/>
        </p:nvSpPr>
        <p:spPr>
          <a:xfrm>
            <a:off x="1093788" y="91440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“人多为患”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70691" name="Text Box 3"/>
          <p:cNvSpPr txBox="1"/>
          <p:nvPr/>
        </p:nvSpPr>
        <p:spPr>
          <a:xfrm>
            <a:off x="5724525" y="908050"/>
            <a:ext cx="19685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“人少为难”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70692" name="Text Box 4"/>
          <p:cNvSpPr txBox="1"/>
          <p:nvPr/>
        </p:nvSpPr>
        <p:spPr>
          <a:xfrm>
            <a:off x="3276600" y="2997200"/>
            <a:ext cx="248443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000" dirty="0">
                <a:solidFill>
                  <a:srgbClr val="2818FA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怎样才能恰到好处？</a:t>
            </a:r>
            <a:endParaRPr lang="zh-CN" altLang="en-US" sz="2000" dirty="0">
              <a:solidFill>
                <a:srgbClr val="2818FA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4340" name="Text Box 6"/>
          <p:cNvSpPr txBox="1"/>
          <p:nvPr/>
        </p:nvSpPr>
        <p:spPr>
          <a:xfrm>
            <a:off x="495300" y="1574800"/>
            <a:ext cx="3500438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饥饿贫困     住房紧张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就业困难     交通堵塞 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环境污染     资源枯竭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……      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0695" name="Text Box 7"/>
          <p:cNvSpPr txBox="1"/>
          <p:nvPr/>
        </p:nvSpPr>
        <p:spPr>
          <a:xfrm>
            <a:off x="5795963" y="1557338"/>
            <a:ext cx="282575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劳动力短缺 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国防兵员不足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人口老龄化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0696" name="Line 8"/>
          <p:cNvSpPr/>
          <p:nvPr/>
        </p:nvSpPr>
        <p:spPr>
          <a:xfrm>
            <a:off x="7092950" y="2924175"/>
            <a:ext cx="0" cy="86518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0697" name="Line 9"/>
          <p:cNvSpPr/>
          <p:nvPr/>
        </p:nvSpPr>
        <p:spPr>
          <a:xfrm flipH="1">
            <a:off x="1908175" y="2997200"/>
            <a:ext cx="0" cy="7921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70698" name="Group 10"/>
          <p:cNvGrpSpPr/>
          <p:nvPr/>
        </p:nvGrpSpPr>
        <p:grpSpPr>
          <a:xfrm>
            <a:off x="6516688" y="3716338"/>
            <a:ext cx="1619250" cy="1311275"/>
            <a:chOff x="4105" y="2568"/>
            <a:chExt cx="1020" cy="826"/>
          </a:xfrm>
        </p:grpSpPr>
        <p:sp>
          <p:nvSpPr>
            <p:cNvPr id="14345" name="Text Box 11"/>
            <p:cNvSpPr txBox="1"/>
            <p:nvPr/>
          </p:nvSpPr>
          <p:spPr>
            <a:xfrm>
              <a:off x="4105" y="2568"/>
              <a:ext cx="756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8000" dirty="0">
                  <a:latin typeface="Calibri" panose="020F0502020204030204" pitchFamily="34" charset="0"/>
                  <a:ea typeface="宋体" panose="02010600030101010101" pitchFamily="2" charset="-122"/>
                </a:rPr>
                <a:t>禾</a:t>
              </a:r>
              <a:endParaRPr lang="zh-CN" altLang="en-US" sz="80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6" name="Rectangle 12"/>
            <p:cNvSpPr/>
            <p:nvPr/>
          </p:nvSpPr>
          <p:spPr>
            <a:xfrm>
              <a:off x="4785" y="2840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2800" dirty="0">
                  <a:latin typeface="Calibri" panose="020F0502020204030204" pitchFamily="34" charset="0"/>
                  <a:ea typeface="宋体" panose="02010600030101010101" pitchFamily="2" charset="-122"/>
                </a:rPr>
                <a:t>口</a:t>
              </a:r>
              <a:endPara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0701" name="Group 13"/>
          <p:cNvGrpSpPr/>
          <p:nvPr/>
        </p:nvGrpSpPr>
        <p:grpSpPr>
          <a:xfrm>
            <a:off x="733425" y="3573463"/>
            <a:ext cx="1755775" cy="1433512"/>
            <a:chOff x="462" y="2478"/>
            <a:chExt cx="1106" cy="903"/>
          </a:xfrm>
        </p:grpSpPr>
        <p:sp>
          <p:nvSpPr>
            <p:cNvPr id="14348" name="Text Box 14"/>
            <p:cNvSpPr txBox="1"/>
            <p:nvPr/>
          </p:nvSpPr>
          <p:spPr>
            <a:xfrm>
              <a:off x="462" y="2750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4400" dirty="0">
                  <a:latin typeface="Calibri" panose="020F0502020204030204" pitchFamily="34" charset="0"/>
                  <a:ea typeface="宋体" panose="02010600030101010101" pitchFamily="2" charset="-122"/>
                </a:rPr>
                <a:t>禾</a:t>
              </a:r>
              <a:endParaRPr lang="zh-CN" altLang="en-US" sz="4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Rectangle 15"/>
            <p:cNvSpPr/>
            <p:nvPr/>
          </p:nvSpPr>
          <p:spPr>
            <a:xfrm>
              <a:off x="748" y="2478"/>
              <a:ext cx="820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8800" dirty="0">
                  <a:latin typeface="Calibri" panose="020F0502020204030204" pitchFamily="34" charset="0"/>
                  <a:ea typeface="宋体" panose="02010600030101010101" pitchFamily="2" charset="-122"/>
                </a:rPr>
                <a:t>口</a:t>
              </a:r>
              <a:endParaRPr lang="zh-CN" altLang="en-US" sz="8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70704" name="Text Box 16"/>
          <p:cNvSpPr txBox="1"/>
          <p:nvPr/>
        </p:nvSpPr>
        <p:spPr>
          <a:xfrm>
            <a:off x="3546475" y="3429000"/>
            <a:ext cx="1530350" cy="1708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10600" dirty="0">
                <a:latin typeface="Calibri" panose="020F0502020204030204" pitchFamily="34" charset="0"/>
                <a:ea typeface="宋体" panose="02010600030101010101" pitchFamily="2" charset="-122"/>
              </a:rPr>
              <a:t>和</a:t>
            </a:r>
            <a:endParaRPr lang="zh-CN" altLang="en-US" sz="10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0705" name="Line 17"/>
          <p:cNvSpPr/>
          <p:nvPr/>
        </p:nvSpPr>
        <p:spPr>
          <a:xfrm>
            <a:off x="2627313" y="4292600"/>
            <a:ext cx="1008062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0706" name="Line 18"/>
          <p:cNvSpPr/>
          <p:nvPr/>
        </p:nvSpPr>
        <p:spPr>
          <a:xfrm flipH="1">
            <a:off x="5291138" y="4364038"/>
            <a:ext cx="1081087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53" name="WordArt 19"/>
          <p:cNvSpPr>
            <a:spLocks noTextEdit="1"/>
          </p:cNvSpPr>
          <p:nvPr/>
        </p:nvSpPr>
        <p:spPr>
          <a:xfrm>
            <a:off x="250825" y="188913"/>
            <a:ext cx="3455988" cy="4397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人口问题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51" name="TextBox 1"/>
          <p:cNvSpPr txBox="1"/>
          <p:nvPr/>
        </p:nvSpPr>
        <p:spPr>
          <a:xfrm>
            <a:off x="1331913" y="5137150"/>
            <a:ext cx="6264275" cy="12017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solidFill>
                  <a:srgbClr val="CC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人口的增长应与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资源</a:t>
            </a:r>
            <a:r>
              <a:rPr lang="zh-CN" altLang="en-US" sz="3600" b="1" dirty="0">
                <a:solidFill>
                  <a:srgbClr val="CC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环境</a:t>
            </a:r>
            <a:r>
              <a:rPr lang="zh-CN" altLang="en-US" sz="3600" b="1" dirty="0">
                <a:solidFill>
                  <a:srgbClr val="CC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相协调，与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社会经济发展</a:t>
            </a:r>
            <a:r>
              <a:rPr lang="zh-CN" altLang="en-US" sz="3600" b="1" dirty="0">
                <a:solidFill>
                  <a:srgbClr val="CC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相适应。</a:t>
            </a:r>
            <a:endParaRPr lang="zh-CN" altLang="en-US" sz="3600" b="1" dirty="0">
              <a:solidFill>
                <a:srgbClr val="CC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0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0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0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06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0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0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06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0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0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0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0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0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0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0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0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690" grpId="0"/>
      <p:bldP spid="370691" grpId="0"/>
      <p:bldP spid="370692" grpId="0"/>
      <p:bldP spid="370695" grpId="0"/>
      <p:bldP spid="370704" grpId="0"/>
      <p:bldP spid="143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4" descr="城市乡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609600"/>
            <a:ext cx="3657600" cy="3810000"/>
          </a:xfrm>
          <a:prstGeom prst="rect">
            <a:avLst/>
          </a:prstGeom>
          <a:noFill/>
          <a:ln w="3810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317" name="Text Box 5"/>
          <p:cNvSpPr txBox="1"/>
          <p:nvPr/>
        </p:nvSpPr>
        <p:spPr>
          <a:xfrm>
            <a:off x="457200" y="304800"/>
            <a:ext cx="3962400" cy="4352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0CC"/>
                </a:solidFill>
                <a:latin typeface="楷体_GB2312"/>
                <a:ea typeface="楷体_GB2312"/>
              </a:rPr>
              <a:t>1.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大批农村人口涌入城市的原因是什么？</a:t>
            </a:r>
            <a:endParaRPr lang="zh-CN" altLang="en-US" sz="2400" b="1" dirty="0">
              <a:solidFill>
                <a:srgbClr val="0000CC"/>
              </a:solidFill>
              <a:latin typeface="楷体_GB2312"/>
              <a:ea typeface="楷体_GB231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0CC"/>
                </a:solidFill>
                <a:latin typeface="楷体_GB2312"/>
                <a:ea typeface="楷体_GB2312"/>
              </a:rPr>
              <a:t>2.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大批农村人口无计划地涌入城市，会给城市发展带来哪些问题？结合实际情况谈谈自己的体会。</a:t>
            </a:r>
            <a:endParaRPr lang="zh-CN" altLang="en-US" sz="2400" b="1" dirty="0">
              <a:solidFill>
                <a:srgbClr val="0000CC"/>
              </a:solidFill>
              <a:latin typeface="楷体_GB2312"/>
              <a:ea typeface="楷体_GB231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0CC"/>
                </a:solidFill>
                <a:latin typeface="楷体_GB2312"/>
                <a:ea typeface="楷体_GB2312"/>
              </a:rPr>
              <a:t>3.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农村人口若有计划来到城市，会给城市发展带来哪些好处？</a:t>
            </a:r>
            <a:endParaRPr lang="zh-CN" altLang="en-US" sz="2400" b="1" dirty="0">
              <a:solidFill>
                <a:srgbClr val="0000CC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317">
                                            <p:txEl>
                                              <p:charRg st="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2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317">
                                            <p:txEl>
                                              <p:charRg st="24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6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317">
                                            <p:txEl>
                                              <p:charRg st="69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dvAuto="100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4" descr="176934_8784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535113"/>
            <a:ext cx="3733800" cy="3046412"/>
          </a:xfrm>
          <a:prstGeom prst="rect">
            <a:avLst/>
          </a:prstGeom>
          <a:noFill/>
          <a:ln w="3810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4341" name="Rectangle 5"/>
          <p:cNvSpPr/>
          <p:nvPr/>
        </p:nvSpPr>
        <p:spPr>
          <a:xfrm>
            <a:off x="5219700" y="2032000"/>
            <a:ext cx="3406775" cy="24050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城市的优点：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、生活条件好</a:t>
            </a:r>
            <a:endParaRPr lang="zh-CN" altLang="en-US" sz="2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、教育条件好</a:t>
            </a:r>
            <a:endParaRPr lang="zh-CN" altLang="en-US" sz="2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、医疗卫生条件好</a:t>
            </a:r>
            <a:endParaRPr lang="zh-CN" altLang="en-US" sz="2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、工作条件及待遇好</a:t>
            </a:r>
            <a:endParaRPr lang="zh-CN" altLang="en-US" sz="2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2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 Box 10"/>
          <p:cNvSpPr txBox="1"/>
          <p:nvPr/>
        </p:nvSpPr>
        <p:spPr>
          <a:xfrm>
            <a:off x="3298825" y="1211263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endParaRPr lang="zh-CN" altLang="zh-CN" sz="20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7411" name="Picture 12" descr="噪声干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3011488"/>
            <a:ext cx="2058988" cy="138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13" descr="住房紧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1362075"/>
            <a:ext cx="20589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14" descr="犯罪率上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113" y="2997200"/>
            <a:ext cx="2058987" cy="139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15" descr="工业污染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8075" y="3001963"/>
            <a:ext cx="2060575" cy="140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16" descr="供水不足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5863" y="1354138"/>
            <a:ext cx="2058987" cy="149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17" descr="交通拥挤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6488" y="1327150"/>
            <a:ext cx="2028825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7" name="TextBox 1"/>
          <p:cNvSpPr txBox="1"/>
          <p:nvPr/>
        </p:nvSpPr>
        <p:spPr>
          <a:xfrm>
            <a:off x="1476375" y="862013"/>
            <a:ext cx="15113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用水紧张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TextBox 18"/>
          <p:cNvSpPr txBox="1"/>
          <p:nvPr/>
        </p:nvSpPr>
        <p:spPr>
          <a:xfrm>
            <a:off x="3940175" y="836613"/>
            <a:ext cx="1512888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住房紧张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9" name="TextBox 19"/>
          <p:cNvSpPr txBox="1"/>
          <p:nvPr/>
        </p:nvSpPr>
        <p:spPr>
          <a:xfrm>
            <a:off x="6462713" y="836613"/>
            <a:ext cx="15113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交通拥挤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0" name="TextBox 20"/>
          <p:cNvSpPr txBox="1"/>
          <p:nvPr/>
        </p:nvSpPr>
        <p:spPr>
          <a:xfrm>
            <a:off x="1331913" y="4414838"/>
            <a:ext cx="1800225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犯罪率上升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1" name="TextBox 21"/>
          <p:cNvSpPr txBox="1"/>
          <p:nvPr/>
        </p:nvSpPr>
        <p:spPr>
          <a:xfrm>
            <a:off x="3937000" y="4414838"/>
            <a:ext cx="1512888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噪声污染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2" name="TextBox 22"/>
          <p:cNvSpPr txBox="1"/>
          <p:nvPr/>
        </p:nvSpPr>
        <p:spPr>
          <a:xfrm>
            <a:off x="6462713" y="4414838"/>
            <a:ext cx="15113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环境污染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975" y="28926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无计划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4032" y="5157191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有计划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6"/>
          <p:cNvSpPr/>
          <p:nvPr/>
        </p:nvSpPr>
        <p:spPr>
          <a:xfrm>
            <a:off x="2598738" y="5229225"/>
            <a:ext cx="5410200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合理的农村人口流入城市，对缓解城市劳动力不足，繁荣城市经济很有用</a:t>
            </a:r>
            <a:r>
              <a:rPr lang="en-US" altLang="zh-CN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  <p:bldP spid="17418" grpId="0"/>
      <p:bldP spid="17419" grpId="0"/>
      <p:bldP spid="17420" grpId="0"/>
      <p:bldP spid="17421" grpId="0"/>
      <p:bldP spid="17422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2" descr="kaod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0" y="152400"/>
            <a:ext cx="4419600" cy="655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63" name="Text Box 3"/>
          <p:cNvSpPr txBox="1"/>
          <p:nvPr/>
        </p:nvSpPr>
        <p:spPr>
          <a:xfrm>
            <a:off x="395288" y="369888"/>
            <a:ext cx="4105275" cy="4067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25000"/>
              </a:lnSpc>
            </a:pPr>
            <a:r>
              <a:rPr lang="zh-CN" altLang="en-US" sz="2600" b="1" dirty="0">
                <a:latin typeface="Calibri" panose="020F0502020204030204" pitchFamily="34" charset="0"/>
                <a:ea typeface="宋体" panose="02010600030101010101" pitchFamily="2" charset="-122"/>
              </a:rPr>
              <a:t>        地球上的耕地是有限的。随着世界人口的不断增长，人均耕地越来越少。此外，不少国家在工业化过程中损耗了大量耕地。近50年来，世界人均耕地的数量竟减少了一半以上。</a:t>
            </a:r>
            <a:endParaRPr lang="zh-CN" altLang="en-US" sz="26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Text Box 6"/>
          <p:cNvSpPr txBox="1"/>
          <p:nvPr/>
        </p:nvSpPr>
        <p:spPr>
          <a:xfrm>
            <a:off x="501650" y="5811838"/>
            <a:ext cx="3854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339933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右图说明了什么？</a:t>
            </a:r>
            <a:endParaRPr lang="zh-CN" altLang="en-US" sz="3600" b="1" dirty="0">
              <a:solidFill>
                <a:srgbClr val="339933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Text Box 8"/>
          <p:cNvSpPr txBox="1"/>
          <p:nvPr/>
        </p:nvSpPr>
        <p:spPr>
          <a:xfrm>
            <a:off x="2178050" y="5002213"/>
            <a:ext cx="21717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chemeClr val="accent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小组讨论:</a:t>
            </a:r>
            <a:endParaRPr lang="zh-CN" altLang="en-US" sz="3600" b="1" dirty="0">
              <a:solidFill>
                <a:schemeClr val="accent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8437" name="Picture 10" descr="PE01561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0" y="4697413"/>
            <a:ext cx="1295400" cy="1062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5" descr="旱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4238" y="0"/>
            <a:ext cx="4449762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 Box 6"/>
          <p:cNvSpPr txBox="1"/>
          <p:nvPr/>
        </p:nvSpPr>
        <p:spPr>
          <a:xfrm>
            <a:off x="1827213" y="903288"/>
            <a:ext cx="281463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solidFill>
                  <a:srgbClr val="00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想一想：</a:t>
            </a:r>
            <a:endParaRPr lang="zh-CN" altLang="en-US" sz="3600" b="1" dirty="0">
              <a:solidFill>
                <a:srgbClr val="00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Text Box 7"/>
          <p:cNvSpPr txBox="1"/>
          <p:nvPr/>
        </p:nvSpPr>
        <p:spPr>
          <a:xfrm>
            <a:off x="315913" y="1773238"/>
            <a:ext cx="419100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solidFill>
                  <a:schemeClr val="accent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人口大量增长与水资源危机之间有什么关系？</a:t>
            </a:r>
            <a:endParaRPr lang="zh-CN" altLang="en-US" sz="3200" b="1" dirty="0">
              <a:solidFill>
                <a:schemeClr val="accent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9460" name="Picture 8" descr="BOOK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1524000" cy="625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3573463"/>
            <a:ext cx="4429125" cy="2947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03238" y="3602038"/>
            <a:ext cx="3816350" cy="2246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人口的增长，环境污染的加剧，许多淡水资源遭到破坏。同时，人口的增长也使得人均水资源占有量下降。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15362"/>
          <p:cNvSpPr txBox="1"/>
          <p:nvPr/>
        </p:nvSpPr>
        <p:spPr>
          <a:xfrm>
            <a:off x="1022350" y="2060575"/>
            <a:ext cx="7089775" cy="2409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第三章  世界的居民</a:t>
            </a:r>
            <a:endParaRPr lang="zh-CN" altLang="en-US" sz="48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第一节  世界的人口</a:t>
            </a:r>
            <a:endParaRPr lang="zh-CN" altLang="en-US" sz="40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文本框 23554"/>
          <p:cNvSpPr txBox="1"/>
          <p:nvPr/>
        </p:nvSpPr>
        <p:spPr>
          <a:xfrm>
            <a:off x="3132138" y="3857625"/>
            <a:ext cx="31686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世界人口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亿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2" name="文本框 23555"/>
          <p:cNvSpPr txBox="1"/>
          <p:nvPr/>
        </p:nvSpPr>
        <p:spPr>
          <a:xfrm>
            <a:off x="4643438" y="4221163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圆角矩形标注 23557"/>
          <p:cNvSpPr/>
          <p:nvPr/>
        </p:nvSpPr>
        <p:spPr>
          <a:xfrm>
            <a:off x="5759450" y="1916113"/>
            <a:ext cx="2952750" cy="1368425"/>
          </a:xfrm>
          <a:prstGeom prst="wedgeRoundRectCallout">
            <a:avLst>
              <a:gd name="adj1" fmla="val -57773"/>
              <a:gd name="adj2" fmla="val 97375"/>
              <a:gd name="adj3" fmla="val 16667"/>
            </a:avLst>
          </a:prstGeom>
          <a:solidFill>
            <a:srgbClr val="D1FBF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algn="ctr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如果地球人都手拉手站成一列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能沿着赤道绕地球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224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圈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矩形标注 23558"/>
          <p:cNvSpPr/>
          <p:nvPr/>
        </p:nvSpPr>
        <p:spPr>
          <a:xfrm>
            <a:off x="1000125" y="1808163"/>
            <a:ext cx="3457575" cy="1584325"/>
          </a:xfrm>
          <a:prstGeom prst="wedgeRectCallout">
            <a:avLst>
              <a:gd name="adj1" fmla="val 53778"/>
              <a:gd name="adj2" fmla="val 86894"/>
            </a:avLst>
          </a:prstGeom>
          <a:solidFill>
            <a:srgbClr val="D1FBF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如果地球人象叠罗汉那样，一个踩一个的肩膀站起来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那么第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亿个人已经站到月球上。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椭圆形标注 23559"/>
          <p:cNvSpPr/>
          <p:nvPr/>
        </p:nvSpPr>
        <p:spPr>
          <a:xfrm>
            <a:off x="2339975" y="4941888"/>
            <a:ext cx="4895850" cy="1295400"/>
          </a:xfrm>
          <a:prstGeom prst="wedgeEllipseCallout">
            <a:avLst>
              <a:gd name="adj1" fmla="val -4644"/>
              <a:gd name="adj2" fmla="val -80759"/>
            </a:avLst>
          </a:prstGeom>
          <a:solidFill>
            <a:srgbClr val="D1FBF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亿人的出生证叠加起来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座珠穆朗玛峰高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6" name="AutoShape 26"/>
          <p:cNvSpPr/>
          <p:nvPr/>
        </p:nvSpPr>
        <p:spPr>
          <a:xfrm>
            <a:off x="241300" y="188913"/>
            <a:ext cx="5418138" cy="685800"/>
          </a:xfrm>
          <a:prstGeom prst="flowChartAlternateProcess">
            <a:avLst/>
          </a:prstGeom>
          <a:noFill/>
          <a:ln w="9525">
            <a:noFill/>
          </a:ln>
        </p:spPr>
        <p:txBody>
          <a:bodyPr wrap="none" anchor="ctr"/>
          <a:p>
            <a:pPr lvl="0" eaLnBrk="0" hangingPunct="0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世界人口的数量与增长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23559" grpId="0" animBg="1"/>
      <p:bldP spid="235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Line 3"/>
          <p:cNvSpPr/>
          <p:nvPr/>
        </p:nvSpPr>
        <p:spPr>
          <a:xfrm>
            <a:off x="0" y="10668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Rectangle 6"/>
          <p:cNvSpPr/>
          <p:nvPr/>
        </p:nvSpPr>
        <p:spPr>
          <a:xfrm>
            <a:off x="352425" y="366713"/>
            <a:ext cx="8569325" cy="3632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15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读图，完成下列任务。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15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1.1650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年、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1800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年、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2010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年，世界人口各是多少？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2025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年，估计世界人口将达到多少？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15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亿人增加到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亿人；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亿人增加到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亿人；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亿人增加到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亿人各用了多长时间？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1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1650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年至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1800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年，世界人口增长有何特点？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1800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年至今，世界人口增长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1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又有何特点？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WordArt 32"/>
          <p:cNvSpPr>
            <a:spLocks noTextEdit="1"/>
          </p:cNvSpPr>
          <p:nvPr/>
        </p:nvSpPr>
        <p:spPr>
          <a:xfrm>
            <a:off x="6443663" y="355600"/>
            <a:ext cx="1270000" cy="552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200">
                <a:ln w="127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活动</a:t>
            </a:r>
            <a:endParaRPr lang="zh-CN" altLang="en-US" sz="3200">
              <a:ln w="1270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AutoShape 2"/>
          <p:cNvSpPr/>
          <p:nvPr/>
        </p:nvSpPr>
        <p:spPr>
          <a:xfrm>
            <a:off x="684213" y="2252663"/>
            <a:ext cx="2333625" cy="4422775"/>
          </a:xfrm>
          <a:prstGeom prst="cloudCallout">
            <a:avLst>
              <a:gd name="adj1" fmla="val 52435"/>
              <a:gd name="adj2" fmla="val 55176"/>
            </a:avLst>
          </a:prstGeom>
          <a:solidFill>
            <a:srgbClr val="D1FBF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algn="ctr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14"/>
          <p:cNvSpPr txBox="1"/>
          <p:nvPr/>
        </p:nvSpPr>
        <p:spPr>
          <a:xfrm>
            <a:off x="944563" y="2833688"/>
            <a:ext cx="19843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方正舒体简体"/>
                <a:ea typeface="方正舒体简体"/>
              </a:rPr>
              <a:t>读图指导：</a:t>
            </a:r>
            <a:endParaRPr lang="zh-CN" altLang="en-US" sz="2800" b="1" dirty="0">
              <a:solidFill>
                <a:srgbClr val="FF0000"/>
              </a:solidFill>
              <a:latin typeface="方正舒体简体"/>
              <a:ea typeface="方正舒体简体"/>
            </a:endParaRPr>
          </a:p>
        </p:txBody>
      </p:sp>
      <p:sp>
        <p:nvSpPr>
          <p:cNvPr id="8" name="Text Box 15"/>
          <p:cNvSpPr txBox="1"/>
          <p:nvPr/>
        </p:nvSpPr>
        <p:spPr>
          <a:xfrm>
            <a:off x="900113" y="3617913"/>
            <a:ext cx="19050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一读图名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16"/>
          <p:cNvSpPr txBox="1"/>
          <p:nvPr/>
        </p:nvSpPr>
        <p:spPr>
          <a:xfrm>
            <a:off x="944563" y="4202113"/>
            <a:ext cx="1906587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二看坐标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17"/>
          <p:cNvSpPr txBox="1"/>
          <p:nvPr/>
        </p:nvSpPr>
        <p:spPr>
          <a:xfrm>
            <a:off x="944563" y="4849813"/>
            <a:ext cx="1906587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三析变化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 Box 18"/>
          <p:cNvSpPr txBox="1"/>
          <p:nvPr/>
        </p:nvSpPr>
        <p:spPr>
          <a:xfrm>
            <a:off x="944563" y="5497513"/>
            <a:ext cx="1906587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四得结论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54" name="组合 1"/>
          <p:cNvGrpSpPr/>
          <p:nvPr/>
        </p:nvGrpSpPr>
        <p:grpSpPr>
          <a:xfrm>
            <a:off x="2914650" y="3006725"/>
            <a:ext cx="6229350" cy="3851275"/>
            <a:chOff x="2914196" y="3006725"/>
            <a:chExt cx="6229804" cy="3851275"/>
          </a:xfrm>
        </p:grpSpPr>
        <p:pic>
          <p:nvPicPr>
            <p:cNvPr id="6155" name="Picture 5" descr="世界人口增长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32138" y="3375025"/>
              <a:ext cx="6011862" cy="34829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6" name="Text Box 23"/>
            <p:cNvSpPr/>
            <p:nvPr/>
          </p:nvSpPr>
          <p:spPr>
            <a:xfrm>
              <a:off x="5394325" y="3006725"/>
              <a:ext cx="1684338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11111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世界人口增长</a:t>
              </a: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TextBox 1"/>
            <p:cNvSpPr txBox="1"/>
            <p:nvPr/>
          </p:nvSpPr>
          <p:spPr>
            <a:xfrm>
              <a:off x="2914196" y="3059564"/>
              <a:ext cx="1151393" cy="3694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b="1" dirty="0">
                  <a:latin typeface="Calibri" panose="020F0502020204030204" pitchFamily="34" charset="0"/>
                  <a:ea typeface="宋体" panose="02010600030101010101" pitchFamily="2" charset="-122"/>
                </a:rPr>
                <a:t>人口（亿）</a:t>
              </a:r>
              <a:endParaRPr lang="zh-CN" altLang="en-US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ldLvl="0"/>
      <p:bldP spid="7" grpId="1"/>
      <p:bldP spid="8" grpId="0" bldLvl="0"/>
      <p:bldP spid="8" grpId="1"/>
      <p:bldP spid="9" grpId="0" bldLvl="0"/>
      <p:bldP spid="9" grpId="1"/>
      <p:bldP spid="10" grpId="0" bldLvl="0"/>
      <p:bldP spid="10" grpId="1"/>
      <p:bldP spid="11" grpId="0" bldLvl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 Box 5"/>
          <p:cNvSpPr txBox="1"/>
          <p:nvPr/>
        </p:nvSpPr>
        <p:spPr>
          <a:xfrm>
            <a:off x="325438" y="476250"/>
            <a:ext cx="813752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dirty="0">
                <a:latin typeface="Calibri" panose="020F0502020204030204" pitchFamily="34" charset="0"/>
                <a:ea typeface="方正隶书简体"/>
              </a:rPr>
              <a:t>慧眼识图一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Calibri" panose="020F0502020204030204" pitchFamily="34" charset="0"/>
                <a:ea typeface="方正隶书简体"/>
              </a:rPr>
              <a:t>从时间角度看人口增长</a:t>
            </a:r>
            <a:endParaRPr lang="zh-CN" altLang="en-US" sz="2800" b="1" dirty="0">
              <a:latin typeface="Calibri" panose="020F0502020204030204" pitchFamily="34" charset="0"/>
              <a:ea typeface="方正隶书简体"/>
            </a:endParaRPr>
          </a:p>
        </p:txBody>
      </p:sp>
      <p:grpSp>
        <p:nvGrpSpPr>
          <p:cNvPr id="8194" name="组合 2"/>
          <p:cNvGrpSpPr/>
          <p:nvPr/>
        </p:nvGrpSpPr>
        <p:grpSpPr>
          <a:xfrm>
            <a:off x="468313" y="1341438"/>
            <a:ext cx="7704137" cy="4154487"/>
            <a:chOff x="756108" y="1772816"/>
            <a:chExt cx="7565567" cy="4639097"/>
          </a:xfrm>
        </p:grpSpPr>
        <p:pic>
          <p:nvPicPr>
            <p:cNvPr id="8195" name="Picture 44" descr="世界人口增长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00113" y="2111375"/>
              <a:ext cx="7421562" cy="4300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TextBox 1"/>
            <p:cNvSpPr txBox="1"/>
            <p:nvPr/>
          </p:nvSpPr>
          <p:spPr>
            <a:xfrm>
              <a:off x="756108" y="1772816"/>
              <a:ext cx="1351862" cy="4453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dirty="0">
                  <a:latin typeface="Calibri" panose="020F0502020204030204" pitchFamily="34" charset="0"/>
                  <a:ea typeface="宋体" panose="02010600030101010101" pitchFamily="2" charset="-122"/>
                </a:rPr>
                <a:t>人口（亿）</a:t>
              </a:r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" name="Oval 6"/>
          <p:cNvSpPr/>
          <p:nvPr/>
        </p:nvSpPr>
        <p:spPr>
          <a:xfrm>
            <a:off x="971550" y="4643438"/>
            <a:ext cx="306388" cy="1016000"/>
          </a:xfrm>
          <a:prstGeom prst="ellipse">
            <a:avLst/>
          </a:prstGeom>
          <a:solidFill>
            <a:srgbClr val="FFFFFF">
              <a:alpha val="0"/>
            </a:srgbClr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eaLnBrk="0" hangingPunct="0"/>
            <a:endParaRPr lang="zh-CN" altLang="zh-CN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Oval 7"/>
          <p:cNvSpPr/>
          <p:nvPr/>
        </p:nvSpPr>
        <p:spPr>
          <a:xfrm>
            <a:off x="2484438" y="4637088"/>
            <a:ext cx="306387" cy="1014412"/>
          </a:xfrm>
          <a:prstGeom prst="ellipse">
            <a:avLst/>
          </a:prstGeom>
          <a:solidFill>
            <a:srgbClr val="FFFFFF">
              <a:alpha val="0"/>
            </a:srgbClr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eaLnBrk="0" hangingPunct="0"/>
            <a:endParaRPr lang="zh-CN" altLang="zh-CN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Oval 8"/>
          <p:cNvSpPr/>
          <p:nvPr/>
        </p:nvSpPr>
        <p:spPr>
          <a:xfrm>
            <a:off x="6816725" y="2471738"/>
            <a:ext cx="428625" cy="3105150"/>
          </a:xfrm>
          <a:prstGeom prst="ellipse">
            <a:avLst/>
          </a:prstGeom>
          <a:solidFill>
            <a:srgbClr val="FFFFFF">
              <a:alpha val="0"/>
            </a:srgbClr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eaLnBrk="0" hangingPunct="0"/>
            <a:endParaRPr lang="zh-CN" altLang="zh-CN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Line 25"/>
          <p:cNvSpPr/>
          <p:nvPr/>
        </p:nvSpPr>
        <p:spPr>
          <a:xfrm flipV="1">
            <a:off x="1114425" y="4860925"/>
            <a:ext cx="1631950" cy="16351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</p:spPr>
        <p:txBody>
          <a:bodyPr anchor="t"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Line 26"/>
          <p:cNvSpPr/>
          <p:nvPr/>
        </p:nvSpPr>
        <p:spPr>
          <a:xfrm flipV="1">
            <a:off x="3059113" y="4411663"/>
            <a:ext cx="1582737" cy="3968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  <p:txBody>
          <a:bodyPr anchor="t"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Line 27"/>
          <p:cNvSpPr/>
          <p:nvPr/>
        </p:nvSpPr>
        <p:spPr>
          <a:xfrm flipV="1">
            <a:off x="4645025" y="3765550"/>
            <a:ext cx="860425" cy="5921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  <p:txBody>
          <a:bodyPr anchor="t"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Line 31"/>
          <p:cNvSpPr/>
          <p:nvPr/>
        </p:nvSpPr>
        <p:spPr>
          <a:xfrm flipV="1">
            <a:off x="5618163" y="3317875"/>
            <a:ext cx="368300" cy="3571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  <p:txBody>
          <a:bodyPr anchor="t"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Line 32"/>
          <p:cNvSpPr/>
          <p:nvPr/>
        </p:nvSpPr>
        <p:spPr>
          <a:xfrm flipV="1">
            <a:off x="5986463" y="2908300"/>
            <a:ext cx="542925" cy="3778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  <p:txBody>
          <a:bodyPr anchor="t"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Line 33"/>
          <p:cNvSpPr/>
          <p:nvPr/>
        </p:nvSpPr>
        <p:spPr>
          <a:xfrm flipV="1">
            <a:off x="6540500" y="2449513"/>
            <a:ext cx="552450" cy="41751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  <p:txBody>
          <a:bodyPr anchor="t"/>
          <a:p>
            <a:pPr lvl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 Box 34"/>
          <p:cNvSpPr/>
          <p:nvPr/>
        </p:nvSpPr>
        <p:spPr>
          <a:xfrm>
            <a:off x="1601788" y="4411663"/>
            <a:ext cx="896937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180</a:t>
            </a:r>
            <a:r>
              <a:rPr lang="zh-CN" altLang="en-US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 Box 35"/>
          <p:cNvSpPr/>
          <p:nvPr/>
        </p:nvSpPr>
        <p:spPr>
          <a:xfrm>
            <a:off x="3233738" y="4175125"/>
            <a:ext cx="85407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100</a:t>
            </a:r>
            <a:r>
              <a:rPr lang="zh-CN" altLang="en-US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 Box 41"/>
          <p:cNvSpPr/>
          <p:nvPr/>
        </p:nvSpPr>
        <p:spPr>
          <a:xfrm>
            <a:off x="5083175" y="3200400"/>
            <a:ext cx="731838" cy="369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13</a:t>
            </a:r>
            <a:r>
              <a:rPr lang="zh-CN" altLang="en-US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 Box 42"/>
          <p:cNvSpPr/>
          <p:nvPr/>
        </p:nvSpPr>
        <p:spPr>
          <a:xfrm>
            <a:off x="5640388" y="2713038"/>
            <a:ext cx="692150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12</a:t>
            </a:r>
            <a:r>
              <a:rPr lang="zh-CN" altLang="en-US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 Box 24"/>
          <p:cNvSpPr txBox="1"/>
          <p:nvPr/>
        </p:nvSpPr>
        <p:spPr>
          <a:xfrm>
            <a:off x="1157288" y="3648075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zh-CN" altLang="en-US" sz="3600" dirty="0">
                <a:latin typeface="Tahoma" panose="020B0604030504040204" pitchFamily="34" charset="0"/>
                <a:ea typeface="宋体" panose="02010600030101010101" pitchFamily="2" charset="-122"/>
              </a:rPr>
              <a:t>增长缓慢</a:t>
            </a:r>
            <a:endParaRPr lang="zh-CN" altLang="en-US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 Box 25"/>
          <p:cNvSpPr txBox="1"/>
          <p:nvPr/>
        </p:nvSpPr>
        <p:spPr>
          <a:xfrm>
            <a:off x="3184525" y="2225675"/>
            <a:ext cx="20113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zh-CN" altLang="en-US" sz="3600" dirty="0">
                <a:latin typeface="Tahoma" panose="020B0604030504040204" pitchFamily="34" charset="0"/>
                <a:ea typeface="宋体" panose="02010600030101010101" pitchFamily="2" charset="-122"/>
              </a:rPr>
              <a:t>迅速增长</a:t>
            </a:r>
            <a:endParaRPr lang="zh-CN" altLang="en-US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95538" y="5151438"/>
            <a:ext cx="447675" cy="344488"/>
          </a:xfrm>
          <a:prstGeom prst="ellipse">
            <a:avLst/>
          </a:prstGeom>
          <a:noFill/>
          <a:ln w="38100">
            <a:solidFill>
              <a:srgbClr val="01C1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321550" y="1916113"/>
            <a:ext cx="447675" cy="344488"/>
          </a:xfrm>
          <a:prstGeom prst="ellipse">
            <a:avLst/>
          </a:prstGeom>
          <a:noFill/>
          <a:ln w="38100">
            <a:solidFill>
              <a:srgbClr val="01C1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14" name="Text Box 23"/>
          <p:cNvSpPr/>
          <p:nvPr/>
        </p:nvSpPr>
        <p:spPr>
          <a:xfrm>
            <a:off x="3175000" y="5659438"/>
            <a:ext cx="1684338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dirty="0">
                <a:solidFill>
                  <a:srgbClr val="11111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世界人口增长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5" name="Text Box 24"/>
          <p:cNvSpPr/>
          <p:nvPr/>
        </p:nvSpPr>
        <p:spPr>
          <a:xfrm>
            <a:off x="5195888" y="5589588"/>
            <a:ext cx="2782887" cy="307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1400" b="1" dirty="0">
                <a:solidFill>
                  <a:srgbClr val="11111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注：</a:t>
            </a:r>
            <a:r>
              <a:rPr lang="en-US" altLang="zh-CN" sz="1400" b="1" dirty="0">
                <a:solidFill>
                  <a:srgbClr val="11111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2025</a:t>
            </a:r>
            <a:r>
              <a:rPr lang="zh-CN" altLang="en-US" sz="1400" b="1" dirty="0">
                <a:solidFill>
                  <a:srgbClr val="11111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年人口数为预测数</a:t>
            </a:r>
            <a:endParaRPr lang="zh-CN" altLang="en-US" sz="1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6" grpId="2" animBg="1"/>
      <p:bldP spid="7" grpId="0" bldLvl="0" animBg="1"/>
      <p:bldP spid="7" grpId="1" bldLvl="0" animBg="1"/>
      <p:bldP spid="7" grpId="2" animBg="1"/>
      <p:bldP spid="8" grpId="0" bldLvl="0" animBg="1"/>
      <p:bldP spid="8" grpId="1" bldLvl="0" animBg="1"/>
      <p:bldP spid="8" grpId="2" animBg="1"/>
      <p:bldP spid="15" grpId="0" bldLvl="0"/>
      <p:bldP spid="16" grpId="0" bldLvl="0"/>
      <p:bldP spid="17" grpId="0" bldLvl="0"/>
      <p:bldP spid="18" grpId="0" bldLvl="0"/>
      <p:bldP spid="19" grpId="0"/>
      <p:bldP spid="20" grpId="0"/>
      <p:bldP spid="21" grpId="0" animBg="1"/>
      <p:bldP spid="22" grpId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28673"/>
          <p:cNvSpPr txBox="1"/>
          <p:nvPr/>
        </p:nvSpPr>
        <p:spPr>
          <a:xfrm>
            <a:off x="0" y="1127125"/>
            <a:ext cx="91440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某一地区在一年中平均每1000人当中，出生并成活25个婴儿，死亡10人。试计算这个地区的人口出生率、死亡率和自然增长率。</a:t>
            </a:r>
            <a:endParaRPr lang="zh-CN" altLang="en-US" sz="24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文本框 28674"/>
          <p:cNvSpPr txBox="1"/>
          <p:nvPr/>
        </p:nvSpPr>
        <p:spPr>
          <a:xfrm>
            <a:off x="838200" y="3505200"/>
            <a:ext cx="7696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" name="文本框 28675"/>
          <p:cNvSpPr txBox="1"/>
          <p:nvPr/>
        </p:nvSpPr>
        <p:spPr>
          <a:xfrm>
            <a:off x="2057400" y="1965325"/>
            <a:ext cx="5334000" cy="2255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出生率　</a:t>
            </a:r>
            <a:endParaRPr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0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endParaRPr lang="zh-CN" altLang="en-US" sz="10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死亡率　</a:t>
            </a:r>
            <a:endParaRPr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0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endParaRPr lang="zh-CN" altLang="en-US" sz="1000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自然增长率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0" name="矩形 28677"/>
          <p:cNvSpPr/>
          <p:nvPr/>
        </p:nvSpPr>
        <p:spPr>
          <a:xfrm>
            <a:off x="574675" y="4230688"/>
            <a:ext cx="7994650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2016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年某地人口出生率为0.71％，死亡率为</a:t>
            </a:r>
            <a:r>
              <a: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1.01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％．请计算这一年该地的自然增长率。</a:t>
            </a:r>
            <a:endParaRPr lang="zh-CN" altLang="en-US" sz="24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2590800" y="5497513"/>
            <a:ext cx="4954588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0.71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％－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1.01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％＝－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％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0" name="文本框 28679"/>
          <p:cNvSpPr txBox="1"/>
          <p:nvPr/>
        </p:nvSpPr>
        <p:spPr>
          <a:xfrm>
            <a:off x="6362700" y="202565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2.5%</a:t>
            </a:r>
            <a:endParaRPr lang="en-US" altLang="zh-CN" sz="2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6362700" y="290830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%</a:t>
            </a:r>
            <a:endParaRPr lang="en-US" altLang="zh-CN" sz="2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2" name="文本框 28681"/>
          <p:cNvSpPr txBox="1"/>
          <p:nvPr/>
        </p:nvSpPr>
        <p:spPr>
          <a:xfrm>
            <a:off x="4495800" y="3656013"/>
            <a:ext cx="37338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％－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％＝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1.5%</a:t>
            </a:r>
            <a:endParaRPr lang="en-US" altLang="zh-CN" sz="2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组合 28682"/>
          <p:cNvGrpSpPr/>
          <p:nvPr/>
        </p:nvGrpSpPr>
        <p:grpSpPr>
          <a:xfrm>
            <a:off x="4495800" y="1812925"/>
            <a:ext cx="2438400" cy="944563"/>
            <a:chOff x="0" y="0"/>
            <a:chExt cx="3840" cy="1488"/>
          </a:xfrm>
        </p:grpSpPr>
        <p:sp>
          <p:nvSpPr>
            <p:cNvPr id="9226" name="文本框 28683"/>
            <p:cNvSpPr txBox="1"/>
            <p:nvPr/>
          </p:nvSpPr>
          <p:spPr>
            <a:xfrm>
              <a:off x="0" y="0"/>
              <a:ext cx="2160" cy="14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sz="2800" b="1" u="sng" dirty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25    </a:t>
              </a:r>
              <a:endPara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/>
              <a:r>
                <a:rPr lang="zh-CN" altLang="en-US" sz="2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1000</a:t>
              </a:r>
              <a:endPara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7" name="文本框 28684"/>
            <p:cNvSpPr txBox="1"/>
            <p:nvPr/>
          </p:nvSpPr>
          <p:spPr>
            <a:xfrm>
              <a:off x="960" y="503"/>
              <a:ext cx="2880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b="1" dirty="0">
                  <a:solidFill>
                    <a:srgbClr val="FF006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×100% ＝</a:t>
              </a:r>
              <a:endParaRPr lang="zh-CN" altLang="en-US" dirty="0">
                <a:latin typeface="Arial" panose="020B0604020202020204" pitchFamily="34" charset="0"/>
                <a:ea typeface="隶书" pitchFamily="49" charset="-122"/>
              </a:endParaRPr>
            </a:p>
          </p:txBody>
        </p:sp>
      </p:grpSp>
      <p:grpSp>
        <p:nvGrpSpPr>
          <p:cNvPr id="3" name="组合 28685"/>
          <p:cNvGrpSpPr/>
          <p:nvPr/>
        </p:nvGrpSpPr>
        <p:grpSpPr>
          <a:xfrm>
            <a:off x="4622800" y="2695575"/>
            <a:ext cx="2438400" cy="946150"/>
            <a:chOff x="0" y="0"/>
            <a:chExt cx="3840" cy="1488"/>
          </a:xfrm>
        </p:grpSpPr>
        <p:sp>
          <p:nvSpPr>
            <p:cNvPr id="9229" name="文本框 28686"/>
            <p:cNvSpPr txBox="1"/>
            <p:nvPr/>
          </p:nvSpPr>
          <p:spPr>
            <a:xfrm>
              <a:off x="0" y="0"/>
              <a:ext cx="2160" cy="14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sz="2800" b="1" u="sng" dirty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10   </a:t>
              </a:r>
              <a:endPara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/>
              <a:r>
                <a:rPr lang="zh-CN" altLang="en-US" sz="2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1000</a:t>
              </a:r>
              <a:endPara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0" name="文本框 28687"/>
            <p:cNvSpPr txBox="1"/>
            <p:nvPr/>
          </p:nvSpPr>
          <p:spPr>
            <a:xfrm>
              <a:off x="960" y="503"/>
              <a:ext cx="2880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b="1" dirty="0">
                  <a:solidFill>
                    <a:srgbClr val="FF006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×100% ＝</a:t>
              </a:r>
              <a:endParaRPr lang="zh-CN" altLang="en-US" dirty="0">
                <a:latin typeface="Arial" panose="020B0604020202020204" pitchFamily="34" charset="0"/>
                <a:ea typeface="隶书" pitchFamily="49" charset="-122"/>
              </a:endParaRPr>
            </a:p>
          </p:txBody>
        </p:sp>
      </p:grpSp>
      <p:sp>
        <p:nvSpPr>
          <p:cNvPr id="9231" name="矩形 33798"/>
          <p:cNvSpPr>
            <a:spLocks noTextEdit="1"/>
          </p:cNvSpPr>
          <p:nvPr/>
        </p:nvSpPr>
        <p:spPr>
          <a:xfrm>
            <a:off x="2590800" y="476250"/>
            <a:ext cx="3600450" cy="560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b="1">
                <a:ln w="1905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人口自然增长率</a:t>
            </a:r>
            <a:endParaRPr lang="zh-CN" altLang="en-US" sz="2800" b="1">
              <a:ln w="1905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8680" grpId="0"/>
      <p:bldP spid="28681" grpId="0"/>
      <p:bldP spid="286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13"/>
          <p:cNvSpPr txBox="1"/>
          <p:nvPr/>
        </p:nvSpPr>
        <p:spPr>
          <a:xfrm>
            <a:off x="1884363" y="4862513"/>
            <a:ext cx="5399087" cy="1374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自然增长率最高的大洲：非洲；</a:t>
            </a:r>
            <a:endParaRPr lang="zh-CN" altLang="en-US" sz="2800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自然增长率最低的大洲：欧洲。</a:t>
            </a:r>
            <a:endParaRPr lang="zh-CN" altLang="en-US" sz="2800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242" name="组合 1"/>
          <p:cNvGrpSpPr/>
          <p:nvPr/>
        </p:nvGrpSpPr>
        <p:grpSpPr>
          <a:xfrm>
            <a:off x="1560513" y="1081088"/>
            <a:ext cx="5759450" cy="3932237"/>
            <a:chOff x="1561020" y="548680"/>
            <a:chExt cx="5758408" cy="3933282"/>
          </a:xfrm>
        </p:grpSpPr>
        <p:pic>
          <p:nvPicPr>
            <p:cNvPr id="10243" name="Picture 3" descr="未命名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1020" y="548680"/>
              <a:ext cx="5758408" cy="39332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4" name="Text Box 4"/>
            <p:cNvSpPr txBox="1"/>
            <p:nvPr/>
          </p:nvSpPr>
          <p:spPr>
            <a:xfrm>
              <a:off x="3096133" y="4005064"/>
              <a:ext cx="2807717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dirty="0">
                  <a:latin typeface="Calibri" panose="020F0502020204030204" pitchFamily="34" charset="0"/>
                  <a:ea typeface="宋体" panose="02010600030101010101" pitchFamily="2" charset="-122"/>
                </a:rPr>
                <a:t>世界各大洲人口增长率图</a:t>
              </a:r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45" name="Text Box 20"/>
          <p:cNvSpPr txBox="1"/>
          <p:nvPr/>
        </p:nvSpPr>
        <p:spPr>
          <a:xfrm>
            <a:off x="539750" y="260350"/>
            <a:ext cx="813752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dirty="0">
                <a:latin typeface="Calibri" panose="020F0502020204030204" pitchFamily="34" charset="0"/>
                <a:ea typeface="方正隶书简体"/>
              </a:rPr>
              <a:t>慧眼识图二：</a:t>
            </a:r>
            <a:r>
              <a:rPr lang="zh-CN" altLang="en-US" sz="2800" b="1" dirty="0">
                <a:latin typeface="Calibri" panose="020F0502020204030204" pitchFamily="34" charset="0"/>
                <a:ea typeface="方正隶书简体"/>
              </a:rPr>
              <a:t>从空间角度看人口增长</a:t>
            </a:r>
            <a:endParaRPr lang="zh-CN" altLang="en-US" sz="2800" b="1" dirty="0">
              <a:latin typeface="Calibri" panose="020F0502020204030204" pitchFamily="34" charset="0"/>
              <a:ea typeface="方正隶书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5469" name="Text Box 13"/>
          <p:cNvSpPr txBox="1"/>
          <p:nvPr/>
        </p:nvSpPr>
        <p:spPr>
          <a:xfrm>
            <a:off x="468313" y="4430713"/>
            <a:ext cx="8424862" cy="1374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经济发展水平高的国家，人口的自然增长速度较慢；经济发展水平低的国家，人口的自然增长速度较快。</a:t>
            </a:r>
            <a:endParaRPr lang="zh-CN" altLang="en-US" sz="280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66" name="Group 28"/>
          <p:cNvGrpSpPr/>
          <p:nvPr/>
        </p:nvGrpSpPr>
        <p:grpSpPr>
          <a:xfrm>
            <a:off x="395288" y="1268413"/>
            <a:ext cx="8135937" cy="3103562"/>
            <a:chOff x="542" y="795"/>
            <a:chExt cx="4288" cy="1955"/>
          </a:xfrm>
        </p:grpSpPr>
        <p:sp>
          <p:nvSpPr>
            <p:cNvPr id="11267" name="Text Box 5"/>
            <p:cNvSpPr txBox="1"/>
            <p:nvPr/>
          </p:nvSpPr>
          <p:spPr>
            <a:xfrm>
              <a:off x="542" y="1099"/>
              <a:ext cx="11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endParaRPr lang="zh-CN" altLang="zh-CN" sz="20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68" name="Rectangle 16"/>
            <p:cNvSpPr/>
            <p:nvPr/>
          </p:nvSpPr>
          <p:spPr>
            <a:xfrm>
              <a:off x="1202" y="1071"/>
              <a:ext cx="3175" cy="1361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69" name="Line 17"/>
            <p:cNvSpPr/>
            <p:nvPr/>
          </p:nvSpPr>
          <p:spPr>
            <a:xfrm>
              <a:off x="1202" y="2160"/>
              <a:ext cx="317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0" name="Line 18"/>
            <p:cNvSpPr/>
            <p:nvPr/>
          </p:nvSpPr>
          <p:spPr>
            <a:xfrm>
              <a:off x="1202" y="1888"/>
              <a:ext cx="317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1" name="Line 19"/>
            <p:cNvSpPr/>
            <p:nvPr/>
          </p:nvSpPr>
          <p:spPr>
            <a:xfrm>
              <a:off x="1202" y="1616"/>
              <a:ext cx="317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Line 20"/>
            <p:cNvSpPr/>
            <p:nvPr/>
          </p:nvSpPr>
          <p:spPr>
            <a:xfrm>
              <a:off x="1202" y="1344"/>
              <a:ext cx="317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Text Box 21"/>
            <p:cNvSpPr txBox="1"/>
            <p:nvPr/>
          </p:nvSpPr>
          <p:spPr>
            <a:xfrm>
              <a:off x="839" y="795"/>
              <a:ext cx="113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人口增长率（</a:t>
              </a:r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%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）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4" name="Text Box 22"/>
            <p:cNvSpPr txBox="1"/>
            <p:nvPr/>
          </p:nvSpPr>
          <p:spPr>
            <a:xfrm>
              <a:off x="1247" y="2519"/>
              <a:ext cx="3583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世界平均        高收入国家       中等收入国家     中低收入国家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Text Box 23"/>
            <p:cNvSpPr txBox="1"/>
            <p:nvPr/>
          </p:nvSpPr>
          <p:spPr>
            <a:xfrm>
              <a:off x="809" y="981"/>
              <a:ext cx="408" cy="15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algn="r">
                <a:spcBef>
                  <a:spcPct val="50000"/>
                </a:spcBef>
              </a:pPr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1.5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r">
                <a:spcBef>
                  <a:spcPct val="50000"/>
                </a:spcBef>
              </a:pPr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1.2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r">
                <a:spcBef>
                  <a:spcPct val="50000"/>
                </a:spcBef>
              </a:pPr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0.9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r">
                <a:spcBef>
                  <a:spcPct val="50000"/>
                </a:spcBef>
              </a:pPr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0.6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r">
                <a:spcBef>
                  <a:spcPct val="50000"/>
                </a:spcBef>
              </a:pPr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0.3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r">
                <a:spcBef>
                  <a:spcPct val="50000"/>
                </a:spcBef>
              </a:pPr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6" name="Rectangle 24"/>
            <p:cNvSpPr/>
            <p:nvPr/>
          </p:nvSpPr>
          <p:spPr>
            <a:xfrm>
              <a:off x="1338" y="1344"/>
              <a:ext cx="181" cy="1088"/>
            </a:xfrm>
            <a:prstGeom prst="rect">
              <a:avLst/>
            </a:prstGeom>
            <a:gradFill rotWithShape="1">
              <a:gsLst>
                <a:gs pos="0">
                  <a:srgbClr val="FF6699"/>
                </a:gs>
                <a:gs pos="50000">
                  <a:srgbClr val="762F47"/>
                </a:gs>
                <a:gs pos="100000">
                  <a:srgbClr val="FF6699"/>
                </a:gs>
              </a:gsLst>
              <a:lin ang="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7" name="Rectangle 25"/>
            <p:cNvSpPr/>
            <p:nvPr/>
          </p:nvSpPr>
          <p:spPr>
            <a:xfrm>
              <a:off x="2245" y="1797"/>
              <a:ext cx="181" cy="635"/>
            </a:xfrm>
            <a:prstGeom prst="rect">
              <a:avLst/>
            </a:prstGeom>
            <a:gradFill rotWithShape="1">
              <a:gsLst>
                <a:gs pos="0">
                  <a:srgbClr val="FF6699"/>
                </a:gs>
                <a:gs pos="50000">
                  <a:srgbClr val="762F47"/>
                </a:gs>
                <a:gs pos="100000">
                  <a:srgbClr val="FF6699"/>
                </a:gs>
              </a:gsLst>
              <a:lin ang="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8" name="Rectangle 26"/>
            <p:cNvSpPr/>
            <p:nvPr/>
          </p:nvSpPr>
          <p:spPr>
            <a:xfrm>
              <a:off x="3152" y="1434"/>
              <a:ext cx="181" cy="998"/>
            </a:xfrm>
            <a:prstGeom prst="rect">
              <a:avLst/>
            </a:prstGeom>
            <a:gradFill rotWithShape="1">
              <a:gsLst>
                <a:gs pos="0">
                  <a:srgbClr val="FF6699"/>
                </a:gs>
                <a:gs pos="50000">
                  <a:srgbClr val="762F47"/>
                </a:gs>
                <a:gs pos="100000">
                  <a:srgbClr val="FF6699"/>
                </a:gs>
              </a:gsLst>
              <a:lin ang="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9" name="Rectangle 27"/>
            <p:cNvSpPr/>
            <p:nvPr/>
          </p:nvSpPr>
          <p:spPr>
            <a:xfrm>
              <a:off x="4060" y="1253"/>
              <a:ext cx="181" cy="1179"/>
            </a:xfrm>
            <a:prstGeom prst="rect">
              <a:avLst/>
            </a:prstGeom>
            <a:gradFill rotWithShape="1">
              <a:gsLst>
                <a:gs pos="0">
                  <a:srgbClr val="FF6699"/>
                </a:gs>
                <a:gs pos="50000">
                  <a:srgbClr val="762F47"/>
                </a:gs>
                <a:gs pos="100000">
                  <a:srgbClr val="FF6699"/>
                </a:gs>
              </a:gsLst>
              <a:lin ang="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80" name="Rectangle 15"/>
          <p:cNvSpPr/>
          <p:nvPr/>
        </p:nvSpPr>
        <p:spPr>
          <a:xfrm>
            <a:off x="468313" y="460375"/>
            <a:ext cx="8424862" cy="6302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2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读图，分析人口增长与经济发展水平之间的关系。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546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546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2" descr="苦难的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24000"/>
            <a:ext cx="4648200" cy="4929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Text Box 3"/>
          <p:cNvSpPr txBox="1"/>
          <p:nvPr/>
        </p:nvSpPr>
        <p:spPr>
          <a:xfrm>
            <a:off x="228600" y="304800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活动：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Text Box 4"/>
          <p:cNvSpPr txBox="1"/>
          <p:nvPr/>
        </p:nvSpPr>
        <p:spPr>
          <a:xfrm>
            <a:off x="1676400" y="381000"/>
            <a:ext cx="65722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处境艰难的地球”漫画的含义是什么？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Rectangle 5"/>
          <p:cNvSpPr/>
          <p:nvPr/>
        </p:nvSpPr>
        <p:spPr>
          <a:xfrm>
            <a:off x="4800600" y="1524000"/>
            <a:ext cx="418465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2400" b="1" dirty="0">
                <a:solidFill>
                  <a:srgbClr val="0000CC"/>
                </a:solidFill>
                <a:latin typeface="楷体_GB2312"/>
                <a:ea typeface="楷体_GB2312"/>
              </a:rPr>
              <a:t>2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、砍伐森林，水土流失，土地沙化</a:t>
            </a:r>
            <a:endParaRPr lang="zh-CN" altLang="en-US" sz="2400" b="1" dirty="0">
              <a:solidFill>
                <a:srgbClr val="0000CC"/>
              </a:solidFill>
              <a:latin typeface="楷体_GB2312"/>
              <a:ea typeface="楷体_GB2312"/>
            </a:endParaRPr>
          </a:p>
        </p:txBody>
      </p:sp>
      <p:sp>
        <p:nvSpPr>
          <p:cNvPr id="10246" name="Rectangle 6"/>
          <p:cNvSpPr/>
          <p:nvPr/>
        </p:nvSpPr>
        <p:spPr>
          <a:xfrm>
            <a:off x="4730750" y="2667000"/>
            <a:ext cx="44132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2400" b="1" dirty="0">
                <a:solidFill>
                  <a:srgbClr val="0000CC"/>
                </a:solidFill>
                <a:latin typeface="楷体_GB2312"/>
                <a:ea typeface="楷体_GB2312"/>
              </a:rPr>
              <a:t>3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、人口无节制增长，生活贫困</a:t>
            </a:r>
            <a:endParaRPr lang="zh-CN" altLang="en-US" sz="2400" b="1" dirty="0">
              <a:solidFill>
                <a:srgbClr val="0000CC"/>
              </a:solidFill>
              <a:latin typeface="楷体_GB2312"/>
              <a:ea typeface="楷体_GB2312"/>
            </a:endParaRPr>
          </a:p>
        </p:txBody>
      </p:sp>
      <p:sp>
        <p:nvSpPr>
          <p:cNvPr id="10247" name="Rectangle 7"/>
          <p:cNvSpPr/>
          <p:nvPr/>
        </p:nvSpPr>
        <p:spPr>
          <a:xfrm>
            <a:off x="4724400" y="3200400"/>
            <a:ext cx="4014788" cy="7127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lnSpc>
                <a:spcPct val="170000"/>
              </a:lnSpc>
            </a:pPr>
            <a:r>
              <a:rPr lang="en-US" altLang="zh-CN" sz="2400" b="1" dirty="0">
                <a:solidFill>
                  <a:srgbClr val="0000CC"/>
                </a:solidFill>
                <a:latin typeface="楷体_GB2312"/>
                <a:ea typeface="楷体_GB2312"/>
              </a:rPr>
              <a:t>4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、过度捕捞，水产资源枯竭</a:t>
            </a:r>
            <a:endParaRPr lang="zh-CN" altLang="en-US" sz="2400" b="1" dirty="0">
              <a:solidFill>
                <a:srgbClr val="0000CC"/>
              </a:solidFill>
              <a:latin typeface="楷体_GB2312"/>
              <a:ea typeface="楷体_GB2312"/>
            </a:endParaRPr>
          </a:p>
        </p:txBody>
      </p:sp>
      <p:sp>
        <p:nvSpPr>
          <p:cNvPr id="10248" name="Rectangle 8"/>
          <p:cNvSpPr/>
          <p:nvPr/>
        </p:nvSpPr>
        <p:spPr>
          <a:xfrm>
            <a:off x="4724400" y="4038600"/>
            <a:ext cx="4205288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2400" b="1" dirty="0">
                <a:solidFill>
                  <a:srgbClr val="0000CC"/>
                </a:solidFill>
                <a:latin typeface="楷体_GB2312"/>
                <a:ea typeface="楷体_GB2312"/>
              </a:rPr>
              <a:t>5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、交通拥挤，造成大气和噪音污染</a:t>
            </a:r>
            <a:endParaRPr lang="zh-CN" altLang="en-US" sz="2400" b="1" dirty="0">
              <a:solidFill>
                <a:srgbClr val="0000CC"/>
              </a:solidFill>
              <a:latin typeface="楷体_GB2312"/>
              <a:ea typeface="楷体_GB2312"/>
            </a:endParaRPr>
          </a:p>
        </p:txBody>
      </p:sp>
      <p:sp>
        <p:nvSpPr>
          <p:cNvPr id="10249" name="Rectangle 9"/>
          <p:cNvSpPr/>
          <p:nvPr/>
        </p:nvSpPr>
        <p:spPr>
          <a:xfrm>
            <a:off x="4800600" y="4876800"/>
            <a:ext cx="4114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2400" b="1" dirty="0">
                <a:solidFill>
                  <a:srgbClr val="0000CC"/>
                </a:solidFill>
                <a:latin typeface="楷体_GB2312"/>
                <a:ea typeface="楷体_GB2312"/>
              </a:rPr>
              <a:t>6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、战争频繁，影响人类生存</a:t>
            </a:r>
            <a:endParaRPr lang="zh-CN" altLang="en-US" sz="2400" b="1" dirty="0">
              <a:solidFill>
                <a:srgbClr val="0000CC"/>
              </a:solidFill>
              <a:latin typeface="楷体_GB2312"/>
              <a:ea typeface="楷体_GB2312"/>
            </a:endParaRPr>
          </a:p>
          <a:p>
            <a:pPr lvl="0"/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和发展</a:t>
            </a:r>
            <a:endParaRPr lang="zh-CN" altLang="en-US" sz="2400" b="1" dirty="0">
              <a:solidFill>
                <a:srgbClr val="0000CC"/>
              </a:solidFill>
              <a:latin typeface="楷体_GB2312"/>
              <a:ea typeface="楷体_GB2312"/>
            </a:endParaRPr>
          </a:p>
        </p:txBody>
      </p:sp>
      <p:sp>
        <p:nvSpPr>
          <p:cNvPr id="10250" name="Rectangle 10"/>
          <p:cNvSpPr/>
          <p:nvPr/>
        </p:nvSpPr>
        <p:spPr>
          <a:xfrm>
            <a:off x="4787900" y="5791200"/>
            <a:ext cx="37068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400" b="1" dirty="0">
                <a:solidFill>
                  <a:srgbClr val="0000CC"/>
                </a:solidFill>
                <a:latin typeface="楷体_GB2312"/>
                <a:ea typeface="楷体_GB2312"/>
              </a:rPr>
              <a:t>7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、地球</a:t>
            </a: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楷体_GB2312"/>
              </a:rPr>
              <a:t>“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出汗</a:t>
            </a: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楷体_GB2312"/>
              </a:rPr>
              <a:t>”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，全球变暖</a:t>
            </a:r>
            <a:endParaRPr lang="zh-CN" altLang="en-US" sz="2400" b="1" dirty="0">
              <a:solidFill>
                <a:srgbClr val="0000CC"/>
              </a:solidFill>
              <a:latin typeface="楷体_GB2312"/>
              <a:ea typeface="楷体_GB2312"/>
            </a:endParaRPr>
          </a:p>
        </p:txBody>
      </p:sp>
      <p:sp>
        <p:nvSpPr>
          <p:cNvPr id="10251" name="Rectangle 11"/>
          <p:cNvSpPr/>
          <p:nvPr/>
        </p:nvSpPr>
        <p:spPr>
          <a:xfrm>
            <a:off x="4787900" y="990600"/>
            <a:ext cx="34020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400" b="1" dirty="0">
                <a:solidFill>
                  <a:srgbClr val="0000CC"/>
                </a:solidFill>
                <a:latin typeface="楷体_GB2312"/>
                <a:ea typeface="楷体_GB2312"/>
              </a:rPr>
              <a:t>1</a:t>
            </a:r>
            <a:r>
              <a:rPr lang="zh-CN" altLang="en-US" sz="2400" b="1" dirty="0">
                <a:solidFill>
                  <a:srgbClr val="0000CC"/>
                </a:solidFill>
                <a:latin typeface="楷体_GB2312"/>
                <a:ea typeface="楷体_GB2312"/>
              </a:rPr>
              <a:t>、大气污染，环境恶化</a:t>
            </a:r>
            <a:endParaRPr lang="zh-CN" altLang="en-US" sz="2400" b="1" dirty="0">
              <a:solidFill>
                <a:srgbClr val="0000CC"/>
              </a:solidFill>
              <a:latin typeface="楷体_GB2312"/>
              <a:ea typeface="楷体_GB2312"/>
            </a:endParaRPr>
          </a:p>
        </p:txBody>
      </p:sp>
      <p:sp>
        <p:nvSpPr>
          <p:cNvPr id="12299" name="Text Box 12"/>
          <p:cNvSpPr txBox="1"/>
          <p:nvPr/>
        </p:nvSpPr>
        <p:spPr>
          <a:xfrm>
            <a:off x="838200" y="96837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endParaRPr lang="zh-CN" altLang="zh-CN" sz="3200" dirty="0">
              <a:solidFill>
                <a:srgbClr val="0000FF"/>
              </a:solidFill>
              <a:latin typeface="Tahoma" panose="020B0604030504040204" pitchFamily="34" charset="0"/>
              <a:ea typeface="楷体_GB231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47775" y="2990850"/>
            <a:ext cx="6696075" cy="646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latin typeface="华文琥珀" pitchFamily="2" charset="-122"/>
                <a:ea typeface="华文琥珀" pitchFamily="2" charset="-122"/>
              </a:rPr>
              <a:t>人口过多，增长过快带来的问题</a:t>
            </a:r>
            <a:endParaRPr lang="zh-CN" altLang="en-US" sz="3600" b="1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35225" y="4594225"/>
            <a:ext cx="4033838" cy="82391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p>
            <a:pPr lvl="0" eaLnBrk="1" fontAlgn="base" hangingPunct="1"/>
            <a:r>
              <a:rPr lang="zh-CN" altLang="en-US" sz="4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琥珀" pitchFamily="2" charset="-122"/>
                <a:ea typeface="华文琥珀" pitchFamily="2" charset="-122"/>
                <a:cs typeface="+mn-ea"/>
              </a:rPr>
              <a:t>提倡少生少育</a:t>
            </a:r>
            <a:endParaRPr lang="zh-CN" altLang="en-US" sz="4800" b="1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3" grpId="0" animBg="1"/>
      <p:bldP spid="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1578</Words>
  <Application/>
  <PresentationFormat>全屏显示(4:3)</PresentationFormat>
  <Paragraphs>230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Times New Roman</vt:lpstr>
      <vt:lpstr>PMingLiU</vt:lpstr>
      <vt:lpstr>仿宋_GB2312</vt:lpstr>
      <vt:lpstr>幼圆</vt:lpstr>
      <vt:lpstr>华文行楷</vt:lpstr>
      <vt:lpstr>黑体</vt:lpstr>
      <vt:lpstr>微软雅黑</vt:lpstr>
      <vt:lpstr>方正舒体简体</vt:lpstr>
      <vt:lpstr>方正隶书简体</vt:lpstr>
      <vt:lpstr>Tahoma</vt:lpstr>
      <vt:lpstr>隶书</vt:lpstr>
      <vt:lpstr>楷体_GB2312</vt:lpstr>
      <vt:lpstr>华文琥珀</vt:lpstr>
      <vt:lpstr>Kunstler Script</vt:lpstr>
      <vt:lpstr>仿宋</vt:lpstr>
      <vt:lpstr>Segoe Print</vt:lpstr>
      <vt:lpstr>新宋体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revision/>
  <dcterms:created xsi:type="dcterms:W3CDTF">2016-09-20T13:34:00Z</dcterms:created>
  <dcterms:modified xsi:type="dcterms:W3CDTF">2018-09-06T02:31:29Z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