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36" r:id="rId3"/>
    <p:sldId id="354" r:id="rId4"/>
    <p:sldId id="355" r:id="rId5"/>
    <p:sldId id="286" r:id="rId6"/>
    <p:sldId id="311" r:id="rId7"/>
    <p:sldId id="335" r:id="rId8"/>
    <p:sldId id="317" r:id="rId9"/>
    <p:sldId id="318" r:id="rId10"/>
    <p:sldId id="325" r:id="rId12"/>
    <p:sldId id="356" r:id="rId13"/>
    <p:sldId id="295" r:id="rId14"/>
    <p:sldId id="345" r:id="rId15"/>
    <p:sldId id="278" r:id="rId16"/>
    <p:sldId id="358" r:id="rId17"/>
    <p:sldId id="347" r:id="rId18"/>
    <p:sldId id="331" r:id="rId19"/>
    <p:sldId id="329" r:id="rId20"/>
    <p:sldId id="348" r:id="rId21"/>
    <p:sldId id="349" r:id="rId22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00FF00"/>
    <a:srgbClr val="66FFFF"/>
    <a:srgbClr val="FFFF66"/>
    <a:srgbClr val="E60C40"/>
    <a:srgbClr val="61051B"/>
    <a:srgbClr val="0000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8"/>
    <p:restoredTop sz="94618"/>
  </p:normalViewPr>
  <p:slideViewPr>
    <p:cSldViewPr showGuides="1">
      <p:cViewPr varScale="1">
        <p:scale>
          <a:sx n="84" d="100"/>
          <a:sy n="84" d="100"/>
        </p:scale>
        <p:origin x="-618" y="-78"/>
      </p:cViewPr>
      <p:guideLst>
        <p:guide orient="horz" pos="2160"/>
        <p:guide pos="2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8" name="Rectangle 4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3" name="Group 8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3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zh-CN"/>
              <a:t>单击此处编辑母版标题样式</a:t>
            </a:r>
            <a:endParaRPr lang="en-US" altLang="zh-CN"/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r>
              <a:rPr lang="en-US" altLang="zh-CN"/>
              <a:t>单击此处编辑母版副标题样式</a:t>
            </a:r>
            <a:endParaRPr lang="en-US" altLang="zh-CN"/>
          </a:p>
        </p:txBody>
      </p:sp>
      <p:sp>
        <p:nvSpPr>
          <p:cNvPr id="7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43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en-US" altLang="zh-CN" dirty="0"/>
              <a:t>单击此处编辑母版标题样式</a:t>
            </a:r>
            <a:endParaRPr lang="en-US" altLang="zh-CN" dirty="0"/>
          </a:p>
        </p:txBody>
      </p:sp>
      <p:sp>
        <p:nvSpPr>
          <p:cNvPr id="4100" name="Rectangle 4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单击此处编辑母版文本样式</a:t>
            </a:r>
            <a:endParaRPr lang="en-US" altLang="zh-CN" dirty="0"/>
          </a:p>
          <a:p>
            <a:pPr lvl="1"/>
            <a:r>
              <a:rPr lang="en-US" altLang="zh-CN" dirty="0"/>
              <a:t>第二级</a:t>
            </a:r>
            <a:endParaRPr lang="en-US" altLang="zh-CN" dirty="0"/>
          </a:p>
          <a:p>
            <a:pPr lvl="2"/>
            <a:r>
              <a:rPr lang="en-US" altLang="zh-CN" dirty="0"/>
              <a:t>第三级</a:t>
            </a:r>
            <a:endParaRPr lang="en-US" altLang="zh-CN" dirty="0"/>
          </a:p>
          <a:p>
            <a:pPr lvl="3"/>
            <a:r>
              <a:rPr lang="en-US" altLang="zh-CN" dirty="0"/>
              <a:t>第四级</a:t>
            </a:r>
            <a:endParaRPr lang="en-US" altLang="zh-CN" dirty="0"/>
          </a:p>
          <a:p>
            <a:pPr lvl="4"/>
            <a:r>
              <a:rPr lang="en-US" altLang="zh-CN" dirty="0"/>
              <a:t>第五级</a:t>
            </a:r>
            <a:endParaRPr lang="en-US" altLang="zh-CN" dirty="0"/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3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  <p:grpSp>
        <p:nvGrpSpPr>
          <p:cNvPr id="4104" name="Group 8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443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3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3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3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3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3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3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4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png"/><Relationship Id="rId2" Type="http://schemas.microsoft.com/office/2007/relationships/media" Target="file:///C:\Users\lyf\&#19971;&#24180;&#32423;\&#31532;1&#21333;&#20803;%20&#29645;&#29233;&#29983;&#21629;%20&#28909;&#29233;&#29983;&#27963;\&#31532;1&#35838;%20&#29983;&#21629;&#26368;&#23453;&#36149;\&#22810;&#24425;&#30340;&#29983;&#21629;&#19990;&#30028;\&#22320;&#29699;&#20320;&#22909;&#21527;&#65311;&#65288;1&#65289;.asf" TargetMode="External"/><Relationship Id="rId1" Type="http://schemas.openxmlformats.org/officeDocument/2006/relationships/video" Target="file:///C:\Users\lyf\&#19971;&#24180;&#32423;\&#31532;1&#21333;&#20803;%20&#29645;&#29233;&#29983;&#21629;%20&#28909;&#29233;&#29983;&#27963;\&#31532;1&#35838;%20&#29983;&#21629;&#26368;&#23453;&#36149;\&#22810;&#24425;&#30340;&#29983;&#21629;&#19990;&#30028;\&#22320;&#29699;&#20320;&#22909;&#21527;&#65311;&#65288;1&#65289;.asf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wmf"/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6.jpeg"/><Relationship Id="rId3" Type="http://schemas.openxmlformats.org/officeDocument/2006/relationships/image" Target="../media/image11.jpeg"/><Relationship Id="rId2" Type="http://schemas.openxmlformats.org/officeDocument/2006/relationships/image" Target="../media/image27.jpeg"/><Relationship Id="rId1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3" name="图片 73732" descr="bjc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4" name="图片 73733" descr="lan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5181600"/>
            <a:ext cx="2274888" cy="1382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5" name="文本框 73734"/>
          <p:cNvSpPr txBox="1"/>
          <p:nvPr/>
        </p:nvSpPr>
        <p:spPr>
          <a:xfrm>
            <a:off x="684213" y="549275"/>
            <a:ext cx="8280400" cy="391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zh-CN" altLang="en-US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七年级</a:t>
            </a:r>
            <a:r>
              <a:rPr lang="en-US" altLang="zh-CN" sz="4400" b="1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道德与法治</a:t>
            </a:r>
            <a:r>
              <a:rPr lang="en-US" altLang="zh-CN" sz="4400" b="1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第</a:t>
            </a:r>
            <a:r>
              <a:rPr lang="en-US" altLang="zh-CN" sz="4400" b="1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课时</a:t>
            </a:r>
            <a:endParaRPr lang="zh-CN" altLang="en-US" sz="4400" b="1" dirty="0">
              <a:solidFill>
                <a:srgbClr val="0099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>
                <a:srgbClr val="000000"/>
              </a:buClr>
            </a:pPr>
            <a:r>
              <a:rPr lang="zh-CN" altLang="en-US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4400" b="1" dirty="0">
              <a:solidFill>
                <a:srgbClr val="0099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>
                <a:srgbClr val="000000"/>
              </a:buClr>
            </a:pPr>
            <a:r>
              <a:rPr lang="zh-CN" altLang="en-US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7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大自然的奇迹</a:t>
            </a:r>
            <a:r>
              <a:rPr lang="zh-CN" altLang="en-US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4400" b="1" dirty="0">
              <a:solidFill>
                <a:srgbClr val="0099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>
                <a:srgbClr val="000000"/>
              </a:buClr>
            </a:pPr>
            <a:r>
              <a:rPr lang="en-US" altLang="zh-CN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——</a:t>
            </a:r>
            <a:r>
              <a:rPr lang="zh-CN" altLang="en-US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美丽多样的生命、</a:t>
            </a:r>
            <a:endParaRPr lang="zh-CN" altLang="en-US" sz="4400" b="1" dirty="0">
              <a:solidFill>
                <a:srgbClr val="0099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>
                <a:srgbClr val="000000"/>
              </a:buClr>
            </a:pPr>
            <a:r>
              <a:rPr lang="zh-CN" altLang="en-US" sz="4400" b="1" dirty="0">
                <a:solidFill>
                  <a:srgbClr val="009900"/>
                </a:solidFill>
                <a:latin typeface="华文行楷" pitchFamily="2" charset="-122"/>
                <a:ea typeface="华文行楷" pitchFamily="2" charset="-122"/>
              </a:rPr>
              <a:t>       尊重自然，保护生态</a:t>
            </a:r>
            <a:endParaRPr lang="en-US" altLang="zh-CN" sz="4400" b="1" dirty="0">
              <a:solidFill>
                <a:srgbClr val="0099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3736" name="文本框 73735"/>
          <p:cNvSpPr txBox="1"/>
          <p:nvPr/>
        </p:nvSpPr>
        <p:spPr>
          <a:xfrm>
            <a:off x="1121728" y="3934460"/>
            <a:ext cx="60483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latin typeface="Arial" panose="020B0604020202020204" pitchFamily="34" charset="0"/>
                <a:ea typeface="华文行楷" pitchFamily="2" charset="-122"/>
              </a:rPr>
              <a:t>                  </a:t>
            </a:r>
            <a:endParaRPr lang="zh-CN" altLang="en-US" sz="2800" dirty="0"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0432" name="内容占位符 60431" descr="ea_200457163746%5B1%5D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9075" y="185420"/>
            <a:ext cx="8612505" cy="4737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57555" y="5438775"/>
            <a:ext cx="752030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世界上的各种生命相依而生，共同构成了地球生物链。在这个生物链上，每一个物种都具有不可替代的价值。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865505" y="4704715"/>
            <a:ext cx="74123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1</a:t>
            </a:r>
            <a:r>
              <a:rPr lang="zh-CN" altLang="en-US" sz="3200" b="1">
                <a:solidFill>
                  <a:srgbClr val="FF0000"/>
                </a:solidFill>
              </a:rPr>
              <a:t>、不同的生命之间有什么的联系呢？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485" y="1417955"/>
            <a:ext cx="7479665" cy="259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69035" y="1601470"/>
            <a:ext cx="69272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zh-CN" altLang="en-US" sz="3600" b="1">
                <a:solidFill>
                  <a:srgbClr val="FF0000"/>
                </a:solidFill>
              </a:rPr>
              <a:t>、人类的生命有何特殊之处？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9500" y="2289175"/>
            <a:ext cx="608520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人类不仅可以适应环境，而且可以改造环境。人类在改造环境的过程中，促进了智力的发展，创造出了光辉灿烂的人类文明。人与其他生物相比，最具有智慧。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WordArt 2"/>
          <p:cNvSpPr>
            <a:spLocks noTextEdit="1"/>
          </p:cNvSpPr>
          <p:nvPr/>
        </p:nvSpPr>
        <p:spPr>
          <a:xfrm>
            <a:off x="684213" y="981075"/>
            <a:ext cx="7558087" cy="1871663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4551"/>
              </a:avLst>
            </a:prstTxWarp>
            <a:normAutofit/>
          </a:bodyPr>
          <a:p>
            <a:pPr algn="ctr" eaLnBrk="0" hangingPunct="0"/>
            <a:r>
              <a:rPr lang="zh-CN" altLang="en-US" sz="4400" b="1">
                <a:ln w="9525" cap="rnd" cmpd="sng">
                  <a:solidFill>
                    <a:srgbClr val="99CC00"/>
                  </a:solidFill>
                  <a:prstDash val="sysDot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隶书" charset="0"/>
                <a:ea typeface="华文隶书" charset="0"/>
              </a:rPr>
              <a:t>世界因生命而精彩</a:t>
            </a:r>
            <a:endParaRPr lang="zh-CN" altLang="en-US" sz="4400" b="1">
              <a:ln w="9525" cap="rnd" cmpd="sng">
                <a:solidFill>
                  <a:srgbClr val="99CC00"/>
                </a:solidFill>
                <a:prstDash val="sysDot"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隶书" charset="0"/>
              <a:ea typeface="华文隶书" charset="0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468313" y="3933825"/>
            <a:ext cx="8280400" cy="12239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各种生态系统和谐相处，</a:t>
            </a:r>
            <a:endParaRPr lang="zh-CN" altLang="en-US" sz="36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演绎着生命的乐章。</a:t>
            </a:r>
            <a:endParaRPr lang="zh-CN" altLang="en-US" sz="36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468313" y="188913"/>
            <a:ext cx="367188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dirty="0">
                <a:latin typeface="Arial" panose="020B0604020202020204" pitchFamily="34" charset="0"/>
                <a:ea typeface="华文行楷" pitchFamily="2" charset="-122"/>
              </a:rPr>
              <a:t>小    结：</a:t>
            </a:r>
            <a:endParaRPr lang="zh-CN" altLang="en-US" sz="4800" dirty="0"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图片 83969" descr="bxb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76517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文本框 83970"/>
          <p:cNvSpPr txBox="1"/>
          <p:nvPr/>
        </p:nvSpPr>
        <p:spPr>
          <a:xfrm>
            <a:off x="37148" y="0"/>
            <a:ext cx="7559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相互依存，和谐相处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83972" name="文本框 83971"/>
          <p:cNvSpPr txBox="1"/>
          <p:nvPr/>
        </p:nvSpPr>
        <p:spPr>
          <a:xfrm>
            <a:off x="179388" y="765175"/>
            <a:ext cx="8964612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latin typeface="Arial" panose="020B0604020202020204" pitchFamily="34" charset="0"/>
                <a:ea typeface="华文行楷" pitchFamily="2" charset="-122"/>
              </a:rPr>
              <a:t>人类与其他物种一样都是大自然的产物，是自然界的一部分。自然界中的各种生命共同构成了美丽而神奇的生命世界。</a:t>
            </a:r>
            <a:endParaRPr lang="zh-CN" altLang="en-US" sz="2400" dirty="0">
              <a:latin typeface="Arial" panose="020B0604020202020204" pitchFamily="34" charset="0"/>
              <a:ea typeface="华文行楷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华文行楷" pitchFamily="2" charset="-122"/>
              </a:rPr>
              <a:t>人类源于自然，人的生存与发展离不开自然。</a:t>
            </a:r>
            <a:endParaRPr lang="zh-CN" altLang="en-US" sz="2400" dirty="0">
              <a:latin typeface="Arial" panose="020B0604020202020204" pitchFamily="34" charset="0"/>
              <a:ea typeface="华文行楷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华文行楷" pitchFamily="2" charset="-122"/>
              </a:rPr>
              <a:t>人不仅要热爱自己的生命，还要热爱自然界的一切生命。我们应当欣赏自然、亲近自然、热爱自然，与自然和谐相处。</a:t>
            </a:r>
            <a:endParaRPr lang="en-US" altLang="zh-CN" sz="240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83973" name="Rectangle 4"/>
          <p:cNvSpPr/>
          <p:nvPr/>
        </p:nvSpPr>
        <p:spPr>
          <a:xfrm>
            <a:off x="179388" y="3860800"/>
            <a:ext cx="6172200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衣：衣服</a:t>
            </a:r>
            <a:r>
              <a:rPr lang="en-US" altLang="zh-CN" sz="2000" b="1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棉</a:t>
            </a:r>
            <a:r>
              <a:rPr lang="en-US" altLang="zh-CN" sz="2000" b="1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生长离不开水分和阳光。</a:t>
            </a:r>
            <a:endParaRPr lang="zh-CN" altLang="en-US" sz="20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0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食：蔬菜、瓜果生长离不开阳光。</a:t>
            </a:r>
            <a:endParaRPr lang="zh-CN" altLang="en-US" sz="20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0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住：房屋建造的材料源于自然。</a:t>
            </a:r>
            <a:endParaRPr lang="zh-CN" altLang="en-US" sz="20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0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行：制造交通工具的金属源于自然。</a:t>
            </a:r>
            <a:endParaRPr lang="zh-CN" altLang="en-US" sz="20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26" name="AutoShape 6"/>
          <p:cNvSpPr/>
          <p:nvPr/>
        </p:nvSpPr>
        <p:spPr>
          <a:xfrm>
            <a:off x="5456555" y="4076700"/>
            <a:ext cx="533400" cy="2057400"/>
          </a:xfrm>
          <a:prstGeom prst="rightBrace">
            <a:avLst>
              <a:gd name="adj1" fmla="val 32142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en-US" altLang="zh-CN" b="1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6" name="AutoShape 7"/>
          <p:cNvSpPr/>
          <p:nvPr/>
        </p:nvSpPr>
        <p:spPr>
          <a:xfrm>
            <a:off x="6058535" y="4219575"/>
            <a:ext cx="2579370" cy="177228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spcBef>
                <a:spcPct val="50000"/>
              </a:spcBef>
            </a:pPr>
            <a:endParaRPr lang="zh-CN" altLang="en-US" sz="2400" b="1">
              <a:solidFill>
                <a:srgbClr val="CC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没有大自然，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没有地球上其他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生命，人类也就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不可能存在。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  <p:bldP spid="83972" grpId="0"/>
      <p:bldP spid="83973" grpId="0"/>
      <p:bldP spid="83976" grpId="0" animBg="1"/>
      <p:bldP spid="819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干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Rectangle 3"/>
          <p:cNvSpPr/>
          <p:nvPr/>
        </p:nvSpPr>
        <p:spPr>
          <a:xfrm>
            <a:off x="1676400" y="1752600"/>
            <a:ext cx="60960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i="1" u="sng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没有生命的世界</a:t>
            </a:r>
            <a:endParaRPr lang="zh-CN" altLang="en-US" sz="6000" b="1" i="1" u="sng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6000" b="1" i="1" u="sng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会是什么样？</a:t>
            </a:r>
            <a:endParaRPr lang="zh-CN" altLang="en-US" sz="6000" b="1" i="1" u="sng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971550" y="4797425"/>
            <a:ext cx="7337425" cy="955675"/>
          </a:xfrm>
          <a:prstGeom prst="rect">
            <a:avLst/>
          </a:prstGeom>
          <a:solidFill>
            <a:srgbClr val="00FF00"/>
          </a:solidFill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试想：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没有了动物、没有了植物、没有了微生物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143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5840" y="303530"/>
            <a:ext cx="6827520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材料透视：兔子引发的生态问题</a:t>
            </a:r>
            <a:endParaRPr lang="zh-CN" altLang="en-US" sz="3200" b="1"/>
          </a:p>
          <a:p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、作为自然界的一员，兔子为什么会给澳大利亚的生态带来损害？</a:t>
            </a:r>
            <a:endParaRPr lang="zh-CN" altLang="en-US" sz="2400" b="1">
              <a:solidFill>
                <a:srgbClr val="FF0000"/>
              </a:solidFill>
            </a:endParaRPr>
          </a:p>
          <a:p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8520" y="2498725"/>
            <a:ext cx="760222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把兔子引进澳大利亚后，因为兔子没有天敌，得到迅速繁殖，破坏了当地的生态平衡，给澳大利亚的生态造成损害。</a:t>
            </a:r>
            <a:endParaRPr lang="zh-CN" altLang="en-US" sz="2400" b="1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21" name="图片 86020" descr="u=2738611267,2327109703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843213" cy="253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3" name="图片 86022" descr="u=3421350023,272265099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425" y="0"/>
            <a:ext cx="3203575" cy="249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5" name="图片 86024" descr="1368154038_34yGE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213" y="0"/>
            <a:ext cx="3097212" cy="249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7" name="图片 86026" descr="u=1554789032,3025833497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52700"/>
            <a:ext cx="5795963" cy="414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8" name="文本框 86027"/>
          <p:cNvSpPr txBox="1"/>
          <p:nvPr/>
        </p:nvSpPr>
        <p:spPr>
          <a:xfrm>
            <a:off x="6227763" y="2997200"/>
            <a:ext cx="2916237" cy="326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dirty="0">
                <a:latin typeface="Arial" panose="020B0604020202020204" pitchFamily="34" charset="0"/>
                <a:ea typeface="华文行楷" pitchFamily="2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请说说产生雾霾的原因都有哪些？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雾霾天气增多对人类都有哪些危害？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510" y="0"/>
            <a:ext cx="622427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485" y="4326255"/>
            <a:ext cx="5400675" cy="237617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4505" y="4542790"/>
            <a:ext cx="482790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因此，我们要尊重自然，自觉地维护生态平衡。</a:t>
            </a:r>
            <a:endParaRPr lang="zh-CN" altLang="en-US" sz="4000" b="1"/>
          </a:p>
        </p:txBody>
      </p:sp>
      <p:sp>
        <p:nvSpPr>
          <p:cNvPr id="6" name="矩形 5"/>
          <p:cNvSpPr/>
          <p:nvPr/>
        </p:nvSpPr>
        <p:spPr>
          <a:xfrm>
            <a:off x="0" y="140970"/>
            <a:ext cx="5976620" cy="4032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0170" y="271780"/>
            <a:ext cx="577024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、你认为人类的活动对大自然产生什么样的影响？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215" y="1407160"/>
            <a:ext cx="515112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ym typeface="+mn-ea"/>
              </a:rPr>
              <a:t>2</a:t>
            </a:r>
            <a:r>
              <a:rPr lang="zh-CN" altLang="en-US" sz="2000" b="1">
                <a:sym typeface="+mn-ea"/>
              </a:rPr>
              <a:t>、人类不仅可以适应环境，而且可以改造环境，环境也会给人类带来了一定的也会给人类带来了一定的影响。如果人类敬畏生命，尊重生命，尊重自然，自觉维护生态平衡，那么整个地球大系统就会和谐发展。如果人类过度开发、科技手段不合理使用，那么既污染了自然环境，又破坏了生态平衡，必然会遭到大自然的报复，威胁人类生存。</a:t>
            </a:r>
            <a:endParaRPr lang="zh-CN" altLang="en-US" sz="20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8" grpId="0"/>
      <p:bldP spid="8" grpId="0"/>
      <p:bldP spid="6" grpId="0" animBg="1"/>
      <p:bldP spid="9" grpId="0"/>
      <p:bldP spid="4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Text Box 2"/>
          <p:cNvSpPr txBox="1"/>
          <p:nvPr/>
        </p:nvSpPr>
        <p:spPr>
          <a:xfrm>
            <a:off x="609600" y="1295400"/>
            <a:ext cx="822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7589" name="WordArt 5"/>
          <p:cNvSpPr>
            <a:spLocks noTextEdit="1"/>
          </p:cNvSpPr>
          <p:nvPr/>
        </p:nvSpPr>
        <p:spPr>
          <a:xfrm>
            <a:off x="2771775" y="333375"/>
            <a:ext cx="3311525" cy="15128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一起想一想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4" name="plant"/>
          <p:cNvSpPr>
            <a:spLocks noEditPoints="1" noChangeArrowheads="1"/>
          </p:cNvSpPr>
          <p:nvPr/>
        </p:nvSpPr>
        <p:spPr bwMode="auto">
          <a:xfrm>
            <a:off x="7334250" y="6273800"/>
            <a:ext cx="1809750" cy="58420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5" name="plant"/>
          <p:cNvSpPr>
            <a:spLocks noEditPoints="1" noChangeArrowheads="1"/>
          </p:cNvSpPr>
          <p:nvPr/>
        </p:nvSpPr>
        <p:spPr bwMode="auto">
          <a:xfrm>
            <a:off x="2195513" y="5516563"/>
            <a:ext cx="1809750" cy="981075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6" name="plant"/>
          <p:cNvSpPr>
            <a:spLocks noEditPoints="1" noChangeArrowheads="1"/>
          </p:cNvSpPr>
          <p:nvPr/>
        </p:nvSpPr>
        <p:spPr bwMode="auto">
          <a:xfrm>
            <a:off x="323850" y="5229225"/>
            <a:ext cx="1520825" cy="623888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7" name="plant"/>
          <p:cNvSpPr>
            <a:spLocks noEditPoints="1" noChangeArrowheads="1"/>
          </p:cNvSpPr>
          <p:nvPr/>
        </p:nvSpPr>
        <p:spPr bwMode="auto">
          <a:xfrm>
            <a:off x="6877050" y="5229225"/>
            <a:ext cx="1008063" cy="11620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8" name="plant"/>
          <p:cNvSpPr>
            <a:spLocks noEditPoints="1" noChangeArrowheads="1"/>
          </p:cNvSpPr>
          <p:nvPr/>
        </p:nvSpPr>
        <p:spPr bwMode="auto">
          <a:xfrm>
            <a:off x="7334250" y="4365625"/>
            <a:ext cx="1809750" cy="43180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9" name="plant"/>
          <p:cNvSpPr>
            <a:spLocks noEditPoints="1" noChangeArrowheads="1"/>
          </p:cNvSpPr>
          <p:nvPr/>
        </p:nvSpPr>
        <p:spPr bwMode="auto">
          <a:xfrm>
            <a:off x="0" y="6165850"/>
            <a:ext cx="1019175" cy="6921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0" name="plant"/>
          <p:cNvSpPr>
            <a:spLocks noEditPoints="1" noChangeArrowheads="1"/>
          </p:cNvSpPr>
          <p:nvPr/>
        </p:nvSpPr>
        <p:spPr bwMode="auto">
          <a:xfrm flipV="1">
            <a:off x="4211638" y="5314950"/>
            <a:ext cx="1809750" cy="15430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7597" name="Picture 13" descr="MCj0244355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684338" cy="227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8" name="Picture 14" descr="MCj0244355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8413" y="0"/>
            <a:ext cx="1525587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9" name="Picture 15" descr="MCj0344870000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1052513"/>
            <a:ext cx="381000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600" name="文本框 67599"/>
          <p:cNvSpPr txBox="1"/>
          <p:nvPr/>
        </p:nvSpPr>
        <p:spPr>
          <a:xfrm>
            <a:off x="1258888" y="2060575"/>
            <a:ext cx="6711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人类与其他的生命应该如何相处呢？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1" name="矩形 67600"/>
          <p:cNvSpPr/>
          <p:nvPr/>
        </p:nvSpPr>
        <p:spPr>
          <a:xfrm>
            <a:off x="1187450" y="2708275"/>
            <a:ext cx="6481763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多彩的生命构成了缤纷的世界，人类应与其他生命相互关爱，人类应该</a:t>
            </a: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善待大自然，爱护环境，保护动植物，否则，将会危及自身的生存和发展。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7603" name="文本框 67602"/>
          <p:cNvSpPr txBox="1"/>
          <p:nvPr/>
        </p:nvSpPr>
        <p:spPr>
          <a:xfrm>
            <a:off x="1331913" y="4652963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>
                <a:srgbClr val="000000"/>
              </a:buClr>
            </a:pP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60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60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0" grpId="0"/>
      <p:bldP spid="676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框 64513"/>
          <p:cNvSpPr txBox="1"/>
          <p:nvPr/>
        </p:nvSpPr>
        <p:spPr>
          <a:xfrm>
            <a:off x="250825" y="1268413"/>
            <a:ext cx="8497888" cy="3355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latin typeface="楷体_GB2312" pitchFamily="49" charset="-122"/>
                <a:ea typeface="华文行楷" pitchFamily="2" charset="-122"/>
              </a:rPr>
              <a:t>   如果我们想生活在一个丰富多彩的世界里，就需要每一个人，去关爱与呵护周围的生命，善待大自然，爱护环境，保护动植物，与其他的生命和谐相处，否则，将会危及自身的生存和发展。</a:t>
            </a:r>
            <a:endParaRPr lang="zh-CN" altLang="en-US" sz="2800" dirty="0">
              <a:latin typeface="楷体_GB2312" pitchFamily="49" charset="-122"/>
              <a:ea typeface="华文行楷" pitchFamily="2" charset="-122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latin typeface="楷体_GB2312" pitchFamily="49" charset="-122"/>
                <a:ea typeface="华文行楷" pitchFamily="2" charset="-122"/>
              </a:rPr>
              <a:t>    人类应该尊重自然、善待自然，与自然和谐相处。自觉维护生态系统，保护生态平衡，与自然界中的各种生命一起演绎美丽的生命乐章。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4515" name="地球你好吗？（1）.asf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292725" y="4724400"/>
            <a:ext cx="3600450" cy="2133600"/>
          </a:xfrm>
          <a:prstGeom prst="rect">
            <a:avLst/>
          </a:prstGeom>
          <a:noFill/>
          <a:ln w="9525">
            <a:noFill/>
          </a:ln>
          <a:effectLst>
            <a:prstShdw prst="shdw13" dist="63500" dir="19387806">
              <a:srgbClr val="808080"/>
            </a:prstShdw>
          </a:effectLst>
        </p:spPr>
      </p:pic>
      <p:sp>
        <p:nvSpPr>
          <p:cNvPr id="64517" name="矩形 64516"/>
          <p:cNvSpPr/>
          <p:nvPr/>
        </p:nvSpPr>
        <p:spPr>
          <a:xfrm>
            <a:off x="0" y="0"/>
            <a:ext cx="2555875" cy="1152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收获平台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514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4514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514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514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87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514">
                                            <p:txEl>
                                              <p:charRg st="87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514">
                                            <p:txEl>
                                              <p:charRg st="87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514">
                                            <p:txEl>
                                              <p:charRg st="87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514">
                                            <p:txEl>
                                              <p:charRg st="87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451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标题 88065"/>
          <p:cNvSpPr>
            <a:spLocks noGrp="1"/>
          </p:cNvSpPr>
          <p:nvPr>
            <p:ph type="title"/>
          </p:nvPr>
        </p:nvSpPr>
        <p:spPr>
          <a:xfrm>
            <a:off x="468313" y="0"/>
            <a:ext cx="7543800" cy="498475"/>
          </a:xfrm>
        </p:spPr>
        <p:txBody>
          <a:bodyPr anchor="b"/>
          <a:p>
            <a:pPr algn="ctr"/>
            <a:r>
              <a:rPr lang="zh-CN" altLang="en-US" sz="2400" dirty="0"/>
              <a:t>课    堂    练    习</a:t>
            </a:r>
            <a:endParaRPr lang="zh-CN" altLang="en-US" sz="2400" dirty="0"/>
          </a:p>
        </p:txBody>
      </p:sp>
      <p:sp>
        <p:nvSpPr>
          <p:cNvPr id="88067" name="文本占位符 88066"/>
          <p:cNvSpPr>
            <a:spLocks noGrp="1"/>
          </p:cNvSpPr>
          <p:nvPr>
            <p:ph type="body" idx="1"/>
          </p:nvPr>
        </p:nvSpPr>
        <p:spPr>
          <a:xfrm>
            <a:off x="0" y="476250"/>
            <a:ext cx="8964613" cy="5654675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000" dirty="0"/>
              <a:t>（单选题）</a:t>
            </a:r>
            <a:r>
              <a:rPr lang="en-US" altLang="zh-CN" sz="2000"/>
              <a:t>1.</a:t>
            </a:r>
            <a:r>
              <a:rPr lang="zh-CN" altLang="en-US" sz="2000" dirty="0"/>
              <a:t>当你看见小草翠绿，听见虫鸣鸟叫、人群喧闹，闻到百花芳香时，你就会感到万物欣欣向荣，世界充满了生命力和无穷的希望。这表明（    ）  ①世界上的生命各具特点，千姿百态，世界因生命而精彩  ②世界上的各种动物、植物、微生物都有其独特性  ③我们要关爱和呵呵周围的生命  ④我们要珍爱自己的生命，提高生活质量，将其他生命赶跑</a:t>
            </a:r>
            <a:endParaRPr lang="zh-CN" altLang="en-US" sz="2000" dirty="0"/>
          </a:p>
          <a:p>
            <a:pPr>
              <a:lnSpc>
                <a:spcPct val="80000"/>
              </a:lnSpc>
              <a:buNone/>
            </a:pPr>
            <a:r>
              <a:rPr lang="en-US" altLang="zh-CN" sz="2000"/>
              <a:t>         A.①②③④     B.②③④        C.①②③        D.②③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zh-CN" altLang="en-US" sz="2000" dirty="0"/>
              <a:t>（单选题）</a:t>
            </a:r>
            <a:r>
              <a:rPr lang="en-US" altLang="zh-CN" sz="2000"/>
              <a:t>2.</a:t>
            </a:r>
            <a:r>
              <a:rPr lang="zh-CN" altLang="en-US" sz="2000" dirty="0"/>
              <a:t>近年来，在节假日，不少城里人喜欢到农村进行生态旅游，去感受农村新鲜的空气，体验田园乐趣，亲近大自然。他们的做法</a:t>
            </a:r>
            <a:r>
              <a:rPr lang="en-US" altLang="zh-CN" sz="2000"/>
              <a:t>(    )</a:t>
            </a:r>
            <a:endParaRPr lang="en-US" altLang="zh-CN" sz="2000"/>
          </a:p>
          <a:p>
            <a:pPr>
              <a:lnSpc>
                <a:spcPct val="80000"/>
              </a:lnSpc>
              <a:buNone/>
            </a:pPr>
            <a:r>
              <a:rPr lang="en-US" altLang="zh-CN" sz="2000"/>
              <a:t>    ①</a:t>
            </a:r>
            <a:r>
              <a:rPr lang="zh-CN" altLang="en-US" sz="2000" dirty="0"/>
              <a:t>说明亲近自然，欣赏自然，热爱自然的观念已经深入人心  ②证明人类的生存和发展离不开大自然，人要与自然和谐相处  ③他们已经过腻了都市生活  ④这种选择已经成为当今人们提升生活质量的时尚选择，应大力提倡。</a:t>
            </a:r>
            <a:endParaRPr lang="zh-CN" altLang="en-US" sz="2000" dirty="0"/>
          </a:p>
          <a:p>
            <a:pPr>
              <a:lnSpc>
                <a:spcPct val="80000"/>
              </a:lnSpc>
              <a:buNone/>
            </a:pPr>
            <a:r>
              <a:rPr lang="en-US" altLang="zh-CN" sz="2000"/>
              <a:t>         A.①②④    B.①②③    C.②③④         D.①③④</a:t>
            </a:r>
            <a:endParaRPr lang="en-US" altLang="zh-CN" sz="2000"/>
          </a:p>
          <a:p>
            <a:pPr>
              <a:lnSpc>
                <a:spcPct val="80000"/>
              </a:lnSpc>
            </a:pPr>
            <a:r>
              <a:rPr lang="en-US" altLang="zh-CN" sz="2000"/>
              <a:t>3.</a:t>
            </a:r>
            <a:r>
              <a:rPr lang="zh-CN" altLang="en-US" sz="2000" dirty="0"/>
              <a:t>（简答题）生活中假如遇到下列情况，你会怎样做？请谈谈你的做法。</a:t>
            </a:r>
            <a:endParaRPr lang="zh-CN" altLang="en-US" sz="2000" dirty="0"/>
          </a:p>
          <a:p>
            <a:pPr>
              <a:lnSpc>
                <a:spcPct val="80000"/>
              </a:lnSpc>
              <a:buNone/>
            </a:pPr>
            <a:r>
              <a:rPr lang="zh-CN" altLang="en-US" sz="2000" dirty="0"/>
              <a:t>  （</a:t>
            </a:r>
            <a:r>
              <a:rPr lang="en-US" altLang="zh-CN" sz="2000"/>
              <a:t>1</a:t>
            </a:r>
            <a:r>
              <a:rPr lang="zh-CN" altLang="en-US" sz="2000" dirty="0"/>
              <a:t>）社区的公共草坪绿地上，有几个小孩在奔跑践踏。</a:t>
            </a:r>
            <a:endParaRPr lang="zh-CN" altLang="en-US" sz="2000" dirty="0"/>
          </a:p>
          <a:p>
            <a:pPr>
              <a:lnSpc>
                <a:spcPct val="80000"/>
              </a:lnSpc>
              <a:buNone/>
            </a:pPr>
            <a:r>
              <a:rPr lang="zh-CN" altLang="en-US" sz="2000" dirty="0"/>
              <a:t>  （</a:t>
            </a:r>
            <a:r>
              <a:rPr lang="en-US" altLang="zh-CN" sz="2000"/>
              <a:t>2</a:t>
            </a:r>
            <a:r>
              <a:rPr lang="zh-CN" altLang="en-US" sz="2000" dirty="0"/>
              <a:t>）冬天到了，雪地里有几十只冻饿而死的小鸟。</a:t>
            </a:r>
            <a:endParaRPr lang="zh-CN" altLang="en-US" sz="2000" dirty="0"/>
          </a:p>
          <a:p>
            <a:pPr>
              <a:lnSpc>
                <a:spcPct val="80000"/>
              </a:lnSpc>
              <a:buNone/>
            </a:pPr>
            <a:r>
              <a:rPr lang="zh-CN" altLang="en-US" sz="2000" dirty="0"/>
              <a:t>  （</a:t>
            </a:r>
            <a:r>
              <a:rPr lang="en-US" altLang="zh-CN" sz="2000"/>
              <a:t>3</a:t>
            </a:r>
            <a:r>
              <a:rPr lang="zh-CN" altLang="en-US" sz="2000" dirty="0"/>
              <a:t>）街头上来了一群乞讨的儿童，大约</a:t>
            </a:r>
            <a:r>
              <a:rPr lang="en-US" altLang="zh-CN" sz="2000"/>
              <a:t>10</a:t>
            </a:r>
            <a:r>
              <a:rPr lang="zh-CN" altLang="en-US" sz="2000" dirty="0"/>
              <a:t>岁左右的样子。</a:t>
            </a:r>
            <a:endParaRPr lang="zh-CN" altLang="en-US" sz="2000" dirty="0"/>
          </a:p>
          <a:p>
            <a:pPr>
              <a:lnSpc>
                <a:spcPct val="80000"/>
              </a:lnSpc>
              <a:buNone/>
            </a:pPr>
            <a:r>
              <a:rPr lang="zh-CN" altLang="en-US" sz="2000" dirty="0"/>
              <a:t>  （</a:t>
            </a:r>
            <a:r>
              <a:rPr lang="en-US" altLang="zh-CN" sz="2000"/>
              <a:t>4</a:t>
            </a:r>
            <a:r>
              <a:rPr lang="zh-CN" altLang="en-US" sz="2000" dirty="0"/>
              <a:t>）正要过十字路口，突然红灯亮了。</a:t>
            </a:r>
            <a:endParaRPr lang="en-US" altLang="zh-CN" sz="2000"/>
          </a:p>
          <a:p>
            <a:pPr>
              <a:lnSpc>
                <a:spcPct val="80000"/>
              </a:lnSpc>
              <a:buNone/>
            </a:pPr>
            <a:r>
              <a:rPr lang="zh-CN" altLang="en-US" sz="2000" dirty="0"/>
              <a:t>  （</a:t>
            </a:r>
            <a:r>
              <a:rPr lang="en-US" altLang="zh-CN" sz="2000"/>
              <a:t>5</a:t>
            </a:r>
            <a:r>
              <a:rPr lang="zh-CN" altLang="en-US" sz="2000" dirty="0"/>
              <a:t>）春天来了，有人毁掉国家三北防护林，开荒种田。</a:t>
            </a:r>
            <a:endParaRPr lang="zh-CN" altLang="en-US" sz="2000" dirty="0"/>
          </a:p>
          <a:p>
            <a:pPr>
              <a:lnSpc>
                <a:spcPct val="80000"/>
              </a:lnSpc>
              <a:buNone/>
            </a:pPr>
            <a:r>
              <a:rPr lang="zh-CN" altLang="en-US" sz="2000" dirty="0"/>
              <a:t>  （</a:t>
            </a:r>
            <a:r>
              <a:rPr lang="en-US" altLang="zh-CN" sz="2000"/>
              <a:t>6</a:t>
            </a:r>
            <a:r>
              <a:rPr lang="zh-CN" altLang="en-US" sz="2000" dirty="0"/>
              <a:t>）晚上回家，你闻到家里液化气气味太大。</a:t>
            </a:r>
            <a:endParaRPr lang="en-US" altLang="zh-CN" sz="2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标题 89089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lang="zh-CN" altLang="en-US" dirty="0"/>
          </a:p>
        </p:txBody>
      </p:sp>
      <p:pic>
        <p:nvPicPr>
          <p:cNvPr id="89091" name="文本占位符 89090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66420" y="1417955"/>
            <a:ext cx="7991475" cy="50018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9530" y="278130"/>
            <a:ext cx="9045575" cy="6301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7540" y="1772285"/>
            <a:ext cx="5120640" cy="239839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33370" y="2078990"/>
            <a:ext cx="332232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rgbClr val="92D050"/>
                </a:solidFill>
              </a:rPr>
              <a:t>生命</a:t>
            </a:r>
            <a:endParaRPr lang="zh-CN" altLang="en-US" sz="11500" b="1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20" name="图片 17419" descr="148f28d38f0f5d4e3af3cfa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1" name="Picture 3" descr="MCj0346661000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24400"/>
            <a:ext cx="1392238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2" name="Picture 5" descr="MPj0262571000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63713" cy="191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3" name="Picture 4" descr="MCj0231001000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9113" y="5118100"/>
            <a:ext cx="2274887" cy="173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4" name="Text Box 2"/>
          <p:cNvSpPr txBox="1"/>
          <p:nvPr/>
        </p:nvSpPr>
        <p:spPr>
          <a:xfrm>
            <a:off x="539750" y="1989138"/>
            <a:ext cx="7850188" cy="34417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Clr>
                <a:srgbClr val="000000"/>
              </a:buClr>
            </a:pPr>
            <a:r>
              <a:rPr lang="zh-CN" altLang="en-US" sz="5400" b="1" dirty="0">
                <a:solidFill>
                  <a:srgbClr val="E60C40"/>
                </a:solidFill>
                <a:latin typeface="Arial" panose="020B0604020202020204" pitchFamily="34" charset="0"/>
                <a:ea typeface="华文行楷" pitchFamily="2" charset="-122"/>
              </a:rPr>
              <a:t>生命如此美好</a:t>
            </a:r>
            <a:endParaRPr lang="zh-CN" altLang="en-US" sz="5400" b="1" dirty="0">
              <a:solidFill>
                <a:srgbClr val="E60C4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 lvl="0" algn="ctr" eaLnBrk="1" hangingPunct="1">
              <a:buClr>
                <a:srgbClr val="000000"/>
              </a:buClr>
            </a:pPr>
            <a:r>
              <a:rPr lang="zh-CN" altLang="en-US" sz="5400" b="1" dirty="0">
                <a:solidFill>
                  <a:srgbClr val="E60C40"/>
                </a:solidFill>
                <a:latin typeface="Arial" panose="020B0604020202020204" pitchFamily="34" charset="0"/>
                <a:ea typeface="华文行楷" pitchFamily="2" charset="-122"/>
              </a:rPr>
              <a:t>那就让我们一起去</a:t>
            </a:r>
            <a:endParaRPr lang="zh-CN" altLang="en-US" sz="5400" b="1" dirty="0">
              <a:solidFill>
                <a:srgbClr val="E60C4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 lvl="0" algn="ctr" eaLnBrk="1" hangingPunct="1">
              <a:buClr>
                <a:srgbClr val="000000"/>
              </a:buClr>
            </a:pPr>
            <a:r>
              <a:rPr lang="zh-CN" altLang="en-US" sz="5400" b="1" dirty="0">
                <a:solidFill>
                  <a:srgbClr val="E60C40"/>
                </a:solidFill>
                <a:latin typeface="Arial" panose="020B0604020202020204" pitchFamily="34" charset="0"/>
                <a:ea typeface="华文行楷" pitchFamily="2" charset="-122"/>
              </a:rPr>
              <a:t>追寻和认识身边美丽多样的</a:t>
            </a:r>
            <a:r>
              <a:rPr lang="zh-CN" altLang="en-US" sz="5400" b="1" dirty="0">
                <a:solidFill>
                  <a:srgbClr val="00B050"/>
                </a:solidFill>
                <a:latin typeface="Arial" panose="020B0604020202020204" pitchFamily="34" charset="0"/>
                <a:ea typeface="华文行楷" pitchFamily="2" charset="-122"/>
              </a:rPr>
              <a:t>生命</a:t>
            </a:r>
            <a:endParaRPr lang="zh-CN" altLang="en-US" sz="5400" b="1" dirty="0">
              <a:solidFill>
                <a:srgbClr val="00B05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17425" name="图片 17424" descr="独特性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9488" y="0"/>
            <a:ext cx="1814512" cy="220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6" name="图片 9225" descr="jqxw0404270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0"/>
            <a:ext cx="4032250" cy="335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图片 9226" descr="LR_A0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79838" cy="328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9" name="图片 9228" descr="15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838" y="3330575"/>
            <a:ext cx="4032250" cy="352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1" name="矩形 9230"/>
          <p:cNvSpPr/>
          <p:nvPr/>
        </p:nvSpPr>
        <p:spPr>
          <a:xfrm rot="5400000">
            <a:off x="5940425" y="3429000"/>
            <a:ext cx="4968875" cy="936625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多彩的动物世界</a:t>
            </a:r>
            <a:endParaRPr lang="zh-CN" altLang="en-US" sz="3600" b="1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34" name="Picture 14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84538"/>
            <a:ext cx="3779838" cy="357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5" name="图片 9234" descr="海豚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8538" y="2492375"/>
            <a:ext cx="40322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标题 72705"/>
          <p:cNvSpPr>
            <a:spLocks noGrp="1"/>
          </p:cNvSpPr>
          <p:nvPr>
            <p:ph type="title"/>
          </p:nvPr>
        </p:nvSpPr>
        <p:spPr>
          <a:xfrm>
            <a:off x="395288" y="549275"/>
            <a:ext cx="7543800" cy="785813"/>
          </a:xfrm>
        </p:spPr>
        <p:txBody>
          <a:bodyPr anchor="b"/>
          <a:p>
            <a:br>
              <a:rPr lang="zh-CN" altLang="en-US" sz="4400" dirty="0">
                <a:ea typeface="华文新魏" pitchFamily="2" charset="-122"/>
              </a:rPr>
            </a:br>
            <a:endParaRPr lang="zh-CN" altLang="en-US" sz="2800" dirty="0">
              <a:ea typeface="华文新魏" pitchFamily="2" charset="-122"/>
            </a:endParaRPr>
          </a:p>
        </p:txBody>
      </p:sp>
      <p:sp>
        <p:nvSpPr>
          <p:cNvPr id="72707" name="文本占位符 72706"/>
          <p:cNvSpPr>
            <a:spLocks noGrp="1"/>
          </p:cNvSpPr>
          <p:nvPr>
            <p:ph type="body" idx="1"/>
          </p:nvPr>
        </p:nvSpPr>
        <p:spPr>
          <a:xfrm>
            <a:off x="457200" y="2349500"/>
            <a:ext cx="8229600" cy="3781425"/>
          </a:xfrm>
        </p:spPr>
        <p:txBody>
          <a:bodyPr/>
          <a:p>
            <a:endParaRPr lang="zh-CN" altLang="en-US" dirty="0"/>
          </a:p>
        </p:txBody>
      </p:sp>
      <p:pic>
        <p:nvPicPr>
          <p:cNvPr id="72708" name="图片 72707" descr="未命名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908050"/>
            <a:ext cx="4248150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9" name="图片 72708" descr="未命名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981075"/>
            <a:ext cx="4140200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0" name="图片 72709" descr="未命名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3500438"/>
            <a:ext cx="4319588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1" name="图片 72710" descr="未命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3500438"/>
            <a:ext cx="4140200" cy="2519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13_1200_7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0"/>
            <a:ext cx="45720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52226" descr="Cactus_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30650"/>
            <a:ext cx="4500563" cy="292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52227" descr="ecnm_lszwB5000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3933825"/>
            <a:ext cx="4643437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图片 52228" descr="_1028772470_1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5720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矩形 52230"/>
          <p:cNvSpPr/>
          <p:nvPr/>
        </p:nvSpPr>
        <p:spPr>
          <a:xfrm>
            <a:off x="2195513" y="3068638"/>
            <a:ext cx="4392612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绚丽的植物世界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qiepian1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4149725"/>
            <a:ext cx="3863975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图片 53250" descr="白细胞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438" y="4149725"/>
            <a:ext cx="2087562" cy="237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图片 53251" descr="200310200013_130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49725"/>
            <a:ext cx="2259013" cy="237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图片 53252" descr="part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12875"/>
            <a:ext cx="9144000" cy="211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4" name="矩形 53253"/>
          <p:cNvSpPr/>
          <p:nvPr/>
        </p:nvSpPr>
        <p:spPr>
          <a:xfrm>
            <a:off x="2051050" y="0"/>
            <a:ext cx="3657600" cy="1371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764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奇妙的微生物世界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60417" descr="海豚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0"/>
            <a:ext cx="2249487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2" name="文本框 60421"/>
          <p:cNvSpPr txBox="1"/>
          <p:nvPr/>
        </p:nvSpPr>
        <p:spPr>
          <a:xfrm>
            <a:off x="0" y="1196975"/>
            <a:ext cx="9144000" cy="11890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在天空中、草原上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、大海中、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森林里、沙漠深处，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甚至在我们肉眼看不到的世界里；从普通的动植物到具有聪明智慧的人类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------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到处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都有美丽的生命。这些各具特点、千姿百态的生命，构成了一个多彩缤纷、神奇变幻的生命世界。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0532" name="Picture 4" descr="Img2211961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0"/>
            <a:ext cx="2627312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6" name="图片 60425" descr="LR_A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11413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7" name="图片 60426" descr="未命名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613" y="0"/>
            <a:ext cx="2447925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内容占位符 1" descr="ea_200457163746%5B1%5D"/>
          <p:cNvPicPr>
            <a:picLocks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0" y="2386330"/>
            <a:ext cx="5728335" cy="3151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208270" y="2520950"/>
            <a:ext cx="37541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、不同的生命之间有什么的联系呢？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69255" y="3685540"/>
            <a:ext cx="3279140" cy="121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、人类的生命有何特殊之处？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 animBg="1"/>
      <p:bldP spid="3" grpId="0"/>
    </p:bld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1918</Words>
  <Paragraphs>114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华文行楷</vt:lpstr>
      <vt:lpstr>华文新魏</vt:lpstr>
      <vt:lpstr>黑体</vt:lpstr>
      <vt:lpstr>楷体_GB2312</vt:lpstr>
      <vt:lpstr>华文隶书</vt:lpstr>
      <vt:lpstr>微软雅黑</vt:lpstr>
      <vt:lpstr>新宋体</vt:lpstr>
      <vt:lpstr>Network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    堂    练    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2017-02-13T00:48:00Z</dcterms:created>
  <dcterms:modified xsi:type="dcterms:W3CDTF">2018-08-11T18:28:52Z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