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72" r:id="rId11"/>
    <p:sldId id="263" r:id="rId12"/>
    <p:sldId id="264" r:id="rId13"/>
    <p:sldId id="265" r:id="rId14"/>
    <p:sldId id="267" r:id="rId15"/>
    <p:sldId id="268" r:id="rId16"/>
    <p:sldId id="271" r:id="rId17"/>
    <p:sldId id="266" r:id="rId18"/>
    <p:sldId id="270" r:id="rId19"/>
    <p:sldId id="269" r:id="rId20"/>
    <p:sldId id="273" r:id="rId21"/>
    <p:sldId id="27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D81C5-7F8A-4A55-A303-86AE63052DB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14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10A4D-A280-4984-8CD2-4999BBB5E9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696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E6D8A-69E6-4F95-A9DA-B6FDD5AAD2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37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4702F-58A5-43C3-B2BE-CD52AB96FD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82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2918-BA70-4844-9E42-22CA573B68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09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6164A-1A2B-4E55-83E2-9A0F057706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42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E9CD1-B683-45C7-A779-614F904B75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11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CEF6D-5E6C-4BF5-BD68-5927174970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049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6EFE1-99B6-4EA0-BD80-9530707C0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94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2D1A3-77B4-4738-AFD1-DCD60590F6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477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8B42B-96BD-4285-A99F-389E9B8DF8C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39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D81C5-7F8A-4A55-A303-86AE63052DB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24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10A4D-A280-4984-8CD2-4999BBB5E9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63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E6D8A-69E6-4F95-A9DA-B6FDD5AAD2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10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4702F-58A5-43C3-B2BE-CD52AB96FD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894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2918-BA70-4844-9E42-22CA573B68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4624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6164A-1A2B-4E55-83E2-9A0F057706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261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E9CD1-B683-45C7-A779-614F904B75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3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CEF6D-5E6C-4BF5-BD68-5927174970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3078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6EFE1-99B6-4EA0-BD80-9530707C0DC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52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2D1A3-77B4-4738-AFD1-DCD60590F6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347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8B42B-96BD-4285-A99F-389E9B8DF8C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55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A2D833D-D9FB-4645-9944-FB0FF93BCFEE}" type="datetimeFigureOut">
              <a:rPr lang="zh-CN" altLang="en-US" smtClean="0"/>
              <a:t>2016/9/22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CE48862-6729-4F05-BF0B-DA30391781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A3A437-8133-4A11-B02F-21503B58CC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7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A3A437-8133-4A11-B02F-21503B58CC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8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4005064"/>
            <a:ext cx="7416824" cy="9361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青，是绿色，是生命的颜色，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春，是季节，是成长的季节，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青春就是出生在成长季节的那片生命的绿色，是阳光下那片灿烂的笑容。 </a:t>
            </a:r>
            <a:br>
              <a:rPr lang="zh-CN" altLang="en-US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602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5" name="Picture 3" descr="valentine_04_1024_iuw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9588"/>
          </a:xfrm>
          <a:noFill/>
        </p:spPr>
      </p:pic>
      <p:sp>
        <p:nvSpPr>
          <p:cNvPr id="3076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395288" y="0"/>
            <a:ext cx="2663825" cy="15573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i="1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8998"/>
                    </a:srgbClr>
                  </a:outerShdw>
                </a:effectLst>
                <a:latin typeface="宋体"/>
              </a:rPr>
              <a:t>想一想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1989138"/>
            <a:ext cx="84963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ea typeface="华文中宋" pitchFamily="2" charset="-122"/>
              </a:rPr>
              <a:t>生理变化必然引起心理变化。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i="1" dirty="0" smtClean="0">
                <a:solidFill>
                  <a:srgbClr val="000000"/>
                </a:solidFill>
                <a:ea typeface="华文中宋" pitchFamily="2" charset="-122"/>
              </a:rPr>
              <a:t>和过去相比，在进入青春期后，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i="1" dirty="0" smtClean="0">
                <a:solidFill>
                  <a:srgbClr val="000000"/>
                </a:solidFill>
                <a:ea typeface="华文中宋" pitchFamily="2" charset="-122"/>
              </a:rPr>
              <a:t>你的心理都有哪些变化呢？</a:t>
            </a:r>
          </a:p>
        </p:txBody>
      </p:sp>
      <p:pic>
        <p:nvPicPr>
          <p:cNvPr id="3078" name="Picture 6" descr="029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6325" y="4005263"/>
            <a:ext cx="2511425" cy="2511425"/>
          </a:xfrm>
          <a:noFill/>
        </p:spPr>
      </p:pic>
    </p:spTree>
    <p:extLst>
      <p:ext uri="{BB962C8B-B14F-4D97-AF65-F5344CB8AC3E}">
        <p14:creationId xmlns:p14="http://schemas.microsoft.com/office/powerpoint/2010/main" val="379456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4186238" cy="1143000"/>
          </a:xfrm>
        </p:spPr>
        <p:txBody>
          <a:bodyPr/>
          <a:lstStyle/>
          <a:p>
            <a:pPr eaLnBrk="1" hangingPunct="1"/>
            <a:r>
              <a:rPr lang="zh-CN" sz="7200" b="1" i="1" smtClean="0">
                <a:solidFill>
                  <a:srgbClr val="FF6600"/>
                </a:solidFill>
                <a:ea typeface="隶书" pitchFamily="49" charset="-122"/>
              </a:rPr>
              <a:t>说一说：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1"/>
            <a:ext cx="8003232" cy="1900808"/>
          </a:xfrm>
        </p:spPr>
        <p:txBody>
          <a:bodyPr/>
          <a:lstStyle/>
          <a:p>
            <a:pPr eaLnBrk="1" hangingPunct="1"/>
            <a:r>
              <a:rPr lang="zh-CN" sz="4800" b="1" dirty="0" smtClean="0">
                <a:solidFill>
                  <a:srgbClr val="FF0000"/>
                </a:solidFill>
                <a:ea typeface="幼圆" pitchFamily="49" charset="-122"/>
              </a:rPr>
              <a:t>青春期的心理变化究竟有哪些表现</a:t>
            </a:r>
          </a:p>
        </p:txBody>
      </p:sp>
      <p:pic>
        <p:nvPicPr>
          <p:cNvPr id="4100" name="Picture 4" descr="00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3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4168" y="2564904"/>
            <a:ext cx="2671762" cy="3816350"/>
          </a:xfrm>
          <a:noFill/>
        </p:spPr>
      </p:pic>
      <p:sp>
        <p:nvSpPr>
          <p:cNvPr id="2" name="TextBox 1"/>
          <p:cNvSpPr txBox="1"/>
          <p:nvPr/>
        </p:nvSpPr>
        <p:spPr>
          <a:xfrm>
            <a:off x="611560" y="3501008"/>
            <a:ext cx="489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青春期的心理变化主要体现在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自我意识的发展，性意识的觉醒，思想的活跃。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48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青春期心理发展特点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447800"/>
            <a:ext cx="7384864" cy="2629272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、智力逐步发展到高峰期；</a:t>
            </a:r>
            <a:endParaRPr lang="en-US" altLang="zh-CN" dirty="0" smtClean="0"/>
          </a:p>
          <a:p>
            <a:pPr marL="82296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、自我意识迅速发展；</a:t>
            </a:r>
            <a:endParaRPr lang="en-US" altLang="zh-CN" dirty="0" smtClean="0"/>
          </a:p>
          <a:p>
            <a:pPr marL="82296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、情感、情绪丰富而强烈，两极性明显；</a:t>
            </a:r>
            <a:endParaRPr lang="en-US" altLang="zh-CN" dirty="0" smtClean="0"/>
          </a:p>
          <a:p>
            <a:pPr marL="82296" indent="0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、身体发育加速，性意识觉醒。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4365104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i="1" dirty="0" smtClean="0">
                <a:solidFill>
                  <a:srgbClr val="FF0000"/>
                </a:solidFill>
              </a:rPr>
              <a:t>青春期是心理发展的关键时期，也是心理断乳期。</a:t>
            </a:r>
            <a:endParaRPr lang="zh-CN" altLang="en-US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8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332656"/>
            <a:ext cx="7920880" cy="2736304"/>
          </a:xfrm>
        </p:spPr>
        <p:txBody>
          <a:bodyPr/>
          <a:lstStyle/>
          <a:p>
            <a:r>
              <a:rPr lang="zh-CN" altLang="en-US" dirty="0" smtClean="0"/>
              <a:t>进入青春期，我们就像航行在大海中的帆船，也面临着遭遇风暴的危险。生理快速发育带来的喜悦、兴奋、紧张、焦虑等情绪变化，构成了青春期特有的心理现象。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3505362"/>
            <a:ext cx="7164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 dirty="0" smtClean="0"/>
              <a:t>阅读</a:t>
            </a:r>
            <a:r>
              <a:rPr lang="en-US" altLang="zh-CN" sz="3200" i="1" dirty="0" smtClean="0"/>
              <a:t>P22</a:t>
            </a:r>
            <a:r>
              <a:rPr lang="zh-CN" altLang="en-US" sz="3200" i="1" dirty="0" smtClean="0"/>
              <a:t>知识窗下故事，完成下面问题</a:t>
            </a:r>
            <a:endParaRPr lang="en-US" altLang="zh-CN" sz="3200" i="1" dirty="0" smtClean="0"/>
          </a:p>
          <a:p>
            <a:r>
              <a:rPr lang="zh-CN" altLang="en-US" sz="3200" i="1" dirty="0" smtClean="0"/>
              <a:t>结合自身生活实际，说一说你的青春期</a:t>
            </a:r>
            <a:endParaRPr lang="zh-CN" alt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83624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青春期异性交往的益处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、有利于智力上取长补短；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、有利于情感上互相交流；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、有利于个性上互相丰富；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、有利于活动中互相激励；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、有利于增进心理健康。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108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99919"/>
            <a:ext cx="8343643" cy="6225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从前</a:t>
            </a:r>
            <a:r>
              <a:rPr lang="zh-CN" altLang="en-US" sz="2800" dirty="0"/>
              <a:t>，有一个脾气很坏的男孩</a:t>
            </a:r>
            <a:r>
              <a:rPr lang="en-US" altLang="zh-CN" sz="2800" dirty="0"/>
              <a:t>.</a:t>
            </a:r>
            <a:r>
              <a:rPr lang="zh-CN" altLang="en-US" sz="2800" dirty="0"/>
              <a:t>他的爸爸给了他一袋钉子，告诉他，每次发脾气或者跟人吵架的时候，就在院子的篱笆上钉一根。第一天，男孩钉了</a:t>
            </a:r>
            <a:r>
              <a:rPr lang="en-US" altLang="zh-CN" sz="2800" dirty="0"/>
              <a:t>37</a:t>
            </a:r>
            <a:r>
              <a:rPr lang="zh-CN" altLang="en-US" sz="2800" dirty="0"/>
              <a:t>根钉子。后面的几天他学会了控制自己的脾气，每天钉的钉子也逐渐减少了。他发现，控制自己的脾气，实际上比钉钉子要容易的多。终于有一天，他一根钉子都没有钉，他高兴的把这件事告诉了爸爸。</a:t>
            </a:r>
          </a:p>
          <a:p>
            <a:r>
              <a:rPr lang="zh-CN" altLang="en-US" sz="2800" dirty="0"/>
              <a:t>　　爸爸说：</a:t>
            </a:r>
            <a:r>
              <a:rPr lang="en-US" altLang="zh-CN" sz="2800" dirty="0"/>
              <a:t>"</a:t>
            </a:r>
            <a:r>
              <a:rPr lang="zh-CN" altLang="en-US" sz="2800" dirty="0"/>
              <a:t>从今以后，如果你一天都没有发脾气，就可以在这天拔掉一根钉子</a:t>
            </a:r>
            <a:r>
              <a:rPr lang="en-US" altLang="zh-CN" sz="2800" dirty="0"/>
              <a:t>." </a:t>
            </a:r>
            <a:r>
              <a:rPr lang="zh-CN" altLang="en-US" sz="2800" dirty="0"/>
              <a:t>日子一天一天过去，最后，钉子全被拔光了。爸爸带他来到篱笆边上，对他说：</a:t>
            </a:r>
            <a:r>
              <a:rPr lang="en-US" altLang="zh-CN" sz="2800" dirty="0"/>
              <a:t>"</a:t>
            </a:r>
            <a:r>
              <a:rPr lang="zh-CN" altLang="en-US" sz="2800" dirty="0"/>
              <a:t>儿子，你做得很好，可是看看篱笆上的钉子洞，这些洞永远也不可能恢复了。就象你和一个人吵架，说了些难听的话，你就在他心里留下了一个伤口，像这个钉子洞一样。</a:t>
            </a:r>
            <a:r>
              <a:rPr lang="en-US" altLang="zh-CN" sz="2800" dirty="0"/>
              <a:t>"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9312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828092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i="1" dirty="0" smtClean="0">
                <a:solidFill>
                  <a:srgbClr val="FF0000"/>
                </a:solidFill>
              </a:rPr>
              <a:t>阅读感悟：</a:t>
            </a:r>
            <a:endParaRPr lang="en-US" altLang="zh-CN" sz="4800" b="1" i="1" dirty="0" smtClean="0">
              <a:solidFill>
                <a:srgbClr val="FF0000"/>
              </a:solidFill>
            </a:endParaRPr>
          </a:p>
          <a:p>
            <a:endParaRPr lang="en-US" altLang="zh-CN" sz="4800" b="1" i="1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     </a:t>
            </a:r>
            <a:r>
              <a:rPr lang="zh-CN" altLang="en-US" sz="3600" b="1" dirty="0" smtClean="0"/>
              <a:t>当青春期出现心理冲动、情绪不好的时候，乱发脾气既伤害自己也伤害别人。学会转移自己的不良情绪，合理控制自己，保持心情的平和，有助于和谐人际关系，保证我们健康成长。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62666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642" y="2132856"/>
            <a:ext cx="677108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青春的脚步</a:t>
            </a:r>
            <a:endParaRPr lang="zh-CN" altLang="en-US" sz="3200" dirty="0"/>
          </a:p>
        </p:txBody>
      </p:sp>
      <p:sp>
        <p:nvSpPr>
          <p:cNvPr id="3" name="左大括号 2"/>
          <p:cNvSpPr/>
          <p:nvPr/>
        </p:nvSpPr>
        <p:spPr>
          <a:xfrm>
            <a:off x="979750" y="545897"/>
            <a:ext cx="408384" cy="583264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61494" y="1268760"/>
            <a:ext cx="2823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春蕾初绽</a:t>
            </a:r>
            <a:endParaRPr lang="zh-CN" altLang="en-US" sz="3600" dirty="0"/>
          </a:p>
        </p:txBody>
      </p:sp>
      <p:sp>
        <p:nvSpPr>
          <p:cNvPr id="5" name="左大括号 4"/>
          <p:cNvSpPr/>
          <p:nvPr/>
        </p:nvSpPr>
        <p:spPr>
          <a:xfrm>
            <a:off x="3210609" y="403793"/>
            <a:ext cx="504056" cy="23762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714664" y="421530"/>
            <a:ext cx="5249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青春期是生长发育的第二高峰期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983675" y="2518447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生理发育存在个体差异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336544" y="5014917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驿动的心</a:t>
            </a:r>
            <a:endParaRPr lang="zh-CN" altLang="en-US" sz="3600" dirty="0"/>
          </a:p>
        </p:txBody>
      </p:sp>
      <p:sp>
        <p:nvSpPr>
          <p:cNvPr id="11" name="左大括号 10"/>
          <p:cNvSpPr/>
          <p:nvPr/>
        </p:nvSpPr>
        <p:spPr>
          <a:xfrm>
            <a:off x="3210609" y="3897051"/>
            <a:ext cx="650474" cy="280959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83675" y="3897052"/>
            <a:ext cx="4980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青春期是心理发展的关键时期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018766" y="5855325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青春期特有的心理现象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6303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835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75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第二</a:t>
            </a:r>
            <a:r>
              <a:rPr lang="zh-CN" altLang="en-US" dirty="0" smtClean="0"/>
              <a:t>课    青春的节律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青春，多少诗人讴歌吟唱的美妙字眼！当你逐渐步入这个绚丽多姿、变幻不定的人生重要时期时，从生理到心理，从思想到行为，都会发生巨大变化。让我们坦然面对变化，悦纳自己，克服成长中的烦恼，感受青春的美好，养成良好的行为习惯，弹奏出一曲积极进取、美妙和谐的青春乐章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39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想一想：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2276872"/>
            <a:ext cx="7024824" cy="2269232"/>
          </a:xfrm>
        </p:spPr>
        <p:txBody>
          <a:bodyPr>
            <a:normAutofit/>
          </a:bodyPr>
          <a:lstStyle/>
          <a:p>
            <a:r>
              <a:rPr lang="zh-CN" altLang="en-US" sz="4800" b="1" i="1" dirty="0" smtClean="0">
                <a:solidFill>
                  <a:srgbClr val="FF0000"/>
                </a:solidFill>
              </a:rPr>
              <a:t>步入青春期后，你发生了哪些变化？</a:t>
            </a:r>
            <a:endParaRPr lang="zh-CN" altLang="en-US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77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春蕾初绽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447800"/>
            <a:ext cx="7528880" cy="1909192"/>
          </a:xfrm>
        </p:spPr>
        <p:txBody>
          <a:bodyPr/>
          <a:lstStyle/>
          <a:p>
            <a:r>
              <a:rPr lang="zh-CN" altLang="en-US" dirty="0"/>
              <a:t>像</a:t>
            </a:r>
            <a:r>
              <a:rPr lang="zh-CN" altLang="en-US" dirty="0" smtClean="0"/>
              <a:t>自然界的花草树木有着春华秋实的季节变化一样，人体的发育也具有明显的年龄特征。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3861048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 dirty="0" smtClean="0"/>
              <a:t>观察课本第</a:t>
            </a:r>
            <a:r>
              <a:rPr lang="en-US" altLang="zh-CN" sz="3200" i="1" dirty="0" smtClean="0"/>
              <a:t>18</a:t>
            </a:r>
            <a:r>
              <a:rPr lang="zh-CN" altLang="en-US" sz="3200" i="1" dirty="0" smtClean="0"/>
              <a:t>页的四幅图片，填写下面内容</a:t>
            </a:r>
            <a:endParaRPr lang="zh-CN" alt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89469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青春期生理发展特点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447800"/>
            <a:ext cx="7312856" cy="3205336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、身高、体重增长加速。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、呼吸机能、心脏功能明显强大。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、大脑发育成熟，进入智力发育黄金时期。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、第二性征出现，性成熟开始。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4639488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i="1" dirty="0" smtClean="0">
                <a:solidFill>
                  <a:srgbClr val="FF0000"/>
                </a:solidFill>
              </a:rPr>
              <a:t>青春期是身体发育的重要时期，是生长发育的第二高峰期。</a:t>
            </a:r>
            <a:endParaRPr lang="zh-CN" altLang="en-US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2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主要表现：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556792"/>
            <a:ext cx="7168840" cy="4069432"/>
          </a:xfrm>
        </p:spPr>
        <p:txBody>
          <a:bodyPr>
            <a:normAutofit/>
          </a:bodyPr>
          <a:lstStyle/>
          <a:p>
            <a:r>
              <a:rPr lang="en-US" altLang="zh-CN" sz="5400" b="1" dirty="0" smtClean="0"/>
              <a:t>1</a:t>
            </a:r>
            <a:r>
              <a:rPr lang="zh-CN" altLang="en-US" sz="5400" b="1" dirty="0" smtClean="0"/>
              <a:t>、身体形态的变化</a:t>
            </a:r>
            <a:endParaRPr lang="en-US" altLang="zh-CN" sz="5400" b="1" dirty="0" smtClean="0"/>
          </a:p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、内部机能的增强</a:t>
            </a:r>
            <a:endParaRPr lang="en-US" altLang="zh-CN" sz="5400" b="1" dirty="0" smtClean="0"/>
          </a:p>
          <a:p>
            <a:r>
              <a:rPr lang="en-US" altLang="zh-CN" sz="5400" b="1" dirty="0" smtClean="0"/>
              <a:t>3</a:t>
            </a:r>
            <a:r>
              <a:rPr lang="zh-CN" altLang="en-US" sz="5400" b="1" dirty="0" smtClean="0"/>
              <a:t>、性的发育和成熟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52813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生理发育存在个体差异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2996952"/>
            <a:ext cx="7456872" cy="2845296"/>
          </a:xfrm>
        </p:spPr>
        <p:txBody>
          <a:bodyPr/>
          <a:lstStyle/>
          <a:p>
            <a:r>
              <a:rPr lang="zh-CN" altLang="en-US" dirty="0" smtClean="0"/>
              <a:t>      每个人进入青春期的时间、发育的速度有所不同，这是正常现象，也是生理发育的特点。对这些生理特点，我们无须不安或焦虑，更不能因此取笑或嘲弄他人。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1556792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 smtClean="0"/>
              <a:t>阅读</a:t>
            </a:r>
            <a:r>
              <a:rPr lang="en-US" altLang="zh-CN" sz="2800" i="1" dirty="0" smtClean="0"/>
              <a:t>P19</a:t>
            </a:r>
            <a:r>
              <a:rPr lang="zh-CN" altLang="en-US" sz="2800" i="1" dirty="0" smtClean="0"/>
              <a:t>情景屋内容，完成下面问题</a:t>
            </a:r>
            <a:endParaRPr lang="zh-CN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83680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如何应对青春期的生理烦恼？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、对不能改变的现实，如长相、生理缺陷等，不必自卑，最可取的办法是坦然接受，难过、抱怨只能徒增烦恼。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、不必太在意别人的议论。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、在任何时候，面对任何诱惑，都要拥有一份“我喜欢我这个样子”的自信，这是最具吸引力且最持久的魅力。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506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2132856"/>
            <a:ext cx="7498080" cy="1143000"/>
          </a:xfrm>
        </p:spPr>
        <p:txBody>
          <a:bodyPr>
            <a:noAutofit/>
          </a:bodyPr>
          <a:lstStyle/>
          <a:p>
            <a:r>
              <a:rPr lang="zh-CN" altLang="en-US" sz="7200" dirty="0" smtClean="0"/>
              <a:t>驿 动 的 心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154287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258</TotalTime>
  <Words>775</Words>
  <Paragraphs>60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夏至</vt:lpstr>
      <vt:lpstr>默认设计模板</vt:lpstr>
      <vt:lpstr>1_默认设计模板</vt:lpstr>
      <vt:lpstr>青，是绿色，是生命的颜色， 春，是季节，是成长的季节，  青春就是出生在成长季节的那片生命的绿色，是阳光下那片灿烂的笑容。  </vt:lpstr>
      <vt:lpstr>第二课    青春的节律</vt:lpstr>
      <vt:lpstr>想一想：</vt:lpstr>
      <vt:lpstr>春蕾初绽</vt:lpstr>
      <vt:lpstr>青春期生理发展特点</vt:lpstr>
      <vt:lpstr>主要表现：</vt:lpstr>
      <vt:lpstr>生理发育存在个体差异</vt:lpstr>
      <vt:lpstr>如何应对青春期的生理烦恼？</vt:lpstr>
      <vt:lpstr>驿 动 的 心</vt:lpstr>
      <vt:lpstr>PowerPoint 演示文稿</vt:lpstr>
      <vt:lpstr>说一说：</vt:lpstr>
      <vt:lpstr>青春期心理发展特点</vt:lpstr>
      <vt:lpstr>PowerPoint 演示文稿</vt:lpstr>
      <vt:lpstr>青春期异性交往的益处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2016-09-19T03:26:06Z</dcterms:created>
  <dcterms:modified xsi:type="dcterms:W3CDTF">2018-08-11T18:28:52Z</dcterms:modified>
</cp:coreProperties>
</file>