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9"/>
  </p:notesMasterIdLst>
  <p:sldIdLst>
    <p:sldId id="318" r:id="rId4"/>
    <p:sldId id="316" r:id="rId5"/>
    <p:sldId id="287" r:id="rId6"/>
    <p:sldId id="319" r:id="rId7"/>
    <p:sldId id="320" r:id="rId8"/>
    <p:sldId id="290" r:id="rId10"/>
    <p:sldId id="321" r:id="rId11"/>
    <p:sldId id="322" r:id="rId12"/>
    <p:sldId id="323" r:id="rId13"/>
    <p:sldId id="324" r:id="rId14"/>
    <p:sldId id="325" r:id="rId15"/>
    <p:sldId id="326" r:id="rId16"/>
    <p:sldId id="327" r:id="rId17"/>
    <p:sldId id="333" r:id="rId18"/>
    <p:sldId id="329" r:id="rId19"/>
    <p:sldId id="331" r:id="rId20"/>
    <p:sldId id="332" r:id="rId21"/>
    <p:sldId id="334" r:id="rId22"/>
  </p:sldIdLst>
  <p:sldSz cx="9144000" cy="6858000" type="screen4x3"/>
  <p:notesSz cx="6858000" cy="9144000"/>
  <p:defaultTextStyle>
    <a:defPPr>
      <a:defRPr lang="en-US"/>
    </a:defPPr>
    <a:lvl1pPr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0066"/>
    <a:srgbClr val="EFD4B3"/>
    <a:srgbClr val="9C6522"/>
    <a:srgbClr val="B2B2B2"/>
    <a:srgbClr val="969696"/>
    <a:srgbClr val="AD957B"/>
    <a:srgbClr val="AD8E60"/>
    <a:srgbClr val="2555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3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EEBE97-A0C7-4BD3-B396-49AB56FB0902}" type="doc">
      <dgm:prSet loTypeId="urn:microsoft.com/office/officeart/2005/8/layout/list1" loCatId="list" qsTypeId="urn:microsoft.com/office/officeart/2005/8/quickstyle/3d1" qsCatId="3D" csTypeId="urn:microsoft.com/office/officeart/2005/8/colors/accent2_2" csCatId="accent2" phldr="1"/>
      <dgm:spPr/>
      <dgm:t>
        <a:bodyPr/>
        <a:lstStyle/>
        <a:p>
          <a:endParaRPr lang="zh-CN" altLang="en-US"/>
        </a:p>
      </dgm:t>
    </dgm:pt>
    <dgm:pt modelId="{8485B507-F985-4D52-AD04-85141BE9C329}">
      <dgm:prSet phldrT="[文本]" custT="1"/>
      <dgm:spPr>
        <a:solidFill>
          <a:srgbClr val="92D050"/>
        </a:solidFill>
      </dgm:spPr>
      <dgm:t>
        <a:bodyPr/>
        <a:lstStyle/>
        <a:p>
          <a:r>
            <a:rPr lang="zh-CN" alt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准圆简体" pitchFamily="2" charset="-122"/>
              <a:ea typeface="方正准圆简体" pitchFamily="2" charset="-122"/>
            </a:rPr>
            <a:t>具备一定的基础知识储备，</a:t>
          </a:r>
          <a:endParaRPr lang="en-US" altLang="zh-CN" sz="2400" b="1" dirty="0" smtClean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方正准圆简体" pitchFamily="2" charset="-122"/>
            <a:ea typeface="方正准圆简体" pitchFamily="2" charset="-122"/>
          </a:endParaRPr>
        </a:p>
        <a:p>
          <a:r>
            <a:rPr lang="zh-CN" alt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准圆简体" pitchFamily="2" charset="-122"/>
              <a:ea typeface="方正准圆简体" pitchFamily="2" charset="-122"/>
            </a:rPr>
            <a:t>具备一定的道德和法律知识储备</a:t>
          </a:r>
        </a:p>
      </dgm:t>
    </dgm:pt>
    <dgm:pt modelId="{5E1A4824-07ED-426E-AE84-170488DBEC6F}" cxnId="{242248AE-1F5E-477F-A60F-281D5290ABC0}" type="parTrans">
      <dgm:prSet/>
      <dgm:spPr/>
      <dgm:t>
        <a:bodyPr/>
        <a:lstStyle/>
        <a:p>
          <a:endParaRPr lang="zh-CN" altLang="en-US"/>
        </a:p>
      </dgm:t>
    </dgm:pt>
    <dgm:pt modelId="{5CA7802C-755F-4EDC-83D2-DF228F3CE39A}" cxnId="{242248AE-1F5E-477F-A60F-281D5290ABC0}" type="sibTrans">
      <dgm:prSet/>
      <dgm:spPr/>
      <dgm:t>
        <a:bodyPr/>
        <a:lstStyle/>
        <a:p>
          <a:endParaRPr lang="zh-CN" altLang="en-US"/>
        </a:p>
      </dgm:t>
    </dgm:pt>
    <dgm:pt modelId="{4F818E5D-ECF2-4931-898F-AC7DEADC8855}">
      <dgm:prSet phldrT="[文本]" custT="1"/>
      <dgm:spPr>
        <a:solidFill>
          <a:srgbClr val="92D050"/>
        </a:solidFill>
      </dgm:spPr>
      <dgm:t>
        <a:bodyPr/>
        <a:lstStyle/>
        <a:p>
          <a:r>
            <a:rPr lang="zh-CN" altLang="en-US" sz="2400" b="1" dirty="0" smtClean="0">
              <a:solidFill>
                <a:schemeClr val="tx2"/>
              </a:solidFill>
              <a:effectLst/>
              <a:latin typeface="方正准圆简体" pitchFamily="2" charset="-122"/>
              <a:ea typeface="方正准圆简体" pitchFamily="2" charset="-122"/>
            </a:rPr>
            <a:t>有一定的自学能力，能独立思考问题，</a:t>
          </a:r>
          <a:endParaRPr lang="en-US" altLang="zh-CN" sz="2400" b="1" dirty="0" smtClean="0">
            <a:solidFill>
              <a:schemeClr val="tx2"/>
            </a:solidFill>
            <a:effectLst/>
            <a:latin typeface="方正准圆简体" pitchFamily="2" charset="-122"/>
            <a:ea typeface="方正准圆简体" pitchFamily="2" charset="-122"/>
          </a:endParaRPr>
        </a:p>
        <a:p>
          <a:r>
            <a:rPr lang="zh-CN" altLang="en-US" sz="2400" b="1" dirty="0" smtClean="0">
              <a:solidFill>
                <a:schemeClr val="tx2"/>
              </a:solidFill>
              <a:effectLst/>
              <a:latin typeface="方正准圆简体" pitchFamily="2" charset="-122"/>
              <a:ea typeface="方正准圆简体" pitchFamily="2" charset="-122"/>
            </a:rPr>
            <a:t>并且能初步解决问题，但是还需提高</a:t>
          </a:r>
          <a:endParaRPr lang="zh-CN" altLang="en-US" sz="2400" b="1" dirty="0">
            <a:solidFill>
              <a:schemeClr val="tx2"/>
            </a:solidFill>
            <a:effectLst/>
            <a:latin typeface="方正准圆简体" pitchFamily="2" charset="-122"/>
            <a:ea typeface="方正准圆简体" pitchFamily="2" charset="-122"/>
          </a:endParaRPr>
        </a:p>
      </dgm:t>
    </dgm:pt>
    <dgm:pt modelId="{2257CA06-A11D-4BF8-9A9E-80CD5A075A28}" cxnId="{E976C2D2-C705-4B4F-B326-1641F043BCB8}" type="parTrans">
      <dgm:prSet/>
      <dgm:spPr/>
      <dgm:t>
        <a:bodyPr/>
        <a:lstStyle/>
        <a:p>
          <a:endParaRPr lang="zh-CN" altLang="en-US"/>
        </a:p>
      </dgm:t>
    </dgm:pt>
    <dgm:pt modelId="{C3365899-1385-478E-A5F0-98B0952DD70A}" cxnId="{E976C2D2-C705-4B4F-B326-1641F043BCB8}" type="sibTrans">
      <dgm:prSet/>
      <dgm:spPr/>
      <dgm:t>
        <a:bodyPr/>
        <a:lstStyle/>
        <a:p>
          <a:endParaRPr lang="zh-CN" altLang="en-US"/>
        </a:p>
      </dgm:t>
    </dgm:pt>
    <dgm:pt modelId="{7D7AD9C8-722E-4BE9-B139-925384612113}">
      <dgm:prSet phldrT="[文本]" custT="1"/>
      <dgm:spPr>
        <a:solidFill>
          <a:srgbClr val="92D050"/>
        </a:solidFill>
      </dgm:spPr>
      <dgm:t>
        <a:bodyPr/>
        <a:lstStyle/>
        <a:p>
          <a:r>
            <a:rPr lang="zh-CN" altLang="en-US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准圆简体" pitchFamily="2" charset="-122"/>
              <a:ea typeface="方正准圆简体" pitchFamily="2" charset="-122"/>
            </a:rPr>
            <a:t>有一定的表现欲，但是，总复习的现实，学生难免出现心理上疲惫的特点</a:t>
          </a:r>
          <a:endParaRPr lang="zh-CN" altLang="en-US" sz="2400" b="1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方正准圆简体" pitchFamily="2" charset="-122"/>
            <a:ea typeface="方正准圆简体" pitchFamily="2" charset="-122"/>
          </a:endParaRPr>
        </a:p>
      </dgm:t>
    </dgm:pt>
    <dgm:pt modelId="{C1F4C625-B9F5-445A-8667-11856285D86B}" cxnId="{6714B09B-30FF-4A53-9B61-556A08B11D9E}" type="parTrans">
      <dgm:prSet/>
      <dgm:spPr/>
      <dgm:t>
        <a:bodyPr/>
        <a:lstStyle/>
        <a:p>
          <a:endParaRPr lang="zh-CN" altLang="en-US"/>
        </a:p>
      </dgm:t>
    </dgm:pt>
    <dgm:pt modelId="{E143AF18-F3B8-4E08-85C4-F3DDC88AF434}" cxnId="{6714B09B-30FF-4A53-9B61-556A08B11D9E}" type="sibTrans">
      <dgm:prSet/>
      <dgm:spPr/>
      <dgm:t>
        <a:bodyPr/>
        <a:lstStyle/>
        <a:p>
          <a:endParaRPr lang="zh-CN" altLang="en-US"/>
        </a:p>
      </dgm:t>
    </dgm:pt>
    <dgm:pt modelId="{BBAC6411-002D-445A-A300-5913060B7203}" type="pres">
      <dgm:prSet presAssocID="{69EEBE97-A0C7-4BD3-B396-49AB56FB090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5D74091-49BC-4EDF-A540-0218799B15F3}" type="pres">
      <dgm:prSet presAssocID="{8485B507-F985-4D52-AD04-85141BE9C329}" presName="parentLin" presStyleCnt="0"/>
      <dgm:spPr/>
      <dgm:t>
        <a:bodyPr/>
        <a:lstStyle/>
        <a:p>
          <a:endParaRPr lang="zh-CN" altLang="en-US"/>
        </a:p>
      </dgm:t>
    </dgm:pt>
    <dgm:pt modelId="{D6CF6FE3-19BD-4340-98D1-BB107D00D5B5}" type="pres">
      <dgm:prSet presAssocID="{8485B507-F985-4D52-AD04-85141BE9C329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394BDC89-A8A5-489D-9E62-383C1EE4CEED}" type="pres">
      <dgm:prSet presAssocID="{8485B507-F985-4D52-AD04-85141BE9C329}" presName="parentText" presStyleLbl="node1" presStyleIdx="0" presStyleCnt="3" custScaleX="142857" custLinFactNeighborX="-39077" custLinFactNeighborY="14911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3A94C3F-BB11-4870-B789-B6F79892E175}" type="pres">
      <dgm:prSet presAssocID="{8485B507-F985-4D52-AD04-85141BE9C329}" presName="negativeSpace" presStyleCnt="0"/>
      <dgm:spPr/>
      <dgm:t>
        <a:bodyPr/>
        <a:lstStyle/>
        <a:p>
          <a:endParaRPr lang="zh-CN" altLang="en-US"/>
        </a:p>
      </dgm:t>
    </dgm:pt>
    <dgm:pt modelId="{B035683D-40A7-4A45-8FA7-A433F8779B17}" type="pres">
      <dgm:prSet presAssocID="{8485B507-F985-4D52-AD04-85141BE9C329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FE71C17-BBEC-48B1-B9BD-D9B2148D0164}" type="pres">
      <dgm:prSet presAssocID="{5CA7802C-755F-4EDC-83D2-DF228F3CE39A}" presName="spaceBetweenRectangles" presStyleCnt="0"/>
      <dgm:spPr/>
      <dgm:t>
        <a:bodyPr/>
        <a:lstStyle/>
        <a:p>
          <a:endParaRPr lang="zh-CN" altLang="en-US"/>
        </a:p>
      </dgm:t>
    </dgm:pt>
    <dgm:pt modelId="{5966142A-AAC8-4A71-9CA8-389BBEBCE1C5}" type="pres">
      <dgm:prSet presAssocID="{4F818E5D-ECF2-4931-898F-AC7DEADC8855}" presName="parentLin" presStyleCnt="0"/>
      <dgm:spPr/>
      <dgm:t>
        <a:bodyPr/>
        <a:lstStyle/>
        <a:p>
          <a:endParaRPr lang="zh-CN" altLang="en-US"/>
        </a:p>
      </dgm:t>
    </dgm:pt>
    <dgm:pt modelId="{0AB40662-5725-4E93-BACC-CCA7D431C4BB}" type="pres">
      <dgm:prSet presAssocID="{4F818E5D-ECF2-4931-898F-AC7DEADC8855}" presName="parentLeftMargin" presStyleLbl="node1" presStyleIdx="0" presStyleCnt="3"/>
      <dgm:spPr/>
      <dgm:t>
        <a:bodyPr/>
        <a:lstStyle/>
        <a:p>
          <a:endParaRPr lang="zh-CN" altLang="en-US"/>
        </a:p>
      </dgm:t>
    </dgm:pt>
    <dgm:pt modelId="{F71A43C4-808D-490B-9E82-4B5D2B3AED3B}" type="pres">
      <dgm:prSet presAssocID="{4F818E5D-ECF2-4931-898F-AC7DEADC8855}" presName="parentText" presStyleLbl="node1" presStyleIdx="1" presStyleCnt="3" custScaleX="131239" custLinFactNeighborX="-89241" custLinFactNeighborY="2387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A003BFA-2320-4F30-BF7F-FB1D2C384DD5}" type="pres">
      <dgm:prSet presAssocID="{4F818E5D-ECF2-4931-898F-AC7DEADC8855}" presName="negativeSpace" presStyleCnt="0"/>
      <dgm:spPr/>
      <dgm:t>
        <a:bodyPr/>
        <a:lstStyle/>
        <a:p>
          <a:endParaRPr lang="zh-CN" altLang="en-US"/>
        </a:p>
      </dgm:t>
    </dgm:pt>
    <dgm:pt modelId="{0E1322B9-A54E-42FB-A457-831FBAD123BE}" type="pres">
      <dgm:prSet presAssocID="{4F818E5D-ECF2-4931-898F-AC7DEADC8855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4C61832-640E-4079-9137-B1DD22064686}" type="pres">
      <dgm:prSet presAssocID="{C3365899-1385-478E-A5F0-98B0952DD70A}" presName="spaceBetweenRectangles" presStyleCnt="0"/>
      <dgm:spPr/>
      <dgm:t>
        <a:bodyPr/>
        <a:lstStyle/>
        <a:p>
          <a:endParaRPr lang="zh-CN" altLang="en-US"/>
        </a:p>
      </dgm:t>
    </dgm:pt>
    <dgm:pt modelId="{759FB336-9DC0-4D59-88BB-079937209BE1}" type="pres">
      <dgm:prSet presAssocID="{7D7AD9C8-722E-4BE9-B139-925384612113}" presName="parentLin" presStyleCnt="0"/>
      <dgm:spPr/>
      <dgm:t>
        <a:bodyPr/>
        <a:lstStyle/>
        <a:p>
          <a:endParaRPr lang="zh-CN" altLang="en-US"/>
        </a:p>
      </dgm:t>
    </dgm:pt>
    <dgm:pt modelId="{34E71A3E-1B11-4364-8731-7D5ACA2799F8}" type="pres">
      <dgm:prSet presAssocID="{7D7AD9C8-722E-4BE9-B139-925384612113}" presName="parentLeftMargin" presStyleLbl="node1" presStyleIdx="1" presStyleCnt="3"/>
      <dgm:spPr/>
      <dgm:t>
        <a:bodyPr/>
        <a:lstStyle/>
        <a:p>
          <a:endParaRPr lang="zh-CN" altLang="en-US"/>
        </a:p>
      </dgm:t>
    </dgm:pt>
    <dgm:pt modelId="{7E169251-4954-46DC-931C-E0BA1E16DFBC}" type="pres">
      <dgm:prSet presAssocID="{7D7AD9C8-722E-4BE9-B139-925384612113}" presName="parentText" presStyleLbl="node1" presStyleIdx="2" presStyleCnt="3" custScaleX="131239" custLinFactNeighborX="-89241" custLinFactNeighborY="26058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F6C313-FD69-4D86-8068-F362B281AC79}" type="pres">
      <dgm:prSet presAssocID="{7D7AD9C8-722E-4BE9-B139-925384612113}" presName="negativeSpace" presStyleCnt="0"/>
      <dgm:spPr/>
      <dgm:t>
        <a:bodyPr/>
        <a:lstStyle/>
        <a:p>
          <a:endParaRPr lang="zh-CN" altLang="en-US"/>
        </a:p>
      </dgm:t>
    </dgm:pt>
    <dgm:pt modelId="{13C1A6FF-4BEF-4DDB-AED7-DDBC1B579B44}" type="pres">
      <dgm:prSet presAssocID="{7D7AD9C8-722E-4BE9-B139-925384612113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976C2D2-C705-4B4F-B326-1641F043BCB8}" srcId="{69EEBE97-A0C7-4BD3-B396-49AB56FB0902}" destId="{4F818E5D-ECF2-4931-898F-AC7DEADC8855}" srcOrd="1" destOrd="0" parTransId="{2257CA06-A11D-4BF8-9A9E-80CD5A075A28}" sibTransId="{C3365899-1385-478E-A5F0-98B0952DD70A}"/>
    <dgm:cxn modelId="{394D36A4-B6D0-4D0E-B567-B657E063DF59}" type="presOf" srcId="{7D7AD9C8-722E-4BE9-B139-925384612113}" destId="{7E169251-4954-46DC-931C-E0BA1E16DFBC}" srcOrd="1" destOrd="0" presId="urn:microsoft.com/office/officeart/2005/8/layout/list1"/>
    <dgm:cxn modelId="{D0B5482B-20EA-4F8E-9CA2-2314B62CF49F}" type="presOf" srcId="{8485B507-F985-4D52-AD04-85141BE9C329}" destId="{D6CF6FE3-19BD-4340-98D1-BB107D00D5B5}" srcOrd="0" destOrd="0" presId="urn:microsoft.com/office/officeart/2005/8/layout/list1"/>
    <dgm:cxn modelId="{47CCC03A-F0D8-4798-BE55-FE0BF3890A3E}" type="presOf" srcId="{69EEBE97-A0C7-4BD3-B396-49AB56FB0902}" destId="{BBAC6411-002D-445A-A300-5913060B7203}" srcOrd="0" destOrd="0" presId="urn:microsoft.com/office/officeart/2005/8/layout/list1"/>
    <dgm:cxn modelId="{2C866EC6-9F93-44D2-AD88-C55EF2866815}" type="presOf" srcId="{7D7AD9C8-722E-4BE9-B139-925384612113}" destId="{34E71A3E-1B11-4364-8731-7D5ACA2799F8}" srcOrd="0" destOrd="0" presId="urn:microsoft.com/office/officeart/2005/8/layout/list1"/>
    <dgm:cxn modelId="{6714B09B-30FF-4A53-9B61-556A08B11D9E}" srcId="{69EEBE97-A0C7-4BD3-B396-49AB56FB0902}" destId="{7D7AD9C8-722E-4BE9-B139-925384612113}" srcOrd="2" destOrd="0" parTransId="{C1F4C625-B9F5-445A-8667-11856285D86B}" sibTransId="{E143AF18-F3B8-4E08-85C4-F3DDC88AF434}"/>
    <dgm:cxn modelId="{E5CEDB3C-CA63-41A8-8968-E1F76F203822}" type="presOf" srcId="{4F818E5D-ECF2-4931-898F-AC7DEADC8855}" destId="{0AB40662-5725-4E93-BACC-CCA7D431C4BB}" srcOrd="0" destOrd="0" presId="urn:microsoft.com/office/officeart/2005/8/layout/list1"/>
    <dgm:cxn modelId="{7E825547-FC36-43C5-93BF-81690A0F5C15}" type="presOf" srcId="{4F818E5D-ECF2-4931-898F-AC7DEADC8855}" destId="{F71A43C4-808D-490B-9E82-4B5D2B3AED3B}" srcOrd="1" destOrd="0" presId="urn:microsoft.com/office/officeart/2005/8/layout/list1"/>
    <dgm:cxn modelId="{6AF664F5-3E83-4495-AB86-AB4BDFCFB462}" type="presOf" srcId="{8485B507-F985-4D52-AD04-85141BE9C329}" destId="{394BDC89-A8A5-489D-9E62-383C1EE4CEED}" srcOrd="1" destOrd="0" presId="urn:microsoft.com/office/officeart/2005/8/layout/list1"/>
    <dgm:cxn modelId="{242248AE-1F5E-477F-A60F-281D5290ABC0}" srcId="{69EEBE97-A0C7-4BD3-B396-49AB56FB0902}" destId="{8485B507-F985-4D52-AD04-85141BE9C329}" srcOrd="0" destOrd="0" parTransId="{5E1A4824-07ED-426E-AE84-170488DBEC6F}" sibTransId="{5CA7802C-755F-4EDC-83D2-DF228F3CE39A}"/>
    <dgm:cxn modelId="{C734B894-7247-4018-AB6B-CBCD197CA994}" type="presParOf" srcId="{BBAC6411-002D-445A-A300-5913060B7203}" destId="{A5D74091-49BC-4EDF-A540-0218799B15F3}" srcOrd="0" destOrd="0" presId="urn:microsoft.com/office/officeart/2005/8/layout/list1"/>
    <dgm:cxn modelId="{CA7148CD-3831-4742-BD6B-1392D89BF3D5}" type="presParOf" srcId="{A5D74091-49BC-4EDF-A540-0218799B15F3}" destId="{D6CF6FE3-19BD-4340-98D1-BB107D00D5B5}" srcOrd="0" destOrd="0" presId="urn:microsoft.com/office/officeart/2005/8/layout/list1"/>
    <dgm:cxn modelId="{BA9CC3D2-C826-4D4E-9D2B-D1E35874C7F0}" type="presParOf" srcId="{A5D74091-49BC-4EDF-A540-0218799B15F3}" destId="{394BDC89-A8A5-489D-9E62-383C1EE4CEED}" srcOrd="1" destOrd="0" presId="urn:microsoft.com/office/officeart/2005/8/layout/list1"/>
    <dgm:cxn modelId="{4D88AB90-7693-4E1D-B722-9C825B8013EC}" type="presParOf" srcId="{BBAC6411-002D-445A-A300-5913060B7203}" destId="{B3A94C3F-BB11-4870-B789-B6F79892E175}" srcOrd="1" destOrd="0" presId="urn:microsoft.com/office/officeart/2005/8/layout/list1"/>
    <dgm:cxn modelId="{50E41BFD-F23D-4DDE-B6B8-9484AC4314CD}" type="presParOf" srcId="{BBAC6411-002D-445A-A300-5913060B7203}" destId="{B035683D-40A7-4A45-8FA7-A433F8779B17}" srcOrd="2" destOrd="0" presId="urn:microsoft.com/office/officeart/2005/8/layout/list1"/>
    <dgm:cxn modelId="{A18F2ED8-4FA3-4FE7-88B7-CE409BE4223F}" type="presParOf" srcId="{BBAC6411-002D-445A-A300-5913060B7203}" destId="{CFE71C17-BBEC-48B1-B9BD-D9B2148D0164}" srcOrd="3" destOrd="0" presId="urn:microsoft.com/office/officeart/2005/8/layout/list1"/>
    <dgm:cxn modelId="{6D92ECD1-0A9E-4611-8FB6-5742B03B89B5}" type="presParOf" srcId="{BBAC6411-002D-445A-A300-5913060B7203}" destId="{5966142A-AAC8-4A71-9CA8-389BBEBCE1C5}" srcOrd="4" destOrd="0" presId="urn:microsoft.com/office/officeart/2005/8/layout/list1"/>
    <dgm:cxn modelId="{726E73B0-BAD3-48EF-81EA-A03EDF93BB8D}" type="presParOf" srcId="{5966142A-AAC8-4A71-9CA8-389BBEBCE1C5}" destId="{0AB40662-5725-4E93-BACC-CCA7D431C4BB}" srcOrd="0" destOrd="0" presId="urn:microsoft.com/office/officeart/2005/8/layout/list1"/>
    <dgm:cxn modelId="{C823AECB-47AB-4500-BE24-B87DCFA69D17}" type="presParOf" srcId="{5966142A-AAC8-4A71-9CA8-389BBEBCE1C5}" destId="{F71A43C4-808D-490B-9E82-4B5D2B3AED3B}" srcOrd="1" destOrd="0" presId="urn:microsoft.com/office/officeart/2005/8/layout/list1"/>
    <dgm:cxn modelId="{BF571141-C7B4-4D9D-849E-34768286B2CE}" type="presParOf" srcId="{BBAC6411-002D-445A-A300-5913060B7203}" destId="{BA003BFA-2320-4F30-BF7F-FB1D2C384DD5}" srcOrd="5" destOrd="0" presId="urn:microsoft.com/office/officeart/2005/8/layout/list1"/>
    <dgm:cxn modelId="{D63CF159-7F25-4183-B0EC-D8845D88AC5C}" type="presParOf" srcId="{BBAC6411-002D-445A-A300-5913060B7203}" destId="{0E1322B9-A54E-42FB-A457-831FBAD123BE}" srcOrd="6" destOrd="0" presId="urn:microsoft.com/office/officeart/2005/8/layout/list1"/>
    <dgm:cxn modelId="{01F20653-2E4B-4CD8-A38C-96DE7ACF31AE}" type="presParOf" srcId="{BBAC6411-002D-445A-A300-5913060B7203}" destId="{04C61832-640E-4079-9137-B1DD22064686}" srcOrd="7" destOrd="0" presId="urn:microsoft.com/office/officeart/2005/8/layout/list1"/>
    <dgm:cxn modelId="{11819635-6DDB-48CF-985A-AA3E018585DB}" type="presParOf" srcId="{BBAC6411-002D-445A-A300-5913060B7203}" destId="{759FB336-9DC0-4D59-88BB-079937209BE1}" srcOrd="8" destOrd="0" presId="urn:microsoft.com/office/officeart/2005/8/layout/list1"/>
    <dgm:cxn modelId="{18722F5E-2D27-40B6-A590-3AE73DA9C8E3}" type="presParOf" srcId="{759FB336-9DC0-4D59-88BB-079937209BE1}" destId="{34E71A3E-1B11-4364-8731-7D5ACA2799F8}" srcOrd="0" destOrd="0" presId="urn:microsoft.com/office/officeart/2005/8/layout/list1"/>
    <dgm:cxn modelId="{61DBF652-3950-450E-B62D-7CE5182B472D}" type="presParOf" srcId="{759FB336-9DC0-4D59-88BB-079937209BE1}" destId="{7E169251-4954-46DC-931C-E0BA1E16DFBC}" srcOrd="1" destOrd="0" presId="urn:microsoft.com/office/officeart/2005/8/layout/list1"/>
    <dgm:cxn modelId="{56D7A7FF-9F57-497E-B0B2-CB774F5ED46F}" type="presParOf" srcId="{BBAC6411-002D-445A-A300-5913060B7203}" destId="{2FF6C313-FD69-4D86-8068-F362B281AC79}" srcOrd="9" destOrd="0" presId="urn:microsoft.com/office/officeart/2005/8/layout/list1"/>
    <dgm:cxn modelId="{00D86690-F620-4ECB-A1F6-D5FDF3A17539}" type="presParOf" srcId="{BBAC6411-002D-445A-A300-5913060B7203}" destId="{13C1A6FF-4BEF-4DDB-AED7-DDBC1B579B44}" srcOrd="10" destOrd="0" presId="urn:microsoft.com/office/officeart/2005/8/layout/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22731B-1439-4020-ABDA-2507D01D1256}" type="doc">
      <dgm:prSet loTypeId="urn:microsoft.com/office/officeart/2005/8/layout/equation2" loCatId="process" qsTypeId="urn:microsoft.com/office/officeart/2005/8/quickstyle/3d1" qsCatId="3D" csTypeId="urn:microsoft.com/office/officeart/2005/8/colors/accent2_3" csCatId="accent2" phldr="1"/>
      <dgm:spPr/>
    </dgm:pt>
    <dgm:pt modelId="{9AE7A040-55B6-4DEC-8C71-100D35E4C449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itchFamily="2" charset="-122"/>
              <a:ea typeface="华文彩云" pitchFamily="2" charset="-122"/>
            </a:rPr>
            <a:t>启发引导法</a:t>
          </a:r>
        </a:p>
      </dgm:t>
    </dgm:pt>
    <dgm:pt modelId="{2EF214D1-B174-4715-9904-042E7860EDA9}" cxnId="{6F7C166E-42E2-448A-A55D-5E46869F0F16}" type="parTrans">
      <dgm:prSet/>
      <dgm:spPr/>
      <dgm:t>
        <a:bodyPr/>
        <a:lstStyle/>
        <a:p>
          <a:endParaRPr lang="zh-CN" altLang="en-US"/>
        </a:p>
      </dgm:t>
    </dgm:pt>
    <dgm:pt modelId="{D28FA506-F6D2-4E34-A714-EB7B8DC1900F}" cxnId="{6F7C166E-42E2-448A-A55D-5E46869F0F16}" type="sibTrans">
      <dgm:prSet/>
      <dgm:spPr/>
      <dgm:t>
        <a:bodyPr/>
        <a:lstStyle/>
        <a:p>
          <a:endParaRPr lang="zh-CN" altLang="en-US"/>
        </a:p>
      </dgm:t>
    </dgm:pt>
    <dgm:pt modelId="{580830E4-BC5A-4570-A41A-016303FCD3AA}">
      <dgm:prSet phldrT="[文本]" custT="1"/>
      <dgm:spPr/>
      <dgm:t>
        <a:bodyPr/>
        <a:lstStyle/>
        <a:p>
          <a:r>
            <a:rPr lang="zh-CN" altLang="en-US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itchFamily="2" charset="-122"/>
              <a:ea typeface="华文彩云" pitchFamily="2" charset="-122"/>
            </a:rPr>
            <a:t>讲练结合法</a:t>
          </a:r>
        </a:p>
      </dgm:t>
    </dgm:pt>
    <dgm:pt modelId="{15B22E80-1D94-4744-B7DB-99F3BB1A81B4}" cxnId="{E5D688F2-AF46-4898-99B2-FB6757448FA2}" type="parTrans">
      <dgm:prSet/>
      <dgm:spPr/>
      <dgm:t>
        <a:bodyPr/>
        <a:lstStyle/>
        <a:p>
          <a:endParaRPr lang="zh-CN" altLang="en-US"/>
        </a:p>
      </dgm:t>
    </dgm:pt>
    <dgm:pt modelId="{BA2F1C99-87E3-477A-B941-B5860822EDA4}" cxnId="{E5D688F2-AF46-4898-99B2-FB6757448FA2}" type="sibTrans">
      <dgm:prSet/>
      <dgm:spPr/>
      <dgm:t>
        <a:bodyPr/>
        <a:lstStyle/>
        <a:p>
          <a:endParaRPr lang="zh-CN" altLang="en-US"/>
        </a:p>
      </dgm:t>
    </dgm:pt>
    <dgm:pt modelId="{A6926B4E-BD4A-4907-981B-72A07D5F74F5}">
      <dgm:prSet phldrT="[文本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r>
            <a:rPr lang="zh-CN" altLang="en-US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itchFamily="2" charset="-122"/>
              <a:ea typeface="华文彩云" pitchFamily="2" charset="-122"/>
            </a:rPr>
            <a:t>教学目标</a:t>
          </a:r>
        </a:p>
      </dgm:t>
    </dgm:pt>
    <dgm:pt modelId="{3DFB5B75-6EEB-4F82-9F49-BF79D6A855EC}" cxnId="{03650C46-67EE-4930-9A57-012D94B29B0E}" type="parTrans">
      <dgm:prSet/>
      <dgm:spPr/>
      <dgm:t>
        <a:bodyPr/>
        <a:lstStyle/>
        <a:p>
          <a:endParaRPr lang="zh-CN" altLang="en-US"/>
        </a:p>
      </dgm:t>
    </dgm:pt>
    <dgm:pt modelId="{2F5E0A45-DC4A-4411-BA87-1022EF3C82B9}" cxnId="{03650C46-67EE-4930-9A57-012D94B29B0E}" type="sibTrans">
      <dgm:prSet/>
      <dgm:spPr/>
      <dgm:t>
        <a:bodyPr/>
        <a:lstStyle/>
        <a:p>
          <a:endParaRPr lang="zh-CN" altLang="en-US"/>
        </a:p>
      </dgm:t>
    </dgm:pt>
    <dgm:pt modelId="{399B4D6D-0D02-4638-9F2B-FA115DF5EBBB}" type="pres">
      <dgm:prSet presAssocID="{2A22731B-1439-4020-ABDA-2507D01D1256}" presName="Name0" presStyleCnt="0">
        <dgm:presLayoutVars>
          <dgm:dir/>
          <dgm:resizeHandles val="exact"/>
        </dgm:presLayoutVars>
      </dgm:prSet>
      <dgm:spPr/>
    </dgm:pt>
    <dgm:pt modelId="{85AB4291-DB8E-40E3-B775-554A34D608E1}" type="pres">
      <dgm:prSet presAssocID="{2A22731B-1439-4020-ABDA-2507D01D1256}" presName="vNodes" presStyleCnt="0"/>
      <dgm:spPr/>
    </dgm:pt>
    <dgm:pt modelId="{6E853DA9-64EB-419C-ACE0-DF447BAA1874}" type="pres">
      <dgm:prSet presAssocID="{9AE7A040-55B6-4DEC-8C71-100D35E4C449}" presName="node" presStyleLbl="node1" presStyleIdx="0" presStyleCnt="3" custScaleX="154188" custScaleY="14844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6E2A1CC-4A84-4D08-BFE5-3657A1D183FB}" type="pres">
      <dgm:prSet presAssocID="{D28FA506-F6D2-4E34-A714-EB7B8DC1900F}" presName="spacerT" presStyleCnt="0"/>
      <dgm:spPr/>
    </dgm:pt>
    <dgm:pt modelId="{95919483-138B-4152-B7FC-E9FC1B9A55DD}" type="pres">
      <dgm:prSet presAssocID="{D28FA506-F6D2-4E34-A714-EB7B8DC1900F}" presName="sibTrans" presStyleLbl="sibTrans2D1" presStyleIdx="0" presStyleCnt="2"/>
      <dgm:spPr/>
      <dgm:t>
        <a:bodyPr/>
        <a:lstStyle/>
        <a:p>
          <a:endParaRPr lang="zh-CN" altLang="en-US"/>
        </a:p>
      </dgm:t>
    </dgm:pt>
    <dgm:pt modelId="{3A520D1B-4DBB-44F0-AAE8-F5D291F554C6}" type="pres">
      <dgm:prSet presAssocID="{D28FA506-F6D2-4E34-A714-EB7B8DC1900F}" presName="spacerB" presStyleCnt="0"/>
      <dgm:spPr/>
    </dgm:pt>
    <dgm:pt modelId="{278D8841-D08C-45CE-87E4-6989E65E69FD}" type="pres">
      <dgm:prSet presAssocID="{580830E4-BC5A-4570-A41A-016303FCD3AA}" presName="node" presStyleLbl="node1" presStyleIdx="1" presStyleCnt="3" custScaleX="154086" custScaleY="148676" custLinFactNeighborX="6944" custLinFactNeighborY="-3147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D9A4FB4-13EC-487B-9E13-BEAF612452BA}" type="pres">
      <dgm:prSet presAssocID="{2A22731B-1439-4020-ABDA-2507D01D1256}" presName="sibTransLast" presStyleLbl="sibTrans2D1" presStyleIdx="1" presStyleCnt="2" custScaleX="150747" custLinFactNeighborX="-35097" custLinFactNeighborY="-2216"/>
      <dgm:spPr/>
      <dgm:t>
        <a:bodyPr/>
        <a:lstStyle/>
        <a:p>
          <a:endParaRPr lang="zh-CN" altLang="en-US"/>
        </a:p>
      </dgm:t>
    </dgm:pt>
    <dgm:pt modelId="{1D1183D7-199B-4652-8CCD-0E70ED939842}" type="pres">
      <dgm:prSet presAssocID="{2A22731B-1439-4020-ABDA-2507D01D1256}" presName="connectorText" presStyleLbl="sibTrans2D1" presStyleIdx="1" presStyleCnt="2"/>
      <dgm:spPr/>
      <dgm:t>
        <a:bodyPr/>
        <a:lstStyle/>
        <a:p>
          <a:endParaRPr lang="zh-CN" altLang="en-US"/>
        </a:p>
      </dgm:t>
    </dgm:pt>
    <dgm:pt modelId="{9C468464-59B2-4A09-88A5-D5FCF3C396AB}" type="pres">
      <dgm:prSet presAssocID="{2A22731B-1439-4020-ABDA-2507D01D1256}" presName="lastNode" presStyleLbl="node1" presStyleIdx="2" presStyleCnt="3" custScaleX="76501" custScaleY="75210" custLinFactNeighborX="41074" custLinFactNeighborY="-86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C386D400-1BFE-4F47-BA36-995840DABAE0}" type="presOf" srcId="{9AE7A040-55B6-4DEC-8C71-100D35E4C449}" destId="{6E853DA9-64EB-419C-ACE0-DF447BAA1874}" srcOrd="0" destOrd="0" presId="urn:microsoft.com/office/officeart/2005/8/layout/equation2"/>
    <dgm:cxn modelId="{C6558B08-EC34-42CD-A56D-B6A2ADE2411A}" type="presOf" srcId="{A6926B4E-BD4A-4907-981B-72A07D5F74F5}" destId="{9C468464-59B2-4A09-88A5-D5FCF3C396AB}" srcOrd="0" destOrd="0" presId="urn:microsoft.com/office/officeart/2005/8/layout/equation2"/>
    <dgm:cxn modelId="{DA8BB454-AEEB-4B27-9C01-CD4EEC030B1C}" type="presOf" srcId="{D28FA506-F6D2-4E34-A714-EB7B8DC1900F}" destId="{95919483-138B-4152-B7FC-E9FC1B9A55DD}" srcOrd="0" destOrd="0" presId="urn:microsoft.com/office/officeart/2005/8/layout/equation2"/>
    <dgm:cxn modelId="{6F7C166E-42E2-448A-A55D-5E46869F0F16}" srcId="{2A22731B-1439-4020-ABDA-2507D01D1256}" destId="{9AE7A040-55B6-4DEC-8C71-100D35E4C449}" srcOrd="0" destOrd="0" parTransId="{2EF214D1-B174-4715-9904-042E7860EDA9}" sibTransId="{D28FA506-F6D2-4E34-A714-EB7B8DC1900F}"/>
    <dgm:cxn modelId="{6505B67B-9826-4B3B-9826-9C42B39CC4E6}" type="presOf" srcId="{2A22731B-1439-4020-ABDA-2507D01D1256}" destId="{399B4D6D-0D02-4638-9F2B-FA115DF5EBBB}" srcOrd="0" destOrd="0" presId="urn:microsoft.com/office/officeart/2005/8/layout/equation2"/>
    <dgm:cxn modelId="{03650C46-67EE-4930-9A57-012D94B29B0E}" srcId="{2A22731B-1439-4020-ABDA-2507D01D1256}" destId="{A6926B4E-BD4A-4907-981B-72A07D5F74F5}" srcOrd="2" destOrd="0" parTransId="{3DFB5B75-6EEB-4F82-9F49-BF79D6A855EC}" sibTransId="{2F5E0A45-DC4A-4411-BA87-1022EF3C82B9}"/>
    <dgm:cxn modelId="{09A1226D-C46C-4A09-AED7-051AA3725FCF}" type="presOf" srcId="{BA2F1C99-87E3-477A-B941-B5860822EDA4}" destId="{6D9A4FB4-13EC-487B-9E13-BEAF612452BA}" srcOrd="0" destOrd="0" presId="urn:microsoft.com/office/officeart/2005/8/layout/equation2"/>
    <dgm:cxn modelId="{B9113A37-6C72-4587-A4FD-5D629CD506DE}" type="presOf" srcId="{BA2F1C99-87E3-477A-B941-B5860822EDA4}" destId="{1D1183D7-199B-4652-8CCD-0E70ED939842}" srcOrd="1" destOrd="0" presId="urn:microsoft.com/office/officeart/2005/8/layout/equation2"/>
    <dgm:cxn modelId="{E5D688F2-AF46-4898-99B2-FB6757448FA2}" srcId="{2A22731B-1439-4020-ABDA-2507D01D1256}" destId="{580830E4-BC5A-4570-A41A-016303FCD3AA}" srcOrd="1" destOrd="0" parTransId="{15B22E80-1D94-4744-B7DB-99F3BB1A81B4}" sibTransId="{BA2F1C99-87E3-477A-B941-B5860822EDA4}"/>
    <dgm:cxn modelId="{943BFFFA-C9A4-4003-A982-683C575C4CCF}" type="presOf" srcId="{580830E4-BC5A-4570-A41A-016303FCD3AA}" destId="{278D8841-D08C-45CE-87E4-6989E65E69FD}" srcOrd="0" destOrd="0" presId="urn:microsoft.com/office/officeart/2005/8/layout/equation2"/>
    <dgm:cxn modelId="{5C12A78B-DAF8-41BE-B595-BD9E8740F6D5}" type="presParOf" srcId="{399B4D6D-0D02-4638-9F2B-FA115DF5EBBB}" destId="{85AB4291-DB8E-40E3-B775-554A34D608E1}" srcOrd="0" destOrd="0" presId="urn:microsoft.com/office/officeart/2005/8/layout/equation2"/>
    <dgm:cxn modelId="{6FD8C59A-A698-4506-9FAF-A126B8EF2982}" type="presParOf" srcId="{85AB4291-DB8E-40E3-B775-554A34D608E1}" destId="{6E853DA9-64EB-419C-ACE0-DF447BAA1874}" srcOrd="0" destOrd="0" presId="urn:microsoft.com/office/officeart/2005/8/layout/equation2"/>
    <dgm:cxn modelId="{12BD82AB-69BC-4CEA-B2A5-BD14AED129F4}" type="presParOf" srcId="{85AB4291-DB8E-40E3-B775-554A34D608E1}" destId="{76E2A1CC-4A84-4D08-BFE5-3657A1D183FB}" srcOrd="1" destOrd="0" presId="urn:microsoft.com/office/officeart/2005/8/layout/equation2"/>
    <dgm:cxn modelId="{4AF27374-56B2-4197-A243-038BABC23C19}" type="presParOf" srcId="{85AB4291-DB8E-40E3-B775-554A34D608E1}" destId="{95919483-138B-4152-B7FC-E9FC1B9A55DD}" srcOrd="2" destOrd="0" presId="urn:microsoft.com/office/officeart/2005/8/layout/equation2"/>
    <dgm:cxn modelId="{03D75134-2313-4BCC-AB69-889E6CA062B7}" type="presParOf" srcId="{85AB4291-DB8E-40E3-B775-554A34D608E1}" destId="{3A520D1B-4DBB-44F0-AAE8-F5D291F554C6}" srcOrd="3" destOrd="0" presId="urn:microsoft.com/office/officeart/2005/8/layout/equation2"/>
    <dgm:cxn modelId="{B9002627-0D32-444E-B2B7-B0256CDFFE82}" type="presParOf" srcId="{85AB4291-DB8E-40E3-B775-554A34D608E1}" destId="{278D8841-D08C-45CE-87E4-6989E65E69FD}" srcOrd="4" destOrd="0" presId="urn:microsoft.com/office/officeart/2005/8/layout/equation2"/>
    <dgm:cxn modelId="{72F12BFB-0B04-4AE6-B07A-6D205F01B32E}" type="presParOf" srcId="{399B4D6D-0D02-4638-9F2B-FA115DF5EBBB}" destId="{6D9A4FB4-13EC-487B-9E13-BEAF612452BA}" srcOrd="1" destOrd="0" presId="urn:microsoft.com/office/officeart/2005/8/layout/equation2"/>
    <dgm:cxn modelId="{FF806139-617E-439B-A5B6-215B98374B5A}" type="presParOf" srcId="{6D9A4FB4-13EC-487B-9E13-BEAF612452BA}" destId="{1D1183D7-199B-4652-8CCD-0E70ED939842}" srcOrd="0" destOrd="0" presId="urn:microsoft.com/office/officeart/2005/8/layout/equation2"/>
    <dgm:cxn modelId="{8E03F086-06BB-4FF9-B3D8-F14895F88527}" type="presParOf" srcId="{399B4D6D-0D02-4638-9F2B-FA115DF5EBBB}" destId="{9C468464-59B2-4A09-88A5-D5FCF3C396AB}" srcOrd="2" destOrd="0" presId="urn:microsoft.com/office/officeart/2005/8/layout/equation2"/>
  </dgm:cxnLst>
  <dgm:bg>
    <a:noFill/>
  </dgm:bg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137DB0-D726-4FDB-87D5-BB9E9EB0C2F0}" type="doc">
      <dgm:prSet loTypeId="urn:microsoft.com/office/officeart/2005/8/layout/pyramid2" loCatId="pyramid" qsTypeId="urn:microsoft.com/office/officeart/2005/8/quickstyle/3d2" qsCatId="3D" csTypeId="urn:microsoft.com/office/officeart/2005/8/colors/colorful1#1" csCatId="colorful" phldr="1"/>
      <dgm:spPr/>
    </dgm:pt>
    <dgm:pt modelId="{C1C312DF-D883-456A-90AB-9E31EC63FCA7}">
      <dgm:prSet phldrT="[文本]" custT="1"/>
      <dgm:spPr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/>
          <a:contourClr>
            <a:schemeClr val="bg1"/>
          </a:contourClr>
        </a:sp3d>
      </dgm:spPr>
      <dgm:t>
        <a:bodyPr/>
        <a:lstStyle/>
        <a:p>
          <a:pPr algn="dist"/>
          <a:r>
            <a:rPr lang="en-US" altLang="zh-CN" sz="2000" b="1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①</a:t>
          </a:r>
          <a:r>
            <a:rPr lang="zh-CN" altLang="en-US" sz="2000" b="1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创设情境   导入新课      </a:t>
          </a:r>
          <a:r>
            <a:rPr lang="en-US" altLang="zh-CN" sz="2000" b="1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altLang="en-US" sz="2000" b="1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分钟</a:t>
          </a:r>
          <a:endParaRPr lang="zh-CN" altLang="en-US" sz="2000" dirty="0">
            <a:effectLst/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C5684D-2C71-44BC-B3ED-7B1ACFAB8E5B}" cxnId="{83E0C4E6-7946-40F8-BC3C-54D988438932}" type="parTrans">
      <dgm:prSet/>
      <dgm:spPr/>
      <dgm:t>
        <a:bodyPr/>
        <a:lstStyle/>
        <a:p>
          <a:endParaRPr lang="zh-CN" altLang="en-US"/>
        </a:p>
      </dgm:t>
    </dgm:pt>
    <dgm:pt modelId="{5149491F-A693-4916-8D74-AEB3667BDC92}" cxnId="{83E0C4E6-7946-40F8-BC3C-54D988438932}" type="sibTrans">
      <dgm:prSet/>
      <dgm:spPr/>
      <dgm:t>
        <a:bodyPr/>
        <a:lstStyle/>
        <a:p>
          <a:endParaRPr lang="zh-CN" altLang="en-US"/>
        </a:p>
      </dgm:t>
    </dgm:pt>
    <dgm:pt modelId="{4E9FD82F-1B07-4B57-88AD-835706615FA1}">
      <dgm:prSet phldrT="[文本]" custT="1"/>
      <dgm:spPr/>
      <dgm:t>
        <a:bodyPr/>
        <a:lstStyle/>
        <a:p>
          <a:pPr algn="dist"/>
          <a:r>
            <a:rPr lang="en-US" altLang="zh-CN" sz="2000" b="1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②</a:t>
          </a:r>
          <a:r>
            <a:rPr lang="zh-CN" altLang="en-US" sz="2000" b="1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温习旧知   知识构建     </a:t>
          </a:r>
          <a:r>
            <a:rPr lang="en-US" altLang="zh-CN" sz="2000" b="1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10</a:t>
          </a:r>
          <a:r>
            <a:rPr lang="zh-CN" altLang="en-US" sz="2000" b="1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分钟</a:t>
          </a:r>
          <a:r>
            <a:rPr lang="zh-CN" altLang="en-US" sz="20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endParaRPr lang="zh-CN" altLang="en-US" sz="2000" dirty="0">
            <a:effectLst/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1199B4D-8657-45BB-97EB-3F879B348E40}" cxnId="{42BAD81C-F1DD-4A15-9D10-62F5E4097B2D}" type="parTrans">
      <dgm:prSet/>
      <dgm:spPr/>
      <dgm:t>
        <a:bodyPr/>
        <a:lstStyle/>
        <a:p>
          <a:endParaRPr lang="zh-CN" altLang="en-US"/>
        </a:p>
      </dgm:t>
    </dgm:pt>
    <dgm:pt modelId="{EC05E3B8-5C65-48BB-BD30-B315BD11CAAD}" cxnId="{42BAD81C-F1DD-4A15-9D10-62F5E4097B2D}" type="sibTrans">
      <dgm:prSet/>
      <dgm:spPr/>
      <dgm:t>
        <a:bodyPr/>
        <a:lstStyle/>
        <a:p>
          <a:endParaRPr lang="zh-CN" altLang="en-US"/>
        </a:p>
      </dgm:t>
    </dgm:pt>
    <dgm:pt modelId="{78EB99EF-51A7-46E0-B648-72D2F996C7AB}">
      <dgm:prSet phldrT="[文本]" custT="1"/>
      <dgm:spPr/>
      <dgm:t>
        <a:bodyPr/>
        <a:lstStyle/>
        <a:p>
          <a:pPr algn="dist"/>
          <a:r>
            <a:rPr lang="en-US" altLang="zh-CN" sz="2000" b="1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③</a:t>
          </a:r>
          <a:r>
            <a:rPr lang="zh-CN" altLang="en-US" sz="2000" b="1" dirty="0" smtClean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深度探究  突出重点     </a:t>
          </a:r>
          <a:r>
            <a:rPr lang="en-US" altLang="zh-CN" sz="2000" b="1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15</a:t>
          </a:r>
          <a:r>
            <a:rPr lang="zh-CN" altLang="en-US" sz="2000" b="1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分钟</a:t>
          </a:r>
          <a:r>
            <a:rPr lang="zh-CN" altLang="en-US" sz="2900" b="1" dirty="0" smtClean="0">
              <a:solidFill>
                <a:srgbClr val="000000"/>
              </a:solidFill>
              <a:latin typeface="Times New Roman" panose="02020603050405020304" pitchFamily="18" charset="0"/>
            </a:rPr>
            <a:t> </a:t>
          </a:r>
        </a:p>
      </dgm:t>
    </dgm:pt>
    <dgm:pt modelId="{E279E324-7C11-4B84-851F-4D9001584AA5}" cxnId="{D82703AD-7A2C-40C7-ACE8-2F5D8610CFE1}" type="parTrans">
      <dgm:prSet/>
      <dgm:spPr/>
      <dgm:t>
        <a:bodyPr/>
        <a:lstStyle/>
        <a:p>
          <a:endParaRPr lang="zh-CN" altLang="en-US"/>
        </a:p>
      </dgm:t>
    </dgm:pt>
    <dgm:pt modelId="{1F24222D-9145-496D-B5A5-A5103E2471DA}" cxnId="{D82703AD-7A2C-40C7-ACE8-2F5D8610CFE1}" type="sibTrans">
      <dgm:prSet/>
      <dgm:spPr/>
      <dgm:t>
        <a:bodyPr/>
        <a:lstStyle/>
        <a:p>
          <a:endParaRPr lang="zh-CN" altLang="en-US"/>
        </a:p>
      </dgm:t>
    </dgm:pt>
    <dgm:pt modelId="{62F81F01-FADE-4538-AC19-03E2DC8BAD2C}">
      <dgm:prSet custT="1"/>
      <dgm:spPr/>
      <dgm:t>
        <a:bodyPr/>
        <a:lstStyle/>
        <a:p>
          <a:pPr algn="dist"/>
          <a:r>
            <a:rPr lang="en-US" altLang="zh-CN" sz="2000" b="1" dirty="0" smtClean="0">
              <a:solidFill>
                <a:schemeClr val="tx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⑥</a:t>
          </a:r>
          <a:r>
            <a:rPr lang="zh-CN" altLang="en-US" sz="2000" b="1" dirty="0" smtClean="0">
              <a:solidFill>
                <a:schemeClr val="tx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课堂练习   结束语      </a:t>
          </a:r>
          <a:r>
            <a:rPr lang="zh-CN" altLang="en-US" sz="2000" dirty="0" smtClean="0">
              <a:solidFill>
                <a:schemeClr val="tx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 </a:t>
          </a:r>
          <a:r>
            <a:rPr lang="en-US" altLang="zh-CN" sz="2000" b="1" dirty="0" smtClean="0">
              <a:solidFill>
                <a:schemeClr val="tx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zh-CN" altLang="en-US" sz="2000" b="1" dirty="0" smtClean="0">
              <a:solidFill>
                <a:schemeClr val="tx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分钟</a:t>
          </a:r>
          <a:endParaRPr lang="zh-CN" altLang="en-US" sz="2000" dirty="0">
            <a:solidFill>
              <a:schemeClr val="tx1">
                <a:lumMod val="50000"/>
              </a:schemeClr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8E65420-2255-4F48-ABDA-AC60D225ABDF}" cxnId="{244E84BD-3D3E-4171-B657-80EB40B2C334}" type="parTrans">
      <dgm:prSet/>
      <dgm:spPr/>
      <dgm:t>
        <a:bodyPr/>
        <a:lstStyle/>
        <a:p>
          <a:endParaRPr lang="zh-CN" altLang="en-US"/>
        </a:p>
      </dgm:t>
    </dgm:pt>
    <dgm:pt modelId="{FA9A6D63-0F89-47A4-BC26-84131F9E233F}" cxnId="{244E84BD-3D3E-4171-B657-80EB40B2C334}" type="sibTrans">
      <dgm:prSet/>
      <dgm:spPr/>
      <dgm:t>
        <a:bodyPr/>
        <a:lstStyle/>
        <a:p>
          <a:endParaRPr lang="zh-CN" altLang="en-US"/>
        </a:p>
      </dgm:t>
    </dgm:pt>
    <dgm:pt modelId="{9263B6A7-5882-4733-AA58-7BBCEAE68930}">
      <dgm:prSet custT="1"/>
      <dgm:spPr/>
      <dgm:t>
        <a:bodyPr/>
        <a:lstStyle/>
        <a:p>
          <a:pPr algn="dist"/>
          <a:r>
            <a:rPr lang="en-US" altLang="zh-CN" sz="2000" b="1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④</a:t>
          </a:r>
          <a:r>
            <a:rPr lang="zh-CN" altLang="en-US" sz="2000" b="1" dirty="0" smtClean="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分析归纳   突破难点   </a:t>
          </a:r>
          <a:r>
            <a:rPr lang="zh-CN" altLang="en-US" sz="2000" b="1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　</a:t>
          </a:r>
          <a:r>
            <a:rPr lang="en-US" altLang="zh-CN" sz="2000" b="1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15</a:t>
          </a:r>
          <a:r>
            <a:rPr lang="zh-CN" altLang="en-US" sz="2000" b="1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分钟</a:t>
          </a:r>
          <a:r>
            <a:rPr lang="zh-CN" altLang="en-US" sz="2000" dirty="0" smtClean="0"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  </a:t>
          </a:r>
          <a:endParaRPr lang="zh-CN" altLang="en-US" sz="2000" dirty="0">
            <a:effectLst/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32BB5F0-60D2-4904-88EF-F2C9482F3555}" cxnId="{DE74EE81-5F9A-4AD1-A83E-6D25268990B8}" type="parTrans">
      <dgm:prSet/>
      <dgm:spPr/>
      <dgm:t>
        <a:bodyPr/>
        <a:lstStyle/>
        <a:p>
          <a:endParaRPr lang="zh-CN" altLang="en-US"/>
        </a:p>
      </dgm:t>
    </dgm:pt>
    <dgm:pt modelId="{8746726F-08AF-4FF7-9DAB-48E97192AB48}" cxnId="{DE74EE81-5F9A-4AD1-A83E-6D25268990B8}" type="sibTrans">
      <dgm:prSet/>
      <dgm:spPr/>
      <dgm:t>
        <a:bodyPr/>
        <a:lstStyle/>
        <a:p>
          <a:endParaRPr lang="zh-CN" altLang="en-US"/>
        </a:p>
      </dgm:t>
    </dgm:pt>
    <dgm:pt modelId="{C87D2BB6-4B91-4463-8BC2-C5B55CF548BB}">
      <dgm:prSet custT="1"/>
      <dgm:spPr/>
      <dgm:t>
        <a:bodyPr/>
        <a:lstStyle/>
        <a:p>
          <a:pPr algn="dist"/>
          <a:r>
            <a:rPr lang="en-US" altLang="zh-CN" sz="2000" b="1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⑤</a:t>
          </a:r>
          <a:r>
            <a:rPr lang="zh-CN" altLang="en-US" sz="2000" b="1" dirty="0" smtClean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总结反</a:t>
          </a:r>
          <a:r>
            <a:rPr lang="zh-CN" altLang="en-US" sz="2000" b="1" dirty="0" smtClean="0"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思   体验成功      </a:t>
          </a:r>
          <a:r>
            <a:rPr lang="en-US" altLang="zh-CN" sz="2000" b="1" dirty="0" smtClean="0">
              <a:solidFill>
                <a:schemeClr val="tx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r>
            <a:rPr lang="zh-CN" altLang="en-US" sz="2000" b="1" dirty="0" smtClean="0">
              <a:solidFill>
                <a:schemeClr val="tx1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rPr>
            <a:t>分钟</a:t>
          </a:r>
          <a:endParaRPr lang="zh-CN" altLang="en-US" sz="2000" dirty="0">
            <a:solidFill>
              <a:schemeClr val="tx1">
                <a:lumMod val="50000"/>
              </a:schemeClr>
            </a:solidFill>
            <a:effectLst/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FB83FA-C1F0-430B-A86E-3E4859897A37}" cxnId="{644B6DA9-8001-4943-8A64-FE6EE5379BF0}" type="parTrans">
      <dgm:prSet/>
      <dgm:spPr/>
      <dgm:t>
        <a:bodyPr/>
        <a:lstStyle/>
        <a:p>
          <a:endParaRPr lang="zh-CN" altLang="en-US"/>
        </a:p>
      </dgm:t>
    </dgm:pt>
    <dgm:pt modelId="{B64F02A8-CCCD-43E5-B268-2C618CCBCCF8}" cxnId="{644B6DA9-8001-4943-8A64-FE6EE5379BF0}" type="sibTrans">
      <dgm:prSet/>
      <dgm:spPr/>
      <dgm:t>
        <a:bodyPr/>
        <a:lstStyle/>
        <a:p>
          <a:endParaRPr lang="zh-CN" altLang="en-US"/>
        </a:p>
      </dgm:t>
    </dgm:pt>
    <dgm:pt modelId="{DE3367D1-8143-4759-9D83-A56F2816613D}" type="pres">
      <dgm:prSet presAssocID="{73137DB0-D726-4FDB-87D5-BB9E9EB0C2F0}" presName="compositeShape" presStyleCnt="0">
        <dgm:presLayoutVars>
          <dgm:dir/>
          <dgm:resizeHandles/>
        </dgm:presLayoutVars>
      </dgm:prSet>
      <dgm:spPr/>
    </dgm:pt>
    <dgm:pt modelId="{91A08C8F-C860-4E74-9408-AEF743C995A4}" type="pres">
      <dgm:prSet presAssocID="{73137DB0-D726-4FDB-87D5-BB9E9EB0C2F0}" presName="pyramid" presStyleLbl="node1" presStyleIdx="0" presStyleCnt="1" custAng="20841717" custScaleX="103437" custScaleY="100000" custLinFactNeighborX="33051" custLinFactNeighborY="1013"/>
      <dgm:spPr>
        <a:prstGeom prst="flowChartMerg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shade val="51000"/>
                <a:satMod val="130000"/>
                <a:alpha val="7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</a:gradFill>
      </dgm:spPr>
    </dgm:pt>
    <dgm:pt modelId="{9F5C2D54-8966-4B82-B6A2-89E8E51D30EA}" type="pres">
      <dgm:prSet presAssocID="{73137DB0-D726-4FDB-87D5-BB9E9EB0C2F0}" presName="theList" presStyleCnt="0"/>
      <dgm:spPr/>
    </dgm:pt>
    <dgm:pt modelId="{60CD41B7-AA55-4CBB-9E94-E0514BD8887B}" type="pres">
      <dgm:prSet presAssocID="{C1C312DF-D883-456A-90AB-9E31EC63FCA7}" presName="aNode" presStyleLbl="fgAcc1" presStyleIdx="0" presStyleCnt="6" custScaleX="136397" custLinFactY="-17890" custLinFactNeighborX="-50844" custLinFactNeighborY="-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2B7C8D4-644D-4F82-84FE-0940051A4CE4}" type="pres">
      <dgm:prSet presAssocID="{C1C312DF-D883-456A-90AB-9E31EC63FCA7}" presName="aSpace" presStyleCnt="0"/>
      <dgm:spPr/>
    </dgm:pt>
    <dgm:pt modelId="{025CFE0A-C4C9-4F47-9387-A61BB534D73D}" type="pres">
      <dgm:prSet presAssocID="{4E9FD82F-1B07-4B57-88AD-835706615FA1}" presName="aNode" presStyleLbl="fgAcc1" presStyleIdx="1" presStyleCnt="6" custScaleX="136397" custLinFactNeighborX="-50844" custLinFactNeighborY="-9583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CDE3F04-E8CC-418F-83F3-59247EA93809}" type="pres">
      <dgm:prSet presAssocID="{4E9FD82F-1B07-4B57-88AD-835706615FA1}" presName="aSpace" presStyleCnt="0"/>
      <dgm:spPr/>
    </dgm:pt>
    <dgm:pt modelId="{04673027-BE24-4D6D-9BFB-F5767F866CC2}" type="pres">
      <dgm:prSet presAssocID="{78EB99EF-51A7-46E0-B648-72D2F996C7AB}" presName="aNode" presStyleLbl="fgAcc1" presStyleIdx="2" presStyleCnt="6" custScaleX="136397" custLinFactNeighborX="-50844" custLinFactNeighborY="-670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0B928C-28FD-4D7E-B80B-F375180DECA3}" type="pres">
      <dgm:prSet presAssocID="{78EB99EF-51A7-46E0-B648-72D2F996C7AB}" presName="aSpace" presStyleCnt="0"/>
      <dgm:spPr/>
    </dgm:pt>
    <dgm:pt modelId="{8EB5377B-D9A5-4E97-9566-127087E5CB83}" type="pres">
      <dgm:prSet presAssocID="{9263B6A7-5882-4733-AA58-7BBCEAE68930}" presName="aNode" presStyleLbl="fgAcc1" presStyleIdx="3" presStyleCnt="6" custScaleX="136397" custLinFactNeighborX="-50844" custLinFactNeighborY="82428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F106B38-AF48-402E-9460-5A4A0550EA84}" type="pres">
      <dgm:prSet presAssocID="{9263B6A7-5882-4733-AA58-7BBCEAE68930}" presName="aSpace" presStyleCnt="0"/>
      <dgm:spPr/>
    </dgm:pt>
    <dgm:pt modelId="{A9849661-A09F-494F-8F34-6BC3FEBEEDED}" type="pres">
      <dgm:prSet presAssocID="{C87D2BB6-4B91-4463-8BC2-C5B55CF548BB}" presName="aNode" presStyleLbl="fgAcc1" presStyleIdx="4" presStyleCnt="6" custScaleX="136397" custLinFactY="8945" custLinFactNeighborX="-50844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8DAE3B-9EAE-4E88-BFC8-04A3EF0A380F}" type="pres">
      <dgm:prSet presAssocID="{C87D2BB6-4B91-4463-8BC2-C5B55CF548BB}" presName="aSpace" presStyleCnt="0"/>
      <dgm:spPr/>
    </dgm:pt>
    <dgm:pt modelId="{7D81D332-ACA7-4EB4-825C-3FE53145D8BC}" type="pres">
      <dgm:prSet presAssocID="{62F81F01-FADE-4538-AC19-03E2DC8BAD2C}" presName="aNode" presStyleLbl="fgAcc1" presStyleIdx="5" presStyleCnt="6" custScaleX="136397" custLinFactY="20087" custLinFactNeighborX="-50844" custLinFactNeighborY="10000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91EDD1-4F66-4EB5-8CB6-47C0146EE8D4}" type="pres">
      <dgm:prSet presAssocID="{62F81F01-FADE-4538-AC19-03E2DC8BAD2C}" presName="aSpace" presStyleCnt="0"/>
      <dgm:spPr/>
    </dgm:pt>
  </dgm:ptLst>
  <dgm:cxnLst>
    <dgm:cxn modelId="{96A33649-9A7B-46F8-AE8D-AA821B7AE158}" type="presOf" srcId="{4E9FD82F-1B07-4B57-88AD-835706615FA1}" destId="{025CFE0A-C4C9-4F47-9387-A61BB534D73D}" srcOrd="0" destOrd="0" presId="urn:microsoft.com/office/officeart/2005/8/layout/pyramid2"/>
    <dgm:cxn modelId="{136E3E09-27D7-4C39-A20C-0273E078889F}" type="presOf" srcId="{C87D2BB6-4B91-4463-8BC2-C5B55CF548BB}" destId="{A9849661-A09F-494F-8F34-6BC3FEBEEDED}" srcOrd="0" destOrd="0" presId="urn:microsoft.com/office/officeart/2005/8/layout/pyramid2"/>
    <dgm:cxn modelId="{C8EB9EB1-67C8-44BE-9253-650C65431946}" type="presOf" srcId="{62F81F01-FADE-4538-AC19-03E2DC8BAD2C}" destId="{7D81D332-ACA7-4EB4-825C-3FE53145D8BC}" srcOrd="0" destOrd="0" presId="urn:microsoft.com/office/officeart/2005/8/layout/pyramid2"/>
    <dgm:cxn modelId="{244E84BD-3D3E-4171-B657-80EB40B2C334}" srcId="{73137DB0-D726-4FDB-87D5-BB9E9EB0C2F0}" destId="{62F81F01-FADE-4538-AC19-03E2DC8BAD2C}" srcOrd="5" destOrd="0" parTransId="{98E65420-2255-4F48-ABDA-AC60D225ABDF}" sibTransId="{FA9A6D63-0F89-47A4-BC26-84131F9E233F}"/>
    <dgm:cxn modelId="{1429735E-6721-4583-A739-587CBCBFFFDB}" type="presOf" srcId="{78EB99EF-51A7-46E0-B648-72D2F996C7AB}" destId="{04673027-BE24-4D6D-9BFB-F5767F866CC2}" srcOrd="0" destOrd="0" presId="urn:microsoft.com/office/officeart/2005/8/layout/pyramid2"/>
    <dgm:cxn modelId="{F759D4D5-C110-4B78-AD6C-D483DF5C9C12}" type="presOf" srcId="{9263B6A7-5882-4733-AA58-7BBCEAE68930}" destId="{8EB5377B-D9A5-4E97-9566-127087E5CB83}" srcOrd="0" destOrd="0" presId="urn:microsoft.com/office/officeart/2005/8/layout/pyramid2"/>
    <dgm:cxn modelId="{D82703AD-7A2C-40C7-ACE8-2F5D8610CFE1}" srcId="{73137DB0-D726-4FDB-87D5-BB9E9EB0C2F0}" destId="{78EB99EF-51A7-46E0-B648-72D2F996C7AB}" srcOrd="2" destOrd="0" parTransId="{E279E324-7C11-4B84-851F-4D9001584AA5}" sibTransId="{1F24222D-9145-496D-B5A5-A5103E2471DA}"/>
    <dgm:cxn modelId="{CD1D5E9E-3AFF-45FD-A184-A17D85D2DFFE}" type="presOf" srcId="{C1C312DF-D883-456A-90AB-9E31EC63FCA7}" destId="{60CD41B7-AA55-4CBB-9E94-E0514BD8887B}" srcOrd="0" destOrd="0" presId="urn:microsoft.com/office/officeart/2005/8/layout/pyramid2"/>
    <dgm:cxn modelId="{644B6DA9-8001-4943-8A64-FE6EE5379BF0}" srcId="{73137DB0-D726-4FDB-87D5-BB9E9EB0C2F0}" destId="{C87D2BB6-4B91-4463-8BC2-C5B55CF548BB}" srcOrd="4" destOrd="0" parTransId="{DCFB83FA-C1F0-430B-A86E-3E4859897A37}" sibTransId="{B64F02A8-CCCD-43E5-B268-2C618CCBCCF8}"/>
    <dgm:cxn modelId="{DE74EE81-5F9A-4AD1-A83E-6D25268990B8}" srcId="{73137DB0-D726-4FDB-87D5-BB9E9EB0C2F0}" destId="{9263B6A7-5882-4733-AA58-7BBCEAE68930}" srcOrd="3" destOrd="0" parTransId="{032BB5F0-60D2-4904-88EF-F2C9482F3555}" sibTransId="{8746726F-08AF-4FF7-9DAB-48E97192AB48}"/>
    <dgm:cxn modelId="{2DFA3A88-F500-4FC9-934F-E3E945DDFB69}" type="presOf" srcId="{73137DB0-D726-4FDB-87D5-BB9E9EB0C2F0}" destId="{DE3367D1-8143-4759-9D83-A56F2816613D}" srcOrd="0" destOrd="0" presId="urn:microsoft.com/office/officeart/2005/8/layout/pyramid2"/>
    <dgm:cxn modelId="{42BAD81C-F1DD-4A15-9D10-62F5E4097B2D}" srcId="{73137DB0-D726-4FDB-87D5-BB9E9EB0C2F0}" destId="{4E9FD82F-1B07-4B57-88AD-835706615FA1}" srcOrd="1" destOrd="0" parTransId="{A1199B4D-8657-45BB-97EB-3F879B348E40}" sibTransId="{EC05E3B8-5C65-48BB-BD30-B315BD11CAAD}"/>
    <dgm:cxn modelId="{83E0C4E6-7946-40F8-BC3C-54D988438932}" srcId="{73137DB0-D726-4FDB-87D5-BB9E9EB0C2F0}" destId="{C1C312DF-D883-456A-90AB-9E31EC63FCA7}" srcOrd="0" destOrd="0" parTransId="{5BC5684D-2C71-44BC-B3ED-7B1ACFAB8E5B}" sibTransId="{5149491F-A693-4916-8D74-AEB3667BDC92}"/>
    <dgm:cxn modelId="{0F57E832-0FBC-46F0-9B0B-A68C96DA2407}" type="presParOf" srcId="{DE3367D1-8143-4759-9D83-A56F2816613D}" destId="{91A08C8F-C860-4E74-9408-AEF743C995A4}" srcOrd="0" destOrd="0" presId="urn:microsoft.com/office/officeart/2005/8/layout/pyramid2"/>
    <dgm:cxn modelId="{3E556832-AED7-4C3F-9C09-57DE6F975B0E}" type="presParOf" srcId="{DE3367D1-8143-4759-9D83-A56F2816613D}" destId="{9F5C2D54-8966-4B82-B6A2-89E8E51D30EA}" srcOrd="1" destOrd="0" presId="urn:microsoft.com/office/officeart/2005/8/layout/pyramid2"/>
    <dgm:cxn modelId="{C2B426AF-C6AA-4BF1-9BFC-55FBE1A844F3}" type="presParOf" srcId="{9F5C2D54-8966-4B82-B6A2-89E8E51D30EA}" destId="{60CD41B7-AA55-4CBB-9E94-E0514BD8887B}" srcOrd="0" destOrd="0" presId="urn:microsoft.com/office/officeart/2005/8/layout/pyramid2"/>
    <dgm:cxn modelId="{F686F1B1-4D7C-4B36-9F0B-6A3F9B0AFFFE}" type="presParOf" srcId="{9F5C2D54-8966-4B82-B6A2-89E8E51D30EA}" destId="{72B7C8D4-644D-4F82-84FE-0940051A4CE4}" srcOrd="1" destOrd="0" presId="urn:microsoft.com/office/officeart/2005/8/layout/pyramid2"/>
    <dgm:cxn modelId="{92D01117-43DC-4708-BE0C-AB7A529C70A2}" type="presParOf" srcId="{9F5C2D54-8966-4B82-B6A2-89E8E51D30EA}" destId="{025CFE0A-C4C9-4F47-9387-A61BB534D73D}" srcOrd="2" destOrd="0" presId="urn:microsoft.com/office/officeart/2005/8/layout/pyramid2"/>
    <dgm:cxn modelId="{5BB5B3CA-51FC-4FBB-9F3B-5346A8413022}" type="presParOf" srcId="{9F5C2D54-8966-4B82-B6A2-89E8E51D30EA}" destId="{CCDE3F04-E8CC-418F-83F3-59247EA93809}" srcOrd="3" destOrd="0" presId="urn:microsoft.com/office/officeart/2005/8/layout/pyramid2"/>
    <dgm:cxn modelId="{04559904-B5F7-44D8-8EA9-2C3C8DF53BEC}" type="presParOf" srcId="{9F5C2D54-8966-4B82-B6A2-89E8E51D30EA}" destId="{04673027-BE24-4D6D-9BFB-F5767F866CC2}" srcOrd="4" destOrd="0" presId="urn:microsoft.com/office/officeart/2005/8/layout/pyramid2"/>
    <dgm:cxn modelId="{EBF6E73E-D005-45A0-8A6F-8AE17D82C545}" type="presParOf" srcId="{9F5C2D54-8966-4B82-B6A2-89E8E51D30EA}" destId="{400B928C-28FD-4D7E-B80B-F375180DECA3}" srcOrd="5" destOrd="0" presId="urn:microsoft.com/office/officeart/2005/8/layout/pyramid2"/>
    <dgm:cxn modelId="{BE617AD3-E33D-4376-B868-BD73B8420233}" type="presParOf" srcId="{9F5C2D54-8966-4B82-B6A2-89E8E51D30EA}" destId="{8EB5377B-D9A5-4E97-9566-127087E5CB83}" srcOrd="6" destOrd="0" presId="urn:microsoft.com/office/officeart/2005/8/layout/pyramid2"/>
    <dgm:cxn modelId="{A49D1C2E-FFA7-4FF8-AA1C-F9287C090F28}" type="presParOf" srcId="{9F5C2D54-8966-4B82-B6A2-89E8E51D30EA}" destId="{6F106B38-AF48-402E-9460-5A4A0550EA84}" srcOrd="7" destOrd="0" presId="urn:microsoft.com/office/officeart/2005/8/layout/pyramid2"/>
    <dgm:cxn modelId="{933F49B5-41ED-467D-9DC4-3DADA4C80069}" type="presParOf" srcId="{9F5C2D54-8966-4B82-B6A2-89E8E51D30EA}" destId="{A9849661-A09F-494F-8F34-6BC3FEBEEDED}" srcOrd="8" destOrd="0" presId="urn:microsoft.com/office/officeart/2005/8/layout/pyramid2"/>
    <dgm:cxn modelId="{E9AD744B-B43A-4D75-B2E7-619D1C42CE5C}" type="presParOf" srcId="{9F5C2D54-8966-4B82-B6A2-89E8E51D30EA}" destId="{978DAE3B-9EAE-4E88-BFC8-04A3EF0A380F}" srcOrd="9" destOrd="0" presId="urn:microsoft.com/office/officeart/2005/8/layout/pyramid2"/>
    <dgm:cxn modelId="{0AF9B041-25E6-4603-BD55-CC121E4E600F}" type="presParOf" srcId="{9F5C2D54-8966-4B82-B6A2-89E8E51D30EA}" destId="{7D81D332-ACA7-4EB4-825C-3FE53145D8BC}" srcOrd="10" destOrd="0" presId="urn:microsoft.com/office/officeart/2005/8/layout/pyramid2"/>
    <dgm:cxn modelId="{E25DCEE3-C248-4531-BDAF-B1A8D976354B}" type="presParOf" srcId="{9F5C2D54-8966-4B82-B6A2-89E8E51D30EA}" destId="{3691EDD1-4F66-4EB5-8CB6-47C0146EE8D4}" srcOrd="11" destOrd="0" presId="urn:microsoft.com/office/officeart/2005/8/layout/pyramid2"/>
  </dgm:cxnLst>
  <dgm:bg/>
  <dgm:whole/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6096000" cy="4724400"/>
        <a:chOff x="0" y="0"/>
        <a:chExt cx="0" cy="0"/>
      </a:xfrm>
    </dsp:grpSpPr>
    <dsp:sp>
      <dsp:nvSpPr>
        <dsp:cNvPr id="1" name="矩形 0"/>
        <dsp:cNvSpPr/>
      </dsp:nvSpPr>
      <dsp:spPr>
        <a:xfrm>
          <a:off x="0" y="541319"/>
          <a:ext cx="609600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>
      <dsp:nvSpPr>
        <dsp:cNvPr id="2" name="圆角矩形 1"/>
        <dsp:cNvSpPr/>
      </dsp:nvSpPr>
      <dsp:spPr>
        <a:xfrm>
          <a:off x="176807" y="168422"/>
          <a:ext cx="5804291" cy="1062720"/>
        </a:xfrm>
        <a:prstGeom prst="round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准圆简体" pitchFamily="2" charset="-122"/>
              <a:ea typeface="方正准圆简体" pitchFamily="2" charset="-122"/>
            </a:rPr>
            <a:t>具备一定的基础知识储备，</a:t>
          </a:r>
          <a:endParaRPr lang="en-US" altLang="zh-CN" sz="2400" b="1" kern="1200" dirty="0" smtClean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方正准圆简体" pitchFamily="2" charset="-122"/>
            <a:ea typeface="方正准圆简体" pitchFamily="2" charset="-122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准圆简体" pitchFamily="2" charset="-122"/>
              <a:ea typeface="方正准圆简体" pitchFamily="2" charset="-122"/>
            </a:rPr>
            <a:t>具备一定的道德和法律知识储备</a:t>
          </a:r>
          <a:endParaRPr lang="zh-CN" altLang="en-US" sz="2400" b="1" kern="1200" dirty="0" smtClean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方正准圆简体" pitchFamily="2" charset="-122"/>
            <a:ea typeface="方正准圆简体" pitchFamily="2" charset="-122"/>
          </a:endParaRPr>
        </a:p>
      </dsp:txBody>
      <dsp:txXfrm>
        <a:off x="176807" y="168422"/>
        <a:ext cx="5804291" cy="1062720"/>
      </dsp:txXfrm>
    </dsp:sp>
    <dsp:sp>
      <dsp:nvSpPr>
        <dsp:cNvPr id="3" name="矩形 2"/>
        <dsp:cNvSpPr/>
      </dsp:nvSpPr>
      <dsp:spPr>
        <a:xfrm>
          <a:off x="0" y="2174279"/>
          <a:ext cx="609600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>
      <dsp:nvSpPr>
        <dsp:cNvPr id="4" name="圆角矩形 3"/>
        <dsp:cNvSpPr/>
      </dsp:nvSpPr>
      <dsp:spPr>
        <a:xfrm>
          <a:off x="32793" y="1896612"/>
          <a:ext cx="5600230" cy="1062720"/>
        </a:xfrm>
        <a:prstGeom prst="round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2"/>
              </a:solidFill>
              <a:effectLst/>
              <a:latin typeface="方正准圆简体" pitchFamily="2" charset="-122"/>
              <a:ea typeface="方正准圆简体" pitchFamily="2" charset="-122"/>
            </a:rPr>
            <a:t>有一定的自学能力，能独立思考问题，</a:t>
          </a:r>
          <a:endParaRPr lang="en-US" altLang="zh-CN" sz="2400" b="1" kern="1200" dirty="0" smtClean="0">
            <a:solidFill>
              <a:schemeClr val="tx2"/>
            </a:solidFill>
            <a:effectLst/>
            <a:latin typeface="方正准圆简体" pitchFamily="2" charset="-122"/>
            <a:ea typeface="方正准圆简体" pitchFamily="2" charset="-122"/>
          </a:endParaRPr>
        </a:p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2"/>
              </a:solidFill>
              <a:effectLst/>
              <a:latin typeface="方正准圆简体" pitchFamily="2" charset="-122"/>
              <a:ea typeface="方正准圆简体" pitchFamily="2" charset="-122"/>
            </a:rPr>
            <a:t>并且能初步解决问题，但是还需提高</a:t>
          </a:r>
          <a:endParaRPr lang="zh-CN" altLang="en-US" sz="2400" b="1" kern="1200" dirty="0">
            <a:solidFill>
              <a:schemeClr val="tx2"/>
            </a:solidFill>
            <a:effectLst/>
            <a:latin typeface="方正准圆简体" pitchFamily="2" charset="-122"/>
            <a:ea typeface="方正准圆简体" pitchFamily="2" charset="-122"/>
          </a:endParaRPr>
        </a:p>
      </dsp:txBody>
      <dsp:txXfrm>
        <a:off x="32793" y="1896612"/>
        <a:ext cx="5600230" cy="1062720"/>
      </dsp:txXfrm>
    </dsp:sp>
    <dsp:sp>
      <dsp:nvSpPr>
        <dsp:cNvPr id="5" name="矩形 4"/>
        <dsp:cNvSpPr/>
      </dsp:nvSpPr>
      <dsp:spPr>
        <a:xfrm>
          <a:off x="0" y="3807240"/>
          <a:ext cx="6096000" cy="907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>
      <dsp:nvSpPr>
        <dsp:cNvPr id="6" name="圆角矩形 5"/>
        <dsp:cNvSpPr/>
      </dsp:nvSpPr>
      <dsp:spPr>
        <a:xfrm>
          <a:off x="32793" y="3552803"/>
          <a:ext cx="5600230" cy="1062720"/>
        </a:xfrm>
        <a:prstGeom prst="roundRect">
          <a:avLst/>
        </a:prstGeom>
        <a:solidFill>
          <a:srgbClr val="92D05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准圆简体" pitchFamily="2" charset="-122"/>
              <a:ea typeface="方正准圆简体" pitchFamily="2" charset="-122"/>
            </a:rPr>
            <a:t>有一定的表现欲，但是，总复习的现实，学生难免出现心理上疲惫的特点</a:t>
          </a:r>
          <a:endParaRPr lang="zh-CN" altLang="en-US" sz="2400" b="1" kern="1200" dirty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方正准圆简体" pitchFamily="2" charset="-122"/>
            <a:ea typeface="方正准圆简体" pitchFamily="2" charset="-122"/>
          </a:endParaRPr>
        </a:p>
      </dsp:txBody>
      <dsp:txXfrm>
        <a:off x="32793" y="3552803"/>
        <a:ext cx="5600230" cy="10627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7010400" cy="5029200"/>
        <a:chOff x="0" y="0"/>
        <a:chExt cx="0" cy="0"/>
      </a:xfrm>
    </dsp:grpSpPr>
    <dsp:sp>
      <dsp:nvSpPr>
        <dsp:cNvPr id="1" name="椭圆 0"/>
        <dsp:cNvSpPr/>
      </dsp:nvSpPr>
      <dsp:spPr>
        <a:xfrm>
          <a:off x="1019663" y="829"/>
          <a:ext cx="2087420" cy="2009670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itchFamily="2" charset="-122"/>
              <a:ea typeface="华文彩云" pitchFamily="2" charset="-122"/>
            </a:rPr>
            <a:t>启发引导法</a:t>
          </a:r>
          <a:endParaRPr lang="zh-CN" altLang="en-US" sz="3200" b="1" kern="1200" dirty="0" smtClean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华文彩云" pitchFamily="2" charset="-122"/>
            <a:ea typeface="华文彩云" pitchFamily="2" charset="-122"/>
          </a:endParaRPr>
        </a:p>
      </dsp:txBody>
      <dsp:txXfrm>
        <a:off x="1019663" y="829"/>
        <a:ext cx="2087420" cy="2009670"/>
      </dsp:txXfrm>
    </dsp:sp>
    <dsp:sp>
      <dsp:nvSpPr>
        <dsp:cNvPr id="2" name="加号 1"/>
        <dsp:cNvSpPr/>
      </dsp:nvSpPr>
      <dsp:spPr>
        <a:xfrm>
          <a:off x="1670767" y="2120429"/>
          <a:ext cx="785212" cy="785212"/>
        </a:xfrm>
        <a:prstGeom prst="mathPlus">
          <a:avLst/>
        </a:prstGeom>
        <a:gradFill rotWithShape="0">
          <a:gsLst>
            <a:gs pos="0">
              <a:schemeClr val="accent2">
                <a:shade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300" kern="1200"/>
        </a:p>
      </dsp:txBody>
      <dsp:txXfrm>
        <a:off x="1670767" y="2120429"/>
        <a:ext cx="785212" cy="785212"/>
      </dsp:txXfrm>
    </dsp:sp>
    <dsp:sp>
      <dsp:nvSpPr>
        <dsp:cNvPr id="3" name="椭圆 2"/>
        <dsp:cNvSpPr/>
      </dsp:nvSpPr>
      <dsp:spPr>
        <a:xfrm>
          <a:off x="1114362" y="2980973"/>
          <a:ext cx="2086039" cy="2012798"/>
        </a:xfrm>
        <a:prstGeom prst="ellipse">
          <a:avLst/>
        </a:prstGeom>
        <a:gradFill rotWithShape="0">
          <a:gsLst>
            <a:gs pos="0">
              <a:schemeClr val="accent2">
                <a:shade val="80000"/>
                <a:hueOff val="-201282"/>
                <a:satOff val="4791"/>
                <a:lumOff val="12662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01282"/>
                <a:satOff val="4791"/>
                <a:lumOff val="12662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01282"/>
                <a:satOff val="4791"/>
                <a:lumOff val="1266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itchFamily="2" charset="-122"/>
              <a:ea typeface="华文彩云" pitchFamily="2" charset="-122"/>
            </a:rPr>
            <a:t>讲练结合法</a:t>
          </a:r>
          <a:endParaRPr lang="zh-CN" altLang="en-US" sz="3200" b="1" kern="1200" dirty="0" smtClean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华文彩云" pitchFamily="2" charset="-122"/>
            <a:ea typeface="华文彩云" pitchFamily="2" charset="-122"/>
          </a:endParaRPr>
        </a:p>
      </dsp:txBody>
      <dsp:txXfrm>
        <a:off x="1114362" y="2980973"/>
        <a:ext cx="2086039" cy="2012798"/>
      </dsp:txXfrm>
    </dsp:sp>
    <dsp:sp>
      <dsp:nvSpPr>
        <dsp:cNvPr id="4" name="右箭头 3"/>
        <dsp:cNvSpPr/>
      </dsp:nvSpPr>
      <dsp:spPr>
        <a:xfrm rot="21593107">
          <a:off x="3134116" y="2231173"/>
          <a:ext cx="751260" cy="50361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shade val="90000"/>
                <a:hueOff val="-402541"/>
                <a:satOff val="2005"/>
                <a:lumOff val="22411"/>
                <a:alphaOff val="0"/>
                <a:shade val="51000"/>
                <a:satMod val="130000"/>
              </a:schemeClr>
            </a:gs>
            <a:gs pos="80000">
              <a:schemeClr val="accent2">
                <a:shade val="90000"/>
                <a:hueOff val="-402541"/>
                <a:satOff val="2005"/>
                <a:lumOff val="22411"/>
                <a:alphaOff val="0"/>
                <a:shade val="93000"/>
                <a:satMod val="130000"/>
              </a:schemeClr>
            </a:gs>
            <a:gs pos="100000">
              <a:schemeClr val="accent2">
                <a:shade val="90000"/>
                <a:hueOff val="-402541"/>
                <a:satOff val="2005"/>
                <a:lumOff val="2241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2100" kern="1200"/>
        </a:p>
      </dsp:txBody>
      <dsp:txXfrm rot="21593107">
        <a:off x="3134116" y="2231173"/>
        <a:ext cx="751260" cy="503619"/>
      </dsp:txXfrm>
    </dsp:sp>
    <dsp:sp>
      <dsp:nvSpPr>
        <dsp:cNvPr id="5" name="椭圆 4"/>
        <dsp:cNvSpPr/>
      </dsp:nvSpPr>
      <dsp:spPr>
        <a:xfrm>
          <a:off x="4140696" y="1472947"/>
          <a:ext cx="2071364" cy="2036408"/>
        </a:xfrm>
        <a:prstGeom prst="ellipse">
          <a:avLst/>
        </a:prstGeom>
        <a:solidFill>
          <a:schemeClr val="accent6">
            <a:lumMod val="60000"/>
            <a:lumOff val="4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彩云" pitchFamily="2" charset="-122"/>
              <a:ea typeface="华文彩云" pitchFamily="2" charset="-122"/>
            </a:rPr>
            <a:t>教学目标</a:t>
          </a:r>
          <a:endParaRPr lang="zh-CN" altLang="en-US" sz="3200" b="1" kern="1200" dirty="0" smtClean="0">
            <a:solidFill>
              <a:schemeClr val="tx2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华文彩云" pitchFamily="2" charset="-122"/>
            <a:ea typeface="华文彩云" pitchFamily="2" charset="-122"/>
          </a:endParaRPr>
        </a:p>
      </dsp:txBody>
      <dsp:txXfrm>
        <a:off x="4140696" y="1472947"/>
        <a:ext cx="2071364" cy="20364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9829800" cy="5867400"/>
        <a:chOff x="0" y="0"/>
        <a:chExt cx="0" cy="0"/>
      </a:xfrm>
    </dsp:grpSpPr>
    <dsp:sp>
      <dsp:nvSpPr>
        <dsp:cNvPr id="1" name="流程图: 合并 0"/>
        <dsp:cNvSpPr/>
      </dsp:nvSpPr>
      <dsp:spPr>
        <a:xfrm rot="20841717">
          <a:off x="3082935" y="59436"/>
          <a:ext cx="6069062" cy="5867399"/>
        </a:xfrm>
        <a:prstGeom prst="flowChartMerg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shade val="51000"/>
                <a:satMod val="130000"/>
                <a:alpha val="7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>
      <dsp:nvSpPr>
        <dsp:cNvPr id="2" name="圆角矩形 1"/>
        <dsp:cNvSpPr/>
      </dsp:nvSpPr>
      <dsp:spPr>
        <a:xfrm>
          <a:off x="1545082" y="378844"/>
          <a:ext cx="5201922" cy="69446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di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</a:rPr>
            <a:t>①</a:t>
          </a:r>
          <a:r>
            <a:rPr lang="zh-CN" altLang="en-US" sz="2000" b="1" kern="1200" dirty="0" smtClean="0"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</a:rPr>
            <a:t>创设情境   导入新课      </a:t>
          </a:r>
          <a:r>
            <a:rPr lang="en-US" altLang="zh-CN" sz="2000" b="1" kern="1200" dirty="0" smtClean="0"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</a:rPr>
            <a:t>1</a:t>
          </a:r>
          <a:r>
            <a:rPr lang="zh-CN" altLang="en-US" sz="2000" b="1" kern="1200" dirty="0" smtClean="0">
              <a:effectLst/>
              <a:latin typeface="微软雅黑" pitchFamily="34" charset="-122"/>
              <a:ea typeface="微软雅黑" pitchFamily="34" charset="-122"/>
            </a:rPr>
            <a:t>分钟</a:t>
          </a:r>
          <a:endParaRPr lang="zh-CN" altLang="en-US" sz="2000" kern="1200" dirty="0">
            <a:effectLst/>
            <a:latin typeface="微软雅黑" pitchFamily="34" charset="-122"/>
            <a:ea typeface="微软雅黑" pitchFamily="34" charset="-122"/>
          </a:endParaRPr>
        </a:p>
      </dsp:txBody>
      <dsp:txXfrm>
        <a:off x="1545082" y="378844"/>
        <a:ext cx="5201922" cy="694461"/>
      </dsp:txXfrm>
    </dsp:sp>
    <dsp:sp>
      <dsp:nvSpPr>
        <dsp:cNvPr id="3" name="圆角矩形 2"/>
        <dsp:cNvSpPr/>
      </dsp:nvSpPr>
      <dsp:spPr>
        <a:xfrm>
          <a:off x="1545082" y="1287966"/>
          <a:ext cx="5201922" cy="69446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di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</a:rPr>
            <a:t>②</a:t>
          </a:r>
          <a:r>
            <a:rPr lang="zh-CN" altLang="en-US" sz="2000" b="1" kern="1200" dirty="0" smtClean="0"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</a:rPr>
            <a:t>温习旧知   知识构建     </a:t>
          </a:r>
          <a:r>
            <a:rPr lang="en-US" altLang="zh-CN" sz="2000" b="1" kern="1200" dirty="0" smtClean="0">
              <a:effectLst/>
              <a:latin typeface="微软雅黑" pitchFamily="34" charset="-122"/>
              <a:ea typeface="微软雅黑" pitchFamily="34" charset="-122"/>
            </a:rPr>
            <a:t>10</a:t>
          </a:r>
          <a:r>
            <a:rPr lang="zh-CN" altLang="en-US" sz="2000" b="1" kern="1200" dirty="0" smtClean="0">
              <a:effectLst/>
              <a:latin typeface="微软雅黑" pitchFamily="34" charset="-122"/>
              <a:ea typeface="微软雅黑" pitchFamily="34" charset="-122"/>
            </a:rPr>
            <a:t>分钟</a:t>
          </a:r>
          <a:r>
            <a:rPr lang="zh-CN" altLang="en-US" sz="2000" kern="1200" dirty="0" smtClean="0">
              <a:effectLst/>
              <a:latin typeface="微软雅黑" pitchFamily="34" charset="-122"/>
              <a:ea typeface="微软雅黑" pitchFamily="34" charset="-122"/>
            </a:rPr>
            <a:t> </a:t>
          </a:r>
          <a:endParaRPr lang="zh-CN" altLang="en-US" sz="2000" kern="1200" dirty="0">
            <a:effectLst/>
            <a:latin typeface="微软雅黑" pitchFamily="34" charset="-122"/>
            <a:ea typeface="微软雅黑" pitchFamily="34" charset="-122"/>
          </a:endParaRPr>
        </a:p>
      </dsp:txBody>
      <dsp:txXfrm>
        <a:off x="1545082" y="1287966"/>
        <a:ext cx="5201922" cy="694461"/>
      </dsp:txXfrm>
    </dsp:sp>
    <dsp:sp>
      <dsp:nvSpPr>
        <dsp:cNvPr id="4" name="圆角矩形 3"/>
        <dsp:cNvSpPr/>
      </dsp:nvSpPr>
      <dsp:spPr>
        <a:xfrm>
          <a:off x="1545082" y="2146610"/>
          <a:ext cx="5201922" cy="69446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di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</a:rPr>
            <a:t>③</a:t>
          </a:r>
          <a:r>
            <a:rPr lang="zh-CN" altLang="en-US" sz="2000" b="1" kern="1200" dirty="0" smtClean="0"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</a:rPr>
            <a:t>深度探究  突出重点     </a:t>
          </a:r>
          <a:r>
            <a:rPr lang="en-US" altLang="zh-CN" sz="2000" b="1" kern="1200" dirty="0" smtClean="0"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</a:rPr>
            <a:t>15</a:t>
          </a:r>
          <a:r>
            <a:rPr lang="zh-CN" altLang="en-US" sz="2000" b="1" kern="1200" dirty="0" smtClean="0"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</a:rPr>
            <a:t>分钟</a:t>
          </a:r>
          <a:r>
            <a:rPr lang="zh-CN" altLang="en-US" sz="2900" b="1" kern="1200" dirty="0" smtClean="0">
              <a:solidFill>
                <a:srgbClr val="000000"/>
              </a:solidFill>
              <a:latin typeface="Times New Roman" pitchFamily="18" charset="0"/>
            </a:rPr>
            <a:t> </a:t>
          </a:r>
          <a:endParaRPr lang="zh-CN" altLang="en-US" sz="2900" b="1" kern="1200" dirty="0" smtClean="0">
            <a:solidFill>
              <a:srgbClr val="000000"/>
            </a:solidFill>
            <a:latin typeface="Times New Roman" pitchFamily="18" charset="0"/>
          </a:endParaRPr>
        </a:p>
      </dsp:txBody>
      <dsp:txXfrm>
        <a:off x="1545082" y="2146610"/>
        <a:ext cx="5201922" cy="694461"/>
      </dsp:txXfrm>
    </dsp:sp>
    <dsp:sp>
      <dsp:nvSpPr>
        <dsp:cNvPr id="5" name="圆角矩形 4"/>
        <dsp:cNvSpPr/>
      </dsp:nvSpPr>
      <dsp:spPr>
        <a:xfrm>
          <a:off x="1545082" y="3005253"/>
          <a:ext cx="5201922" cy="69446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di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</a:rPr>
            <a:t>④</a:t>
          </a:r>
          <a:r>
            <a:rPr lang="zh-CN" altLang="en-US" sz="2000" b="1" kern="1200" dirty="0" smtClean="0">
              <a:solidFill>
                <a:srgbClr val="C00000"/>
              </a:solidFill>
              <a:effectLst/>
              <a:latin typeface="微软雅黑" pitchFamily="34" charset="-122"/>
              <a:ea typeface="微软雅黑" pitchFamily="34" charset="-122"/>
            </a:rPr>
            <a:t>分析归纳   突破难点   </a:t>
          </a:r>
          <a:r>
            <a:rPr lang="zh-CN" altLang="en-US" sz="2000" b="1" kern="1200" dirty="0" smtClean="0">
              <a:effectLst/>
              <a:latin typeface="微软雅黑" pitchFamily="34" charset="-122"/>
              <a:ea typeface="微软雅黑" pitchFamily="34" charset="-122"/>
            </a:rPr>
            <a:t>　</a:t>
          </a:r>
          <a:r>
            <a:rPr lang="en-US" altLang="zh-CN" sz="2000" b="1" kern="1200" dirty="0" smtClean="0">
              <a:effectLst/>
              <a:latin typeface="微软雅黑" pitchFamily="34" charset="-122"/>
              <a:ea typeface="微软雅黑" pitchFamily="34" charset="-122"/>
            </a:rPr>
            <a:t>15</a:t>
          </a:r>
          <a:r>
            <a:rPr lang="zh-CN" altLang="en-US" sz="2000" b="1" kern="1200" dirty="0" smtClean="0">
              <a:effectLst/>
              <a:latin typeface="微软雅黑" pitchFamily="34" charset="-122"/>
              <a:ea typeface="微软雅黑" pitchFamily="34" charset="-122"/>
            </a:rPr>
            <a:t>分钟</a:t>
          </a:r>
          <a:r>
            <a:rPr lang="zh-CN" altLang="en-US" sz="2000" kern="1200" dirty="0" smtClean="0">
              <a:effectLst/>
              <a:latin typeface="微软雅黑" pitchFamily="34" charset="-122"/>
              <a:ea typeface="微软雅黑" pitchFamily="34" charset="-122"/>
            </a:rPr>
            <a:t>  </a:t>
          </a:r>
          <a:endParaRPr lang="zh-CN" altLang="en-US" sz="2000" kern="1200" dirty="0">
            <a:effectLst/>
            <a:latin typeface="微软雅黑" pitchFamily="34" charset="-122"/>
            <a:ea typeface="微软雅黑" pitchFamily="34" charset="-122"/>
          </a:endParaRPr>
        </a:p>
      </dsp:txBody>
      <dsp:txXfrm>
        <a:off x="1545082" y="3005253"/>
        <a:ext cx="5201922" cy="694461"/>
      </dsp:txXfrm>
    </dsp:sp>
    <dsp:sp>
      <dsp:nvSpPr>
        <dsp:cNvPr id="6" name="圆角矩形 5"/>
        <dsp:cNvSpPr/>
      </dsp:nvSpPr>
      <dsp:spPr>
        <a:xfrm>
          <a:off x="1545082" y="3863896"/>
          <a:ext cx="5201922" cy="69446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di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</a:rPr>
            <a:t>⑤</a:t>
          </a:r>
          <a:r>
            <a:rPr lang="zh-CN" altLang="en-US" sz="2000" b="1" kern="1200" dirty="0" smtClean="0">
              <a:solidFill>
                <a:srgbClr val="000000"/>
              </a:solidFill>
              <a:effectLst/>
              <a:latin typeface="微软雅黑" pitchFamily="34" charset="-122"/>
              <a:ea typeface="微软雅黑" pitchFamily="34" charset="-122"/>
            </a:rPr>
            <a:t>总结反</a:t>
          </a:r>
          <a:r>
            <a:rPr lang="zh-CN" altLang="en-US" sz="2000" b="1" kern="1200" dirty="0" smtClean="0">
              <a:solidFill>
                <a:schemeClr val="tx2"/>
              </a:solidFill>
              <a:effectLst/>
              <a:latin typeface="微软雅黑" pitchFamily="34" charset="-122"/>
              <a:ea typeface="微软雅黑" pitchFamily="34" charset="-122"/>
            </a:rPr>
            <a:t>思   体验成功      </a:t>
          </a:r>
          <a:r>
            <a:rPr lang="en-US" altLang="zh-CN" sz="2000" b="1" kern="1200" dirty="0" smtClean="0">
              <a:solidFill>
                <a:schemeClr val="tx1">
                  <a:lumMod val="50000"/>
                </a:schemeClr>
              </a:solidFill>
              <a:effectLst/>
              <a:latin typeface="微软雅黑" pitchFamily="34" charset="-122"/>
              <a:ea typeface="微软雅黑" pitchFamily="34" charset="-122"/>
            </a:rPr>
            <a:t>2</a:t>
          </a:r>
          <a:r>
            <a:rPr lang="zh-CN" altLang="en-US" sz="2000" b="1" kern="1200" dirty="0" smtClean="0">
              <a:solidFill>
                <a:schemeClr val="tx1">
                  <a:lumMod val="50000"/>
                </a:schemeClr>
              </a:solidFill>
              <a:effectLst/>
              <a:latin typeface="微软雅黑" pitchFamily="34" charset="-122"/>
              <a:ea typeface="微软雅黑" pitchFamily="34" charset="-122"/>
            </a:rPr>
            <a:t>分钟</a:t>
          </a:r>
          <a:endParaRPr lang="zh-CN" altLang="en-US" sz="2000" kern="1200" dirty="0">
            <a:solidFill>
              <a:schemeClr val="tx1">
                <a:lumMod val="50000"/>
              </a:schemeClr>
            </a:solidFill>
            <a:effectLst/>
            <a:latin typeface="微软雅黑" pitchFamily="34" charset="-122"/>
            <a:ea typeface="微软雅黑" pitchFamily="34" charset="-122"/>
          </a:endParaRPr>
        </a:p>
      </dsp:txBody>
      <dsp:txXfrm>
        <a:off x="1545082" y="3863896"/>
        <a:ext cx="5201922" cy="694461"/>
      </dsp:txXfrm>
    </dsp:sp>
    <dsp:sp>
      <dsp:nvSpPr>
        <dsp:cNvPr id="7" name="圆角矩形 6"/>
        <dsp:cNvSpPr/>
      </dsp:nvSpPr>
      <dsp:spPr>
        <a:xfrm>
          <a:off x="1545082" y="4722543"/>
          <a:ext cx="5201922" cy="69446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di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kern="1200" dirty="0" smtClean="0">
              <a:solidFill>
                <a:schemeClr val="tx1">
                  <a:lumMod val="50000"/>
                </a:schemeClr>
              </a:solidFill>
              <a:effectLst/>
              <a:latin typeface="微软雅黑" pitchFamily="34" charset="-122"/>
              <a:ea typeface="微软雅黑" pitchFamily="34" charset="-122"/>
            </a:rPr>
            <a:t>⑥</a:t>
          </a:r>
          <a:r>
            <a:rPr lang="zh-CN" altLang="en-US" sz="2000" b="1" kern="1200" dirty="0" smtClean="0">
              <a:solidFill>
                <a:schemeClr val="tx1">
                  <a:lumMod val="50000"/>
                </a:schemeClr>
              </a:solidFill>
              <a:effectLst/>
              <a:latin typeface="微软雅黑" pitchFamily="34" charset="-122"/>
              <a:ea typeface="微软雅黑" pitchFamily="34" charset="-122"/>
            </a:rPr>
            <a:t>课堂练习   结束语      </a:t>
          </a:r>
          <a:r>
            <a:rPr lang="zh-CN" altLang="en-US" sz="2000" kern="1200" dirty="0" smtClean="0">
              <a:solidFill>
                <a:schemeClr val="tx1">
                  <a:lumMod val="50000"/>
                </a:schemeClr>
              </a:solidFill>
              <a:effectLst/>
              <a:latin typeface="微软雅黑" pitchFamily="34" charset="-122"/>
              <a:ea typeface="微软雅黑" pitchFamily="34" charset="-122"/>
            </a:rPr>
            <a:t> </a:t>
          </a:r>
          <a:r>
            <a:rPr lang="en-US" altLang="zh-CN" sz="2000" b="1" kern="1200" dirty="0" smtClean="0">
              <a:solidFill>
                <a:schemeClr val="tx1">
                  <a:lumMod val="50000"/>
                </a:schemeClr>
              </a:solidFill>
              <a:effectLst/>
              <a:latin typeface="微软雅黑" pitchFamily="34" charset="-122"/>
              <a:ea typeface="微软雅黑" pitchFamily="34" charset="-122"/>
            </a:rPr>
            <a:t>3</a:t>
          </a:r>
          <a:r>
            <a:rPr lang="zh-CN" altLang="en-US" sz="2000" b="1" kern="1200" dirty="0" smtClean="0">
              <a:solidFill>
                <a:schemeClr val="tx1">
                  <a:lumMod val="50000"/>
                </a:schemeClr>
              </a:solidFill>
              <a:effectLst/>
              <a:latin typeface="微软雅黑" pitchFamily="34" charset="-122"/>
              <a:ea typeface="微软雅黑" pitchFamily="34" charset="-122"/>
            </a:rPr>
            <a:t>分钟</a:t>
          </a:r>
          <a:endParaRPr lang="zh-CN" altLang="en-US" sz="2000" kern="1200" dirty="0">
            <a:solidFill>
              <a:schemeClr val="tx1">
                <a:lumMod val="50000"/>
              </a:schemeClr>
            </a:solidFill>
            <a:effectLst/>
            <a:latin typeface="微软雅黑" pitchFamily="34" charset="-122"/>
            <a:ea typeface="微软雅黑" pitchFamily="34" charset="-122"/>
          </a:endParaRPr>
        </a:p>
      </dsp:txBody>
      <dsp:txXfrm>
        <a:off x="1545082" y="4722543"/>
        <a:ext cx="5201922" cy="6944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srcNode" val="vNodes"/>
                <dgm:param type="dstNode" val="lastNode"/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dir/>
      <dgm:resizeHandles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55C528F-415E-4C21-990B-E4E2DFBE4294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B6BD444F-BDB9-4BB1-9F9D-4DCAA075626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8E0C79E7-806E-4298-9165-ED13B9C14419}" type="slidenum">
              <a:rPr lang="zh-CN" altLang="en-US" smtClean="0">
                <a:latin typeface="Arial" panose="020B0604020202020204" pitchFamily="34" charset="0"/>
              </a:rPr>
            </a:fld>
            <a:endParaRPr lang="en-US" altLang="zh-CN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8F148-7B0E-4EE2-B866-918DDD56E5F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63E804-CFBC-4245-AA7B-9B3AE9513C8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A87CD-70D1-4492-92F6-E63A13A6999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  <a:stretch>
            <a:fillRect r="-9985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2049"/>
          <p:cNvSpPr>
            <a:spLocks noGrp="1"/>
          </p:cNvSpPr>
          <p:nvPr>
            <p:ph type="ctrTitle"/>
          </p:nvPr>
        </p:nvSpPr>
        <p:spPr>
          <a:xfrm>
            <a:off x="395288" y="4437063"/>
            <a:ext cx="7772400" cy="966787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 sz="3600" b="0" kern="1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1" name="副标题 2050"/>
          <p:cNvSpPr>
            <a:spLocks noGrp="1"/>
          </p:cNvSpPr>
          <p:nvPr>
            <p:ph type="subTitle" idx="1"/>
          </p:nvPr>
        </p:nvSpPr>
        <p:spPr>
          <a:xfrm>
            <a:off x="395288" y="5445125"/>
            <a:ext cx="6400800" cy="6000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 sz="2400" kern="1200">
                <a:solidFill>
                  <a:schemeClr val="bg1"/>
                </a:solidFill>
                <a:ea typeface="微软雅黑" panose="020B0503020204020204" pitchFamily="34" charset="-122"/>
              </a:defRPr>
            </a:lvl1pPr>
            <a:lvl2pPr marL="457200" lvl="1" indent="-4572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2pPr>
            <a:lvl3pPr marL="914400" lvl="2" indent="-9144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3pPr>
            <a:lvl4pPr marL="1371600" lvl="3" indent="-13716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4pPr>
            <a:lvl5pPr marL="1828800" lvl="4" indent="-1828800" algn="ctr">
              <a:buNone/>
              <a:defRPr sz="2800" kern="1200">
                <a:solidFill>
                  <a:schemeClr val="tx1"/>
                </a:solidFill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2" name="日期占位符 205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defRPr/>
            </a:pPr>
            <a:endParaRPr lang="en-US" altLang="zh-CN"/>
          </a:p>
        </p:txBody>
      </p:sp>
      <p:sp>
        <p:nvSpPr>
          <p:cNvPr id="2053" name="页脚占位符 2052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>
              <a:defRPr/>
            </a:pPr>
            <a:endParaRPr lang="en-US" altLang="zh-CN"/>
          </a:p>
        </p:txBody>
      </p:sp>
    </p:spTree>
  </p:cSld>
  <p:clrMapOvr>
    <a:masterClrMapping/>
  </p:clrMapOvr>
  <p:hf sldNum="0" hd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www.themegallery.com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LOGO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A7FEF3-BA2D-4E92-B467-8EC1F7BEB03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www.themegallery.com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LOGO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AE355E-9E4C-44E2-BFF3-8C15F565F18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39750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36846" y="1123950"/>
            <a:ext cx="4032504" cy="45275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www.themegallery.com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LOGO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4C416C-BE66-48C7-8274-8542A9ABA34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www.themegallery.com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LOGO</a:t>
            </a: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ED968F-42EC-4CB9-8E54-783455A28D4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www.themegallery.com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LOGO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2A3B49-39E8-4D3C-89BE-501B4C6CC01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www.themegallery.com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LOGO</a:t>
            </a: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95A2F0-75FC-409C-9994-5CD85DF9E96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www.themegallery.com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LOGO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BB8FAC1-CFD3-4AAB-B18F-4C29EF61C6E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A7168-3D9D-41AB-9681-99FA7410A67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www.themegallery.com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LOGO</a:t>
            </a: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EA4D50-862F-4AE6-8A9E-87C39CD68AB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www.themegallery.com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LOGO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EB19EF-82CC-4D64-9A79-FFC72D53E15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1950" y="117475"/>
            <a:ext cx="2057400" cy="5534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39750" y="117475"/>
            <a:ext cx="6052930" cy="5534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www.themegallery.com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LOGO</a:t>
            </a: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A71BDD2-4DDE-4D0E-B11F-A3F8A7FD7BE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B63797-2513-4480-83A2-DC517FC1D3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2B5BED-C9BE-49E7-9A3A-EB8FA87F73D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6A498D-53ED-4441-8EA3-BE618F626E2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848D8-BC21-4137-BB17-010D342E03B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D1032-88B6-472F-9D70-C029A15F246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EFC0E-BE58-4FEC-A48C-1A21D79AF8D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7F9B88-DE26-4092-B116-DC6E671E637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2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3E0C25F-DF4B-421C-B224-F3FC0D495989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 r="-242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11188" y="117475"/>
            <a:ext cx="8075612" cy="72072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539750" y="1123950"/>
            <a:ext cx="8229600" cy="452755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r>
              <a:rPr lang="en-US" altLang="zh-CN"/>
              <a:t>www.themegallery.com</a:t>
            </a:r>
            <a:endParaRPr lang="en-US" altLang="zh-CN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>
              <a:defRPr/>
            </a:pPr>
            <a:r>
              <a:rPr lang="en-US" altLang="zh-CN"/>
              <a:t>LOGO</a:t>
            </a:r>
            <a:endParaRPr lang="en-US" alt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>
              <a:defRPr/>
            </a:pPr>
            <a:fld id="{9535A104-026E-4D33-A2DA-803ABBB2B795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/>
  <p:txStyles>
    <p:titleStyle>
      <a:lvl1pPr marL="0" lvl="0" indent="0" algn="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3600" b="0" i="0" u="none" kern="1200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4.png"/><Relationship Id="rId2" Type="http://schemas.microsoft.com/office/2007/relationships/media" Target="file:///C:\Documents%20and%20Settings\Administrator\&#26700;&#38754;\&#39640;&#24179;&#35828;&#35838;\&#26032;&#38395;.wmv" TargetMode="External"/><Relationship Id="rId1" Type="http://schemas.openxmlformats.org/officeDocument/2006/relationships/video" Target="file:///C:\Documents%20and%20Settings\Administrator\&#26700;&#38754;\&#39640;&#24179;&#35828;&#35838;\&#26032;&#38395;.wmv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diagramColors" Target="../diagrams/colors2.xml"/><Relationship Id="rId3" Type="http://schemas.openxmlformats.org/officeDocument/2006/relationships/diagramQuickStyle" Target="../diagrams/quickStyle2.xml"/><Relationship Id="rId2" Type="http://schemas.openxmlformats.org/officeDocument/2006/relationships/diagramLayout" Target="../diagrams/layout2.xml"/><Relationship Id="rId1" Type="http://schemas.openxmlformats.org/officeDocument/2006/relationships/diagramData" Target="../diagrams/data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diagramColors" Target="../diagrams/colors3.xml"/><Relationship Id="rId3" Type="http://schemas.openxmlformats.org/officeDocument/2006/relationships/diagramQuickStyle" Target="../diagrams/quickStyle3.xml"/><Relationship Id="rId2" Type="http://schemas.openxmlformats.org/officeDocument/2006/relationships/diagramLayout" Target="../diagrams/layout3.xml"/><Relationship Id="rId1" Type="http://schemas.openxmlformats.org/officeDocument/2006/relationships/diagramData" Target="../diagrams/data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67744" y="1196752"/>
            <a:ext cx="5040560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</a:rPr>
              <a:t>青</a:t>
            </a: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</a:rPr>
              <a:t>春的脚步</a:t>
            </a:r>
            <a:endParaRPr lang="en-US" altLang="zh-CN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</a:endParaRPr>
          </a:p>
          <a:p>
            <a:pPr algn="ctr">
              <a:defRPr/>
            </a:pPr>
            <a:endParaRPr lang="en-US" altLang="zh-CN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</a:endParaRPr>
          </a:p>
          <a:p>
            <a:pPr algn="ctr">
              <a:defRPr/>
            </a:pPr>
            <a:r>
              <a:rPr lang="zh-CN" altLang="en-US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28000" endPos="45000" dist="1000" dir="5400000" sy="-100000" algn="bl" rotWithShape="0"/>
                </a:effectLst>
                <a:latin typeface="Arial" panose="020B0604020202020204" pitchFamily="34" charset="0"/>
              </a:rPr>
              <a:t>青春的气息</a:t>
            </a:r>
            <a:endParaRPr lang="zh-CN" altLang="en-US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28000" endPos="45000" dist="1000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6324600" y="2514600"/>
            <a:ext cx="2057400" cy="1905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750164"/>
            <a:ext cx="990599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教学过程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3648" y="188640"/>
            <a:ext cx="47564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、创</a:t>
            </a:r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设情境  导入新课 </a:t>
            </a:r>
            <a:endParaRPr lang="zh-CN" altLang="en-US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新闻.wm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5000" y="2209800"/>
            <a:ext cx="28194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123728" y="1340768"/>
            <a:ext cx="2096616" cy="461665"/>
          </a:xfrm>
          <a:prstGeom prst="rect">
            <a:avLst/>
          </a:prstGeom>
          <a:solidFill>
            <a:schemeClr val="accent5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zh-CN" altLang="en-US" sz="2400" b="1" spc="100" dirty="0" smtClean="0">
                <a:solidFill>
                  <a:srgbClr val="000000"/>
                </a:solidFill>
                <a:latin typeface="方正准圆简体" pitchFamily="2" charset="-122"/>
                <a:ea typeface="方正准圆简体" pitchFamily="2" charset="-122"/>
              </a:rPr>
              <a:t>散文诗朗诵</a:t>
            </a:r>
            <a:endParaRPr lang="zh-CN" altLang="en-US" sz="2400" b="1" spc="100" dirty="0">
              <a:solidFill>
                <a:srgbClr val="000000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6" name="燕尾形箭头 5"/>
          <p:cNvSpPr/>
          <p:nvPr/>
        </p:nvSpPr>
        <p:spPr>
          <a:xfrm>
            <a:off x="5334000" y="3048000"/>
            <a:ext cx="609600" cy="609600"/>
          </a:xfrm>
          <a:prstGeom prst="notchedRightArrow">
            <a:avLst>
              <a:gd name="adj1" fmla="val 50000"/>
              <a:gd name="adj2" fmla="val 50000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37901" name="WordArt 32"/>
          <p:cNvSpPr>
            <a:spLocks noChangeArrowheads="1" noChangeShapeType="1" noTextEdit="1"/>
          </p:cNvSpPr>
          <p:nvPr/>
        </p:nvSpPr>
        <p:spPr bwMode="auto">
          <a:xfrm>
            <a:off x="6400800" y="1828800"/>
            <a:ext cx="1981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00" b="1" kern="10" dirty="0">
                <a:ln w="9525">
                  <a:noFill/>
                  <a:round/>
                </a:ln>
                <a:solidFill>
                  <a:schemeClr val="tx2"/>
                </a:solidFill>
                <a:latin typeface="+mn-ea"/>
                <a:cs typeface="+mn-ea"/>
              </a:rPr>
              <a:t>设计意图</a:t>
            </a:r>
            <a:r>
              <a:rPr lang="zh-CN" altLang="en-US" sz="900" b="1" kern="10" dirty="0">
                <a:ln w="9525">
                  <a:noFill/>
                  <a:round/>
                </a:ln>
                <a:solidFill>
                  <a:srgbClr val="222268"/>
                </a:solidFill>
                <a:latin typeface="+mn-ea"/>
                <a:cs typeface="+mn-ea"/>
              </a:rPr>
              <a:t>：</a:t>
            </a:r>
            <a:endParaRPr lang="zh-CN" altLang="en-US" sz="900" b="1" kern="10" dirty="0">
              <a:ln w="9525">
                <a:noFill/>
                <a:round/>
              </a:ln>
              <a:solidFill>
                <a:srgbClr val="222268"/>
              </a:solidFill>
              <a:latin typeface="+mn-ea"/>
              <a:cs typeface="+mn-ea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981200" y="4953000"/>
            <a:ext cx="2590800" cy="609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400" b="1" spc="100" dirty="0">
                <a:solidFill>
                  <a:srgbClr val="000000"/>
                </a:solidFill>
                <a:latin typeface="方正准圆简体" pitchFamily="2" charset="-122"/>
                <a:ea typeface="方正准圆简体" pitchFamily="2" charset="-122"/>
              </a:rPr>
              <a:t>学</a:t>
            </a:r>
            <a:r>
              <a:rPr lang="zh-CN" altLang="en-US" sz="2400" b="1" spc="100" dirty="0" smtClean="0">
                <a:solidFill>
                  <a:srgbClr val="000000"/>
                </a:solidFill>
                <a:latin typeface="方正准圆简体" pitchFamily="2" charset="-122"/>
                <a:ea typeface="方正准圆简体" pitchFamily="2" charset="-122"/>
              </a:rPr>
              <a:t>生感知</a:t>
            </a:r>
            <a:endParaRPr lang="zh-CN" altLang="en-US" sz="2400" b="1" spc="100" dirty="0">
              <a:solidFill>
                <a:srgbClr val="000000"/>
              </a:solidFill>
              <a:latin typeface="方正准圆简体" pitchFamily="2" charset="-122"/>
              <a:ea typeface="方正准圆简体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29236" y="2971800"/>
            <a:ext cx="1620957" cy="95410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algn="ctr">
              <a:defRPr/>
            </a:pPr>
            <a:r>
              <a:rPr lang="zh-CN" altLang="en-US" sz="28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方正粗倩简体" pitchFamily="65" charset="-122"/>
                <a:ea typeface="方正粗倩简体" pitchFamily="65" charset="-122"/>
              </a:rPr>
              <a:t>引起共鸣</a:t>
            </a:r>
            <a:endParaRPr lang="en-US" altLang="zh-CN" sz="2800" b="1" cap="all" dirty="0" smtClean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方正粗倩简体" pitchFamily="65" charset="-122"/>
              <a:ea typeface="方正粗倩简体" pitchFamily="65" charset="-122"/>
            </a:endParaRPr>
          </a:p>
          <a:p>
            <a:pPr algn="ctr">
              <a:defRPr/>
            </a:pPr>
            <a:r>
              <a:rPr lang="zh-CN" altLang="en-US" sz="2800" b="1" cap="all" dirty="0" smtClean="0">
                <a:ln w="9000" cmpd="sng">
                  <a:solidFill>
                    <a:schemeClr val="accent6">
                      <a:lumMod val="50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reflection blurRad="12700" stA="28000" endPos="45000" dist="1000" dir="5400000" sy="-100000" algn="bl" rotWithShape="0"/>
                </a:effectLst>
                <a:latin typeface="方正粗倩简体" pitchFamily="65" charset="-122"/>
                <a:ea typeface="方正粗倩简体" pitchFamily="65" charset="-122"/>
              </a:rPr>
              <a:t>提高兴趣</a:t>
            </a:r>
            <a:endParaRPr lang="zh-CN" altLang="en-US" sz="2800" b="1" cap="all" dirty="0">
              <a:ln w="9000" cmpd="sng">
                <a:solidFill>
                  <a:schemeClr val="accent6">
                    <a:lumMod val="50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reflection blurRad="12700" stA="28000" endPos="45000" dist="1000" dir="5400000" sy="-100000" algn="bl" rotWithShape="0"/>
              </a:effectLst>
              <a:latin typeface="方正粗倩简体" pitchFamily="65" charset="-122"/>
              <a:ea typeface="方正粗倩简体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vide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47800"/>
            <a:ext cx="990599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教学过程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9459" name="矩形 2"/>
          <p:cNvSpPr>
            <a:spLocks noChangeArrowheads="1"/>
          </p:cNvSpPr>
          <p:nvPr/>
        </p:nvSpPr>
        <p:spPr bwMode="auto">
          <a:xfrm>
            <a:off x="1835696" y="188640"/>
            <a:ext cx="458532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、温习旧知，知识构建</a:t>
            </a:r>
            <a:endParaRPr lang="zh-CN" altLang="en-US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6" name="WordArt 32"/>
          <p:cNvSpPr>
            <a:spLocks noChangeArrowheads="1" noChangeShapeType="1" noTextEdit="1"/>
          </p:cNvSpPr>
          <p:nvPr/>
        </p:nvSpPr>
        <p:spPr bwMode="auto">
          <a:xfrm>
            <a:off x="1907704" y="5589240"/>
            <a:ext cx="1981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noFill/>
                  <a:round/>
                </a:ln>
                <a:solidFill>
                  <a:srgbClr val="222268"/>
                </a:solidFill>
                <a:latin typeface="+mn-ea"/>
                <a:cs typeface="+mn-ea"/>
              </a:rPr>
              <a:t>设计意图：</a:t>
            </a:r>
            <a:endParaRPr lang="zh-CN" altLang="en-US" sz="3600" b="1" kern="10" dirty="0">
              <a:ln w="9525">
                <a:noFill/>
                <a:round/>
              </a:ln>
              <a:solidFill>
                <a:srgbClr val="222268"/>
              </a:solidFill>
              <a:latin typeface="+mn-ea"/>
              <a:cs typeface="+mn-ea"/>
            </a:endParaRPr>
          </a:p>
        </p:txBody>
      </p:sp>
      <p:grpSp>
        <p:nvGrpSpPr>
          <p:cNvPr id="3" name="组合 25"/>
          <p:cNvGrpSpPr/>
          <p:nvPr/>
        </p:nvGrpSpPr>
        <p:grpSpPr>
          <a:xfrm>
            <a:off x="4067944" y="3573017"/>
            <a:ext cx="411479" cy="1728192"/>
            <a:chOff x="1165860" y="2343149"/>
            <a:chExt cx="411479" cy="342899"/>
          </a:xfrm>
          <a:scene3d>
            <a:camera prst="orthographicFront"/>
            <a:lightRig rig="flat" dir="t"/>
          </a:scene3d>
        </p:grpSpPr>
        <p:sp>
          <p:nvSpPr>
            <p:cNvPr id="27" name="右箭头 26"/>
            <p:cNvSpPr/>
            <p:nvPr/>
          </p:nvSpPr>
          <p:spPr>
            <a:xfrm rot="5400000">
              <a:off x="1200150" y="2308859"/>
              <a:ext cx="342899" cy="411479"/>
            </a:xfrm>
            <a:prstGeom prst="rightArrow">
              <a:avLst>
                <a:gd name="adj1" fmla="val 60000"/>
                <a:gd name="adj2" fmla="val 50000"/>
              </a:avLst>
            </a:prstGeom>
            <a:sp3d z="-80000" prstMaterial="plastic">
              <a:bevelT w="50800" h="50800"/>
              <a:bevelB w="25400" h="25400" prst="angle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</p:sp>
        <p:sp>
          <p:nvSpPr>
            <p:cNvPr id="28" name="右箭头 4"/>
            <p:cNvSpPr/>
            <p:nvPr/>
          </p:nvSpPr>
          <p:spPr>
            <a:xfrm>
              <a:off x="1248156" y="2343149"/>
              <a:ext cx="246887" cy="240029"/>
            </a:xfrm>
            <a:prstGeom prst="rect">
              <a:avLst/>
            </a:prstGeom>
            <a:sp3d z="-8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8001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zh-CN" altLang="en-US"/>
            </a:p>
          </p:txBody>
        </p:sp>
      </p:grpSp>
      <p:sp>
        <p:nvSpPr>
          <p:cNvPr id="30" name="圆角矩形 29"/>
          <p:cNvSpPr/>
          <p:nvPr/>
        </p:nvSpPr>
        <p:spPr>
          <a:xfrm>
            <a:off x="2123728" y="1772816"/>
            <a:ext cx="5181600" cy="182880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342900" indent="-342900" algn="l">
              <a:spcAft>
                <a:spcPts val="1800"/>
              </a:spcAft>
              <a:buFont typeface="+mj-lt"/>
              <a:buAutoNum type="alphaUcPeriod"/>
              <a:defRPr/>
            </a:pPr>
            <a:r>
              <a:rPr lang="zh-CN" altLang="en-US" sz="3200" spc="1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粗读教材，熟悉旧知识</a:t>
            </a:r>
            <a:endParaRPr lang="en-US" altLang="zh-CN" sz="32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l" eaLnBrk="0" hangingPunct="0">
              <a:buFont typeface="+mj-lt"/>
              <a:buAutoNum type="alphaUcPeriod"/>
              <a:defRPr/>
            </a:pPr>
            <a:r>
              <a:rPr lang="zh-CN" altLang="en-US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师生共建知识树</a:t>
            </a:r>
            <a:endParaRPr lang="zh-CN" altLang="en-US" sz="3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18"/>
          <p:cNvGrpSpPr/>
          <p:nvPr/>
        </p:nvGrpSpPr>
        <p:grpSpPr bwMode="auto">
          <a:xfrm>
            <a:off x="4067944" y="5445224"/>
            <a:ext cx="4746625" cy="685800"/>
            <a:chOff x="3979718" y="5968999"/>
            <a:chExt cx="5105401" cy="914400"/>
          </a:xfrm>
        </p:grpSpPr>
        <p:sp>
          <p:nvSpPr>
            <p:cNvPr id="33" name="圆角矩形 32"/>
            <p:cNvSpPr/>
            <p:nvPr/>
          </p:nvSpPr>
          <p:spPr>
            <a:xfrm>
              <a:off x="3979718" y="5968999"/>
              <a:ext cx="5105401" cy="9144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8928" name="矩形 13"/>
            <p:cNvSpPr>
              <a:spLocks noChangeArrowheads="1"/>
            </p:cNvSpPr>
            <p:nvPr/>
          </p:nvSpPr>
          <p:spPr bwMode="auto">
            <a:xfrm>
              <a:off x="3979718" y="5969002"/>
              <a:ext cx="5082309" cy="861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chemeClr val="tx2"/>
                  </a:solidFill>
                  <a:latin typeface="方正准圆简体"/>
                  <a:ea typeface="方正准圆简体"/>
                  <a:cs typeface="方正准圆简体"/>
                </a:rPr>
                <a:t>重点模糊</a:t>
              </a:r>
              <a:r>
                <a:rPr lang="en-US" altLang="en-US" sz="2400" b="1" dirty="0">
                  <a:solidFill>
                    <a:schemeClr val="tx2"/>
                  </a:solidFill>
                  <a:latin typeface="方正准圆简体"/>
                  <a:ea typeface="方正准圆简体"/>
                  <a:cs typeface="方正准圆简体"/>
                </a:rPr>
                <a:t>→</a:t>
              </a:r>
              <a:r>
                <a:rPr lang="zh-CN" altLang="en-US" sz="2400" b="1" dirty="0">
                  <a:solidFill>
                    <a:schemeClr val="tx2"/>
                  </a:solidFill>
                  <a:latin typeface="方正准圆简体"/>
                  <a:ea typeface="方正准圆简体"/>
                  <a:cs typeface="方正准圆简体"/>
                </a:rPr>
                <a:t>成形</a:t>
              </a:r>
              <a:r>
                <a:rPr lang="en-US" altLang="en-US" sz="2400" b="1" dirty="0">
                  <a:solidFill>
                    <a:schemeClr val="tx2"/>
                  </a:solidFill>
                  <a:latin typeface="方正准圆简体"/>
                  <a:ea typeface="方正准圆简体"/>
                  <a:cs typeface="方正准圆简体"/>
                </a:rPr>
                <a:t>→</a:t>
              </a:r>
              <a:r>
                <a:rPr lang="zh-CN" altLang="en-US" sz="2400" b="1" dirty="0">
                  <a:solidFill>
                    <a:schemeClr val="tx2"/>
                  </a:solidFill>
                  <a:latin typeface="方正准圆简体"/>
                  <a:ea typeface="方正准圆简体"/>
                  <a:cs typeface="方正准圆简体"/>
                </a:rPr>
                <a:t>清晰呈现</a:t>
              </a:r>
              <a:endParaRPr lang="zh-CN" altLang="en-US" sz="2400" b="1" dirty="0">
                <a:solidFill>
                  <a:schemeClr val="tx2"/>
                </a:solidFill>
                <a:latin typeface="方正准圆简体"/>
                <a:ea typeface="方正准圆简体"/>
                <a:cs typeface="方正准圆简体"/>
              </a:endParaRPr>
            </a:p>
          </p:txBody>
        </p:sp>
      </p:grpSp>
      <p:pic>
        <p:nvPicPr>
          <p:cNvPr id="17" name="图片 16" descr="view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115616" y="908720"/>
            <a:ext cx="7753350" cy="5715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6" grpId="0"/>
      <p:bldP spid="20486" grpId="1"/>
      <p:bldP spid="30" grpId="0" animBg="1"/>
      <p:bldP spid="30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47800"/>
            <a:ext cx="990599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教学过程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3555" name="矩形 2"/>
          <p:cNvSpPr>
            <a:spLocks noChangeArrowheads="1"/>
          </p:cNvSpPr>
          <p:nvPr/>
        </p:nvSpPr>
        <p:spPr bwMode="auto">
          <a:xfrm>
            <a:off x="1763688" y="188640"/>
            <a:ext cx="494955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、深度探究，突出重点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15616" y="1484784"/>
            <a:ext cx="8048719" cy="4608512"/>
            <a:chOff x="1115616" y="1484784"/>
            <a:chExt cx="8048719" cy="4608512"/>
          </a:xfrm>
        </p:grpSpPr>
        <p:grpSp>
          <p:nvGrpSpPr>
            <p:cNvPr id="39940" name="组合 17"/>
            <p:cNvGrpSpPr/>
            <p:nvPr/>
          </p:nvGrpSpPr>
          <p:grpSpPr bwMode="auto">
            <a:xfrm>
              <a:off x="1115616" y="1700808"/>
              <a:ext cx="1981200" cy="2362200"/>
              <a:chOff x="1600200" y="1981200"/>
              <a:chExt cx="1981200" cy="2362200"/>
            </a:xfrm>
          </p:grpSpPr>
          <p:sp>
            <p:nvSpPr>
              <p:cNvPr id="4" name="AutoShape 3"/>
              <p:cNvSpPr txBox="1">
                <a:spLocks noChangeArrowheads="1"/>
              </p:cNvSpPr>
              <p:nvPr/>
            </p:nvSpPr>
            <p:spPr>
              <a:xfrm>
                <a:off x="1600200" y="1981200"/>
                <a:ext cx="1981200" cy="609600"/>
              </a:xfrm>
              <a:prstGeom prst="roundRect">
                <a:avLst>
                  <a:gd name="adj" fmla="val 16667"/>
                </a:avLst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marL="342900" indent="-342900" algn="ctr" eaLnBrk="0" hangingPunct="0">
                  <a:defRPr/>
                </a:pPr>
                <a:r>
                  <a:rPr kumimoji="1" lang="zh-CN" altLang="en-US" sz="2400" b="1" dirty="0">
                    <a:solidFill>
                      <a:schemeClr val="tx2"/>
                    </a:solidFill>
                    <a:latin typeface="方正准圆简体" pitchFamily="2" charset="-122"/>
                    <a:ea typeface="方正准圆简体" pitchFamily="2" charset="-122"/>
                  </a:rPr>
                  <a:t>分组练习</a:t>
                </a:r>
                <a:endParaRPr kumimoji="1" lang="zh-CN" altLang="en-US" sz="2400" b="1" dirty="0">
                  <a:solidFill>
                    <a:schemeClr val="tx2"/>
                  </a:solidFill>
                  <a:latin typeface="方正准圆简体" pitchFamily="2" charset="-122"/>
                  <a:ea typeface="方正准圆简体" pitchFamily="2" charset="-122"/>
                </a:endParaRPr>
              </a:p>
            </p:txBody>
          </p:sp>
          <p:sp>
            <p:nvSpPr>
              <p:cNvPr id="6" name="AutoShape 5"/>
              <p:cNvSpPr>
                <a:spLocks noChangeArrowheads="1"/>
              </p:cNvSpPr>
              <p:nvPr/>
            </p:nvSpPr>
            <p:spPr bwMode="auto">
              <a:xfrm>
                <a:off x="1601400" y="3733800"/>
                <a:ext cx="1980000" cy="609600"/>
              </a:xfrm>
              <a:prstGeom prst="roundRect">
                <a:avLst>
                  <a:gd name="adj" fmla="val 9951"/>
                </a:avLst>
              </a:prstGeom>
              <a:scene3d>
                <a:camera prst="orthographicFront"/>
                <a:lightRig rig="threePt" dir="t"/>
              </a:scene3d>
              <a:sp3d>
                <a:bevelT/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/>
              <a:lstStyle/>
              <a:p>
                <a:pPr marL="342900" indent="-342900" algn="ctr">
                  <a:defRPr/>
                </a:pPr>
                <a:r>
                  <a:rPr kumimoji="1" lang="zh-CN" altLang="en-US" sz="2400" b="1" dirty="0">
                    <a:solidFill>
                      <a:schemeClr val="tx2"/>
                    </a:solidFill>
                    <a:latin typeface="方正准圆简体" pitchFamily="2" charset="-122"/>
                    <a:ea typeface="方正准圆简体" pitchFamily="2" charset="-122"/>
                  </a:rPr>
                  <a:t>评价总结</a:t>
                </a:r>
                <a:endParaRPr kumimoji="1" lang="zh-CN" altLang="en-US" sz="2400" b="1" dirty="0">
                  <a:solidFill>
                    <a:schemeClr val="tx2"/>
                  </a:solidFill>
                  <a:latin typeface="方正准圆简体" pitchFamily="2" charset="-122"/>
                  <a:ea typeface="方正准圆简体" pitchFamily="2" charset="-122"/>
                </a:endParaRPr>
              </a:p>
            </p:txBody>
          </p:sp>
          <p:sp>
            <p:nvSpPr>
              <p:cNvPr id="9" name="AutoShape 20"/>
              <p:cNvSpPr>
                <a:spLocks noChangeArrowheads="1"/>
              </p:cNvSpPr>
              <p:nvPr/>
            </p:nvSpPr>
            <p:spPr bwMode="auto">
              <a:xfrm>
                <a:off x="2286000" y="2819400"/>
                <a:ext cx="533400" cy="685800"/>
              </a:xfrm>
              <a:prstGeom prst="downArrow">
                <a:avLst>
                  <a:gd name="adj1" fmla="val 50000"/>
                  <a:gd name="adj2" fmla="val 39216"/>
                </a:avLst>
              </a:prstGeom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p:spPr>
            <p:style>
              <a:lnRef idx="0">
                <a:schemeClr val="accent2"/>
              </a:lnRef>
              <a:fillRef idx="3">
                <a:schemeClr val="accent2"/>
              </a:fillRef>
              <a:effectRef idx="3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6" name="圆角矩形 25"/>
            <p:cNvSpPr/>
            <p:nvPr/>
          </p:nvSpPr>
          <p:spPr>
            <a:xfrm>
              <a:off x="4283968" y="1484784"/>
              <a:ext cx="4572000" cy="1656184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/>
            <a:lstStyle/>
            <a:p>
              <a:pPr marL="342900" indent="-342900" algn="l" eaLnBrk="0" hangingPunct="0">
                <a:defRPr/>
              </a:pPr>
              <a:r>
                <a:rPr kumimoji="1" lang="en-US" altLang="zh-CN" sz="2400" b="1" dirty="0" smtClean="0">
                  <a:solidFill>
                    <a:schemeClr val="tx2"/>
                  </a:solidFill>
                  <a:latin typeface="方正准圆简体" pitchFamily="2" charset="-122"/>
                  <a:ea typeface="方正准圆简体" pitchFamily="2" charset="-122"/>
                </a:rPr>
                <a:t>A</a:t>
              </a:r>
              <a:r>
                <a:rPr kumimoji="1" lang="zh-CN" altLang="en-US" sz="2400" b="1" dirty="0" smtClean="0">
                  <a:solidFill>
                    <a:schemeClr val="tx2"/>
                  </a:solidFill>
                  <a:latin typeface="方正准圆简体" pitchFamily="2" charset="-122"/>
                  <a:ea typeface="方正准圆简体" pitchFamily="2" charset="-122"/>
                </a:rPr>
                <a:t>、典型事例展示</a:t>
              </a:r>
              <a:endParaRPr kumimoji="1" lang="en-US" altLang="zh-CN" sz="2400" b="1" dirty="0" smtClean="0">
                <a:solidFill>
                  <a:schemeClr val="tx2"/>
                </a:solidFill>
                <a:latin typeface="方正准圆简体" pitchFamily="2" charset="-122"/>
                <a:ea typeface="方正准圆简体" pitchFamily="2" charset="-122"/>
              </a:endParaRPr>
            </a:p>
            <a:p>
              <a:pPr marL="342900" indent="-342900" algn="l" eaLnBrk="0" hangingPunct="0">
                <a:defRPr/>
              </a:pPr>
              <a:r>
                <a:rPr kumimoji="1" lang="en-US" altLang="zh-CN" sz="2400" b="1" dirty="0" smtClean="0">
                  <a:solidFill>
                    <a:schemeClr val="tx2"/>
                  </a:solidFill>
                  <a:latin typeface="方正准圆简体" pitchFamily="2" charset="-122"/>
                  <a:ea typeface="方正准圆简体" pitchFamily="2" charset="-122"/>
                </a:rPr>
                <a:t>B</a:t>
              </a:r>
              <a:r>
                <a:rPr kumimoji="1" lang="zh-CN" altLang="en-US" sz="2400" b="1" dirty="0" smtClean="0">
                  <a:solidFill>
                    <a:schemeClr val="tx2"/>
                  </a:solidFill>
                  <a:latin typeface="方正准圆简体" pitchFamily="2" charset="-122"/>
                  <a:ea typeface="方正准圆简体" pitchFamily="2" charset="-122"/>
                </a:rPr>
                <a:t>、学生各抒己见谈看法，形成文字</a:t>
              </a:r>
              <a:endParaRPr kumimoji="1" lang="en-US" altLang="zh-CN" sz="2400" b="1" dirty="0" smtClean="0">
                <a:solidFill>
                  <a:schemeClr val="tx2"/>
                </a:solidFill>
                <a:latin typeface="方正准圆简体" pitchFamily="2" charset="-122"/>
                <a:ea typeface="方正准圆简体" pitchFamily="2" charset="-122"/>
              </a:endParaRPr>
            </a:p>
            <a:p>
              <a:pPr marL="342900" indent="-342900" algn="l" eaLnBrk="0" hangingPunct="0">
                <a:defRPr/>
              </a:pPr>
              <a:r>
                <a:rPr kumimoji="1" lang="en-US" altLang="zh-CN" sz="2400" b="1" dirty="0" smtClean="0">
                  <a:solidFill>
                    <a:schemeClr val="tx2"/>
                  </a:solidFill>
                  <a:latin typeface="方正准圆简体" pitchFamily="2" charset="-122"/>
                  <a:ea typeface="方正准圆简体" pitchFamily="2" charset="-122"/>
                </a:rPr>
                <a:t>C</a:t>
              </a:r>
              <a:r>
                <a:rPr kumimoji="1" lang="zh-CN" altLang="en-US" sz="2400" b="1" dirty="0" smtClean="0">
                  <a:solidFill>
                    <a:schemeClr val="tx2"/>
                  </a:solidFill>
                  <a:latin typeface="方正准圆简体" pitchFamily="2" charset="-122"/>
                  <a:ea typeface="方正准圆简体" pitchFamily="2" charset="-122"/>
                </a:rPr>
                <a:t>、典型例题出示，解决问题</a:t>
              </a:r>
              <a:endParaRPr kumimoji="1" lang="en-US" altLang="zh-CN" sz="2400" b="1" dirty="0" smtClean="0">
                <a:solidFill>
                  <a:schemeClr val="tx2"/>
                </a:solidFill>
                <a:latin typeface="方正准圆简体" pitchFamily="2" charset="-122"/>
                <a:ea typeface="方正准圆简体" pitchFamily="2" charset="-122"/>
              </a:endParaRPr>
            </a:p>
            <a:p>
              <a:pPr marL="342900" indent="-342900" algn="l" eaLnBrk="0" hangingPunct="0">
                <a:defRPr/>
              </a:pPr>
              <a:r>
                <a:rPr kumimoji="1" lang="en-US" altLang="zh-CN" sz="2400" b="1" dirty="0" smtClean="0">
                  <a:latin typeface="方正准圆简体" pitchFamily="2" charset="-122"/>
                  <a:ea typeface="方正准圆简体" pitchFamily="2" charset="-122"/>
                </a:rPr>
                <a:t> </a:t>
              </a:r>
              <a:endParaRPr kumimoji="1" lang="en-US" altLang="zh-CN" sz="2400" b="1" dirty="0">
                <a:latin typeface="方正准圆简体" pitchFamily="2" charset="-122"/>
                <a:ea typeface="方正准圆简体" pitchFamily="2" charset="-122"/>
              </a:endParaRPr>
            </a:p>
          </p:txBody>
        </p:sp>
        <p:sp>
          <p:nvSpPr>
            <p:cNvPr id="27" name="右箭头 26"/>
            <p:cNvSpPr/>
            <p:nvPr/>
          </p:nvSpPr>
          <p:spPr>
            <a:xfrm rot="10800000">
              <a:off x="3131840" y="1844824"/>
              <a:ext cx="864000" cy="475200"/>
            </a:xfrm>
            <a:prstGeom prst="rightArrow">
              <a:avLst/>
            </a:prstGeom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下箭头 27"/>
            <p:cNvSpPr/>
            <p:nvPr/>
          </p:nvSpPr>
          <p:spPr>
            <a:xfrm>
              <a:off x="6372200" y="3429000"/>
              <a:ext cx="457200" cy="1036712"/>
            </a:xfrm>
            <a:prstGeom prst="downArrow">
              <a:avLst/>
            </a:prstGeom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9950" name="WordArt 32"/>
            <p:cNvSpPr>
              <a:spLocks noChangeArrowheads="1" noChangeShapeType="1" noTextEdit="1"/>
            </p:cNvSpPr>
            <p:nvPr/>
          </p:nvSpPr>
          <p:spPr bwMode="auto">
            <a:xfrm>
              <a:off x="2051720" y="5085184"/>
              <a:ext cx="2057400" cy="60960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b="1" kern="10" dirty="0">
                  <a:ln w="9525">
                    <a:noFill/>
                    <a:round/>
                  </a:ln>
                  <a:solidFill>
                    <a:schemeClr val="tx2"/>
                  </a:solidFill>
                  <a:latin typeface="+mn-ea"/>
                  <a:cs typeface="+mn-ea"/>
                </a:rPr>
                <a:t>设计意图</a:t>
              </a:r>
              <a:r>
                <a:rPr lang="zh-CN" altLang="en-US" sz="3600" b="1" kern="10" dirty="0">
                  <a:ln w="9525">
                    <a:noFill/>
                    <a:round/>
                  </a:ln>
                  <a:solidFill>
                    <a:srgbClr val="222268"/>
                  </a:solidFill>
                  <a:latin typeface="+mn-ea"/>
                  <a:cs typeface="+mn-ea"/>
                </a:rPr>
                <a:t>：</a:t>
              </a:r>
              <a:endParaRPr lang="zh-CN" altLang="en-US" sz="3600" b="1" kern="10" dirty="0">
                <a:ln w="9525">
                  <a:noFill/>
                  <a:round/>
                </a:ln>
                <a:solidFill>
                  <a:srgbClr val="222268"/>
                </a:solidFill>
                <a:latin typeface="+mn-ea"/>
                <a:cs typeface="+mn-ea"/>
              </a:endParaRPr>
            </a:p>
          </p:txBody>
        </p:sp>
        <p:sp>
          <p:nvSpPr>
            <p:cNvPr id="15" name="圆角矩形 14"/>
            <p:cNvSpPr/>
            <p:nvPr/>
          </p:nvSpPr>
          <p:spPr bwMode="auto">
            <a:xfrm>
              <a:off x="4668535" y="4725140"/>
              <a:ext cx="4495800" cy="1368156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39955" name="矩形 13"/>
            <p:cNvSpPr>
              <a:spLocks noChangeArrowheads="1"/>
            </p:cNvSpPr>
            <p:nvPr/>
          </p:nvSpPr>
          <p:spPr bwMode="auto">
            <a:xfrm>
              <a:off x="4427984" y="4869160"/>
              <a:ext cx="4716016" cy="10772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en-US" sz="2800" dirty="0" smtClean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发挥学生主动性，走进学生生活，提高解决问题的能</a:t>
              </a:r>
              <a:r>
                <a:rPr lang="zh-CN" altLang="en-US" sz="2800" b="1" dirty="0" smtClean="0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力</a:t>
              </a:r>
              <a:endParaRPr lang="zh-CN" altLang="en-US" sz="2800" b="1" dirty="0">
                <a:solidFill>
                  <a:schemeClr val="tx2"/>
                </a:solidFill>
                <a:latin typeface="方正准圆简体"/>
                <a:ea typeface="方正准圆简体"/>
                <a:cs typeface="方正准圆简体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 bwMode="auto">
          <a:xfrm>
            <a:off x="3491880" y="4797152"/>
            <a:ext cx="5400600" cy="108012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400" dirty="0" smtClean="0">
                <a:solidFill>
                  <a:schemeClr val="tx2"/>
                </a:solidFill>
                <a:ea typeface="宋体" panose="02010600030101010101" pitchFamily="2" charset="-122"/>
              </a:rPr>
              <a:t>评价总结</a:t>
            </a:r>
            <a:endParaRPr lang="en-US" altLang="zh-CN" sz="4400" dirty="0" smtClean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56325" name="Line 3"/>
          <p:cNvSpPr>
            <a:spLocks noChangeShapeType="1"/>
          </p:cNvSpPr>
          <p:nvPr/>
        </p:nvSpPr>
        <p:spPr bwMode="auto">
          <a:xfrm>
            <a:off x="3771900" y="3467100"/>
            <a:ext cx="0" cy="2497138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6" name="Line 4"/>
          <p:cNvSpPr>
            <a:spLocks noChangeShapeType="1"/>
          </p:cNvSpPr>
          <p:nvPr/>
        </p:nvSpPr>
        <p:spPr bwMode="auto">
          <a:xfrm>
            <a:off x="5883275" y="3467100"/>
            <a:ext cx="0" cy="2497138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327" name="Line 5"/>
          <p:cNvSpPr>
            <a:spLocks noChangeShapeType="1"/>
          </p:cNvSpPr>
          <p:nvPr/>
        </p:nvSpPr>
        <p:spPr bwMode="auto">
          <a:xfrm>
            <a:off x="7967663" y="3160713"/>
            <a:ext cx="0" cy="2803525"/>
          </a:xfrm>
          <a:prstGeom prst="line">
            <a:avLst/>
          </a:prstGeom>
          <a:noFill/>
          <a:ln w="9525">
            <a:solidFill>
              <a:srgbClr val="1C1C1C"/>
            </a:solidFill>
            <a:prstDash val="dash"/>
            <a:rou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4022" name="Freeform 6"/>
          <p:cNvSpPr/>
          <p:nvPr/>
        </p:nvSpPr>
        <p:spPr bwMode="gray">
          <a:xfrm rot="21311130">
            <a:off x="987353" y="2198192"/>
            <a:ext cx="7488832" cy="1955059"/>
          </a:xfrm>
          <a:custGeom>
            <a:avLst/>
            <a:gdLst/>
            <a:ahLst/>
            <a:cxnLst>
              <a:cxn ang="0">
                <a:pos x="0" y="761"/>
              </a:cxn>
              <a:cxn ang="0">
                <a:pos x="1543" y="312"/>
              </a:cxn>
              <a:cxn ang="0">
                <a:pos x="1543" y="579"/>
              </a:cxn>
              <a:cxn ang="0">
                <a:pos x="2764" y="246"/>
              </a:cxn>
              <a:cxn ang="0">
                <a:pos x="2757" y="485"/>
              </a:cxn>
              <a:cxn ang="0">
                <a:pos x="3815" y="228"/>
              </a:cxn>
              <a:cxn ang="0">
                <a:pos x="3815" y="0"/>
              </a:cxn>
              <a:cxn ang="0">
                <a:pos x="4247" y="306"/>
              </a:cxn>
              <a:cxn ang="0">
                <a:pos x="3851" y="744"/>
              </a:cxn>
              <a:cxn ang="0">
                <a:pos x="3845" y="504"/>
              </a:cxn>
              <a:cxn ang="0">
                <a:pos x="2501" y="870"/>
              </a:cxn>
              <a:cxn ang="0">
                <a:pos x="2501" y="606"/>
              </a:cxn>
              <a:cxn ang="0">
                <a:pos x="1277" y="930"/>
              </a:cxn>
              <a:cxn ang="0">
                <a:pos x="1277" y="654"/>
              </a:cxn>
              <a:cxn ang="0">
                <a:pos x="0" y="1028"/>
              </a:cxn>
              <a:cxn ang="0">
                <a:pos x="0" y="761"/>
              </a:cxn>
            </a:cxnLst>
            <a:rect l="0" t="0" r="r" b="b"/>
            <a:pathLst>
              <a:path w="4247" h="1028">
                <a:moveTo>
                  <a:pt x="0" y="761"/>
                </a:moveTo>
                <a:lnTo>
                  <a:pt x="1543" y="312"/>
                </a:lnTo>
                <a:lnTo>
                  <a:pt x="1543" y="579"/>
                </a:lnTo>
                <a:lnTo>
                  <a:pt x="2764" y="246"/>
                </a:lnTo>
                <a:lnTo>
                  <a:pt x="2757" y="485"/>
                </a:lnTo>
                <a:lnTo>
                  <a:pt x="3815" y="228"/>
                </a:lnTo>
                <a:lnTo>
                  <a:pt x="3815" y="0"/>
                </a:lnTo>
                <a:lnTo>
                  <a:pt x="4247" y="306"/>
                </a:lnTo>
                <a:lnTo>
                  <a:pt x="3851" y="744"/>
                </a:lnTo>
                <a:lnTo>
                  <a:pt x="3845" y="504"/>
                </a:lnTo>
                <a:lnTo>
                  <a:pt x="2501" y="870"/>
                </a:lnTo>
                <a:lnTo>
                  <a:pt x="2501" y="606"/>
                </a:lnTo>
                <a:lnTo>
                  <a:pt x="1277" y="930"/>
                </a:lnTo>
                <a:lnTo>
                  <a:pt x="1277" y="654"/>
                </a:lnTo>
                <a:lnTo>
                  <a:pt x="0" y="1028"/>
                </a:lnTo>
                <a:lnTo>
                  <a:pt x="0" y="761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0" scaled="1"/>
          </a:gradFill>
          <a:ln w="9525" cap="flat" cmpd="sng">
            <a:noFill/>
            <a:prstDash val="solid"/>
            <a:round/>
          </a:ln>
          <a:effectLst/>
          <a:scene3d>
            <a:camera prst="legacyPerspectiveTopRight">
              <a:rot lat="600000" lon="20999999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6330" name="Text Box 8"/>
          <p:cNvSpPr txBox="1">
            <a:spLocks noChangeArrowheads="1"/>
          </p:cNvSpPr>
          <p:nvPr/>
        </p:nvSpPr>
        <p:spPr bwMode="black">
          <a:xfrm rot="20621181">
            <a:off x="546786" y="2400054"/>
            <a:ext cx="2548404" cy="929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悦纳</a:t>
            </a:r>
            <a:endParaRPr lang="en-US" altLang="zh-CN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生理变化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334" name="Text Box 12"/>
          <p:cNvSpPr txBox="1">
            <a:spLocks noChangeArrowheads="1"/>
          </p:cNvSpPr>
          <p:nvPr/>
        </p:nvSpPr>
        <p:spPr bwMode="black">
          <a:xfrm rot="20830317">
            <a:off x="3164721" y="1608589"/>
            <a:ext cx="1894028" cy="11577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4000" dirty="0" smtClean="0">
                <a:solidFill>
                  <a:srgbClr val="FF0000"/>
                </a:solidFill>
                <a:ea typeface="宋体" panose="02010600030101010101" pitchFamily="2" charset="-122"/>
              </a:rPr>
              <a:t>  追求</a:t>
            </a:r>
            <a:endParaRPr lang="en-US" altLang="zh-CN" sz="4000" dirty="0" smtClean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r>
              <a:rPr lang="zh-CN" altLang="en-US" sz="4000" dirty="0" smtClean="0">
                <a:solidFill>
                  <a:srgbClr val="FF0000"/>
                </a:solidFill>
                <a:ea typeface="宋体" panose="02010600030101010101" pitchFamily="2" charset="-122"/>
              </a:rPr>
              <a:t>内在美</a:t>
            </a:r>
            <a:endParaRPr lang="zh-CN" altLang="en-US" sz="4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6335" name="Text Box 13"/>
          <p:cNvSpPr txBox="1">
            <a:spLocks noChangeArrowheads="1"/>
          </p:cNvSpPr>
          <p:nvPr/>
        </p:nvSpPr>
        <p:spPr bwMode="black">
          <a:xfrm rot="21124045">
            <a:off x="5458904" y="870701"/>
            <a:ext cx="2687833" cy="15604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3200" dirty="0" smtClean="0">
                <a:solidFill>
                  <a:srgbClr val="1C1C1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追求</a:t>
            </a:r>
            <a:endParaRPr lang="en-US" altLang="zh-CN" sz="32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20650" indent="-120650" algn="l">
              <a:spcBef>
                <a:spcPct val="50000"/>
              </a:spcBef>
              <a:buClr>
                <a:srgbClr val="1F3F5F"/>
              </a:buClr>
            </a:pP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有意义的人生</a:t>
            </a:r>
            <a:endParaRPr lang="en-US" altLang="zh-CN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120650" indent="-120650" algn="l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</a:pPr>
            <a:endParaRPr lang="zh-CN" altLang="en-US" sz="14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27376" y="4869160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引导学生由本课知识联想其他知识，</a:t>
            </a:r>
            <a:endParaRPr lang="en-US" altLang="zh-CN" sz="24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拓展学生思维，也对学生进行情感教育</a:t>
            </a:r>
            <a:endParaRPr lang="zh-CN" altLang="en-US" sz="2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WordArt 32"/>
          <p:cNvSpPr>
            <a:spLocks noChangeArrowheads="1" noChangeShapeType="1" noTextEdit="1"/>
          </p:cNvSpPr>
          <p:nvPr/>
        </p:nvSpPr>
        <p:spPr bwMode="auto">
          <a:xfrm>
            <a:off x="1259632" y="5013176"/>
            <a:ext cx="20574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noFill/>
                  <a:round/>
                </a:ln>
                <a:solidFill>
                  <a:schemeClr val="tx2"/>
                </a:solidFill>
                <a:latin typeface="+mn-ea"/>
                <a:cs typeface="+mn-ea"/>
              </a:rPr>
              <a:t>设计意图</a:t>
            </a:r>
            <a:r>
              <a:rPr lang="zh-CN" altLang="en-US" sz="3600" b="1" kern="10" dirty="0">
                <a:ln w="9525">
                  <a:noFill/>
                  <a:round/>
                </a:ln>
                <a:solidFill>
                  <a:srgbClr val="222268"/>
                </a:solidFill>
                <a:latin typeface="+mn-ea"/>
                <a:cs typeface="+mn-ea"/>
              </a:rPr>
              <a:t>：</a:t>
            </a:r>
            <a:endParaRPr lang="zh-CN" altLang="en-US" sz="3600" b="1" kern="10" dirty="0">
              <a:ln w="9525">
                <a:noFill/>
                <a:round/>
              </a:ln>
              <a:solidFill>
                <a:srgbClr val="222268"/>
              </a:solidFill>
              <a:latin typeface="+mn-ea"/>
              <a:cs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-180528" y="1700808"/>
            <a:ext cx="990599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教学过程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63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14022" grpId="0" animBg="1"/>
      <p:bldP spid="56330" grpId="0"/>
      <p:bldP spid="56334" grpId="0"/>
      <p:bldP spid="56335" grpId="0"/>
      <p:bldP spid="13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0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0965" name="AutoShape 52"/>
          <p:cNvSpPr>
            <a:spLocks noChangeArrowheads="1"/>
          </p:cNvSpPr>
          <p:nvPr/>
        </p:nvSpPr>
        <p:spPr bwMode="gray">
          <a:xfrm>
            <a:off x="1475656" y="1124744"/>
            <a:ext cx="6750050" cy="4032448"/>
          </a:xfrm>
          <a:prstGeom prst="roundRect">
            <a:avLst>
              <a:gd name="adj" fmla="val 16667"/>
            </a:avLst>
          </a:prstGeom>
          <a:solidFill>
            <a:schemeClr val="tx2">
              <a:alpha val="50195"/>
            </a:schemeClr>
          </a:solidFill>
          <a:ln w="9525">
            <a:noFill/>
            <a:round/>
          </a:ln>
        </p:spPr>
        <p:txBody>
          <a:bodyPr wrap="none" anchor="ctr"/>
          <a:lstStyle/>
          <a:p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" name="Group 53"/>
          <p:cNvGrpSpPr/>
          <p:nvPr/>
        </p:nvGrpSpPr>
        <p:grpSpPr bwMode="auto">
          <a:xfrm>
            <a:off x="1475656" y="1196752"/>
            <a:ext cx="1838325" cy="3811488"/>
            <a:chOff x="528" y="1392"/>
            <a:chExt cx="1158" cy="2085"/>
          </a:xfrm>
        </p:grpSpPr>
        <p:sp>
          <p:nvSpPr>
            <p:cNvPr id="191542" name="AutoShape 54"/>
            <p:cNvSpPr>
              <a:spLocks noChangeArrowheads="1"/>
            </p:cNvSpPr>
            <p:nvPr/>
          </p:nvSpPr>
          <p:spPr bwMode="gray">
            <a:xfrm>
              <a:off x="528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004" name="AutoShape 55"/>
            <p:cNvSpPr>
              <a:spLocks noChangeArrowheads="1"/>
            </p:cNvSpPr>
            <p:nvPr/>
          </p:nvSpPr>
          <p:spPr bwMode="gray">
            <a:xfrm>
              <a:off x="576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56"/>
          <p:cNvGrpSpPr/>
          <p:nvPr/>
        </p:nvGrpSpPr>
        <p:grpSpPr bwMode="auto">
          <a:xfrm>
            <a:off x="3851920" y="1196752"/>
            <a:ext cx="1838325" cy="3739480"/>
            <a:chOff x="2287" y="1392"/>
            <a:chExt cx="1158" cy="2085"/>
          </a:xfrm>
        </p:grpSpPr>
        <p:sp>
          <p:nvSpPr>
            <p:cNvPr id="191545" name="AutoShape 57"/>
            <p:cNvSpPr>
              <a:spLocks noChangeArrowheads="1"/>
            </p:cNvSpPr>
            <p:nvPr/>
          </p:nvSpPr>
          <p:spPr bwMode="gray">
            <a:xfrm>
              <a:off x="2287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chemeClr val="accent2"/>
            </a:solidFill>
            <a:ln w="38100">
              <a:solidFill>
                <a:schemeClr val="bg1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002" name="AutoShape 58"/>
            <p:cNvSpPr>
              <a:spLocks noChangeArrowheads="1"/>
            </p:cNvSpPr>
            <p:nvPr/>
          </p:nvSpPr>
          <p:spPr bwMode="gray">
            <a:xfrm>
              <a:off x="2333" y="1416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59"/>
          <p:cNvGrpSpPr/>
          <p:nvPr/>
        </p:nvGrpSpPr>
        <p:grpSpPr bwMode="auto">
          <a:xfrm>
            <a:off x="6156176" y="1268760"/>
            <a:ext cx="1838325" cy="3600400"/>
            <a:chOff x="4074" y="1392"/>
            <a:chExt cx="1158" cy="2085"/>
          </a:xfrm>
        </p:grpSpPr>
        <p:sp>
          <p:nvSpPr>
            <p:cNvPr id="191548" name="AutoShape 60"/>
            <p:cNvSpPr>
              <a:spLocks noChangeArrowheads="1"/>
            </p:cNvSpPr>
            <p:nvPr/>
          </p:nvSpPr>
          <p:spPr bwMode="gray">
            <a:xfrm>
              <a:off x="4074" y="1392"/>
              <a:ext cx="1158" cy="208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38100">
              <a:solidFill>
                <a:schemeClr val="bg1"/>
              </a:solidFill>
              <a:rou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41000" name="AutoShape 61"/>
            <p:cNvSpPr>
              <a:spLocks noChangeArrowheads="1"/>
            </p:cNvSpPr>
            <p:nvPr/>
          </p:nvSpPr>
          <p:spPr bwMode="gray">
            <a:xfrm>
              <a:off x="4122" y="1422"/>
              <a:ext cx="1063" cy="288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40969" name="Text Box 62"/>
          <p:cNvSpPr txBox="1">
            <a:spLocks noChangeArrowheads="1"/>
          </p:cNvSpPr>
          <p:nvPr/>
        </p:nvSpPr>
        <p:spPr bwMode="gray">
          <a:xfrm>
            <a:off x="1475656" y="1628800"/>
            <a:ext cx="1752600" cy="31700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FontTx/>
              <a:buChar char="•"/>
            </a:pPr>
            <a:r>
              <a:rPr lang="en-US" altLang="zh-CN" sz="32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dirty="0" smtClean="0">
                <a:solidFill>
                  <a:schemeClr val="tx2"/>
                </a:solidFill>
                <a:ea typeface="宋体" panose="02010600030101010101" pitchFamily="2" charset="-122"/>
              </a:rPr>
              <a:t>、快速搜集有关青春期的心理问题，男女交往问题的事实材料</a:t>
            </a:r>
            <a:endParaRPr lang="en-US" altLang="zh-CN" sz="2800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40970" name="Text Box 63"/>
          <p:cNvSpPr txBox="1">
            <a:spLocks noChangeArrowheads="1"/>
          </p:cNvSpPr>
          <p:nvPr/>
        </p:nvSpPr>
        <p:spPr bwMode="gray">
          <a:xfrm>
            <a:off x="3851920" y="1412776"/>
            <a:ext cx="1752600" cy="35394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120650" indent="-120650" algn="l">
              <a:spcBef>
                <a:spcPct val="50000"/>
              </a:spcBef>
              <a:buFontTx/>
              <a:buChar char="•"/>
            </a:pPr>
            <a:r>
              <a:rPr lang="en-US" altLang="zh-CN" sz="32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、根据材料，设计问题：价值判断或者材料分析</a:t>
            </a:r>
            <a:endParaRPr lang="en-US" altLang="zh-CN" sz="32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971" name="Text Box 64"/>
          <p:cNvSpPr txBox="1">
            <a:spLocks noChangeArrowheads="1"/>
          </p:cNvSpPr>
          <p:nvPr/>
        </p:nvSpPr>
        <p:spPr bwMode="gray">
          <a:xfrm>
            <a:off x="6228184" y="1628800"/>
            <a:ext cx="1752600" cy="31683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L="120650" indent="-120650" algn="l">
              <a:spcBef>
                <a:spcPct val="50000"/>
              </a:spcBef>
              <a:buFontTx/>
              <a:buChar char="•"/>
            </a:pPr>
            <a:r>
              <a:rPr lang="en-US" altLang="zh-CN" sz="24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、同桌互测，教师检查选出传统问题的典范和创新问题的典范，师生共享</a:t>
            </a:r>
            <a:endParaRPr lang="en-US" altLang="zh-CN" sz="24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Group 65"/>
          <p:cNvGrpSpPr/>
          <p:nvPr/>
        </p:nvGrpSpPr>
        <p:grpSpPr bwMode="auto">
          <a:xfrm>
            <a:off x="3347864" y="2924944"/>
            <a:ext cx="504825" cy="496888"/>
            <a:chOff x="1872" y="2352"/>
            <a:chExt cx="240" cy="240"/>
          </a:xfrm>
        </p:grpSpPr>
        <p:grpSp>
          <p:nvGrpSpPr>
            <p:cNvPr id="6" name="Group 66"/>
            <p:cNvGrpSpPr/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40994" name="Oval 67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95" name="Oval 68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96" name="Oval 69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97" name="Oval 70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98" name="Oval 71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7" name="Group 72"/>
            <p:cNvGrpSpPr/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40989" name="Oval 73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90" name="Oval 74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91" name="Oval 75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92" name="Oval 76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93" name="Oval 77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grpSp>
        <p:nvGrpSpPr>
          <p:cNvPr id="8" name="Group 78"/>
          <p:cNvGrpSpPr/>
          <p:nvPr/>
        </p:nvGrpSpPr>
        <p:grpSpPr bwMode="auto">
          <a:xfrm>
            <a:off x="5796136" y="2852936"/>
            <a:ext cx="504825" cy="496888"/>
            <a:chOff x="1872" y="2352"/>
            <a:chExt cx="240" cy="240"/>
          </a:xfrm>
        </p:grpSpPr>
        <p:grpSp>
          <p:nvGrpSpPr>
            <p:cNvPr id="9" name="Group 79"/>
            <p:cNvGrpSpPr/>
            <p:nvPr/>
          </p:nvGrpSpPr>
          <p:grpSpPr bwMode="auto">
            <a:xfrm>
              <a:off x="1968" y="2352"/>
              <a:ext cx="144" cy="240"/>
              <a:chOff x="1968" y="2352"/>
              <a:chExt cx="144" cy="240"/>
            </a:xfrm>
          </p:grpSpPr>
          <p:sp>
            <p:nvSpPr>
              <p:cNvPr id="40982" name="Oval 80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83" name="Oval 81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84" name="Oval 82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85" name="Oval 83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86" name="Oval 84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  <p:grpSp>
          <p:nvGrpSpPr>
            <p:cNvPr id="10" name="Group 85"/>
            <p:cNvGrpSpPr/>
            <p:nvPr/>
          </p:nvGrpSpPr>
          <p:grpSpPr bwMode="auto">
            <a:xfrm>
              <a:off x="1872" y="2352"/>
              <a:ext cx="144" cy="240"/>
              <a:chOff x="1968" y="2352"/>
              <a:chExt cx="144" cy="240"/>
            </a:xfrm>
          </p:grpSpPr>
          <p:sp>
            <p:nvSpPr>
              <p:cNvPr id="40977" name="Oval 86"/>
              <p:cNvSpPr>
                <a:spLocks noChangeArrowheads="1"/>
              </p:cNvSpPr>
              <p:nvPr/>
            </p:nvSpPr>
            <p:spPr bwMode="gray">
              <a:xfrm>
                <a:off x="1968" y="2352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78" name="Oval 87"/>
              <p:cNvSpPr>
                <a:spLocks noChangeArrowheads="1"/>
              </p:cNvSpPr>
              <p:nvPr/>
            </p:nvSpPr>
            <p:spPr bwMode="gray">
              <a:xfrm>
                <a:off x="2016" y="2400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79" name="Oval 88"/>
              <p:cNvSpPr>
                <a:spLocks noChangeArrowheads="1"/>
              </p:cNvSpPr>
              <p:nvPr/>
            </p:nvSpPr>
            <p:spPr bwMode="gray">
              <a:xfrm>
                <a:off x="2064" y="2448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80" name="Oval 89"/>
              <p:cNvSpPr>
                <a:spLocks noChangeArrowheads="1"/>
              </p:cNvSpPr>
              <p:nvPr/>
            </p:nvSpPr>
            <p:spPr bwMode="gray">
              <a:xfrm>
                <a:off x="2016" y="2496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  <p:sp>
            <p:nvSpPr>
              <p:cNvPr id="40981" name="Oval 90"/>
              <p:cNvSpPr>
                <a:spLocks noChangeArrowheads="1"/>
              </p:cNvSpPr>
              <p:nvPr/>
            </p:nvSpPr>
            <p:spPr bwMode="gray">
              <a:xfrm>
                <a:off x="1968" y="2544"/>
                <a:ext cx="48" cy="48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wrap="none" anchor="ctr"/>
              <a:lstStyle/>
              <a:p>
                <a:endParaRPr lang="zh-CN" altLang="en-US"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46" name="矩形 2"/>
          <p:cNvSpPr>
            <a:spLocks noChangeArrowheads="1"/>
          </p:cNvSpPr>
          <p:nvPr/>
        </p:nvSpPr>
        <p:spPr bwMode="auto">
          <a:xfrm>
            <a:off x="1763688" y="188640"/>
            <a:ext cx="4949552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、分析归纳，突破难点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7" name="WordArt 32"/>
          <p:cNvSpPr>
            <a:spLocks noChangeArrowheads="1" noChangeShapeType="1" noTextEdit="1"/>
          </p:cNvSpPr>
          <p:nvPr/>
        </p:nvSpPr>
        <p:spPr bwMode="auto">
          <a:xfrm>
            <a:off x="1676400" y="5943600"/>
            <a:ext cx="1981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noFill/>
                  <a:round/>
                </a:ln>
                <a:solidFill>
                  <a:schemeClr val="tx2"/>
                </a:solidFill>
                <a:latin typeface="幼圆"/>
                <a:ea typeface="幼圆"/>
              </a:rPr>
              <a:t>设计意图</a:t>
            </a:r>
            <a:r>
              <a:rPr lang="zh-CN" altLang="en-US" sz="3600" b="1" kern="10" dirty="0">
                <a:ln w="9525">
                  <a:noFill/>
                  <a:round/>
                </a:ln>
                <a:solidFill>
                  <a:srgbClr val="222268"/>
                </a:solidFill>
                <a:latin typeface="幼圆"/>
                <a:ea typeface="幼圆"/>
              </a:rPr>
              <a:t>：</a:t>
            </a:r>
            <a:endParaRPr lang="zh-CN" altLang="en-US" sz="3600" b="1" kern="10" dirty="0">
              <a:ln w="9525">
                <a:noFill/>
                <a:round/>
              </a:ln>
              <a:solidFill>
                <a:srgbClr val="222268"/>
              </a:solidFill>
              <a:latin typeface="幼圆"/>
              <a:ea typeface="幼圆"/>
            </a:endParaRPr>
          </a:p>
        </p:txBody>
      </p:sp>
      <p:grpSp>
        <p:nvGrpSpPr>
          <p:cNvPr id="48" name="组合 18"/>
          <p:cNvGrpSpPr/>
          <p:nvPr/>
        </p:nvGrpSpPr>
        <p:grpSpPr bwMode="auto">
          <a:xfrm>
            <a:off x="3886200" y="5715000"/>
            <a:ext cx="4953000" cy="762000"/>
            <a:chOff x="3979718" y="5968999"/>
            <a:chExt cx="5105401" cy="1016000"/>
          </a:xfrm>
        </p:grpSpPr>
        <p:sp>
          <p:nvSpPr>
            <p:cNvPr id="49" name="圆角矩形 48"/>
            <p:cNvSpPr/>
            <p:nvPr/>
          </p:nvSpPr>
          <p:spPr>
            <a:xfrm>
              <a:off x="3979718" y="5968999"/>
              <a:ext cx="5105401" cy="10160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50" name="矩形 13"/>
            <p:cNvSpPr>
              <a:spLocks noChangeArrowheads="1"/>
            </p:cNvSpPr>
            <p:nvPr/>
          </p:nvSpPr>
          <p:spPr bwMode="auto">
            <a:xfrm>
              <a:off x="3979718" y="5969004"/>
              <a:ext cx="5082309" cy="861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 smtClean="0">
                  <a:latin typeface="Times New Roman" panose="02020603050405020304" pitchFamily="18" charset="0"/>
                </a:rPr>
                <a:t> </a:t>
              </a:r>
              <a:r>
                <a:rPr lang="zh-CN" altLang="en-US" sz="2400" dirty="0" smtClean="0">
                  <a:solidFill>
                    <a:srgbClr val="FF0000"/>
                  </a:solidFill>
                  <a:latin typeface="方正准圆简体" pitchFamily="2" charset="-122"/>
                  <a:ea typeface="方正准圆简体" pitchFamily="2" charset="-122"/>
                </a:rPr>
                <a:t>在思维碰撞中整合、升华知识</a:t>
              </a:r>
              <a:endParaRPr lang="zh-CN" altLang="en-US" sz="2400" dirty="0">
                <a:solidFill>
                  <a:srgbClr val="FF0000"/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0" y="1628800"/>
            <a:ext cx="827584" cy="3046988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教学过程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9" grpId="0"/>
      <p:bldP spid="40970" grpId="0"/>
      <p:bldP spid="40971" grpId="0"/>
      <p:bldP spid="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47800"/>
            <a:ext cx="990599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教学过程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4579" name="矩形 2"/>
          <p:cNvSpPr>
            <a:spLocks noChangeArrowheads="1"/>
          </p:cNvSpPr>
          <p:nvPr/>
        </p:nvSpPr>
        <p:spPr bwMode="auto">
          <a:xfrm>
            <a:off x="2195736" y="260648"/>
            <a:ext cx="1628800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WordArt 32"/>
          <p:cNvSpPr>
            <a:spLocks noChangeArrowheads="1" noChangeShapeType="1" noTextEdit="1"/>
          </p:cNvSpPr>
          <p:nvPr/>
        </p:nvSpPr>
        <p:spPr bwMode="auto">
          <a:xfrm>
            <a:off x="990600" y="5943600"/>
            <a:ext cx="1981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noFill/>
                  <a:round/>
                </a:ln>
                <a:solidFill>
                  <a:srgbClr val="222268"/>
                </a:solidFill>
                <a:latin typeface="幼圆"/>
                <a:ea typeface="幼圆"/>
              </a:rPr>
              <a:t>设计意图：</a:t>
            </a:r>
            <a:endParaRPr lang="zh-CN" altLang="en-US" sz="3600" b="1" kern="10" dirty="0">
              <a:ln w="9525">
                <a:noFill/>
                <a:round/>
              </a:ln>
              <a:solidFill>
                <a:srgbClr val="222268"/>
              </a:solidFill>
              <a:latin typeface="幼圆"/>
              <a:ea typeface="幼圆"/>
            </a:endParaRPr>
          </a:p>
        </p:txBody>
      </p:sp>
      <p:grpSp>
        <p:nvGrpSpPr>
          <p:cNvPr id="3" name="组合 18"/>
          <p:cNvGrpSpPr/>
          <p:nvPr/>
        </p:nvGrpSpPr>
        <p:grpSpPr bwMode="auto">
          <a:xfrm>
            <a:off x="3635896" y="5808166"/>
            <a:ext cx="4978896" cy="1077218"/>
            <a:chOff x="3979718" y="5968999"/>
            <a:chExt cx="5105401" cy="1436290"/>
          </a:xfrm>
        </p:grpSpPr>
        <p:sp>
          <p:nvSpPr>
            <p:cNvPr id="16" name="圆角矩形 15"/>
            <p:cNvSpPr/>
            <p:nvPr/>
          </p:nvSpPr>
          <p:spPr>
            <a:xfrm>
              <a:off x="3979718" y="5968999"/>
              <a:ext cx="5105401" cy="1399778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7" name="矩形 13"/>
            <p:cNvSpPr>
              <a:spLocks noChangeArrowheads="1"/>
            </p:cNvSpPr>
            <p:nvPr/>
          </p:nvSpPr>
          <p:spPr bwMode="auto">
            <a:xfrm>
              <a:off x="4515446" y="5968999"/>
              <a:ext cx="4546581" cy="14362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rgbClr val="FF0066"/>
                  </a:solidFill>
                  <a:latin typeface="Times New Roman" panose="02020603050405020304" pitchFamily="18" charset="0"/>
                </a:rPr>
                <a:t> </a:t>
              </a:r>
              <a:r>
                <a:rPr lang="zh-CN" altLang="en-US" sz="2800" dirty="0" smtClean="0">
                  <a:solidFill>
                    <a:srgbClr val="FF0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锻炼学生发散思维，</a:t>
              </a:r>
              <a:endParaRPr lang="en-US" altLang="zh-CN" sz="2800" dirty="0" smtClean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dirty="0" smtClean="0">
                  <a:solidFill>
                    <a:srgbClr val="FF00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提高学生分析问题的能力</a:t>
              </a:r>
              <a:endParaRPr lang="zh-CN" altLang="en-US" sz="2800" dirty="0">
                <a:solidFill>
                  <a:srgbClr val="FF006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AutoShape 5"/>
          <p:cNvSpPr>
            <a:spLocks noChangeArrowheads="1"/>
          </p:cNvSpPr>
          <p:nvPr/>
        </p:nvSpPr>
        <p:spPr bwMode="gray">
          <a:xfrm>
            <a:off x="899592" y="2114853"/>
            <a:ext cx="2952328" cy="757808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25400" algn="ctr">
            <a:solidFill>
              <a:schemeClr val="bg1"/>
            </a:solidFill>
            <a:miter lim="800000"/>
          </a:ln>
          <a:effectLst>
            <a:outerShdw dist="76200" algn="ctr" rotWithShape="0">
              <a:schemeClr val="bg2"/>
            </a:outerShdw>
          </a:effectLst>
        </p:spPr>
        <p:txBody>
          <a:bodyPr wrap="none" anchor="ctr"/>
          <a:lstStyle/>
          <a:p>
            <a:pPr algn="l">
              <a:defRPr/>
            </a:pPr>
            <a:r>
              <a:rPr lang="zh-CN" altLang="en-US" sz="28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出示史学天才</a:t>
            </a:r>
            <a:endParaRPr lang="en-US" altLang="zh-CN" sz="2800" dirty="0" smtClean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defRPr/>
            </a:pPr>
            <a:r>
              <a:rPr lang="zh-CN" altLang="en-US" sz="2800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林嘉文事例</a:t>
            </a:r>
            <a:endParaRPr lang="zh-CN" altLang="en-US" sz="2800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AutoShape 9"/>
          <p:cNvSpPr>
            <a:spLocks noChangeArrowheads="1"/>
          </p:cNvSpPr>
          <p:nvPr/>
        </p:nvSpPr>
        <p:spPr bwMode="gray">
          <a:xfrm>
            <a:off x="683568" y="3535288"/>
            <a:ext cx="3312368" cy="1549896"/>
          </a:xfrm>
          <a:prstGeom prst="diamond">
            <a:avLst/>
          </a:prstGeom>
          <a:solidFill>
            <a:schemeClr val="accent2"/>
          </a:solidFill>
          <a:ln w="25400" algn="ctr">
            <a:solidFill>
              <a:schemeClr val="bg1"/>
            </a:solidFill>
            <a:miter lim="800000"/>
          </a:ln>
          <a:effectLst>
            <a:outerShdw dist="762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" name="Text Box 11"/>
          <p:cNvSpPr txBox="1">
            <a:spLocks noChangeArrowheads="1"/>
          </p:cNvSpPr>
          <p:nvPr/>
        </p:nvSpPr>
        <p:spPr bwMode="gray">
          <a:xfrm>
            <a:off x="899592" y="3717032"/>
            <a:ext cx="3096344" cy="95410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square">
            <a:spAutoFit/>
          </a:bodyPr>
          <a:lstStyle/>
          <a:p>
            <a:pPr algn="l" eaLnBrk="0" hangingPunct="0"/>
            <a:r>
              <a:rPr lang="zh-CN" altLang="en-US" sz="2800" b="1" dirty="0" smtClean="0">
                <a:solidFill>
                  <a:schemeClr val="tx2"/>
                </a:solidFill>
                <a:ea typeface="宋体" panose="02010600030101010101" pitchFamily="2" charset="-122"/>
              </a:rPr>
              <a:t>选取创新材料</a:t>
            </a:r>
            <a:endParaRPr lang="en-US" altLang="zh-CN" sz="2800" b="1" dirty="0" smtClean="0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algn="ctr" eaLnBrk="0" hangingPunct="0"/>
            <a:r>
              <a:rPr lang="zh-CN" altLang="en-US" sz="2800" b="1" dirty="0" smtClean="0">
                <a:solidFill>
                  <a:schemeClr val="tx2"/>
                </a:solidFill>
                <a:ea typeface="宋体" panose="02010600030101010101" pitchFamily="2" charset="-122"/>
              </a:rPr>
              <a:t>心理冲动异性交往</a:t>
            </a:r>
            <a:endParaRPr lang="en-US" altLang="zh-CN" sz="2800" b="1" dirty="0" smtClean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19" name="Oval 21"/>
          <p:cNvSpPr>
            <a:spLocks noChangeArrowheads="1"/>
          </p:cNvSpPr>
          <p:nvPr/>
        </p:nvSpPr>
        <p:spPr bwMode="gray">
          <a:xfrm>
            <a:off x="3957638" y="2444750"/>
            <a:ext cx="1985962" cy="1993900"/>
          </a:xfrm>
          <a:prstGeom prst="ellipse">
            <a:avLst/>
          </a:prstGeom>
          <a:gradFill rotWithShape="1">
            <a:gsLst>
              <a:gs pos="0">
                <a:schemeClr val="accent1">
                  <a:alpha val="32001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" name="Oval 23"/>
          <p:cNvSpPr>
            <a:spLocks noChangeArrowheads="1"/>
          </p:cNvSpPr>
          <p:nvPr/>
        </p:nvSpPr>
        <p:spPr bwMode="gray">
          <a:xfrm>
            <a:off x="4089400" y="2578100"/>
            <a:ext cx="1725613" cy="173355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63529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</a:gradFill>
          <a:ln w="38100" algn="ctr">
            <a:noFill/>
            <a:rou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endParaRPr lang="zh-CN" altLang="en-US">
              <a:ea typeface="宋体" panose="02010600030101010101" pitchFamily="2" charset="-122"/>
            </a:endParaRPr>
          </a:p>
        </p:txBody>
      </p:sp>
      <p:grpSp>
        <p:nvGrpSpPr>
          <p:cNvPr id="21" name="Group 25"/>
          <p:cNvGrpSpPr/>
          <p:nvPr/>
        </p:nvGrpSpPr>
        <p:grpSpPr bwMode="auto">
          <a:xfrm>
            <a:off x="4198938" y="2678113"/>
            <a:ext cx="1503362" cy="1511300"/>
            <a:chOff x="4166" y="1706"/>
            <a:chExt cx="1252" cy="1252"/>
          </a:xfrm>
        </p:grpSpPr>
        <p:sp>
          <p:nvSpPr>
            <p:cNvPr id="22" name="Oval 26"/>
            <p:cNvSpPr>
              <a:spLocks noChangeArrowheads="1"/>
            </p:cNvSpPr>
            <p:nvPr/>
          </p:nvSpPr>
          <p:spPr bwMode="gray">
            <a:xfrm>
              <a:off x="4166" y="1706"/>
              <a:ext cx="1252" cy="1252"/>
            </a:xfrm>
            <a:prstGeom prst="ellipse">
              <a:avLst/>
            </a:prstGeom>
            <a:gradFill rotWithShape="1">
              <a:gsLst>
                <a:gs pos="0">
                  <a:srgbClr val="636869"/>
                </a:gs>
                <a:gs pos="100000">
                  <a:srgbClr val="D6E1E2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3" name="Oval 27"/>
            <p:cNvSpPr>
              <a:spLocks noChangeArrowheads="1"/>
            </p:cNvSpPr>
            <p:nvPr/>
          </p:nvSpPr>
          <p:spPr bwMode="gray">
            <a:xfrm>
              <a:off x="4182" y="1713"/>
              <a:ext cx="1222" cy="1221"/>
            </a:xfrm>
            <a:prstGeom prst="ellipse">
              <a:avLst/>
            </a:prstGeom>
            <a:gradFill rotWithShape="1">
              <a:gsLst>
                <a:gs pos="0">
                  <a:srgbClr val="D6E1E2">
                    <a:alpha val="0"/>
                  </a:srgbClr>
                </a:gs>
                <a:gs pos="100000">
                  <a:srgbClr val="F1F5F5"/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4" name="Oval 28"/>
            <p:cNvSpPr>
              <a:spLocks noChangeArrowheads="1"/>
            </p:cNvSpPr>
            <p:nvPr/>
          </p:nvSpPr>
          <p:spPr bwMode="gray">
            <a:xfrm>
              <a:off x="4195" y="1725"/>
              <a:ext cx="1162" cy="1141"/>
            </a:xfrm>
            <a:prstGeom prst="ellipse">
              <a:avLst/>
            </a:prstGeom>
            <a:gradFill rotWithShape="1">
              <a:gsLst>
                <a:gs pos="0">
                  <a:srgbClr val="AAB2B3"/>
                </a:gs>
                <a:gs pos="100000">
                  <a:srgbClr val="D6E1E2">
                    <a:alpha val="48000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>
                <a:ea typeface="宋体" panose="02010600030101010101" pitchFamily="2" charset="-122"/>
              </a:endParaRPr>
            </a:p>
          </p:txBody>
        </p:sp>
        <p:sp>
          <p:nvSpPr>
            <p:cNvPr id="25" name="Oval 29"/>
            <p:cNvSpPr>
              <a:spLocks noChangeArrowheads="1"/>
            </p:cNvSpPr>
            <p:nvPr/>
          </p:nvSpPr>
          <p:spPr bwMode="gray">
            <a:xfrm>
              <a:off x="4263" y="1757"/>
              <a:ext cx="1033" cy="92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D6E1E2">
                    <a:alpha val="37999"/>
                  </a:srgbClr>
                </a:gs>
              </a:gsLst>
              <a:lin ang="5400000" scaled="1"/>
            </a:gradFill>
            <a:ln w="9525" algn="ctr">
              <a:noFill/>
              <a:round/>
            </a:ln>
          </p:spPr>
          <p:txBody>
            <a:bodyPr vert="eaVert" wrap="none" anchor="ctr"/>
            <a:lstStyle/>
            <a:p>
              <a:endParaRPr lang="zh-CN" altLang="en-US">
                <a:ea typeface="宋体" panose="02010600030101010101" pitchFamily="2" charset="-122"/>
              </a:endParaRPr>
            </a:p>
          </p:txBody>
        </p:sp>
      </p:grpSp>
      <p:sp>
        <p:nvSpPr>
          <p:cNvPr id="26" name="Text Box 39"/>
          <p:cNvSpPr txBox="1">
            <a:spLocks noChangeArrowheads="1"/>
          </p:cNvSpPr>
          <p:nvPr/>
        </p:nvSpPr>
        <p:spPr bwMode="gray">
          <a:xfrm>
            <a:off x="4369181" y="3068960"/>
            <a:ext cx="1111202" cy="646331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600" b="1" dirty="0" smtClean="0">
                <a:solidFill>
                  <a:schemeClr val="tx2"/>
                </a:solidFill>
                <a:ea typeface="宋体" panose="02010600030101010101" pitchFamily="2" charset="-122"/>
              </a:rPr>
              <a:t>青春</a:t>
            </a:r>
            <a:endParaRPr lang="en-US" altLang="zh-CN" sz="3600" b="1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7" name="环形箭头 26"/>
          <p:cNvSpPr/>
          <p:nvPr/>
        </p:nvSpPr>
        <p:spPr bwMode="auto">
          <a:xfrm>
            <a:off x="3635896" y="1052736"/>
            <a:ext cx="3312368" cy="1584176"/>
          </a:xfrm>
          <a:prstGeom prst="circularArrow">
            <a:avLst>
              <a:gd name="adj1" fmla="val 12500"/>
              <a:gd name="adj2" fmla="val 1142320"/>
              <a:gd name="adj3" fmla="val 20457681"/>
              <a:gd name="adj4" fmla="val 10800000"/>
              <a:gd name="adj5" fmla="val 12500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084168" y="1772817"/>
            <a:ext cx="305983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chemeClr val="tx2"/>
                </a:solidFill>
                <a:ea typeface="方正准圆简体"/>
              </a:rPr>
              <a:t>1</a:t>
            </a:r>
            <a:r>
              <a:rPr lang="zh-CN" altLang="en-US" sz="2400" b="1" dirty="0" smtClean="0">
                <a:solidFill>
                  <a:schemeClr val="tx2"/>
                </a:solidFill>
                <a:ea typeface="方正准圆简体"/>
              </a:rPr>
              <a:t>、敞开心扉多交流</a:t>
            </a:r>
            <a:endParaRPr lang="en-US" altLang="zh-CN" sz="2400" b="1" dirty="0" smtClean="0">
              <a:solidFill>
                <a:schemeClr val="tx2"/>
              </a:solidFill>
              <a:ea typeface="方正准圆简体"/>
            </a:endParaRPr>
          </a:p>
          <a:p>
            <a:pPr algn="l"/>
            <a:r>
              <a:rPr lang="en-US" altLang="zh-CN" sz="2400" b="1" dirty="0" smtClean="0">
                <a:solidFill>
                  <a:schemeClr val="tx2"/>
                </a:solidFill>
                <a:ea typeface="方正准圆简体"/>
              </a:rPr>
              <a:t>2</a:t>
            </a:r>
            <a:r>
              <a:rPr lang="zh-CN" altLang="en-US" sz="2400" b="1" dirty="0" smtClean="0">
                <a:solidFill>
                  <a:schemeClr val="tx2"/>
                </a:solidFill>
                <a:ea typeface="方正准圆简体"/>
              </a:rPr>
              <a:t>、珍爱生命</a:t>
            </a:r>
            <a:endParaRPr lang="en-US" altLang="zh-CN" sz="2400" b="1" dirty="0" smtClean="0">
              <a:solidFill>
                <a:schemeClr val="tx2"/>
              </a:solidFill>
              <a:ea typeface="方正准圆简体"/>
            </a:endParaRPr>
          </a:p>
          <a:p>
            <a:pPr algn="l"/>
            <a:r>
              <a:rPr lang="en-US" altLang="zh-CN" sz="2400" b="1" dirty="0" smtClean="0">
                <a:solidFill>
                  <a:schemeClr val="tx2"/>
                </a:solidFill>
                <a:ea typeface="方正准圆简体"/>
              </a:rPr>
              <a:t>3</a:t>
            </a:r>
            <a:r>
              <a:rPr lang="zh-CN" altLang="en-US" sz="2400" b="1" dirty="0" smtClean="0">
                <a:solidFill>
                  <a:schemeClr val="tx2"/>
                </a:solidFill>
                <a:ea typeface="方正准圆简体"/>
              </a:rPr>
              <a:t>、树立远大理想，明确人生目标</a:t>
            </a:r>
            <a:endParaRPr lang="en-US" altLang="zh-CN" sz="2400" b="1" dirty="0" smtClean="0">
              <a:solidFill>
                <a:schemeClr val="tx2"/>
              </a:solidFill>
              <a:ea typeface="方正准圆简体"/>
            </a:endParaRPr>
          </a:p>
          <a:p>
            <a:pPr algn="l"/>
            <a:endParaRPr lang="zh-CN" altLang="en-US" dirty="0"/>
          </a:p>
        </p:txBody>
      </p:sp>
      <p:sp>
        <p:nvSpPr>
          <p:cNvPr id="29" name="下弧形箭头 28"/>
          <p:cNvSpPr/>
          <p:nvPr/>
        </p:nvSpPr>
        <p:spPr bwMode="auto">
          <a:xfrm rot="21261874">
            <a:off x="3643379" y="4733156"/>
            <a:ext cx="3128796" cy="659358"/>
          </a:xfrm>
          <a:prstGeom prst="curvedUp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444208" y="3645024"/>
            <a:ext cx="248376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2400" b="1" dirty="0" smtClean="0">
                <a:solidFill>
                  <a:schemeClr val="tx2"/>
                </a:solidFill>
                <a:ea typeface="方正准圆简体"/>
              </a:rPr>
              <a:t>1</a:t>
            </a:r>
            <a:r>
              <a:rPr lang="zh-CN" altLang="en-US" sz="2400" b="1" dirty="0" smtClean="0">
                <a:solidFill>
                  <a:schemeClr val="tx2"/>
                </a:solidFill>
                <a:ea typeface="方正准圆简体"/>
              </a:rPr>
              <a:t>、提高自制力，学会宽容，理解</a:t>
            </a:r>
            <a:endParaRPr lang="en-US" altLang="zh-CN" sz="2400" b="1" dirty="0" smtClean="0">
              <a:solidFill>
                <a:schemeClr val="tx2"/>
              </a:solidFill>
              <a:ea typeface="方正准圆简体"/>
            </a:endParaRPr>
          </a:p>
          <a:p>
            <a:pPr algn="l"/>
            <a:r>
              <a:rPr lang="en-US" altLang="zh-CN" sz="2400" b="1" dirty="0" smtClean="0">
                <a:solidFill>
                  <a:schemeClr val="tx2"/>
                </a:solidFill>
                <a:ea typeface="方正准圆简体"/>
              </a:rPr>
              <a:t>2</a:t>
            </a:r>
            <a:r>
              <a:rPr lang="zh-CN" altLang="en-US" sz="2400" b="1" dirty="0" smtClean="0">
                <a:solidFill>
                  <a:schemeClr val="tx2"/>
                </a:solidFill>
                <a:ea typeface="方正准圆简体"/>
              </a:rPr>
              <a:t>、自然适度尊重真诚广泛交往</a:t>
            </a:r>
            <a:endParaRPr lang="zh-CN" altLang="en-US" sz="2400" b="1" dirty="0">
              <a:solidFill>
                <a:schemeClr val="tx2"/>
              </a:solidFill>
              <a:ea typeface="方正准圆简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7" grpId="0" animBg="1"/>
      <p:bldP spid="28" grpId="0"/>
      <p:bldP spid="29" grpId="0" animBg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47800"/>
            <a:ext cx="990599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教学过程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6627" name="矩形 2"/>
          <p:cNvSpPr>
            <a:spLocks noChangeArrowheads="1"/>
          </p:cNvSpPr>
          <p:nvPr/>
        </p:nvSpPr>
        <p:spPr bwMode="auto">
          <a:xfrm>
            <a:off x="1331640" y="188640"/>
            <a:ext cx="4704184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五</a:t>
            </a:r>
            <a:r>
              <a:rPr lang="zh-CN" alt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、总结反思，体验成功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8" name="WordArt 32"/>
          <p:cNvSpPr>
            <a:spLocks noChangeArrowheads="1" noChangeShapeType="1" noTextEdit="1"/>
          </p:cNvSpPr>
          <p:nvPr/>
        </p:nvSpPr>
        <p:spPr bwMode="auto">
          <a:xfrm>
            <a:off x="1907704" y="5085184"/>
            <a:ext cx="1981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noFill/>
                  <a:round/>
                </a:ln>
                <a:solidFill>
                  <a:srgbClr val="222268"/>
                </a:solidFill>
                <a:latin typeface="幼圆"/>
                <a:ea typeface="幼圆"/>
              </a:rPr>
              <a:t>设计意图：</a:t>
            </a:r>
            <a:endParaRPr lang="zh-CN" altLang="en-US" sz="3600" b="1" kern="10" dirty="0">
              <a:ln w="9525">
                <a:noFill/>
                <a:round/>
              </a:ln>
              <a:solidFill>
                <a:srgbClr val="222268"/>
              </a:solidFill>
              <a:latin typeface="幼圆"/>
              <a:ea typeface="幼圆"/>
            </a:endParaRPr>
          </a:p>
        </p:txBody>
      </p:sp>
      <p:sp>
        <p:nvSpPr>
          <p:cNvPr id="26631" name="WordArt 19"/>
          <p:cNvSpPr>
            <a:spLocks noChangeArrowheads="1" noChangeShapeType="1" noTextEdit="1"/>
          </p:cNvSpPr>
          <p:nvPr/>
        </p:nvSpPr>
        <p:spPr bwMode="auto">
          <a:xfrm>
            <a:off x="1403648" y="1484784"/>
            <a:ext cx="5904656" cy="2308324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defRPr/>
            </a:pPr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依托知识树，反思和总结，包括做题技能的总结，也包括基础知识的识记，还可以是情感收获。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" name="组合 18"/>
          <p:cNvGrpSpPr/>
          <p:nvPr/>
        </p:nvGrpSpPr>
        <p:grpSpPr bwMode="auto">
          <a:xfrm>
            <a:off x="3995936" y="5013176"/>
            <a:ext cx="4495800" cy="685800"/>
            <a:chOff x="3979718" y="5968999"/>
            <a:chExt cx="5105401" cy="914400"/>
          </a:xfrm>
        </p:grpSpPr>
        <p:sp>
          <p:nvSpPr>
            <p:cNvPr id="13" name="圆角矩形 12"/>
            <p:cNvSpPr/>
            <p:nvPr/>
          </p:nvSpPr>
          <p:spPr>
            <a:xfrm>
              <a:off x="3979718" y="5968999"/>
              <a:ext cx="5105401" cy="914400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矩形 13"/>
            <p:cNvSpPr>
              <a:spLocks noChangeArrowheads="1"/>
            </p:cNvSpPr>
            <p:nvPr/>
          </p:nvSpPr>
          <p:spPr bwMode="auto">
            <a:xfrm>
              <a:off x="3979718" y="5969002"/>
              <a:ext cx="5082309" cy="8617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 smtClean="0">
                  <a:latin typeface="Times New Roman" panose="02020603050405020304" pitchFamily="18" charset="0"/>
                </a:rPr>
                <a:t> </a:t>
              </a:r>
              <a:r>
                <a:rPr lang="zh-CN" altLang="en-US" sz="2800" b="1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准圆简体" pitchFamily="2" charset="-122"/>
                  <a:ea typeface="方正准圆简体" pitchFamily="2" charset="-122"/>
                </a:rPr>
                <a:t>享受成功、树立自信</a:t>
              </a:r>
              <a:endParaRPr lang="zh-CN" altLang="en-U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47800"/>
            <a:ext cx="990599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教学过程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7651" name="矩形 2"/>
          <p:cNvSpPr>
            <a:spLocks noChangeArrowheads="1"/>
          </p:cNvSpPr>
          <p:nvPr/>
        </p:nvSpPr>
        <p:spPr bwMode="auto">
          <a:xfrm>
            <a:off x="1619672" y="0"/>
            <a:ext cx="4640560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六</a:t>
            </a:r>
            <a:r>
              <a:rPr lang="zh-CN" alt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、课堂练习  结束语</a:t>
            </a:r>
            <a:endParaRPr lang="zh-CN" alt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2773" name="WordArt 32"/>
          <p:cNvSpPr>
            <a:spLocks noChangeArrowheads="1" noChangeShapeType="1" noTextEdit="1"/>
          </p:cNvSpPr>
          <p:nvPr/>
        </p:nvSpPr>
        <p:spPr bwMode="auto">
          <a:xfrm>
            <a:off x="2411760" y="4653136"/>
            <a:ext cx="1676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noFill/>
                  <a:round/>
                </a:ln>
                <a:solidFill>
                  <a:srgbClr val="222268"/>
                </a:solidFill>
                <a:latin typeface="幼圆"/>
                <a:ea typeface="幼圆"/>
              </a:rPr>
              <a:t>设计意图：</a:t>
            </a:r>
            <a:endParaRPr lang="zh-CN" altLang="en-US" sz="3600" b="1" kern="10" dirty="0">
              <a:ln w="9525">
                <a:noFill/>
                <a:round/>
              </a:ln>
              <a:solidFill>
                <a:srgbClr val="222268"/>
              </a:solidFill>
              <a:latin typeface="幼圆"/>
              <a:ea typeface="幼圆"/>
            </a:endParaRPr>
          </a:p>
        </p:txBody>
      </p:sp>
      <p:grpSp>
        <p:nvGrpSpPr>
          <p:cNvPr id="3" name="组合 18"/>
          <p:cNvGrpSpPr/>
          <p:nvPr/>
        </p:nvGrpSpPr>
        <p:grpSpPr bwMode="auto">
          <a:xfrm>
            <a:off x="4283968" y="4365103"/>
            <a:ext cx="4176464" cy="1015663"/>
            <a:chOff x="3979718" y="5968990"/>
            <a:chExt cx="7174952" cy="1354216"/>
          </a:xfrm>
        </p:grpSpPr>
        <p:sp>
          <p:nvSpPr>
            <p:cNvPr id="14" name="圆角矩形 13"/>
            <p:cNvSpPr/>
            <p:nvPr/>
          </p:nvSpPr>
          <p:spPr>
            <a:xfrm>
              <a:off x="3979718" y="5968991"/>
              <a:ext cx="7174952" cy="1320797"/>
            </a:xfrm>
            <a:prstGeom prst="roundRect">
              <a:avLst/>
            </a:prstGeom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5" name="矩形 13"/>
            <p:cNvSpPr>
              <a:spLocks noChangeArrowheads="1"/>
            </p:cNvSpPr>
            <p:nvPr/>
          </p:nvSpPr>
          <p:spPr bwMode="auto">
            <a:xfrm>
              <a:off x="4227130" y="5968990"/>
              <a:ext cx="6680128" cy="135421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600" dirty="0" smtClean="0">
                  <a:latin typeface="Times New Roman" panose="02020603050405020304" pitchFamily="18" charset="0"/>
                </a:rPr>
                <a:t> </a:t>
              </a:r>
              <a:r>
                <a:rPr lang="zh-CN" altLang="en-US" sz="2400" b="1" dirty="0" smtClean="0">
                  <a:solidFill>
                    <a:schemeClr val="tx2"/>
                  </a:solidFill>
                  <a:latin typeface="方正准圆简体" pitchFamily="2" charset="-122"/>
                  <a:ea typeface="方正准圆简体" pitchFamily="2" charset="-122"/>
                </a:rPr>
                <a:t>提高学生知识的运用能力，把握中考特点</a:t>
              </a:r>
              <a:endParaRPr lang="zh-CN" altLang="en-US" sz="2400" b="1" dirty="0">
                <a:solidFill>
                  <a:schemeClr val="tx2"/>
                </a:solidFill>
                <a:latin typeface="方正准圆简体" pitchFamily="2" charset="-122"/>
                <a:ea typeface="方正准圆简体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043608" y="1412776"/>
            <a:ext cx="3958135" cy="58477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>
              <a:defRPr/>
            </a:pPr>
            <a:r>
              <a:rPr lang="zh-CN" altLang="en-US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华文行楷" pitchFamily="2" charset="-122"/>
                <a:ea typeface="华文行楷" pitchFamily="2" charset="-122"/>
              </a:rPr>
              <a:t>学案汇编  中考链接</a:t>
            </a:r>
            <a:endParaRPr lang="zh-CN" altLang="en-US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chemeClr val="tx2"/>
                </a:solidFill>
                <a:ea typeface="宋体" panose="02010600030101010101" pitchFamily="2" charset="-122"/>
              </a:rPr>
              <a:t>板书设计</a:t>
            </a:r>
            <a:endParaRPr lang="en-US" altLang="zh-CN" b="1" dirty="0" smtClean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93571" name="AutoShape 35"/>
          <p:cNvSpPr>
            <a:spLocks noChangeArrowheads="1"/>
          </p:cNvSpPr>
          <p:nvPr/>
        </p:nvSpPr>
        <p:spPr bwMode="gray">
          <a:xfrm>
            <a:off x="1115616" y="4293096"/>
            <a:ext cx="3168352" cy="115212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altLang="zh-CN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、追求内在美</a:t>
            </a:r>
            <a:endParaRPr lang="en-US" altLang="zh-CN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0" hangingPunct="0">
              <a:defRPr/>
            </a:pPr>
            <a:r>
              <a:rPr lang="en-US" altLang="zh-CN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、敞开心扉，掌握方法</a:t>
            </a:r>
            <a:endParaRPr lang="en-US" altLang="zh-CN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3573" name="AutoShape 37"/>
          <p:cNvSpPr>
            <a:spLocks noChangeArrowheads="1"/>
          </p:cNvSpPr>
          <p:nvPr/>
        </p:nvSpPr>
        <p:spPr bwMode="gray">
          <a:xfrm>
            <a:off x="5508104" y="4149080"/>
            <a:ext cx="2952328" cy="122413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8575" algn="ctr">
            <a:solidFill>
              <a:schemeClr val="tx2"/>
            </a:solidFill>
            <a:round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zh-CN" alt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anose="020B0604030504040204" pitchFamily="34" charset="0"/>
                <a:ea typeface="宋体" panose="02010600030101010101" pitchFamily="2" charset="-122"/>
              </a:rPr>
              <a:t>掌握原则，正常交往</a:t>
            </a:r>
            <a:endParaRPr lang="en-US" altLang="zh-CN" sz="2400" b="1" dirty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anose="020B0604030504040204" pitchFamily="34" charset="0"/>
              <a:ea typeface="宋体" panose="02010600030101010101" pitchFamily="2" charset="-122"/>
            </a:endParaRPr>
          </a:p>
        </p:txBody>
      </p:sp>
      <p:sp>
        <p:nvSpPr>
          <p:cNvPr id="43" name="椭圆 42"/>
          <p:cNvSpPr/>
          <p:nvPr/>
        </p:nvSpPr>
        <p:spPr bwMode="auto">
          <a:xfrm>
            <a:off x="755576" y="1196752"/>
            <a:ext cx="3888432" cy="1656184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悦纳变化</a:t>
            </a:r>
            <a:endParaRPr lang="en-US" altLang="zh-CN" sz="320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消除心理烦恼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椭圆 43"/>
          <p:cNvSpPr/>
          <p:nvPr/>
        </p:nvSpPr>
        <p:spPr bwMode="auto">
          <a:xfrm>
            <a:off x="5436096" y="1268760"/>
            <a:ext cx="2952328" cy="1584176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把握青春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珍爱友谊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下箭头 44"/>
          <p:cNvSpPr/>
          <p:nvPr/>
        </p:nvSpPr>
        <p:spPr bwMode="auto">
          <a:xfrm>
            <a:off x="2339752" y="2852936"/>
            <a:ext cx="504056" cy="144016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6" name="下箭头 45"/>
          <p:cNvSpPr/>
          <p:nvPr/>
        </p:nvSpPr>
        <p:spPr bwMode="auto">
          <a:xfrm>
            <a:off x="6732240" y="2780928"/>
            <a:ext cx="504056" cy="1440160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4"/>
          <p:cNvSpPr txBox="1">
            <a:spLocks noChangeArrowheads="1"/>
          </p:cNvSpPr>
          <p:nvPr/>
        </p:nvSpPr>
        <p:spPr bwMode="auto">
          <a:xfrm>
            <a:off x="3429000" y="2209800"/>
            <a:ext cx="3048000" cy="15700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9600">
                <a:latin typeface="华文新魏"/>
                <a:ea typeface="华文新魏"/>
                <a:cs typeface="华文新魏"/>
              </a:rPr>
              <a:t> </a:t>
            </a:r>
            <a:endParaRPr lang="zh-CN" altLang="en-US" sz="9600">
              <a:latin typeface="华文新魏"/>
              <a:ea typeface="华文新魏"/>
              <a:cs typeface="华文新魏"/>
            </a:endParaRPr>
          </a:p>
        </p:txBody>
      </p:sp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971550" y="5049838"/>
            <a:ext cx="7450138" cy="685800"/>
          </a:xfrm>
          <a:custGeom>
            <a:avLst/>
            <a:gdLst>
              <a:gd name="G0" fmla="+- 20102 0 0"/>
              <a:gd name="G1" fmla="+- 4838 0 0"/>
              <a:gd name="G2" fmla="+- 21600 0 4838"/>
              <a:gd name="G3" fmla="+- 10800 0 4838"/>
              <a:gd name="G4" fmla="+- 21600 0 20102"/>
              <a:gd name="G5" fmla="*/ G4 G3 10800"/>
              <a:gd name="G6" fmla="+- 21600 0 G5"/>
              <a:gd name="T0" fmla="*/ 20102 w 21600"/>
              <a:gd name="T1" fmla="*/ 0 h 21600"/>
              <a:gd name="T2" fmla="*/ 0 w 21600"/>
              <a:gd name="T3" fmla="*/ 10800 h 21600"/>
              <a:gd name="T4" fmla="*/ 20102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0102" y="0"/>
                </a:moveTo>
                <a:lnTo>
                  <a:pt x="20102" y="4838"/>
                </a:lnTo>
                <a:lnTo>
                  <a:pt x="3375" y="4838"/>
                </a:lnTo>
                <a:lnTo>
                  <a:pt x="3375" y="16762"/>
                </a:lnTo>
                <a:lnTo>
                  <a:pt x="20102" y="16762"/>
                </a:lnTo>
                <a:lnTo>
                  <a:pt x="20102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4838"/>
                </a:moveTo>
                <a:lnTo>
                  <a:pt x="1350" y="16762"/>
                </a:lnTo>
                <a:lnTo>
                  <a:pt x="2700" y="16762"/>
                </a:lnTo>
                <a:lnTo>
                  <a:pt x="2700" y="4838"/>
                </a:lnTo>
                <a:close/>
              </a:path>
              <a:path w="21600" h="21600">
                <a:moveTo>
                  <a:pt x="0" y="4838"/>
                </a:moveTo>
                <a:lnTo>
                  <a:pt x="0" y="16762"/>
                </a:lnTo>
                <a:lnTo>
                  <a:pt x="675" y="16762"/>
                </a:lnTo>
                <a:lnTo>
                  <a:pt x="675" y="4838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38100" cap="flat" cmpd="sng" algn="ctr">
            <a:solidFill>
              <a:srgbClr val="FFFFFF"/>
            </a:solidFill>
            <a:prstDash val="soli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wrap="none" anchor="ctr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solidFill>
                <a:srgbClr val="FFFFFF"/>
              </a:solidFill>
              <a:latin typeface="Arial" panose="020B0604020202020204"/>
            </a:endParaRPr>
          </a:p>
        </p:txBody>
      </p:sp>
      <p:grpSp>
        <p:nvGrpSpPr>
          <p:cNvPr id="29700" name="组合 18"/>
          <p:cNvGrpSpPr/>
          <p:nvPr/>
        </p:nvGrpSpPr>
        <p:grpSpPr bwMode="auto">
          <a:xfrm>
            <a:off x="1258888" y="1773238"/>
            <a:ext cx="6334036" cy="2879725"/>
            <a:chOff x="1143000" y="2286000"/>
            <a:chExt cx="6333600" cy="2880000"/>
          </a:xfrm>
        </p:grpSpPr>
        <p:sp>
          <p:nvSpPr>
            <p:cNvPr id="20" name="圆角矩形 19"/>
            <p:cNvSpPr/>
            <p:nvPr/>
          </p:nvSpPr>
          <p:spPr>
            <a:xfrm>
              <a:off x="1143000" y="2286000"/>
              <a:ext cx="1152000" cy="2880000"/>
            </a:xfrm>
            <a:prstGeom prst="roundRect">
              <a:avLst/>
            </a:prstGeom>
            <a:gradFill>
              <a:gsLst>
                <a:gs pos="0">
                  <a:srgbClr val="92D050">
                    <a:alpha val="70000"/>
                  </a:srgbClr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31750" cap="flat" cmpd="sng" algn="ctr">
              <a:solidFill>
                <a:srgbClr val="002060"/>
              </a:solidFill>
              <a:prstDash val="soli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>
              <a:bevelT/>
              <a:bevelB prst="slope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2438400" y="2286000"/>
              <a:ext cx="1152000" cy="2880000"/>
            </a:xfrm>
            <a:prstGeom prst="roundRect">
              <a:avLst/>
            </a:prstGeom>
            <a:gradFill flip="none" rotWithShape="1">
              <a:gsLst>
                <a:gs pos="0">
                  <a:srgbClr val="00CC66">
                    <a:lumMod val="60000"/>
                    <a:lumOff val="40000"/>
                    <a:alpha val="70000"/>
                  </a:srgbClr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  <a:tileRect/>
            </a:gradFill>
            <a:ln w="31750" cap="flat" cmpd="sng" algn="ctr">
              <a:solidFill>
                <a:srgbClr val="002060"/>
              </a:solidFill>
              <a:prstDash val="soli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>
              <a:bevelT/>
              <a:bevelB prst="slope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3733800" y="2286000"/>
              <a:ext cx="1152000" cy="2880000"/>
            </a:xfrm>
            <a:prstGeom prst="roundRect">
              <a:avLst/>
            </a:prstGeom>
            <a:gradFill>
              <a:gsLst>
                <a:gs pos="0">
                  <a:srgbClr val="FF0000">
                    <a:alpha val="70000"/>
                  </a:srgbClr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31750" cap="flat" cmpd="sng" algn="ctr">
              <a:solidFill>
                <a:srgbClr val="002060"/>
              </a:solidFill>
              <a:prstDash val="soli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>
              <a:bevelT/>
              <a:bevelB prst="slope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5029200" y="2286000"/>
              <a:ext cx="1152000" cy="2880000"/>
            </a:xfrm>
            <a:prstGeom prst="roundRect">
              <a:avLst/>
            </a:prstGeom>
            <a:gradFill>
              <a:gsLst>
                <a:gs pos="0">
                  <a:srgbClr val="FFC000">
                    <a:alpha val="70000"/>
                  </a:srgbClr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31750" cap="flat" cmpd="sng" algn="ctr">
              <a:solidFill>
                <a:srgbClr val="002060"/>
              </a:solidFill>
              <a:prstDash val="soli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>
              <a:bevelT/>
              <a:bevelB prst="slope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6324600" y="2286000"/>
              <a:ext cx="1152000" cy="2880000"/>
            </a:xfrm>
            <a:prstGeom prst="roundRect">
              <a:avLst/>
            </a:prstGeom>
            <a:gradFill>
              <a:gsLst>
                <a:gs pos="0">
                  <a:srgbClr val="0070C0">
                    <a:alpha val="70000"/>
                  </a:srgbClr>
                </a:gs>
                <a:gs pos="64999">
                  <a:srgbClr val="F0EBD5"/>
                </a:gs>
                <a:gs pos="100000">
                  <a:srgbClr val="D1C39F"/>
                </a:gs>
              </a:gsLst>
              <a:lin ang="5400000" scaled="0"/>
            </a:gradFill>
            <a:ln w="31750" cap="flat" cmpd="sng" algn="ctr">
              <a:solidFill>
                <a:srgbClr val="002060"/>
              </a:solidFill>
              <a:prstDash val="soli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>
              <a:bevelT/>
              <a:bevelB prst="slope"/>
            </a:sp3d>
          </p:spPr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2667000" y="2514600"/>
              <a:ext cx="685800" cy="255454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kern="0" dirty="0">
                  <a:ln w="11430"/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学情分析</a:t>
              </a:r>
              <a:endParaRPr lang="zh-CN" altLang="en-US" sz="4000" b="1" kern="0" dirty="0">
                <a:ln w="1143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371600" y="2514600"/>
              <a:ext cx="685800" cy="255454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kern="0" dirty="0">
                  <a:ln w="11430"/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教材分析</a:t>
              </a:r>
              <a:endParaRPr lang="zh-CN" altLang="en-US" sz="4000" b="1" kern="0" dirty="0">
                <a:ln w="1143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962400" y="2514600"/>
              <a:ext cx="685800" cy="255454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kern="0" dirty="0">
                  <a:ln w="11430"/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教学目标</a:t>
              </a:r>
              <a:endParaRPr lang="zh-CN" altLang="en-US" sz="3800" b="1" kern="0" dirty="0">
                <a:ln w="1143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5257800" y="2514600"/>
              <a:ext cx="685800" cy="255454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kern="0" dirty="0">
                  <a:ln w="11430"/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教法学法</a:t>
              </a:r>
              <a:endParaRPr lang="zh-CN" altLang="en-US" sz="4000" b="1" kern="0" dirty="0">
                <a:ln w="1143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53200" y="2514600"/>
              <a:ext cx="685800" cy="2554545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000" b="1" kern="0" dirty="0">
                  <a:ln w="11430"/>
                  <a:solidFill>
                    <a:sysClr val="windowText" lastClr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教学过程</a:t>
              </a:r>
              <a:endParaRPr lang="zh-CN" altLang="en-US" sz="4000" b="1" kern="0" dirty="0">
                <a:ln w="11430"/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9701" name="TextBox 32"/>
          <p:cNvSpPr txBox="1">
            <a:spLocks noChangeArrowheads="1"/>
          </p:cNvSpPr>
          <p:nvPr/>
        </p:nvSpPr>
        <p:spPr bwMode="auto">
          <a:xfrm>
            <a:off x="3059113" y="0"/>
            <a:ext cx="273685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44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hakuyoxingshu7000" pitchFamily="2" charset="-122"/>
              </a:rPr>
              <a:t>说课程序</a:t>
            </a:r>
            <a:endParaRPr lang="zh-CN" altLang="en-US" sz="44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hakuyoxingshu7000" pitchFamily="2" charset="-122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1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400" decel="5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400" decel="100000" autoRev="1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chemeClr val="tx2"/>
                </a:solidFill>
                <a:ea typeface="宋体" panose="02010600030101010101" pitchFamily="2" charset="-122"/>
              </a:rPr>
              <a:t>一、教材分析</a:t>
            </a:r>
            <a:endParaRPr lang="en-US" altLang="zh-CN" sz="4000" b="1" dirty="0" smtClean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  <p:sp>
        <p:nvSpPr>
          <p:cNvPr id="3072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CN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本单元的主题是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   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。青春期是人生的重要时期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这个时期既充满着生机和活力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又充满着各种矛盾和冲突。让学生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,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克服青春期的心理烦恼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调控好自己的心理冲动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                ,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正确认识和处理与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与友谊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让他们踏着青春的脚步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带着青春的气息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走进灿烂的花季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愉快、安全地度过青春期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是本单元的</a:t>
            </a:r>
            <a:r>
              <a:rPr lang="zh-CN" altLang="zh-CN" sz="3200" u="sng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基本目标</a:t>
            </a:r>
            <a:r>
              <a:rPr lang="en-US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也是本单元的</a:t>
            </a:r>
            <a:r>
              <a:rPr lang="zh-CN" altLang="zh-CN" sz="3200" u="sng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主题</a:t>
            </a:r>
            <a:r>
              <a:rPr lang="zh-CN" altLang="zh-CN" sz="3200" dirty="0" smtClean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787900" y="1268413"/>
            <a:ext cx="1008063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00000"/>
                </a:solidFill>
                <a:ea typeface="宋体" panose="02010600030101010101" pitchFamily="2" charset="-122"/>
              </a:rPr>
              <a:t>青春 </a:t>
            </a:r>
            <a:endParaRPr lang="zh-CN" altLang="en-US" sz="3200" b="1">
              <a:solidFill>
                <a:srgbClr val="C0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68538" y="2636838"/>
            <a:ext cx="41751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zh-CN" sz="3200" b="1" kern="100" dirty="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悦纳自己的生理变化</a:t>
            </a:r>
            <a:endParaRPr lang="zh-CN" altLang="en-US" sz="3200" b="1" dirty="0">
              <a:solidFill>
                <a:schemeClr val="tx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835150" y="3500438"/>
            <a:ext cx="3097213" cy="5857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处理好心理矛盾</a:t>
            </a:r>
            <a:endParaRPr lang="zh-CN" altLang="en-US" b="1" dirty="0"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08175" y="3933825"/>
            <a:ext cx="48244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3200" b="1" dirty="0">
                <a:solidFill>
                  <a:srgbClr val="333333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异性同学之间的情感交往</a:t>
            </a:r>
            <a:endParaRPr lang="zh-CN" altLang="en-US" sz="3200" b="1" dirty="0"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云形 11"/>
          <p:cNvSpPr/>
          <p:nvPr/>
        </p:nvSpPr>
        <p:spPr bwMode="auto">
          <a:xfrm>
            <a:off x="3132138" y="2205038"/>
            <a:ext cx="5543550" cy="2808287"/>
          </a:xfrm>
          <a:prstGeom prst="cloud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altLang="zh-CN" sz="3200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b="1" dirty="0">
                <a:solidFill>
                  <a:srgbClr val="FF0000"/>
                </a:solidFill>
                <a:ea typeface="宋体" panose="02010600030101010101" pitchFamily="2" charset="-122"/>
              </a:rPr>
              <a:t>集中进行青春期心理健康教育的单元</a:t>
            </a:r>
            <a:endParaRPr lang="zh-CN" altLang="en-US" sz="32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5148263" y="2565400"/>
            <a:ext cx="10795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chemeClr val="tx2"/>
                </a:solidFill>
                <a:ea typeface="宋体" panose="02010600030101010101" pitchFamily="2" charset="-122"/>
              </a:rPr>
              <a:t>唯一</a:t>
            </a:r>
            <a:endParaRPr lang="zh-CN" altLang="en-US" sz="3200" b="1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45434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示 2"/>
          <p:cNvGraphicFramePr/>
          <p:nvPr/>
        </p:nvGraphicFramePr>
        <p:xfrm>
          <a:off x="2667000" y="1676400"/>
          <a:ext cx="6096000" cy="472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矩形 3"/>
          <p:cNvSpPr/>
          <p:nvPr/>
        </p:nvSpPr>
        <p:spPr>
          <a:xfrm>
            <a:off x="611560" y="2057400"/>
            <a:ext cx="1979240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200" b="1" spc="50" dirty="0">
                <a:ln w="11430"/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知识储备</a:t>
            </a:r>
            <a:endParaRPr lang="zh-CN" altLang="en-US" sz="3200" b="1" spc="50" dirty="0">
              <a:ln w="11430"/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3789040"/>
            <a:ext cx="2095872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200" b="1" spc="50" dirty="0">
                <a:ln w="11430"/>
                <a:solidFill>
                  <a:schemeClr val="tx2"/>
                </a:solidFill>
                <a:latin typeface="幼圆" pitchFamily="49" charset="-122"/>
                <a:ea typeface="幼圆" pitchFamily="49" charset="-122"/>
              </a:rPr>
              <a:t>学习能力</a:t>
            </a:r>
            <a:endParaRPr lang="zh-CN" altLang="en-US" sz="3200" b="1" spc="50" dirty="0">
              <a:ln w="11430"/>
              <a:solidFill>
                <a:schemeClr val="tx2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5373216"/>
            <a:ext cx="2160240" cy="58477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3200" b="1" spc="50" dirty="0">
                <a:ln w="11430"/>
                <a:solidFill>
                  <a:schemeClr val="tx2"/>
                </a:solidFill>
                <a:latin typeface="幼圆" pitchFamily="49" charset="-122"/>
                <a:ea typeface="幼圆" pitchFamily="49" charset="-122"/>
              </a:rPr>
              <a:t>心理特点</a:t>
            </a:r>
            <a:endParaRPr lang="zh-CN" altLang="en-US" sz="3200" b="1" spc="50" dirty="0">
              <a:ln w="11430"/>
              <a:solidFill>
                <a:schemeClr val="tx2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828800" y="152400"/>
            <a:ext cx="3463925" cy="563563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zh-CN" altLang="en-US" sz="4000" b="1" kern="0" dirty="0">
                <a:solidFill>
                  <a:schemeClr val="tx2"/>
                </a:solidFill>
                <a:latin typeface="+mj-lt"/>
                <a:ea typeface="宋体" panose="02010600030101010101" pitchFamily="2" charset="-122"/>
                <a:cs typeface="+mj-cs"/>
              </a:rPr>
              <a:t>二、学情分析</a:t>
            </a:r>
            <a:endParaRPr lang="en-US" altLang="zh-CN" sz="4000" b="1" kern="0" dirty="0">
              <a:solidFill>
                <a:schemeClr val="tx2"/>
              </a:solidFill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6327305" y="2694878"/>
            <a:ext cx="2349151" cy="393452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ct val="200000"/>
              </a:lnSpc>
              <a:defRPr/>
            </a:pPr>
            <a:endParaRPr lang="zh-CN" altLang="en-US" sz="20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826329" y="2694878"/>
            <a:ext cx="2097055" cy="393452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spcAft>
                <a:spcPts val="2400"/>
              </a:spcAft>
              <a:buFont typeface="Wingdings" panose="05000000000000000000" pitchFamily="2" charset="2"/>
              <a:buChar char="u"/>
              <a:defRPr/>
            </a:pPr>
            <a:r>
              <a:rPr lang="zh-CN" altLang="en-US" sz="24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通过合作探究、体验感受，让学生学会整合知识和灵活运用知识的方</a:t>
            </a:r>
            <a:r>
              <a:rPr lang="zh-CN" altLang="en-US" sz="2400" b="1" dirty="0" smtClean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法，提高分析问题，解决问题的能力</a:t>
            </a:r>
            <a:endParaRPr lang="zh-CN" altLang="en-US" sz="24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972649" y="2694878"/>
            <a:ext cx="2097055" cy="3934521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lnSpc>
                <a:spcPts val="35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培养学生严谨、慎独的学习态度。</a:t>
            </a:r>
            <a:endParaRPr lang="en-US" altLang="zh-CN" sz="20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>
              <a:lnSpc>
                <a:spcPts val="3500"/>
              </a:lnSpc>
              <a:buFont typeface="Wingdings" panose="05000000000000000000" pitchFamily="2" charset="2"/>
              <a:buChar char="u"/>
              <a:defRPr/>
            </a:pP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以积极的心态接纳青春期的生理变化，调控好自己的心理冲动。</a:t>
            </a:r>
            <a:endParaRPr lang="zh-CN" altLang="en-US" sz="2000" b="1" dirty="0">
              <a:solidFill>
                <a:schemeClr val="tx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AutoShape 5"/>
          <p:cNvSpPr>
            <a:spLocks noChangeArrowheads="1"/>
          </p:cNvSpPr>
          <p:nvPr/>
        </p:nvSpPr>
        <p:spPr bwMode="auto">
          <a:xfrm flipH="1">
            <a:off x="6300192" y="1052513"/>
            <a:ext cx="2117725" cy="1539875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知识</a:t>
            </a:r>
            <a:endParaRPr kumimoji="1" lang="en-US" altLang="zh-CN" sz="2800" b="1" dirty="0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4" name="AutoShape 5"/>
          <p:cNvSpPr>
            <a:spLocks noChangeArrowheads="1"/>
          </p:cNvSpPr>
          <p:nvPr/>
        </p:nvSpPr>
        <p:spPr bwMode="auto">
          <a:xfrm flipH="1">
            <a:off x="3681413" y="1087438"/>
            <a:ext cx="2117725" cy="1539875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2800" b="1" dirty="0" smtClean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能力</a:t>
            </a:r>
            <a:endParaRPr kumimoji="1" lang="en-US" altLang="zh-CN" sz="2800" b="1" dirty="0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25" name="AutoShape 5"/>
          <p:cNvSpPr>
            <a:spLocks noChangeArrowheads="1"/>
          </p:cNvSpPr>
          <p:nvPr/>
        </p:nvSpPr>
        <p:spPr bwMode="auto">
          <a:xfrm flipH="1">
            <a:off x="899592" y="1066800"/>
            <a:ext cx="2119312" cy="1538288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情感态度</a:t>
            </a:r>
            <a:endParaRPr kumimoji="1" lang="en-US" altLang="zh-CN" sz="2800" b="1" dirty="0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  <a:p>
            <a:pPr algn="ctr">
              <a:defRPr/>
            </a:pPr>
            <a:r>
              <a:rPr kumimoji="1" lang="zh-CN" altLang="en-US" sz="2800" b="1" dirty="0">
                <a:solidFill>
                  <a:srgbClr val="FF0000"/>
                </a:solidFill>
                <a:latin typeface="幼圆" pitchFamily="49" charset="-122"/>
                <a:ea typeface="幼圆" pitchFamily="49" charset="-122"/>
              </a:rPr>
              <a:t>与价值观</a:t>
            </a:r>
            <a:endParaRPr kumimoji="1" lang="en-US" altLang="zh-CN" sz="2800" b="1" dirty="0">
              <a:solidFill>
                <a:srgbClr val="FF0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828800" y="152400"/>
            <a:ext cx="3319463" cy="563563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zh-CN" altLang="en-US" sz="3600" b="1" kern="0" dirty="0">
                <a:solidFill>
                  <a:schemeClr val="tx2"/>
                </a:solidFill>
                <a:latin typeface="+mj-lt"/>
                <a:ea typeface="宋体" panose="02010600030101010101" pitchFamily="2" charset="-122"/>
                <a:cs typeface="+mj-cs"/>
              </a:rPr>
              <a:t>三、复习目标</a:t>
            </a:r>
            <a:endParaRPr lang="en-US" altLang="zh-CN" sz="3600" b="1" kern="0" dirty="0">
              <a:solidFill>
                <a:schemeClr val="tx2"/>
              </a:solidFill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443067" y="3105150"/>
            <a:ext cx="2089150" cy="3109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l"/>
            <a:r>
              <a:rPr lang="zh-CN" altLang="en-US" sz="2800" b="1" dirty="0">
                <a:ea typeface="宋体" panose="02010600030101010101" pitchFamily="2" charset="-122"/>
              </a:rPr>
              <a:t>      </a:t>
            </a:r>
            <a:r>
              <a:rPr lang="zh-CN" altLang="en-US" sz="2800" b="1" dirty="0">
                <a:solidFill>
                  <a:schemeClr val="tx2"/>
                </a:solidFill>
                <a:ea typeface="宋体" panose="02010600030101010101" pitchFamily="2" charset="-122"/>
              </a:rPr>
              <a:t>了解青少年的青春期生理变化和心理变化。知道与异性交往的基本方法。</a:t>
            </a:r>
            <a:endParaRPr lang="zh-CN" altLang="en-US" sz="2800" b="1" dirty="0">
              <a:solidFill>
                <a:schemeClr val="tx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3796" name="Freeform 3"/>
          <p:cNvSpPr/>
          <p:nvPr/>
        </p:nvSpPr>
        <p:spPr bwMode="gray">
          <a:xfrm>
            <a:off x="1600200" y="4938713"/>
            <a:ext cx="2019300" cy="962025"/>
          </a:xfrm>
          <a:custGeom>
            <a:avLst/>
            <a:gdLst>
              <a:gd name="T0" fmla="*/ 76594 w 2320"/>
              <a:gd name="T1" fmla="*/ 845416 h 792"/>
              <a:gd name="T2" fmla="*/ 76594 w 2320"/>
              <a:gd name="T3" fmla="*/ 0 h 792"/>
              <a:gd name="T4" fmla="*/ 0 w 2320"/>
              <a:gd name="T5" fmla="*/ 0 h 792"/>
              <a:gd name="T6" fmla="*/ 0 w 2320"/>
              <a:gd name="T7" fmla="*/ 962025 h 792"/>
              <a:gd name="T8" fmla="*/ 2019300 w 2320"/>
              <a:gd name="T9" fmla="*/ 962025 h 792"/>
              <a:gd name="T10" fmla="*/ 2019300 w 2320"/>
              <a:gd name="T11" fmla="*/ 845416 h 792"/>
              <a:gd name="T12" fmla="*/ 76594 w 2320"/>
              <a:gd name="T13" fmla="*/ 845416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tx1">
              <a:alpha val="67842"/>
            </a:schemeClr>
          </a:solidFill>
          <a:ln w="0">
            <a:noFill/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7" name="Freeform 4"/>
          <p:cNvSpPr/>
          <p:nvPr/>
        </p:nvSpPr>
        <p:spPr bwMode="gray">
          <a:xfrm rot="10800000">
            <a:off x="6686550" y="4016375"/>
            <a:ext cx="1924050" cy="962025"/>
          </a:xfrm>
          <a:custGeom>
            <a:avLst/>
            <a:gdLst>
              <a:gd name="T0" fmla="*/ 72981 w 2320"/>
              <a:gd name="T1" fmla="*/ 845416 h 792"/>
              <a:gd name="T2" fmla="*/ 72981 w 2320"/>
              <a:gd name="T3" fmla="*/ 0 h 792"/>
              <a:gd name="T4" fmla="*/ 0 w 2320"/>
              <a:gd name="T5" fmla="*/ 0 h 792"/>
              <a:gd name="T6" fmla="*/ 0 w 2320"/>
              <a:gd name="T7" fmla="*/ 962025 h 792"/>
              <a:gd name="T8" fmla="*/ 1924050 w 2320"/>
              <a:gd name="T9" fmla="*/ 962025 h 792"/>
              <a:gd name="T10" fmla="*/ 1924050 w 2320"/>
              <a:gd name="T11" fmla="*/ 845416 h 792"/>
              <a:gd name="T12" fmla="*/ 72981 w 2320"/>
              <a:gd name="T13" fmla="*/ 845416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chemeClr val="tx1">
              <a:alpha val="67842"/>
            </a:schemeClr>
          </a:solidFill>
          <a:ln w="0">
            <a:noFill/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798" name="Rectangle 5"/>
          <p:cNvSpPr>
            <a:spLocks noChangeArrowheads="1"/>
          </p:cNvSpPr>
          <p:nvPr/>
        </p:nvSpPr>
        <p:spPr bwMode="gray">
          <a:xfrm>
            <a:off x="1752600" y="1447800"/>
            <a:ext cx="21367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2800" b="1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复习重点：</a:t>
            </a:r>
            <a:endParaRPr lang="en-US" altLang="zh-CN" sz="2800" b="1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799" name="Rectangle 6"/>
          <p:cNvSpPr>
            <a:spLocks noChangeArrowheads="1"/>
          </p:cNvSpPr>
          <p:nvPr/>
        </p:nvSpPr>
        <p:spPr bwMode="gray">
          <a:xfrm>
            <a:off x="1763713" y="3716338"/>
            <a:ext cx="2136775" cy="523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zh-CN" altLang="en-US" sz="2800" b="1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复习难点：</a:t>
            </a:r>
            <a:endParaRPr lang="en-US" altLang="zh-CN" sz="2800" b="1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2519" name="Freeform 7"/>
          <p:cNvSpPr/>
          <p:nvPr/>
        </p:nvSpPr>
        <p:spPr bwMode="gray">
          <a:xfrm>
            <a:off x="1600200" y="2681288"/>
            <a:ext cx="2019300" cy="962025"/>
          </a:xfrm>
          <a:custGeom>
            <a:avLst/>
            <a:gdLst>
              <a:gd name="T0" fmla="*/ 76594 w 2320"/>
              <a:gd name="T1" fmla="*/ 845416 h 792"/>
              <a:gd name="T2" fmla="*/ 76594 w 2320"/>
              <a:gd name="T3" fmla="*/ 0 h 792"/>
              <a:gd name="T4" fmla="*/ 0 w 2320"/>
              <a:gd name="T5" fmla="*/ 0 h 792"/>
              <a:gd name="T6" fmla="*/ 0 w 2320"/>
              <a:gd name="T7" fmla="*/ 962025 h 792"/>
              <a:gd name="T8" fmla="*/ 2019300 w 2320"/>
              <a:gd name="T9" fmla="*/ 962025 h 792"/>
              <a:gd name="T10" fmla="*/ 2019300 w 2320"/>
              <a:gd name="T11" fmla="*/ 845416 h 792"/>
              <a:gd name="T12" fmla="*/ 76594 w 2320"/>
              <a:gd name="T13" fmla="*/ 845416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1A50B2">
              <a:alpha val="50195"/>
            </a:srgbClr>
          </a:solidFill>
          <a:ln w="0">
            <a:noFill/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2520" name="Freeform 8"/>
          <p:cNvSpPr/>
          <p:nvPr/>
        </p:nvSpPr>
        <p:spPr bwMode="gray">
          <a:xfrm rot="10800000">
            <a:off x="6648450" y="1728788"/>
            <a:ext cx="1924050" cy="962025"/>
          </a:xfrm>
          <a:custGeom>
            <a:avLst/>
            <a:gdLst>
              <a:gd name="T0" fmla="*/ 72981 w 2320"/>
              <a:gd name="T1" fmla="*/ 845416 h 792"/>
              <a:gd name="T2" fmla="*/ 72981 w 2320"/>
              <a:gd name="T3" fmla="*/ 0 h 792"/>
              <a:gd name="T4" fmla="*/ 0 w 2320"/>
              <a:gd name="T5" fmla="*/ 0 h 792"/>
              <a:gd name="T6" fmla="*/ 0 w 2320"/>
              <a:gd name="T7" fmla="*/ 962025 h 792"/>
              <a:gd name="T8" fmla="*/ 1924050 w 2320"/>
              <a:gd name="T9" fmla="*/ 962025 h 792"/>
              <a:gd name="T10" fmla="*/ 1924050 w 2320"/>
              <a:gd name="T11" fmla="*/ 845416 h 792"/>
              <a:gd name="T12" fmla="*/ 72981 w 2320"/>
              <a:gd name="T13" fmla="*/ 845416 h 7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320"/>
              <a:gd name="T22" fmla="*/ 0 h 792"/>
              <a:gd name="T23" fmla="*/ 2320 w 2320"/>
              <a:gd name="T24" fmla="*/ 792 h 7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320" h="792">
                <a:moveTo>
                  <a:pt x="88" y="696"/>
                </a:moveTo>
                <a:lnTo>
                  <a:pt x="88" y="0"/>
                </a:lnTo>
                <a:lnTo>
                  <a:pt x="0" y="0"/>
                </a:lnTo>
                <a:lnTo>
                  <a:pt x="0" y="792"/>
                </a:lnTo>
                <a:lnTo>
                  <a:pt x="2320" y="792"/>
                </a:lnTo>
                <a:lnTo>
                  <a:pt x="2320" y="696"/>
                </a:lnTo>
                <a:lnTo>
                  <a:pt x="88" y="696"/>
                </a:lnTo>
                <a:close/>
              </a:path>
            </a:pathLst>
          </a:custGeom>
          <a:solidFill>
            <a:srgbClr val="1A50B2">
              <a:alpha val="50195"/>
            </a:srgbClr>
          </a:solidFill>
          <a:ln w="0">
            <a:noFill/>
            <a:prstDash val="solid"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92521" name="AutoShape 9"/>
          <p:cNvSpPr>
            <a:spLocks noChangeArrowheads="1"/>
          </p:cNvSpPr>
          <p:nvPr/>
        </p:nvSpPr>
        <p:spPr bwMode="gray">
          <a:xfrm>
            <a:off x="1800225" y="2119313"/>
            <a:ext cx="6429375" cy="1295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hlink">
                  <a:gamma/>
                  <a:tint val="75686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75686"/>
                  <a:invGamma/>
                </a:schemeClr>
              </a:gs>
            </a:gsLst>
            <a:lin ang="18900000" scaled="1"/>
          </a:gradFill>
          <a:ln w="9525">
            <a:noFill/>
            <a:rou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algn="l" eaLnBrk="0" hangingPunct="0"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1.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怎样接纳自己的生理变化，处理心理矛盾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  <a:p>
            <a:pPr algn="l" eaLnBrk="0" hangingPunct="0">
              <a:defRPr/>
            </a:pPr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2.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ucida Sans Unicode" panose="020B0602030504020204" pitchFamily="34" charset="0"/>
              </a:rPr>
              <a:t>如何与异性同学交往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ucida Sans Unicode" panose="020B0602030504020204" pitchFamily="34" charset="0"/>
            </a:endParaRPr>
          </a:p>
        </p:txBody>
      </p:sp>
      <p:sp>
        <p:nvSpPr>
          <p:cNvPr id="192522" name="AutoShape 10"/>
          <p:cNvSpPr>
            <a:spLocks noChangeArrowheads="1"/>
          </p:cNvSpPr>
          <p:nvPr/>
        </p:nvSpPr>
        <p:spPr bwMode="gray">
          <a:xfrm>
            <a:off x="1876425" y="4405313"/>
            <a:ext cx="6429375" cy="129540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accent1">
                  <a:gamma/>
                  <a:tint val="75686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tint val="75686"/>
                  <a:invGamma/>
                </a:schemeClr>
              </a:gs>
            </a:gsLst>
            <a:lin ang="18900000" scaled="1"/>
          </a:gradFill>
          <a:ln w="9525">
            <a:noFill/>
            <a:round/>
          </a:ln>
          <a:effectLst/>
          <a:scene3d>
            <a:camera prst="legacyObliqueTopRight"/>
            <a:lightRig rig="legacyFlat3" dir="b"/>
          </a:scene3d>
          <a:sp3d extrusionH="303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algn="ctr" eaLnBrk="0" hangingPunct="0">
              <a:defRPr/>
            </a:pPr>
            <a:endParaRPr lang="en-US" altLang="zh-CN" sz="1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1828800" y="152400"/>
            <a:ext cx="3319463" cy="563563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zh-CN" altLang="en-US" sz="3600" b="1" kern="0" dirty="0">
                <a:solidFill>
                  <a:schemeClr val="tx2"/>
                </a:solidFill>
                <a:latin typeface="+mj-lt"/>
                <a:ea typeface="宋体" panose="02010600030101010101" pitchFamily="2" charset="-122"/>
                <a:cs typeface="+mj-cs"/>
              </a:rPr>
              <a:t>复习重点难点</a:t>
            </a:r>
            <a:endParaRPr lang="en-US" altLang="zh-CN" sz="3600" b="1" kern="0" dirty="0">
              <a:solidFill>
                <a:schemeClr val="tx2"/>
              </a:solidFill>
              <a:latin typeface="+mj-lt"/>
              <a:ea typeface="宋体" panose="02010600030101010101" pitchFamily="2" charset="-122"/>
              <a:cs typeface="+mj-cs"/>
            </a:endParaRPr>
          </a:p>
        </p:txBody>
      </p:sp>
      <p:sp>
        <p:nvSpPr>
          <p:cNvPr id="33808" name="Rectangle 16"/>
          <p:cNvSpPr>
            <a:spLocks noChangeArrowheads="1"/>
          </p:cNvSpPr>
          <p:nvPr/>
        </p:nvSpPr>
        <p:spPr bwMode="auto">
          <a:xfrm>
            <a:off x="1979613" y="4581525"/>
            <a:ext cx="5040312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 algn="l" eaLnBrk="0" hangingPunct="0"/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正确认识青春期的烦恼</a:t>
            </a:r>
            <a:endParaRPr lang="en-US" altLang="zh-CN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indent="266700" algn="l" eaLnBrk="0" hangingPunct="0"/>
            <a:r>
              <a:rPr lang="en-US" altLang="zh-CN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男女同学之间应正常交往</a:t>
            </a:r>
            <a:endParaRPr lang="zh-CN" altLang="en-US" sz="2400" b="1" dirty="0">
              <a:solidFill>
                <a:schemeClr val="tx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192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2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2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252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23" presetID="23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500" fill="hold"/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500" fill="hold"/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9251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FF33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192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7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 animBg="1"/>
      <p:bldP spid="33797" grpId="0" animBg="1"/>
      <p:bldP spid="192519" grpId="0" animBg="1"/>
      <p:bldP spid="192520" grpId="0" animBg="1"/>
      <p:bldP spid="192520" grpId="1" animBg="1"/>
      <p:bldP spid="192521" grpId="0" animBg="1"/>
      <p:bldP spid="192522" grpId="0" animBg="1"/>
      <p:bldP spid="338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1447800"/>
            <a:ext cx="990599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教法</a:t>
            </a:r>
            <a:endParaRPr lang="en-US" altLang="zh-CN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指导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graphicFrame>
        <p:nvGraphicFramePr>
          <p:cNvPr id="23" name="图示 22"/>
          <p:cNvGraphicFramePr/>
          <p:nvPr/>
        </p:nvGraphicFramePr>
        <p:xfrm>
          <a:off x="1295400" y="1524000"/>
          <a:ext cx="7010400" cy="502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828800" y="152400"/>
            <a:ext cx="3319463" cy="563563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zh-CN" altLang="en-US" sz="3600" b="1" kern="0" dirty="0">
                <a:solidFill>
                  <a:schemeClr val="tx2"/>
                </a:solidFill>
                <a:latin typeface="+mj-lt"/>
                <a:ea typeface="宋体" panose="02010600030101010101" pitchFamily="2" charset="-122"/>
                <a:cs typeface="+mj-cs"/>
              </a:rPr>
              <a:t>四、教法学法</a:t>
            </a:r>
            <a:endParaRPr lang="en-US" altLang="zh-CN" sz="3600" b="1" kern="0" dirty="0">
              <a:solidFill>
                <a:schemeClr val="tx2"/>
              </a:solidFill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447800"/>
            <a:ext cx="990599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学法指导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5843" name="组合 22"/>
          <p:cNvGrpSpPr/>
          <p:nvPr/>
        </p:nvGrpSpPr>
        <p:grpSpPr bwMode="auto">
          <a:xfrm>
            <a:off x="1619672" y="980728"/>
            <a:ext cx="5394697" cy="5654095"/>
            <a:chOff x="1684201" y="609600"/>
            <a:chExt cx="5307149" cy="5562046"/>
          </a:xfrm>
        </p:grpSpPr>
        <p:sp>
          <p:nvSpPr>
            <p:cNvPr id="4" name="AutoShape 3"/>
            <p:cNvSpPr>
              <a:spLocks noChangeArrowheads="1"/>
            </p:cNvSpPr>
            <p:nvPr/>
          </p:nvSpPr>
          <p:spPr bwMode="auto">
            <a:xfrm>
              <a:off x="1684201" y="3276600"/>
              <a:ext cx="940068" cy="2880000"/>
            </a:xfrm>
            <a:prstGeom prst="roundRect">
              <a:avLst>
                <a:gd name="adj" fmla="val 16667"/>
              </a:avLst>
            </a:prstGeom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pPr algn="just">
                <a:defRPr/>
              </a:pPr>
              <a:r>
                <a:rPr lang="zh-CN" altLang="en-US" sz="2400" b="1" dirty="0">
                  <a:solidFill>
                    <a:srgbClr val="0B9758"/>
                  </a:solidFill>
                  <a:latin typeface="方正黄草简体" pitchFamily="2" charset="-122"/>
                  <a:ea typeface="方正黄草简体" pitchFamily="2" charset="-122"/>
                </a:rPr>
                <a:t> </a:t>
              </a:r>
              <a:r>
                <a:rPr lang="zh-CN" altLang="en-US" sz="36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黄草简体" pitchFamily="2" charset="-122"/>
                  <a:ea typeface="方正黄草简体" pitchFamily="2" charset="-122"/>
                </a:rPr>
                <a:t>自主学习法</a:t>
              </a:r>
              <a:r>
                <a:rPr lang="zh-CN" altLang="en-US" sz="36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黄草简体" pitchFamily="2" charset="-122"/>
                  <a:ea typeface="方正黄草简体" pitchFamily="2" charset="-122"/>
                </a:rPr>
                <a:t> </a:t>
              </a:r>
              <a:endPara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黄草简体" pitchFamily="2" charset="-122"/>
                <a:ea typeface="方正黄草简体" pitchFamily="2" charset="-122"/>
              </a:endParaRPr>
            </a:p>
          </p:txBody>
        </p:sp>
        <p:sp>
          <p:nvSpPr>
            <p:cNvPr id="6" name="未知"/>
            <p:cNvSpPr/>
            <p:nvPr/>
          </p:nvSpPr>
          <p:spPr bwMode="auto">
            <a:xfrm>
              <a:off x="2833639" y="2408627"/>
              <a:ext cx="1532065" cy="961980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" name="未知"/>
            <p:cNvSpPr/>
            <p:nvPr/>
          </p:nvSpPr>
          <p:spPr bwMode="auto">
            <a:xfrm flipH="1">
              <a:off x="5207479" y="2408627"/>
              <a:ext cx="1694485" cy="1066611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 w="9525">
              <a:noFill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Oval 13"/>
            <p:cNvSpPr>
              <a:spLocks noChangeArrowheads="1"/>
            </p:cNvSpPr>
            <p:nvPr/>
          </p:nvSpPr>
          <p:spPr bwMode="auto">
            <a:xfrm>
              <a:off x="2943917" y="609600"/>
              <a:ext cx="3802602" cy="1567903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vert="eaVert"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" name="Oval 15"/>
            <p:cNvSpPr>
              <a:spLocks noChangeArrowheads="1"/>
            </p:cNvSpPr>
            <p:nvPr/>
          </p:nvSpPr>
          <p:spPr bwMode="auto">
            <a:xfrm>
              <a:off x="3031996" y="633394"/>
              <a:ext cx="3529252" cy="142889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noFill/>
              <a:round/>
            </a:ln>
            <a:effectLst/>
            <a:scene3d>
              <a:camera prst="orthographicFront"/>
              <a:lightRig rig="threePt" dir="t"/>
            </a:scene3d>
            <a:sp3d>
              <a:bevelT w="152400" h="50800" prst="softRound"/>
            </a:sp3d>
          </p:spPr>
          <p:txBody>
            <a:bodyPr vert="eaVert"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35855" name="组合 34"/>
            <p:cNvGrpSpPr/>
            <p:nvPr/>
          </p:nvGrpSpPr>
          <p:grpSpPr bwMode="auto">
            <a:xfrm>
              <a:off x="2743200" y="619125"/>
              <a:ext cx="4248150" cy="1862138"/>
              <a:chOff x="2743200" y="618366"/>
              <a:chExt cx="4248150" cy="1862896"/>
            </a:xfrm>
          </p:grpSpPr>
          <p:grpSp>
            <p:nvGrpSpPr>
              <p:cNvPr id="7" name="Group 5"/>
              <p:cNvGrpSpPr/>
              <p:nvPr/>
            </p:nvGrpSpPr>
            <p:grpSpPr bwMode="auto">
              <a:xfrm>
                <a:off x="2743200" y="776940"/>
                <a:ext cx="4248150" cy="1704322"/>
                <a:chOff x="0" y="0"/>
                <a:chExt cx="1926" cy="937"/>
              </a:xfrm>
              <a:solidFill>
                <a:srgbClr val="7030A0"/>
              </a:solidFill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p:grpSpPr>
            <p:sp>
              <p:nvSpPr>
                <p:cNvPr id="16" name="Oval 6"/>
                <p:cNvSpPr>
                  <a:spLocks noChangeArrowheads="1"/>
                </p:cNvSpPr>
                <p:nvPr/>
              </p:nvSpPr>
              <p:spPr bwMode="auto">
                <a:xfrm>
                  <a:off x="21" y="30"/>
                  <a:ext cx="1905" cy="907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7" name="Oval 7"/>
                <p:cNvSpPr>
                  <a:spLocks noChangeArrowheads="1"/>
                </p:cNvSpPr>
                <p:nvPr/>
              </p:nvSpPr>
              <p:spPr bwMode="auto">
                <a:xfrm>
                  <a:off x="0" y="0"/>
                  <a:ext cx="1905" cy="907"/>
                </a:xfrm>
                <a:prstGeom prst="ellipse">
                  <a:avLst/>
                </a:prstGeom>
                <a:grpFill/>
                <a:ln w="9525">
                  <a:noFill/>
                  <a:round/>
                </a:ln>
                <a:effectLst/>
                <a:scene3d>
                  <a:camera prst="orthographicFront"/>
                  <a:lightRig rig="threePt" dir="t"/>
                </a:scene3d>
                <a:sp3d>
                  <a:bevelT w="152400" h="50800" prst="softRound"/>
                </a:sp3d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</p:grpSp>
          <p:sp>
            <p:nvSpPr>
              <p:cNvPr id="13" name="Oval 14"/>
              <p:cNvSpPr>
                <a:spLocks noChangeArrowheads="1"/>
              </p:cNvSpPr>
              <p:nvPr/>
            </p:nvSpPr>
            <p:spPr bwMode="auto">
              <a:xfrm>
                <a:off x="2992513" y="618366"/>
                <a:ext cx="3711485" cy="1529081"/>
              </a:xfrm>
              <a:prstGeom prst="ellipse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9525">
                <a:noFill/>
                <a:round/>
              </a:ln>
              <a:effectLst/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p:spPr>
            <p:txBody>
              <a:bodyPr vert="eaVert" wrap="none" anchor="ctr"/>
              <a:lstStyle/>
              <a:p>
                <a:pPr>
                  <a:defRPr/>
                </a:pPr>
                <a:endParaRPr lang="zh-CN" altLang="en-US">
                  <a:latin typeface="Arial" panose="020B060402020202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Oval 16"/>
              <p:cNvSpPr>
                <a:spLocks noChangeArrowheads="1"/>
              </p:cNvSpPr>
              <p:nvPr/>
            </p:nvSpPr>
            <p:spPr bwMode="auto">
              <a:xfrm>
                <a:off x="3238528" y="673468"/>
                <a:ext cx="3137450" cy="1159647"/>
              </a:xfrm>
              <a:prstGeom prst="ellipse">
                <a:avLst/>
              </a:prstGeom>
              <a:solidFill>
                <a:schemeClr val="accent3">
                  <a:lumMod val="95000"/>
                </a:schemeClr>
              </a:solidFill>
              <a:ln w="9525">
                <a:noFill/>
                <a:round/>
              </a:ln>
              <a:effectLst>
                <a:glow rad="63500">
                  <a:schemeClr val="accent6">
                    <a:satMod val="175000"/>
                    <a:alpha val="40000"/>
                  </a:schemeClr>
                </a:glow>
                <a:innerShdw blurRad="63500" dist="50800" dir="54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>
                <a:bevelT w="101600" prst="riblet"/>
              </a:sp3d>
            </p:spPr>
            <p:txBody>
              <a:bodyPr wrap="none" anchor="ctr"/>
              <a:lstStyle/>
              <a:p>
                <a:pPr algn="ctr">
                  <a:defRPr/>
                </a:pPr>
                <a:endParaRPr lang="en-US" altLang="zh-CN" b="1">
                  <a:latin typeface="Verdana" panose="020B0604030504040204" pitchFamily="34" charset="0"/>
                  <a:ea typeface="Gulim" pitchFamily="34" charset="-127"/>
                </a:endParaRPr>
              </a:p>
            </p:txBody>
          </p:sp>
          <p:sp>
            <p:nvSpPr>
              <p:cNvPr id="35871" name="Text Box 19"/>
              <p:cNvSpPr txBox="1">
                <a:spLocks noChangeArrowheads="1"/>
              </p:cNvSpPr>
              <p:nvPr/>
            </p:nvSpPr>
            <p:spPr bwMode="auto">
              <a:xfrm>
                <a:off x="3511098" y="879496"/>
                <a:ext cx="2303463" cy="636068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3600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方正粗倩简体"/>
                    <a:ea typeface="方正粗倩简体"/>
                    <a:cs typeface="方正粗倩简体"/>
                  </a:rPr>
                  <a:t>学法指导</a:t>
                </a:r>
                <a:endParaRPr lang="zh-CN" altLang="en-US" sz="36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粗倩简体"/>
                  <a:ea typeface="方正粗倩简体"/>
                  <a:cs typeface="方正粗倩简体"/>
                </a:endParaRPr>
              </a:p>
            </p:txBody>
          </p:sp>
        </p:grpSp>
        <p:grpSp>
          <p:nvGrpSpPr>
            <p:cNvPr id="9" name="组合 22"/>
            <p:cNvGrpSpPr/>
            <p:nvPr/>
          </p:nvGrpSpPr>
          <p:grpSpPr>
            <a:xfrm>
              <a:off x="2482590" y="4070838"/>
              <a:ext cx="1521107" cy="914400"/>
              <a:chOff x="926951" y="2213547"/>
              <a:chExt cx="1424948" cy="785212"/>
            </a:xfrm>
            <a:scene3d>
              <a:camera prst="orthographicFront"/>
              <a:lightRig rig="flat" dir="t"/>
            </a:scene3d>
          </p:grpSpPr>
          <p:sp>
            <p:nvSpPr>
              <p:cNvPr id="24" name="加号 23"/>
              <p:cNvSpPr/>
              <p:nvPr/>
            </p:nvSpPr>
            <p:spPr>
              <a:xfrm>
                <a:off x="926951" y="2213547"/>
                <a:ext cx="785212" cy="785212"/>
              </a:xfrm>
              <a:prstGeom prst="mathPlus">
                <a:avLst/>
              </a:prstGeom>
              <a:sp3d z="-80000" prstMaterial="plastic">
                <a:bevelT w="50800" h="50800"/>
                <a:bevelB w="25400" h="25400" prst="angle"/>
              </a:sp3d>
            </p:spPr>
            <p:style>
              <a:lnRef idx="0">
                <a:schemeClr val="accent2">
                  <a:shade val="9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2">
                  <a:shade val="9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2">
                  <a:shade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5" name="加号 4"/>
              <p:cNvSpPr/>
              <p:nvPr/>
            </p:nvSpPr>
            <p:spPr>
              <a:xfrm>
                <a:off x="1774847" y="2420694"/>
                <a:ext cx="577052" cy="184682"/>
              </a:xfrm>
              <a:prstGeom prst="rect">
                <a:avLst/>
              </a:prstGeom>
              <a:sp3d z="-800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spcCol="1270" anchor="ctr"/>
              <a:lstStyle/>
              <a:p>
                <a:pPr algn="ctr" defTabSz="6223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1400"/>
              </a:p>
            </p:txBody>
          </p:sp>
        </p:grpSp>
        <p:sp>
          <p:nvSpPr>
            <p:cNvPr id="29" name="AutoShape 3"/>
            <p:cNvSpPr>
              <a:spLocks noChangeArrowheads="1"/>
            </p:cNvSpPr>
            <p:nvPr/>
          </p:nvSpPr>
          <p:spPr bwMode="auto">
            <a:xfrm>
              <a:off x="3190985" y="3291646"/>
              <a:ext cx="1133431" cy="2880000"/>
            </a:xfrm>
            <a:prstGeom prst="roundRect">
              <a:avLst>
                <a:gd name="adj" fmla="val 16667"/>
              </a:avLst>
            </a:prstGeom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srgbClr val="000000"/>
                  </a:solidFill>
                  <a:latin typeface="方正黄草简体" pitchFamily="2" charset="-122"/>
                  <a:ea typeface="方正黄草简体" pitchFamily="2" charset="-122"/>
                </a:rPr>
                <a:t> </a:t>
              </a:r>
              <a:r>
                <a:rPr lang="zh-CN" altLang="en-US" sz="3200" b="1" dirty="0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黄草简体" pitchFamily="2" charset="-122"/>
                  <a:ea typeface="方正黄草简体" pitchFamily="2" charset="-122"/>
                </a:rPr>
                <a:t>合</a:t>
              </a:r>
              <a:r>
                <a:rPr lang="zh-CN" altLang="en-US" sz="3200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黄草简体" pitchFamily="2" charset="-122"/>
                  <a:ea typeface="方正黄草简体" pitchFamily="2" charset="-122"/>
                </a:rPr>
                <a:t>作探究法</a:t>
              </a:r>
              <a:r>
                <a:rPr lang="zh-CN" altLang="en-US" sz="3200" b="1" dirty="0">
                  <a:solidFill>
                    <a:srgbClr val="00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黄草简体" pitchFamily="2" charset="-122"/>
                  <a:ea typeface="方正黄草简体" pitchFamily="2" charset="-122"/>
                </a:rPr>
                <a:t> </a:t>
              </a:r>
              <a:endParaRPr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黄草简体" pitchFamily="2" charset="-122"/>
                <a:ea typeface="方正黄草简体" pitchFamily="2" charset="-122"/>
              </a:endParaRPr>
            </a:p>
          </p:txBody>
        </p:sp>
        <p:sp>
          <p:nvSpPr>
            <p:cNvPr id="30" name="AutoShape 3"/>
            <p:cNvSpPr>
              <a:spLocks noChangeArrowheads="1"/>
            </p:cNvSpPr>
            <p:nvPr/>
          </p:nvSpPr>
          <p:spPr bwMode="auto">
            <a:xfrm>
              <a:off x="5032809" y="3220810"/>
              <a:ext cx="1133431" cy="2880000"/>
            </a:xfrm>
            <a:prstGeom prst="roundRect">
              <a:avLst>
                <a:gd name="adj" fmla="val 16667"/>
              </a:avLst>
            </a:prstGeom>
            <a:effectLst>
              <a:innerShdw blurRad="63500" dist="50800" dir="8100000">
                <a:prstClr val="black">
                  <a:alpha val="50000"/>
                </a:prstClr>
              </a:innerShdw>
            </a:effectLst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vert="eaVert" wrap="none" anchor="ctr"/>
            <a:lstStyle/>
            <a:p>
              <a:pPr algn="ctr">
                <a:defRPr/>
              </a:pPr>
              <a:r>
                <a:rPr lang="zh-CN" altLang="en-US" sz="3600" b="1" dirty="0" smtClean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黄草简体" pitchFamily="2" charset="-122"/>
                  <a:ea typeface="方正黄草简体" pitchFamily="2" charset="-122"/>
                </a:rPr>
                <a:t>分析归纳法</a:t>
              </a:r>
              <a:endParaRPr lang="zh-CN" altLang="en-US" sz="3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黄草简体" pitchFamily="2" charset="-122"/>
                <a:ea typeface="方正黄草简体" pitchFamily="2" charset="-122"/>
              </a:endParaRPr>
            </a:p>
          </p:txBody>
        </p:sp>
        <p:grpSp>
          <p:nvGrpSpPr>
            <p:cNvPr id="10" name="组合 30"/>
            <p:cNvGrpSpPr/>
            <p:nvPr/>
          </p:nvGrpSpPr>
          <p:grpSpPr>
            <a:xfrm>
              <a:off x="4182735" y="4000003"/>
              <a:ext cx="2411761" cy="914400"/>
              <a:chOff x="92601" y="2152719"/>
              <a:chExt cx="2259298" cy="785212"/>
            </a:xfrm>
            <a:scene3d>
              <a:camera prst="orthographicFront"/>
              <a:lightRig rig="flat" dir="t"/>
            </a:scene3d>
          </p:grpSpPr>
          <p:sp>
            <p:nvSpPr>
              <p:cNvPr id="32" name="加号 31"/>
              <p:cNvSpPr/>
              <p:nvPr/>
            </p:nvSpPr>
            <p:spPr>
              <a:xfrm>
                <a:off x="92601" y="2152719"/>
                <a:ext cx="785212" cy="785212"/>
              </a:xfrm>
              <a:prstGeom prst="mathPlus">
                <a:avLst/>
              </a:prstGeom>
              <a:sp3d z="-80000" prstMaterial="plastic">
                <a:bevelT w="50800" h="50800"/>
                <a:bevelB w="25400" h="25400" prst="angle"/>
              </a:sp3d>
            </p:spPr>
            <p:style>
              <a:lnRef idx="0">
                <a:schemeClr val="accent2">
                  <a:shade val="90000"/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2">
                  <a:shade val="90000"/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2">
                  <a:shade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3" name="加号 4"/>
              <p:cNvSpPr/>
              <p:nvPr/>
            </p:nvSpPr>
            <p:spPr>
              <a:xfrm>
                <a:off x="1774847" y="2420694"/>
                <a:ext cx="577052" cy="184682"/>
              </a:xfrm>
              <a:prstGeom prst="rect">
                <a:avLst/>
              </a:prstGeom>
              <a:sp3d z="-80000"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lIns="0" tIns="0" rIns="0" bIns="0" spcCol="1270" anchor="ctr"/>
              <a:lstStyle/>
              <a:p>
                <a:pPr algn="ctr" defTabSz="622300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zh-CN" altLang="en-US" sz="1400"/>
              </a:p>
            </p:txBody>
          </p:sp>
        </p:grpSp>
      </p:grpSp>
      <p:sp>
        <p:nvSpPr>
          <p:cNvPr id="26" name="加号 25"/>
          <p:cNvSpPr/>
          <p:nvPr/>
        </p:nvSpPr>
        <p:spPr bwMode="auto">
          <a:xfrm>
            <a:off x="6084168" y="4509120"/>
            <a:ext cx="852027" cy="929533"/>
          </a:xfrm>
          <a:prstGeom prst="mathPlus">
            <a:avLst/>
          </a:prstGeom>
          <a:scene3d>
            <a:camera prst="orthographicFront"/>
            <a:lightRig rig="flat" dir="t"/>
          </a:scene3d>
          <a:sp3d z="-80000" prstMaterial="plastic">
            <a:bevelT w="50800" h="50800"/>
            <a:bevelB w="25400" h="25400" prst="angle"/>
          </a:sp3d>
        </p:spPr>
        <p:style>
          <a:lnRef idx="0">
            <a:schemeClr val="accent2">
              <a:shade val="90000"/>
              <a:hueOff val="0"/>
              <a:satOff val="0"/>
              <a:lumOff val="0"/>
              <a:alphaOff val="0"/>
            </a:schemeClr>
          </a:lnRef>
          <a:fillRef idx="3">
            <a:schemeClr val="accent2">
              <a:shade val="90000"/>
              <a:hueOff val="0"/>
              <a:satOff val="0"/>
              <a:lumOff val="0"/>
              <a:alphaOff val="0"/>
            </a:schemeClr>
          </a:fillRef>
          <a:effectRef idx="2">
            <a:schemeClr val="accent2">
              <a:shade val="9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7" name="AutoShape 3"/>
          <p:cNvSpPr>
            <a:spLocks noChangeArrowheads="1"/>
          </p:cNvSpPr>
          <p:nvPr/>
        </p:nvSpPr>
        <p:spPr bwMode="auto">
          <a:xfrm>
            <a:off x="6967735" y="3635152"/>
            <a:ext cx="936104" cy="2927663"/>
          </a:xfrm>
          <a:prstGeom prst="roundRect">
            <a:avLst>
              <a:gd name="adj" fmla="val 16667"/>
            </a:avLst>
          </a:prstGeom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eaVert" wrap="none" anchor="ctr"/>
          <a:lstStyle/>
          <a:p>
            <a:pPr algn="ctr">
              <a:defRPr/>
            </a:pPr>
            <a:r>
              <a:rPr lang="zh-CN" altLang="en-US" sz="3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黄草简体" pitchFamily="2" charset="-122"/>
                <a:ea typeface="方正黄草简体" pitchFamily="2" charset="-122"/>
              </a:rPr>
              <a:t>总结反思法</a:t>
            </a:r>
            <a:endParaRPr lang="zh-CN" altLang="en-US" sz="36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黄草简体" pitchFamily="2" charset="-122"/>
              <a:ea typeface="方正黄草简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72816"/>
            <a:ext cx="990599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zh-CN" altLang="en-US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幼圆" pitchFamily="49" charset="-122"/>
                <a:ea typeface="幼圆" pitchFamily="49" charset="-122"/>
              </a:rPr>
              <a:t>教学安排</a:t>
            </a:r>
            <a:endParaRPr lang="zh-CN" altLang="en-US" sz="4800" b="1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幼圆" pitchFamily="49" charset="-122"/>
              <a:ea typeface="幼圆" pitchFamily="49" charset="-122"/>
            </a:endParaRPr>
          </a:p>
        </p:txBody>
      </p:sp>
      <p:graphicFrame>
        <p:nvGraphicFramePr>
          <p:cNvPr id="5" name="图示 4"/>
          <p:cNvGraphicFramePr/>
          <p:nvPr/>
        </p:nvGraphicFramePr>
        <p:xfrm>
          <a:off x="609600" y="1219200"/>
          <a:ext cx="9829800" cy="586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828800" y="152400"/>
            <a:ext cx="3319463" cy="563563"/>
          </a:xfrm>
          <a:prstGeom prst="rect">
            <a:avLst/>
          </a:prstGeom>
        </p:spPr>
        <p:txBody>
          <a:bodyPr/>
          <a:lstStyle/>
          <a:p>
            <a:pPr algn="l"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+mj-lt"/>
                <a:ea typeface="宋体" panose="02010600030101010101" pitchFamily="2" charset="-122"/>
                <a:cs typeface="+mj-cs"/>
              </a:rPr>
              <a:t>五、教学过程</a:t>
            </a:r>
            <a:endParaRPr lang="en-US" altLang="zh-CN" sz="3600" b="1" kern="0" dirty="0">
              <a:solidFill>
                <a:schemeClr val="tx2"/>
              </a:solidFill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立体地图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875A8"/>
      </a:accent2>
      <a:accent3>
        <a:srgbClr val="FFFFFF"/>
      </a:accent3>
      <a:accent4>
        <a:srgbClr val="000000"/>
      </a:accent4>
      <a:accent5>
        <a:srgbClr val="D9EDEE"/>
      </a:accent5>
      <a:accent6>
        <a:srgbClr val="316896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6F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3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875A8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316896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270TGp_education_light</Template>
  <TotalTime>0</TotalTime>
  <Words>1262</Words>
  <Paragraphs>223</Paragraphs>
  <Slides>18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45" baseType="lpstr">
      <vt:lpstr>Arial</vt:lpstr>
      <vt:lpstr>宋体</vt:lpstr>
      <vt:lpstr>Wingdings</vt:lpstr>
      <vt:lpstr>Verdana</vt:lpstr>
      <vt:lpstr>华文新魏</vt:lpstr>
      <vt:lpstr>Arial</vt:lpstr>
      <vt:lpstr>黑体</vt:lpstr>
      <vt:lpstr>微软雅黑</vt:lpstr>
      <vt:lpstr>hakuyoxingshu7000</vt:lpstr>
      <vt:lpstr>楷体</vt:lpstr>
      <vt:lpstr>方正准圆简体</vt:lpstr>
      <vt:lpstr>幼圆</vt:lpstr>
      <vt:lpstr>Lucida Sans Unicode</vt:lpstr>
      <vt:lpstr>Times New Roman</vt:lpstr>
      <vt:lpstr>Calibri</vt:lpstr>
      <vt:lpstr>华文彩云</vt:lpstr>
      <vt:lpstr>方正黄草简体</vt:lpstr>
      <vt:lpstr>Gulim</vt:lpstr>
      <vt:lpstr>方正粗倩简体</vt:lpstr>
      <vt:lpstr>方正粗倩简体</vt:lpstr>
      <vt:lpstr>方正准圆简体</vt:lpstr>
      <vt:lpstr>幼圆</vt:lpstr>
      <vt:lpstr>华文行楷</vt:lpstr>
      <vt:lpstr>Segoe Print</vt:lpstr>
      <vt:lpstr>Malgun Gothic</vt:lpstr>
      <vt:lpstr>1_默认设计模板</vt:lpstr>
      <vt:lpstr>立体地图</vt:lpstr>
      <vt:lpstr>PowerPoint 演示文稿</vt:lpstr>
      <vt:lpstr>PowerPoint 演示文稿</vt:lpstr>
      <vt:lpstr>一、教材分析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评价总结</vt:lpstr>
      <vt:lpstr>PowerPoint 演示文稿</vt:lpstr>
      <vt:lpstr>PowerPoint 演示文稿</vt:lpstr>
      <vt:lpstr>PowerPoint 演示文稿</vt:lpstr>
      <vt:lpstr>PowerPoint 演示文稿</vt:lpstr>
      <vt:lpstr>板书设计</vt:lpstr>
    </vt:vector>
  </TitlesOfParts>
  <Company>GPDI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dell</cp:lastModifiedBy>
  <dcterms:created xsi:type="dcterms:W3CDTF">2006-10-23T06:53:00Z</dcterms:created>
  <dcterms:modified xsi:type="dcterms:W3CDTF">2018-08-11T18:28:52Z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2052-10.1.0.5975</vt:lpwstr>
  </property>
</Properties>
</file>