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5" r:id="rId1"/>
  </p:sldMasterIdLst>
  <p:notesMasterIdLst>
    <p:notesMasterId r:id="rId30"/>
  </p:notesMasterIdLst>
  <p:sldIdLst>
    <p:sldId id="476" r:id="rId2"/>
    <p:sldId id="451" r:id="rId3"/>
    <p:sldId id="477" r:id="rId4"/>
    <p:sldId id="452" r:id="rId5"/>
    <p:sldId id="478" r:id="rId6"/>
    <p:sldId id="479" r:id="rId7"/>
    <p:sldId id="482" r:id="rId8"/>
    <p:sldId id="483" r:id="rId9"/>
    <p:sldId id="484" r:id="rId10"/>
    <p:sldId id="485" r:id="rId11"/>
    <p:sldId id="504" r:id="rId12"/>
    <p:sldId id="487" r:id="rId13"/>
    <p:sldId id="488" r:id="rId14"/>
    <p:sldId id="490" r:id="rId15"/>
    <p:sldId id="491" r:id="rId16"/>
    <p:sldId id="493" r:id="rId17"/>
    <p:sldId id="503" r:id="rId18"/>
    <p:sldId id="505" r:id="rId19"/>
    <p:sldId id="495" r:id="rId20"/>
    <p:sldId id="496" r:id="rId21"/>
    <p:sldId id="497" r:id="rId22"/>
    <p:sldId id="506" r:id="rId23"/>
    <p:sldId id="499" r:id="rId24"/>
    <p:sldId id="500" r:id="rId25"/>
    <p:sldId id="453" r:id="rId26"/>
    <p:sldId id="501" r:id="rId27"/>
    <p:sldId id="454" r:id="rId28"/>
    <p:sldId id="50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00"/>
    <a:srgbClr val="0000FF"/>
    <a:srgbClr val="FF0066"/>
    <a:srgbClr val="00FF00"/>
    <a:srgbClr val="2407D3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76" autoAdjust="0"/>
  </p:normalViewPr>
  <p:slideViewPr>
    <p:cSldViewPr>
      <p:cViewPr varScale="1">
        <p:scale>
          <a:sx n="87" d="100"/>
          <a:sy n="87" d="100"/>
        </p:scale>
        <p:origin x="-990" y="-72"/>
      </p:cViewPr>
      <p:guideLst>
        <p:guide orient="horz" pos="2184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Constantia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Constantia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945D609-21B4-4286-B630-E34144B41F6D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1434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Constantia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B2AEB8E-4F20-49F6-97F6-1564F3F91B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FBFF82-188E-4D7A-8068-021F56CBD59C}" type="slidenum">
              <a:rPr lang="en-US" altLang="zh-CN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054D857-CB6A-4F07-9A67-03B4872762BE}" type="slidenum">
              <a:rPr lang="zh-CN" altLang="en-US" sz="1800" kern="0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zh-CN" altLang="en-US" sz="1800" ker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5DFF19-3940-4F76-BAD9-7559220BD74B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14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0FC33D-CDAF-4B92-A489-81B42FA34894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15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DCE586-ACBF-48E0-856E-D3CD590F95F1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16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E820C2-D25C-4A5E-9EEE-0696F0E35BE8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19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E1D1D5-7FDF-4C88-B000-0452503239AA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20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12D94E-BBA3-45D1-8CA1-1735EBE2540B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21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369BCF-B7CD-4DF8-BAD2-422714854928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23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719B4B-4400-4682-9F9C-A00D0AA72B14}" type="slidenum">
              <a:rPr kumimoji="1" lang="en-US" altLang="zh-CN" smtClean="0">
                <a:latin typeface="Times New Roman" pitchFamily="18" charset="0"/>
                <a:ea typeface="宋体" charset="-122"/>
              </a:rPr>
              <a:pPr/>
              <a:t>24</a:t>
            </a:fld>
            <a:endParaRPr kumimoji="1" lang="en-US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939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A2AFF081-B1BD-4965-A1FB-B5ED46073523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25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A6A3A9AE-B74D-4125-9FE2-922C8FBC8AA4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2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6246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9DFCD35A-05D6-47F7-B15D-2149642CA07B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27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6451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EA9A48F1-0D8D-4BCC-9388-D9CD63BC0FE8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28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2048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1151064A-9DEA-42FF-99FE-4F8912D3804F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3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2253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F034A9A6-4BA7-4301-B915-9808C67D28DD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4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245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F422634C-DA63-43BD-9820-4CDCC9775D4D}" type="slidenum">
              <a:rPr lang="en-US" altLang="zh-CN" sz="1200">
                <a:solidFill>
                  <a:schemeClr val="tx1"/>
                </a:solidFill>
              </a:rPr>
              <a:pPr algn="r">
                <a:buFont typeface="Arial" charset="0"/>
                <a:buNone/>
              </a:pPr>
              <a:t>5</a:t>
            </a:fld>
            <a:endParaRPr lang="en-US" altLang="zh-CN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5543AF-E473-431B-A2D9-171FBAB0C453}" type="slidenum">
              <a:rPr lang="zh-CN" altLang="en-US" b="1" smtClean="0">
                <a:latin typeface="Arial" charset="0"/>
                <a:ea typeface="宋体" charset="-122"/>
              </a:rPr>
              <a:pPr/>
              <a:t>7</a:t>
            </a:fld>
            <a:endParaRPr lang="en-US" altLang="zh-CN" b="1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B6C19E-B06D-4081-B592-E49CE5A2ED38}" type="slidenum">
              <a:rPr lang="zh-CN" altLang="en-US" b="1" smtClean="0">
                <a:latin typeface="Arial" charset="0"/>
                <a:ea typeface="宋体" charset="-122"/>
              </a:rPr>
              <a:pPr/>
              <a:t>8</a:t>
            </a:fld>
            <a:endParaRPr lang="en-US" altLang="zh-CN" b="1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DEF933-E7A2-4C51-9BB8-78085530BEF7}" type="slidenum">
              <a:rPr lang="zh-CN" altLang="en-US" b="1" smtClean="0">
                <a:latin typeface="Arial" charset="0"/>
                <a:ea typeface="宋体" charset="-122"/>
              </a:rPr>
              <a:pPr/>
              <a:t>9</a:t>
            </a:fld>
            <a:endParaRPr lang="en-US" altLang="zh-CN" b="1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60B0F8-2A54-4BE8-9843-904FCDC3545D}" type="slidenum">
              <a:rPr lang="zh-CN" altLang="en-US" b="1" smtClean="0">
                <a:latin typeface="Arial" charset="0"/>
                <a:ea typeface="宋体" charset="-122"/>
              </a:rPr>
              <a:pPr/>
              <a:t>10</a:t>
            </a:fld>
            <a:endParaRPr lang="en-US" altLang="zh-CN" b="1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94388-5413-49E8-854D-0227F4B91887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89418-30EE-4168-AAB0-88E234420B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3E105-1EDE-458E-9551-48F74DB0B7AD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17858-C198-4163-A559-4EA3A40600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DD77A-AD77-4A35-B607-FF75BBA19A44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6FBBA-461B-4066-88C7-65EA35CB74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A0DD-0EAE-4879-BA79-4C4F3E951FF6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61075-89F9-4637-BC36-E6D6872FA4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EE96-7B92-4ABC-BFA4-3A47043D89F5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7B535-9956-446F-AA55-84C6FD8396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0D7D4-58C7-4FF3-9277-A5B77FA82BA8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9456-4BFC-454E-92FA-A297BFD5C8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6C067-DEAA-482B-A571-FB3BAD529C7D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EB6D9-19FE-4F64-91EC-C3A62A540A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8D3AF-5A76-47FB-BD82-E774B312A3D5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AAB8-6473-4E1E-9970-6D6877583A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59DF9-EC56-4AFE-A986-D1DB7979FF32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7C67-B3FE-4350-89E4-FC6A7A3A45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85D3-60DD-4222-8962-7589DCCF26EE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FE8E-7F2C-4B9B-A8E4-27D10331F5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5CA28-04FB-4ED6-BB41-522589415FB5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1D27B-2587-4A77-B6B9-C543D08B88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1E7D7-FD8C-402F-861C-C7631F7ABFC5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31FA6-FD11-4134-B3DE-04D8A660F9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D1EAEE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57B494-19DA-450C-8B65-67427B7A3548}" type="datetimeFigureOut">
              <a:rPr lang="zh-CN" altLang="en-US"/>
              <a:pPr>
                <a:defRPr/>
              </a:pPr>
              <a:t>2017/7/2 Sunday</a:t>
            </a:fld>
            <a:endParaRPr lang="en-US" altLang="zh-CN"/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D1EAEE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B7C6F7B-24B7-46B1-8CDC-5C8F9AD3FB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  <a:cs typeface="隶书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2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4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36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08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546225"/>
            <a:ext cx="728027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398713" y="600075"/>
            <a:ext cx="6507162" cy="189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000" kern="0" dirty="0">
                <a:ea typeface="黑体" panose="02010609060101010101" pitchFamily="49" charset="-122"/>
              </a:rPr>
              <a:t>　</a:t>
            </a:r>
            <a:r>
              <a:rPr lang="zh-CN" altLang="en-US" sz="7200" kern="0" dirty="0">
                <a:ea typeface="黑体" panose="02010609060101010101" pitchFamily="49" charset="-122"/>
              </a:rPr>
              <a:t>温暖的家</a:t>
            </a:r>
            <a:endParaRPr lang="en-US" altLang="zh-CN" sz="7200" kern="0" dirty="0"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000" kern="0" dirty="0" smtClean="0">
                <a:ea typeface="黑体" panose="02010609060101010101" pitchFamily="49" charset="-122"/>
              </a:rPr>
              <a:t>　　　　　　　　　</a:t>
            </a:r>
            <a:r>
              <a:rPr lang="zh-CN" altLang="en-US" sz="3000" kern="0" dirty="0" smtClean="0">
                <a:solidFill>
                  <a:srgbClr val="FF0000"/>
                </a:solidFill>
                <a:ea typeface="黑体" panose="02010609060101010101" pitchFamily="49" charset="-122"/>
              </a:rPr>
              <a:t>　（</a:t>
            </a:r>
            <a:r>
              <a:rPr lang="zh-CN" altLang="en-US" sz="3000" kern="0" dirty="0">
                <a:solidFill>
                  <a:srgbClr val="FF0000"/>
                </a:solidFill>
                <a:ea typeface="黑体" panose="02010609060101010101" pitchFamily="49" charset="-122"/>
              </a:rPr>
              <a:t>第一课时）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1050" y="7651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>
                <a:solidFill>
                  <a:srgbClr val="FF00FF"/>
                </a:solidFill>
              </a:rPr>
              <a:t>家，让我们回归。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750" y="1773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      家不是旅馆，家不是符号，家不是驿站。家要有刷锅洗碗的劳作，家要有夫烦妻恼的磕碰，当然，家更有温馨的气氛，家更有体贴的表达。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      人生有两种状态：出发和回归。梦想让我们出发</a:t>
            </a:r>
            <a:r>
              <a:rPr lang="en-US" altLang="zh-CN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;</a:t>
            </a:r>
            <a:r>
              <a:rPr lang="zh-CN" altLang="en-US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家</a:t>
            </a:r>
            <a:r>
              <a:rPr lang="en-US" altLang="zh-CN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3200" kern="0" dirty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让我们回归。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843213" y="7016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>
                <a:solidFill>
                  <a:srgbClr val="FF00FF"/>
                </a:solidFill>
              </a:rPr>
              <a:t>家，伴我一生。</a:t>
            </a:r>
          </a:p>
        </p:txBody>
      </p:sp>
      <p:sp>
        <p:nvSpPr>
          <p:cNvPr id="8" name="Rectangle 12"/>
          <p:cNvSpPr txBox="1">
            <a:spLocks noChangeArrowheads="1"/>
          </p:cNvSpPr>
          <p:nvPr/>
        </p:nvSpPr>
        <p:spPr bwMode="auto">
          <a:xfrm>
            <a:off x="468313" y="1412875"/>
            <a:ext cx="446405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2400" b="0" kern="0" dirty="0">
                <a:solidFill>
                  <a:sysClr val="windowText" lastClr="000000"/>
                </a:solidFill>
                <a:latin typeface="+mn-lt"/>
                <a:ea typeface="+mn-ea"/>
              </a:rPr>
              <a:t>人来到世间时，摇篮是你的家。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2400" b="0" kern="0" dirty="0">
                <a:solidFill>
                  <a:sysClr val="windowText" lastClr="000000"/>
                </a:solidFill>
                <a:latin typeface="+mn-lt"/>
                <a:ea typeface="+mn-ea"/>
              </a:rPr>
              <a:t>你走在人生路上，在不同阶段都会有相应层面的依恋之家。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2400" b="0" kern="0" dirty="0">
                <a:solidFill>
                  <a:sysClr val="windowText" lastClr="000000"/>
                </a:solidFill>
                <a:latin typeface="+mn-lt"/>
                <a:ea typeface="+mn-ea"/>
              </a:rPr>
              <a:t>当你突然离去时，美丽的天国是你的家。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2400" b="0" kern="0" dirty="0">
                <a:solidFill>
                  <a:sysClr val="windowText" lastClr="000000"/>
                </a:solidFill>
                <a:latin typeface="+mn-lt"/>
                <a:ea typeface="+mn-ea"/>
              </a:rPr>
              <a:t>简言之，无论何时何地，也无论你身处何种境况，都必须有陪伴你的家。 </a:t>
            </a:r>
          </a:p>
        </p:txBody>
      </p:sp>
      <p:pic>
        <p:nvPicPr>
          <p:cNvPr id="34819" name="Picture 6" descr="C:\Users\Administrator\Desktop\图片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9838" y="1844675"/>
            <a:ext cx="3817937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6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600" decel="100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6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>
          <a:xfrm>
            <a:off x="395288" y="1052513"/>
            <a:ext cx="8540750" cy="2232025"/>
          </a:xfrm>
          <a:prstGeom prst="rect">
            <a:avLst/>
          </a:prstGeom>
          <a:noFill/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19192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3764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8336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2908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kumimoji="1" lang="zh-CN" altLang="en-US" kern="0" dirty="0">
                <a:solidFill>
                  <a:srgbClr val="FF0000"/>
                </a:solidFill>
              </a:rPr>
              <a:t>写一写（</a:t>
            </a:r>
            <a:r>
              <a:rPr kumimoji="1" lang="en-US" altLang="zh-CN" kern="0" dirty="0">
                <a:solidFill>
                  <a:srgbClr val="FF0000"/>
                </a:solidFill>
              </a:rPr>
              <a:t>P2</a:t>
            </a:r>
            <a:r>
              <a:rPr kumimoji="1" lang="zh-CN" altLang="en-US" kern="0" dirty="0">
                <a:solidFill>
                  <a:srgbClr val="FF0000"/>
                </a:solidFill>
              </a:rPr>
              <a:t>）：</a:t>
            </a:r>
          </a:p>
          <a:p>
            <a:pPr eaLnBrk="1" hangingPunct="1">
              <a:defRPr/>
            </a:pPr>
            <a:r>
              <a:rPr kumimoji="1" lang="zh-CN" altLang="en-US" kern="0" dirty="0">
                <a:solidFill>
                  <a:srgbClr val="FF0000"/>
                </a:solidFill>
              </a:rPr>
              <a:t>在你的家庭中，有哪几代人共同生活在一起？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276475"/>
            <a:ext cx="47148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244600" y="803275"/>
            <a:ext cx="73453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家庭形式有哪些（结构）？</a:t>
            </a:r>
          </a:p>
        </p:txBody>
      </p:sp>
      <p:sp>
        <p:nvSpPr>
          <p:cNvPr id="37890" name="Text Box 7"/>
          <p:cNvSpPr txBox="1">
            <a:spLocks noChangeArrowheads="1"/>
          </p:cNvSpPr>
          <p:nvPr/>
        </p:nvSpPr>
        <p:spPr bwMode="auto">
          <a:xfrm>
            <a:off x="279400" y="2357438"/>
            <a:ext cx="493713" cy="9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kumimoji="1" lang="zh-CN" altLang="zh-CN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300038" y="2098675"/>
            <a:ext cx="739775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家庭结构类型</a:t>
            </a:r>
          </a:p>
        </p:txBody>
      </p:sp>
      <p:sp>
        <p:nvSpPr>
          <p:cNvPr id="5" name="AutoShape 10"/>
          <p:cNvSpPr>
            <a:spLocks/>
          </p:cNvSpPr>
          <p:nvPr/>
        </p:nvSpPr>
        <p:spPr bwMode="auto">
          <a:xfrm>
            <a:off x="1028700" y="1771650"/>
            <a:ext cx="565150" cy="3649663"/>
          </a:xfrm>
          <a:prstGeom prst="leftBrace">
            <a:avLst>
              <a:gd name="adj1" fmla="val 53816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814513" y="1627188"/>
            <a:ext cx="6559550" cy="52387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</a:rPr>
              <a:t>核心家庭：父母和未婚子女两代人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814513" y="2419350"/>
            <a:ext cx="6775450" cy="1169988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</a:rPr>
              <a:t>主干家庭：祖父母（外祖父母）、父母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</a:rPr>
              <a:t>及第三代人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1820863" y="3886200"/>
            <a:ext cx="6769100" cy="523875"/>
          </a:xfrm>
          <a:prstGeom prst="rect">
            <a:avLst/>
          </a:prstGeom>
          <a:solidFill>
            <a:srgbClr val="66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单亲家庭：父母中的一方与子女一起生活           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820863" y="4724400"/>
            <a:ext cx="6840537" cy="1084263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</a:rPr>
              <a:t>联合家庭：父母与多对已婚子女组成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800">
                <a:solidFill>
                  <a:srgbClr val="993300"/>
                </a:solidFill>
                <a:latin typeface="黑体" pitchFamily="49" charset="-122"/>
                <a:ea typeface="黑体" pitchFamily="49" charset="-122"/>
              </a:rPr>
              <a:t>其他家庭：丁克家庭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054100"/>
            <a:ext cx="586740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14313" y="1054100"/>
            <a:ext cx="3024187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绘一棵家庭树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14313" y="6000750"/>
            <a:ext cx="13319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画一画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7"/>
          <p:cNvSpPr txBox="1">
            <a:spLocks noChangeArrowheads="1"/>
          </p:cNvSpPr>
          <p:nvPr/>
        </p:nvSpPr>
        <p:spPr bwMode="auto">
          <a:xfrm>
            <a:off x="1374775" y="1047750"/>
            <a:ext cx="6443663" cy="701675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1</a:t>
            </a:r>
            <a:r>
              <a:rPr kumimoji="1" lang="zh-CN" altLang="en-US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、什么是家（家庭）？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504825" y="1868488"/>
            <a:ext cx="78136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2600"/>
              <a:t>　　家庭是社会生活的基本单位</a:t>
            </a:r>
            <a:r>
              <a:rPr lang="en-US" altLang="zh-CN" sz="2600"/>
              <a:t>,</a:t>
            </a:r>
            <a:r>
              <a:rPr lang="zh-CN" altLang="en-US" sz="2600"/>
              <a:t>是社会的细胞。　</a:t>
            </a:r>
            <a:endParaRPr lang="en-US" altLang="zh-CN" sz="2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963" name="Text Box 7"/>
          <p:cNvSpPr txBox="1">
            <a:spLocks noChangeArrowheads="1"/>
          </p:cNvSpPr>
          <p:nvPr/>
        </p:nvSpPr>
        <p:spPr bwMode="auto">
          <a:xfrm>
            <a:off x="877888" y="2565400"/>
            <a:ext cx="7272337" cy="701675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2</a:t>
            </a:r>
            <a:r>
              <a:rPr kumimoji="1" lang="zh-CN" altLang="en-US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、哪些关系属于家庭关系？</a:t>
            </a:r>
          </a:p>
        </p:txBody>
      </p:sp>
      <p:sp>
        <p:nvSpPr>
          <p:cNvPr id="40964" name="矩形 1"/>
          <p:cNvSpPr>
            <a:spLocks noChangeArrowheads="1"/>
          </p:cNvSpPr>
          <p:nvPr/>
        </p:nvSpPr>
        <p:spPr bwMode="auto">
          <a:xfrm>
            <a:off x="733425" y="3500438"/>
            <a:ext cx="7561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关系：家庭成员之间有多种关系</a:t>
            </a:r>
            <a:r>
              <a:rPr lang="en-US" altLang="zh-CN" sz="2400"/>
              <a:t>,</a:t>
            </a:r>
            <a:r>
              <a:rPr lang="zh-CN" altLang="en-US" sz="2400"/>
              <a:t>如 </a:t>
            </a:r>
            <a:r>
              <a:rPr lang="en-US" altLang="zh-CN" sz="2400"/>
              <a:t>:</a:t>
            </a:r>
            <a:r>
              <a:rPr lang="zh-CN" altLang="en-US" sz="2400"/>
              <a:t>夫妻关系、亲子关系、祖孙关系、婆媳关系、姑嫂关系等等。 家庭成员越多</a:t>
            </a:r>
            <a:r>
              <a:rPr lang="en-US" altLang="zh-CN" sz="2400"/>
              <a:t>,</a:t>
            </a:r>
            <a:r>
              <a:rPr lang="zh-CN" altLang="en-US" sz="2400"/>
              <a:t>家庭关系往往越复杂。</a:t>
            </a:r>
          </a:p>
        </p:txBody>
      </p:sp>
      <p:sp>
        <p:nvSpPr>
          <p:cNvPr id="40965" name="文本框 2"/>
          <p:cNvSpPr txBox="1">
            <a:spLocks noChangeArrowheads="1"/>
          </p:cNvSpPr>
          <p:nvPr/>
        </p:nvSpPr>
        <p:spPr bwMode="auto">
          <a:xfrm>
            <a:off x="107950" y="87153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611188" y="1341438"/>
            <a:ext cx="345598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由婚姻关系确立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由血缘关系确立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由收养关系确立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由再婚关系确立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1403350" y="628650"/>
            <a:ext cx="81375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600">
                <a:solidFill>
                  <a:srgbClr val="9900FF"/>
                </a:solidFill>
                <a:latin typeface="Times New Roman" pitchFamily="18" charset="0"/>
                <a:ea typeface="隶书"/>
                <a:cs typeface="隶书"/>
              </a:rPr>
              <a:t>   </a:t>
            </a:r>
            <a:r>
              <a:rPr lang="zh-CN" altLang="en-US" sz="3600">
                <a:solidFill>
                  <a:srgbClr val="9900FF"/>
                </a:solidFill>
                <a:latin typeface="Times New Roman" pitchFamily="18" charset="0"/>
                <a:ea typeface="隶书"/>
                <a:cs typeface="隶书"/>
              </a:rPr>
              <a:t>家庭关系是如何确立的呢</a:t>
            </a:r>
            <a:r>
              <a:rPr lang="en-US" altLang="zh-CN" sz="3600">
                <a:solidFill>
                  <a:srgbClr val="9900FF"/>
                </a:solidFill>
                <a:latin typeface="Times New Roman" pitchFamily="18" charset="0"/>
                <a:ea typeface="隶书"/>
                <a:cs typeface="隶书"/>
              </a:rPr>
              <a:t>?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356100" y="1484313"/>
            <a:ext cx="4248150" cy="650875"/>
          </a:xfrm>
          <a:prstGeom prst="rect">
            <a:avLst/>
          </a:prstGeom>
          <a:solidFill>
            <a:schemeClr val="hlink"/>
          </a:solidFill>
          <a:ln w="9525" algn="ctr">
            <a:solidFill>
              <a:srgbClr val="99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夫妻关系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4356100" y="2349500"/>
            <a:ext cx="4319588" cy="650875"/>
          </a:xfrm>
          <a:prstGeom prst="rect">
            <a:avLst/>
          </a:prstGeom>
          <a:solidFill>
            <a:schemeClr val="hlink"/>
          </a:solidFill>
          <a:ln w="9525" algn="ctr">
            <a:solidFill>
              <a:srgbClr val="99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亲子关系</a:t>
            </a: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4356100" y="3213100"/>
            <a:ext cx="4427538" cy="650875"/>
          </a:xfrm>
          <a:prstGeom prst="rect">
            <a:avLst/>
          </a:prstGeom>
          <a:solidFill>
            <a:schemeClr val="hlink"/>
          </a:solidFill>
          <a:ln w="9525" algn="ctr">
            <a:solidFill>
              <a:srgbClr val="99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养父母、养子女关系</a:t>
            </a:r>
            <a:endParaRPr kumimoji="1" lang="zh-CN" altLang="en-US" sz="3600">
              <a:solidFill>
                <a:schemeClr val="tx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4356100" y="4076700"/>
            <a:ext cx="4391025" cy="650875"/>
          </a:xfrm>
          <a:prstGeom prst="rect">
            <a:avLst/>
          </a:prstGeom>
          <a:solidFill>
            <a:schemeClr val="hlink"/>
          </a:solidFill>
          <a:ln w="9525" algn="ctr">
            <a:solidFill>
              <a:srgbClr val="99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继父母、继子女关系</a:t>
            </a:r>
            <a:endParaRPr kumimoji="1" lang="zh-CN" altLang="en-US" sz="3600">
              <a:solidFill>
                <a:schemeClr val="tx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3015" name="Rectangle 15"/>
          <p:cNvSpPr>
            <a:spLocks noChangeArrowheads="1"/>
          </p:cNvSpPr>
          <p:nvPr/>
        </p:nvSpPr>
        <p:spPr bwMode="auto">
          <a:xfrm>
            <a:off x="6443663" y="5445125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1" lang="zh-CN" altLang="en-US" sz="3000">
              <a:solidFill>
                <a:schemeClr val="tx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727075" y="4922838"/>
            <a:ext cx="7993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  <a:ea typeface="黑体" pitchFamily="49" charset="-122"/>
              </a:rPr>
              <a:t>人们的生活是以家庭为单位的，所以家庭是社会的细胞。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56327" grpId="0"/>
      <p:bldP spid="56330" grpId="0" animBg="1"/>
      <p:bldP spid="56332" grpId="0" animBg="1"/>
      <p:bldP spid="56333" grpId="0" animBg="1"/>
      <p:bldP spid="56334" grpId="0" animBg="1"/>
      <p:bldP spid="563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4213" y="1266825"/>
            <a:ext cx="4103687" cy="367188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隶书" pitchFamily="49" charset="-122"/>
              </a:defRPr>
            </a:lvl9pPr>
          </a:lstStyle>
          <a:p>
            <a:pPr eaLnBrk="1" fontAlgn="t" hangingPunct="1">
              <a:defRPr/>
            </a:pPr>
            <a:r>
              <a:rPr lang="zh-CN" altLang="en-US" sz="2400" kern="0" dirty="0">
                <a:solidFill>
                  <a:srgbClr val="FF0000"/>
                </a:solidFill>
              </a:rPr>
              <a:t>在美国某城市，一个醉汉躺在街头，警察把他扶起来，认出他是当地的富豪。</a:t>
            </a:r>
            <a:br>
              <a:rPr lang="zh-CN" altLang="en-US" sz="2400" kern="0" dirty="0">
                <a:solidFill>
                  <a:srgbClr val="FF0000"/>
                </a:solidFill>
              </a:rPr>
            </a:br>
            <a:r>
              <a:rPr lang="zh-CN" altLang="en-US" sz="2400" kern="0" dirty="0">
                <a:solidFill>
                  <a:srgbClr val="FF0000"/>
                </a:solidFill>
              </a:rPr>
              <a:t>警察说：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kern="0" dirty="0">
                <a:solidFill>
                  <a:srgbClr val="FF0000"/>
                </a:solidFill>
              </a:rPr>
              <a:t>我送你回家吧。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kern="0" dirty="0">
                <a:solidFill>
                  <a:srgbClr val="FF0000"/>
                </a:solidFill>
              </a:rPr>
              <a:t/>
            </a:r>
            <a:br>
              <a:rPr lang="zh-CN" altLang="en-US" sz="2400" kern="0" dirty="0">
                <a:solidFill>
                  <a:srgbClr val="FF0000"/>
                </a:solidFill>
              </a:rPr>
            </a:b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kern="0" dirty="0">
                <a:solidFill>
                  <a:srgbClr val="FF0000"/>
                </a:solidFill>
              </a:rPr>
              <a:t>家？我没有</a:t>
            </a:r>
            <a:r>
              <a:rPr lang="en-US" altLang="zh-CN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400" kern="0" dirty="0">
                <a:solidFill>
                  <a:srgbClr val="FF0000"/>
                </a:solidFill>
              </a:rPr>
              <a:t>家。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kern="0" dirty="0">
                <a:solidFill>
                  <a:srgbClr val="FF0000"/>
                </a:solidFill>
              </a:rPr>
              <a:t>警察指着远处的一幢别墅说：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kern="0" dirty="0">
                <a:solidFill>
                  <a:srgbClr val="FF0000"/>
                </a:solidFill>
              </a:rPr>
              <a:t>那不是你的家吗？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en-US" altLang="zh-CN" sz="2400" kern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zh-CN" altLang="en-US" sz="2400" kern="0" dirty="0">
                <a:solidFill>
                  <a:srgbClr val="FF0000"/>
                </a:solidFill>
              </a:rPr>
              <a:t>富豪说：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kern="0" dirty="0">
                <a:solidFill>
                  <a:srgbClr val="FF0000"/>
                </a:solidFill>
              </a:rPr>
              <a:t>那</a:t>
            </a:r>
            <a:r>
              <a:rPr lang="en-US" altLang="zh-CN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400" kern="0" dirty="0">
                <a:solidFill>
                  <a:srgbClr val="FF0000"/>
                </a:solidFill>
              </a:rPr>
              <a:t>是我的房子。</a:t>
            </a:r>
            <a:r>
              <a:rPr lang="zh-CN" altLang="en-US" sz="2400" kern="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zh-CN" altLang="en-US" sz="2400" kern="0" dirty="0">
              <a:solidFill>
                <a:srgbClr val="FF0000"/>
              </a:solidFill>
            </a:endParaRPr>
          </a:p>
        </p:txBody>
      </p:sp>
      <p:pic>
        <p:nvPicPr>
          <p:cNvPr id="5" name="Picture 3" descr="照片 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4100" y="742950"/>
            <a:ext cx="3956050" cy="4640263"/>
          </a:xfrm>
          <a:prstGeom prst="rect">
            <a:avLst/>
          </a:prstGeom>
          <a:noFill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132138" y="5300663"/>
            <a:ext cx="3167062" cy="64135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kern="0" dirty="0">
                <a:solidFill>
                  <a:srgbClr val="FF0000"/>
                </a:solidFill>
                <a:ea typeface="华文隶书" panose="02010800040101010101" pitchFamily="2" charset="-122"/>
              </a:rPr>
              <a:t>家不只有房子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165" y="707570"/>
            <a:ext cx="1112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highlight>
                  <a:srgbClr val="FFFF00"/>
                </a:highlight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照片 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36613"/>
            <a:ext cx="4081462" cy="40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92725" y="1001713"/>
            <a:ext cx="3240088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solidFill>
                  <a:schemeClr val="tx2"/>
                </a:solidFill>
                <a:latin typeface="Times New Roman" pitchFamily="18" charset="0"/>
              </a:rPr>
              <a:t>       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某国内战期间一个中年男子与家人离散，几十个亲人丧生。后来他打听到</a:t>
            </a: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5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岁的小女儿还活着，几经周折，冒死找到自己的亲生骨肉。悲喜交加的他紧紧搂着女儿，泪流满面地说：“我又有家了。”</a:t>
            </a:r>
            <a:endParaRPr kumimoji="1"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5435600" y="333375"/>
            <a:ext cx="338455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1" lang="zh-CN" altLang="en-US" sz="3000">
              <a:solidFill>
                <a:schemeClr val="tx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6084" name="Text Box 6"/>
          <p:cNvSpPr txBox="1">
            <a:spLocks noChangeArrowheads="1"/>
          </p:cNvSpPr>
          <p:nvPr/>
        </p:nvSpPr>
        <p:spPr bwMode="auto">
          <a:xfrm>
            <a:off x="3563938" y="5330825"/>
            <a:ext cx="3024187" cy="5492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家中有亲人亲情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4"/>
          <p:cNvSpPr txBox="1">
            <a:spLocks noChangeArrowheads="1"/>
          </p:cNvSpPr>
          <p:nvPr/>
        </p:nvSpPr>
        <p:spPr bwMode="auto">
          <a:xfrm>
            <a:off x="539750" y="908050"/>
            <a:ext cx="7777163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、出生在不同家庭，对家的感悟也不同。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请你谈谈对家的理解和感受。</a:t>
            </a:r>
          </a:p>
        </p:txBody>
      </p:sp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1476375" y="2852738"/>
            <a:ext cx="6696075" cy="2616200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贴示：可以是一句比喻的话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            可以是一件感人的小事   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            可以是一段难忘的经历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             </a:t>
            </a:r>
            <a:r>
              <a:rPr kumimoji="1" lang="en-US" altLang="zh-CN" sz="3000" b="0">
                <a:solidFill>
                  <a:schemeClr val="bg2"/>
                </a:solidFill>
                <a:latin typeface="Times New Roman" pitchFamily="18" charset="0"/>
                <a:ea typeface="黑体" pitchFamily="49" charset="-122"/>
              </a:rPr>
              <a:t>……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1-[转换]_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1850"/>
            <a:ext cx="17272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211138" y="1050925"/>
            <a:ext cx="10556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导入新课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027238" y="890588"/>
            <a:ext cx="55133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chemeClr val="bg1"/>
                </a:solidFill>
              </a:rPr>
              <a:t>　　请同学们观看这些图片，猜一猜照片上的人是谁和谁？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925638"/>
            <a:ext cx="4541838" cy="4073525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363" y="1962150"/>
            <a:ext cx="38100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3"/>
          <p:cNvSpPr txBox="1">
            <a:spLocks noChangeArrowheads="1"/>
          </p:cNvSpPr>
          <p:nvPr/>
        </p:nvSpPr>
        <p:spPr bwMode="auto">
          <a:xfrm>
            <a:off x="619125" y="20113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kumimoji="1"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9154" name="WordArt 4"/>
          <p:cNvSpPr>
            <a:spLocks noChangeArrowheads="1" noChangeShapeType="1" noTextEdit="1"/>
          </p:cNvSpPr>
          <p:nvPr/>
        </p:nvSpPr>
        <p:spPr bwMode="auto">
          <a:xfrm rot="5400000">
            <a:off x="-808037" y="2525713"/>
            <a:ext cx="3892550" cy="8001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60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我眼中的家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3429000" y="1293813"/>
            <a:ext cx="260508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800">
                <a:solidFill>
                  <a:srgbClr val="2E4C37"/>
                </a:solidFill>
                <a:latin typeface="Times New Roman" pitchFamily="18" charset="0"/>
                <a:ea typeface="黑体" pitchFamily="49" charset="-122"/>
              </a:rPr>
              <a:t>家的遐想：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908175" y="2016125"/>
            <a:ext cx="68405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00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请用一个比喻描述你对“家”的认识？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2339975" y="2636838"/>
            <a:ext cx="4572000" cy="579437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chemeClr val="tx1"/>
                </a:solidFill>
                <a:latin typeface="宋体" charset="-122"/>
              </a:rPr>
              <a:t>家是温暖的避风港；</a:t>
            </a:r>
            <a:r>
              <a:rPr kumimoji="1" lang="zh-CN" altLang="en-US" sz="2400" b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024188" y="3497263"/>
            <a:ext cx="4572000" cy="579437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993300"/>
                </a:solidFill>
                <a:latin typeface="宋体" charset="-122"/>
              </a:rPr>
              <a:t>家是一片蓝天；</a:t>
            </a:r>
            <a:r>
              <a:rPr kumimoji="1" lang="zh-CN" altLang="en-US" sz="3200">
                <a:solidFill>
                  <a:srgbClr val="99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3748088" y="4365625"/>
            <a:ext cx="4495800" cy="579438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chemeClr val="tx1"/>
                </a:solidFill>
                <a:latin typeface="宋体" charset="-122"/>
              </a:rPr>
              <a:t>家是一把伞</a:t>
            </a:r>
            <a:r>
              <a:rPr kumimoji="1" lang="zh-CN" altLang="en-US" sz="3200">
                <a:solidFill>
                  <a:schemeClr val="tx1"/>
                </a:solidFill>
                <a:latin typeface="Times New Roman" pitchFamily="18" charset="0"/>
              </a:rPr>
              <a:t> ；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3492500" y="5300663"/>
            <a:ext cx="4495800" cy="57943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tx1"/>
                </a:solidFill>
                <a:latin typeface="Times New Roman" pitchFamily="18" charset="0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  <p:bldP spid="46086" grpId="0" autoUpdateAnimBg="0"/>
      <p:bldP spid="46091" grpId="0" animBg="1" autoUpdateAnimBg="0"/>
      <p:bldP spid="46092" grpId="0" animBg="1" autoUpdateAnimBg="0"/>
      <p:bldP spid="46093" grpId="0" animBg="1" autoUpdateAnimBg="0"/>
      <p:bldP spid="46094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3"/>
          <p:cNvSpPr txBox="1">
            <a:spLocks noChangeArrowheads="1"/>
          </p:cNvSpPr>
          <p:nvPr/>
        </p:nvSpPr>
        <p:spPr bwMode="auto">
          <a:xfrm>
            <a:off x="619125" y="20113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kumimoji="1"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1202" name="WordArt 4"/>
          <p:cNvSpPr>
            <a:spLocks noChangeArrowheads="1" noChangeShapeType="1" noTextEdit="1"/>
          </p:cNvSpPr>
          <p:nvPr/>
        </p:nvSpPr>
        <p:spPr bwMode="auto">
          <a:xfrm rot="5400000">
            <a:off x="-927100" y="2474913"/>
            <a:ext cx="3892550" cy="8001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60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我眼中的家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695700" y="1052513"/>
            <a:ext cx="260508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800">
                <a:solidFill>
                  <a:srgbClr val="541B7F"/>
                </a:solidFill>
                <a:latin typeface="Times New Roman" pitchFamily="18" charset="0"/>
                <a:ea typeface="黑体" pitchFamily="49" charset="-122"/>
              </a:rPr>
              <a:t>家的遐想：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557338" y="1747838"/>
            <a:ext cx="75866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请用一种水果来描述你对“家”的感受？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411413" y="2432050"/>
            <a:ext cx="6111875" cy="111601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zh-CN" altLang="en-US" sz="28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我的家像一个成熟的橘子，那颜色让我想起了夜晚回家时的灯光，温馨舒适。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070225" y="3692525"/>
            <a:ext cx="5749925" cy="860425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我的家像一个石榴，紧紧地团结在一起。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635375" y="4775200"/>
            <a:ext cx="4968875" cy="86042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80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我的家像一个苹果，很普通，但营养很丰富。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utoUpdateAnimBg="0"/>
      <p:bldP spid="25607" grpId="0" autoUpdateAnimBg="0"/>
      <p:bldP spid="25608" grpId="0" animBg="1" autoUpdateAnimBg="0"/>
      <p:bldP spid="25611" grpId="0" animBg="1" autoUpdateAnimBg="0"/>
      <p:bldP spid="25612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"/>
          <p:cNvSpPr txBox="1">
            <a:spLocks noChangeArrowheads="1"/>
          </p:cNvSpPr>
          <p:nvPr/>
        </p:nvSpPr>
        <p:spPr bwMode="auto">
          <a:xfrm>
            <a:off x="323850" y="981075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/>
              <a:t>总结：</a:t>
            </a:r>
          </a:p>
        </p:txBody>
      </p:sp>
      <p:sp>
        <p:nvSpPr>
          <p:cNvPr id="53250" name="Text Box 7"/>
          <p:cNvSpPr txBox="1">
            <a:spLocks noChangeArrowheads="1"/>
          </p:cNvSpPr>
          <p:nvPr/>
        </p:nvSpPr>
        <p:spPr bwMode="auto">
          <a:xfrm>
            <a:off x="827088" y="1700213"/>
            <a:ext cx="7272337" cy="701675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3</a:t>
            </a:r>
            <a:r>
              <a:rPr kumimoji="1" lang="zh-CN" altLang="en-US" sz="4000">
                <a:solidFill>
                  <a:schemeClr val="tx1"/>
                </a:solidFill>
                <a:latin typeface="Times New Roman" pitchFamily="18" charset="0"/>
                <a:ea typeface="华文新魏" pitchFamily="2" charset="-122"/>
              </a:rPr>
              <a:t>、家对我们的重要性？</a:t>
            </a: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682625" y="2636838"/>
            <a:ext cx="75612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　　家是我们成长的摇篮、栖息的场所、安全的港湾、心灵的归宿。</a:t>
            </a:r>
            <a:endParaRPr lang="en-US" altLang="zh-CN" sz="2400"/>
          </a:p>
          <a:p>
            <a:r>
              <a:rPr lang="zh-CN" altLang="en-US" sz="2400"/>
              <a:t>　　从小到大</a:t>
            </a:r>
            <a:r>
              <a:rPr lang="en-US" altLang="zh-CN" sz="2400"/>
              <a:t>,</a:t>
            </a:r>
            <a:r>
              <a:rPr lang="zh-CN" altLang="en-US" sz="2400"/>
              <a:t>我们的成长离不开家庭的呵护</a:t>
            </a:r>
            <a:r>
              <a:rPr lang="en-US" altLang="zh-CN" sz="2400"/>
              <a:t>,</a:t>
            </a:r>
            <a:r>
              <a:rPr lang="zh-CN" altLang="en-US" sz="2400"/>
              <a:t>我们的点滴进步</a:t>
            </a:r>
            <a:r>
              <a:rPr lang="en-US" altLang="zh-CN" sz="2400"/>
              <a:t>,</a:t>
            </a:r>
            <a:r>
              <a:rPr lang="zh-CN" altLang="en-US" sz="2400"/>
              <a:t>都会得到家人的赞赏。 心情不好时</a:t>
            </a:r>
            <a:r>
              <a:rPr lang="en-US" altLang="zh-CN" sz="2400"/>
              <a:t>,</a:t>
            </a:r>
            <a:r>
              <a:rPr lang="zh-CN" altLang="en-US" sz="2400"/>
              <a:t>家可以让我们毫无顾忌地诉说</a:t>
            </a:r>
            <a:r>
              <a:rPr lang="en-US" altLang="zh-CN" sz="2400"/>
              <a:t>;</a:t>
            </a:r>
            <a:r>
              <a:rPr lang="zh-CN" altLang="en-US" sz="2400"/>
              <a:t>心灰意冷时</a:t>
            </a:r>
            <a:r>
              <a:rPr lang="en-US" altLang="zh-CN" sz="2400"/>
              <a:t>,</a:t>
            </a:r>
            <a:r>
              <a:rPr lang="zh-CN" altLang="en-US" sz="2400"/>
              <a:t>家可 以让我们重新振作</a:t>
            </a:r>
            <a:r>
              <a:rPr lang="en-US" altLang="zh-CN" sz="2400"/>
              <a:t>;</a:t>
            </a:r>
            <a:r>
              <a:rPr lang="zh-CN" altLang="en-US" sz="2400"/>
              <a:t>病残消沉时</a:t>
            </a:r>
            <a:r>
              <a:rPr lang="en-US" altLang="zh-CN" sz="2400"/>
              <a:t>,</a:t>
            </a:r>
            <a:r>
              <a:rPr lang="zh-CN" altLang="en-US" sz="2400"/>
              <a:t>家可以给我们以抚慰⋯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3"/>
          <p:cNvSpPr txBox="1">
            <a:spLocks noChangeArrowheads="1"/>
          </p:cNvSpPr>
          <p:nvPr/>
        </p:nvSpPr>
        <p:spPr bwMode="auto">
          <a:xfrm>
            <a:off x="827088" y="2565400"/>
            <a:ext cx="7561262" cy="1749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　家里发生过让你不愉快的事吗？</a:t>
            </a:r>
          </a:p>
          <a:p>
            <a:endParaRPr kumimoji="1" lang="zh-CN" altLang="en-US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对此类问题你怎么理解？</a:t>
            </a:r>
          </a:p>
        </p:txBody>
      </p:sp>
      <p:sp>
        <p:nvSpPr>
          <p:cNvPr id="54274" name="WordArt 4"/>
          <p:cNvSpPr>
            <a:spLocks noChangeArrowheads="1" noChangeShapeType="1" noTextEdit="1"/>
          </p:cNvSpPr>
          <p:nvPr/>
        </p:nvSpPr>
        <p:spPr bwMode="auto">
          <a:xfrm>
            <a:off x="827088" y="836613"/>
            <a:ext cx="19446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/>
              </a:rPr>
              <a:t>问：</a:t>
            </a:r>
          </a:p>
        </p:txBody>
      </p:sp>
      <p:sp>
        <p:nvSpPr>
          <p:cNvPr id="54275" name="Oval 6"/>
          <p:cNvSpPr>
            <a:spLocks noChangeArrowheads="1"/>
          </p:cNvSpPr>
          <p:nvPr/>
        </p:nvSpPr>
        <p:spPr bwMode="auto">
          <a:xfrm>
            <a:off x="0" y="6308725"/>
            <a:ext cx="1763713" cy="72072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kumimoji="1" lang="zh-CN" altLang="en-US" sz="3000">
              <a:solidFill>
                <a:schemeClr val="tx1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2124075" y="836613"/>
            <a:ext cx="5903913" cy="720725"/>
          </a:xfrm>
          <a:noFill/>
          <a:ln>
            <a:solidFill>
              <a:srgbClr val="FF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ctr">
              <a:buFont typeface="Wingdings 2" pitchFamily="18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　家中有爱也有矛盾</a:t>
            </a:r>
          </a:p>
        </p:txBody>
      </p:sp>
      <p:sp>
        <p:nvSpPr>
          <p:cNvPr id="56322" name="矩形 1"/>
          <p:cNvSpPr>
            <a:spLocks noChangeArrowheads="1"/>
          </p:cNvSpPr>
          <p:nvPr/>
        </p:nvSpPr>
        <p:spPr bwMode="auto">
          <a:xfrm>
            <a:off x="468313" y="1916113"/>
            <a:ext cx="806450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　　家庭不是世外桃源，生活会经常出现风波。</a:t>
            </a:r>
            <a:endParaRPr lang="en-US" altLang="zh-CN" sz="2800"/>
          </a:p>
          <a:p>
            <a:r>
              <a:rPr lang="zh-CN" altLang="en-US" sz="2800"/>
              <a:t>　　作为孩子</a:t>
            </a:r>
            <a:r>
              <a:rPr lang="en-US" altLang="zh-CN" sz="2800"/>
              <a:t>,</a:t>
            </a:r>
            <a:r>
              <a:rPr lang="zh-CN" altLang="en-US" sz="2800"/>
              <a:t>我们有时不能 理解家中发生的一些事情</a:t>
            </a:r>
            <a:r>
              <a:rPr lang="en-US" altLang="zh-CN" sz="2800"/>
              <a:t>,</a:t>
            </a:r>
            <a:r>
              <a:rPr lang="zh-CN" altLang="en-US" sz="2800"/>
              <a:t>甚至对家 庭的温暖和父母的关爱言行产生反感、怀疑、埋怨甚至怨恨</a:t>
            </a:r>
            <a:r>
              <a:rPr lang="en-US" altLang="zh-CN" sz="2800"/>
              <a:t>,</a:t>
            </a:r>
            <a:r>
              <a:rPr lang="zh-CN" altLang="en-US" sz="2800"/>
              <a:t>这对家庭生活是不利的。营造幸福、温暖、和谐的家</a:t>
            </a:r>
            <a:r>
              <a:rPr lang="en-US" altLang="zh-CN" sz="2800"/>
              <a:t>,</a:t>
            </a:r>
            <a:r>
              <a:rPr lang="zh-CN" altLang="en-US" sz="2800"/>
              <a:t>不能单靠父母。</a:t>
            </a:r>
            <a:r>
              <a:rPr lang="zh-CN" altLang="en-US" sz="3200">
                <a:solidFill>
                  <a:srgbClr val="FF0000"/>
                </a:solidFill>
              </a:rPr>
              <a:t>爱家</a:t>
            </a:r>
            <a:r>
              <a:rPr lang="en-US" altLang="zh-CN" sz="3200">
                <a:solidFill>
                  <a:srgbClr val="FF0000"/>
                </a:solidFill>
              </a:rPr>
              <a:t>,</a:t>
            </a:r>
            <a:r>
              <a:rPr lang="zh-CN" altLang="en-US" sz="3200">
                <a:solidFill>
                  <a:srgbClr val="FF0000"/>
                </a:solidFill>
              </a:rPr>
              <a:t>需要每个家庭成员付诸行动。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650" y="3573463"/>
            <a:ext cx="3203575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1-[转换]_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" y="777875"/>
            <a:ext cx="17081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0825" y="1066800"/>
            <a:ext cx="10572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总结收获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19125" y="1420813"/>
            <a:ext cx="8280400" cy="1476375"/>
          </a:xfrm>
          <a:prstGeom prst="rect">
            <a:avLst/>
          </a:prstGeom>
          <a:noFill/>
          <a:ln w="9525" algn="ctr">
            <a:solidFill>
              <a:srgbClr val="F2FC9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、家庭：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家庭成员、家庭结构、家庭关系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71513" y="3630613"/>
            <a:ext cx="8208962" cy="650875"/>
          </a:xfrm>
          <a:prstGeom prst="rect">
            <a:avLst/>
          </a:prstGeom>
          <a:noFill/>
          <a:ln w="9525" algn="ctr">
            <a:solidFill>
              <a:srgbClr val="F2FC9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、家对每一个人都很重要（重要性）。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36763" y="1249363"/>
            <a:ext cx="5254625" cy="395605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-19050" y="1125538"/>
            <a:ext cx="1873250" cy="720725"/>
          </a:xfrm>
          <a:prstGeom prst="rect">
            <a:avLst/>
          </a:prstGeom>
          <a:ln>
            <a:solidFill>
              <a:srgbClr val="FF00FF"/>
            </a:solidFill>
            <a:miter lim="800000"/>
            <a:headEnd/>
            <a:tailEnd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19192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3764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8336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2908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fontAlgn="ctr" hangingPunct="1">
              <a:buFont typeface="Wingdings 2" panose="05020102010507070707" pitchFamily="18" charset="2"/>
              <a:buNone/>
              <a:defRPr/>
            </a:pPr>
            <a:r>
              <a:rPr lang="zh-CN" altLang="en-US" sz="3600" kern="0" dirty="0">
                <a:solidFill>
                  <a:srgbClr val="FF0000"/>
                </a:solidFill>
              </a:rPr>
              <a:t>　反思：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1-[转换]_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777875"/>
            <a:ext cx="17081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250825" y="1066800"/>
            <a:ext cx="10572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当堂训练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850" y="1543050"/>
            <a:ext cx="8640763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/>
              <a:t>著名歌手潘美辰在</a:t>
            </a:r>
            <a:r>
              <a:rPr lang="en-US" altLang="zh-CN" sz="1800"/>
              <a:t>《</a:t>
            </a:r>
            <a:r>
              <a:rPr lang="zh-CN" altLang="en-US" sz="1800"/>
              <a:t>我想有个家</a:t>
            </a:r>
            <a:r>
              <a:rPr lang="en-US" altLang="zh-CN" sz="1800"/>
              <a:t>》</a:t>
            </a:r>
            <a:r>
              <a:rPr lang="zh-CN" altLang="en-US" sz="1800"/>
              <a:t>中唱道：“我想有个家，一个不需要华丽的地方，在我疲倦的时候，我会想到它。我想有个家，一个不需要多大的地方，在我受惊吓的时候，我才不会害怕</a:t>
            </a:r>
            <a:r>
              <a:rPr lang="en-US" altLang="zh-CN" sz="1800"/>
              <a:t>……”</a:t>
            </a:r>
            <a:r>
              <a:rPr lang="zh-CN" altLang="en-US" sz="1800"/>
              <a:t>这首歌告诉我们（   　 ）</a:t>
            </a:r>
          </a:p>
          <a:p>
            <a:r>
              <a:rPr lang="zh-CN" altLang="en-US" sz="1800"/>
              <a:t>①家是我们成长的根基，我们都想有个家</a:t>
            </a:r>
          </a:p>
          <a:p>
            <a:r>
              <a:rPr lang="zh-CN" altLang="en-US" sz="1800"/>
              <a:t>②家是一本诵读不完的书，是一首温馨动听的歌曲</a:t>
            </a:r>
          </a:p>
          <a:p>
            <a:r>
              <a:rPr lang="zh-CN" altLang="en-US" sz="1800"/>
              <a:t>③家是我们温暖的港湾，令我们魂牵梦绕</a:t>
            </a:r>
          </a:p>
          <a:p>
            <a:r>
              <a:rPr lang="zh-CN" altLang="en-US" sz="1800"/>
              <a:t>④家是一只小船，在漂流中有了浓厚的亲情</a:t>
            </a:r>
          </a:p>
          <a:p>
            <a:r>
              <a:rPr lang="en-US" altLang="zh-CN" sz="1800"/>
              <a:t>A.②③④             B.①②④               C.①②③             D. ①②③④</a:t>
            </a:r>
          </a:p>
          <a:p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】D</a:t>
            </a:r>
          </a:p>
          <a:p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解析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  <a:r>
              <a:rPr lang="zh-CN" altLang="en-US" sz="1800">
                <a:solidFill>
                  <a:srgbClr val="FF0000"/>
                </a:solidFill>
              </a:rPr>
              <a:t>本题考查对家的认识，家是我们情感的栖息地，“疲倦、害怕”时需要家，家是根基，家是温馨，家是温暖，故①②③入选。家是我们物质生活后盾，是安全健康的保障，是我们的娱乐天地，是天然学校，是今后发展的大本营，我们在家中享受亲情，故④入选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1-[转换]_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777875"/>
            <a:ext cx="17081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250825" y="1066800"/>
            <a:ext cx="10572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当堂训练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1475" y="1543050"/>
            <a:ext cx="87725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/>
              <a:t>“看满天星斗</a:t>
            </a:r>
            <a:r>
              <a:rPr lang="en-US" altLang="zh-CN" sz="1800"/>
              <a:t>/</a:t>
            </a:r>
            <a:r>
              <a:rPr lang="zh-CN" altLang="en-US" sz="1800"/>
              <a:t>谁在街口</a:t>
            </a:r>
            <a:r>
              <a:rPr lang="en-US" altLang="zh-CN" sz="1800"/>
              <a:t>/</a:t>
            </a:r>
            <a:r>
              <a:rPr lang="zh-CN" altLang="en-US" sz="1800"/>
              <a:t>听风在左右</a:t>
            </a:r>
            <a:r>
              <a:rPr lang="en-US" altLang="zh-CN" sz="1800"/>
              <a:t>/</a:t>
            </a:r>
            <a:r>
              <a:rPr lang="zh-CN" altLang="en-US" sz="1800"/>
              <a:t>挥挥衣袖</a:t>
            </a:r>
            <a:r>
              <a:rPr lang="en-US" altLang="zh-CN" sz="1800"/>
              <a:t>/</a:t>
            </a:r>
            <a:r>
              <a:rPr lang="zh-CN" altLang="en-US" sz="1800"/>
              <a:t>离家时候</a:t>
            </a:r>
            <a:r>
              <a:rPr lang="en-US" altLang="zh-CN" sz="1800"/>
              <a:t>/</a:t>
            </a:r>
            <a:r>
              <a:rPr lang="zh-CN" altLang="en-US" sz="1800"/>
              <a:t>你在身后</a:t>
            </a:r>
            <a:r>
              <a:rPr lang="en-US" altLang="zh-CN" sz="1800"/>
              <a:t>/</a:t>
            </a:r>
            <a:r>
              <a:rPr lang="zh-CN" altLang="en-US" sz="1800"/>
              <a:t>看繁华街头</a:t>
            </a:r>
            <a:r>
              <a:rPr lang="en-US" altLang="zh-CN" sz="1800"/>
              <a:t>/</a:t>
            </a:r>
            <a:r>
              <a:rPr lang="zh-CN" altLang="en-US" sz="1800"/>
              <a:t>听心在颤抖</a:t>
            </a:r>
            <a:r>
              <a:rPr lang="en-US" altLang="zh-CN" sz="1800"/>
              <a:t>/</a:t>
            </a:r>
            <a:r>
              <a:rPr lang="zh-CN" altLang="en-US" sz="1800"/>
              <a:t>弹指春秋</a:t>
            </a:r>
            <a:r>
              <a:rPr lang="en-US" altLang="zh-CN" sz="1800"/>
              <a:t>/</a:t>
            </a:r>
            <a:r>
              <a:rPr lang="zh-CN" altLang="en-US" sz="1800"/>
              <a:t>回家时候</a:t>
            </a:r>
            <a:r>
              <a:rPr lang="en-US" altLang="zh-CN" sz="1800"/>
              <a:t>/</a:t>
            </a:r>
            <a:r>
              <a:rPr lang="zh-CN" altLang="en-US" sz="1800"/>
              <a:t>我在泪流</a:t>
            </a:r>
            <a:r>
              <a:rPr lang="en-US" altLang="zh-CN" sz="1800"/>
              <a:t>/</a:t>
            </a:r>
            <a:r>
              <a:rPr lang="zh-CN" altLang="en-US" sz="1800"/>
              <a:t>回家时候</a:t>
            </a:r>
            <a:r>
              <a:rPr lang="en-US" altLang="zh-CN" sz="1800"/>
              <a:t>/</a:t>
            </a:r>
            <a:r>
              <a:rPr lang="zh-CN" altLang="en-US" sz="1800"/>
              <a:t>谁在等候</a:t>
            </a:r>
            <a:r>
              <a:rPr lang="en-US" altLang="zh-CN" sz="1800"/>
              <a:t>……”</a:t>
            </a:r>
            <a:r>
              <a:rPr lang="zh-CN" altLang="en-US" sz="1800"/>
              <a:t>这段歌词表明（  　）</a:t>
            </a:r>
          </a:p>
          <a:p>
            <a:r>
              <a:rPr lang="zh-CN" altLang="en-US" sz="1800"/>
              <a:t>①家是我们的情感栖息地</a:t>
            </a:r>
          </a:p>
          <a:p>
            <a:r>
              <a:rPr lang="zh-CN" altLang="en-US" sz="1800"/>
              <a:t>②家中的亲人之间没有矛盾</a:t>
            </a:r>
          </a:p>
          <a:p>
            <a:r>
              <a:rPr lang="zh-CN" altLang="en-US" sz="1800"/>
              <a:t>③我们要热爱自己的家</a:t>
            </a:r>
          </a:p>
          <a:p>
            <a:r>
              <a:rPr lang="zh-CN" altLang="en-US" sz="1800"/>
              <a:t>④我们在家中能够享受亲情和温暖</a:t>
            </a:r>
          </a:p>
          <a:p>
            <a:r>
              <a:rPr lang="en-US" altLang="zh-CN" sz="1800"/>
              <a:t>A.①②      B.③④      C.①③④     D.①②③④</a:t>
            </a:r>
          </a:p>
          <a:p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答案</a:t>
            </a:r>
            <a:r>
              <a:rPr lang="en-US" altLang="zh-CN" sz="1800">
                <a:solidFill>
                  <a:srgbClr val="FF0000"/>
                </a:solidFill>
              </a:rPr>
              <a:t>】C</a:t>
            </a:r>
          </a:p>
          <a:p>
            <a:r>
              <a:rPr lang="en-US" altLang="zh-CN" sz="1800">
                <a:solidFill>
                  <a:srgbClr val="FF0000"/>
                </a:solidFill>
              </a:rPr>
              <a:t>【</a:t>
            </a:r>
            <a:r>
              <a:rPr lang="zh-CN" altLang="en-US" sz="1800">
                <a:solidFill>
                  <a:srgbClr val="FF0000"/>
                </a:solidFill>
              </a:rPr>
              <a:t>解析</a:t>
            </a:r>
            <a:r>
              <a:rPr lang="en-US" altLang="zh-CN" sz="180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1800">
                <a:solidFill>
                  <a:srgbClr val="FF0000"/>
                </a:solidFill>
              </a:rPr>
              <a:t>试题分析：家，是我们的情感栖息地，是我们的物质生活后盾、安全健康保障，还是我们的娱乐天地、天然学校和今后发展的大本营。家家有本难念的经，人与人之间不可能没有矛盾，尤其现在的子女与父母之间代沟的存在是必然的，故②家中的亲人之间没有矛盾。这一说法是错误的。</a:t>
            </a:r>
          </a:p>
          <a:p>
            <a:r>
              <a:rPr lang="zh-CN" altLang="en-US" sz="1800">
                <a:solidFill>
                  <a:srgbClr val="FF0000"/>
                </a:solidFill>
              </a:rPr>
              <a:t>考点：本题考查对家的认识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1-[转换]_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1850"/>
            <a:ext cx="17272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211138" y="1050925"/>
            <a:ext cx="10556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导入新课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17458" t="8949" r="-1054" b="-8949"/>
          <a:stretch>
            <a:fillRect/>
          </a:stretch>
        </p:blipFill>
        <p:spPr bwMode="auto">
          <a:xfrm>
            <a:off x="266700" y="1816100"/>
            <a:ext cx="3287713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65563" y="1560513"/>
            <a:ext cx="5065712" cy="6718300"/>
          </a:xfrm>
          <a:prstGeom prst="rect">
            <a:avLst/>
          </a:prstGeom>
          <a:noFill/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52663" y="4986338"/>
            <a:ext cx="5135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想一想：看到这些图片你想到什么？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28135">
            <a:off x="1403350" y="4581525"/>
            <a:ext cx="18542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1-[转换]_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836613"/>
            <a:ext cx="17176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55588" y="1109663"/>
            <a:ext cx="10572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讲授新知</a:t>
            </a:r>
            <a:endParaRPr lang="zh-CN" altLang="zh-CN" sz="1700">
              <a:latin typeface="华文行楷" pitchFamily="2" charset="-122"/>
              <a:ea typeface="华文行楷" pitchFamily="2" charset="-122"/>
              <a:sym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24025"/>
            <a:ext cx="91440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28135">
            <a:off x="1403350" y="4581525"/>
            <a:ext cx="18542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1-[转换]_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836613"/>
            <a:ext cx="17176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55588" y="1109663"/>
            <a:ext cx="10572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教学目标</a:t>
            </a:r>
            <a:endParaRPr lang="zh-CN" altLang="zh-CN" sz="1700">
              <a:latin typeface="华文行楷" pitchFamily="2" charset="-122"/>
              <a:ea typeface="华文行楷" pitchFamily="2" charset="-122"/>
              <a:sym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562100"/>
            <a:ext cx="8413750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知识目标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初步认识家及家庭关系；了解家对个人生活与成长的作用；掌握爱家的方法。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能力目标：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学会认识和判断家庭类型，初步形成爱家意识；运用有效爱家方法，逐步形成承担家庭的能力。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情感、态度与价值观：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让学生懂得家对自己生活与成长的重要性；帮助学生认识自己的家庭，引导学生以积极的态度面对自己家中的人和事；学会通过自己的努力，维持、营造良好的家庭生活氛围，为家庭建设贡献自己的力量。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1-[转换]_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836613"/>
            <a:ext cx="17176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255588" y="1109663"/>
            <a:ext cx="10572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189" tIns="45594" rIns="91189" bIns="45594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700"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教学过程</a:t>
            </a:r>
            <a:endParaRPr lang="zh-CN" altLang="zh-CN" sz="1700">
              <a:latin typeface="华文行楷" pitchFamily="2" charset="-122"/>
              <a:ea typeface="华文行楷" pitchFamily="2" charset="-122"/>
              <a:sym typeface="华文行楷" pitchFamily="2" charset="-122"/>
            </a:endParaRPr>
          </a:p>
        </p:txBody>
      </p:sp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2051050" y="1571625"/>
            <a:ext cx="4716463" cy="1800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家是什么？</a:t>
            </a:r>
          </a:p>
        </p:txBody>
      </p:sp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684213" y="3860800"/>
            <a:ext cx="4679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>
                <a:solidFill>
                  <a:srgbClr val="993300"/>
                </a:solidFill>
                <a:latin typeface="Times New Roman" pitchFamily="18" charset="0"/>
                <a:ea typeface="黑体" pitchFamily="49" charset="-122"/>
              </a:rPr>
              <a:t>你对家怎么理解？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C:\Users\许菁\Desktop\家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563" y="3376613"/>
            <a:ext cx="3365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矩形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8863" y="500063"/>
            <a:ext cx="4505325" cy="2376487"/>
          </a:xfrm>
          <a:prstGeom prst="rect">
            <a:avLst/>
          </a:prstGeom>
          <a:noFill/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06413" y="1704975"/>
            <a:ext cx="7888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家是青砖灰瓦红窗花，家是柴米油盐酱醋茶。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00063" y="2174875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家是儿和女，家是爹和妈。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00063" y="2643188"/>
            <a:ext cx="7758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家是一根扯不断的藤，藤上结着酸甜苦辣的瓜。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545013" y="3500438"/>
            <a:ext cx="3960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家是一生读不完的书，谁动真情谁才能读懂它。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687888" y="4789488"/>
            <a:ext cx="3675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没家的快成家，有家的莫拆它。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92275" y="620713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>
                <a:solidFill>
                  <a:srgbClr val="FF00FF"/>
                </a:solidFill>
              </a:rPr>
              <a:t>家，心灵的避风港。</a:t>
            </a:r>
          </a:p>
        </p:txBody>
      </p:sp>
      <p:pic>
        <p:nvPicPr>
          <p:cNvPr id="7" name="Picture 4" descr="C:\Users\许菁\Desktop\7648946_144737483338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1571625"/>
            <a:ext cx="3530600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428750"/>
            <a:ext cx="4043363" cy="404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kern="0" dirty="0">
                <a:solidFill>
                  <a:srgbClr val="9933FF"/>
                </a:solidFill>
                <a:latin typeface="仿宋" pitchFamily="49" charset="-122"/>
                <a:ea typeface="仿宋" pitchFamily="49" charset="-122"/>
              </a:rPr>
              <a:t>家是指人们赖以生存的物质和精神家园；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kern="0" dirty="0">
                <a:solidFill>
                  <a:srgbClr val="9933FF"/>
                </a:solidFill>
                <a:latin typeface="仿宋" pitchFamily="49" charset="-122"/>
                <a:ea typeface="仿宋" pitchFamily="49" charset="-122"/>
              </a:rPr>
              <a:t>它是挡风雨避虎豹的庇护所，也是心灵的避风港，还是感情的栖息地，更是充满温情、快乐与爱的永不枯竭的源泉； 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kern="0" dirty="0">
                <a:solidFill>
                  <a:srgbClr val="9933FF"/>
                </a:solidFill>
                <a:latin typeface="仿宋" pitchFamily="49" charset="-122"/>
                <a:ea typeface="仿宋" pitchFamily="49" charset="-122"/>
              </a:rPr>
              <a:t>人总是会累。家，是永远都会接纳我们的温暖避风港。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>
          <a:xfrm>
            <a:off x="1692275" y="6810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rgbClr val="FF00FF"/>
                </a:solidFill>
                <a:latin typeface="+mj-ea"/>
                <a:cs typeface="+mj-cs"/>
              </a:rPr>
              <a:t>家，是温馨的洗礼。</a:t>
            </a: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4643438" y="1628775"/>
            <a:ext cx="4354512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kern="0" dirty="0">
                <a:latin typeface="+mn-lt"/>
                <a:ea typeface="+mn-ea"/>
              </a:rPr>
              <a:t>    家，是心里永远也熄不灭的灯，是梦里那座燃着炊烟的小木屋，是你永远可以停靠的港湾。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zh-CN" altLang="en-US" sz="2800" kern="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kern="0" dirty="0">
                <a:latin typeface="+mn-lt"/>
                <a:ea typeface="+mn-ea"/>
              </a:rPr>
              <a:t>   不是每个人都能拥有一个真正可爱的家，当你拥有这个可爱的家的时候，一定别忘了珍惜它！</a:t>
            </a:r>
            <a:endParaRPr lang="en-US" altLang="zh-CN" sz="2800" b="0" kern="0" dirty="0">
              <a:latin typeface="+mn-lt"/>
              <a:ea typeface="+mn-ea"/>
            </a:endParaRPr>
          </a:p>
        </p:txBody>
      </p:sp>
      <p:pic>
        <p:nvPicPr>
          <p:cNvPr id="52226" name="Picture 2" descr="C:\Users\许菁\Desktop\家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824038"/>
            <a:ext cx="41910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2_流畅">
  <a:themeElements>
    <a:clrScheme name="2_流畅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2_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流畅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《温暖的家》第一课时课时" id="{9F63CB16-3F5A-43A2-9C32-64DA42D6C5A9}" vid="{0D6CC1E0-00DC-4B2F-ACBF-5B83989D0CAC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《温暖的家》第一课时课时</Template>
  <TotalTime>21</TotalTime>
  <Pages>0</Pages>
  <Words>2101</Words>
  <Characters>0</Characters>
  <DocSecurity>0</DocSecurity>
  <Lines>0</Lines>
  <Paragraphs>141</Paragraphs>
  <Slides>28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13</vt:i4>
      </vt:variant>
      <vt:variant>
        <vt:lpstr>幻灯片标题</vt:lpstr>
      </vt:variant>
      <vt:variant>
        <vt:i4>28</vt:i4>
      </vt:variant>
    </vt:vector>
  </HeadingPairs>
  <TitlesOfParts>
    <vt:vector size="53" baseType="lpstr">
      <vt:lpstr>Arial</vt:lpstr>
      <vt:lpstr>宋体</vt:lpstr>
      <vt:lpstr>Calibri</vt:lpstr>
      <vt:lpstr>隶书</vt:lpstr>
      <vt:lpstr>Constantia</vt:lpstr>
      <vt:lpstr>Wingdings 2</vt:lpstr>
      <vt:lpstr>黑体</vt:lpstr>
      <vt:lpstr>华文行楷</vt:lpstr>
      <vt:lpstr>Times New Roman</vt:lpstr>
      <vt:lpstr>仿宋</vt:lpstr>
      <vt:lpstr>华文新魏</vt:lpstr>
      <vt:lpstr>华文隶书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2_流畅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家，心灵的避风港。</vt:lpstr>
      <vt:lpstr>家，是温馨的洗礼。</vt:lpstr>
      <vt:lpstr>家，让我们回归。</vt:lpstr>
      <vt:lpstr>家，伴我一生。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Manager/>
  <Company>ks5u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lastPrinted>1899-12-30T00:00:00Z</cp:lastPrinted>
  <dcterms:created xsi:type="dcterms:W3CDTF">2016-09-01T01:09:07Z</dcterms:created>
  <dcterms:modified xsi:type="dcterms:W3CDTF">2018-08-11T18:28:52Z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