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sldIdLst>
    <p:sldId id="264" r:id="rId2"/>
    <p:sldId id="265" r:id="rId3"/>
    <p:sldId id="256" r:id="rId4"/>
    <p:sldId id="260" r:id="rId5"/>
    <p:sldId id="293" r:id="rId6"/>
    <p:sldId id="261" r:id="rId7"/>
    <p:sldId id="266" r:id="rId8"/>
    <p:sldId id="270" r:id="rId9"/>
    <p:sldId id="273" r:id="rId10"/>
    <p:sldId id="274" r:id="rId11"/>
    <p:sldId id="268" r:id="rId12"/>
    <p:sldId id="267" r:id="rId13"/>
    <p:sldId id="281" r:id="rId14"/>
    <p:sldId id="282" r:id="rId15"/>
    <p:sldId id="283" r:id="rId16"/>
    <p:sldId id="285" r:id="rId17"/>
    <p:sldId id="284" r:id="rId18"/>
    <p:sldId id="288" r:id="rId19"/>
    <p:sldId id="289" r:id="rId20"/>
    <p:sldId id="290" r:id="rId21"/>
    <p:sldId id="291" r:id="rId22"/>
    <p:sldId id="292" r:id="rId23"/>
    <p:sldId id="294" r:id="rId24"/>
    <p:sldId id="324" r:id="rId25"/>
    <p:sldId id="325" r:id="rId26"/>
    <p:sldId id="326" r:id="rId27"/>
    <p:sldId id="296" r:id="rId28"/>
    <p:sldId id="297" r:id="rId29"/>
    <p:sldId id="298" r:id="rId30"/>
    <p:sldId id="299" r:id="rId31"/>
    <p:sldId id="300" r:id="rId32"/>
    <p:sldId id="301" r:id="rId33"/>
    <p:sldId id="302" r:id="rId34"/>
    <p:sldId id="303" r:id="rId35"/>
    <p:sldId id="311" r:id="rId36"/>
    <p:sldId id="304" r:id="rId37"/>
    <p:sldId id="329" r:id="rId38"/>
    <p:sldId id="330" r:id="rId39"/>
    <p:sldId id="314" r:id="rId40"/>
    <p:sldId id="317" r:id="rId41"/>
    <p:sldId id="357" r:id="rId42"/>
    <p:sldId id="310" r:id="rId43"/>
    <p:sldId id="350" r:id="rId44"/>
    <p:sldId id="318" r:id="rId45"/>
    <p:sldId id="319" r:id="rId46"/>
    <p:sldId id="320" r:id="rId47"/>
    <p:sldId id="321" r:id="rId48"/>
    <p:sldId id="322" r:id="rId49"/>
    <p:sldId id="323" r:id="rId50"/>
    <p:sldId id="331" r:id="rId51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98" d="100"/>
          <a:sy n="98" d="100"/>
        </p:scale>
        <p:origin x="-204" y="2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357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8536" y="5102352"/>
            <a:ext cx="10362780" cy="830399"/>
          </a:xfrm>
        </p:spPr>
        <p:txBody>
          <a:bodyPr anchor="ctr" anchorCtr="0">
            <a:normAutofit/>
          </a:bodyPr>
          <a:lstStyle>
            <a:lvl1pPr algn="ctr"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18536" y="6005903"/>
            <a:ext cx="10362780" cy="437093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800"/>
            </a:lvl1pPr>
            <a:lvl2pPr marL="335280" indent="0" algn="ctr">
              <a:buNone/>
              <a:defRPr sz="1470"/>
            </a:lvl2pPr>
            <a:lvl3pPr marL="671195" indent="0" algn="ctr">
              <a:buNone/>
              <a:defRPr sz="1320"/>
            </a:lvl3pPr>
            <a:lvl4pPr marL="1006475" indent="0" algn="ctr">
              <a:buNone/>
              <a:defRPr sz="1175"/>
            </a:lvl4pPr>
            <a:lvl5pPr marL="1341755" indent="0" algn="ctr">
              <a:buNone/>
              <a:defRPr sz="1175"/>
            </a:lvl5pPr>
            <a:lvl6pPr marL="1677670" indent="0" algn="ctr">
              <a:buNone/>
              <a:defRPr sz="1175"/>
            </a:lvl6pPr>
            <a:lvl7pPr marL="2012950" indent="0" algn="ctr">
              <a:buNone/>
              <a:defRPr sz="1175"/>
            </a:lvl7pPr>
            <a:lvl8pPr marL="2348230" indent="0" algn="ctr">
              <a:buNone/>
              <a:defRPr sz="1175"/>
            </a:lvl8pPr>
            <a:lvl9pPr marL="2683510" indent="0" algn="ctr">
              <a:buNone/>
              <a:defRPr sz="1175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9558" y="6442996"/>
            <a:ext cx="2743293" cy="365791"/>
          </a:xfrm>
        </p:spPr>
        <p:txBody>
          <a:bodyPr/>
          <a:lstStyle/>
          <a:p>
            <a:fld id="{89780EF4-DD5C-4C1A-8140-04E3A8E47A37}" type="datetimeFigureOut">
              <a:rPr lang="zh-CN" altLang="en-US" smtClean="0"/>
              <a:t>2017/6/22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456" y="6442996"/>
            <a:ext cx="4113095" cy="365791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09149" y="6442996"/>
            <a:ext cx="2743293" cy="365791"/>
          </a:xfrm>
        </p:spPr>
        <p:txBody>
          <a:bodyPr/>
          <a:lstStyle/>
          <a:p>
            <a:fld id="{73000286-A0F1-4211-8C27-0A4093647E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61D3F-34E9-4F9D-84A2-72367D9F9A68}" type="datetimeFigureOut">
              <a:rPr lang="zh-CN" altLang="en-US" smtClean="0"/>
              <a:t>2017/6/22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4DC01-BD11-43BE-8FE9-19C0CFD26E4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839559" y="255122"/>
            <a:ext cx="10512884" cy="5817709"/>
          </a:xfrm>
        </p:spPr>
        <p:txBody>
          <a:bodyPr/>
          <a:lstStyle>
            <a:lvl1pPr marL="251460" indent="-25146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  <a:lvl2pPr marL="645160" indent="-25146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2pPr>
            <a:lvl3pPr marL="870585" indent="-2095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3pPr>
            <a:lvl4pPr marL="1061085" indent="-2095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4pPr>
            <a:lvl5pPr marL="1264285" indent="-2095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5036" y="216000"/>
            <a:ext cx="10512884" cy="792000"/>
          </a:xfrm>
        </p:spPr>
        <p:txBody>
          <a:bodyPr>
            <a:normAutofit/>
          </a:bodyPr>
          <a:lstStyle>
            <a:lvl1pPr algn="l"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5035" y="1353312"/>
            <a:ext cx="10513086" cy="4823107"/>
          </a:xfrm>
        </p:spPr>
        <p:txBody>
          <a:bodyPr>
            <a:normAutofit/>
          </a:bodyPr>
          <a:lstStyle>
            <a:lvl1pPr marL="167640" indent="-167640">
              <a:buFont typeface="Wingdings" panose="05000000000000000000" pitchFamily="2" charset="2"/>
              <a:buChar char="l"/>
              <a:defRPr sz="2400">
                <a:solidFill>
                  <a:schemeClr val="accent1"/>
                </a:solidFill>
              </a:defRPr>
            </a:lvl1pPr>
            <a:lvl2pPr marL="502920" indent="-167640">
              <a:buFont typeface="Wingdings" panose="05000000000000000000" pitchFamily="2" charset="2"/>
              <a:buChar char="l"/>
              <a:defRPr sz="2000">
                <a:solidFill>
                  <a:schemeClr val="accent1"/>
                </a:solidFill>
              </a:defRPr>
            </a:lvl2pPr>
            <a:lvl3pPr marL="838835" indent="-167640">
              <a:buFont typeface="Wingdings" panose="05000000000000000000" pitchFamily="2" charset="2"/>
              <a:buChar char="l"/>
              <a:defRPr sz="1800">
                <a:solidFill>
                  <a:schemeClr val="accent1"/>
                </a:solidFill>
              </a:defRPr>
            </a:lvl3pPr>
            <a:lvl4pPr marL="1174115" indent="-167640">
              <a:buFont typeface="Wingdings" panose="05000000000000000000" pitchFamily="2" charset="2"/>
              <a:buChar char="l"/>
              <a:defRPr sz="1800">
                <a:solidFill>
                  <a:schemeClr val="accent1"/>
                </a:solidFill>
              </a:defRPr>
            </a:lvl4pPr>
            <a:lvl5pPr marL="1509395" indent="-167640">
              <a:buFont typeface="Wingdings" panose="05000000000000000000" pitchFamily="2" charset="2"/>
              <a:buChar char="l"/>
              <a:defRPr sz="1800"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80EF4-DD5C-4C1A-8140-04E3A8E47A37}" type="datetimeFigureOut">
              <a:rPr lang="zh-CN" altLang="en-US" smtClean="0"/>
              <a:t>2017/6/22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00286-A0F1-4211-8C27-0A4093647E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1467" y="3030091"/>
            <a:ext cx="5500769" cy="872806"/>
          </a:xfrm>
        </p:spPr>
        <p:txBody>
          <a:bodyPr anchor="ctr" anchorCtr="0">
            <a:normAutofit/>
          </a:bodyPr>
          <a:lstStyle>
            <a:lvl1pPr algn="just">
              <a:defRPr sz="32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166360" y="3902897"/>
            <a:ext cx="6565876" cy="149927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35280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2pPr>
            <a:lvl3pPr marL="671195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3pPr>
            <a:lvl4pPr marL="1006475" indent="0">
              <a:buNone/>
              <a:defRPr sz="1175">
                <a:solidFill>
                  <a:schemeClr val="tx1">
                    <a:tint val="75000"/>
                  </a:schemeClr>
                </a:solidFill>
              </a:defRPr>
            </a:lvl4pPr>
            <a:lvl5pPr marL="1341755" indent="0">
              <a:buNone/>
              <a:defRPr sz="1175">
                <a:solidFill>
                  <a:schemeClr val="tx1">
                    <a:tint val="75000"/>
                  </a:schemeClr>
                </a:solidFill>
              </a:defRPr>
            </a:lvl5pPr>
            <a:lvl6pPr marL="1677670" indent="0">
              <a:buNone/>
              <a:defRPr sz="1175">
                <a:solidFill>
                  <a:schemeClr val="tx1">
                    <a:tint val="75000"/>
                  </a:schemeClr>
                </a:solidFill>
              </a:defRPr>
            </a:lvl6pPr>
            <a:lvl7pPr marL="2012950" indent="0">
              <a:buNone/>
              <a:defRPr sz="1175">
                <a:solidFill>
                  <a:schemeClr val="tx1">
                    <a:tint val="75000"/>
                  </a:schemeClr>
                </a:solidFill>
              </a:defRPr>
            </a:lvl7pPr>
            <a:lvl8pPr marL="2348230" indent="0">
              <a:buNone/>
              <a:defRPr sz="1175">
                <a:solidFill>
                  <a:schemeClr val="tx1">
                    <a:tint val="75000"/>
                  </a:schemeClr>
                </a:solidFill>
              </a:defRPr>
            </a:lvl8pPr>
            <a:lvl9pPr marL="2683510" indent="0">
              <a:buNone/>
              <a:defRPr sz="11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80EF4-DD5C-4C1A-8140-04E3A8E47A37}" type="datetimeFigureOut">
              <a:rPr lang="zh-CN" altLang="en-US" smtClean="0"/>
              <a:t>2017/6/22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00286-A0F1-4211-8C27-0A4093647E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5035" y="216000"/>
            <a:ext cx="10513086" cy="792000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5035" y="1457203"/>
            <a:ext cx="5047605" cy="4267361"/>
          </a:xfrm>
        </p:spPr>
        <p:txBody>
          <a:bodyPr>
            <a:normAutofit/>
          </a:bodyPr>
          <a:lstStyle>
            <a:lvl1pPr marL="167640" indent="-167640">
              <a:buFont typeface="Wingdings" panose="05000000000000000000" pitchFamily="2" charset="2"/>
              <a:buChar char="l"/>
              <a:defRPr sz="2400">
                <a:solidFill>
                  <a:schemeClr val="accent1"/>
                </a:solidFill>
              </a:defRPr>
            </a:lvl1pPr>
            <a:lvl2pPr marL="502920" indent="-167640">
              <a:buFont typeface="Wingdings" panose="05000000000000000000" pitchFamily="2" charset="2"/>
              <a:buChar char="l"/>
              <a:defRPr sz="2000">
                <a:solidFill>
                  <a:schemeClr val="accent1"/>
                </a:solidFill>
              </a:defRPr>
            </a:lvl2pPr>
            <a:lvl3pPr marL="838835" indent="-167640">
              <a:buFont typeface="Wingdings" panose="05000000000000000000" pitchFamily="2" charset="2"/>
              <a:buChar char="l"/>
              <a:defRPr sz="1800">
                <a:solidFill>
                  <a:schemeClr val="accent1"/>
                </a:solidFill>
              </a:defRPr>
            </a:lvl3pPr>
            <a:lvl4pPr>
              <a:defRPr sz="1800">
                <a:solidFill>
                  <a:schemeClr val="accent1"/>
                </a:solidFill>
              </a:defRPr>
            </a:lvl4pPr>
            <a:lvl5pPr>
              <a:defRPr sz="1800"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6507" y="1457203"/>
            <a:ext cx="5051614" cy="4267361"/>
          </a:xfrm>
        </p:spPr>
        <p:txBody>
          <a:bodyPr>
            <a:normAutofit/>
          </a:bodyPr>
          <a:lstStyle>
            <a:lvl1pPr marL="167640" indent="-167640">
              <a:buFont typeface="Wingdings" panose="05000000000000000000" pitchFamily="2" charset="2"/>
              <a:buChar char="l"/>
              <a:defRPr sz="2400">
                <a:solidFill>
                  <a:schemeClr val="accent1"/>
                </a:solidFill>
              </a:defRPr>
            </a:lvl1pPr>
            <a:lvl2pPr marL="502920" indent="-167640">
              <a:buFont typeface="Wingdings" panose="05000000000000000000" pitchFamily="2" charset="2"/>
              <a:buChar char="l"/>
              <a:defRPr sz="2000">
                <a:solidFill>
                  <a:schemeClr val="accent1"/>
                </a:solidFill>
              </a:defRPr>
            </a:lvl2pPr>
            <a:lvl3pPr marL="838835" indent="-167640">
              <a:buFont typeface="Wingdings" panose="05000000000000000000" pitchFamily="2" charset="2"/>
              <a:buChar char="l"/>
              <a:defRPr sz="1800">
                <a:solidFill>
                  <a:schemeClr val="accent1"/>
                </a:solidFill>
              </a:defRPr>
            </a:lvl3pPr>
            <a:lvl4pPr>
              <a:defRPr sz="1800">
                <a:solidFill>
                  <a:schemeClr val="accent1"/>
                </a:solidFill>
              </a:defRPr>
            </a:lvl4pPr>
            <a:lvl5pPr>
              <a:defRPr sz="1800"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80EF4-DD5C-4C1A-8140-04E3A8E47A37}" type="datetimeFigureOut">
              <a:rPr lang="zh-CN" altLang="en-US" smtClean="0"/>
              <a:t>2017/6/22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00286-A0F1-4211-8C27-0A4093647E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5035" y="216000"/>
            <a:ext cx="10513086" cy="792000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3385" y="1400130"/>
            <a:ext cx="5088802" cy="687750"/>
          </a:xfrm>
        </p:spPr>
        <p:txBody>
          <a:bodyPr anchor="b"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335280" indent="0">
              <a:buNone/>
              <a:defRPr sz="1470" b="1"/>
            </a:lvl2pPr>
            <a:lvl3pPr marL="671195" indent="0">
              <a:buNone/>
              <a:defRPr sz="1320" b="1"/>
            </a:lvl3pPr>
            <a:lvl4pPr marL="1006475" indent="0">
              <a:buNone/>
              <a:defRPr sz="1175" b="1"/>
            </a:lvl4pPr>
            <a:lvl5pPr marL="1341755" indent="0">
              <a:buNone/>
              <a:defRPr sz="1175" b="1"/>
            </a:lvl5pPr>
            <a:lvl6pPr marL="1677670" indent="0">
              <a:buNone/>
              <a:defRPr sz="1175" b="1"/>
            </a:lvl6pPr>
            <a:lvl7pPr marL="2012950" indent="0">
              <a:buNone/>
              <a:defRPr sz="1175" b="1"/>
            </a:lvl7pPr>
            <a:lvl8pPr marL="2348230" indent="0">
              <a:buNone/>
              <a:defRPr sz="1175" b="1"/>
            </a:lvl8pPr>
            <a:lvl9pPr marL="2683510" indent="0">
              <a:buNone/>
              <a:defRPr sz="1175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558" y="2225040"/>
            <a:ext cx="5088802" cy="3520381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  <a:lvl2pPr>
              <a:defRPr sz="2000">
                <a:solidFill>
                  <a:schemeClr val="accent1"/>
                </a:solidFill>
              </a:defRPr>
            </a:lvl2pPr>
            <a:lvl3pPr>
              <a:defRPr sz="1800">
                <a:solidFill>
                  <a:schemeClr val="accent1"/>
                </a:solidFill>
              </a:defRPr>
            </a:lvl3pPr>
            <a:lvl4pPr>
              <a:defRPr sz="1800">
                <a:solidFill>
                  <a:schemeClr val="accent1"/>
                </a:solidFill>
              </a:defRPr>
            </a:lvl4pPr>
            <a:lvl5pPr>
              <a:defRPr sz="1800"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9319" y="1400130"/>
            <a:ext cx="5088802" cy="687750"/>
          </a:xfrm>
        </p:spPr>
        <p:txBody>
          <a:bodyPr anchor="b"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335280" indent="0">
              <a:buNone/>
              <a:defRPr sz="1470" b="1"/>
            </a:lvl2pPr>
            <a:lvl3pPr marL="671195" indent="0">
              <a:buNone/>
              <a:defRPr sz="1320" b="1"/>
            </a:lvl3pPr>
            <a:lvl4pPr marL="1006475" indent="0">
              <a:buNone/>
              <a:defRPr sz="1175" b="1"/>
            </a:lvl4pPr>
            <a:lvl5pPr marL="1341755" indent="0">
              <a:buNone/>
              <a:defRPr sz="1175" b="1"/>
            </a:lvl5pPr>
            <a:lvl6pPr marL="1677670" indent="0">
              <a:buNone/>
              <a:defRPr sz="1175" b="1"/>
            </a:lvl6pPr>
            <a:lvl7pPr marL="2012950" indent="0">
              <a:buNone/>
              <a:defRPr sz="1175" b="1"/>
            </a:lvl7pPr>
            <a:lvl8pPr marL="2348230" indent="0">
              <a:buNone/>
              <a:defRPr sz="1175" b="1"/>
            </a:lvl8pPr>
            <a:lvl9pPr marL="2683510" indent="0">
              <a:buNone/>
              <a:defRPr sz="1175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9319" y="2225040"/>
            <a:ext cx="5088802" cy="3520381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  <a:lvl2pPr>
              <a:defRPr sz="2000">
                <a:solidFill>
                  <a:schemeClr val="accent1"/>
                </a:solidFill>
              </a:defRPr>
            </a:lvl2pPr>
            <a:lvl3pPr>
              <a:defRPr sz="1800">
                <a:solidFill>
                  <a:schemeClr val="accent1"/>
                </a:solidFill>
              </a:defRPr>
            </a:lvl3pPr>
            <a:lvl4pPr>
              <a:defRPr sz="1800">
                <a:solidFill>
                  <a:schemeClr val="accent1"/>
                </a:solidFill>
              </a:defRPr>
            </a:lvl4pPr>
            <a:lvl5pPr>
              <a:defRPr sz="1800"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80EF4-DD5C-4C1A-8140-04E3A8E47A37}" type="datetimeFigureOut">
              <a:rPr lang="zh-CN" altLang="en-US" smtClean="0"/>
              <a:t>2017/6/22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00286-A0F1-4211-8C27-0A4093647E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 rot="20700000">
            <a:off x="4173223" y="2159097"/>
            <a:ext cx="5952138" cy="567504"/>
          </a:xfrm>
        </p:spPr>
        <p:txBody>
          <a:bodyPr/>
          <a:lstStyle>
            <a:lvl1pPr>
              <a:defRPr sz="2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9558" y="6355912"/>
            <a:ext cx="2743293" cy="365791"/>
          </a:xfrm>
          <a:prstGeom prst="rect">
            <a:avLst/>
          </a:prstGeom>
        </p:spPr>
        <p:txBody>
          <a:bodyPr/>
          <a:lstStyle/>
          <a:p>
            <a:fld id="{A67094A1-89D5-4761-B81F-C7FB0B8CABDF}" type="datetimeFigureOut">
              <a:rPr lang="zh-CN" altLang="en-US" smtClean="0"/>
              <a:t>2017/6/22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9456" y="6355912"/>
            <a:ext cx="4113095" cy="36579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09149" y="6355912"/>
            <a:ext cx="2743293" cy="365791"/>
          </a:xfrm>
          <a:prstGeom prst="rect">
            <a:avLst/>
          </a:prstGeom>
        </p:spPr>
        <p:txBody>
          <a:bodyPr/>
          <a:lstStyle/>
          <a:p>
            <a:fld id="{4DFE8934-88ED-48E9-8658-02396A5CD45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rot="20700000">
            <a:off x="4679321" y="3536084"/>
            <a:ext cx="0" cy="2160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 rot="20695530">
            <a:off x="2629702" y="2455685"/>
            <a:ext cx="1377914" cy="1377914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525145" rtl="0" eaLnBrk="1" latinLnBrk="0" hangingPunct="1">
              <a:defRPr sz="103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262890" algn="l" defTabSz="525145" rtl="0" eaLnBrk="1" latinLnBrk="0" hangingPunct="1">
              <a:defRPr sz="103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525780" algn="l" defTabSz="525145" rtl="0" eaLnBrk="1" latinLnBrk="0" hangingPunct="1">
              <a:defRPr sz="103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788670" algn="l" defTabSz="525145" rtl="0" eaLnBrk="1" latinLnBrk="0" hangingPunct="1">
              <a:defRPr sz="103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050925" algn="l" defTabSz="525145" rtl="0" eaLnBrk="1" latinLnBrk="0" hangingPunct="1">
              <a:defRPr sz="103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313815" algn="l" defTabSz="525145" rtl="0" eaLnBrk="1" latinLnBrk="0" hangingPunct="1">
              <a:defRPr sz="103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576705" algn="l" defTabSz="525145" rtl="0" eaLnBrk="1" latinLnBrk="0" hangingPunct="1">
              <a:defRPr sz="103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839595" algn="l" defTabSz="525145" rtl="0" eaLnBrk="1" latinLnBrk="0" hangingPunct="1">
              <a:defRPr sz="103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102485" algn="l" defTabSz="525145" rtl="0" eaLnBrk="1" latinLnBrk="0" hangingPunct="1">
              <a:defRPr sz="103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035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/>
          </p:nvPr>
        </p:nvSpPr>
        <p:spPr>
          <a:xfrm rot="20700000">
            <a:off x="4513943" y="2851818"/>
            <a:ext cx="5774206" cy="566617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 marL="33528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 marL="671195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 marL="1006475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 marL="1341755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4" name="文本占位符 10"/>
          <p:cNvSpPr>
            <a:spLocks noGrp="1"/>
          </p:cNvSpPr>
          <p:nvPr>
            <p:ph type="body" sz="quarter" idx="14"/>
          </p:nvPr>
        </p:nvSpPr>
        <p:spPr>
          <a:xfrm rot="20700000">
            <a:off x="4699349" y="3517655"/>
            <a:ext cx="5774206" cy="566617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 marL="33528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 marL="671195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 marL="1006475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 marL="1341755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5" name="文本占位符 10"/>
          <p:cNvSpPr>
            <a:spLocks noGrp="1"/>
          </p:cNvSpPr>
          <p:nvPr>
            <p:ph type="body" sz="quarter" idx="15"/>
          </p:nvPr>
        </p:nvSpPr>
        <p:spPr>
          <a:xfrm rot="20700000">
            <a:off x="4903804" y="4179908"/>
            <a:ext cx="5774206" cy="566617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 marL="33528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 marL="671195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 marL="1006475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 marL="1341755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80EF4-DD5C-4C1A-8140-04E3A8E47A37}" type="datetimeFigureOut">
              <a:rPr lang="zh-CN" altLang="en-US" smtClean="0"/>
              <a:t>2017/6/22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00286-A0F1-4211-8C27-0A4093647E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800" y="762000"/>
            <a:ext cx="4165200" cy="1602000"/>
          </a:xfrm>
        </p:spPr>
        <p:txBody>
          <a:bodyPr anchor="b" anchorCtr="0">
            <a:normAutofit/>
          </a:bodyPr>
          <a:lstStyle>
            <a:lvl1pPr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000" y="769200"/>
            <a:ext cx="6170400" cy="5403600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335280" indent="0">
              <a:buNone/>
              <a:defRPr sz="2055"/>
            </a:lvl2pPr>
            <a:lvl3pPr marL="671195" indent="0">
              <a:buNone/>
              <a:defRPr sz="1760"/>
            </a:lvl3pPr>
            <a:lvl4pPr marL="1006475" indent="0">
              <a:buNone/>
              <a:defRPr sz="1470"/>
            </a:lvl4pPr>
            <a:lvl5pPr marL="1341755" indent="0">
              <a:buNone/>
              <a:defRPr sz="1470"/>
            </a:lvl5pPr>
            <a:lvl6pPr marL="1677670" indent="0">
              <a:buNone/>
              <a:defRPr sz="1470"/>
            </a:lvl6pPr>
            <a:lvl7pPr marL="2012950" indent="0">
              <a:buNone/>
              <a:defRPr sz="1470"/>
            </a:lvl7pPr>
            <a:lvl8pPr marL="2348230" indent="0">
              <a:buNone/>
              <a:defRPr sz="1470"/>
            </a:lvl8pPr>
            <a:lvl9pPr marL="2683510" indent="0">
              <a:buNone/>
              <a:defRPr sz="147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558" y="2364000"/>
            <a:ext cx="4165200" cy="38124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35280" indent="0">
              <a:buNone/>
              <a:defRPr sz="1025"/>
            </a:lvl2pPr>
            <a:lvl3pPr marL="671195" indent="0">
              <a:buNone/>
              <a:defRPr sz="880"/>
            </a:lvl3pPr>
            <a:lvl4pPr marL="1006475" indent="0">
              <a:buNone/>
              <a:defRPr sz="735"/>
            </a:lvl4pPr>
            <a:lvl5pPr marL="1341755" indent="0">
              <a:buNone/>
              <a:defRPr sz="735"/>
            </a:lvl5pPr>
            <a:lvl6pPr marL="1677670" indent="0">
              <a:buNone/>
              <a:defRPr sz="735"/>
            </a:lvl6pPr>
            <a:lvl7pPr marL="2012950" indent="0">
              <a:buNone/>
              <a:defRPr sz="735"/>
            </a:lvl7pPr>
            <a:lvl8pPr marL="2348230" indent="0">
              <a:buNone/>
              <a:defRPr sz="735"/>
            </a:lvl8pPr>
            <a:lvl9pPr marL="2683510" indent="0">
              <a:buNone/>
              <a:defRPr sz="73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80EF4-DD5C-4C1A-8140-04E3A8E47A37}" type="datetimeFigureOut">
              <a:rPr lang="zh-CN" altLang="en-US" smtClean="0"/>
              <a:t>2017/6/22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00286-A0F1-4211-8C27-0A4093647E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6982" y="364628"/>
            <a:ext cx="2625460" cy="5811883"/>
          </a:xfrm>
        </p:spPr>
        <p:txBody>
          <a:bodyPr vert="eaVert">
            <a:normAutofit/>
          </a:bodyPr>
          <a:lstStyle>
            <a:lvl1pPr>
              <a:defRPr sz="3200" b="1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9559" y="364628"/>
            <a:ext cx="7533926" cy="5811883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80EF4-DD5C-4C1A-8140-04E3A8E47A37}" type="datetimeFigureOut">
              <a:rPr lang="zh-CN" altLang="en-US" smtClean="0"/>
              <a:t>2017/6/22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00286-A0F1-4211-8C27-0A4093647E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9559" y="662609"/>
            <a:ext cx="10512884" cy="8807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9559" y="1694290"/>
            <a:ext cx="10512884" cy="44822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9558" y="6355912"/>
            <a:ext cx="2743293" cy="3657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780EF4-DD5C-4C1A-8140-04E3A8E47A37}" type="datetimeFigureOut">
              <a:rPr lang="zh-CN" altLang="en-US" smtClean="0"/>
              <a:t>2017/6/22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9456" y="6355912"/>
            <a:ext cx="4113095" cy="3657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149" y="6355912"/>
            <a:ext cx="2743293" cy="3657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000286-A0F1-4211-8C27-0A4093647E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7056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640" indent="-167640" algn="l" defTabSz="670560" rtl="0" eaLnBrk="1" latinLnBrk="0" hangingPunct="1">
        <a:lnSpc>
          <a:spcPct val="90000"/>
        </a:lnSpc>
        <a:spcBef>
          <a:spcPts val="735"/>
        </a:spcBef>
        <a:buFont typeface="Arial" panose="020B0604020202020204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502920" indent="-167640" algn="l" defTabSz="67056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838835" indent="-167640" algn="l" defTabSz="67056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4115" indent="-167640" algn="l" defTabSz="67056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509395" indent="-167640" algn="l" defTabSz="67056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845310" indent="-167640" algn="l" defTabSz="67056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20" kern="1200">
          <a:solidFill>
            <a:schemeClr val="tx1"/>
          </a:solidFill>
          <a:latin typeface="+mn-lt"/>
          <a:ea typeface="+mn-ea"/>
          <a:cs typeface="+mn-cs"/>
        </a:defRPr>
      </a:lvl6pPr>
      <a:lvl7pPr marL="2180590" indent="-167640" algn="l" defTabSz="67056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20" kern="1200">
          <a:solidFill>
            <a:schemeClr val="tx1"/>
          </a:solidFill>
          <a:latin typeface="+mn-lt"/>
          <a:ea typeface="+mn-ea"/>
          <a:cs typeface="+mn-cs"/>
        </a:defRPr>
      </a:lvl7pPr>
      <a:lvl8pPr marL="2515870" indent="-167640" algn="l" defTabSz="67056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20" kern="1200">
          <a:solidFill>
            <a:schemeClr val="tx1"/>
          </a:solidFill>
          <a:latin typeface="+mn-lt"/>
          <a:ea typeface="+mn-ea"/>
          <a:cs typeface="+mn-cs"/>
        </a:defRPr>
      </a:lvl8pPr>
      <a:lvl9pPr marL="2851785" indent="-167640" algn="l" defTabSz="67056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70560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1pPr>
      <a:lvl2pPr marL="335280" algn="l" defTabSz="670560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2pPr>
      <a:lvl3pPr marL="671195" algn="l" defTabSz="670560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3pPr>
      <a:lvl4pPr marL="1006475" algn="l" defTabSz="670560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4pPr>
      <a:lvl5pPr marL="1341755" algn="l" defTabSz="670560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5pPr>
      <a:lvl6pPr marL="1677670" algn="l" defTabSz="670560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6pPr>
      <a:lvl7pPr marL="2012950" algn="l" defTabSz="670560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7pPr>
      <a:lvl8pPr marL="2348230" algn="l" defTabSz="670560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8pPr>
      <a:lvl9pPr marL="2683510" algn="l" defTabSz="670560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F:\&#19971;&#19978;&#27491;&#24335;&#19978;&#35838;\&#22235;&#21333;&#20803;&#30456;&#20114;&#25903;&#25345;&#21644;&#22242;&#32467;&#23601;&#26159;&#21147;&#37327;\&#30456;&#20114;&#25903;&#25345;&#36164;&#26009;\kisstherain.mp3" TargetMode="External"/><Relationship Id="rId1" Type="http://schemas.microsoft.com/office/2007/relationships/media" Target="file:///F:\&#19971;&#19978;&#27491;&#24335;&#19978;&#35838;\&#22235;&#21333;&#20803;&#30456;&#20114;&#25903;&#25345;&#21644;&#22242;&#32467;&#23601;&#26159;&#21147;&#37327;\&#30456;&#20114;&#25903;&#25345;&#36164;&#26009;\kisstherain.mp3" TargetMode="Externa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www.ustl.edu.cn/gzxy/xsgzw/onews.asp?id=185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61.233.40.253/news/shownew.asp?id=1119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470025"/>
          </a:xfrm>
        </p:spPr>
        <p:txBody>
          <a:bodyPr anchor="ctr"/>
          <a:lstStyle/>
          <a:p>
            <a:pPr defTabSz="914400">
              <a:buNone/>
            </a:pPr>
            <a:endParaRPr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2895600" y="3886200"/>
            <a:ext cx="6400800" cy="1752600"/>
          </a:xfrm>
        </p:spPr>
        <p:txBody>
          <a:bodyPr/>
          <a:lstStyle/>
          <a:p>
            <a:pPr defTabSz="914400">
              <a:buNone/>
            </a:pPr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53" name="图片 2052" descr="2009031917221929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2400" y="0"/>
            <a:ext cx="6960235" cy="2933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2053" descr="xin_3506072909531252546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0" y="2933700"/>
            <a:ext cx="6763385" cy="392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6" name="图片 2055" descr="201051815524729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4785" y="0"/>
            <a:ext cx="561403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8433" descr="图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955" y="-14605"/>
            <a:ext cx="12212955" cy="68586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2289" descr="图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" y="0"/>
            <a:ext cx="1224089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1265" descr="图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0" y="-13970"/>
            <a:ext cx="12202795" cy="68922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24" name="图片 137223" descr="news_2006628171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3175"/>
            <a:ext cx="6156325" cy="68059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7225" name="图片 137224" descr="e154002750821088-fcd1050f117e8f3f-bca687b73839fdb13a851c2ee10e02c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" y="3175"/>
            <a:ext cx="5848985" cy="68059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7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37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64" name="图片 147463" descr="7f884389a16a84cd-3f0d709931781d89-0baf071181f9ba63acc116a460a5ec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225" y="-12700"/>
            <a:ext cx="6052185" cy="6878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7460" name="图片 147459" descr="教学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6355" y="-12700"/>
            <a:ext cx="5800090" cy="68783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4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4" name="图片 165893" descr="2008819286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785" y="304800"/>
            <a:ext cx="6209665" cy="3181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5895" name="图片 165894" descr="U868P1T1D10975458F21DT200609111221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3657600"/>
            <a:ext cx="6158865" cy="2876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5897" name="文本框 165896"/>
          <p:cNvSpPr txBox="1"/>
          <p:nvPr/>
        </p:nvSpPr>
        <p:spPr>
          <a:xfrm>
            <a:off x="6934200" y="304800"/>
            <a:ext cx="2971800" cy="2834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i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我们都是一个</a:t>
            </a:r>
            <a:r>
              <a:rPr lang="zh-CN" altLang="en-US" sz="3600" b="1" i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群体</a:t>
            </a:r>
            <a:r>
              <a:rPr lang="zh-CN" altLang="en-US" sz="3600" b="1" i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，一样需要学习，一样需要交朋友，一样需要成长。</a:t>
            </a:r>
          </a:p>
        </p:txBody>
      </p:sp>
      <p:sp>
        <p:nvSpPr>
          <p:cNvPr id="165898" name="文本框 165897"/>
          <p:cNvSpPr txBox="1"/>
          <p:nvPr/>
        </p:nvSpPr>
        <p:spPr>
          <a:xfrm>
            <a:off x="1981200" y="4038600"/>
            <a:ext cx="3505200" cy="1920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i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可是为什么我们会有这么大的</a:t>
            </a:r>
            <a:r>
              <a:rPr lang="zh-CN" altLang="en-US" sz="4000" b="1" i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差异</a:t>
            </a:r>
            <a:r>
              <a:rPr lang="zh-CN" altLang="en-US" sz="4000" b="1" i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5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5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65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165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7" grpId="0"/>
      <p:bldP spid="16589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标题 215041"/>
          <p:cNvSpPr>
            <a:spLocks noGrp="1"/>
          </p:cNvSpPr>
          <p:nvPr>
            <p:ph type="title"/>
          </p:nvPr>
        </p:nvSpPr>
        <p:spPr>
          <a:xfrm>
            <a:off x="1886585" y="3738245"/>
            <a:ext cx="8610600" cy="2590800"/>
          </a:xfrm>
        </p:spPr>
        <p:txBody>
          <a:bodyPr/>
          <a:lstStyle/>
          <a:p>
            <a:r>
              <a:rPr lang="zh-CN" altLang="en-US" sz="4400" b="1" dirty="0">
                <a:solidFill>
                  <a:srgbClr val="FF0000"/>
                </a:solidFill>
              </a:rPr>
              <a:t>虽然同属于初中生这个群体，但由于我们生活在不同地区，受经济条件等因素的限制，我们的学习条件存在着明显的差异。</a:t>
            </a:r>
          </a:p>
        </p:txBody>
      </p:sp>
      <p:sp>
        <p:nvSpPr>
          <p:cNvPr id="215043" name="文本框 215042"/>
          <p:cNvSpPr txBox="1"/>
          <p:nvPr/>
        </p:nvSpPr>
        <p:spPr>
          <a:xfrm>
            <a:off x="1752600" y="685800"/>
            <a:ext cx="9121140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导致初中生学习条件不同的因素有哪些？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15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2" grpId="0"/>
      <p:bldP spid="2150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0555" y="362585"/>
            <a:ext cx="10774045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en-US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说一说：你觉得你们学校的学习条件怎么样</a:t>
            </a:r>
            <a:r>
              <a:rPr lang="en-US" altLang="zh-CN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试找一下存在差异的根本原因是什么？</a:t>
            </a:r>
            <a:endParaRPr lang="zh-CN" altLang="en-US" sz="3200" b="1"/>
          </a:p>
        </p:txBody>
      </p:sp>
      <p:sp>
        <p:nvSpPr>
          <p:cNvPr id="2" name="文本框 1"/>
          <p:cNvSpPr txBox="1"/>
          <p:nvPr/>
        </p:nvSpPr>
        <p:spPr>
          <a:xfrm>
            <a:off x="630555" y="2197100"/>
            <a:ext cx="10339705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3、◆想一想：在你生活的地区，有没有上了初中又中途退学的同学？出现上述情况的原因是什么？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405" y="3263900"/>
            <a:ext cx="10142855" cy="3505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2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原因：</a:t>
            </a:r>
            <a:r>
              <a:rPr lang="en-US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家庭条件差，无力支付孩子上学的费用。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en-US" altLang="en-US" sz="2800" b="1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</a:t>
            </a:r>
            <a:r>
              <a:rPr lang="zh-CN" altLang="en-US" sz="2800" b="1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父母思想观念陈旧落后，重男轻女，重金钱轻教育，限制子女受教育权的实现。</a:t>
            </a:r>
            <a:endParaRPr lang="zh-CN" altLang="en-US" sz="2800" b="1" dirty="0">
              <a:solidFill>
                <a:srgbClr val="00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en-US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父母法律意识淡薄，缺乏义务教育观念。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en-US" altLang="en-US" sz="2800" b="1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</a:t>
            </a:r>
            <a:r>
              <a:rPr lang="zh-CN" altLang="en-US" sz="2800" b="1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有些学生学习成绩跟不上、厌学。</a:t>
            </a:r>
            <a:endParaRPr lang="zh-CN" altLang="en-US" sz="2800" b="1" dirty="0">
              <a:solidFill>
                <a:srgbClr val="00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en-US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⑤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受“读书无用论”的影响，拒不接受教育。</a:t>
            </a:r>
          </a:p>
          <a:p>
            <a:pPr lvl="0" indent="0"/>
            <a:r>
              <a:rPr lang="zh-CN" altLang="en-US" sz="2800" b="1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⑥个别学校教育方法不当。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⑦有些父母限制了子女的受教育权利。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9814" name="文本框 119813"/>
          <p:cNvSpPr txBox="1"/>
          <p:nvPr/>
        </p:nvSpPr>
        <p:spPr>
          <a:xfrm>
            <a:off x="827405" y="1523365"/>
            <a:ext cx="9707245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根本原因：受经济条件的限制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4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04449" descr="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860" y="0"/>
            <a:ext cx="1220660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文本框 104450"/>
          <p:cNvSpPr txBox="1"/>
          <p:nvPr/>
        </p:nvSpPr>
        <p:spPr>
          <a:xfrm>
            <a:off x="4098925" y="2841625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5" name="图片 104451" descr="kurime_ani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2400" y="4648200"/>
            <a:ext cx="1006475" cy="1279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图片 104452" descr="kurime_ani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6800" y="4648200"/>
            <a:ext cx="1006475" cy="1279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104453" descr="kurime_ani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0" y="4648200"/>
            <a:ext cx="1006475" cy="1279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图片 104454" descr="kurime_ani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3525" y="4648200"/>
            <a:ext cx="1006475" cy="1279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9" name="文本框 104456"/>
          <p:cNvSpPr txBox="1"/>
          <p:nvPr/>
        </p:nvSpPr>
        <p:spPr>
          <a:xfrm>
            <a:off x="4691380" y="1485265"/>
            <a:ext cx="2616200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活学活用</a:t>
            </a:r>
          </a:p>
        </p:txBody>
      </p:sp>
      <p:pic>
        <p:nvPicPr>
          <p:cNvPr id="104458" name="kisstherain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1920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1" name="矩形 104458"/>
          <p:cNvSpPr/>
          <p:nvPr/>
        </p:nvSpPr>
        <p:spPr>
          <a:xfrm>
            <a:off x="2927350" y="2712720"/>
            <a:ext cx="6337300" cy="14325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面对教育的现状，我们能做些什么？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44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45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图片 146438" descr="xin_260303231121930326171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7475" y="10160"/>
            <a:ext cx="5665470" cy="6837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矩形 146439"/>
          <p:cNvSpPr/>
          <p:nvPr/>
        </p:nvSpPr>
        <p:spPr>
          <a:xfrm>
            <a:off x="1137920" y="1097280"/>
            <a:ext cx="5329238" cy="44805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珍惜受教育的权利，履行受教育的义务</a:t>
            </a:r>
          </a:p>
          <a:p>
            <a:pPr lvl="0" indent="0"/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1+1结对救助；</a:t>
            </a:r>
          </a:p>
          <a:p>
            <a:pPr lvl="0" indent="0"/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③捐赠物质（如自己攒的零花钱、文具）等；</a:t>
            </a:r>
          </a:p>
          <a:p>
            <a:pPr lvl="0" indent="0"/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④捐赠希望书库</a:t>
            </a:r>
          </a:p>
          <a:p>
            <a:pPr lvl="0" indent="0"/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……</a:t>
            </a:r>
            <a:b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图片 3075" descr="001798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7470" y="0"/>
            <a:ext cx="6681470" cy="355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3076" descr="001798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825" y="0"/>
            <a:ext cx="5621020" cy="3909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3077" descr="2060120955505665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5550" y="3910330"/>
            <a:ext cx="5916930" cy="29222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图片 3078" descr="1290755455738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7470" y="3500755"/>
            <a:ext cx="6605270" cy="33318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1" name="图片 3080" descr="abcc2daa23e04202fc6655bd06b89a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1313" y="2060575"/>
            <a:ext cx="4314825" cy="3038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3073"/>
          <p:cNvSpPr txBox="1"/>
          <p:nvPr/>
        </p:nvSpPr>
        <p:spPr>
          <a:xfrm>
            <a:off x="367030" y="1270000"/>
            <a:ext cx="7471410" cy="4802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2" charset="0"/>
                <a:ea typeface="宋体" panose="02010600030101010101" pitchFamily="2" charset="-122"/>
              </a:rPr>
              <a:t>在</a:t>
            </a: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2" charset="0"/>
                <a:ea typeface="宋体" panose="02010600030101010101" pitchFamily="2" charset="-122"/>
              </a:rPr>
              <a:t>西北</a:t>
            </a: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2" charset="0"/>
                <a:ea typeface="宋体" panose="02010600030101010101" pitchFamily="2" charset="-122"/>
                <a:sym typeface="+mn-ea"/>
              </a:rPr>
              <a:t>黄</a:t>
            </a: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2" charset="0"/>
                <a:ea typeface="宋体" panose="02010600030101010101" pitchFamily="2" charset="-122"/>
              </a:rPr>
              <a:t>昏的天幕下，</a:t>
            </a:r>
          </a:p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2" charset="0"/>
                <a:ea typeface="宋体" panose="02010600030101010101" pitchFamily="2" charset="-122"/>
              </a:rPr>
              <a:t>有这样一段记者和放羊娃的对话： </a:t>
            </a:r>
          </a:p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2" charset="0"/>
                <a:ea typeface="宋体" panose="02010600030101010101" pitchFamily="2" charset="-122"/>
              </a:rPr>
              <a:t>“你放羊做什么？” </a:t>
            </a:r>
          </a:p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2" charset="0"/>
                <a:ea typeface="宋体" panose="02010600030101010101" pitchFamily="2" charset="-122"/>
              </a:rPr>
              <a:t>“挣钱”</a:t>
            </a: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2" charset="0"/>
                <a:ea typeface="宋体" panose="02010600030101010101" pitchFamily="2" charset="-122"/>
              </a:rPr>
              <a:t> </a:t>
            </a:r>
          </a:p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2" charset="0"/>
                <a:ea typeface="宋体" panose="02010600030101010101" pitchFamily="2" charset="-122"/>
              </a:rPr>
              <a:t>“挣钱做什么？” </a:t>
            </a:r>
          </a:p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2" charset="0"/>
                <a:ea typeface="宋体" panose="02010600030101010101" pitchFamily="2" charset="-122"/>
              </a:rPr>
              <a:t>“娶媳妇”</a:t>
            </a: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2" charset="0"/>
                <a:ea typeface="宋体" panose="02010600030101010101" pitchFamily="2" charset="-122"/>
              </a:rPr>
              <a:t> </a:t>
            </a:r>
          </a:p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2" charset="0"/>
                <a:ea typeface="宋体" panose="02010600030101010101" pitchFamily="2" charset="-122"/>
              </a:rPr>
              <a:t>“娶媳妇做什么？” </a:t>
            </a:r>
          </a:p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2" charset="0"/>
                <a:ea typeface="宋体" panose="02010600030101010101" pitchFamily="2" charset="-122"/>
              </a:rPr>
              <a:t>“生娃”</a:t>
            </a: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2" charset="0"/>
                <a:ea typeface="宋体" panose="02010600030101010101" pitchFamily="2" charset="-122"/>
              </a:rPr>
              <a:t> </a:t>
            </a:r>
          </a:p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2" charset="0"/>
                <a:ea typeface="宋体" panose="02010600030101010101" pitchFamily="2" charset="-122"/>
              </a:rPr>
              <a:t>“生娃做什么？” </a:t>
            </a:r>
          </a:p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2" charset="0"/>
                <a:ea typeface="宋体" panose="02010600030101010101" pitchFamily="2" charset="-122"/>
              </a:rPr>
              <a:t>“放羊”</a:t>
            </a: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2" charset="0"/>
                <a:ea typeface="宋体" panose="02010600030101010101" pitchFamily="2" charset="-122"/>
              </a:rPr>
              <a:t> </a:t>
            </a:r>
          </a:p>
        </p:txBody>
      </p:sp>
      <p:pic>
        <p:nvPicPr>
          <p:cNvPr id="3075" name="图片 3074" descr="_______167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9240" y="1591945"/>
            <a:ext cx="4754563" cy="415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文本框 3075"/>
          <p:cNvSpPr txBox="1"/>
          <p:nvPr/>
        </p:nvSpPr>
        <p:spPr>
          <a:xfrm>
            <a:off x="2514600" y="5943600"/>
            <a:ext cx="75438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思考：这给我们有什么启发？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097" descr="卡通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4267200"/>
            <a:ext cx="2208213" cy="259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4098"/>
          <p:cNvSpPr txBox="1"/>
          <p:nvPr/>
        </p:nvSpPr>
        <p:spPr>
          <a:xfrm>
            <a:off x="1524000" y="5379720"/>
            <a:ext cx="10124440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思考：</a:t>
            </a: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这个幽默故事的寓意是什么？</a:t>
            </a:r>
          </a:p>
        </p:txBody>
      </p:sp>
      <p:sp>
        <p:nvSpPr>
          <p:cNvPr id="4100" name="矩形 4099"/>
          <p:cNvSpPr/>
          <p:nvPr/>
        </p:nvSpPr>
        <p:spPr>
          <a:xfrm>
            <a:off x="1367155" y="648970"/>
            <a:ext cx="8713788" cy="4236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一个家长和老朋友聊天，谈及自己的儿子。</a:t>
            </a: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家长：我要教育我的儿子，免得他成为愚人。</a:t>
            </a: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朋友：做的对，要给孩子准备上学的钱。</a:t>
            </a: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家长：这笔钱数目不小啊，够我买头毛驴了。</a:t>
            </a: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朋友：如果你买了毛驴，而不让孩子上学，     </a:t>
            </a: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家里就有两头驴了。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5121" descr="{B5B22CBA-3484-4E2B-AAF6-181B2F2CD259}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" y="0"/>
            <a:ext cx="6308725" cy="42405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矩形 5122"/>
          <p:cNvSpPr/>
          <p:nvPr/>
        </p:nvSpPr>
        <p:spPr>
          <a:xfrm>
            <a:off x="1363980" y="4636135"/>
            <a:ext cx="9174480" cy="155448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未成年人如果丧失受教育的机会，就会变得愚笨，跟驴没有两样。而接受教育则会使我们终身受益。因此，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未成年人必须及时接受教育。</a:t>
            </a:r>
          </a:p>
        </p:txBody>
      </p:sp>
      <p:sp>
        <p:nvSpPr>
          <p:cNvPr id="5124" name="矩形 5123"/>
          <p:cNvSpPr/>
          <p:nvPr/>
        </p:nvSpPr>
        <p:spPr>
          <a:xfrm>
            <a:off x="6781800" y="228600"/>
            <a:ext cx="28194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charset="0"/>
                <a:ea typeface="华文行楷" charset="0"/>
              </a:rPr>
              <a:t>开动脑筋：</a:t>
            </a:r>
          </a:p>
        </p:txBody>
      </p:sp>
      <p:sp>
        <p:nvSpPr>
          <p:cNvPr id="5125" name="矩形 5124"/>
          <p:cNvSpPr/>
          <p:nvPr/>
        </p:nvSpPr>
        <p:spPr>
          <a:xfrm>
            <a:off x="7086600" y="1219200"/>
            <a:ext cx="3352800" cy="2743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华文行楷" charset="0"/>
                <a:ea typeface="华文行楷" charset="0"/>
              </a:rPr>
              <a:t>教育与驴</a:t>
            </a:r>
          </a:p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华文行楷" charset="0"/>
                <a:ea typeface="华文行楷" charset="0"/>
              </a:rPr>
              <a:t>之间的关系？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8193"/>
          <p:cNvSpPr txBox="1"/>
          <p:nvPr/>
        </p:nvSpPr>
        <p:spPr>
          <a:xfrm>
            <a:off x="2590800" y="1447800"/>
            <a:ext cx="467868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1、教育的含义</a:t>
            </a:r>
          </a:p>
        </p:txBody>
      </p:sp>
      <p:sp>
        <p:nvSpPr>
          <p:cNvPr id="8195" name="文本框 8194"/>
          <p:cNvSpPr txBox="1"/>
          <p:nvPr/>
        </p:nvSpPr>
        <p:spPr>
          <a:xfrm>
            <a:off x="2057400" y="609600"/>
            <a:ext cx="7078980" cy="7010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方正楷体简体" pitchFamily="2" charset="-122"/>
                <a:ea typeface="方正楷体简体" pitchFamily="2" charset="-122"/>
              </a:rPr>
              <a:t>    教育为人的幸福生活奠基</a:t>
            </a:r>
            <a:r>
              <a:rPr lang="zh-CN" altLang="en-US" sz="4000" dirty="0">
                <a:solidFill>
                  <a:srgbClr val="FF0000"/>
                </a:solidFill>
                <a:latin typeface="方正楷体简体" pitchFamily="2" charset="-122"/>
                <a:ea typeface="方正楷体简体" pitchFamily="2" charset="-122"/>
              </a:rPr>
              <a:t> </a:t>
            </a:r>
          </a:p>
        </p:txBody>
      </p:sp>
      <p:sp>
        <p:nvSpPr>
          <p:cNvPr id="8196" name="文本框 8195"/>
          <p:cNvSpPr txBox="1"/>
          <p:nvPr/>
        </p:nvSpPr>
        <p:spPr>
          <a:xfrm>
            <a:off x="2879725" y="3124200"/>
            <a:ext cx="61880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</a:pPr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3336925" y="2971800"/>
            <a:ext cx="63404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</a:pPr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2057400" y="2514600"/>
            <a:ext cx="8153400" cy="3139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buClr>
                <a:srgbClr val="000000"/>
              </a:buClr>
            </a:pPr>
            <a:r>
              <a:rPr lang="en-US" altLang="zh-CN" sz="4000" b="1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</a:rPr>
              <a:t>       </a:t>
            </a: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</a:rPr>
              <a:t>教育，是以促进人的发展、社会进步为目的，以传授知识、经验为手段，培养人的社会活动。教育是人类文化的一种传承活动和催化活动，是连接过去和未来的中介。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04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813" y="404813"/>
            <a:ext cx="9139237" cy="662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20482"/>
          <p:cNvSpPr txBox="1"/>
          <p:nvPr/>
        </p:nvSpPr>
        <p:spPr>
          <a:xfrm>
            <a:off x="5029200" y="5486400"/>
            <a:ext cx="309880" cy="7010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endParaRPr sz="4000" b="1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4" name="矩形 20483"/>
          <p:cNvSpPr/>
          <p:nvPr/>
        </p:nvSpPr>
        <p:spPr>
          <a:xfrm rot="4997177">
            <a:off x="4240213" y="2847975"/>
            <a:ext cx="1295400" cy="27432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5" name="矩形 20484"/>
          <p:cNvSpPr/>
          <p:nvPr/>
        </p:nvSpPr>
        <p:spPr>
          <a:xfrm>
            <a:off x="1524000" y="0"/>
            <a:ext cx="9791700" cy="56610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endParaRPr sz="5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86" name="矩形 20485"/>
          <p:cNvSpPr/>
          <p:nvPr/>
        </p:nvSpPr>
        <p:spPr>
          <a:xfrm>
            <a:off x="4129405" y="5771515"/>
            <a:ext cx="3933825" cy="542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4400">
                <a:solidFill>
                  <a:srgbClr val="0000FF"/>
                </a:solidFill>
                <a:effectLst>
                  <a:outerShdw dist="35921" dir="2699999" algn="ctr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活动一法律咨询</a:t>
            </a:r>
          </a:p>
        </p:txBody>
      </p:sp>
      <p:pic>
        <p:nvPicPr>
          <p:cNvPr id="20487" name="图片 20486" descr="图片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5625" y="2924175"/>
            <a:ext cx="2190750" cy="2592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8" name="图片 20487" descr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260350"/>
            <a:ext cx="9561513" cy="5400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9" name="文本框 20488"/>
          <p:cNvSpPr txBox="1"/>
          <p:nvPr/>
        </p:nvSpPr>
        <p:spPr>
          <a:xfrm>
            <a:off x="5303838" y="1052513"/>
            <a:ext cx="5364162" cy="2529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（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）假如辍学的朱道美来到法律服务中心向你咨询，你将怎样帮助她？</a:t>
            </a:r>
          </a:p>
        </p:txBody>
      </p:sp>
      <p:sp>
        <p:nvSpPr>
          <p:cNvPr id="20490" name="文本框 20489"/>
          <p:cNvSpPr txBox="1"/>
          <p:nvPr/>
        </p:nvSpPr>
        <p:spPr>
          <a:xfrm>
            <a:off x="1524000" y="0"/>
            <a:ext cx="3924300" cy="1615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阅读教材</a:t>
            </a:r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P8</a:t>
            </a:r>
          </a:p>
          <a:p>
            <a:pPr lvl="0">
              <a:spcBef>
                <a:spcPct val="50000"/>
              </a:spcBef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朱道美事例：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21505"/>
          <p:cNvSpPr/>
          <p:nvPr/>
        </p:nvSpPr>
        <p:spPr>
          <a:xfrm rot="5400000">
            <a:off x="8201025" y="3475355"/>
            <a:ext cx="5506085" cy="1150620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6500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  <a:tileRect/>
                </a:gradFill>
                <a:effectLst>
                  <a:outerShdw dist="107763" dir="8100000" algn="ctr" rotWithShape="0">
                    <a:srgbClr val="000080">
                      <a:alpha val="5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法律服务中心咨询处</a:t>
            </a:r>
          </a:p>
        </p:txBody>
      </p:sp>
      <p:sp>
        <p:nvSpPr>
          <p:cNvPr id="21507" name="文本框 21506"/>
          <p:cNvSpPr txBox="1"/>
          <p:nvPr/>
        </p:nvSpPr>
        <p:spPr>
          <a:xfrm>
            <a:off x="382270" y="393700"/>
            <a:ext cx="9051925" cy="4861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000" b="1" dirty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告诉她公民有受教育的权利和义务</a:t>
            </a:r>
          </a:p>
          <a:p>
            <a:pPr lvl="0">
              <a:spcBef>
                <a:spcPct val="50000"/>
              </a:spcBef>
            </a:pPr>
            <a:r>
              <a:rPr lang="zh-CN" altLang="en-US" sz="3900" b="1" dirty="0">
                <a:solidFill>
                  <a:srgbClr val="66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①让她的父母明白我国的法律规定，动员他们把子女送到学校</a:t>
            </a:r>
          </a:p>
          <a:p>
            <a:pPr lvl="0">
              <a:spcBef>
                <a:spcPct val="50000"/>
              </a:spcBef>
            </a:pPr>
            <a:r>
              <a:rPr lang="zh-CN" altLang="en-US" sz="3900" b="1" dirty="0">
                <a:solidFill>
                  <a:srgbClr val="66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②寻求老师、亲友的帮助</a:t>
            </a:r>
          </a:p>
          <a:p>
            <a:pPr lvl="0">
              <a:spcBef>
                <a:spcPct val="50000"/>
              </a:spcBef>
            </a:pPr>
            <a:r>
              <a:rPr lang="zh-CN" altLang="en-US" sz="3900" b="1" dirty="0">
                <a:solidFill>
                  <a:srgbClr val="66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③可以求助当地教育管理部门</a:t>
            </a:r>
          </a:p>
          <a:p>
            <a:pPr lvl="0">
              <a:spcBef>
                <a:spcPct val="50000"/>
              </a:spcBef>
            </a:pPr>
            <a:r>
              <a:rPr lang="zh-CN" altLang="en-US" sz="3900" b="1" dirty="0">
                <a:solidFill>
                  <a:srgbClr val="66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④采取法律手段（向人民法院起诉）</a:t>
            </a:r>
            <a:endParaRPr lang="zh-CN" altLang="en-US" sz="3900" b="1" dirty="0">
              <a:solidFill>
                <a:srgbClr val="66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25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0" y="9525"/>
            <a:ext cx="12206605" cy="6838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文本框 22530"/>
          <p:cNvSpPr txBox="1"/>
          <p:nvPr/>
        </p:nvSpPr>
        <p:spPr>
          <a:xfrm>
            <a:off x="3830955" y="5610225"/>
            <a:ext cx="5184775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活动二：你来当律师</a:t>
            </a:r>
          </a:p>
        </p:txBody>
      </p:sp>
      <p:sp>
        <p:nvSpPr>
          <p:cNvPr id="22532" name="矩形 22531"/>
          <p:cNvSpPr/>
          <p:nvPr/>
        </p:nvSpPr>
        <p:spPr>
          <a:xfrm rot="4997177">
            <a:off x="4240213" y="2847975"/>
            <a:ext cx="1295400" cy="27432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4" name="矩形 22533"/>
          <p:cNvSpPr/>
          <p:nvPr/>
        </p:nvSpPr>
        <p:spPr>
          <a:xfrm>
            <a:off x="1674495" y="90805"/>
            <a:ext cx="8843645" cy="143954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zh-CN" altLang="en-US" sz="4000" b="1">
                <a:solidFill>
                  <a:srgbClr val="FF0000"/>
                </a:solidFill>
                <a:ea typeface="黑体" panose="02010609060101010101" charset="-122"/>
              </a:rPr>
              <a:t>（2）假如童刚向律师进行咨询，而你是律师，你会怎样帮助童刚？</a:t>
            </a:r>
          </a:p>
        </p:txBody>
      </p:sp>
      <p:sp>
        <p:nvSpPr>
          <p:cNvPr id="23555" name="文本占位符 23554"/>
          <p:cNvSpPr>
            <a:spLocks noGrp="1" noRot="1"/>
          </p:cNvSpPr>
          <p:nvPr/>
        </p:nvSpPr>
        <p:spPr>
          <a:xfrm>
            <a:off x="1524635" y="1417955"/>
            <a:ext cx="9144000" cy="50298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67640" indent="-167640" algn="l" defTabSz="670560" rtl="0" eaLnBrk="1" latinLnBrk="0" hangingPunct="1">
              <a:lnSpc>
                <a:spcPct val="90000"/>
              </a:lnSpc>
              <a:spcBef>
                <a:spcPts val="735"/>
              </a:spcBef>
              <a:buFont typeface="Wingdings" panose="05000000000000000000" pitchFamily="2" charset="2"/>
              <a:buChar char="l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502920" indent="-167640" algn="l" defTabSz="670560" rtl="0" eaLnBrk="1" latinLnBrk="0" hangingPunct="1">
              <a:lnSpc>
                <a:spcPct val="90000"/>
              </a:lnSpc>
              <a:spcBef>
                <a:spcPts val="365"/>
              </a:spcBef>
              <a:buFont typeface="Wingdings" panose="05000000000000000000" pitchFamily="2" charset="2"/>
              <a:buChar char="l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838835" indent="-167640" algn="l" defTabSz="670560" rtl="0" eaLnBrk="1" latinLnBrk="0" hangingPunct="1">
              <a:lnSpc>
                <a:spcPct val="90000"/>
              </a:lnSpc>
              <a:spcBef>
                <a:spcPts val="365"/>
              </a:spcBef>
              <a:buFont typeface="Wingdings" panose="05000000000000000000" pitchFamily="2" charset="2"/>
              <a:buChar char="l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4115" indent="-167640" algn="l" defTabSz="670560" rtl="0" eaLnBrk="1" latinLnBrk="0" hangingPunct="1">
              <a:lnSpc>
                <a:spcPct val="90000"/>
              </a:lnSpc>
              <a:spcBef>
                <a:spcPts val="365"/>
              </a:spcBef>
              <a:buFont typeface="Wingdings" panose="05000000000000000000" pitchFamily="2" charset="2"/>
              <a:buChar char="l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509395" indent="-167640" algn="l" defTabSz="670560" rtl="0" eaLnBrk="1" latinLnBrk="0" hangingPunct="1">
              <a:lnSpc>
                <a:spcPct val="90000"/>
              </a:lnSpc>
              <a:spcBef>
                <a:spcPts val="365"/>
              </a:spcBef>
              <a:buFont typeface="Wingdings" panose="05000000000000000000" pitchFamily="2" charset="2"/>
              <a:buChar char="l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845310" indent="-167640" algn="l" defTabSz="67056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80590" indent="-167640" algn="l" defTabSz="67056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5870" indent="-167640" algn="l" defTabSz="67056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51785" indent="-167640" algn="l" defTabSz="67056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zh-CN" altLang="en-US" sz="32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）告诉他该校的做法是错误违法的。</a:t>
            </a:r>
          </a:p>
          <a:p>
            <a:r>
              <a:rPr lang="zh-CN" altLang="en-US" sz="32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（</a:t>
            </a:r>
            <a:r>
              <a:rPr lang="en-US" altLang="zh-CN" sz="32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）公民享有受教育权，任何人不得非法剥夺。该校的做法既违反了</a:t>
            </a:r>
            <a:r>
              <a:rPr lang="en-US" altLang="zh-CN" sz="32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宪法</a:t>
            </a:r>
            <a:r>
              <a:rPr lang="en-US" altLang="zh-CN" sz="32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2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义务教育法</a:t>
            </a:r>
            <a:r>
              <a:rPr lang="en-US" altLang="zh-CN" sz="32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的有关规定，侵犯和剥夺了学生享受义务教育的权利。</a:t>
            </a:r>
          </a:p>
          <a:p>
            <a:r>
              <a:rPr lang="zh-CN" altLang="en-US" sz="32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（</a:t>
            </a:r>
            <a:r>
              <a:rPr lang="en-US" altLang="zh-CN" sz="32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）通过起诉该校，让该校应认识到自己的错误，停止侵害，让童刚回校读书，并向</a:t>
            </a:r>
            <a:r>
              <a:rPr lang="zh-CN" altLang="en-US" sz="32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童刚</a:t>
            </a:r>
            <a:r>
              <a:rPr lang="zh-CN" altLang="en-US" sz="32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及家长赔礼道歉。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build="p"/>
      <p:bldP spid="2355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0241"/>
          <p:cNvSpPr/>
          <p:nvPr/>
        </p:nvSpPr>
        <p:spPr>
          <a:xfrm>
            <a:off x="3935413" y="663575"/>
            <a:ext cx="4032250" cy="9366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3600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招聘广告</a:t>
            </a:r>
          </a:p>
        </p:txBody>
      </p:sp>
      <p:sp>
        <p:nvSpPr>
          <p:cNvPr id="10243" name="文本框 10242"/>
          <p:cNvSpPr txBox="1"/>
          <p:nvPr/>
        </p:nvSpPr>
        <p:spPr>
          <a:xfrm>
            <a:off x="1905000" y="1676400"/>
            <a:ext cx="8534400" cy="3718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8000"/>
              </a:buClr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、道路清洁工，建筑工地小工若干，身体健壮，月薪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600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元。</a:t>
            </a:r>
          </a:p>
          <a:p>
            <a:pPr lvl="0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、某厂招收制袋工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初中文化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身体健康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月薪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800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元。</a:t>
            </a:r>
          </a:p>
          <a:p>
            <a:pPr lvl="0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、公司招牌工程师，研究生学历，软件开发专业，月薪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8000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元。</a:t>
            </a:r>
          </a:p>
          <a:p>
            <a:pPr lvl="0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、华工学院招聘客座教授，除国家工资外，年工资补贴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１０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万元，配备一套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三居室住房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sp>
        <p:nvSpPr>
          <p:cNvPr id="10244" name="矩形 10243"/>
          <p:cNvSpPr>
            <a:spLocks noRot="1"/>
          </p:cNvSpPr>
          <p:nvPr/>
        </p:nvSpPr>
        <p:spPr>
          <a:xfrm>
            <a:off x="1524000" y="5562600"/>
            <a:ext cx="9144000" cy="10810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algn="ctr">
              <a:spcBef>
                <a:spcPct val="20000"/>
              </a:spcBef>
              <a:buClr>
                <a:srgbClr val="000000"/>
              </a:buClr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华文隶书" pitchFamily="2" charset="-122"/>
              </a:rPr>
              <a:t>思考：你如何看待“知识改变命运”？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占位符 11265"/>
          <p:cNvSpPr>
            <a:spLocks noGrp="1" noRot="1"/>
          </p:cNvSpPr>
          <p:nvPr>
            <p:ph type="body" idx="1"/>
          </p:nvPr>
        </p:nvSpPr>
        <p:spPr>
          <a:xfrm>
            <a:off x="1828800" y="1447800"/>
            <a:ext cx="8305800" cy="4860925"/>
          </a:xfrm>
        </p:spPr>
        <p:txBody>
          <a:bodyPr>
            <a:normAutofit fontScale="90000"/>
          </a:bodyPr>
          <a:lstStyle/>
          <a:p>
            <a:pPr>
              <a:buNone/>
            </a:pPr>
            <a:r>
              <a:rPr lang="en-US" altLang="zh-CN" sz="4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教育是每一个人成长的基础。公民只有接受教育，才能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提高科学文化素质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，丰富和发展自己，成就人生理想；才能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获得良好的就业机会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，在为社会创造财富的同时，获得相应报酬，过更丰富、更有意义的生活。接受良好的教育，是我们未来幸福生活的保障。</a:t>
            </a:r>
          </a:p>
          <a:p>
            <a:pPr>
              <a:buNone/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   </a:t>
            </a:r>
            <a:r>
              <a:rPr lang="zh-CN" altLang="en-US" sz="4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（教育的重要性）</a:t>
            </a:r>
          </a:p>
        </p:txBody>
      </p:sp>
      <p:sp>
        <p:nvSpPr>
          <p:cNvPr id="11267" name="矩形 11266"/>
          <p:cNvSpPr>
            <a:spLocks noRot="1"/>
          </p:cNvSpPr>
          <p:nvPr/>
        </p:nvSpPr>
        <p:spPr>
          <a:xfrm>
            <a:off x="1600200" y="457200"/>
            <a:ext cx="9144000" cy="10810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algn="ctr">
              <a:spcBef>
                <a:spcPct val="20000"/>
              </a:spcBef>
              <a:buClr>
                <a:srgbClr val="000000"/>
              </a:buClr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思考：你如何看待“知识改变命运”？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2289"/>
          <p:cNvGrpSpPr/>
          <p:nvPr/>
        </p:nvGrpSpPr>
        <p:grpSpPr>
          <a:xfrm>
            <a:off x="4445" y="0"/>
            <a:ext cx="12063223" cy="6858000"/>
            <a:chOff x="0" y="0"/>
            <a:chExt cx="6494" cy="4320"/>
          </a:xfrm>
        </p:grpSpPr>
        <p:pic>
          <p:nvPicPr>
            <p:cNvPr id="12291" name="图片 12290" descr="2005052316175916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189" cy="43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2" name="文本框 12291"/>
            <p:cNvSpPr txBox="1"/>
            <p:nvPr/>
          </p:nvSpPr>
          <p:spPr>
            <a:xfrm>
              <a:off x="4228" y="1663"/>
              <a:ext cx="2266" cy="14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buClr>
                  <a:srgbClr val="000000"/>
                </a:buClr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华文隶书" pitchFamily="2" charset="-122"/>
                </a:rPr>
                <a:t>“</a:t>
              </a: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华文隶书" pitchFamily="2" charset="-122"/>
                </a:rPr>
                <a:t>小鼻涕”胡善辉解放军某后勤部队战士</a:t>
              </a:r>
            </a:p>
            <a:p>
              <a:pPr lvl="0"/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华文隶书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918536" y="5102352"/>
            <a:ext cx="10362780" cy="8303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67056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76AA30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珍惜我们的受教育权</a:t>
            </a:r>
          </a:p>
        </p:txBody>
      </p:sp>
      <p:sp>
        <p:nvSpPr>
          <p:cNvPr id="7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918536" y="6005903"/>
            <a:ext cx="10362780" cy="43709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 defTabSz="670560" rtl="0" eaLnBrk="1" latinLnBrk="0" hangingPunct="1">
              <a:lnSpc>
                <a:spcPct val="90000"/>
              </a:lnSpc>
              <a:spcBef>
                <a:spcPts val="735"/>
              </a:spcBef>
              <a:buFont typeface="Arial" panose="020B0604020202020204" pitchFamily="34" charset="0"/>
              <a:buNone/>
              <a:defRPr sz="1800" kern="1200">
                <a:solidFill>
                  <a:srgbClr val="76AA30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335280" indent="0" algn="ctr" defTabSz="67056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None/>
              <a:defRPr sz="1470" kern="1200">
                <a:solidFill>
                  <a:srgbClr val="76AA30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671195" indent="0" algn="ctr" defTabSz="67056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None/>
              <a:defRPr sz="1320" kern="1200">
                <a:solidFill>
                  <a:srgbClr val="76AA30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006475" indent="0" algn="ctr" defTabSz="67056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None/>
              <a:defRPr sz="1175" kern="1200">
                <a:solidFill>
                  <a:srgbClr val="76AA30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341755" indent="0" algn="ctr" defTabSz="67056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None/>
              <a:defRPr sz="1175" kern="1200">
                <a:solidFill>
                  <a:srgbClr val="76AA30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1677670" indent="0" algn="ctr" defTabSz="67056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None/>
              <a:defRPr sz="1175" kern="1200">
                <a:solidFill>
                  <a:srgbClr val="5F5F5F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012950" indent="0" algn="ctr" defTabSz="67056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None/>
              <a:defRPr sz="1175" kern="1200">
                <a:solidFill>
                  <a:srgbClr val="5F5F5F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2348230" indent="0" algn="ctr" defTabSz="67056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None/>
              <a:defRPr sz="1175" kern="1200">
                <a:solidFill>
                  <a:srgbClr val="5F5F5F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2683510" indent="0" algn="ctr" defTabSz="67056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None/>
              <a:defRPr sz="1175" kern="1200">
                <a:solidFill>
                  <a:srgbClr val="5F5F5F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r>
              <a:rPr lang="zh-CN" altLang="en-US" sz="2400" dirty="0">
                <a:solidFill>
                  <a:schemeClr val="tx2">
                    <a:lumMod val="50000"/>
                  </a:schemeClr>
                </a:solidFill>
              </a:rPr>
              <a:t>授课</a:t>
            </a:r>
            <a:r>
              <a:rPr lang="zh-CN" altLang="en-US" sz="2400">
                <a:solidFill>
                  <a:schemeClr val="tx2">
                    <a:lumMod val="50000"/>
                  </a:schemeClr>
                </a:solidFill>
              </a:rPr>
              <a:t>人</a:t>
            </a:r>
            <a:r>
              <a:rPr lang="zh-CN" altLang="en-US" sz="2400" smtClean="0">
                <a:solidFill>
                  <a:schemeClr val="tx2">
                    <a:lumMod val="50000"/>
                  </a:schemeClr>
                </a:solidFill>
              </a:rPr>
              <a:t>：王辅刚</a:t>
            </a:r>
            <a:endParaRPr lang="zh-CN" altLang="en-US" sz="2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3313"/>
          <p:cNvGrpSpPr/>
          <p:nvPr/>
        </p:nvGrpSpPr>
        <p:grpSpPr>
          <a:xfrm>
            <a:off x="15240" y="-1270"/>
            <a:ext cx="12149455" cy="6985000"/>
            <a:chOff x="0" y="0"/>
            <a:chExt cx="5088" cy="4400"/>
          </a:xfrm>
        </p:grpSpPr>
        <p:pic>
          <p:nvPicPr>
            <p:cNvPr id="13315" name="图片 13314" descr="x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5088" cy="35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6" name="文本框 13315"/>
            <p:cNvSpPr txBox="1"/>
            <p:nvPr/>
          </p:nvSpPr>
          <p:spPr>
            <a:xfrm>
              <a:off x="768" y="3627"/>
              <a:ext cx="4291" cy="7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>
                <a:buClr>
                  <a:srgbClr val="000000"/>
                </a:buClr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华文隶书" pitchFamily="2" charset="-122"/>
                </a:rPr>
                <a:t>“</a:t>
              </a: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华文隶书" pitchFamily="2" charset="-122"/>
                </a:rPr>
                <a:t>小光头”张天义某大学大二学生</a:t>
              </a:r>
            </a:p>
            <a:p>
              <a:pPr lvl="0">
                <a:buClr>
                  <a:srgbClr val="000000"/>
                </a:buClr>
              </a:pP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华文隶书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4337"/>
          <p:cNvGrpSpPr/>
          <p:nvPr/>
        </p:nvGrpSpPr>
        <p:grpSpPr>
          <a:xfrm>
            <a:off x="4445" y="0"/>
            <a:ext cx="11922126" cy="6858000"/>
            <a:chOff x="0" y="0"/>
            <a:chExt cx="7510" cy="4320"/>
          </a:xfrm>
        </p:grpSpPr>
        <p:pic>
          <p:nvPicPr>
            <p:cNvPr id="14339" name="图片 14338" descr="2005052316175976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827" cy="43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0" name="文本框 14339"/>
            <p:cNvSpPr txBox="1"/>
            <p:nvPr/>
          </p:nvSpPr>
          <p:spPr>
            <a:xfrm>
              <a:off x="5091" y="1679"/>
              <a:ext cx="2419" cy="1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>
                <a:buClr>
                  <a:srgbClr val="000000"/>
                </a:buClr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华文隶书" pitchFamily="2" charset="-122"/>
                </a:rPr>
                <a:t>“</a:t>
              </a: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华文隶书" pitchFamily="2" charset="-122"/>
                </a:rPr>
                <a:t>大眼睛”苏明娟</a:t>
              </a:r>
            </a:p>
            <a:p>
              <a:pPr lvl="0">
                <a:lnSpc>
                  <a:spcPct val="130000"/>
                </a:lnSpc>
              </a:pP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华文隶书" pitchFamily="2" charset="-122"/>
                </a:rPr>
                <a:t>已经大学毕业，</a:t>
              </a:r>
            </a:p>
            <a:p>
              <a:pPr lvl="0">
                <a:lnSpc>
                  <a:spcPct val="130000"/>
                </a:lnSpc>
              </a:pP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华文隶书" pitchFamily="2" charset="-122"/>
                </a:rPr>
                <a:t>被安徽某银行录用</a:t>
              </a:r>
            </a:p>
          </p:txBody>
        </p:sp>
      </p:grp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5361" descr="大眼睛 苏明娟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261938"/>
            <a:ext cx="4089400" cy="6119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15362" descr="小鼻涕-胡善辉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5355" y="0"/>
            <a:ext cx="626364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364" name="组合 15363"/>
          <p:cNvGrpSpPr>
            <a:grpSpLocks noChangeAspect="1"/>
          </p:cNvGrpSpPr>
          <p:nvPr/>
        </p:nvGrpSpPr>
        <p:grpSpPr>
          <a:xfrm>
            <a:off x="-46990" y="0"/>
            <a:ext cx="9365615" cy="6934200"/>
            <a:chOff x="0" y="0"/>
            <a:chExt cx="4910" cy="4368"/>
          </a:xfrm>
        </p:grpSpPr>
        <p:pic>
          <p:nvPicPr>
            <p:cNvPr id="15365" name="图片 15364" descr="大眼睛 苏明娟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024" cy="4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6" name="图片 15365" descr="小光头-张天义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92" y="2212"/>
              <a:ext cx="3518" cy="215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6385" descr="x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795" y="-27305"/>
            <a:ext cx="12221845" cy="58223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框 16386"/>
          <p:cNvSpPr txBox="1"/>
          <p:nvPr/>
        </p:nvSpPr>
        <p:spPr>
          <a:xfrm>
            <a:off x="2971800" y="5943600"/>
            <a:ext cx="7167880" cy="8089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华文隶书" pitchFamily="2" charset="-122"/>
              </a:rPr>
              <a:t>知识改变命运  教育成就未来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/>
          </p:cNvSpPr>
          <p:nvPr>
            <p:ph type="body"/>
          </p:nvPr>
        </p:nvSpPr>
        <p:spPr>
          <a:xfrm>
            <a:off x="1981200" y="0"/>
            <a:ext cx="8229600" cy="6126163"/>
          </a:xfrm>
        </p:spPr>
        <p:txBody>
          <a:bodyPr vert="horz" wrap="square" anchor="t"/>
          <a:lstStyle/>
          <a:p>
            <a:pPr lvl="0"/>
            <a:endParaRPr lang="zh-CN" altLang="en-US" dirty="0"/>
          </a:p>
        </p:txBody>
      </p:sp>
      <p:pic>
        <p:nvPicPr>
          <p:cNvPr id="17412" name="Picture 4" descr="http_imgload[5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0" y="0"/>
            <a:ext cx="1224089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文本框 17412"/>
          <p:cNvSpPr txBox="1"/>
          <p:nvPr/>
        </p:nvSpPr>
        <p:spPr>
          <a:xfrm>
            <a:off x="1992313" y="3213100"/>
            <a:ext cx="8001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endParaRPr sz="4400" b="1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7414" name="矩形 17413"/>
          <p:cNvSpPr/>
          <p:nvPr/>
        </p:nvSpPr>
        <p:spPr>
          <a:xfrm>
            <a:off x="1847850" y="981075"/>
            <a:ext cx="8280400" cy="3383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</a:pPr>
            <a:r>
              <a:rPr lang="en-US" altLang="x-none" sz="3600" b="1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中华人民共和国教育法</a:t>
            </a:r>
            <a:r>
              <a:rPr lang="en-US" altLang="x-none" sz="3600" b="1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》: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中华人民共和国公民有教育的权利和义务。公民不分民族、种族、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性别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、职业、财产状况、宗教信仰等，依法享有平等的受教育权。</a:t>
            </a:r>
            <a:endParaRPr lang="en-US" altLang="x-none" sz="3600" b="1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/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/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25601"/>
          <p:cNvSpPr/>
          <p:nvPr/>
        </p:nvSpPr>
        <p:spPr>
          <a:xfrm>
            <a:off x="2352675" y="117475"/>
            <a:ext cx="63373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法  律  链  接</a:t>
            </a:r>
          </a:p>
        </p:txBody>
      </p:sp>
      <p:sp>
        <p:nvSpPr>
          <p:cNvPr id="25603" name="矩形 25602"/>
          <p:cNvSpPr/>
          <p:nvPr/>
        </p:nvSpPr>
        <p:spPr>
          <a:xfrm>
            <a:off x="3071813" y="2133600"/>
            <a:ext cx="5029200" cy="593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《中华人民共和国宪法》</a:t>
            </a:r>
          </a:p>
        </p:txBody>
      </p:sp>
      <p:sp>
        <p:nvSpPr>
          <p:cNvPr id="25604" name="矩形 25603"/>
          <p:cNvSpPr/>
          <p:nvPr/>
        </p:nvSpPr>
        <p:spPr>
          <a:xfrm>
            <a:off x="2568575" y="4365625"/>
            <a:ext cx="5702300" cy="52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0099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《中华人民共和国教育法》</a:t>
            </a:r>
          </a:p>
        </p:txBody>
      </p:sp>
      <p:sp>
        <p:nvSpPr>
          <p:cNvPr id="25605" name="矩形 25604"/>
          <p:cNvSpPr/>
          <p:nvPr/>
        </p:nvSpPr>
        <p:spPr>
          <a:xfrm>
            <a:off x="2568575" y="3213100"/>
            <a:ext cx="5889625" cy="593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8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《中华人民共和国未成年人保护法》</a:t>
            </a:r>
          </a:p>
        </p:txBody>
      </p:sp>
      <p:sp>
        <p:nvSpPr>
          <p:cNvPr id="25606" name="矩形 25605"/>
          <p:cNvSpPr/>
          <p:nvPr/>
        </p:nvSpPr>
        <p:spPr>
          <a:xfrm>
            <a:off x="2640013" y="5446713"/>
            <a:ext cx="5689600" cy="522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66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《中华人民共和国义务教育法》</a:t>
            </a:r>
          </a:p>
        </p:txBody>
      </p:sp>
      <p:sp>
        <p:nvSpPr>
          <p:cNvPr id="25607" name="文本框 25606"/>
          <p:cNvSpPr txBox="1"/>
          <p:nvPr/>
        </p:nvSpPr>
        <p:spPr>
          <a:xfrm>
            <a:off x="1704975" y="1174750"/>
            <a:ext cx="9335135" cy="678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eaLnBrk="1" latinLnBrk="0" hangingPunct="1"/>
            <a:r>
              <a:rPr lang="zh-CN" altLang="en-US" sz="3600" b="1" dirty="0">
                <a:latin typeface="Times New Roman" panose="02020603050405020304" pitchFamily="18" charset="0"/>
                <a:ea typeface="隶书" pitchFamily="1" charset="-122"/>
              </a:rPr>
              <a:t>一、我国有关教育的法律还有哪几部呢？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/>
          </p:cNvSpPr>
          <p:nvPr>
            <p:ph type="body"/>
          </p:nvPr>
        </p:nvSpPr>
        <p:spPr>
          <a:xfrm>
            <a:off x="1981200" y="0"/>
            <a:ext cx="8229600" cy="6126163"/>
          </a:xfrm>
        </p:spPr>
        <p:txBody>
          <a:bodyPr vert="horz" wrap="square" anchor="t"/>
          <a:lstStyle/>
          <a:p>
            <a:pPr lvl="0"/>
            <a:endParaRPr lang="zh-CN" altLang="en-US" dirty="0"/>
          </a:p>
        </p:txBody>
      </p:sp>
      <p:pic>
        <p:nvPicPr>
          <p:cNvPr id="18436" name="Picture 4" descr="http_imgload[5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85" y="-81280"/>
            <a:ext cx="12226290" cy="7011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文本框 18436"/>
          <p:cNvSpPr txBox="1"/>
          <p:nvPr/>
        </p:nvSpPr>
        <p:spPr>
          <a:xfrm>
            <a:off x="1992313" y="3213100"/>
            <a:ext cx="8001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endParaRPr sz="4400" b="1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2495550" y="981075"/>
            <a:ext cx="6264275" cy="822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二.什么是受教育权？</a:t>
            </a:r>
          </a:p>
        </p:txBody>
      </p:sp>
      <p:sp>
        <p:nvSpPr>
          <p:cNvPr id="18439" name="矩形 18438"/>
          <p:cNvSpPr/>
          <p:nvPr/>
        </p:nvSpPr>
        <p:spPr>
          <a:xfrm>
            <a:off x="2208213" y="2149475"/>
            <a:ext cx="7705725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受教育权是指公民有从国家接受文化教育的机会 ，以及获得教育的物质帮助的权利。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  <p:bldP spid="1843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29697"/>
          <p:cNvSpPr>
            <a:spLocks noGrp="1" noRot="1"/>
          </p:cNvSpPr>
          <p:nvPr>
            <p:ph type="title"/>
          </p:nvPr>
        </p:nvSpPr>
        <p:spPr>
          <a:xfrm>
            <a:off x="4147820" y="1660525"/>
            <a:ext cx="2707005" cy="845185"/>
          </a:xfrm>
          <a:prstGeom prst="cloudCallout">
            <a:avLst>
              <a:gd name="adj1" fmla="val 80769"/>
              <a:gd name="adj2" fmla="val 51250"/>
            </a:avLst>
          </a:prstGeom>
          <a:solidFill>
            <a:schemeClr val="accent1"/>
          </a:solidFill>
          <a:ln>
            <a:solidFill>
              <a:schemeClr val="tx1"/>
            </a:solidFill>
            <a:miter/>
          </a:ln>
        </p:spPr>
        <p:txBody>
          <a:bodyPr vert="horz" wrap="square" anchor="ctr"/>
          <a:lstStyle/>
          <a:p>
            <a:r>
              <a:rPr lang="zh-CN" altLang="en-US" b="1">
                <a:solidFill>
                  <a:srgbClr val="FF0000"/>
                </a:solidFill>
              </a:rPr>
              <a:t>小讨论</a:t>
            </a:r>
          </a:p>
        </p:txBody>
      </p:sp>
      <p:sp>
        <p:nvSpPr>
          <p:cNvPr id="29699" name="文本占位符 29698"/>
          <p:cNvSpPr>
            <a:spLocks noGrp="1" noRot="1"/>
          </p:cNvSpPr>
          <p:nvPr>
            <p:ph type="body" sz="half" idx="1"/>
          </p:nvPr>
        </p:nvSpPr>
        <p:spPr>
          <a:xfrm>
            <a:off x="395605" y="2505710"/>
            <a:ext cx="5820410" cy="3336290"/>
          </a:xfrm>
        </p:spPr>
        <p:txBody>
          <a:bodyPr/>
          <a:lstStyle/>
          <a:p>
            <a:pPr>
              <a:buNone/>
            </a:pPr>
            <a:r>
              <a:rPr lang="en-US" altLang="zh-CN" b="1" kern="1200">
                <a:solidFill>
                  <a:srgbClr val="000000"/>
                </a:solidFill>
              </a:rPr>
              <a:t> </a:t>
            </a:r>
            <a:r>
              <a:rPr lang="en-US" altLang="zh-CN" sz="3200" b="1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走在城市街头，我们有时可以看到一些稚气未脱的少年儿童，有的席地而坐，拿着擦鞋工具等待顾客光临，有的手里拿着鲜花，等待顾客问价</a:t>
            </a:r>
            <a:r>
              <a:rPr lang="en-US" altLang="zh-CN" sz="3200" b="1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3200" b="1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有的跟着父母走街串巷捡废品，以换来微薄的收入。</a:t>
            </a:r>
          </a:p>
        </p:txBody>
      </p:sp>
      <p:sp>
        <p:nvSpPr>
          <p:cNvPr id="29700" name="文本占位符 29699"/>
          <p:cNvSpPr>
            <a:spLocks noGrp="1" noRot="1"/>
          </p:cNvSpPr>
          <p:nvPr>
            <p:ph type="body" sz="half" idx="2"/>
          </p:nvPr>
        </p:nvSpPr>
        <p:spPr>
          <a:xfrm>
            <a:off x="6565265" y="2631440"/>
            <a:ext cx="4757420" cy="3084830"/>
          </a:xfrm>
        </p:spPr>
        <p:txBody>
          <a:bodyPr/>
          <a:lstStyle/>
          <a:p>
            <a:pPr>
              <a:buNone/>
            </a:pPr>
            <a:r>
              <a:rPr lang="en-US" altLang="zh-CN" sz="4800" b="1" kern="1200">
                <a:solidFill>
                  <a:srgbClr val="FF0000"/>
                </a:solidFill>
                <a:ea typeface="楷体" panose="02010609060101010101" charset="-122"/>
              </a:rPr>
              <a:t>      </a:t>
            </a:r>
            <a:r>
              <a:rPr lang="zh-CN" altLang="en-US" sz="4800" b="1" kern="1200">
                <a:solidFill>
                  <a:srgbClr val="FF0000"/>
                </a:solidFill>
                <a:ea typeface="楷体" panose="02010609060101010101" charset="-122"/>
              </a:rPr>
              <a:t>思考：面对此情此景，你想对这些同龄人说些什么呢？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bldLvl="0" animBg="1"/>
      <p:bldP spid="29699" grpId="0" build="p"/>
      <p:bldP spid="29700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30721"/>
          <p:cNvSpPr>
            <a:spLocks noGrp="1" noRot="1"/>
          </p:cNvSpPr>
          <p:nvPr>
            <p:ph type="title"/>
          </p:nvPr>
        </p:nvSpPr>
        <p:spPr>
          <a:xfrm>
            <a:off x="1905000" y="304800"/>
            <a:ext cx="8540750" cy="1143000"/>
          </a:xfrm>
        </p:spPr>
        <p:txBody>
          <a:bodyPr anchor="ctr"/>
          <a:lstStyle/>
          <a:p>
            <a:r>
              <a:rPr lang="zh-CN" altLang="en-US" sz="4000">
                <a:solidFill>
                  <a:srgbClr val="FF0000"/>
                </a:solidFill>
                <a:sym typeface="+mn-ea"/>
              </a:rPr>
              <a:t>参考</a:t>
            </a:r>
            <a:r>
              <a:rPr lang="zh-CN" altLang="en-US" sz="4000" b="1">
                <a:solidFill>
                  <a:srgbClr val="FF0000"/>
                </a:solidFill>
              </a:rPr>
              <a:t>答案</a:t>
            </a:r>
          </a:p>
        </p:txBody>
      </p:sp>
      <p:sp>
        <p:nvSpPr>
          <p:cNvPr id="30723" name="文本占位符 30722"/>
          <p:cNvSpPr>
            <a:spLocks noGrp="1" noRot="1"/>
          </p:cNvSpPr>
          <p:nvPr>
            <p:ph type="body" idx="1"/>
          </p:nvPr>
        </p:nvSpPr>
        <p:spPr>
          <a:xfrm>
            <a:off x="1577975" y="1688465"/>
            <a:ext cx="8382000" cy="4213225"/>
          </a:xfrm>
        </p:spPr>
        <p:txBody>
          <a:bodyPr/>
          <a:lstStyle/>
          <a:p>
            <a:pPr>
              <a:buNone/>
            </a:pP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接受教育，不仅仅是我们的愿望和要求，更是宪法赋予每一位公民的权利。我们要珍惜这一权利，认真履行这一义务。这既是宪法和法律对公民提出的要求，也是自身成长和发展、今后适应社会的需求。我们要树立维权意识，通过合法途径维护自己的受教育权，争取早日回到校园学习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占位符 28673"/>
          <p:cNvSpPr>
            <a:spLocks noGrp="1"/>
          </p:cNvSpPr>
          <p:nvPr>
            <p:ph type="body" idx="1"/>
          </p:nvPr>
        </p:nvSpPr>
        <p:spPr>
          <a:xfrm>
            <a:off x="1847850" y="1916113"/>
            <a:ext cx="8208963" cy="1243012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en-US" altLang="zh-CN" sz="4000">
                <a:ea typeface="黑体" panose="02010609060101010101" charset="-122"/>
              </a:rPr>
              <a:t>    </a:t>
            </a:r>
            <a:r>
              <a:rPr lang="en-US" altLang="zh-CN" sz="40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endParaRPr lang="en-US" altLang="zh-CN" sz="4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675" name="矩形 28674"/>
          <p:cNvSpPr/>
          <p:nvPr/>
        </p:nvSpPr>
        <p:spPr>
          <a:xfrm>
            <a:off x="2063750" y="2276475"/>
            <a:ext cx="6408738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              </a:t>
            </a:r>
          </a:p>
        </p:txBody>
      </p:sp>
      <p:sp>
        <p:nvSpPr>
          <p:cNvPr id="28676" name="矩形 28675"/>
          <p:cNvSpPr/>
          <p:nvPr/>
        </p:nvSpPr>
        <p:spPr>
          <a:xfrm>
            <a:off x="1524000" y="0"/>
            <a:ext cx="9144000" cy="198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 dirty="0">
                <a:solidFill>
                  <a:schemeClr val="bg2"/>
                </a:solidFill>
                <a:latin typeface="黑体" panose="02010609060101010101" charset="-122"/>
                <a:ea typeface="黑体" panose="02010609060101010101" charset="-122"/>
              </a:rPr>
              <a:t>三、在生活中遇到侵害我们受教育权</a:t>
            </a:r>
          </a:p>
          <a:p>
            <a:pPr lvl="0"/>
            <a:r>
              <a:rPr lang="zh-CN" altLang="en-US" sz="4000" b="1" dirty="0">
                <a:solidFill>
                  <a:schemeClr val="bg2"/>
                </a:solidFill>
                <a:latin typeface="黑体" panose="02010609060101010101" charset="-122"/>
                <a:ea typeface="黑体" panose="02010609060101010101" charset="-122"/>
              </a:rPr>
              <a:t>的行为，我们该怎么办？</a:t>
            </a:r>
          </a:p>
          <a:p>
            <a:pPr lvl="0">
              <a:buClr>
                <a:srgbClr val="000000"/>
              </a:buClr>
            </a:pPr>
            <a:endParaRPr lang="zh-CN" altLang="en-US" sz="4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1524000" y="1484313"/>
            <a:ext cx="9144000" cy="6004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0" hangingPunct="0">
              <a:buClr>
                <a:srgbClr val="000000"/>
              </a:buClr>
            </a:pPr>
            <a:r>
              <a:rPr lang="zh-CN" altLang="en-US" sz="40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非诉讼方式：</a:t>
            </a:r>
          </a:p>
          <a:p>
            <a:pPr lvl="0" eaLnBrk="0" hangingPunct="0">
              <a:buClr>
                <a:srgbClr val="000000"/>
              </a:buClr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劝说父母学习并遵守法律</a:t>
            </a:r>
          </a:p>
          <a:p>
            <a:pPr lvl="0" eaLnBrk="0" hangingPunct="0">
              <a:buClr>
                <a:srgbClr val="000000"/>
              </a:buClr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寻求老师、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亲友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的帮助</a:t>
            </a:r>
          </a:p>
          <a:p>
            <a:pPr lvl="0" eaLnBrk="0" hangingPunct="0">
              <a:buClr>
                <a:srgbClr val="000000"/>
              </a:buClr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向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当地的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教育行政部门求助</a:t>
            </a:r>
          </a:p>
          <a:p>
            <a:pPr lvl="0" eaLnBrk="0" hangingPunct="0">
              <a:buClr>
                <a:srgbClr val="000000"/>
              </a:buClr>
            </a:pPr>
            <a:r>
              <a:rPr lang="zh-CN" altLang="en-US" sz="40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诉讼方式：</a:t>
            </a:r>
          </a:p>
          <a:p>
            <a:pPr lvl="0" eaLnBrk="0" hangingPunct="0">
              <a:buClr>
                <a:srgbClr val="000000"/>
              </a:buClr>
            </a:pP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拿起法律武器，向人民法院起诉 </a:t>
            </a:r>
          </a:p>
          <a:p>
            <a:pPr lvl="0" eaLnBrk="0" hangingPunct="0">
              <a:buClr>
                <a:srgbClr val="000000"/>
              </a:buClr>
            </a:pP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0" hangingPunct="0">
              <a:buClr>
                <a:srgbClr val="000000"/>
              </a:buClr>
            </a:pP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0" hangingPunct="0">
              <a:buClr>
                <a:srgbClr val="000000"/>
              </a:buClr>
            </a:pP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0" hangingPunct="0">
              <a:buClr>
                <a:srgbClr val="000000"/>
              </a:buClr>
            </a:pPr>
            <a:endParaRPr lang="zh-CN" altLang="en-US" sz="3600" b="1">
              <a:solidFill>
                <a:schemeClr val="tx2"/>
              </a:solidFill>
              <a:latin typeface="隶书" pitchFamily="1" charset="-122"/>
              <a:ea typeface="隶书" pitchFamily="1" charset="-122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9410" y="472440"/>
            <a:ext cx="3979545" cy="791845"/>
          </a:xfrm>
        </p:spPr>
        <p:txBody>
          <a:bodyPr>
            <a:normAutofit/>
          </a:bodyPr>
          <a:lstStyle/>
          <a:p>
            <a:r>
              <a:rPr lang="zh-CN" altLang="en-US" sz="4000" dirty="0">
                <a:solidFill>
                  <a:srgbClr val="80004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教学目标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26210" y="1668780"/>
            <a:ext cx="8549005" cy="463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None/>
            </a:pPr>
            <a:r>
              <a:rPr sz="2800" dirty="0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1、知识与能力目标：了解国家的教育状况及不同地区学习条件的差异；体验、感悟受教育权是自己的权利和义务。</a:t>
            </a:r>
          </a:p>
          <a:p>
            <a:pPr lvl="0">
              <a:buNone/>
            </a:pPr>
            <a:r>
              <a:rPr sz="2800" dirty="0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2、过程与方法目标：感知自己所属的初中生群体中的不同状况。关注同龄人，懂得我们今天的学习条件来之不易，要十分珍惜受教育的机会。</a:t>
            </a:r>
          </a:p>
          <a:p>
            <a:pPr lvl="0">
              <a:buNone/>
            </a:pPr>
            <a:r>
              <a:rPr sz="2800" dirty="0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3、情感、态度与价值观目标：认识自己的受教育权神圣不可侵犯，自觉珍惜受教育权。学会利用法律武器解决问题，能依法维护自己的合法权益，具备一定的法律意识。</a:t>
            </a:r>
          </a:p>
          <a:p>
            <a:endParaRPr lang="zh-CN" alt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317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60" y="-69215"/>
            <a:ext cx="12218670" cy="69481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文本框 31746"/>
          <p:cNvSpPr txBox="1"/>
          <p:nvPr/>
        </p:nvSpPr>
        <p:spPr>
          <a:xfrm>
            <a:off x="5029200" y="5486400"/>
            <a:ext cx="309880" cy="7010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endParaRPr sz="4000" b="1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48" name="矩形 31747"/>
          <p:cNvSpPr/>
          <p:nvPr/>
        </p:nvSpPr>
        <p:spPr>
          <a:xfrm>
            <a:off x="1524000" y="188913"/>
            <a:ext cx="9144000" cy="2529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lvl="0" indent="-457200"/>
            <a:endParaRPr lang="zh-CN" altLang="en-US" sz="4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457200" lvl="0" indent="-457200"/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4000" b="1" dirty="0">
                <a:solidFill>
                  <a:schemeClr val="tx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假如爸爸、妈妈让你辍学，去务工或经商，你该怎么办?在你周围有辍学的少年儿童吗?该怎样帮助他们?</a:t>
            </a:r>
          </a:p>
        </p:txBody>
      </p:sp>
      <p:sp>
        <p:nvSpPr>
          <p:cNvPr id="31749" name="文本框 31748"/>
          <p:cNvSpPr txBox="1"/>
          <p:nvPr/>
        </p:nvSpPr>
        <p:spPr>
          <a:xfrm>
            <a:off x="4079875" y="5445125"/>
            <a:ext cx="4321175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活动五：课外延伸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8415" y="573405"/>
            <a:ext cx="8759190" cy="1310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4000" b="1" dirty="0">
                <a:solidFill>
                  <a:schemeClr val="tx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阅读课本</a:t>
            </a:r>
            <a:r>
              <a:rPr lang="en-US" altLang="zh-CN" sz="4000" b="1" dirty="0">
                <a:solidFill>
                  <a:schemeClr val="tx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P10</a:t>
            </a:r>
            <a:r>
              <a:rPr lang="zh-CN" altLang="en-US" sz="4000" b="1" dirty="0">
                <a:solidFill>
                  <a:schemeClr val="tx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方框中的材料，说一说：你怎么看待这名同学的说法？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12900" y="2446020"/>
            <a:ext cx="9160510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D6009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000" b="1">
                <a:solidFill>
                  <a:srgbClr val="D6009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这位同学的认识是错误的。受教育不仅仅是我们的权利，也是我们的义务，我们有责任通过接受教育，增长才干，服务国家社会。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24577"/>
          <p:cNvSpPr txBox="1"/>
          <p:nvPr/>
        </p:nvSpPr>
        <p:spPr>
          <a:xfrm>
            <a:off x="1056958" y="1074738"/>
            <a:ext cx="395922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四、义务教育的特征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4579" name="文本框 24578"/>
          <p:cNvSpPr txBox="1"/>
          <p:nvPr/>
        </p:nvSpPr>
        <p:spPr>
          <a:xfrm>
            <a:off x="1075690" y="348615"/>
            <a:ext cx="44710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200" b="1">
                <a:solidFill>
                  <a:srgbClr val="000000"/>
                </a:solidFill>
                <a:latin typeface="幼圆" pitchFamily="1" charset="-122"/>
                <a:ea typeface="幼圆" pitchFamily="1" charset="-122"/>
              </a:rPr>
              <a:t>我国普及九年义务教育 </a:t>
            </a:r>
          </a:p>
        </p:txBody>
      </p:sp>
      <p:sp>
        <p:nvSpPr>
          <p:cNvPr id="24580" name="椭圆形标注 24579"/>
          <p:cNvSpPr/>
          <p:nvPr/>
        </p:nvSpPr>
        <p:spPr>
          <a:xfrm>
            <a:off x="6310630" y="157480"/>
            <a:ext cx="2971800" cy="770255"/>
          </a:xfrm>
          <a:prstGeom prst="wedgeEllipseCallout">
            <a:avLst>
              <a:gd name="adj1" fmla="val -84935"/>
              <a:gd name="adj2" fmla="val 2569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>
              <a:buClr>
                <a:srgbClr val="000000"/>
              </a:buClr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义务教育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>
              <a:buClr>
                <a:srgbClr val="000000"/>
              </a:buClr>
            </a:pP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1" name="文本框 24580"/>
          <p:cNvSpPr txBox="1"/>
          <p:nvPr/>
        </p:nvSpPr>
        <p:spPr>
          <a:xfrm>
            <a:off x="1075690" y="3373120"/>
            <a:ext cx="2428875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3200" b="1" u="sng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公益性</a:t>
            </a:r>
          </a:p>
        </p:txBody>
      </p:sp>
      <p:sp>
        <p:nvSpPr>
          <p:cNvPr id="24582" name="文本框 24581"/>
          <p:cNvSpPr txBox="1"/>
          <p:nvPr/>
        </p:nvSpPr>
        <p:spPr>
          <a:xfrm>
            <a:off x="3996373" y="1654175"/>
            <a:ext cx="3040062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（国家强制力）</a:t>
            </a:r>
          </a:p>
        </p:txBody>
      </p:sp>
      <p:sp>
        <p:nvSpPr>
          <p:cNvPr id="24583" name="文本框 24582"/>
          <p:cNvSpPr txBox="1"/>
          <p:nvPr/>
        </p:nvSpPr>
        <p:spPr>
          <a:xfrm>
            <a:off x="3996690" y="2428240"/>
            <a:ext cx="518414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教学标准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教科书设置标准等</a:t>
            </a:r>
          </a:p>
        </p:txBody>
      </p:sp>
      <p:sp>
        <p:nvSpPr>
          <p:cNvPr id="24584" name="文本框 24583"/>
          <p:cNvSpPr txBox="1"/>
          <p:nvPr/>
        </p:nvSpPr>
        <p:spPr>
          <a:xfrm>
            <a:off x="3787775" y="3373120"/>
            <a:ext cx="563880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（不收</a:t>
            </a:r>
            <a:r>
              <a:rPr lang="zh-CN" altLang="en-US" sz="3200" b="1" u="sng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学费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、杂费公益性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24585" name="文本框 24584"/>
          <p:cNvSpPr txBox="1"/>
          <p:nvPr/>
        </p:nvSpPr>
        <p:spPr>
          <a:xfrm>
            <a:off x="1057275" y="4958715"/>
            <a:ext cx="8107680" cy="110109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隶书" pitchFamily="1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隶书" pitchFamily="1" charset="-122"/>
              </a:rPr>
              <a:t>中华人民共和国义务教育法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隶书" pitchFamily="1" charset="-122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隶书" pitchFamily="1" charset="-122"/>
              </a:rPr>
              <a:t>是我国</a:t>
            </a:r>
          </a:p>
          <a:p>
            <a:pPr lvl="0">
              <a:buClr>
                <a:srgbClr val="000000"/>
              </a:buClr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隶书" pitchFamily="1" charset="-122"/>
              </a:rPr>
              <a:t>                                  实施义务教育的法律保障</a:t>
            </a:r>
          </a:p>
        </p:txBody>
      </p:sp>
      <p:sp>
        <p:nvSpPr>
          <p:cNvPr id="24586" name="文本框 24585"/>
          <p:cNvSpPr txBox="1"/>
          <p:nvPr/>
        </p:nvSpPr>
        <p:spPr>
          <a:xfrm>
            <a:off x="1057275" y="1654175"/>
            <a:ext cx="3122295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3200" b="1" u="sng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强制性</a:t>
            </a:r>
          </a:p>
        </p:txBody>
      </p:sp>
      <p:sp>
        <p:nvSpPr>
          <p:cNvPr id="24587" name="文本框 24586"/>
          <p:cNvSpPr txBox="1"/>
          <p:nvPr/>
        </p:nvSpPr>
        <p:spPr>
          <a:xfrm>
            <a:off x="1057275" y="2428240"/>
            <a:ext cx="242760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3200" b="1" u="sng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统一性</a:t>
            </a:r>
          </a:p>
        </p:txBody>
      </p:sp>
      <p:sp>
        <p:nvSpPr>
          <p:cNvPr id="24588" name="文本框 24587"/>
          <p:cNvSpPr txBox="1"/>
          <p:nvPr/>
        </p:nvSpPr>
        <p:spPr>
          <a:xfrm>
            <a:off x="2239328" y="3007360"/>
            <a:ext cx="1366837" cy="365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eaLnBrk="1" latinLnBrk="0" hangingPunct="1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(普遍性)</a:t>
            </a:r>
          </a:p>
        </p:txBody>
      </p:sp>
      <p:sp>
        <p:nvSpPr>
          <p:cNvPr id="24589" name="文本框 24588"/>
          <p:cNvSpPr txBox="1"/>
          <p:nvPr/>
        </p:nvSpPr>
        <p:spPr>
          <a:xfrm>
            <a:off x="2057400" y="3952240"/>
            <a:ext cx="1730375" cy="365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eaLnBrk="1" latinLnBrk="0" hangingPunct="1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（免费性）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  <p:bldP spid="24580" grpId="0" bldLvl="0" animBg="1"/>
      <p:bldP spid="24582" grpId="0"/>
      <p:bldP spid="24583" grpId="0"/>
      <p:bldP spid="24584" grpId="0"/>
      <p:bldP spid="24585" grpId="0" bldLvl="0" animBg="1"/>
      <p:bldP spid="24587" grpId="0" build="allAtOnce"/>
      <p:bldP spid="24588" grpId="0"/>
      <p:bldP spid="2458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5005" y="784860"/>
            <a:ext cx="11305540" cy="1188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讨论：如果公民不履行受教育的义务，对国家和个人会产生什么影响？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992505" y="2280285"/>
            <a:ext cx="9823450" cy="3505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zh-CN" sz="280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首先是对个人而言：人就像一张白纸，看你怎么在上面给他添颜着色，教育是把以前所有人见过的，做过的经验积累起来给你，让你不用亲自去做就可以有他们的经验和知识，这样你就可以少走弯路，对你个人的成长和成功很有帮助。</a:t>
            </a:r>
          </a:p>
          <a:p>
            <a:r>
              <a:rPr lang="zh-CN" altLang="zh-CN" sz="280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对国家而言：每个人的素质提高了，国家的科技和经济才会上升，综合国力才会提高，人民才可以安居乐业，他也要求每个人的文化素质得到提高才行，综合种种，关键在教育，所以国务院定出了百年大计，教育为本的国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32769"/>
          <p:cNvSpPr>
            <a:spLocks noGrp="1"/>
          </p:cNvSpPr>
          <p:nvPr>
            <p:ph type="title"/>
          </p:nvPr>
        </p:nvSpPr>
        <p:spPr>
          <a:xfrm>
            <a:off x="554355" y="125730"/>
            <a:ext cx="11427460" cy="1143000"/>
          </a:xfrm>
        </p:spPr>
        <p:txBody>
          <a:bodyPr anchor="ctr">
            <a:normAutofit fontScale="90000"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/>
            </a:r>
            <a:br>
              <a:rPr lang="zh-CN" altLang="en-US" sz="3600" b="1" dirty="0">
                <a:solidFill>
                  <a:srgbClr val="FF0000"/>
                </a:solidFill>
              </a:rPr>
            </a:br>
            <a:r>
              <a:rPr lang="zh-CN" altLang="en-US" sz="4000" b="1" dirty="0">
                <a:solidFill>
                  <a:schemeClr val="bg2"/>
                </a:solidFill>
                <a:latin typeface="黑体" panose="02010609060101010101" charset="-122"/>
                <a:ea typeface="黑体" panose="02010609060101010101" charset="-122"/>
              </a:rPr>
              <a:t>五.怎样理解受教育既是我们的权利也是我们的义务？</a:t>
            </a:r>
            <a:r>
              <a:rPr lang="zh-CN" altLang="en-US" sz="4000" b="1" dirty="0">
                <a:solidFill>
                  <a:srgbClr val="FF0000"/>
                </a:solidFill>
              </a:rPr>
              <a:t/>
            </a:r>
            <a:br>
              <a:rPr lang="zh-CN" altLang="en-US" sz="4000" b="1" dirty="0">
                <a:solidFill>
                  <a:srgbClr val="FF0000"/>
                </a:solidFill>
              </a:rPr>
            </a:b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2771" name="文本占位符 32770"/>
          <p:cNvSpPr>
            <a:spLocks noGrp="1"/>
          </p:cNvSpPr>
          <p:nvPr>
            <p:ph type="body" idx="1"/>
          </p:nvPr>
        </p:nvSpPr>
        <p:spPr>
          <a:xfrm>
            <a:off x="923925" y="1393190"/>
            <a:ext cx="10478135" cy="3760470"/>
          </a:xfrm>
        </p:spPr>
        <p:txBody>
          <a:bodyPr>
            <a:normAutofit/>
          </a:bodyPr>
          <a:lstStyle/>
          <a:p>
            <a:pPr fontAlgn="auto">
              <a:lnSpc>
                <a:spcPts val="4320"/>
              </a:lnSpc>
              <a:spcBef>
                <a:spcPts val="700"/>
              </a:spcBef>
              <a:buNone/>
            </a:pPr>
            <a:r>
              <a:rPr lang="en-US" altLang="zh-CN" sz="3600" b="1" dirty="0">
                <a:solidFill>
                  <a:srgbClr val="FF0000"/>
                </a:solidFill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</a:rPr>
              <a:t>我国宪法规定，受教育既是公民的基本权利，也是公民的基本义务。从公民自身发展来讲，公民需要通过接受教育获得自身发展，接受良好的教育，是公民未来幸福生活的保障。同时，从国家和社会发展来讲，需要公民通过接受教育为国家和社会发展做贡献。</a:t>
            </a:r>
          </a:p>
        </p:txBody>
      </p:sp>
      <p:sp>
        <p:nvSpPr>
          <p:cNvPr id="2" name="矩形 1"/>
          <p:cNvSpPr/>
          <p:nvPr/>
        </p:nvSpPr>
        <p:spPr>
          <a:xfrm>
            <a:off x="8416925" y="5350510"/>
            <a:ext cx="2834640" cy="11887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重点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图片 33795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245" y="1233170"/>
            <a:ext cx="10817860" cy="5320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7" name="文本框 33796"/>
          <p:cNvSpPr txBox="1"/>
          <p:nvPr/>
        </p:nvSpPr>
        <p:spPr>
          <a:xfrm>
            <a:off x="740410" y="97790"/>
            <a:ext cx="10894695" cy="1920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bg2"/>
                </a:solidFill>
                <a:latin typeface="黑体" panose="02010609060101010101" charset="-122"/>
                <a:ea typeface="黑体" panose="02010609060101010101" charset="-122"/>
              </a:rPr>
              <a:t>六、</a:t>
            </a:r>
            <a:r>
              <a:rPr lang="zh-CN" altLang="en-US" sz="2800" b="1" dirty="0">
                <a:solidFill>
                  <a:schemeClr val="bg2"/>
                </a:solidFill>
                <a:latin typeface="黑体" panose="02010609060101010101" charset="-122"/>
                <a:ea typeface="黑体" panose="02010609060101010101" charset="-122"/>
              </a:rPr>
              <a:t>中学生怎样珍惜受教育的权利，履行受教育的义务?</a:t>
            </a:r>
          </a:p>
          <a:p>
            <a:pPr lvl="0"/>
            <a:r>
              <a:rPr lang="zh-CN" altLang="en-US" sz="2800" b="1" dirty="0">
                <a:solidFill>
                  <a:schemeClr val="bg2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 sz="2800" b="1" dirty="0">
                <a:solidFill>
                  <a:schemeClr val="bg2"/>
                </a:solidFill>
                <a:latin typeface="华文楷体" pitchFamily="2" charset="-122"/>
                <a:ea typeface="华文楷体" pitchFamily="2" charset="-122"/>
              </a:rPr>
              <a:t>作为正在接受九年义务教育的学生, 履行受教育的义务主要有：）</a:t>
            </a:r>
          </a:p>
          <a:p>
            <a:pPr lvl="0"/>
            <a:endParaRPr lang="zh-CN" altLang="en-US" sz="28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  </a:t>
            </a:r>
          </a:p>
        </p:txBody>
      </p:sp>
      <p:sp>
        <p:nvSpPr>
          <p:cNvPr id="33798" name="文本框 33797"/>
          <p:cNvSpPr txBox="1"/>
          <p:nvPr/>
        </p:nvSpPr>
        <p:spPr>
          <a:xfrm>
            <a:off x="1919288" y="1485900"/>
            <a:ext cx="10402887" cy="2651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法:1：</a:t>
            </a:r>
          </a:p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①按时入学，不迟到，不早退，不旷课；</a:t>
            </a:r>
          </a:p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②接受九年义务教育，不中途辍学</a:t>
            </a:r>
            <a:r>
              <a:rPr lang="en-US" altLang="x-none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;</a:t>
            </a:r>
          </a:p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③遵守法律和学校纪律，尊敬师长，</a:t>
            </a:r>
          </a:p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努力完成规定的学习任务的义务。</a:t>
            </a:r>
            <a:endParaRPr lang="en-US" altLang="x-none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>
              <a:buClr>
                <a:srgbClr val="000000"/>
              </a:buClr>
            </a:pPr>
            <a:r>
              <a:rPr lang="en-US" altLang="x-none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    </a:t>
            </a:r>
          </a:p>
        </p:txBody>
      </p:sp>
      <p:sp>
        <p:nvSpPr>
          <p:cNvPr id="33799" name="文本框 33798"/>
          <p:cNvSpPr txBox="1"/>
          <p:nvPr/>
        </p:nvSpPr>
        <p:spPr>
          <a:xfrm>
            <a:off x="1919288" y="3906203"/>
            <a:ext cx="7488237" cy="2834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eaLnBrk="1" latinLnBrk="0" hangingPunct="1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法2：</a:t>
            </a:r>
          </a:p>
          <a:p>
            <a:pPr lvl="0" algn="l" eaLnBrk="1" latinLnBrk="0" hangingPunct="1"/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第一、认真履行按时入学的义务；</a:t>
            </a:r>
          </a:p>
          <a:p>
            <a:pPr lvl="0" algn="l" eaLnBrk="1" latinLnBrk="0" hangingPunct="1"/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第二、认真履行接受规定年限的义务教育的义务，不得中途退学；</a:t>
            </a:r>
          </a:p>
          <a:p>
            <a:pPr lvl="0" algn="l" eaLnBrk="1" latinLnBrk="0" hangingPunct="1"/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第三、认真履行遵守法律和学校纪律,尊敬师长,努力完成规定的学习任务的义务。</a:t>
            </a:r>
          </a:p>
          <a:p>
            <a:pPr lvl="0" algn="l" eaLnBrk="1" latinLnBrk="0" hangingPunct="1"/>
            <a:endParaRPr lang="zh-CN" altLang="en-US" b="1" u="sng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l" eaLnBrk="1" latinLnBrk="0" hangingPunct="1"/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  <p:bldP spid="33799" grpId="0"/>
      <p:bldP spid="33799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34817"/>
          <p:cNvSpPr/>
          <p:nvPr/>
        </p:nvSpPr>
        <p:spPr>
          <a:xfrm rot="5400000">
            <a:off x="6635750" y="3078163"/>
            <a:ext cx="6408738" cy="1150937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6500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  <a:tileRect/>
                </a:gradFill>
                <a:effectLst>
                  <a:outerShdw dist="107763" dir="8100000" algn="ctr" rotWithShape="0">
                    <a:srgbClr val="000080">
                      <a:alpha val="5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我能做些什么呢？</a:t>
            </a:r>
          </a:p>
        </p:txBody>
      </p:sp>
      <p:sp>
        <p:nvSpPr>
          <p:cNvPr id="34819" name="文本框 34818"/>
          <p:cNvSpPr txBox="1"/>
          <p:nvPr/>
        </p:nvSpPr>
        <p:spPr>
          <a:xfrm>
            <a:off x="1002665" y="2070100"/>
            <a:ext cx="7346950" cy="3657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今天</a:t>
            </a:r>
            <a:r>
              <a:rPr lang="en-US" altLang="x-none" sz="3600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我们在学校读书</a:t>
            </a:r>
            <a:r>
              <a:rPr lang="en-US" altLang="x-none" sz="3600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是在享受法律赋予我们的受教育权。当受教育权受到侵害时，我们可以拿起法律武器捍卫自已受教育的权利；</a:t>
            </a:r>
          </a:p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   受教育也是我们的义务，我们应自觉履行好受教育的义务。</a:t>
            </a:r>
            <a:endParaRPr lang="en-US" altLang="x-none" sz="3600" b="1" dirty="0">
              <a:solidFill>
                <a:srgbClr val="66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35841" descr="22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805"/>
          <a:stretch>
            <a:fillRect/>
          </a:stretch>
        </p:blipFill>
        <p:spPr>
          <a:xfrm>
            <a:off x="857250" y="252413"/>
            <a:ext cx="6945313" cy="6605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文本框 35842"/>
          <p:cNvSpPr txBox="1"/>
          <p:nvPr/>
        </p:nvSpPr>
        <p:spPr>
          <a:xfrm>
            <a:off x="7010400" y="328613"/>
            <a:ext cx="3657600" cy="5974080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幼圆" pitchFamily="1" charset="-122"/>
              </a:rPr>
              <a:t>我来 断案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chemeClr val="tx1"/>
              </a:buClr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、小李爸爸这样说对吗？为什么？</a:t>
            </a:r>
          </a:p>
          <a:p>
            <a:pPr lvl="0">
              <a:spcBef>
                <a:spcPct val="50000"/>
              </a:spcBef>
              <a:buClr>
                <a:schemeClr val="tx1"/>
              </a:buClr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、假如你是小李，你还能通过其他的方式维护自己的受教育权吗？</a:t>
            </a:r>
          </a:p>
          <a:p>
            <a:pPr lvl="0">
              <a:spcBef>
                <a:spcPct val="50000"/>
              </a:spcBef>
            </a:pP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4" name="文本框 35843"/>
          <p:cNvSpPr txBox="1"/>
          <p:nvPr/>
        </p:nvSpPr>
        <p:spPr>
          <a:xfrm>
            <a:off x="1676400" y="152400"/>
            <a:ext cx="171323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>
                <a:solidFill>
                  <a:srgbClr val="99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小李的故事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占位符 36865"/>
          <p:cNvSpPr>
            <a:spLocks noGrp="1" noRot="1"/>
          </p:cNvSpPr>
          <p:nvPr>
            <p:ph type="body" idx="1"/>
          </p:nvPr>
        </p:nvSpPr>
        <p:spPr>
          <a:xfrm>
            <a:off x="1828800" y="1981200"/>
            <a:ext cx="8281988" cy="4267200"/>
          </a:xfrm>
        </p:spPr>
        <p:txBody>
          <a:bodyPr/>
          <a:lstStyle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  <a:ea typeface="楷体" panose="02010609060101010101" charset="-122"/>
              </a:rPr>
              <a:t>          </a:t>
            </a:r>
            <a:r>
              <a:rPr lang="zh-CN" altLang="en-US" sz="4000" b="1">
                <a:solidFill>
                  <a:srgbClr val="FF0000"/>
                </a:solidFill>
                <a:ea typeface="楷体" panose="02010609060101010101" charset="-122"/>
              </a:rPr>
              <a:t>孩子上学，不是个人私事。我国的义务教育共九年，又称九年义务教育。小李只上到八年级，没有完成九年义务教育，其父让其退学帮忙的行为是不履行义务教育的违法行为。</a:t>
            </a:r>
          </a:p>
          <a:p>
            <a:pPr>
              <a:buNone/>
            </a:pPr>
            <a:endParaRPr lang="zh-CN" altLang="en-US" sz="4000" b="1">
              <a:solidFill>
                <a:srgbClr val="FF0000"/>
              </a:solidFill>
              <a:ea typeface="楷体" panose="02010609060101010101" charset="-122"/>
            </a:endParaRPr>
          </a:p>
        </p:txBody>
      </p:sp>
      <p:sp>
        <p:nvSpPr>
          <p:cNvPr id="36867" name="矩形 36866"/>
          <p:cNvSpPr/>
          <p:nvPr/>
        </p:nvSpPr>
        <p:spPr>
          <a:xfrm>
            <a:off x="1981200" y="1219200"/>
            <a:ext cx="83058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4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、小李爸爸这样说对吗？为什么？</a:t>
            </a:r>
          </a:p>
        </p:txBody>
      </p:sp>
      <p:sp>
        <p:nvSpPr>
          <p:cNvPr id="36868" name="矩形 36867"/>
          <p:cNvSpPr/>
          <p:nvPr/>
        </p:nvSpPr>
        <p:spPr>
          <a:xfrm>
            <a:off x="1857375" y="152400"/>
            <a:ext cx="362775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5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我来断案</a:t>
            </a: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build="p"/>
      <p:bldP spid="3686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占位符 37889"/>
          <p:cNvSpPr>
            <a:spLocks noGrp="1" noRot="1"/>
          </p:cNvSpPr>
          <p:nvPr>
            <p:ph type="body" idx="1"/>
          </p:nvPr>
        </p:nvSpPr>
        <p:spPr>
          <a:xfrm>
            <a:off x="992505" y="191770"/>
            <a:ext cx="8748713" cy="1371600"/>
          </a:xfrm>
        </p:spPr>
        <p:txBody>
          <a:bodyPr/>
          <a:lstStyle/>
          <a:p>
            <a:pPr>
              <a:spcBef>
                <a:spcPct val="50000"/>
              </a:spcBef>
              <a:buClr>
                <a:schemeClr val="tx1"/>
              </a:buClr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        2</a:t>
            </a:r>
            <a:r>
              <a:rPr lang="zh-CN" altLang="en-US" sz="3600" b="1">
                <a:solidFill>
                  <a:srgbClr val="FF0000"/>
                </a:solidFill>
              </a:rPr>
              <a:t>、假如你是小李，你还能通过其他的方式维护自己的受教育权吗？</a:t>
            </a:r>
          </a:p>
          <a:p>
            <a:pPr>
              <a:spcBef>
                <a:spcPct val="0"/>
              </a:spcBef>
              <a:buNone/>
            </a:pPr>
            <a:endParaRPr lang="zh-CN" altLang="en-US" sz="4000" b="1">
              <a:solidFill>
                <a:srgbClr val="0066FF"/>
              </a:solidFill>
              <a:ea typeface="隶书" pitchFamily="1" charset="-122"/>
            </a:endParaRPr>
          </a:p>
          <a:p>
            <a:endParaRPr lang="zh-CN" altLang="en-US" sz="3600"/>
          </a:p>
        </p:txBody>
      </p:sp>
      <p:sp>
        <p:nvSpPr>
          <p:cNvPr id="37891" name="文本框 37890"/>
          <p:cNvSpPr txBox="1"/>
          <p:nvPr/>
        </p:nvSpPr>
        <p:spPr>
          <a:xfrm>
            <a:off x="2590800" y="1960563"/>
            <a:ext cx="5410200" cy="4889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诉讼途径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：向人民法院起诉（打官司）</a:t>
            </a:r>
          </a:p>
          <a:p>
            <a:pPr lvl="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非诉讼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途径有：</a:t>
            </a:r>
          </a:p>
          <a:p>
            <a:pPr lvl="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向学校或老师寻求帮助</a:t>
            </a:r>
          </a:p>
          <a:p>
            <a:pPr lvl="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向妇联寻求帮助</a:t>
            </a:r>
          </a:p>
          <a:p>
            <a:pPr lvl="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向教育行政部门寻求帮助 </a:t>
            </a:r>
          </a:p>
          <a:p>
            <a:pPr lvl="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build="p"/>
      <p:bldP spid="3789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占位符 7169"/>
          <p:cNvSpPr>
            <a:spLocks noGrp="1"/>
          </p:cNvSpPr>
          <p:nvPr>
            <p:ph type="body" idx="1"/>
          </p:nvPr>
        </p:nvSpPr>
        <p:spPr>
          <a:xfrm>
            <a:off x="749300" y="1630045"/>
            <a:ext cx="9946005" cy="4196715"/>
          </a:xfrm>
        </p:spPr>
        <p:txBody>
          <a:bodyPr>
            <a:normAutofit fontScale="85000" lnSpcReduction="10000"/>
          </a:bodyPr>
          <a:lstStyle/>
          <a:p>
            <a:pPr>
              <a:buClr>
                <a:srgbClr val="000000"/>
              </a:buClr>
              <a:buNone/>
            </a:pPr>
            <a:endParaRPr lang="zh-CN" altLang="en-US" sz="1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Clr>
                <a:srgbClr val="000000"/>
              </a:buClr>
              <a:buNone/>
            </a:pPr>
            <a:r>
              <a:rPr lang="zh-CN" altLang="en-US" sz="4000" b="1" dirty="0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一、什么是受教育权？</a:t>
            </a:r>
            <a:endParaRPr lang="zh-CN" altLang="en-US" sz="4000" b="1" u="sng" dirty="0">
              <a:solidFill>
                <a:schemeClr val="tx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Clr>
                <a:srgbClr val="000000"/>
              </a:buClr>
              <a:buNone/>
            </a:pPr>
            <a:r>
              <a:rPr lang="zh-CN" altLang="en-US" sz="4000" b="1" dirty="0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二、义务教育的特征</a:t>
            </a:r>
          </a:p>
          <a:p>
            <a:pPr>
              <a:buClr>
                <a:srgbClr val="000000"/>
              </a:buClr>
              <a:buNone/>
            </a:pPr>
            <a:r>
              <a:rPr lang="zh-CN" altLang="en-US" sz="4000" b="1" dirty="0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三、我国有关教育的法律还有哪几部呢？</a:t>
            </a:r>
          </a:p>
          <a:p>
            <a:pPr>
              <a:buClr>
                <a:srgbClr val="000000"/>
              </a:buClr>
              <a:buNone/>
            </a:pPr>
            <a:r>
              <a:rPr lang="zh-CN" altLang="en-US" sz="4000" b="1" dirty="0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四、在生活中遇到侵害我们受教育权的行为，我们该怎么办？</a:t>
            </a:r>
          </a:p>
          <a:p>
            <a:pPr>
              <a:buClr>
                <a:srgbClr val="000000"/>
              </a:buClr>
              <a:buNone/>
            </a:pPr>
            <a:r>
              <a:rPr lang="zh-CN" altLang="en-US" sz="4000" b="1" dirty="0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五、怎样理解受教育既是一种权利又是一种义务？</a:t>
            </a:r>
          </a:p>
          <a:p>
            <a:pPr>
              <a:buClr>
                <a:srgbClr val="000000"/>
              </a:buClr>
              <a:buNone/>
            </a:pPr>
            <a:r>
              <a:rPr lang="zh-CN" altLang="en-US" sz="4000" b="1" dirty="0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六、中学生怎样珍惜受教育的权利，履行受教育的义务?</a:t>
            </a:r>
          </a:p>
          <a:p>
            <a:endParaRPr lang="zh-CN" altLang="en-US" sz="4000" b="1" dirty="0">
              <a:solidFill>
                <a:schemeClr val="tx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5445" y="452120"/>
            <a:ext cx="530225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教学重点：</a:t>
            </a:r>
            <a:endParaRPr lang="zh-CN" altLang="en-US" sz="4000"/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图片 46081" descr="qwe"/>
          <p:cNvPicPr>
            <a:picLocks noChangeAspect="1"/>
          </p:cNvPicPr>
          <p:nvPr/>
        </p:nvPicPr>
        <p:blipFill>
          <a:blip r:embed="rId2">
            <a:lum bright="78000"/>
          </a:blip>
          <a:stretch>
            <a:fillRect/>
          </a:stretch>
        </p:blipFill>
        <p:spPr>
          <a:xfrm>
            <a:off x="-393065" y="0"/>
            <a:ext cx="1278001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3" name="矩形 46082"/>
          <p:cNvSpPr/>
          <p:nvPr/>
        </p:nvSpPr>
        <p:spPr>
          <a:xfrm>
            <a:off x="3287713" y="1412875"/>
            <a:ext cx="5616575" cy="244951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sy="50000" rotWithShape="0">
                    <a:srgbClr val="875B0D">
                      <a:alpha val="56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谢谢</a:t>
            </a:r>
          </a:p>
        </p:txBody>
      </p:sp>
      <p:pic>
        <p:nvPicPr>
          <p:cNvPr id="46084" name="图片 46083" descr="20049101915207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16223397" flipH="1">
            <a:off x="944563" y="4792663"/>
            <a:ext cx="2511425" cy="1954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5" name="图片 46084" descr="20049101915207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16414951" flipH="1">
            <a:off x="8529638" y="4783138"/>
            <a:ext cx="2514600" cy="1976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/>
              <a:t>一、我们是一个群体</a:t>
            </a:r>
          </a:p>
        </p:txBody>
      </p:sp>
      <p:sp>
        <p:nvSpPr>
          <p:cNvPr id="101383" name="文本框 101382"/>
          <p:cNvSpPr txBox="1"/>
          <p:nvPr/>
        </p:nvSpPr>
        <p:spPr>
          <a:xfrm>
            <a:off x="506730" y="2623820"/>
            <a:ext cx="10568305" cy="2103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◆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1、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查一查：与你一起走进我们学校的初一新生有多少？你所在的县（区或乡镇）的初一学生有多少？</a:t>
            </a:r>
          </a:p>
        </p:txBody>
      </p:sp>
      <p:sp>
        <p:nvSpPr>
          <p:cNvPr id="5" name="标题 212993"/>
          <p:cNvSpPr>
            <a:spLocks noGrp="1"/>
          </p:cNvSpPr>
          <p:nvPr/>
        </p:nvSpPr>
        <p:spPr>
          <a:xfrm>
            <a:off x="670560" y="1483995"/>
            <a:ext cx="8610600" cy="11398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7056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bg1">
                    <a:lumMod val="6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dirty="0">
                <a:solidFill>
                  <a:schemeClr val="tx1"/>
                </a:solidFill>
              </a:rPr>
              <a:t>阅读</a:t>
            </a:r>
            <a:r>
              <a:rPr lang="en-US" altLang="zh-CN" sz="4000" b="1" dirty="0">
                <a:solidFill>
                  <a:schemeClr val="tx1"/>
                </a:solidFill>
              </a:rPr>
              <a:t>P6</a:t>
            </a:r>
            <a:r>
              <a:rPr lang="zh-CN" altLang="en-US" sz="4000" b="1" dirty="0">
                <a:solidFill>
                  <a:schemeClr val="tx1"/>
                </a:solidFill>
              </a:rPr>
              <a:t>材料：我国教育事业发展统计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5" name="文本框 212994"/>
          <p:cNvSpPr txBox="1"/>
          <p:nvPr/>
        </p:nvSpPr>
        <p:spPr>
          <a:xfrm>
            <a:off x="408940" y="322580"/>
            <a:ext cx="85344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、我们都是初中生群体中的一员</a:t>
            </a:r>
          </a:p>
        </p:txBody>
      </p:sp>
      <p:sp>
        <p:nvSpPr>
          <p:cNvPr id="212996" name="文本框 212995"/>
          <p:cNvSpPr txBox="1"/>
          <p:nvPr/>
        </p:nvSpPr>
        <p:spPr>
          <a:xfrm>
            <a:off x="639445" y="1658620"/>
            <a:ext cx="10954385" cy="2286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正是由我们这样的一个个初中学生，组成了我国庞大的初中生群体。我们每一位初中生都是这个群体中的一员。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12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12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5" grpId="0"/>
      <p:bldP spid="2129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4337" descr="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115" y="1113790"/>
            <a:ext cx="12224385" cy="5746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7223" name="文本框 137222"/>
          <p:cNvSpPr txBox="1"/>
          <p:nvPr/>
        </p:nvSpPr>
        <p:spPr>
          <a:xfrm>
            <a:off x="407035" y="238760"/>
            <a:ext cx="6460490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0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、不一样的学习条件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7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7409" descr="图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495" y="6350"/>
            <a:ext cx="12214225" cy="68414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52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52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10、12、13、17、20、23、27、28、29、30、31、32"/>
  <p:tag name="KSO_WM_TEMPLATE_CATEGORY" val="custom"/>
  <p:tag name="KSO_WM_TEMPLATE_INDEX" val="160524"/>
  <p:tag name="KSO_WM_TAG_VERSION" val="1.0"/>
  <p:tag name="KSO_WM_SLIDE_ID" val="custom160524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24"/>
  <p:tag name="KSO_WM_UNIT_TYPE" val="a"/>
  <p:tag name="KSO_WM_UNIT_INDEX" val="1"/>
  <p:tag name="KSO_WM_UNIT_ID" val="custom160524_1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24"/>
  <p:tag name="KSO_WM_UNIT_TYPE" val="b"/>
  <p:tag name="KSO_WM_UNIT_INDEX" val="1"/>
  <p:tag name="KSO_WM_UNIT_ID" val="custom160524_1*b*1"/>
  <p:tag name="KSO_WM_UNIT_CLEAR" val="1"/>
  <p:tag name="KSO_WM_UNIT_LAYERLEVEL" val="1"/>
  <p:tag name="KSO_WM_UNIT_VALUE" val="4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heme/theme1.xml><?xml version="1.0" encoding="utf-8"?>
<a:theme xmlns:a="http://schemas.openxmlformats.org/drawingml/2006/main" name="1_自定义设计方案">
  <a:themeElements>
    <a:clrScheme name="160524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76AA30"/>
      </a:accent1>
      <a:accent2>
        <a:srgbClr val="5EB5D0"/>
      </a:accent2>
      <a:accent3>
        <a:srgbClr val="38A68C"/>
      </a:accent3>
      <a:accent4>
        <a:srgbClr val="B0C725"/>
      </a:accent4>
      <a:accent5>
        <a:srgbClr val="FFC000"/>
      </a:accent5>
      <a:accent6>
        <a:srgbClr val="C00000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2207</Words>
  <Application/>
  <Paragraphs>177</Paragraphs>
  <Slides>50</Slides>
  <Notes>0</Notes>
  <HiddenSlides>1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1" baseType="lpstr">
      <vt:lpstr>1_自定义设计方案</vt:lpstr>
      <vt:lpstr>PowerPoint 演示文稿</vt:lpstr>
      <vt:lpstr>PowerPoint 演示文稿</vt:lpstr>
      <vt:lpstr>PowerPoint 演示文稿</vt:lpstr>
      <vt:lpstr>教学目标</vt:lpstr>
      <vt:lpstr>PowerPoint 演示文稿</vt:lpstr>
      <vt:lpstr>一、我们是一个群体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虽然同属于初中生这个群体，但由于我们生活在不同地区，受经济条件等因素的限制，我们的学习条件存在着明显的差异。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小讨论</vt:lpstr>
      <vt:lpstr>参考答案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五.怎样理解受教育既是我们的权利也是我们的义务？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王辅刚</cp:lastModifiedBy>
  <dcterms:created xsi:type="dcterms:W3CDTF">2016-09-01T09:34:00Z</dcterms:created>
  <dcterms:modified xsi:type="dcterms:W3CDTF">2018-08-11T18:25:40Z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</Properties>
</file>