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56" r:id="rId4"/>
    <p:sldId id="259" r:id="rId5"/>
    <p:sldId id="260" r:id="rId6"/>
    <p:sldId id="270" r:id="rId7"/>
    <p:sldId id="257" r:id="rId8"/>
    <p:sldId id="261" r:id="rId9"/>
    <p:sldId id="262" r:id="rId10"/>
    <p:sldId id="263" r:id="rId11"/>
    <p:sldId id="265" r:id="rId12"/>
    <p:sldId id="266" r:id="rId13"/>
    <p:sldId id="264" r:id="rId14"/>
    <p:sldId id="267" r:id="rId15"/>
    <p:sldId id="279" r:id="rId1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spcBef>
        <a:spcPct val="0"/>
      </a:spcBef>
      <a:spcAft>
        <a:spcPct val="0"/>
      </a:spcAft>
      <a:buNone/>
      <a:defRPr sz="1800" kern="1200" baseline="0">
        <a:solidFill>
          <a:schemeClr val="tx1"/>
        </a:solidFill>
        <a:latin typeface="Arial" charset="0"/>
        <a:ea typeface="宋体" charset="-122"/>
      </a:defRPr>
    </a:lvl1pPr>
    <a:lvl2pPr marL="457200" lvl="1" indent="0" algn="l" defTabSz="914400" eaLnBrk="1" fontAlgn="base" latinLnBrk="0" hangingPunct="1">
      <a:spcBef>
        <a:spcPct val="0"/>
      </a:spcBef>
      <a:spcAft>
        <a:spcPct val="0"/>
      </a:spcAft>
      <a:buNone/>
      <a:defRPr sz="1800" kern="1200" baseline="0">
        <a:solidFill>
          <a:schemeClr val="tx1"/>
        </a:solidFill>
        <a:latin typeface="Arial" charset="0"/>
        <a:ea typeface="宋体" charset="-122"/>
      </a:defRPr>
    </a:lvl2pPr>
    <a:lvl3pPr marL="914400" lvl="2" indent="0" algn="l" defTabSz="914400" eaLnBrk="1" fontAlgn="base" latinLnBrk="0" hangingPunct="1">
      <a:spcBef>
        <a:spcPct val="0"/>
      </a:spcBef>
      <a:spcAft>
        <a:spcPct val="0"/>
      </a:spcAft>
      <a:buNone/>
      <a:defRPr sz="1800" kern="1200" baseline="0">
        <a:solidFill>
          <a:schemeClr val="tx1"/>
        </a:solidFill>
        <a:latin typeface="Arial" charset="0"/>
        <a:ea typeface="宋体" charset="-122"/>
      </a:defRPr>
    </a:lvl3pPr>
    <a:lvl4pPr marL="1371600" lvl="3" indent="0" algn="l" defTabSz="914400" eaLnBrk="1" fontAlgn="base" latinLnBrk="0" hangingPunct="1">
      <a:spcBef>
        <a:spcPct val="0"/>
      </a:spcBef>
      <a:spcAft>
        <a:spcPct val="0"/>
      </a:spcAft>
      <a:buNone/>
      <a:defRPr sz="1800" kern="1200" baseline="0">
        <a:solidFill>
          <a:schemeClr val="tx1"/>
        </a:solidFill>
        <a:latin typeface="Arial" charset="0"/>
        <a:ea typeface="宋体" charset="-122"/>
      </a:defRPr>
    </a:lvl4pPr>
    <a:lvl5pPr marL="1828800" lvl="4" indent="0" algn="l" defTabSz="914400" eaLnBrk="1" fontAlgn="base" latinLnBrk="0" hangingPunct="1">
      <a:spcBef>
        <a:spcPct val="0"/>
      </a:spcBef>
      <a:spcAft>
        <a:spcPct val="0"/>
      </a:spcAft>
      <a:buNone/>
      <a:defRPr sz="1800" kern="1200" baseline="0">
        <a:solidFill>
          <a:schemeClr val="tx1"/>
        </a:solidFill>
        <a:latin typeface="Arial" charset="0"/>
        <a:ea typeface="宋体" charset="-122"/>
      </a:defRPr>
    </a:lvl5pPr>
    <a:lvl6pPr marL="2286000" lvl="5" indent="0" algn="l" defTabSz="914400" eaLnBrk="1" fontAlgn="base" latinLnBrk="0" hangingPunct="1">
      <a:spcBef>
        <a:spcPct val="0"/>
      </a:spcBef>
      <a:spcAft>
        <a:spcPct val="0"/>
      </a:spcAft>
      <a:buNone/>
      <a:defRPr sz="1800" kern="1200" baseline="0">
        <a:solidFill>
          <a:schemeClr val="tx1"/>
        </a:solidFill>
        <a:latin typeface="Arial" charset="0"/>
        <a:ea typeface="宋体" charset="-122"/>
      </a:defRPr>
    </a:lvl6pPr>
    <a:lvl7pPr marL="2743200" lvl="6" indent="0" algn="l" defTabSz="914400" eaLnBrk="1" fontAlgn="base" latinLnBrk="0" hangingPunct="1">
      <a:spcBef>
        <a:spcPct val="0"/>
      </a:spcBef>
      <a:spcAft>
        <a:spcPct val="0"/>
      </a:spcAft>
      <a:buNone/>
      <a:defRPr sz="1800" kern="1200" baseline="0">
        <a:solidFill>
          <a:schemeClr val="tx1"/>
        </a:solidFill>
        <a:latin typeface="Arial" charset="0"/>
        <a:ea typeface="宋体" charset="-122"/>
      </a:defRPr>
    </a:lvl7pPr>
    <a:lvl8pPr marL="3200400" lvl="7" indent="0" algn="l" defTabSz="914400" eaLnBrk="1" fontAlgn="base" latinLnBrk="0" hangingPunct="1">
      <a:spcBef>
        <a:spcPct val="0"/>
      </a:spcBef>
      <a:spcAft>
        <a:spcPct val="0"/>
      </a:spcAft>
      <a:buNone/>
      <a:defRPr sz="1800" kern="1200" baseline="0">
        <a:solidFill>
          <a:schemeClr val="tx1"/>
        </a:solidFill>
        <a:latin typeface="Arial" charset="0"/>
        <a:ea typeface="宋体" charset="-122"/>
      </a:defRPr>
    </a:lvl8pPr>
    <a:lvl9pPr marL="3657600" lvl="8" indent="0" algn="l" defTabSz="914400" eaLnBrk="1" fontAlgn="base" latinLnBrk="0" hangingPunct="1">
      <a:spcBef>
        <a:spcPct val="0"/>
      </a:spcBef>
      <a:spcAft>
        <a:spcPct val="0"/>
      </a:spcAft>
      <a:buNone/>
      <a:defRPr sz="1800" kern="1200" baseline="0">
        <a:solidFill>
          <a:schemeClr val="tx1"/>
        </a:solidFill>
        <a:latin typeface="Arial" charset="0"/>
        <a:ea typeface="宋体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56BB"/>
    <a:srgbClr val="C95C00"/>
    <a:srgbClr val="FF00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79"/>
        <p:guide pos="2904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>
              <a:defRPr b="1" kern="120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 Rounded MT Bold" charset="0"/>
                <a:ea typeface="黑体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副标题 2050"/>
          <p:cNvSpPr/>
          <p:nvPr>
            <p:ph type="subTitle" idx="1"/>
          </p:nvPr>
        </p:nvSpPr>
        <p:spPr>
          <a:xfrm>
            <a:off x="1371600" y="3886200"/>
            <a:ext cx="6400800" cy="1198563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 anchorCtr="1"/>
          <a:lstStyle>
            <a:lvl1pPr marL="0" lvl="0" indent="0" algn="ctr">
              <a:buNone/>
              <a:defRPr kern="1200">
                <a:solidFill>
                  <a:schemeClr val="bg1"/>
                </a:solidFill>
                <a:latin typeface="Arial Rounded MT Bold" charset="0"/>
                <a:ea typeface="黑体" charset="-122"/>
              </a:defRPr>
            </a:lvl1pPr>
            <a:lvl2pPr marL="457200" lvl="1" indent="-457200" algn="ctr">
              <a:buNone/>
              <a:defRPr kern="1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914400" lvl="2" indent="-914400" algn="ctr">
              <a:buNone/>
              <a:defRPr kern="1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371600" lvl="3" indent="-1371600" algn="ctr">
              <a:buNone/>
              <a:defRPr kern="1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1828800" lvl="4" indent="-1828800" algn="ctr">
              <a:buNone/>
              <a:defRPr kern="1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2" name="日期占位符 2051"/>
          <p:cNvSpPr/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pPr eaLnBrk="1" latinLnBrk="0" hangingPunct="1"/>
            <a:endParaRPr lang="zh-CN" altLang="en-US" dirty="0"/>
          </a:p>
        </p:txBody>
      </p:sp>
      <p:sp>
        <p:nvSpPr>
          <p:cNvPr id="2053" name="页脚占位符 2052"/>
          <p:cNvSpPr/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pPr eaLnBrk="1" latinLnBrk="0" hangingPunct="1"/>
            <a:endParaRPr lang="zh-CN" dirty="0"/>
          </a:p>
        </p:txBody>
      </p:sp>
      <p:sp>
        <p:nvSpPr>
          <p:cNvPr id="2054" name="灯片编号占位符 2053"/>
          <p:cNvSpPr/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pPr eaLnBrk="1" latinLnBrk="0" hangingPunct="1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/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/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/>
          </a:p>
        </p:txBody>
      </p:sp>
      <p:sp>
        <p:nvSpPr>
          <p:cNvPr id="1029" name="页脚占位符 1028"/>
          <p:cNvSpPr/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/>
          </a:p>
        </p:txBody>
      </p:sp>
      <p:sp>
        <p:nvSpPr>
          <p:cNvPr id="1030" name="灯片编号占位符 1029"/>
          <p:cNvSpPr/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015" y="619760"/>
            <a:ext cx="7560310" cy="1143000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</p:spPr>
        <p:txBody>
          <a:bodyPr/>
          <a:p>
            <a:r>
              <a:rPr lang="zh-CN" altLang="en-US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新魏" charset="0"/>
                <a:ea typeface="华文新魏" charset="0"/>
              </a:rPr>
              <a:t>课前预想</a:t>
            </a:r>
            <a:endParaRPr lang="zh-CN" altLang="en-US" sz="5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新魏" charset="0"/>
              <a:ea typeface="华文新魏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8040" y="2564765"/>
            <a:ext cx="7162165" cy="2729230"/>
          </a:xfrm>
        </p:spPr>
        <p:txBody>
          <a:bodyPr/>
          <a:p>
            <a:r>
              <a:rPr lang="zh-CN" altLang="en-US" sz="4000" b="1"/>
              <a:t>假如，老师上课迟到、食堂不按时开饭，会有什么影响？你的感受是什么？</a:t>
            </a:r>
            <a:endParaRPr lang="zh-CN" altLang="en-US" sz="4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835" y="274955"/>
            <a:ext cx="6567805" cy="1143000"/>
          </a:xfrm>
        </p:spPr>
        <p:txBody>
          <a:bodyPr/>
          <a:p>
            <a:r>
              <a:rPr lang="zh-CN" altLang="en-US" b="1"/>
              <a:t>做到守时的有效方法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360" y="1412240"/>
            <a:ext cx="8288655" cy="5046345"/>
          </a:xfrm>
        </p:spPr>
        <p:txBody>
          <a:bodyPr/>
          <a:p>
            <a:r>
              <a:rPr lang="en-US" altLang="zh-CN" sz="3600" b="1"/>
              <a:t>1.</a:t>
            </a:r>
            <a:r>
              <a:rPr lang="zh-CN" altLang="en-US" sz="3600" b="1"/>
              <a:t>在日历上或小册子上预先记录好要做的事情，以便及时提醒自己。</a:t>
            </a:r>
            <a:endParaRPr lang="zh-CN" altLang="en-US" sz="3600" b="1"/>
          </a:p>
          <a:p>
            <a:r>
              <a:rPr lang="en-US" altLang="zh-CN" sz="3600" b="1"/>
              <a:t>2.</a:t>
            </a:r>
            <a:r>
              <a:rPr lang="zh-CN" altLang="en-US" sz="3600" b="1"/>
              <a:t>上学或赴约的时候，提前几分钟到。</a:t>
            </a:r>
            <a:endParaRPr lang="zh-CN" altLang="en-US" sz="3600" b="1"/>
          </a:p>
          <a:p>
            <a:r>
              <a:rPr lang="en-US" altLang="zh-CN" sz="3600" b="1"/>
              <a:t>......</a:t>
            </a:r>
            <a:endParaRPr lang="en-US" altLang="zh-CN" sz="3600" b="1"/>
          </a:p>
          <a:p>
            <a:r>
              <a:rPr lang="en-US" altLang="zh-CN" sz="3600" b="1"/>
              <a:t>6.</a:t>
            </a:r>
            <a:r>
              <a:rPr lang="zh-CN" altLang="en-US" sz="3600" b="1"/>
              <a:t>弄清楚赴约的时间、地点。</a:t>
            </a:r>
            <a:endParaRPr lang="zh-CN" altLang="en-US" sz="3600" b="1"/>
          </a:p>
          <a:p>
            <a:r>
              <a:rPr lang="en-US" altLang="zh-CN" sz="3600" b="1"/>
              <a:t>7.</a:t>
            </a:r>
            <a:r>
              <a:rPr lang="en-US" altLang="zh-CN" sz="3600" b="1" u="sng"/>
              <a:t>  </a:t>
            </a:r>
            <a:r>
              <a:rPr lang="zh-CN" altLang="en-US" sz="3600" b="1" u="sng"/>
              <a:t>                             </a:t>
            </a:r>
            <a:r>
              <a:rPr lang="en-US" altLang="zh-CN" sz="3600" b="1" u="sng"/>
              <a:t>                           </a:t>
            </a:r>
            <a:r>
              <a:rPr lang="zh-CN" altLang="en-US" sz="3600" b="1"/>
              <a:t>。</a:t>
            </a:r>
            <a:endParaRPr lang="zh-CN" altLang="en-US" sz="3600" b="1"/>
          </a:p>
          <a:p>
            <a:r>
              <a:rPr lang="en-US" altLang="zh-CN" sz="3600" b="1"/>
              <a:t>8.</a:t>
            </a:r>
            <a:r>
              <a:rPr lang="en-US" altLang="zh-CN" sz="3600" b="1" u="sng"/>
              <a:t>                                                     </a:t>
            </a:r>
            <a:r>
              <a:rPr lang="en-US" altLang="zh-CN" sz="3600" b="1" u="sng">
                <a:noFill/>
              </a:rPr>
              <a:t>sd</a:t>
            </a:r>
            <a:r>
              <a:rPr lang="zh-CN" altLang="en-US" sz="3600" b="1" u="sng">
                <a:noFill/>
              </a:rPr>
              <a:t>卡</a:t>
            </a:r>
            <a:r>
              <a:rPr lang="zh-CN" altLang="en-US" sz="3600" b="1" u="sng"/>
              <a:t>   </a:t>
            </a:r>
            <a:r>
              <a:rPr lang="en-US" altLang="zh-CN" sz="3600" b="1" u="sng"/>
              <a:t>                     </a:t>
            </a:r>
            <a:r>
              <a:rPr lang="zh-CN" altLang="en-US" sz="3600" b="1"/>
              <a:t>。</a:t>
            </a:r>
            <a:endParaRPr lang="zh-CN" altLang="en-US" sz="3600" b="1" u="sng"/>
          </a:p>
        </p:txBody>
      </p:sp>
      <p:sp>
        <p:nvSpPr>
          <p:cNvPr id="4" name="文本框 3"/>
          <p:cNvSpPr txBox="1"/>
          <p:nvPr/>
        </p:nvSpPr>
        <p:spPr>
          <a:xfrm>
            <a:off x="1272540" y="4561840"/>
            <a:ext cx="756793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6600"/>
                </a:solidFill>
                <a:sym typeface="+mn-ea"/>
              </a:rPr>
              <a:t>严格要求自己，养成良好的生活习惯</a:t>
            </a:r>
            <a:endParaRPr lang="zh-CN" altLang="en-US" sz="3600" b="1">
              <a:solidFill>
                <a:srgbClr val="FF6600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87450" y="5228590"/>
            <a:ext cx="772604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6600"/>
                </a:solidFill>
                <a:cs typeface="+mn-ea"/>
                <a:sym typeface="+mn-ea"/>
              </a:rPr>
              <a:t>找出平常最容易耽误时间的事情，快速高效地完成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3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3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3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" grpId="0"/>
      <p:bldP spid="3" grpId="0" build="p"/>
      <p:bldP spid="3" grpId="1" build="p"/>
      <p:bldP spid="3" grpId="2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5916930" cy="1143000"/>
          </a:xfrm>
        </p:spPr>
        <p:txBody>
          <a:bodyPr/>
          <a:p>
            <a:r>
              <a:rPr lang="zh-CN" altLang="en-US" b="1">
                <a:sym typeface="+mn-ea"/>
              </a:rPr>
              <a:t>阅读角《康德的故事》</a:t>
            </a:r>
            <a:endParaRPr lang="zh-CN" altLang="en-US" b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47720" y="2924810"/>
            <a:ext cx="5555615" cy="1425575"/>
          </a:xfrm>
        </p:spPr>
        <p:txBody>
          <a:bodyPr/>
          <a:p>
            <a:r>
              <a:rPr lang="zh-CN" altLang="en-US" sz="3600" b="1"/>
              <a:t>你是否赞同康德的做法？为什么？</a:t>
            </a:r>
            <a:endParaRPr lang="zh-CN" altLang="en-US" sz="3600" b="1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2420620"/>
            <a:ext cx="2856865" cy="2856865"/>
          </a:xfrm>
          <a:prstGeom prst="rect">
            <a:avLst/>
          </a:prstGeom>
        </p:spPr>
      </p:pic>
      <p:sp>
        <p:nvSpPr>
          <p:cNvPr id="4" name="云形 3"/>
          <p:cNvSpPr/>
          <p:nvPr/>
        </p:nvSpPr>
        <p:spPr>
          <a:xfrm>
            <a:off x="7092315" y="6165215"/>
            <a:ext cx="720090" cy="4318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11730" y="692150"/>
            <a:ext cx="5020310" cy="1143000"/>
          </a:xfrm>
        </p:spPr>
        <p:txBody>
          <a:bodyPr/>
          <a:p>
            <a:r>
              <a:rPr lang="zh-CN" altLang="en-US" b="1"/>
              <a:t>会说话的时间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8040" y="2780665"/>
            <a:ext cx="5371465" cy="3444240"/>
          </a:xfrm>
        </p:spPr>
        <p:txBody>
          <a:bodyPr/>
          <a:p>
            <a:r>
              <a:rPr lang="zh-CN" altLang="en-US" sz="4000" b="1"/>
              <a:t>我们常说：</a:t>
            </a:r>
            <a:r>
              <a:rPr lang="en-US" altLang="zh-CN" sz="4000" b="1"/>
              <a:t>“</a:t>
            </a:r>
            <a:r>
              <a:rPr lang="zh-CN" altLang="en-US" sz="4000" b="1"/>
              <a:t>时间会告诉你一切！</a:t>
            </a:r>
            <a:r>
              <a:rPr lang="en-US" altLang="zh-CN" sz="4000" b="1"/>
              <a:t>”</a:t>
            </a:r>
            <a:r>
              <a:rPr lang="zh-CN" altLang="en-US" sz="4000" b="1"/>
              <a:t>这说明时间会说话。你觉得时间会如何说话，它都说了些什么？</a:t>
            </a:r>
            <a:endParaRPr lang="zh-CN" altLang="en-US" sz="4000" b="1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72225" y="4148455"/>
            <a:ext cx="2487930" cy="1896745"/>
          </a:xfrm>
          <a:prstGeom prst="rect">
            <a:avLst/>
          </a:prstGeom>
        </p:spPr>
      </p:pic>
      <p:pic>
        <p:nvPicPr>
          <p:cNvPr id="8" name="图片 7" descr="10336525_95459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895" y="404495"/>
            <a:ext cx="1915160" cy="2020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9795" y="836295"/>
            <a:ext cx="3991610" cy="1143000"/>
          </a:xfrm>
          <a:blipFill rotWithShape="1">
            <a:blip r:embed="rId1"/>
            <a:tile tx="0" ty="0" sx="100000" sy="100000" flip="none" algn="tl"/>
          </a:blipFill>
        </p:spPr>
        <p:txBody>
          <a:bodyPr/>
          <a:p>
            <a:r>
              <a:rPr lang="en-US" altLang="zh-CN" sz="5400" b="1">
                <a:latin typeface="华文新魏" charset="0"/>
                <a:ea typeface="华文新魏" charset="0"/>
              </a:rPr>
              <a:t>“</a:t>
            </a:r>
            <a:r>
              <a:rPr lang="zh-CN" altLang="en-US" sz="5400" b="1">
                <a:latin typeface="华文新魏" charset="0"/>
                <a:ea typeface="华文新魏" charset="0"/>
              </a:rPr>
              <a:t>时间</a:t>
            </a:r>
            <a:r>
              <a:rPr lang="en-US" altLang="zh-CN" sz="5400" b="1">
                <a:latin typeface="华文新魏" charset="0"/>
                <a:ea typeface="华文新魏" charset="0"/>
              </a:rPr>
              <a:t>”</a:t>
            </a:r>
            <a:r>
              <a:rPr lang="zh-CN" altLang="en-US" sz="5400" b="1">
                <a:latin typeface="华文新魏" charset="0"/>
                <a:ea typeface="华文新魏" charset="0"/>
              </a:rPr>
              <a:t>说</a:t>
            </a:r>
            <a:endParaRPr lang="zh-CN" altLang="en-US" sz="5400" b="1">
              <a:latin typeface="华文新魏" charset="0"/>
              <a:ea typeface="华文新魏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6240" y="2995295"/>
            <a:ext cx="8392795" cy="2936240"/>
          </a:xfrm>
        </p:spPr>
        <p:txBody>
          <a:bodyPr/>
          <a:p>
            <a:r>
              <a:rPr lang="zh-CN" altLang="en-US" sz="44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历史是时间的积累，不论什么都必将留下历史的烙印，这就是时间最好的话语。在时间的长河里，历史是它最真实的朋友。</a:t>
            </a:r>
            <a:endParaRPr lang="zh-CN" altLang="en-US" sz="4400" b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42112" b="14041"/>
          <a:stretch>
            <a:fillRect/>
          </a:stretch>
        </p:blipFill>
        <p:spPr>
          <a:xfrm>
            <a:off x="6732270" y="116205"/>
            <a:ext cx="2279015" cy="2369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/>
              <a:t>课堂小结：</a:t>
            </a:r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/>
                <a:latin typeface="华文新魏" charset="0"/>
                <a:ea typeface="华文新魏" charset="0"/>
              </a:rPr>
              <a:t>守时的重要性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rgbClr val="FFC000"/>
              </a:solidFill>
              <a:effectLst/>
              <a:latin typeface="华文新魏" charset="0"/>
              <a:ea typeface="华文新魏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1.</a:t>
            </a:r>
            <a:r>
              <a:rPr lang="zh-CN" altLang="en-US"/>
              <a:t>守时是一个人综合素质甚至是品行的表现，不守时会妨碍集体和他人利益；</a:t>
            </a:r>
            <a:endParaRPr lang="zh-CN" altLang="en-US"/>
          </a:p>
          <a:p>
            <a:r>
              <a:rPr lang="en-US" altLang="zh-CN"/>
              <a:t>2.</a:t>
            </a:r>
            <a:r>
              <a:rPr lang="zh-CN" altLang="en-US"/>
              <a:t>一个人能做到守时，就会获得别人的尊重；</a:t>
            </a:r>
            <a:endParaRPr lang="zh-CN" altLang="en-US"/>
          </a:p>
          <a:p>
            <a:r>
              <a:rPr lang="en-US" altLang="zh-CN"/>
              <a:t>3.</a:t>
            </a:r>
            <a:r>
              <a:rPr lang="zh-CN" altLang="en-US"/>
              <a:t>守时是一种美德</a:t>
            </a:r>
            <a:r>
              <a:rPr lang="en-US" altLang="zh-CN"/>
              <a:t>.....</a:t>
            </a:r>
            <a:r>
              <a:rPr lang="zh-CN" altLang="en-US"/>
              <a:t>；</a:t>
            </a:r>
            <a:endParaRPr lang="zh-CN" altLang="en-US"/>
          </a:p>
          <a:p>
            <a:r>
              <a:rPr lang="en-US" altLang="zh-CN"/>
              <a:t>4.</a:t>
            </a:r>
            <a:r>
              <a:rPr lang="zh-CN" altLang="en-US"/>
              <a:t>如果你不守时，你就失去了诚信</a:t>
            </a:r>
            <a:r>
              <a:rPr lang="en-US" altLang="zh-CN"/>
              <a:t>......</a:t>
            </a:r>
            <a:r>
              <a:rPr lang="zh-CN" altLang="en-US"/>
              <a:t>；</a:t>
            </a:r>
            <a:endParaRPr lang="zh-CN" altLang="en-US"/>
          </a:p>
          <a:p>
            <a:r>
              <a:rPr lang="en-US" altLang="zh-CN"/>
              <a:t>5.</a:t>
            </a:r>
            <a:r>
              <a:rPr lang="zh-CN" altLang="en-US"/>
              <a:t>为了守时，有时甚至要付出一定的代价</a:t>
            </a:r>
            <a:r>
              <a:rPr lang="en-US" altLang="zh-CN"/>
              <a:t>......</a:t>
            </a:r>
            <a:r>
              <a:rPr lang="zh-CN" altLang="en-US"/>
              <a:t>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60" y="44450"/>
            <a:ext cx="9131300" cy="6793865"/>
          </a:xfrm>
          <a:prstGeom prst="rect">
            <a:avLst/>
          </a:prstGeom>
        </p:spPr>
      </p:pic>
      <p:sp>
        <p:nvSpPr>
          <p:cNvPr id="4098" name="标题 4097"/>
          <p:cNvSpPr/>
          <p:nvPr>
            <p:ph type="ctrTitle"/>
          </p:nvPr>
        </p:nvSpPr>
        <p:spPr>
          <a:xfrm>
            <a:off x="611505" y="2564765"/>
            <a:ext cx="4230370" cy="1063625"/>
          </a:xfrm>
          <a:blipFill>
            <a:blip r:embed="rId2"/>
            <a:tile tx="0" ty="0" sx="100000" sy="100000" flip="none" algn="tl"/>
          </a:blipFill>
          <a:effectLst>
            <a:glow rad="127000">
              <a:srgbClr val="FFFF00"/>
            </a:glow>
          </a:effectLst>
        </p:spPr>
        <p:txBody>
          <a:bodyPr anchor="ctr"/>
          <a:p>
            <a:pPr defTabSz="914400">
              <a:buNone/>
            </a:pPr>
            <a:r>
              <a:rPr lang="zh-CN" sz="6000" kern="1200" baseline="0">
                <a:solidFill>
                  <a:srgbClr val="FF0000"/>
                </a:solidFill>
                <a:latin typeface="华文楷体" charset="0"/>
                <a:ea typeface="华文楷体" charset="0"/>
              </a:rPr>
              <a:t>守时是美德</a:t>
            </a:r>
            <a:endParaRPr lang="zh-CN" sz="6000" kern="1200" baseline="0">
              <a:solidFill>
                <a:srgbClr val="FF0000"/>
              </a:solidFill>
              <a:latin typeface="华文楷体" charset="0"/>
              <a:ea typeface="华文楷体" charset="0"/>
            </a:endParaRPr>
          </a:p>
        </p:txBody>
      </p:sp>
      <p:sp>
        <p:nvSpPr>
          <p:cNvPr id="4099" name="副标题 4098"/>
          <p:cNvSpPr/>
          <p:nvPr>
            <p:ph type="subTitle" idx="1"/>
          </p:nvPr>
        </p:nvSpPr>
        <p:spPr>
          <a:xfrm>
            <a:off x="1043940" y="4220845"/>
            <a:ext cx="5513070" cy="989330"/>
          </a:xfrm>
          <a:blipFill rotWithShape="1">
            <a:blip r:embed="rId3"/>
            <a:tile tx="0" ty="0" sx="100000" sy="100000" flip="none" algn="tl"/>
          </a:blipFill>
        </p:spPr>
        <p:txBody>
          <a:bodyPr anchor="ctr" anchorCtr="1"/>
          <a:p>
            <a:pPr defTabSz="914400">
              <a:buNone/>
            </a:pPr>
            <a:r>
              <a:rPr lang="zh-CN" sz="4600" b="1" kern="1200" baseline="0">
                <a:solidFill>
                  <a:schemeClr val="accent3"/>
                </a:solidFill>
                <a:latin typeface="华文新魏" charset="0"/>
                <a:ea typeface="华文新魏" charset="0"/>
              </a:rPr>
              <a:t>树立正确的时间观念</a:t>
            </a:r>
            <a:endParaRPr lang="zh-CN" sz="4600" b="1" kern="1200" baseline="0">
              <a:solidFill>
                <a:schemeClr val="accent3"/>
              </a:solidFill>
              <a:latin typeface="华文新魏" charset="0"/>
              <a:ea typeface="华文新魏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09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nimBg="1"/>
      <p:bldP spid="4099" grpId="0" animBg="1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/>
              <a:t>学习目标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4530" y="1700530"/>
            <a:ext cx="7945755" cy="3674110"/>
          </a:xfrm>
        </p:spPr>
        <p:txBody>
          <a:bodyPr/>
          <a:p>
            <a:r>
              <a:rPr lang="zh-CN" altLang="en-US" sz="3600"/>
              <a:t>掌握守时的重要性及守时的方法（重点）</a:t>
            </a:r>
            <a:endParaRPr lang="zh-CN" altLang="en-US" sz="3600"/>
          </a:p>
          <a:p>
            <a:r>
              <a:rPr lang="zh-CN" altLang="en-US" sz="3600"/>
              <a:t>学会自律，严格要求自己，坚持不迟到（难点）</a:t>
            </a:r>
            <a:endParaRPr lang="zh-CN" altLang="en-US" sz="3600"/>
          </a:p>
          <a:p>
            <a:r>
              <a:rPr lang="zh-CN" altLang="en-US" sz="3600"/>
              <a:t>树立正确的时间观念，提升个人品德修养和个人魅力（难点）</a:t>
            </a:r>
            <a:endParaRPr lang="zh-CN" altLang="en-US" sz="36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/>
              <a:t>自学指导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9880" y="1485265"/>
            <a:ext cx="8455025" cy="4351655"/>
          </a:xfrm>
        </p:spPr>
        <p:txBody>
          <a:bodyPr/>
          <a:p>
            <a:r>
              <a:rPr lang="en-US" altLang="zh-CN" b="1"/>
              <a:t>1.</a:t>
            </a:r>
            <a:r>
              <a:rPr lang="zh-CN" altLang="en-US" b="1"/>
              <a:t>守时是一个人</a:t>
            </a:r>
            <a:r>
              <a:rPr lang="zh-CN" altLang="en-US" b="1" u="sng"/>
              <a:t>              </a:t>
            </a:r>
            <a:r>
              <a:rPr lang="zh-CN" altLang="en-US" b="1"/>
              <a:t>甚至是</a:t>
            </a:r>
            <a:r>
              <a:rPr lang="zh-CN" altLang="en-US" b="1" u="sng"/>
              <a:t>        </a:t>
            </a:r>
            <a:r>
              <a:rPr lang="zh-CN" altLang="en-US" b="1"/>
              <a:t>的体现。</a:t>
            </a:r>
            <a:endParaRPr lang="zh-CN" altLang="en-US" b="1"/>
          </a:p>
          <a:p>
            <a:r>
              <a:rPr lang="en-US" altLang="zh-CN" b="1"/>
              <a:t>2.</a:t>
            </a:r>
            <a:r>
              <a:rPr lang="zh-CN" altLang="en-US" b="1"/>
              <a:t>守时是一种</a:t>
            </a:r>
            <a:r>
              <a:rPr lang="zh-CN" altLang="en-US" b="1" u="sng"/>
              <a:t>         </a:t>
            </a:r>
            <a:r>
              <a:rPr lang="zh-CN" altLang="en-US" b="1"/>
              <a:t>，如果你不遵守别人的时间，就别指望别人尊重你的时间。如果你不守时，你就失去了</a:t>
            </a:r>
            <a:r>
              <a:rPr lang="zh-CN" altLang="en-US" b="1" u="sng"/>
              <a:t>         </a:t>
            </a:r>
            <a:r>
              <a:rPr lang="zh-CN" altLang="en-US" b="1"/>
              <a:t>，你的信誉就会降低。为了守时，有时甚至要付出一定的</a:t>
            </a:r>
            <a:r>
              <a:rPr lang="zh-CN" altLang="en-US" b="1" u="sng"/>
              <a:t>         </a:t>
            </a:r>
            <a:r>
              <a:rPr lang="zh-CN" altLang="en-US" b="1"/>
              <a:t>，而这可以体现一个人的</a:t>
            </a:r>
            <a:r>
              <a:rPr lang="zh-CN" altLang="en-US" b="1" u="sng"/>
              <a:t>             </a:t>
            </a:r>
            <a:r>
              <a:rPr lang="zh-CN" altLang="en-US" b="1"/>
              <a:t>和</a:t>
            </a:r>
            <a:r>
              <a:rPr lang="zh-CN" altLang="en-US" b="1" u="sng"/>
              <a:t>             </a:t>
            </a:r>
            <a:r>
              <a:rPr lang="zh-CN" altLang="en-US" b="1"/>
              <a:t>。</a:t>
            </a:r>
            <a:endParaRPr lang="zh-CN" altLang="en-US" b="1"/>
          </a:p>
          <a:p>
            <a:r>
              <a:rPr lang="en-US" altLang="zh-CN" b="1"/>
              <a:t>3.</a:t>
            </a:r>
            <a:r>
              <a:rPr lang="zh-CN" altLang="en-US" b="1"/>
              <a:t>结合生活经历，列举迟到过的实例，回想迟到产生的影响。（结合课本</a:t>
            </a:r>
            <a:r>
              <a:rPr lang="en-US" altLang="zh-CN" b="1"/>
              <a:t>P29</a:t>
            </a:r>
            <a:r>
              <a:rPr lang="zh-CN" altLang="en-US" b="1"/>
              <a:t>方框）</a:t>
            </a:r>
            <a:endParaRPr lang="zh-CN" altLang="en-US" b="1"/>
          </a:p>
        </p:txBody>
      </p:sp>
      <p:sp>
        <p:nvSpPr>
          <p:cNvPr id="4" name="文本框 3"/>
          <p:cNvSpPr txBox="1"/>
          <p:nvPr/>
        </p:nvSpPr>
        <p:spPr>
          <a:xfrm>
            <a:off x="3491865" y="1484630"/>
            <a:ext cx="177673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00B0F0"/>
                </a:solidFill>
              </a:rPr>
              <a:t>综合素质</a:t>
            </a:r>
            <a:endParaRPr lang="zh-CN" altLang="en-US" sz="2800" b="1">
              <a:solidFill>
                <a:srgbClr val="00B0F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00470" y="1484630"/>
            <a:ext cx="92583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00B0F0"/>
                </a:solidFill>
                <a:cs typeface="+mn-ea"/>
              </a:rPr>
              <a:t>品行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203575" y="2060575"/>
            <a:ext cx="107251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00B0F0"/>
                </a:solidFill>
                <a:cs typeface="+mn-ea"/>
              </a:rPr>
              <a:t>美德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994785" y="3068955"/>
            <a:ext cx="109664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00B0F0"/>
                </a:solidFill>
                <a:cs typeface="+mn-ea"/>
              </a:rPr>
              <a:t>诚信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876415" y="3572510"/>
            <a:ext cx="109601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00B0F0"/>
                </a:solidFill>
                <a:cs typeface="+mn-ea"/>
              </a:rPr>
              <a:t>代价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356100" y="4076700"/>
            <a:ext cx="180911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00B0F0"/>
                </a:solidFill>
                <a:cs typeface="+mn-ea"/>
              </a:rPr>
              <a:t>品德修养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228080" y="4077335"/>
            <a:ext cx="161417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00B0F0"/>
                </a:solidFill>
                <a:cs typeface="+mn-ea"/>
              </a:rPr>
              <a:t>人格魅力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6240" y="332740"/>
            <a:ext cx="6047105" cy="1143000"/>
          </a:xfr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</p:spPr>
        <p:txBody>
          <a:bodyPr/>
          <a:p>
            <a:r>
              <a:rPr lang="zh-CN" altLang="en-US" b="1">
                <a:solidFill>
                  <a:schemeClr val="bg1"/>
                </a:solidFill>
                <a:latin typeface="华文中宋" charset="0"/>
                <a:ea typeface="华文中宋" charset="0"/>
              </a:rPr>
              <a:t>不守时的危害</a:t>
            </a:r>
            <a:endParaRPr lang="zh-CN" altLang="en-US" b="1">
              <a:solidFill>
                <a:schemeClr val="bg1"/>
              </a:solidFill>
              <a:latin typeface="华文中宋" charset="0"/>
              <a:ea typeface="华文中宋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215" y="2060575"/>
            <a:ext cx="8712200" cy="3743960"/>
          </a:xfrm>
        </p:spPr>
        <p:txBody>
          <a:bodyPr/>
          <a:p>
            <a:r>
              <a:rPr lang="en-US" altLang="zh-CN" sz="3600" b="1"/>
              <a:t>1.</a:t>
            </a:r>
            <a:r>
              <a:rPr lang="zh-CN" altLang="en-US" sz="3600" b="1"/>
              <a:t>错过很多重要的信息，耽误重要的事；</a:t>
            </a:r>
            <a:endParaRPr lang="zh-CN" altLang="en-US" sz="3600" b="1"/>
          </a:p>
          <a:p>
            <a:r>
              <a:rPr lang="en-US" altLang="zh-CN" sz="3600" b="1"/>
              <a:t>2.</a:t>
            </a:r>
            <a:r>
              <a:rPr lang="zh-CN" altLang="en-US" sz="3600" b="1"/>
              <a:t>给别人留下不好印象；</a:t>
            </a:r>
            <a:endParaRPr lang="zh-CN" altLang="en-US" sz="3600" b="1"/>
          </a:p>
          <a:p>
            <a:r>
              <a:rPr lang="en-US" altLang="zh-CN" sz="3600" b="1"/>
              <a:t>3.</a:t>
            </a:r>
            <a:r>
              <a:rPr lang="zh-CN" altLang="en-US" sz="3600" b="1"/>
              <a:t>失去诚信，信誉度大打折扣；</a:t>
            </a:r>
            <a:endParaRPr lang="zh-CN" altLang="en-US" sz="3600" b="1"/>
          </a:p>
          <a:p>
            <a:r>
              <a:rPr lang="en-US" altLang="zh-CN" sz="3600" b="1"/>
              <a:t>4.</a:t>
            </a:r>
            <a:r>
              <a:rPr lang="zh-CN" altLang="en-US" sz="3600" b="1"/>
              <a:t>不能得到别人的尊重；</a:t>
            </a:r>
            <a:endParaRPr lang="zh-CN" altLang="en-US" sz="3600" b="1"/>
          </a:p>
          <a:p>
            <a:r>
              <a:rPr lang="en-US" altLang="zh-CN" sz="3600" b="1"/>
              <a:t>5.</a:t>
            </a:r>
            <a:r>
              <a:rPr lang="zh-CN" altLang="en-US" sz="3600" b="1"/>
              <a:t>妨碍集体，损害他人利益。</a:t>
            </a:r>
            <a:endParaRPr lang="zh-CN" alt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5121"/>
          <p:cNvSpPr/>
          <p:nvPr>
            <p:ph type="title"/>
          </p:nvPr>
        </p:nvSpPr>
        <p:spPr>
          <a:xfrm>
            <a:off x="457200" y="274955"/>
            <a:ext cx="6082030" cy="1143000"/>
          </a:xfrm>
        </p:spPr>
        <p:txBody>
          <a:bodyPr anchor="ctr"/>
          <a:p>
            <a:r>
              <a:rPr lang="zh-CN" b="1"/>
              <a:t>探讨交流</a:t>
            </a:r>
            <a:endParaRPr lang="zh-CN" b="1"/>
          </a:p>
        </p:txBody>
      </p:sp>
      <p:sp>
        <p:nvSpPr>
          <p:cNvPr id="5123" name="文本占位符 5122"/>
          <p:cNvSpPr/>
          <p:nvPr>
            <p:ph type="body" idx="1"/>
          </p:nvPr>
        </p:nvSpPr>
        <p:spPr>
          <a:xfrm>
            <a:off x="459105" y="1600835"/>
            <a:ext cx="7809865" cy="2949575"/>
          </a:xfrm>
        </p:spPr>
        <p:txBody>
          <a:bodyPr/>
          <a:p>
            <a:r>
              <a:rPr lang="en-US" sz="3600"/>
              <a:t>1.</a:t>
            </a:r>
            <a:r>
              <a:rPr lang="zh-CN" altLang="en-US" sz="3600"/>
              <a:t>如果你是这个旅游团中的一员，你会对李先生、孙女士说些什么？</a:t>
            </a:r>
            <a:endParaRPr lang="zh-CN" altLang="en-US" sz="3600"/>
          </a:p>
          <a:p>
            <a:r>
              <a:rPr lang="en-US" altLang="zh-CN" sz="3600"/>
              <a:t>2.</a:t>
            </a:r>
            <a:r>
              <a:rPr lang="zh-CN" altLang="en-US" sz="3600"/>
              <a:t>如果你是李南的同学，你会对他说些什么？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圆角矩形标注 7"/>
          <p:cNvSpPr/>
          <p:nvPr/>
        </p:nvSpPr>
        <p:spPr>
          <a:xfrm>
            <a:off x="467360" y="4149090"/>
            <a:ext cx="7849235" cy="2303780"/>
          </a:xfrm>
          <a:prstGeom prst="wedgeRoundRectCallout">
            <a:avLst>
              <a:gd name="adj1" fmla="val -11265"/>
              <a:gd name="adj2" fmla="val -8842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8400" y="404495"/>
            <a:ext cx="5011420" cy="3526790"/>
          </a:xfrm>
          <a:prstGeom prst="rect">
            <a:avLst/>
          </a:prstGeom>
        </p:spPr>
      </p:pic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467360" y="4436110"/>
            <a:ext cx="7413625" cy="1990725"/>
          </a:xfrm>
        </p:spPr>
        <p:txBody>
          <a:bodyPr/>
          <a:p>
            <a:r>
              <a:rPr lang="zh-CN" altLang="en-US" sz="3600">
                <a:solidFill>
                  <a:schemeClr val="tx1"/>
                </a:solidFill>
              </a:rPr>
              <a:t>有些人不守时、爱迟到，可能是有原因的？让我们一起分析，找出原因并提出改进对策吧！</a:t>
            </a:r>
            <a:endParaRPr lang="zh-CN" altLang="en-US" sz="3600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9750" y="1196340"/>
            <a:ext cx="2787015" cy="822960"/>
          </a:xfrm>
          <a:prstGeom prst="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8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奇思妙想</a:t>
            </a:r>
            <a:endParaRPr lang="zh-CN" altLang="en-US" sz="48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sz="3200">
              <a:solidFill>
                <a:schemeClr val="dk1"/>
              </a:solidFill>
              <a:latin typeface="+mn-lt"/>
              <a:ea typeface="+mn-ea"/>
              <a:cs typeface="+mn-cs"/>
            </a:endParaRPr>
          </a:p>
        </p:txBody>
      </p:sp>
      <p:graphicFrame>
        <p:nvGraphicFramePr>
          <p:cNvPr id="4" name="内容占位符 3"/>
          <p:cNvGraphicFramePr/>
          <p:nvPr>
            <p:ph idx="1"/>
          </p:nvPr>
        </p:nvGraphicFramePr>
        <p:xfrm>
          <a:off x="20955" y="1484630"/>
          <a:ext cx="9039225" cy="50488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1950"/>
                <a:gridCol w="4867275"/>
              </a:tblGrid>
              <a:tr h="84137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sz="3200" b="0">
                          <a:solidFill>
                            <a:schemeClr val="dk1"/>
                          </a:solidFill>
                        </a:rPr>
                        <a:t>原因</a:t>
                      </a:r>
                      <a:endParaRPr lang="zh-CN" sz="4400">
                        <a:solidFill>
                          <a:schemeClr val="accent2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sz="4400">
                          <a:solidFill>
                            <a:schemeClr val="accent2"/>
                          </a:solidFill>
                        </a:rPr>
                        <a:t>对策</a:t>
                      </a:r>
                      <a:endParaRPr lang="zh-CN" sz="4400">
                        <a:solidFill>
                          <a:schemeClr val="accent2"/>
                        </a:solidFill>
                      </a:endParaRPr>
                    </a:p>
                  </a:txBody>
                  <a:tcPr anchor="ctr" anchorCtr="0"/>
                </a:tc>
              </a:tr>
              <a:tr h="84137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sz="3200"/>
                        <a:t>作业多，晚上睡晚了</a:t>
                      </a:r>
                      <a:endParaRPr lang="zh-CN" sz="3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sz="3200"/>
                    </a:p>
                  </a:txBody>
                  <a:tcPr anchor="ctr" anchorCtr="0"/>
                </a:tc>
              </a:tr>
              <a:tr h="84201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sz="3200"/>
                        <a:t>没挤上公交车</a:t>
                      </a:r>
                      <a:endParaRPr lang="zh-CN" sz="3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sz="3200"/>
                    </a:p>
                  </a:txBody>
                  <a:tcPr anchor="ctr" anchorCtr="0"/>
                </a:tc>
              </a:tr>
              <a:tr h="8407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sz="3200"/>
                        <a:t>父母早晨没叫醒我</a:t>
                      </a:r>
                      <a:endParaRPr lang="zh-CN" sz="3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sz="3200"/>
                    </a:p>
                  </a:txBody>
                  <a:tcPr anchor="ctr" anchorCtr="0"/>
                </a:tc>
              </a:tr>
              <a:tr h="84201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sz="3200"/>
                        <a:t>下雪了，路太滑</a:t>
                      </a:r>
                      <a:endParaRPr lang="zh-CN" sz="3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sz="3200"/>
                    </a:p>
                  </a:txBody>
                  <a:tcPr anchor="ctr" anchorCtr="0"/>
                </a:tc>
              </a:tr>
              <a:tr h="84137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/>
                        <a:t>......</a:t>
                      </a:r>
                      <a:endParaRPr lang="en-US" altLang="zh-CN" sz="3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3200"/>
                        <a:t>......</a:t>
                      </a:r>
                      <a:endParaRPr lang="en-US" sz="3200"/>
                    </a:p>
                  </a:txBody>
                  <a:tcPr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316730" y="2448560"/>
            <a:ext cx="472186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3200">
                <a:solidFill>
                  <a:schemeClr val="dk1"/>
                </a:solidFill>
                <a:latin typeface="+mn-lt"/>
                <a:ea typeface="+mn-ea"/>
                <a:cs typeface="+mn-cs"/>
                <a:sym typeface="+mn-ea"/>
              </a:rPr>
              <a:t>先完成作业，并早点睡觉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290695" y="3330575"/>
            <a:ext cx="471995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3200">
                <a:solidFill>
                  <a:schemeClr val="dk1"/>
                </a:solidFill>
                <a:latin typeface="+mn-lt"/>
                <a:ea typeface="+mn-ea"/>
                <a:cs typeface="+mn-cs"/>
                <a:sym typeface="+mn-ea"/>
              </a:rPr>
              <a:t>选好交通工具，提前出发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281805" y="4090035"/>
            <a:ext cx="467296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3200">
                <a:solidFill>
                  <a:schemeClr val="dk1"/>
                </a:solidFill>
                <a:latin typeface="+mn-lt"/>
                <a:ea typeface="+mn-ea"/>
                <a:cs typeface="+mn-cs"/>
                <a:sym typeface="+mn-ea"/>
              </a:rPr>
              <a:t>自己叫醒自己，按时起床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264025" y="5008245"/>
            <a:ext cx="482727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3200">
                <a:solidFill>
                  <a:schemeClr val="dk1"/>
                </a:solidFill>
                <a:latin typeface="+mn-lt"/>
                <a:ea typeface="+mn-ea"/>
                <a:cs typeface="+mn-cs"/>
                <a:sym typeface="+mn-ea"/>
              </a:rPr>
              <a:t>了解天气情况，提前出发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895" y="2132965"/>
            <a:ext cx="4431030" cy="3598545"/>
          </a:xfrm>
        </p:spPr>
        <p:txBody>
          <a:bodyPr/>
          <a:p>
            <a:r>
              <a:rPr lang="zh-CN" altLang="en-US" sz="3600" b="1"/>
              <a:t>有时候，我们不是故意不守时，而是没有掌握守时的基本方法。</a:t>
            </a:r>
            <a:endParaRPr lang="zh-CN" altLang="en-US" sz="3600" b="1"/>
          </a:p>
          <a:p>
            <a:r>
              <a:rPr lang="zh-CN" altLang="en-US" sz="3600" b="1"/>
              <a:t>交流得出更多有效地办法。</a:t>
            </a:r>
            <a:endParaRPr lang="zh-CN" altLang="en-US" sz="3600" b="1"/>
          </a:p>
        </p:txBody>
      </p:sp>
      <p:sp>
        <p:nvSpPr>
          <p:cNvPr id="9" name="文本框 8"/>
          <p:cNvSpPr txBox="1"/>
          <p:nvPr/>
        </p:nvSpPr>
        <p:spPr>
          <a:xfrm>
            <a:off x="755650" y="764540"/>
            <a:ext cx="2787015" cy="822960"/>
          </a:xfrm>
          <a:prstGeom prst="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8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锦囊妙计</a:t>
            </a:r>
            <a:endParaRPr lang="zh-CN" altLang="en-US" sz="48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64480" y="1412240"/>
            <a:ext cx="3167380" cy="4223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时间革命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1194</Words>
  <Application/>
  <Paragraphs>113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时间革命</vt:lpstr>
      <vt:lpstr>课前预想</vt:lpstr>
      <vt:lpstr>守时是美德</vt:lpstr>
      <vt:lpstr>学习目标</vt:lpstr>
      <vt:lpstr>自学指导</vt:lpstr>
      <vt:lpstr>不守时的危害</vt:lpstr>
      <vt:lpstr>探讨交流</vt:lpstr>
      <vt:lpstr>PowerPoint 演示文稿</vt:lpstr>
      <vt:lpstr>PowerPoint 演示文稿</vt:lpstr>
      <vt:lpstr>PowerPoint 演示文稿</vt:lpstr>
      <vt:lpstr>做到守时的有效方法</vt:lpstr>
      <vt:lpstr>阅读角《康德的故事》</vt:lpstr>
      <vt:lpstr>会说话的时间</vt:lpstr>
      <vt:lpstr>“时间”说</vt:lpstr>
      <vt:lpstr>课堂小结：守时的重要性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dcterms:created xsi:type="dcterms:W3CDTF">2009-03-02T19:11:00Z</dcterms:created>
  <dcterms:modified xsi:type="dcterms:W3CDTF">2018-08-11T18:25:40Z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2052-10.1.0.5554</vt:lpwstr>
  </property>
</Properties>
</file>