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7" r:id="rId3"/>
    <p:sldId id="284" r:id="rId4"/>
    <p:sldId id="259" r:id="rId5"/>
    <p:sldId id="275" r:id="rId6"/>
    <p:sldId id="276" r:id="rId7"/>
    <p:sldId id="293" r:id="rId8"/>
    <p:sldId id="261" r:id="rId9"/>
    <p:sldId id="263" r:id="rId10"/>
    <p:sldId id="282" r:id="rId12"/>
    <p:sldId id="281" r:id="rId13"/>
    <p:sldId id="294" r:id="rId14"/>
    <p:sldId id="277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800080"/>
    <a:srgbClr val="660033"/>
    <a:srgbClr val="3F1B5B"/>
    <a:srgbClr val="C04E4E"/>
    <a:srgbClr val="D17D7D"/>
    <a:srgbClr val="003300"/>
    <a:srgbClr val="4A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2" y="-96"/>
      </p:cViewPr>
      <p:guideLst>
        <p:guide orient="horz" pos="214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A990001-5132-4DAE-8602-F0504DE0551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84880D1-2E76-4FFE-8C4F-AEB1A44623D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1E39CC-63F4-461C-9DC5-EF407565399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DF65C-F1E5-42F9-B8C9-F948B89A861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4643F-FB4D-44BE-96A4-98588A6471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C64DF-8478-44A4-B4D2-6BF549DBD11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C1FF8-9C19-4328-94F1-22BC1D5DEA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4D6A9-E6EA-4C79-9E69-86AE7BAB0D2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9AF09-0DED-4C31-B888-D22DFB6BC3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ABD73-2088-4383-8F01-A9F1013263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9EC8F-DA0F-497A-AE82-819CBAFB4D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7D56A-0685-4BFC-B27B-BA9D191EB62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A764F-7E16-4B44-9D91-B2A3B8A981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62337-72EA-42AB-BADD-682A6988870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C484C-7951-4DA7-ADE1-0C74DA9566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84443-528B-43A3-B1B6-84995BEF59A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FDBFE-F24C-42B4-92E4-A0DD1ADFAE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9489-7FAD-45E2-B9F9-732AC884565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4D9F7-9624-4EB4-8DCF-A4CE5B51D6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4D508-E9B7-4B96-A7C0-F0E9D6269A8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A1209-B80A-4CDB-AF0C-586D5F2026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75FA3-C8A7-4337-8C2B-DE613A2ECE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BD055-71FD-4421-8489-BFD59C9E12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AA3BD-F9AD-4D9F-8F8F-C73938585E0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F395B-0E3E-4F9D-B100-6233827D8B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D492E6-F7FD-4B41-8584-5D0293E8D7B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5C9CB0-7AE1-442C-AFB7-0EC59F3274A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emf"/><Relationship Id="rId3" Type="http://schemas.microsoft.com/office/2007/relationships/media" Target="file:///H:\&#22238;&#24518;&#37027;&#19968;&#21051;1\&#23433;&#22958;&#30340;&#20185;&#22659;.mp3" TargetMode="External"/><Relationship Id="rId2" Type="http://schemas.openxmlformats.org/officeDocument/2006/relationships/audio" Target="file:///H:\&#22238;&#24518;&#37027;&#19968;&#21051;1\&#23433;&#22958;&#30340;&#20185;&#22659;.mp3" TargetMode="Externa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media" Target="file:///H:\&#22238;&#24518;&#37027;&#19968;&#21051;1\&#26446;&#28828;%20-%20&#24413;&#26063;&#33310;&#26354;%2000_00_22-00_00_48%2000_00_00-00_00_22%2000_00_00-00_00_15.wav" TargetMode="External"/><Relationship Id="rId8" Type="http://schemas.openxmlformats.org/officeDocument/2006/relationships/audio" Target="file:///H:\&#22238;&#24518;&#37027;&#19968;&#21051;1\&#26446;&#28828;%20-%20&#24413;&#26063;&#33310;&#26354;%2000_00_22-00_00_48%2000_00_00-00_00_22%2000_00_00-00_00_15.wav" TargetMode="External"/><Relationship Id="rId7" Type="http://schemas.openxmlformats.org/officeDocument/2006/relationships/image" Target="../media/image8.jpe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9.emf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6.xml"/><Relationship Id="rId3" Type="http://schemas.openxmlformats.org/officeDocument/2006/relationships/slide" Target="slide8.xml"/><Relationship Id="rId2" Type="http://schemas.openxmlformats.org/officeDocument/2006/relationships/slide" Target="slide5.xml"/><Relationship Id="rId1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9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250825" y="765175"/>
            <a:ext cx="2012950" cy="1781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en-US" altLang="zh-CN" sz="6000" b="1">
                <a:solidFill>
                  <a:srgbClr val="7030A0"/>
                </a:solidFill>
                <a:latin typeface="Adobe 楷体 Std R"/>
                <a:ea typeface="Adobe 楷体 Std R"/>
                <a:cs typeface="Adobe 楷体 Std R"/>
              </a:rPr>
              <a:t>        </a:t>
            </a:r>
            <a:endParaRPr lang="en-US" altLang="zh-CN" sz="8000" b="1">
              <a:solidFill>
                <a:srgbClr val="7030A0"/>
              </a:solidFill>
              <a:latin typeface="Adobe 楷体 Std R"/>
              <a:ea typeface="Adobe 楷体 Std R"/>
              <a:cs typeface="Adobe 楷体 Std R"/>
            </a:endParaRPr>
          </a:p>
          <a:p>
            <a:r>
              <a:rPr lang="zh-CN" altLang="en-US" sz="6000" b="1">
                <a:solidFill>
                  <a:srgbClr val="7030A0"/>
                </a:solidFill>
                <a:latin typeface="Adobe 楷体 Std R"/>
                <a:ea typeface="Adobe 楷体 Std R"/>
                <a:cs typeface="Adobe 楷体 Std R"/>
              </a:rPr>
              <a:t> </a:t>
            </a:r>
            <a:endParaRPr lang="en-US" altLang="zh-CN" sz="8000" b="1">
              <a:solidFill>
                <a:srgbClr val="7030A0"/>
              </a:solidFill>
              <a:latin typeface="Adobe 楷体 Std R"/>
              <a:ea typeface="Adobe 楷体 Std R"/>
              <a:cs typeface="Adobe 楷体 Std R"/>
            </a:endParaRP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4283075" y="5734050"/>
            <a:ext cx="467360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7030A0"/>
                </a:solidFill>
                <a:latin typeface="华文新魏"/>
                <a:ea typeface="华文新魏"/>
                <a:cs typeface="华文新魏"/>
              </a:rPr>
              <a:t>磐石 马春红</a:t>
            </a:r>
            <a:endParaRPr lang="zh-CN" altLang="en-US" sz="6000">
              <a:solidFill>
                <a:srgbClr val="7030A0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6350" y="333375"/>
            <a:ext cx="3719513" cy="5632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endParaRPr lang="zh-CN" altLang="en-US" sz="7200" b="1">
              <a:solidFill>
                <a:srgbClr val="800080"/>
              </a:solidFill>
            </a:endParaRPr>
          </a:p>
          <a:p>
            <a:r>
              <a:rPr lang="zh-CN" altLang="en-US" sz="7200" b="1">
                <a:solidFill>
                  <a:srgbClr val="800080"/>
                </a:solidFill>
              </a:rPr>
              <a:t>          </a:t>
            </a:r>
            <a:r>
              <a:rPr lang="zh-CN" altLang="en-US" sz="8000" b="1">
                <a:solidFill>
                  <a:srgbClr val="800080"/>
                </a:solidFill>
              </a:rPr>
              <a:t>那一刻</a:t>
            </a:r>
            <a:endParaRPr lang="zh-CN" altLang="en-US" sz="8000" b="1">
              <a:solidFill>
                <a:srgbClr val="800080"/>
              </a:solidFill>
            </a:endParaRPr>
          </a:p>
          <a:p>
            <a:r>
              <a:rPr lang="zh-CN" altLang="en-US" sz="8000" b="1">
                <a:solidFill>
                  <a:srgbClr val="800080"/>
                </a:solidFill>
              </a:rPr>
              <a:t>回忆</a:t>
            </a:r>
            <a:endParaRPr lang="zh-CN" altLang="en-US" sz="8000" b="1">
              <a:solidFill>
                <a:srgbClr val="8000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90513" y="-314325"/>
            <a:ext cx="9693276" cy="726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文本框 4"/>
          <p:cNvSpPr txBox="1">
            <a:spLocks noChangeArrowheads="1"/>
          </p:cNvSpPr>
          <p:nvPr/>
        </p:nvSpPr>
        <p:spPr bwMode="auto">
          <a:xfrm>
            <a:off x="1557338" y="1949450"/>
            <a:ext cx="152400" cy="38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850" y="981075"/>
            <a:ext cx="8716963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n-lt"/>
                <a:ea typeface="+mn-ea"/>
              </a:rPr>
              <a:t>       </a:t>
            </a:r>
            <a:r>
              <a:rPr lang="en-US" altLang="zh-CN" sz="2800" b="1" dirty="0" err="1">
                <a:solidFill>
                  <a:srgbClr val="7030A0"/>
                </a:solidFill>
                <a:latin typeface="+mj-ea"/>
                <a:ea typeface="+mj-ea"/>
              </a:rPr>
              <a:t>我走到了一条向前奔流的小溪旁。岸上是一簇簇</a:t>
            </a:r>
            <a:endParaRPr lang="en-US" altLang="zh-CN" sz="28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err="1">
                <a:solidFill>
                  <a:srgbClr val="7030A0"/>
                </a:solidFill>
                <a:latin typeface="+mj-ea"/>
                <a:ea typeface="+mj-ea"/>
              </a:rPr>
              <a:t>美丽的花，红彤彤，黄灿灿，宛若两片祥云在追逐</a:t>
            </a:r>
            <a:r>
              <a:rPr lang="en-US" altLang="zh-CN" sz="2800" b="1" dirty="0">
                <a:solidFill>
                  <a:srgbClr val="7030A0"/>
                </a:solidFill>
                <a:latin typeface="+mj-ea"/>
                <a:ea typeface="+mj-ea"/>
              </a:rPr>
              <a:t>。</a:t>
            </a:r>
            <a:endParaRPr lang="en-US" altLang="zh-CN" sz="28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err="1">
                <a:solidFill>
                  <a:srgbClr val="7030A0"/>
                </a:solidFill>
                <a:latin typeface="+mj-ea"/>
                <a:ea typeface="+mj-ea"/>
              </a:rPr>
              <a:t>我注意到，清澈的小溪旁，有一只美丽的蝴蝶。大概</a:t>
            </a:r>
            <a:endParaRPr lang="en-US" altLang="zh-CN" sz="28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err="1">
                <a:solidFill>
                  <a:srgbClr val="7030A0"/>
                </a:solidFill>
                <a:latin typeface="+mj-ea"/>
                <a:ea typeface="+mj-ea"/>
              </a:rPr>
              <a:t>是被刚刚的大雨拍落在水中的吧！它挣扎着想要飞走</a:t>
            </a:r>
            <a:r>
              <a:rPr lang="en-US" altLang="zh-CN" sz="2800" b="1" dirty="0">
                <a:solidFill>
                  <a:srgbClr val="7030A0"/>
                </a:solidFill>
                <a:latin typeface="+mj-ea"/>
                <a:ea typeface="+mj-ea"/>
              </a:rPr>
              <a:t>，</a:t>
            </a:r>
            <a:endParaRPr lang="en-US" altLang="zh-CN" sz="28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err="1">
                <a:solidFill>
                  <a:srgbClr val="7030A0"/>
                </a:solidFill>
                <a:latin typeface="+mj-ea"/>
                <a:ea typeface="+mj-ea"/>
              </a:rPr>
              <a:t>使劲地拍打着翅膀，可就是飞不起来。看到这，我不</a:t>
            </a:r>
            <a:endParaRPr lang="en-US" altLang="zh-CN" sz="2800" b="1" dirty="0">
              <a:solidFill>
                <a:srgbClr val="7030A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7030A0"/>
                </a:solidFill>
                <a:latin typeface="+mj-ea"/>
                <a:ea typeface="+mj-ea"/>
              </a:rPr>
              <a:t>由得想到了“恶作剧”。我用手重重地拍打了几下浅浅的水面，小蝴蝶的努力全都白费了。可它没有放弃努力，依旧继续拍打着翅膀。这一次，它只是慢慢地扇动着翅膀，积蓄着力量。忽然，一阵狂风刮过，小蝴蝶借着风的力量飞向了天空！ </a:t>
            </a:r>
            <a:endParaRPr lang="en-US" altLang="zh-CN" sz="2800" b="1" dirty="0">
              <a:solidFill>
                <a:srgbClr val="7030A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 noChangeArrowheads="1"/>
          </p:cNvPicPr>
          <p:nvPr/>
        </p:nvPicPr>
        <p:blipFill>
          <a:blip r:embed="rId1"/>
          <a:srcRect l="14868" t="30376" r="-15816" b="14250"/>
          <a:stretch>
            <a:fillRect/>
          </a:stretch>
        </p:blipFill>
        <p:spPr bwMode="auto">
          <a:xfrm>
            <a:off x="0" y="-26988"/>
            <a:ext cx="1101725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1619250" y="908050"/>
            <a:ext cx="5694363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4800" b="1">
              <a:solidFill>
                <a:srgbClr val="660033"/>
              </a:solidFill>
              <a:latin typeface="Calibri" panose="020F0502020204030204" pitchFamily="34" charset="0"/>
            </a:endParaRPr>
          </a:p>
          <a:p>
            <a:r>
              <a:rPr lang="zh-CN" altLang="en-US" sz="4800" b="1">
                <a:solidFill>
                  <a:srgbClr val="660033"/>
                </a:solidFill>
                <a:latin typeface="Calibri" panose="020F0502020204030204" pitchFamily="34" charset="0"/>
              </a:rPr>
              <a:t>身临其境   栩栩如生</a:t>
            </a:r>
            <a:endParaRPr lang="zh-CN" altLang="en-US" sz="4800" b="1">
              <a:solidFill>
                <a:srgbClr val="660033"/>
              </a:solidFill>
              <a:latin typeface="Calibri" panose="020F0502020204030204" pitchFamily="34" charset="0"/>
            </a:endParaRPr>
          </a:p>
          <a:p>
            <a:endParaRPr lang="zh-CN" altLang="en-US" sz="4800" b="1">
              <a:solidFill>
                <a:srgbClr val="660033"/>
              </a:solidFill>
              <a:latin typeface="Calibri" panose="020F0502020204030204" pitchFamily="34" charset="0"/>
            </a:endParaRPr>
          </a:p>
          <a:p>
            <a:r>
              <a:rPr lang="zh-CN" altLang="en-US" sz="4800" b="1">
                <a:solidFill>
                  <a:srgbClr val="660033"/>
                </a:solidFill>
                <a:latin typeface="Calibri" panose="020F0502020204030204" pitchFamily="34" charset="0"/>
              </a:rPr>
              <a:t>形象生动   活灵活现</a:t>
            </a:r>
            <a:endParaRPr lang="zh-CN" altLang="en-US" sz="4800" b="1">
              <a:solidFill>
                <a:srgbClr val="660033"/>
              </a:solidFill>
              <a:latin typeface="Calibri" panose="020F0502020204030204" pitchFamily="34" charset="0"/>
            </a:endParaRPr>
          </a:p>
        </p:txBody>
      </p:sp>
      <p:sp>
        <p:nvSpPr>
          <p:cNvPr id="25603" name="文本框 4"/>
          <p:cNvSpPr txBox="1">
            <a:spLocks noChangeArrowheads="1"/>
          </p:cNvSpPr>
          <p:nvPr/>
        </p:nvSpPr>
        <p:spPr bwMode="auto">
          <a:xfrm>
            <a:off x="611188" y="404813"/>
            <a:ext cx="263207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660033"/>
                </a:solidFill>
                <a:latin typeface="Calibri" panose="020F0502020204030204" pitchFamily="34" charset="0"/>
              </a:rPr>
              <a:t>奖励卡：</a:t>
            </a:r>
            <a:endParaRPr lang="zh-CN" altLang="en-US" sz="4800" b="1">
              <a:solidFill>
                <a:srgbClr val="660033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安妮的仙境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021388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2067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-26988"/>
            <a:ext cx="9301163" cy="70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文本框 4"/>
          <p:cNvSpPr txBox="1">
            <a:spLocks noChangeArrowheads="1"/>
          </p:cNvSpPr>
          <p:nvPr/>
        </p:nvSpPr>
        <p:spPr bwMode="auto">
          <a:xfrm>
            <a:off x="1187450" y="1485900"/>
            <a:ext cx="6278563" cy="1309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昔年有狂客，号尔谪仙人。</a:t>
            </a:r>
            <a:endParaRPr lang="zh-CN" altLang="en-US" sz="4000" b="1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笔落惊风雨，诗成泣鬼神。</a:t>
            </a:r>
            <a:endParaRPr lang="zh-CN" altLang="en-US" sz="4000" b="1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6627" name="文本框 5"/>
          <p:cNvSpPr txBox="1">
            <a:spLocks noChangeArrowheads="1"/>
          </p:cNvSpPr>
          <p:nvPr/>
        </p:nvSpPr>
        <p:spPr bwMode="auto">
          <a:xfrm>
            <a:off x="1490663" y="3538538"/>
            <a:ext cx="153987" cy="385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6628" name="文本框 6"/>
          <p:cNvSpPr txBox="1">
            <a:spLocks noChangeArrowheads="1"/>
          </p:cNvSpPr>
          <p:nvPr/>
        </p:nvSpPr>
        <p:spPr bwMode="auto">
          <a:xfrm>
            <a:off x="971550" y="3213100"/>
            <a:ext cx="7150100" cy="2743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 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为人性僻耽佳句，</a:t>
            </a:r>
            <a:endParaRPr lang="zh-CN" altLang="en-US" sz="4000" b="1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语不惊人死不休。</a:t>
            </a:r>
            <a:endParaRPr lang="zh-CN" altLang="en-US" sz="4000" b="1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</a:rPr>
              <a:t>                     </a:t>
            </a:r>
            <a:endParaRPr lang="en-US" altLang="zh-CN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en-US" altLang="zh-CN" b="1">
                <a:solidFill>
                  <a:srgbClr val="FF0000"/>
                </a:solidFill>
                <a:latin typeface="Calibri" panose="020F0502020204030204" pitchFamily="34" charset="0"/>
              </a:rPr>
              <a:t>                                                                   </a:t>
            </a:r>
            <a:r>
              <a:rPr lang="en-US" altLang="zh-CN" sz="4000" b="1">
                <a:latin typeface="Calibri" panose="020F0502020204030204" pitchFamily="34" charset="0"/>
              </a:rPr>
              <a:t>  ——</a:t>
            </a:r>
            <a:r>
              <a:rPr lang="zh-CN" altLang="en-US" sz="4000" b="1">
                <a:latin typeface="Calibri" panose="020F0502020204030204" pitchFamily="34" charset="0"/>
              </a:rPr>
              <a:t>杜甫</a:t>
            </a:r>
            <a:endParaRPr lang="zh-CN" altLang="en-US" sz="4000" b="1">
              <a:latin typeface="Calibri" panose="020F0502020204030204" pitchFamily="34" charset="0"/>
            </a:endParaRPr>
          </a:p>
          <a:p>
            <a:r>
              <a:rPr lang="en-US" altLang="zh-CN">
                <a:latin typeface="Calibri" panose="020F0502020204030204" pitchFamily="34" charset="0"/>
              </a:rPr>
              <a:t>  </a:t>
            </a:r>
            <a:endParaRPr lang="en-US" altLang="zh-CN">
              <a:latin typeface="Calibri" panose="020F0502020204030204" pitchFamily="34" charset="0"/>
            </a:endParaRPr>
          </a:p>
          <a:p>
            <a:r>
              <a:rPr lang="en-US" altLang="zh-CN">
                <a:latin typeface="Calibri" panose="020F0502020204030204" pitchFamily="34" charset="0"/>
              </a:rPr>
              <a:t>-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1624013"/>
            <a:ext cx="8729663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836613"/>
            <a:ext cx="1462088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95650" y="854075"/>
            <a:ext cx="14573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272222">
            <a:off x="2860675" y="1917700"/>
            <a:ext cx="2093913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7200" y="3141663"/>
            <a:ext cx="16478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0275" y="3263900"/>
            <a:ext cx="16478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0088" y="2035175"/>
            <a:ext cx="16478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83169" y="3218077"/>
            <a:ext cx="1647825" cy="1228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AF4F4"/>
              </a:clrFrom>
              <a:clrTo>
                <a:srgbClr val="FA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4663" y="1958975"/>
            <a:ext cx="1985962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63563" y="2035175"/>
            <a:ext cx="1006475" cy="283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5400">
                <a:latin typeface="方正流行体简体"/>
                <a:ea typeface="方正流行体简体"/>
                <a:cs typeface="方正流行体简体"/>
              </a:rPr>
              <a:t>妙笔生花</a:t>
            </a:r>
            <a:endParaRPr lang="zh-CN" altLang="en-US" sz="5400">
              <a:latin typeface="方正流行体简体"/>
              <a:ea typeface="方正流行体简体"/>
              <a:cs typeface="方正流行体简体"/>
            </a:endParaRPr>
          </a:p>
        </p:txBody>
      </p:sp>
      <p:pic>
        <p:nvPicPr>
          <p:cNvPr id="7" name="李炜 - 彝族舞曲 00_00_22-00_00_48 00_00_00-00_00_22 00_00_00-00_00_15.wav">
            <a:hlinkClick r:id="" action="ppaction://media"/>
          </p:cNvPr>
          <p:cNvPicPr>
            <a:picLocks noRot="1"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8245475" y="522922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44444E-6 L -0.40833 -0.00185 " pathEditMode="relative" rAng="0" ptsTypes="AA">
                                      <p:cBhvr>
                                        <p:cTn id="13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-9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0.45716 0.00023 " pathEditMode="relative" rAng="0" ptsTypes="AA">
                                      <p:cBhvr>
                                        <p:cTn id="15" dur="6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52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59259E-6 L -0.60482 0.04467 " pathEditMode="relative" rAng="0" ptsTypes="AA">
                                      <p:cBhvr>
                                        <p:cTn id="2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47" y="222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4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1" dur="1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7"/>
          <p:cNvSpPr txBox="1">
            <a:spLocks noChangeArrowheads="1"/>
          </p:cNvSpPr>
          <p:nvPr/>
        </p:nvSpPr>
        <p:spPr bwMode="auto">
          <a:xfrm>
            <a:off x="900113" y="8366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16386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6988"/>
            <a:ext cx="9144000" cy="757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10"/>
          <p:cNvSpPr txBox="1">
            <a:spLocks noChangeArrowheads="1"/>
          </p:cNvSpPr>
          <p:nvPr/>
        </p:nvSpPr>
        <p:spPr bwMode="auto">
          <a:xfrm>
            <a:off x="12700" y="993775"/>
            <a:ext cx="8601075" cy="5670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6600">
                <a:latin typeface="Calibri" panose="020F0502020204030204" pitchFamily="34" charset="0"/>
              </a:rPr>
              <a:t> </a:t>
            </a:r>
            <a:endParaRPr lang="en-US" altLang="zh-CN" sz="6600">
              <a:latin typeface="Calibri" panose="020F0502020204030204" pitchFamily="34" charset="0"/>
            </a:endParaRPr>
          </a:p>
          <a:p>
            <a:r>
              <a:rPr lang="en-US" altLang="zh-CN" sz="6000" b="1">
                <a:solidFill>
                  <a:srgbClr val="7030A0"/>
                </a:solidFill>
                <a:latin typeface="Calibri" panose="020F0502020204030204" pitchFamily="34" charset="0"/>
              </a:rPr>
              <a:t>1.</a:t>
            </a:r>
            <a:r>
              <a:rPr lang="zh-CN" altLang="en-US" sz="6000" b="1">
                <a:solidFill>
                  <a:srgbClr val="7030A0"/>
                </a:solidFill>
                <a:latin typeface="Calibri" panose="020F0502020204030204" pitchFamily="34" charset="0"/>
              </a:rPr>
              <a:t>仔细回忆和观察身边</a:t>
            </a:r>
            <a:endParaRPr lang="en-US" altLang="zh-CN" sz="60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zh-CN" altLang="en-US" sz="6000" b="1">
                <a:solidFill>
                  <a:srgbClr val="7030A0"/>
                </a:solidFill>
                <a:latin typeface="Calibri" panose="020F0502020204030204" pitchFamily="34" charset="0"/>
              </a:rPr>
              <a:t>的生活，从中选择习作素</a:t>
            </a:r>
            <a:endParaRPr lang="en-US" altLang="zh-CN" sz="60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zh-CN" altLang="en-US" sz="6000" b="1">
                <a:solidFill>
                  <a:srgbClr val="7030A0"/>
                </a:solidFill>
                <a:latin typeface="Calibri" panose="020F0502020204030204" pitchFamily="34" charset="0"/>
              </a:rPr>
              <a:t>材。</a:t>
            </a:r>
            <a:endParaRPr lang="zh-CN" altLang="en-US" sz="60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zh-CN" altLang="en-US" sz="6000" b="1">
                <a:solidFill>
                  <a:srgbClr val="7030A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6000" b="1">
                <a:solidFill>
                  <a:srgbClr val="7030A0"/>
                </a:solidFill>
                <a:latin typeface="Calibri" panose="020F0502020204030204" pitchFamily="34" charset="0"/>
              </a:rPr>
              <a:t>2.</a:t>
            </a:r>
            <a:r>
              <a:rPr lang="zh-CN" altLang="en-US" sz="6000" b="1">
                <a:solidFill>
                  <a:srgbClr val="7030A0"/>
                </a:solidFill>
                <a:latin typeface="Calibri" panose="020F0502020204030204" pitchFamily="34" charset="0"/>
              </a:rPr>
              <a:t>抓住事物的特点，精</a:t>
            </a:r>
            <a:endParaRPr lang="en-US" altLang="zh-CN" sz="6000" b="1">
              <a:solidFill>
                <a:srgbClr val="7030A0"/>
              </a:solidFill>
              <a:latin typeface="Calibri" panose="020F0502020204030204" pitchFamily="34" charset="0"/>
            </a:endParaRPr>
          </a:p>
          <a:p>
            <a:r>
              <a:rPr lang="zh-CN" altLang="en-US" sz="6000" b="1">
                <a:solidFill>
                  <a:srgbClr val="7030A0"/>
                </a:solidFill>
                <a:latin typeface="Calibri" panose="020F0502020204030204" pitchFamily="34" charset="0"/>
              </a:rPr>
              <a:t>彩之处要写的具体。</a:t>
            </a:r>
            <a:endParaRPr lang="zh-CN" altLang="en-US" sz="6000" b="1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sp>
        <p:nvSpPr>
          <p:cNvPr id="16388" name="文本框 1"/>
          <p:cNvSpPr txBox="1">
            <a:spLocks noChangeArrowheads="1"/>
          </p:cNvSpPr>
          <p:nvPr/>
        </p:nvSpPr>
        <p:spPr bwMode="auto">
          <a:xfrm>
            <a:off x="107950" y="404813"/>
            <a:ext cx="399256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7030A0"/>
                </a:solidFill>
                <a:latin typeface="Calibri" panose="020F0502020204030204" pitchFamily="34" charset="0"/>
              </a:rPr>
              <a:t>习作要求：</a:t>
            </a:r>
            <a:endParaRPr lang="zh-CN" altLang="en-US" sz="6000" b="1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4a6dd41e06e30ef8e5445&amp;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925" y="44450"/>
            <a:ext cx="9145588" cy="676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900113" y="1844675"/>
            <a:ext cx="792162" cy="263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000" b="1">
                <a:solidFill>
                  <a:srgbClr val="003300"/>
                </a:solidFill>
                <a:latin typeface="Calibri" panose="020F0502020204030204" pitchFamily="34" charset="0"/>
                <a:sym typeface="+mn-ea"/>
              </a:rPr>
              <a:t>观察的方法</a:t>
            </a:r>
            <a:endParaRPr lang="zh-CN" altLang="en-US" sz="4000" b="1">
              <a:solidFill>
                <a:srgbClr val="003300"/>
              </a:solidFill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619250" y="1052513"/>
            <a:ext cx="576263" cy="4608512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2" name="文本框 7"/>
          <p:cNvSpPr txBox="1">
            <a:spLocks noChangeArrowheads="1"/>
          </p:cNvSpPr>
          <p:nvPr/>
        </p:nvSpPr>
        <p:spPr bwMode="auto">
          <a:xfrm>
            <a:off x="2124075" y="836613"/>
            <a:ext cx="47529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</a:t>
            </a:r>
            <a:r>
              <a:rPr lang="en-US" altLang="zh-CN" sz="3600" b="1">
                <a:solidFill>
                  <a:srgbClr val="003300"/>
                </a:solidFill>
                <a:latin typeface="Calibri" panose="020F0502020204030204" pitchFamily="34" charset="0"/>
                <a:sym typeface="+mn-ea"/>
                <a:hlinkClick r:id="rId2" action="ppaction://hlinksldjump"/>
              </a:rPr>
              <a:t>1</a:t>
            </a:r>
            <a:r>
              <a:rPr lang="zh-CN" altLang="en-US" sz="3600" b="1">
                <a:solidFill>
                  <a:srgbClr val="003300"/>
                </a:solidFill>
                <a:latin typeface="Calibri" panose="020F0502020204030204" pitchFamily="34" charset="0"/>
                <a:sym typeface="+mn-ea"/>
                <a:hlinkClick r:id="rId2" action="ppaction://hlinksldjump"/>
              </a:rPr>
              <a:t>．按照一定顺序观察</a:t>
            </a:r>
            <a:r>
              <a:rPr lang="en-US" altLang="zh-CN" sz="3600">
                <a:solidFill>
                  <a:srgbClr val="003300"/>
                </a:solidFill>
                <a:latin typeface="Calibri" panose="020F0502020204030204" pitchFamily="34" charset="0"/>
                <a:hlinkClick r:id="rId2" action="ppaction://hlinksldjump"/>
              </a:rPr>
              <a:t> </a:t>
            </a:r>
            <a:endParaRPr lang="en-US" altLang="zh-CN" sz="3600">
              <a:solidFill>
                <a:srgbClr val="003300"/>
              </a:solidFill>
              <a:latin typeface="Calibri" panose="020F0502020204030204" pitchFamily="34" charset="0"/>
            </a:endParaRPr>
          </a:p>
        </p:txBody>
      </p:sp>
      <p:sp>
        <p:nvSpPr>
          <p:cNvPr id="17413" name="文本框 8"/>
          <p:cNvSpPr txBox="1">
            <a:spLocks noChangeArrowheads="1"/>
          </p:cNvSpPr>
          <p:nvPr/>
        </p:nvSpPr>
        <p:spPr bwMode="auto">
          <a:xfrm>
            <a:off x="2124075" y="3141663"/>
            <a:ext cx="42418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</a:t>
            </a:r>
            <a:r>
              <a:rPr lang="en-US" altLang="zh-CN" sz="3600" b="1">
                <a:solidFill>
                  <a:srgbClr val="003300"/>
                </a:solidFill>
                <a:latin typeface="Calibri" panose="020F0502020204030204" pitchFamily="34" charset="0"/>
                <a:sym typeface="+mn-ea"/>
                <a:hlinkClick r:id="rId3" action="ppaction://hlinksldjump"/>
              </a:rPr>
              <a:t>2</a:t>
            </a:r>
            <a:r>
              <a:rPr lang="zh-CN" altLang="en-US" sz="3600" b="1">
                <a:solidFill>
                  <a:srgbClr val="003300"/>
                </a:solidFill>
                <a:latin typeface="Calibri" panose="020F0502020204030204" pitchFamily="34" charset="0"/>
                <a:sym typeface="+mn-ea"/>
                <a:hlinkClick r:id="rId3" action="ppaction://hlinksldjump"/>
              </a:rPr>
              <a:t>．观察要细致入微</a:t>
            </a:r>
            <a:r>
              <a:rPr lang="en-US" altLang="zh-CN">
                <a:latin typeface="Calibri" panose="020F0502020204030204" pitchFamily="34" charset="0"/>
                <a:hlinkClick r:id="rId3" action="ppaction://hlinksldjump"/>
              </a:rPr>
              <a:t> 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17414" name="文本框 9"/>
          <p:cNvSpPr txBox="1">
            <a:spLocks noChangeArrowheads="1"/>
          </p:cNvSpPr>
          <p:nvPr/>
        </p:nvSpPr>
        <p:spPr bwMode="auto">
          <a:xfrm>
            <a:off x="2051050" y="5229225"/>
            <a:ext cx="38354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3300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3600" b="1">
                <a:solidFill>
                  <a:srgbClr val="003300"/>
                </a:solidFill>
                <a:latin typeface="Calibri" panose="020F0502020204030204" pitchFamily="34" charset="0"/>
                <a:sym typeface="+mn-ea"/>
                <a:hlinkClick r:id="rId4" action="ppaction://hlinksldjump"/>
              </a:rPr>
              <a:t>3</a:t>
            </a:r>
            <a:r>
              <a:rPr lang="zh-CN" altLang="en-US" sz="3600" b="1">
                <a:solidFill>
                  <a:srgbClr val="003300"/>
                </a:solidFill>
                <a:latin typeface="Calibri" panose="020F0502020204030204" pitchFamily="34" charset="0"/>
                <a:sym typeface="+mn-ea"/>
                <a:hlinkClick r:id="rId4" action="ppaction://hlinksldjump"/>
              </a:rPr>
              <a:t>．抓住主要特征</a:t>
            </a:r>
            <a:r>
              <a:rPr lang="en-US" altLang="zh-CN">
                <a:latin typeface="Calibri" panose="020F0502020204030204" pitchFamily="34" charset="0"/>
              </a:rPr>
              <a:t>  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t011e0932150074a49a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4450"/>
            <a:ext cx="9140825" cy="678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611188" y="333375"/>
            <a:ext cx="7196137" cy="6400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7030A0"/>
                </a:solidFill>
                <a:latin typeface="+mn-lt"/>
                <a:ea typeface="+mn-ea"/>
                <a:sym typeface="+mn-ea"/>
              </a:rPr>
              <a:t>     </a:t>
            </a:r>
            <a:r>
              <a:rPr lang="en-US" altLang="zh-CN" b="1" dirty="0">
                <a:latin typeface="+mn-lt"/>
                <a:ea typeface="+mn-ea"/>
                <a:sym typeface="+mn-ea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它的颈子高高的，胸脯挺挺的，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圆圆的，仿佛是破浪前进的船头；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它的宽广的腹部就像船底；它的身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子为了便于疾驶，向前倾着，愈向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后就愈挺起，最后翘得高高的就像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船舳；尾巴是地道的舵；脚就是宽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阔的桨；它的一对大翅膀在风前半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张着，微微地鼓起来，这就是帆，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它们推着这艘活的船舶，连船带驾</a:t>
            </a:r>
            <a:endParaRPr lang="zh-CN" altLang="en-US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驶者一起推着跑。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 </a:t>
            </a:r>
            <a:endParaRPr lang="en-US" altLang="zh-CN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                                ——</a:t>
            </a:r>
            <a:r>
              <a:rPr lang="zh-CN" altLang="en-US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《天鹅》</a:t>
            </a:r>
            <a:r>
              <a:rPr lang="en-US" altLang="zh-CN" sz="3600" b="1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sym typeface="+mn-ea"/>
              </a:rPr>
              <a:t>  </a:t>
            </a:r>
            <a:endParaRPr lang="en-US" altLang="zh-CN" sz="3600" b="1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</a:rPr>
              <a:t>  </a:t>
            </a:r>
            <a:endParaRPr lang="en-US" altLang="zh-CN" dirty="0">
              <a:solidFill>
                <a:schemeClr val="accent4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" name="动作按钮: 后退或前一项 3">
            <a:hlinkClick r:id="" action="ppaction://hlinkshowjump?jump=previousslide" highlightClick="1"/>
          </p:cNvPr>
          <p:cNvSpPr/>
          <p:nvPr/>
        </p:nvSpPr>
        <p:spPr>
          <a:xfrm>
            <a:off x="8243888" y="6337300"/>
            <a:ext cx="760412" cy="419100"/>
          </a:xfrm>
          <a:prstGeom prst="actionButtonBackPrevious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 descr="1R524C64-0"/>
          <p:cNvPicPr>
            <a:picLocks noChangeAspect="1" noChangeArrowheads="1"/>
          </p:cNvPicPr>
          <p:nvPr/>
        </p:nvPicPr>
        <p:blipFill>
          <a:blip r:embed="rId1"/>
          <a:srcRect b="6178"/>
          <a:stretch>
            <a:fillRect/>
          </a:stretch>
        </p:blipFill>
        <p:spPr bwMode="auto">
          <a:xfrm>
            <a:off x="0" y="-130175"/>
            <a:ext cx="11142663" cy="729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1219200" y="1651000"/>
            <a:ext cx="1524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19459" name="文本框 4"/>
          <p:cNvSpPr txBox="1">
            <a:spLocks noChangeArrowheads="1"/>
          </p:cNvSpPr>
          <p:nvPr/>
        </p:nvSpPr>
        <p:spPr bwMode="auto">
          <a:xfrm>
            <a:off x="179388" y="692150"/>
            <a:ext cx="9391650" cy="4365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</a:t>
            </a:r>
            <a:r>
              <a:rPr lang="zh-CN" altLang="en-US" sz="4000">
                <a:latin typeface="Calibri" panose="020F0502020204030204" pitchFamily="34" charset="0"/>
              </a:rPr>
              <a:t>《</a:t>
            </a:r>
            <a:r>
              <a:rPr lang="zh-CN" altLang="zh-CN" sz="4000" b="1">
                <a:solidFill>
                  <a:srgbClr val="3F1B5B"/>
                </a:solidFill>
                <a:latin typeface="Calibri" panose="020F0502020204030204" pitchFamily="34" charset="0"/>
              </a:rPr>
              <a:t>天鹅》主要特征：   妍美  善航 </a:t>
            </a:r>
            <a:endParaRPr lang="zh-CN" altLang="zh-CN" sz="4000" b="1">
              <a:solidFill>
                <a:srgbClr val="3F1B5B"/>
              </a:solidFill>
              <a:latin typeface="Calibri" panose="020F0502020204030204" pitchFamily="34" charset="0"/>
            </a:endParaRPr>
          </a:p>
          <a:p>
            <a:r>
              <a:rPr lang="zh-CN" altLang="zh-CN" sz="4000" b="1">
                <a:solidFill>
                  <a:srgbClr val="3F1B5B"/>
                </a:solidFill>
                <a:latin typeface="Calibri" panose="020F0502020204030204" pitchFamily="34" charset="0"/>
              </a:rPr>
              <a:t> </a:t>
            </a:r>
            <a:endParaRPr lang="zh-CN" altLang="zh-CN" sz="4000" b="1">
              <a:solidFill>
                <a:srgbClr val="3F1B5B"/>
              </a:solidFill>
              <a:latin typeface="Calibri" panose="020F0502020204030204" pitchFamily="34" charset="0"/>
            </a:endParaRPr>
          </a:p>
          <a:p>
            <a:r>
              <a:rPr lang="zh-CN" altLang="zh-CN" sz="4000" b="1">
                <a:solidFill>
                  <a:srgbClr val="3F1B5B"/>
                </a:solidFill>
                <a:latin typeface="Calibri" panose="020F0502020204030204" pitchFamily="34" charset="0"/>
              </a:rPr>
              <a:t> </a:t>
            </a:r>
            <a:endParaRPr lang="zh-CN" altLang="zh-CN" sz="4000" b="1">
              <a:solidFill>
                <a:srgbClr val="3F1B5B"/>
              </a:solidFill>
              <a:latin typeface="Calibri" panose="020F0502020204030204" pitchFamily="34" charset="0"/>
            </a:endParaRPr>
          </a:p>
          <a:p>
            <a:r>
              <a:rPr lang="zh-CN" altLang="zh-CN" sz="4000" b="1">
                <a:solidFill>
                  <a:srgbClr val="3F1B5B"/>
                </a:solidFill>
                <a:latin typeface="Calibri" panose="020F0502020204030204" pitchFamily="34" charset="0"/>
              </a:rPr>
              <a:t>《蜘蛛》主要特征：聪明</a:t>
            </a:r>
            <a:endParaRPr lang="zh-CN" altLang="zh-CN" sz="4000" b="1">
              <a:solidFill>
                <a:srgbClr val="3F1B5B"/>
              </a:solidFill>
              <a:latin typeface="Calibri" panose="020F0502020204030204" pitchFamily="34" charset="0"/>
            </a:endParaRPr>
          </a:p>
          <a:p>
            <a:r>
              <a:rPr lang="zh-CN" altLang="zh-CN" sz="4000" b="1">
                <a:solidFill>
                  <a:srgbClr val="3F1B5B"/>
                </a:solidFill>
                <a:latin typeface="Calibri" panose="020F0502020204030204" pitchFamily="34" charset="0"/>
              </a:rPr>
              <a:t>  </a:t>
            </a:r>
            <a:endParaRPr lang="zh-CN" altLang="zh-CN" sz="4000" b="1">
              <a:solidFill>
                <a:srgbClr val="3F1B5B"/>
              </a:solidFill>
              <a:latin typeface="Calibri" panose="020F0502020204030204" pitchFamily="34" charset="0"/>
            </a:endParaRPr>
          </a:p>
          <a:p>
            <a:endParaRPr lang="zh-CN" altLang="zh-CN" sz="4000" b="1">
              <a:solidFill>
                <a:srgbClr val="3F1B5B"/>
              </a:solidFill>
              <a:latin typeface="Calibri" panose="020F0502020204030204" pitchFamily="34" charset="0"/>
            </a:endParaRPr>
          </a:p>
          <a:p>
            <a:r>
              <a:rPr lang="zh-CN" altLang="zh-CN" sz="4000" b="1">
                <a:solidFill>
                  <a:srgbClr val="3F1B5B"/>
                </a:solidFill>
                <a:latin typeface="Calibri" panose="020F0502020204030204" pitchFamily="34" charset="0"/>
              </a:rPr>
              <a:t>《大孔雀蛾的晚会》主要特征：大  多</a:t>
            </a:r>
            <a:r>
              <a:rPr lang="zh-CN" altLang="zh-CN" sz="4000" b="1">
                <a:solidFill>
                  <a:srgbClr val="7030A0"/>
                </a:solidFill>
                <a:latin typeface="Calibri" panose="020F0502020204030204" pitchFamily="34" charset="0"/>
              </a:rPr>
              <a:t> </a:t>
            </a:r>
            <a:r>
              <a:rPr lang="zh-CN" altLang="zh-CN" sz="4000">
                <a:latin typeface="Calibri" panose="020F0502020204030204" pitchFamily="34" charset="0"/>
              </a:rPr>
              <a:t> </a:t>
            </a:r>
            <a:endParaRPr lang="zh-CN" altLang="zh-CN" sz="4000">
              <a:latin typeface="Calibri" panose="020F0502020204030204" pitchFamily="34" charset="0"/>
            </a:endParaRPr>
          </a:p>
        </p:txBody>
      </p:sp>
      <p:sp>
        <p:nvSpPr>
          <p:cNvPr id="6" name="动作按钮: 前进或下一项 5">
            <a:hlinkClick r:id="" action="ppaction://hlinkshowjump?jump=nextslide"/>
          </p:cNvPr>
          <p:cNvSpPr/>
          <p:nvPr/>
        </p:nvSpPr>
        <p:spPr>
          <a:xfrm>
            <a:off x="8964613" y="5445125"/>
            <a:ext cx="758825" cy="373063"/>
          </a:xfrm>
          <a:prstGeom prst="actionButtonForwardNex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C:\Users\Administrator\Desktop\QQ图片2016040710392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23850" y="44450"/>
            <a:ext cx="5311775" cy="675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C:\Users\Administrator\Desktop\QQ图片201604071039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5025" y="0"/>
            <a:ext cx="474345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动作按钮: 自定义 1">
            <a:hlinkClick r:id="rId3" action="ppaction://hlinksldjump"/>
          </p:cNvPr>
          <p:cNvSpPr/>
          <p:nvPr/>
        </p:nvSpPr>
        <p:spPr>
          <a:xfrm>
            <a:off x="8528050" y="6400800"/>
            <a:ext cx="762000" cy="423863"/>
          </a:xfrm>
          <a:prstGeom prst="actionButtonBlank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1"/>
          <a:srcRect l="14645" t="13927" r="2049" b="6036"/>
          <a:stretch>
            <a:fillRect/>
          </a:stretch>
        </p:blipFill>
        <p:spPr bwMode="auto">
          <a:xfrm>
            <a:off x="101600" y="784225"/>
            <a:ext cx="9009063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动作按钮: 自定义 3">
            <a:hlinkClick r:id="rId2" action="ppaction://hlinksldjump" highlightClick="1"/>
          </p:cNvPr>
          <p:cNvSpPr/>
          <p:nvPr/>
        </p:nvSpPr>
        <p:spPr>
          <a:xfrm>
            <a:off x="7812088" y="6381750"/>
            <a:ext cx="1312862" cy="595313"/>
          </a:xfrm>
          <a:prstGeom prst="actionButtonBlank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076825" y="2205038"/>
            <a:ext cx="431800" cy="50323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532813" y="2781300"/>
            <a:ext cx="431800" cy="5048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00788" y="3429000"/>
            <a:ext cx="431800" cy="5048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524750" y="4652963"/>
            <a:ext cx="431800" cy="5048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45475" y="4652963"/>
            <a:ext cx="431800" cy="5048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87900" y="1844675"/>
            <a:ext cx="792163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16913" y="2708275"/>
            <a:ext cx="720725" cy="577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6325" y="3286125"/>
            <a:ext cx="792163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16800" y="4508500"/>
            <a:ext cx="611188" cy="64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45475" y="4437063"/>
            <a:ext cx="503238" cy="1079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364163" y="4184650"/>
            <a:ext cx="431800" cy="50482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1750" y="3716338"/>
            <a:ext cx="936625" cy="973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6" grpId="0" bldLvl="0" animBg="1"/>
      <p:bldP spid="7" grpId="0" bldLvl="0" animBg="1"/>
      <p:bldP spid="8" grpId="0" bldLvl="0" animBg="1"/>
      <p:bldP spid="9" grpId="0" bldLvl="0" animBg="1"/>
      <p:bldP spid="19" grpId="0" animBg="1"/>
      <p:bldP spid="19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80975" y="404813"/>
            <a:ext cx="9366250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1647825" y="2079625"/>
            <a:ext cx="317500" cy="38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3555" name="文本框 5"/>
          <p:cNvSpPr txBox="1">
            <a:spLocks noChangeArrowheads="1"/>
          </p:cNvSpPr>
          <p:nvPr/>
        </p:nvSpPr>
        <p:spPr bwMode="auto">
          <a:xfrm>
            <a:off x="323850" y="1844675"/>
            <a:ext cx="8386763" cy="2900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anose="020F0502020204030204" pitchFamily="34" charset="0"/>
              </a:rPr>
              <a:t> </a:t>
            </a:r>
            <a:r>
              <a:rPr lang="zh-CN" altLang="en-US" sz="6000" b="1">
                <a:solidFill>
                  <a:srgbClr val="C04E4E"/>
                </a:solidFill>
                <a:latin typeface="Calibri" panose="020F0502020204030204" pitchFamily="34" charset="0"/>
                <a:ea typeface="仿宋_GB2312" pitchFamily="49" charset="-122"/>
              </a:rPr>
              <a:t>小溪  蝴蝶  大雨   想飞  </a:t>
            </a:r>
            <a:endParaRPr lang="zh-CN" altLang="en-US" sz="6000" b="1">
              <a:solidFill>
                <a:srgbClr val="C04E4E"/>
              </a:solidFill>
              <a:latin typeface="Calibri" panose="020F0502020204030204" pitchFamily="34" charset="0"/>
              <a:ea typeface="仿宋_GB2312" pitchFamily="49" charset="-122"/>
            </a:endParaRPr>
          </a:p>
          <a:p>
            <a:r>
              <a:rPr lang="zh-CN" altLang="en-US" sz="6000" b="1">
                <a:solidFill>
                  <a:srgbClr val="C04E4E"/>
                </a:solidFill>
                <a:latin typeface="Calibri" panose="020F0502020204030204" pitchFamily="34" charset="0"/>
                <a:ea typeface="仿宋_GB2312" pitchFamily="49" charset="-122"/>
              </a:rPr>
              <a:t> </a:t>
            </a:r>
            <a:endParaRPr lang="zh-CN" altLang="en-US" sz="6000" b="1">
              <a:solidFill>
                <a:srgbClr val="C04E4E"/>
              </a:solidFill>
              <a:latin typeface="Calibri" panose="020F0502020204030204" pitchFamily="34" charset="0"/>
              <a:ea typeface="仿宋_GB2312" pitchFamily="49" charset="-122"/>
            </a:endParaRPr>
          </a:p>
          <a:p>
            <a:r>
              <a:rPr lang="zh-CN" altLang="en-US" sz="6000" b="1">
                <a:solidFill>
                  <a:srgbClr val="C04E4E"/>
                </a:solidFill>
                <a:latin typeface="Calibri" panose="020F0502020204030204" pitchFamily="34" charset="0"/>
                <a:ea typeface="仿宋_GB2312" pitchFamily="49" charset="-122"/>
              </a:rPr>
              <a:t>恶作剧   努力  飞向天空</a:t>
            </a:r>
            <a:endParaRPr lang="zh-CN" altLang="en-US" sz="6000" b="1">
              <a:solidFill>
                <a:srgbClr val="C04E4E"/>
              </a:solidFill>
              <a:latin typeface="Calibri" panose="020F050202020403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</Words>
  <Application/>
  <Paragraphs>83</Paragraphs>
  <Slides>12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Adobe 楷体 Std R</vt:lpstr>
      <vt:lpstr>华文新魏</vt:lpstr>
      <vt:lpstr>方正流行体简体</vt:lpstr>
      <vt:lpstr>仿宋_GB2312</vt:lpstr>
      <vt:lpstr>楷体_GB2312</vt:lpstr>
      <vt:lpstr>Segoe Print</vt:lpstr>
      <vt:lpstr>微软雅黑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Www.SangSan.Cn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hao1977</cp:lastModifiedBy>
  <dcterms:created xsi:type="dcterms:W3CDTF">2016-04-19T05:01:00Z</dcterms:created>
  <dcterms:modified xsi:type="dcterms:W3CDTF">2018-08-11T18:25:40Z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