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tags/tag12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6" r:id="rId2"/>
    <p:sldId id="285" r:id="rId3"/>
    <p:sldId id="287" r:id="rId4"/>
    <p:sldId id="286" r:id="rId5"/>
    <p:sldId id="306" r:id="rId6"/>
    <p:sldId id="259" r:id="rId7"/>
    <p:sldId id="260" r:id="rId8"/>
    <p:sldId id="262" r:id="rId9"/>
    <p:sldId id="263" r:id="rId10"/>
    <p:sldId id="307" r:id="rId11"/>
    <p:sldId id="264" r:id="rId12"/>
    <p:sldId id="284" r:id="rId13"/>
    <p:sldId id="265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3" r:id="rId22"/>
    <p:sldId id="308" r:id="rId23"/>
    <p:sldId id="309" r:id="rId24"/>
    <p:sldId id="282" r:id="rId25"/>
    <p:sldId id="327" r:id="rId26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EC4012"/>
    <a:srgbClr val="FF0000"/>
    <a:srgbClr val="FF5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-690" y="-96"/>
      </p:cViewPr>
      <p:guideLst>
        <p:guide orient="horz" pos="2160"/>
        <p:guide pos="384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213803"/>
            <a:ext cx="9144000" cy="2283777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93478"/>
            <a:ext cx="9144000" cy="1267142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rgbClr val="93939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11/7/2016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blinds dir="vert"/>
      </p:transition>
    </mc:Choice>
    <mc:Fallback>
      <p:transition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13D0CE79-49FB-443D-BEF8-6B709DE8FD0C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7"/>
          <p:cNvSpPr>
            <a:spLocks noGrp="1"/>
          </p:cNvSpPr>
          <p:nvPr>
            <p:ph sz="quarter" idx="13"/>
          </p:nvPr>
        </p:nvSpPr>
        <p:spPr>
          <a:xfrm>
            <a:off x="838201" y="571503"/>
            <a:ext cx="10515601" cy="564991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blinds dir="vert"/>
      </p:transition>
    </mc:Choice>
    <mc:Fallback>
      <p:transition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11/7/2016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blinds dir="vert"/>
      </p:transition>
    </mc:Choice>
    <mc:Fallback>
      <p:transition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511516" y="2720340"/>
            <a:ext cx="7168968" cy="1554481"/>
            <a:chOff x="2366261" y="2886075"/>
            <a:chExt cx="4612389" cy="1000126"/>
          </a:xfrm>
        </p:grpSpPr>
        <p:sp>
          <p:nvSpPr>
            <p:cNvPr id="7" name="椭圆 6"/>
            <p:cNvSpPr/>
            <p:nvPr/>
          </p:nvSpPr>
          <p:spPr>
            <a:xfrm>
              <a:off x="6648450" y="2886075"/>
              <a:ext cx="330200" cy="33020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lnSpcReduction="10000"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2366261" y="3371850"/>
              <a:ext cx="3821814" cy="0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 lim="800000"/>
            </a:ln>
            <a:effectLst/>
          </p:spPr>
        </p:cxnSp>
        <p:sp>
          <p:nvSpPr>
            <p:cNvPr id="9" name="椭圆 8"/>
            <p:cNvSpPr/>
            <p:nvPr/>
          </p:nvSpPr>
          <p:spPr>
            <a:xfrm>
              <a:off x="6170613" y="2951163"/>
              <a:ext cx="657225" cy="657225"/>
            </a:xfrm>
            <a:prstGeom prst="ellipse">
              <a:avLst/>
            </a:prstGeom>
            <a:noFill/>
            <a:ln w="63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6265863" y="3046413"/>
              <a:ext cx="466725" cy="466725"/>
            </a:xfrm>
            <a:prstGeom prst="ellipse">
              <a:avLst/>
            </a:prstGeom>
            <a:noFill/>
            <a:ln cmpd="sng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297613" y="3078163"/>
              <a:ext cx="403225" cy="403225"/>
            </a:xfrm>
            <a:prstGeom prst="ellipse">
              <a:avLst/>
            </a:prstGeom>
            <a:noFill/>
            <a:ln w="635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6381750" y="3163888"/>
              <a:ext cx="233363" cy="23336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70000" lnSpcReduction="20000"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6188075" y="3698875"/>
              <a:ext cx="187326" cy="187326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47500" lnSpcReduction="20000"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4093" y="2217420"/>
            <a:ext cx="6313460" cy="1257953"/>
          </a:xfrm>
        </p:spPr>
        <p:txBody>
          <a:bodyPr anchor="b" anchorCtr="0">
            <a:normAutofit/>
          </a:bodyPr>
          <a:lstStyle>
            <a:lvl1pPr algn="r">
              <a:defRPr sz="2800" b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74092" y="3524723"/>
            <a:ext cx="6313459" cy="750098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C764DE79-268F-4C1A-8933-263129D2AF90}" type="datetimeFigureOut">
              <a:rPr lang="en-US" dirty="0"/>
              <a:pPr/>
              <a:t>11/7/2016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blinds dir="vert"/>
      </p:transition>
    </mc:Choice>
    <mc:Fallback>
      <p:transition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524000"/>
            <a:ext cx="5181600" cy="4652963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524000"/>
            <a:ext cx="5181600" cy="4652963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11/7/2016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blinds dir="vert"/>
      </p:transition>
    </mc:Choice>
    <mc:Fallback>
      <p:transition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149351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13431"/>
            <a:ext cx="5157787" cy="6572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338388"/>
            <a:ext cx="5157787" cy="3851275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13431"/>
            <a:ext cx="5183188" cy="6572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338388"/>
            <a:ext cx="5183188" cy="3851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11/7/2016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blinds dir="vert"/>
      </p:transition>
    </mc:Choice>
    <mc:Fallback>
      <p:transition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28900" y="2594293"/>
            <a:ext cx="6934200" cy="1669415"/>
          </a:xfrm>
        </p:spPr>
        <p:txBody>
          <a:bodyPr>
            <a:normAutofit/>
          </a:bodyPr>
          <a:lstStyle>
            <a:lvl1pPr algn="ctr">
              <a:defRPr sz="8800" b="1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DF0F0-A510-4799-A3EA-7F26FDDB4FEC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B4A5D-358B-4A19-A0B1-0F3203270F5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blinds dir="vert"/>
      </p:transition>
    </mc:Choice>
    <mc:Fallback>
      <p:transition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11/7/2016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blinds dir="vert"/>
      </p:transition>
    </mc:Choice>
    <mc:Fallback>
      <p:transition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7" y="607100"/>
            <a:ext cx="4165200" cy="1600200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607100"/>
            <a:ext cx="61704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7" y="22073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blinds dir="vert"/>
      </p:transition>
    </mc:Choice>
    <mc:Fallback>
      <p:transition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11/7/2016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blinds dir="vert"/>
      </p:transition>
    </mc:Choice>
    <mc:Fallback>
      <p:transition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6"/>
            <a:ext cx="10515600" cy="10234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540933"/>
            <a:ext cx="10515600" cy="46360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pPr/>
              <a:t>11/7/2016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>
    <mc:Choice xmlns:p14="http://schemas.microsoft.com/office/powerpoint/2010/main" xmlns="" Requires="p14">
      <p:transition p14:dur="500">
        <p:blinds dir="vert"/>
      </p:transition>
    </mc:Choice>
    <mc:Fallback>
      <p:transition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>
            <a:lumMod val="75000"/>
          </a:schemeClr>
        </a:buClr>
        <a:buFont typeface="Wingdings" panose="05000000000000000000" pitchFamily="2" charset="2"/>
        <a:buChar char="¡"/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00100" y="504825"/>
            <a:ext cx="5876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人民版七年级道德与法治第五课第一框</a:t>
            </a:r>
            <a:endParaRPr lang="zh-CN" altLang="en-US" sz="2400" dirty="0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2161971" y="1699349"/>
            <a:ext cx="7789423" cy="1669415"/>
          </a:xfrm>
        </p:spPr>
        <p:txBody>
          <a:bodyPr>
            <a:normAutofit/>
          </a:bodyPr>
          <a:lstStyle/>
          <a:p>
            <a:r>
              <a:rPr lang="zh-CN" altLang="en-US" sz="8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为他人开一朵花</a:t>
            </a:r>
            <a:endParaRPr lang="zh-CN" altLang="en-US" sz="8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07796" y="4036979"/>
            <a:ext cx="46790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accent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心中有他人</a:t>
            </a:r>
            <a:endParaRPr lang="zh-CN" altLang="en-US" sz="6000" dirty="0">
              <a:solidFill>
                <a:schemeClr val="accent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111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7780" y="34290"/>
            <a:ext cx="12207240" cy="68687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4775" y="1035685"/>
            <a:ext cx="6979285" cy="4480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4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为</a:t>
            </a:r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别人点亮灯的同时，也为自己点了一盏灯；方便他人就是方便自己，关心别人就是关心自己；心中有他人，懂得为别人着想；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赠人玫瑰手有余香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blinds dir="vert"/>
      </p:transition>
    </mc:Choice>
    <mc:Fallback>
      <p:transition>
        <p:blinds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229485" y="1697355"/>
            <a:ext cx="8375650" cy="27539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E77989">
                  <a:lumMod val="75000"/>
                </a:srgbClr>
              </a:buClr>
              <a:buFont typeface="Wingdings" panose="05000000000000000000" pitchFamily="2" charset="2"/>
              <a:buNone/>
              <a:defRPr sz="2400" kern="1200">
                <a:solidFill>
                  <a:sysClr val="window" lastClr="FFFFFF">
                    <a:lumMod val="50000"/>
                  </a:sysClr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ysClr val="window" lastClr="FFFFFF">
                    <a:lumMod val="50000"/>
                  </a:sysClr>
                </a:solidFill>
                <a:latin typeface="Arial" panose="020B0604020202020204" pitchFamily="34" charset="0"/>
                <a:ea typeface="+mn-ea"/>
                <a:cs typeface="+mn-ea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ysClr val="window" lastClr="FFFFFF">
                    <a:lumMod val="50000"/>
                  </a:sysClr>
                </a:solidFill>
                <a:latin typeface="Arial" panose="020B0604020202020204" pitchFamily="34" charset="0"/>
                <a:ea typeface="+mn-ea"/>
                <a:cs typeface="+mn-ea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ysClr val="window" lastClr="FFFFFF">
                    <a:lumMod val="50000"/>
                  </a:sysClr>
                </a:solidFill>
                <a:latin typeface="Arial" panose="020B0604020202020204" pitchFamily="34" charset="0"/>
                <a:ea typeface="+mn-ea"/>
                <a:cs typeface="+mn-ea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ysClr val="window" lastClr="FFFFFF">
                    <a:lumMod val="50000"/>
                  </a:sysClr>
                </a:solidFill>
                <a:latin typeface="Arial" panose="020B0604020202020204" pitchFamily="34" charset="0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95959"/>
                </a:solidFill>
                <a:latin typeface="Arial" panose="020B0604020202020204" pitchFamily="34" charset="0"/>
                <a:ea typeface="+mn-ea"/>
                <a:cs typeface="+mn-ea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95959"/>
                </a:solidFill>
                <a:latin typeface="Arial" panose="020B0604020202020204" pitchFamily="34" charset="0"/>
                <a:ea typeface="+mn-ea"/>
                <a:cs typeface="+mn-ea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95959"/>
                </a:solidFill>
                <a:latin typeface="Arial" panose="020B0604020202020204" pitchFamily="34" charset="0"/>
                <a:ea typeface="+mn-ea"/>
                <a:cs typeface="+mn-ea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95959"/>
                </a:solidFill>
                <a:latin typeface="Arial" panose="020B0604020202020204" pitchFamily="34" charset="0"/>
                <a:ea typeface="+mn-ea"/>
                <a:cs typeface="+mn-ea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chemeClr val="tx2">
                    <a:lumMod val="50000"/>
                  </a:schemeClr>
                </a:solidFill>
                <a:ea typeface="宋体" panose="02010600030101010101" pitchFamily="2" charset="-122"/>
              </a:rPr>
              <a:t>1.</a:t>
            </a:r>
            <a:r>
              <a:rPr lang="zh-CN" altLang="en-US" sz="3600" b="1" dirty="0">
                <a:solidFill>
                  <a:schemeClr val="tx2">
                    <a:lumMod val="50000"/>
                  </a:schemeClr>
                </a:solidFill>
                <a:ea typeface="宋体" panose="02010600030101010101" pitchFamily="2" charset="-122"/>
              </a:rPr>
              <a:t>请同学们阅读课本</a:t>
            </a:r>
            <a:r>
              <a:rPr lang="en-US" altLang="zh-CN" sz="3600" b="1" dirty="0">
                <a:solidFill>
                  <a:schemeClr val="tx2">
                    <a:lumMod val="50000"/>
                  </a:schemeClr>
                </a:solidFill>
                <a:ea typeface="宋体" panose="02010600030101010101" pitchFamily="2" charset="-122"/>
              </a:rPr>
              <a:t>p45</a:t>
            </a:r>
            <a:r>
              <a:rPr lang="zh-CN" altLang="en-US" sz="3600" b="1" dirty="0">
                <a:solidFill>
                  <a:schemeClr val="tx2">
                    <a:lumMod val="50000"/>
                  </a:schemeClr>
                </a:solidFill>
                <a:ea typeface="宋体" panose="02010600030101010101" pitchFamily="2" charset="-122"/>
              </a:rPr>
              <a:t>页相关链接的事例，说一说张路和杨帆身上都具有什么样的品质？你们做过类似的事情吗？</a:t>
            </a:r>
          </a:p>
        </p:txBody>
      </p:sp>
      <p:sp>
        <p:nvSpPr>
          <p:cNvPr id="3" name="矩形 2"/>
          <p:cNvSpPr/>
          <p:nvPr/>
        </p:nvSpPr>
        <p:spPr>
          <a:xfrm rot="21300000">
            <a:off x="510540" y="320040"/>
            <a:ext cx="4389120" cy="11887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>
                <a:ln w="13462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dist="50800" dir="2700000" algn="bl" rotWithShape="0">
                    <a:srgbClr val="356277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合作探究</a:t>
            </a:r>
          </a:p>
        </p:txBody>
      </p:sp>
    </p:spTree>
    <p:custDataLst>
      <p:tags r:id="rId1"/>
    </p:custData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78355" y="1552575"/>
            <a:ext cx="8162925" cy="198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4400" b="1" dirty="0" smtClean="0"/>
          </a:p>
          <a:p>
            <a:endParaRPr lang="en-US" altLang="zh-CN" sz="4000" b="1" dirty="0" smtClean="0"/>
          </a:p>
          <a:p>
            <a:endParaRPr lang="en-US" altLang="zh-CN" sz="4000" dirty="0" smtClean="0"/>
          </a:p>
        </p:txBody>
      </p:sp>
      <p:pic>
        <p:nvPicPr>
          <p:cNvPr id="2" name="图片 1" descr="u=1173737556,2699518622&amp;fm=21&amp;gp=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55" y="-27305"/>
            <a:ext cx="12175490" cy="688149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13180" y="2773680"/>
            <a:ext cx="8346440" cy="131064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8000" b="1">
                <a:ln w="25400">
                  <a:gradFill>
                    <a:gsLst>
                      <a:gs pos="0">
                        <a:srgbClr val="5B9BD5">
                          <a:lumMod val="5000"/>
                          <a:lumOff val="95000"/>
                        </a:srgbClr>
                      </a:gs>
                      <a:gs pos="74000">
                        <a:srgbClr val="FAAD26"/>
                      </a:gs>
                      <a:gs pos="83000">
                        <a:srgbClr val="FF9933"/>
                      </a:gs>
                      <a:gs pos="100000">
                        <a:srgbClr val="FFDF2D">
                          <a:lumMod val="37000"/>
                          <a:lumOff val="63000"/>
                        </a:srgbClr>
                      </a:gs>
                    </a:gsLst>
                    <a:lin ang="5400000"/>
                  </a:gradFill>
                </a:ln>
                <a:solidFill>
                  <a:srgbClr val="00B050"/>
                </a:solidFill>
                <a:effectLst>
                  <a:outerShdw blurRad="50800" dist="50800" dir="7200000" algn="ctr" rotWithShape="0">
                    <a:srgbClr val="6E747A">
                      <a:alpha val="43000"/>
                    </a:srgbClr>
                  </a:outerShdw>
                </a:effectLst>
                <a:latin typeface="新宋体" panose="02010609030101010101" charset="-122"/>
                <a:ea typeface="新宋体" panose="02010609030101010101" charset="-122"/>
              </a:rPr>
              <a:t>欣赏一下图片吧！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81145" y="1003935"/>
            <a:ext cx="8141335" cy="5882640"/>
          </a:xfrm>
          <a:prstGeom prst="rect">
            <a:avLst/>
          </a:prstGeom>
        </p:spPr>
      </p:pic>
      <p:sp>
        <p:nvSpPr>
          <p:cNvPr id="7" name="流程图: 可选过程 6"/>
          <p:cNvSpPr/>
          <p:nvPr/>
        </p:nvSpPr>
        <p:spPr>
          <a:xfrm>
            <a:off x="792480" y="328295"/>
            <a:ext cx="3025140" cy="104013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400"/>
              <a:t>走进生活</a:t>
            </a:r>
          </a:p>
        </p:txBody>
      </p:sp>
    </p:spTree>
    <p:custDataLst>
      <p:tags r:id="rId1"/>
    </p:custData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36520" y="344805"/>
            <a:ext cx="9553575" cy="6858635"/>
          </a:xfrm>
          <a:prstGeom prst="rect">
            <a:avLst/>
          </a:prstGeom>
        </p:spPr>
      </p:pic>
      <p:sp>
        <p:nvSpPr>
          <p:cNvPr id="5" name="流程图: 可选过程 4"/>
          <p:cNvSpPr/>
          <p:nvPr/>
        </p:nvSpPr>
        <p:spPr>
          <a:xfrm>
            <a:off x="313055" y="235585"/>
            <a:ext cx="3002915" cy="1202055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400" b="1"/>
              <a:t>献爱心啦！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2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732405" y="1170305"/>
            <a:ext cx="9450070" cy="5702300"/>
          </a:xfrm>
          <a:prstGeom prst="rect">
            <a:avLst/>
          </a:prstGeom>
        </p:spPr>
      </p:pic>
      <p:sp>
        <p:nvSpPr>
          <p:cNvPr id="5" name="流程图: 可选过程 4"/>
          <p:cNvSpPr/>
          <p:nvPr/>
        </p:nvSpPr>
        <p:spPr>
          <a:xfrm>
            <a:off x="394335" y="173355"/>
            <a:ext cx="5213985" cy="996315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400" b="1"/>
              <a:t>文明乘车  尊老爱幼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19020" y="2654300"/>
            <a:ext cx="7914640" cy="3298190"/>
          </a:xfrm>
        </p:spPr>
        <p:txBody>
          <a:bodyPr/>
          <a:lstStyle/>
          <a:p>
            <a:r>
              <a:rPr lang="zh-CN" altLang="en-US" sz="4800" dirty="0" smtClean="0">
                <a:solidFill>
                  <a:schemeClr val="tx2">
                    <a:lumMod val="50000"/>
                  </a:schemeClr>
                </a:solidFill>
              </a:rPr>
              <a:t>提问：看</a:t>
            </a:r>
            <a:r>
              <a:rPr lang="zh-CN" altLang="en-US" sz="4800" dirty="0">
                <a:solidFill>
                  <a:schemeClr val="tx2">
                    <a:lumMod val="50000"/>
                  </a:schemeClr>
                </a:solidFill>
              </a:rPr>
              <a:t>了上面几幅图片，你觉得主人公身上都有哪些值得我们学习的品质呢</a:t>
            </a:r>
            <a:r>
              <a:rPr lang="zh-CN" altLang="en-US" sz="4800" dirty="0" smtClean="0">
                <a:solidFill>
                  <a:schemeClr val="tx2">
                    <a:lumMod val="50000"/>
                  </a:schemeClr>
                </a:solidFill>
              </a:rPr>
              <a:t>？</a:t>
            </a:r>
            <a:endParaRPr lang="zh-CN" altLang="en-US" sz="4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 rot="21300000">
            <a:off x="708660" y="731520"/>
            <a:ext cx="385572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latin typeface="新宋体" panose="02010609030101010101" charset="-122"/>
                <a:ea typeface="新宋体" panose="02010609030101010101" charset="-122"/>
              </a:rPr>
              <a:t>小组讨论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8905" y="94615"/>
            <a:ext cx="8096885" cy="619188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872855" y="1866265"/>
            <a:ext cx="2480945" cy="299021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/>
              <a:t>天气太热了，得让脚也透透气！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5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38430" y="479425"/>
            <a:ext cx="8999855" cy="5460365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9491980" y="1724025"/>
            <a:ext cx="1861820" cy="327152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/>
              <a:t>这面真香呀，我得趁热吃！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41910" y="570230"/>
            <a:ext cx="8954135" cy="5718175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9498965" y="1861185"/>
            <a:ext cx="2053590" cy="3764915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/>
              <a:t>公共场所接到了老朋友的电话</a:t>
            </a:r>
            <a:r>
              <a:rPr lang="en-US" altLang="zh-CN" sz="3600" b="1"/>
              <a:t>...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68680" y="182245"/>
            <a:ext cx="8656955" cy="901700"/>
          </a:xfrm>
        </p:spPr>
        <p:txBody>
          <a:bodyPr/>
          <a:lstStyle/>
          <a:p>
            <a:r>
              <a:rPr lang="zh-CN" altLang="en-US">
                <a:solidFill>
                  <a:schemeClr val="accent6"/>
                </a:solidFill>
              </a:rPr>
              <a:t>窗台上有一朵花，这个屋子就有了生气</a:t>
            </a:r>
          </a:p>
        </p:txBody>
      </p:sp>
      <p:pic>
        <p:nvPicPr>
          <p:cNvPr id="4" name="内容占位符 3" descr="窗台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29210" y="1388745"/>
            <a:ext cx="5787390" cy="5457825"/>
          </a:xfrm>
          <a:prstGeom prst="rect">
            <a:avLst/>
          </a:prstGeom>
        </p:spPr>
      </p:pic>
      <p:pic>
        <p:nvPicPr>
          <p:cNvPr id="5" name="图片 4" descr="窗台花朵紫色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47105" y="1388745"/>
            <a:ext cx="6297930" cy="54984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blinds dir="vert"/>
      </p:transition>
    </mc:Choice>
    <mc:Fallback>
      <p:transition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66975" y="2268220"/>
            <a:ext cx="7921625" cy="3544570"/>
          </a:xfrm>
        </p:spPr>
        <p:txBody>
          <a:bodyPr/>
          <a:lstStyle/>
          <a:p>
            <a:r>
              <a:rPr lang="en-US" altLang="zh-CN" sz="4400" dirty="0">
                <a:solidFill>
                  <a:schemeClr val="tx2">
                    <a:lumMod val="50000"/>
                  </a:schemeClr>
                </a:solidFill>
              </a:rPr>
              <a:t>3.</a:t>
            </a:r>
            <a:r>
              <a:rPr lang="zh-CN" altLang="en-US" sz="4400" dirty="0">
                <a:solidFill>
                  <a:schemeClr val="tx2">
                    <a:lumMod val="50000"/>
                  </a:schemeClr>
                </a:solidFill>
              </a:rPr>
              <a:t>设身处地的想一想，如果你遇到了这些事情，你会有什么样的感</a:t>
            </a:r>
            <a:r>
              <a:rPr lang="zh-CN" altLang="en-US" sz="4400" dirty="0" smtClean="0">
                <a:solidFill>
                  <a:schemeClr val="tx2">
                    <a:lumMod val="50000"/>
                  </a:schemeClr>
                </a:solidFill>
              </a:rPr>
              <a:t>受？该</a:t>
            </a:r>
            <a:r>
              <a:rPr lang="zh-CN" altLang="en-US" sz="4400" dirty="0">
                <a:solidFill>
                  <a:schemeClr val="tx2">
                    <a:lumMod val="50000"/>
                  </a:schemeClr>
                </a:solidFill>
              </a:rPr>
              <a:t>如</a:t>
            </a:r>
            <a:r>
              <a:rPr lang="zh-CN" altLang="en-US" sz="4400" dirty="0" smtClean="0">
                <a:solidFill>
                  <a:schemeClr val="tx2">
                    <a:lumMod val="50000"/>
                  </a:schemeClr>
                </a:solidFill>
              </a:rPr>
              <a:t>何纠正他人的行为呢？</a:t>
            </a:r>
            <a:endParaRPr lang="zh-CN" altLang="en-US" sz="4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 rot="21240000">
            <a:off x="478155" y="624840"/>
            <a:ext cx="477393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latin typeface="新宋体" panose="02010609030101010101" charset="-122"/>
                <a:ea typeface="新宋体" panose="02010609030101010101" charset="-122"/>
              </a:rPr>
              <a:t>我来说一说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1" descr="012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6000" contrast="18000"/>
          </a:blip>
          <a:stretch>
            <a:fillRect/>
          </a:stretch>
        </p:blipFill>
        <p:spPr>
          <a:xfrm>
            <a:off x="-42545" y="-9525"/>
            <a:ext cx="12276455" cy="68770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411855" y="367030"/>
            <a:ext cx="7610475" cy="3749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EC4012"/>
                </a:solidFill>
                <a:latin typeface="新宋体" panose="02010609030101010101" charset="-122"/>
                <a:ea typeface="新宋体" panose="02010609030101010101" charset="-122"/>
              </a:rPr>
              <a:t>  </a:t>
            </a:r>
            <a:r>
              <a:rPr lang="en-US" altLang="zh-CN" sz="4000" b="1">
                <a:solidFill>
                  <a:srgbClr val="EC4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b="1">
                <a:solidFill>
                  <a:srgbClr val="EC4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心中有亲人，心中有朋友都是心中有他人的表现，能为别人开花的心是善良的心，能为别人的生活绚丽而付出的人是懂得感恩的人，每一个人都有这样的潜能和品格。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21240000">
            <a:off x="419735" y="202565"/>
            <a:ext cx="293751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latin typeface="新宋体" panose="02010609030101010101" charset="-122"/>
                <a:ea typeface="新宋体" panose="02010609030101010101" charset="-122"/>
              </a:rPr>
              <a:t>想一想</a:t>
            </a:r>
          </a:p>
        </p:txBody>
      </p:sp>
      <p:pic>
        <p:nvPicPr>
          <p:cNvPr id="5" name="图片 4" descr="000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43040" y="-50165"/>
            <a:ext cx="5661025" cy="69037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65760" y="2100580"/>
            <a:ext cx="6177915" cy="2773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latin typeface="新宋体" panose="02010609030101010101" charset="-122"/>
                <a:ea typeface="新宋体" panose="02010609030101010101" charset="-122"/>
                <a:sym typeface="+mn-ea"/>
              </a:rPr>
              <a:t>你周围的同学有哪些为他人着想的行为和想法？哪些地方值得你的学习？</a:t>
            </a:r>
            <a:endParaRPr lang="zh-CN" altLang="en-US" sz="4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blinds dir="vert"/>
      </p:transition>
    </mc:Choice>
    <mc:Fallback>
      <p:transition>
        <p:blinds dir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5555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20320" y="-60325"/>
            <a:ext cx="12232640" cy="72536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61770" y="1066165"/>
            <a:ext cx="10118090" cy="3444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我们</a:t>
            </a:r>
            <a:r>
              <a:rPr lang="zh-CN" altLang="en-US" sz="36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都有为他人开一朵花的愿望，只不过我们的这种愿望有时被自己遗忘了，有时被其他东西遮盖住了。其实，为他人开一朵花，何尝不是为自己的生命增加了一缕温馨？为他人开一朵花，又何尝不是精彩自己的人生？俗话说：</a:t>
            </a:r>
            <a:r>
              <a:rPr lang="zh-CN" altLang="en-US" sz="3600" b="1">
                <a:solidFill>
                  <a:srgbClr val="FFC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赠人玫瑰，手有余香；与人方便，与己方便。</a:t>
            </a:r>
          </a:p>
        </p:txBody>
      </p:sp>
      <p:sp>
        <p:nvSpPr>
          <p:cNvPr id="6" name="矩形 5"/>
          <p:cNvSpPr/>
          <p:nvPr/>
        </p:nvSpPr>
        <p:spPr>
          <a:xfrm rot="21420000">
            <a:off x="629285" y="468630"/>
            <a:ext cx="3978910" cy="8839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8000" b="1" baseline="30000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</a:rPr>
              <a:t>换位思考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blinds dir="vert"/>
      </p:transition>
    </mc:Choice>
    <mc:Fallback>
      <p:transition>
        <p:blinds dir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6215" y="51435"/>
            <a:ext cx="8085455" cy="1009650"/>
          </a:xfrm>
        </p:spPr>
        <p:txBody>
          <a:bodyPr/>
          <a:lstStyle/>
          <a:p>
            <a:r>
              <a:rPr lang="zh-CN" altLang="en-US"/>
              <a:t>课堂小结：</a:t>
            </a:r>
          </a:p>
        </p:txBody>
      </p:sp>
      <p:sp>
        <p:nvSpPr>
          <p:cNvPr id="4" name="流程图: 可选过程 3"/>
          <p:cNvSpPr/>
          <p:nvPr/>
        </p:nvSpPr>
        <p:spPr>
          <a:xfrm>
            <a:off x="2879725" y="1061085"/>
            <a:ext cx="7153275" cy="833120"/>
          </a:xfrm>
          <a:prstGeom prst="flowChartAlternateProcess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/>
              <a:t>如何做到心中有他人</a:t>
            </a:r>
            <a:r>
              <a:rPr lang="zh-CN" altLang="en-US" sz="3200" b="1"/>
              <a:t>：</a:t>
            </a:r>
          </a:p>
        </p:txBody>
      </p:sp>
      <p:sp>
        <p:nvSpPr>
          <p:cNvPr id="5" name="流程图: 可选过程 4"/>
          <p:cNvSpPr/>
          <p:nvPr/>
        </p:nvSpPr>
        <p:spPr>
          <a:xfrm>
            <a:off x="3100070" y="2273935"/>
            <a:ext cx="6714490" cy="683260"/>
          </a:xfrm>
          <a:prstGeom prst="flowChartAlternate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/>
              <a:t>主动关心他人</a:t>
            </a:r>
          </a:p>
        </p:txBody>
      </p:sp>
      <p:sp>
        <p:nvSpPr>
          <p:cNvPr id="6" name="流程图: 可选过程 5"/>
          <p:cNvSpPr/>
          <p:nvPr/>
        </p:nvSpPr>
        <p:spPr>
          <a:xfrm>
            <a:off x="3098800" y="3211830"/>
            <a:ext cx="6714490" cy="652145"/>
          </a:xfrm>
          <a:prstGeom prst="flowChartAlternate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/>
              <a:t>设身处地，换位思考，理解他人</a:t>
            </a:r>
          </a:p>
        </p:txBody>
      </p:sp>
      <p:sp>
        <p:nvSpPr>
          <p:cNvPr id="7" name="流程图: 可选过程 6"/>
          <p:cNvSpPr/>
          <p:nvPr/>
        </p:nvSpPr>
        <p:spPr>
          <a:xfrm>
            <a:off x="3099435" y="4170045"/>
            <a:ext cx="6713855" cy="696595"/>
          </a:xfrm>
          <a:prstGeom prst="flowChartAlternate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/>
              <a:t>平等待人，尊重他人</a:t>
            </a:r>
          </a:p>
        </p:txBody>
      </p:sp>
      <p:sp>
        <p:nvSpPr>
          <p:cNvPr id="8" name="流程图: 可选过程 7"/>
          <p:cNvSpPr/>
          <p:nvPr/>
        </p:nvSpPr>
        <p:spPr>
          <a:xfrm>
            <a:off x="3100705" y="5099685"/>
            <a:ext cx="6713855" cy="682625"/>
          </a:xfrm>
          <a:prstGeom prst="flowChartAlternate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/>
              <a:t>向他人伸出援手，乐于奉献</a:t>
            </a:r>
          </a:p>
        </p:txBody>
      </p:sp>
      <p:sp>
        <p:nvSpPr>
          <p:cNvPr id="9" name="流程图: 可选过程 8"/>
          <p:cNvSpPr/>
          <p:nvPr/>
        </p:nvSpPr>
        <p:spPr>
          <a:xfrm>
            <a:off x="3099435" y="6014720"/>
            <a:ext cx="6715125" cy="656590"/>
          </a:xfrm>
          <a:prstGeom prst="flowChartAlternate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3600"/>
              <a:t>......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777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32385" y="-19685"/>
            <a:ext cx="12256770" cy="68980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806950" y="700405"/>
            <a:ext cx="400240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巩固提高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013710" y="2896870"/>
            <a:ext cx="8340090" cy="228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完成练习册：</a:t>
            </a:r>
          </a:p>
          <a:p>
            <a:r>
              <a:rPr lang="en-US" altLang="zh-CN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单项选择题</a:t>
            </a:r>
            <a:r>
              <a:rPr lang="en-US" altLang="zh-CN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1—8</a:t>
            </a:r>
            <a:r>
              <a:rPr lang="zh-CN" altLang="en-US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11—15</a:t>
            </a:r>
            <a:r>
              <a:rPr lang="zh-CN" altLang="en-US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</a:p>
          <a:p>
            <a:r>
              <a:rPr lang="en-US" altLang="zh-CN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问答题</a:t>
            </a:r>
            <a:r>
              <a:rPr lang="en-US" altLang="zh-CN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en-US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blinds dir="vert"/>
      </p:transition>
    </mc:Choice>
    <mc:Fallback>
      <p:transition>
        <p:blinds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ashu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7640" y="2018665"/>
            <a:ext cx="6496685" cy="4984750"/>
          </a:xfrm>
          <a:prstGeom prst="rect">
            <a:avLst/>
          </a:prstGeom>
        </p:spPr>
      </p:pic>
      <p:pic>
        <p:nvPicPr>
          <p:cNvPr id="3" name="图片 2" descr="kaihudeshu ho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24370" y="27305"/>
            <a:ext cx="5147310" cy="68154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0480" y="590550"/>
            <a:ext cx="734504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accent6"/>
                </a:solidFill>
              </a:rPr>
              <a:t>一棵树开了花，这棵树就有了神采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一条路上绽满花朵，这条路就充满了诗意</a:t>
            </a:r>
          </a:p>
        </p:txBody>
      </p:sp>
      <p:pic>
        <p:nvPicPr>
          <p:cNvPr id="4" name="内容占位符 3" descr="jiedao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635" y="1388745"/>
            <a:ext cx="6110605" cy="5553710"/>
          </a:xfrm>
          <a:prstGeom prst="rect">
            <a:avLst/>
          </a:prstGeom>
        </p:spPr>
      </p:pic>
      <p:pic>
        <p:nvPicPr>
          <p:cNvPr id="5" name="图片 4" descr="xianhuajiedao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68415" y="1333500"/>
            <a:ext cx="5824220" cy="5608955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1520" y="1038013"/>
            <a:ext cx="10515600" cy="4636030"/>
          </a:xfrm>
        </p:spPr>
        <p:txBody>
          <a:bodyPr/>
          <a:lstStyle/>
          <a:p>
            <a:r>
              <a:rPr lang="en-US" altLang="zh-CN" sz="3600" b="1">
                <a:solidFill>
                  <a:schemeClr val="tx1"/>
                </a:solidFill>
              </a:rPr>
              <a:t>    </a:t>
            </a:r>
            <a:endParaRPr lang="zh-CN" altLang="en-US" sz="4000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24635" y="465455"/>
            <a:ext cx="9418320" cy="3749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所以，</a:t>
            </a:r>
            <a:r>
              <a:rPr lang="zh-CN" altLang="en-US" sz="4000">
                <a:solidFill>
                  <a:schemeClr val="tx1"/>
                </a:solidFill>
                <a:sym typeface="+mn-ea"/>
              </a:rPr>
              <a:t>让自己的生命为他人开一朵花，不仅绽放了自己的心灵，也为他人灿烂了一片心地。</a:t>
            </a:r>
            <a:r>
              <a:rPr lang="zh-CN" altLang="en-US" sz="4000">
                <a:solidFill>
                  <a:srgbClr val="FF0000"/>
                </a:solidFill>
                <a:sym typeface="+mn-ea"/>
              </a:rPr>
              <a:t>心中有他人，眼里有世界</a:t>
            </a:r>
            <a:r>
              <a:rPr lang="zh-CN" altLang="en-US" sz="4000">
                <a:solidFill>
                  <a:schemeClr val="tx1"/>
                </a:solidFill>
                <a:sym typeface="+mn-ea"/>
              </a:rPr>
              <a:t>，为他人多想一想，为他人多做一做，我们的生活就会多一份快乐，就达到了一个新的高度。</a:t>
            </a:r>
          </a:p>
        </p:txBody>
      </p:sp>
      <p:sp>
        <p:nvSpPr>
          <p:cNvPr id="6" name="矩形 5"/>
          <p:cNvSpPr/>
          <p:nvPr/>
        </p:nvSpPr>
        <p:spPr>
          <a:xfrm rot="21360000">
            <a:off x="3512185" y="4439920"/>
            <a:ext cx="6509385" cy="15544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9600" b="1">
                <a:ln w="25400" cmpd="sng">
                  <a:solidFill>
                    <a:srgbClr val="FAFCB7">
                      <a:alpha val="98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innerShdw dist="38100" dir="18900000">
                    <a:srgbClr val="F89D26">
                      <a:alpha val="100000"/>
                    </a:srgbClr>
                  </a:innerShdw>
                  <a:reflection blurRad="6350" stA="50000" endA="300" endPos="50000" dist="127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心中有他人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blinds dir="vert"/>
      </p:transition>
    </mc:Choice>
    <mc:Fallback>
      <p:transition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732155" y="2160270"/>
            <a:ext cx="11211560" cy="38588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E77989">
                  <a:lumMod val="75000"/>
                </a:srgbClr>
              </a:buClr>
              <a:buFont typeface="Wingdings" panose="05000000000000000000" pitchFamily="2" charset="2"/>
              <a:buNone/>
              <a:defRPr sz="2400" kern="1200">
                <a:solidFill>
                  <a:sysClr val="window" lastClr="FFFFFF">
                    <a:lumMod val="50000"/>
                  </a:sysClr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ysClr val="window" lastClr="FFFFFF">
                    <a:lumMod val="50000"/>
                  </a:sysClr>
                </a:solidFill>
                <a:latin typeface="Arial" panose="020B0604020202020204" pitchFamily="34" charset="0"/>
                <a:ea typeface="+mn-ea"/>
                <a:cs typeface="+mn-ea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ysClr val="window" lastClr="FFFFFF">
                    <a:lumMod val="50000"/>
                  </a:sysClr>
                </a:solidFill>
                <a:latin typeface="Arial" panose="020B0604020202020204" pitchFamily="34" charset="0"/>
                <a:ea typeface="+mn-ea"/>
                <a:cs typeface="+mn-ea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ysClr val="window" lastClr="FFFFFF">
                    <a:lumMod val="50000"/>
                  </a:sysClr>
                </a:solidFill>
                <a:latin typeface="Arial" panose="020B0604020202020204" pitchFamily="34" charset="0"/>
                <a:ea typeface="+mn-ea"/>
                <a:cs typeface="+mn-ea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ysClr val="window" lastClr="FFFFFF">
                    <a:lumMod val="50000"/>
                  </a:sysClr>
                </a:solidFill>
                <a:latin typeface="Arial" panose="020B0604020202020204" pitchFamily="34" charset="0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95959"/>
                </a:solidFill>
                <a:latin typeface="Arial" panose="020B0604020202020204" pitchFamily="34" charset="0"/>
                <a:ea typeface="+mn-ea"/>
                <a:cs typeface="+mn-ea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95959"/>
                </a:solidFill>
                <a:latin typeface="Arial" panose="020B0604020202020204" pitchFamily="34" charset="0"/>
                <a:ea typeface="+mn-ea"/>
                <a:cs typeface="+mn-ea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95959"/>
                </a:solidFill>
                <a:latin typeface="Arial" panose="020B0604020202020204" pitchFamily="34" charset="0"/>
                <a:ea typeface="+mn-ea"/>
                <a:cs typeface="+mn-ea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95959"/>
                </a:solidFill>
                <a:latin typeface="Arial" panose="020B0604020202020204" pitchFamily="34" charset="0"/>
                <a:ea typeface="+mn-ea"/>
                <a:cs typeface="+mn-ea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b="1" dirty="0"/>
              <a:t>1</a:t>
            </a:r>
            <a:r>
              <a:rPr lang="en-US" altLang="zh-CN" sz="3200" b="1" dirty="0" smtClean="0"/>
              <a:t>.</a:t>
            </a:r>
            <a:r>
              <a:rPr lang="zh-CN" altLang="en-US" sz="3200" b="1" dirty="0" smtClean="0">
                <a:ea typeface="宋体" panose="02010600030101010101" pitchFamily="2" charset="-122"/>
              </a:rPr>
              <a:t>理</a:t>
            </a:r>
            <a:r>
              <a:rPr lang="zh-CN" altLang="en-US" sz="3200" b="1" dirty="0">
                <a:ea typeface="宋体" panose="02010600030101010101" pitchFamily="2" charset="-122"/>
              </a:rPr>
              <a:t>解别人行为的原因，懂得与人相处要进行换位思考的道理。</a:t>
            </a: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ea typeface="宋体" panose="02010600030101010101" pitchFamily="2" charset="-122"/>
              </a:rPr>
              <a:t>2</a:t>
            </a:r>
            <a:r>
              <a:rPr lang="en-US" altLang="zh-CN" sz="3200" b="1" dirty="0" smtClean="0">
                <a:ea typeface="宋体" panose="02010600030101010101" pitchFamily="2" charset="-122"/>
              </a:rPr>
              <a:t>.</a:t>
            </a:r>
            <a:r>
              <a:rPr lang="zh-CN" altLang="en-US" sz="3200" b="1" dirty="0" smtClean="0">
                <a:ea typeface="宋体" panose="02010600030101010101" pitchFamily="2" charset="-122"/>
              </a:rPr>
              <a:t>理</a:t>
            </a:r>
            <a:r>
              <a:rPr lang="zh-CN" altLang="en-US" sz="3200" b="1" dirty="0">
                <a:ea typeface="宋体" panose="02010600030101010101" pitchFamily="2" charset="-122"/>
              </a:rPr>
              <a:t>解他人内心的感受，增强与他人相处的能力。</a:t>
            </a: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ea typeface="宋体" panose="02010600030101010101" pitchFamily="2" charset="-122"/>
              </a:rPr>
              <a:t>3</a:t>
            </a:r>
            <a:r>
              <a:rPr lang="en-US" altLang="zh-CN" sz="3200" b="1" dirty="0" smtClean="0">
                <a:ea typeface="宋体" panose="02010600030101010101" pitchFamily="2" charset="-122"/>
              </a:rPr>
              <a:t>.</a:t>
            </a:r>
            <a:r>
              <a:rPr lang="zh-CN" altLang="en-US" sz="3200" b="1" dirty="0" smtClean="0">
                <a:ea typeface="宋体" panose="02010600030101010101" pitchFamily="2" charset="-122"/>
              </a:rPr>
              <a:t>懂</a:t>
            </a:r>
            <a:r>
              <a:rPr lang="zh-CN" altLang="en-US" sz="3200" b="1" dirty="0">
                <a:ea typeface="宋体" panose="02010600030101010101" pitchFamily="2" charset="-122"/>
              </a:rPr>
              <a:t>得理解不仅仅是一种内心感受，更体现在点点滴滴的言行中，心中要时时有他人，培养良好的公德意识。</a:t>
            </a:r>
          </a:p>
        </p:txBody>
      </p:sp>
      <p:sp>
        <p:nvSpPr>
          <p:cNvPr id="2" name="矩形 1"/>
          <p:cNvSpPr/>
          <p:nvPr/>
        </p:nvSpPr>
        <p:spPr>
          <a:xfrm rot="20940000">
            <a:off x="488315" y="614680"/>
            <a:ext cx="3550920" cy="10972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</a:rPr>
              <a:t>教学目标</a:t>
            </a:r>
          </a:p>
        </p:txBody>
      </p:sp>
    </p:spTree>
    <p:custDataLst>
      <p:tags r:id="rId1"/>
    </p:custData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865505" y="1089448"/>
            <a:ext cx="10515600" cy="46360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E77989">
                  <a:lumMod val="75000"/>
                </a:srgbClr>
              </a:buClr>
              <a:buFont typeface="Wingdings" panose="05000000000000000000" pitchFamily="2" charset="2"/>
              <a:buNone/>
              <a:defRPr sz="2400" kern="1200">
                <a:solidFill>
                  <a:sysClr val="window" lastClr="FFFFFF">
                    <a:lumMod val="50000"/>
                  </a:sysClr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ysClr val="window" lastClr="FFFFFF">
                    <a:lumMod val="50000"/>
                  </a:sysClr>
                </a:solidFill>
                <a:latin typeface="Arial" panose="020B0604020202020204" pitchFamily="34" charset="0"/>
                <a:ea typeface="+mn-ea"/>
                <a:cs typeface="+mn-ea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ysClr val="window" lastClr="FFFFFF">
                    <a:lumMod val="50000"/>
                  </a:sysClr>
                </a:solidFill>
                <a:latin typeface="Arial" panose="020B0604020202020204" pitchFamily="34" charset="0"/>
                <a:ea typeface="+mn-ea"/>
                <a:cs typeface="+mn-ea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ysClr val="window" lastClr="FFFFFF">
                    <a:lumMod val="50000"/>
                  </a:sysClr>
                </a:solidFill>
                <a:latin typeface="Arial" panose="020B0604020202020204" pitchFamily="34" charset="0"/>
                <a:ea typeface="+mn-ea"/>
                <a:cs typeface="+mn-ea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ysClr val="window" lastClr="FFFFFF">
                    <a:lumMod val="50000"/>
                  </a:sysClr>
                </a:solidFill>
                <a:latin typeface="Arial" panose="020B0604020202020204" pitchFamily="34" charset="0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95959"/>
                </a:solidFill>
                <a:latin typeface="Arial" panose="020B0604020202020204" pitchFamily="34" charset="0"/>
                <a:ea typeface="+mn-ea"/>
                <a:cs typeface="+mn-ea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95959"/>
                </a:solidFill>
                <a:latin typeface="Arial" panose="020B0604020202020204" pitchFamily="34" charset="0"/>
                <a:ea typeface="+mn-ea"/>
                <a:cs typeface="+mn-ea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95959"/>
                </a:solidFill>
                <a:latin typeface="Arial" panose="020B0604020202020204" pitchFamily="34" charset="0"/>
                <a:ea typeface="+mn-ea"/>
                <a:cs typeface="+mn-ea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95959"/>
                </a:solidFill>
                <a:latin typeface="Arial" panose="020B0604020202020204" pitchFamily="34" charset="0"/>
                <a:ea typeface="+mn-ea"/>
                <a:cs typeface="+mn-ea"/>
              </a:defRPr>
            </a:lvl9pPr>
          </a:lstStyle>
          <a:p>
            <a:pPr>
              <a:lnSpc>
                <a:spcPct val="150000"/>
              </a:lnSpc>
            </a:pPr>
            <a:endParaRPr lang="zh-CN" altLang="en-US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ea typeface="宋体" panose="02010600030101010101" pitchFamily="2" charset="-122"/>
              </a:rPr>
              <a:t>      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58771" y="2451782"/>
            <a:ext cx="1077341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/>
              <a:t>1.</a:t>
            </a:r>
            <a:r>
              <a:rPr lang="zh-CN" altLang="en-US" sz="4400" dirty="0"/>
              <a:t>自主学习课本</a:t>
            </a:r>
            <a:r>
              <a:rPr lang="en-US" altLang="zh-CN" sz="4400" dirty="0"/>
              <a:t>p45—p48</a:t>
            </a:r>
            <a:r>
              <a:rPr lang="zh-CN" altLang="en-US" sz="4400" dirty="0"/>
              <a:t>页内容</a:t>
            </a:r>
          </a:p>
          <a:p>
            <a:endParaRPr lang="zh-CN" altLang="en-US" sz="4400" dirty="0"/>
          </a:p>
          <a:p>
            <a:r>
              <a:rPr lang="en-US" altLang="zh-CN" sz="4400" dirty="0" smtClean="0"/>
              <a:t>2.</a:t>
            </a:r>
            <a:r>
              <a:rPr lang="zh-CN" altLang="en-US" sz="4400" dirty="0" smtClean="0"/>
              <a:t>完</a:t>
            </a:r>
            <a:r>
              <a:rPr lang="zh-CN" altLang="en-US" sz="4400" dirty="0"/>
              <a:t>成练习册课前自主学习部</a:t>
            </a:r>
            <a:r>
              <a:rPr lang="zh-CN" altLang="en-US" sz="4400" dirty="0" smtClean="0"/>
              <a:t>分</a:t>
            </a:r>
            <a:endParaRPr lang="en-US" altLang="zh-CN" sz="4400" dirty="0" smtClean="0"/>
          </a:p>
          <a:p>
            <a:endParaRPr lang="zh-CN" altLang="en-US" sz="4400" dirty="0"/>
          </a:p>
          <a:p>
            <a:r>
              <a:rPr lang="en-US" altLang="zh-CN" sz="4400" dirty="0" smtClean="0"/>
              <a:t>3.</a:t>
            </a:r>
            <a:r>
              <a:rPr lang="zh-CN" altLang="en-US" sz="4400" dirty="0" smtClean="0"/>
              <a:t>思考书本中的问题</a:t>
            </a:r>
            <a:endParaRPr lang="en-US" altLang="zh-CN" sz="4400" dirty="0"/>
          </a:p>
        </p:txBody>
      </p:sp>
      <p:sp>
        <p:nvSpPr>
          <p:cNvPr id="3" name="矩形 2"/>
          <p:cNvSpPr/>
          <p:nvPr/>
        </p:nvSpPr>
        <p:spPr>
          <a:xfrm rot="21300000">
            <a:off x="461010" y="640080"/>
            <a:ext cx="569214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5400">
                  <a:gradFill>
                    <a:gsLst>
                      <a:gs pos="0">
                        <a:srgbClr val="5B9BD5">
                          <a:lumMod val="5000"/>
                          <a:lumOff val="95000"/>
                        </a:srgbClr>
                      </a:gs>
                      <a:gs pos="74000">
                        <a:srgbClr val="FAAD26"/>
                      </a:gs>
                      <a:gs pos="83000">
                        <a:srgbClr val="FF9933"/>
                      </a:gs>
                      <a:gs pos="100000">
                        <a:srgbClr val="FFDF2D">
                          <a:lumMod val="37000"/>
                          <a:lumOff val="63000"/>
                        </a:srgbClr>
                      </a:gs>
                    </a:gsLst>
                    <a:lin ang="5400000"/>
                  </a:gradFill>
                </a:ln>
                <a:solidFill>
                  <a:srgbClr val="0070C0"/>
                </a:solidFill>
                <a:effectLst>
                  <a:outerShdw blurRad="50800" dist="50800" dir="72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自主体验时间</a:t>
            </a:r>
          </a:p>
        </p:txBody>
      </p:sp>
    </p:spTree>
    <p:custDataLst>
      <p:tags r:id="rId1"/>
    </p:custData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3890" y="281940"/>
            <a:ext cx="562356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情景故事：盲人挑灯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65760" y="1219200"/>
            <a:ext cx="11871325" cy="5455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       </a:t>
            </a:r>
            <a:r>
              <a:rPr lang="zh-CN" altLang="en-US" sz="3200"/>
              <a:t>一个漆黑的夜晚，一个老人走到一个荒僻的村落，他看到一个盲人挑着一盏昏黄的灯正从巷道的深处亮过来。老人百思不得其解，一个双目失明的人，挑一盏灯笼岂不可笑？于是问：“既然你什么也看不见，那你为何挑一盏灯笼呢？”盲人说：“现在是黑夜吗？我听说黑夜如果没有灯光的映照，那么满世界的人都和我一样是盲人，所以我就点燃了一盏灯。”　 老人若有所悟地说：“原来你是为别人照明呀？”但那盲人却说：“不，我是为自己！”　“为你自己？”老人又愣住了。　</a:t>
            </a:r>
          </a:p>
          <a:p>
            <a:r>
              <a:rPr lang="zh-CN" altLang="en-US" sz="3200"/>
              <a:t>　　盲人问老人，你是否因为夜色漆黑而被其他行人碰撞过？我就没有。虽说我是盲人，但我挑了这盏灯笼，既为别人照亮了路，也让别人看到了我而不会碰撞我了。</a:t>
            </a:r>
          </a:p>
        </p:txBody>
      </p:sp>
    </p:spTree>
    <p:custDataLst>
      <p:tags r:id="rId1"/>
    </p:custData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3408068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5240" y="-20955"/>
            <a:ext cx="12221845" cy="6772910"/>
          </a:xfrm>
          <a:prstGeom prst="rect">
            <a:avLst/>
          </a:prstGeom>
          <a:ln>
            <a:solidFill>
              <a:schemeClr val="accent1"/>
            </a:solidFill>
          </a:ln>
          <a:effectLst>
            <a:softEdge rad="12700"/>
          </a:effectLst>
        </p:spPr>
      </p:pic>
      <p:sp>
        <p:nvSpPr>
          <p:cNvPr id="3" name="文本框 2"/>
          <p:cNvSpPr txBox="1"/>
          <p:nvPr/>
        </p:nvSpPr>
        <p:spPr>
          <a:xfrm>
            <a:off x="553085" y="-20955"/>
            <a:ext cx="11993880" cy="2148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 b="1" dirty="0" smtClean="0">
                <a:solidFill>
                  <a:srgbClr val="FF5050"/>
                </a:solidFill>
                <a:ea typeface="宋体" panose="02010600030101010101" pitchFamily="2" charset="-122"/>
                <a:sym typeface="+mn-ea"/>
              </a:rPr>
              <a:t>提问：我</a:t>
            </a:r>
            <a:r>
              <a:rPr lang="zh-CN" altLang="en-US" sz="5400" b="1" dirty="0">
                <a:solidFill>
                  <a:srgbClr val="FF5050"/>
                </a:solidFill>
                <a:ea typeface="宋体" panose="02010600030101010101" pitchFamily="2" charset="-122"/>
                <a:sym typeface="+mn-ea"/>
              </a:rPr>
              <a:t>们从盲人身上学到了什么</a:t>
            </a:r>
            <a:r>
              <a:rPr lang="zh-CN" altLang="en-US" sz="5400" b="1" dirty="0" smtClean="0">
                <a:solidFill>
                  <a:srgbClr val="FF5050"/>
                </a:solidFill>
                <a:ea typeface="宋体" panose="02010600030101010101" pitchFamily="2" charset="-122"/>
                <a:sym typeface="+mn-ea"/>
              </a:rPr>
              <a:t>？</a:t>
            </a:r>
          </a:p>
          <a:p>
            <a:pPr>
              <a:lnSpc>
                <a:spcPct val="150000"/>
              </a:lnSpc>
            </a:pPr>
            <a:endParaRPr lang="zh-CN" altLang="en-US" sz="5400" b="1" dirty="0" smtClean="0">
              <a:solidFill>
                <a:srgbClr val="FF5050"/>
              </a:solidFill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ea typeface="宋体" panose="02010600030101010101" pitchFamily="2" charset="-122"/>
                <a:sym typeface="+mn-ea"/>
              </a:rPr>
              <a:t>。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46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67"/>
  <p:tag name="KSO_WM_SLIDE_ID" val="custom160467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TAG_VERSION" val="1.0"/>
  <p:tag name="KSO_WM_SLIDE_POSITION" val="66*121"/>
  <p:tag name="KSO_WM_SLIDE_SIZE" val="828*36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67"/>
  <p:tag name="KSO_WM_UNIT_TYPE" val="f"/>
  <p:tag name="KSO_WM_UNIT_INDEX" val="1"/>
  <p:tag name="KSO_WM_UNIT_ID" val="custom160467_2*f*1"/>
  <p:tag name="KSO_WM_UNIT_CLEAR" val="1"/>
  <p:tag name="KSO_WM_UNIT_LAYERLEVEL" val="1"/>
  <p:tag name="KSO_WM_UNIT_VALUE" val="264"/>
  <p:tag name="KSO_WM_UNIT_HIGHLIGHT" val="0"/>
  <p:tag name="KSO_WM_UNIT_COMPATIBLE" val="0"/>
  <p:tag name="KSO_WM_UNIT_PRESET_TEXT_INDEX" val="5"/>
  <p:tag name="KSO_WM_UNIT_PRESET_TEXT_LEN" val="23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67"/>
  <p:tag name="KSO_WM_SLIDE_ID" val="custom160467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TAG_VERSION" val="1.0"/>
  <p:tag name="KSO_WM_SLIDE_POSITION" val="66*121"/>
  <p:tag name="KSO_WM_SLIDE_SIZE" val="828*36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46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6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67"/>
  <p:tag name="KSO_WM_SLIDE_ID" val="custom160467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TAG_VERSION" val="1.0"/>
  <p:tag name="KSO_WM_SLIDE_POSITION" val="66*121"/>
  <p:tag name="KSO_WM_SLIDE_SIZE" val="828*36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67"/>
  <p:tag name="KSO_WM_UNIT_TYPE" val="f"/>
  <p:tag name="KSO_WM_UNIT_INDEX" val="1"/>
  <p:tag name="KSO_WM_UNIT_ID" val="custom160467_2*f*1"/>
  <p:tag name="KSO_WM_UNIT_CLEAR" val="1"/>
  <p:tag name="KSO_WM_UNIT_LAYERLEVEL" val="1"/>
  <p:tag name="KSO_WM_UNIT_VALUE" val="264"/>
  <p:tag name="KSO_WM_UNIT_HIGHLIGHT" val="0"/>
  <p:tag name="KSO_WM_UNIT_COMPATIBLE" val="0"/>
  <p:tag name="KSO_WM_UNIT_PRESET_TEXT_INDEX" val="5"/>
  <p:tag name="KSO_WM_UNIT_PRESET_TEXT_LEN" val="23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67"/>
  <p:tag name="KSO_WM_SLIDE_ID" val="custom160467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TAG_VERSION" val="1.0"/>
  <p:tag name="KSO_WM_SLIDE_POSITION" val="66*121"/>
  <p:tag name="KSO_WM_SLIDE_SIZE" val="828*36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67"/>
  <p:tag name="KSO_WM_UNIT_TYPE" val="f"/>
  <p:tag name="KSO_WM_UNIT_INDEX" val="1"/>
  <p:tag name="KSO_WM_UNIT_ID" val="custom160467_2*f*1"/>
  <p:tag name="KSO_WM_UNIT_CLEAR" val="1"/>
  <p:tag name="KSO_WM_UNIT_LAYERLEVEL" val="1"/>
  <p:tag name="KSO_WM_UNIT_VALUE" val="264"/>
  <p:tag name="KSO_WM_UNIT_HIGHLIGHT" val="0"/>
  <p:tag name="KSO_WM_UNIT_COMPATIBLE" val="0"/>
  <p:tag name="KSO_WM_UNIT_PRESET_TEXT_INDEX" val="5"/>
  <p:tag name="KSO_WM_UNIT_PRESET_TEXT_LEN" val="23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67"/>
  <p:tag name="KSO_WM_SLIDE_ID" val="custom160467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TAG_VERSION" val="1.0"/>
  <p:tag name="KSO_WM_SLIDE_POSITION" val="66*121"/>
  <p:tag name="KSO_WM_SLIDE_SIZE" val="828*36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67"/>
  <p:tag name="KSO_WM_SLIDE_ID" val="custom160467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TAG_VERSION" val="1.0"/>
  <p:tag name="KSO_WM_SLIDE_POSITION" val="66*121"/>
  <p:tag name="KSO_WM_SLIDE_SIZE" val="828*365"/>
</p:tagLst>
</file>

<file path=ppt/theme/theme1.xml><?xml version="1.0" encoding="utf-8"?>
<a:theme xmlns:a="http://schemas.openxmlformats.org/drawingml/2006/main" name="1_A000120140530A99PPBG">
  <a:themeElements>
    <a:clrScheme name="160188.188">
      <a:dk1>
        <a:srgbClr val="595959"/>
      </a:dk1>
      <a:lt1>
        <a:sysClr val="window" lastClr="FFFFFF"/>
      </a:lt1>
      <a:dk2>
        <a:srgbClr val="595959"/>
      </a:dk2>
      <a:lt2>
        <a:srgbClr val="FFFFFF"/>
      </a:lt2>
      <a:accent1>
        <a:srgbClr val="E77989"/>
      </a:accent1>
      <a:accent2>
        <a:srgbClr val="AB6982"/>
      </a:accent2>
      <a:accent3>
        <a:srgbClr val="D33B2B"/>
      </a:accent3>
      <a:accent4>
        <a:srgbClr val="C49566"/>
      </a:accent4>
      <a:accent5>
        <a:srgbClr val="C86648"/>
      </a:accent5>
      <a:accent6>
        <a:srgbClr val="C52959"/>
      </a:accent6>
      <a:hlink>
        <a:srgbClr val="FFC000"/>
      </a:hlink>
      <a:folHlink>
        <a:srgbClr val="EB341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1103</Words>
  <Application/>
  <Paragraphs>59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1_A000120140530A99PPBG</vt:lpstr>
      <vt:lpstr>为他人开一朵花</vt:lpstr>
      <vt:lpstr>窗台上有一朵花，这个屋子就有了生气</vt:lpstr>
      <vt:lpstr>幻灯片 3</vt:lpstr>
      <vt:lpstr>一条路上绽满花朵，这条路就充满了诗意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课堂小结：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dcterms:created xsi:type="dcterms:W3CDTF">2016-09-19T08:00:00Z</dcterms:created>
  <dcterms:modified xsi:type="dcterms:W3CDTF">2018-08-11T18:25:40Z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