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0323C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296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512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幻灯片图像占位符 819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23" name="文本占位符 8192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sz="9600" i="1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317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337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sz="9600" i="1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368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389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419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56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zh-CN"/>
              <a:t>单击此处编辑母版标题样式</a:t>
            </a: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en-US" altLang="zh-CN"/>
              <a:t>单击此处编辑母版副标题样式</a:t>
            </a:r>
            <a:endParaRPr lang="en-US" altLang="zh-CN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单击此处编辑母版文本样式</a:t>
            </a:r>
            <a:endParaRPr lang="en-US" altLang="zh-CN" dirty="0"/>
          </a:p>
          <a:p>
            <a:pPr lvl="1"/>
            <a:r>
              <a:rPr lang="en-US" altLang="zh-CN" dirty="0"/>
              <a:t>第二级</a:t>
            </a:r>
            <a:endParaRPr lang="en-US" altLang="zh-CN" dirty="0"/>
          </a:p>
          <a:p>
            <a:pPr lvl="2"/>
            <a:r>
              <a:rPr lang="en-US" altLang="zh-CN" dirty="0"/>
              <a:t>第三级</a:t>
            </a:r>
            <a:endParaRPr lang="en-US" altLang="zh-CN" dirty="0"/>
          </a:p>
          <a:p>
            <a:pPr lvl="3"/>
            <a:r>
              <a:rPr lang="en-US" altLang="zh-CN" dirty="0"/>
              <a:t>第四级</a:t>
            </a:r>
            <a:endParaRPr lang="en-US" altLang="zh-CN" dirty="0"/>
          </a:p>
          <a:p>
            <a:pPr lvl="4"/>
            <a:r>
              <a:rPr lang="en-US" altLang="zh-CN" dirty="0"/>
              <a:t>第五级</a:t>
            </a:r>
            <a:endParaRPr lang="en-US" altLang="zh-CN" dirty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>
                <a:latin typeface="Garamond" panose="02020404030301010803" pitchFamily="18" charset="0"/>
              </a:rPr>
            </a:fld>
            <a:endParaRPr lang="en-US" altLang="zh-CN" sz="1200" dirty="0">
              <a:latin typeface="Garamond" panose="02020404030301010803" pitchFamily="18" charset="0"/>
            </a:endParaRPr>
          </a:p>
        </p:txBody>
      </p:sp>
      <p:sp>
        <p:nvSpPr>
          <p:cNvPr id="8192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6C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9.xml"/><Relationship Id="rId5" Type="http://schemas.openxmlformats.org/officeDocument/2006/relationships/audio" Target="../media/audio1.wav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file:///C:\Documents%20and%20Settings\Administrator\&#26700;&#38754;\&#20026;&#20182;&#20154;&#24320;&#19968;&#26421;&#33457;\&#29233;&#30340;&#22857;&#29486;&#36873;&#27573;.wav" TargetMode="External"/><Relationship Id="rId1" Type="http://schemas.openxmlformats.org/officeDocument/2006/relationships/audio" Target="file:///C:\Documents%20and%20Settings\Administrator\&#26700;&#38754;\&#20026;&#20182;&#20154;&#24320;&#19968;&#26421;&#33457;\&#29233;&#30340;&#22857;&#29486;&#36873;&#27573;.wa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audio" Target="../media/audio2.wav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4.xml"/><Relationship Id="rId2" Type="http://schemas.openxmlformats.org/officeDocument/2006/relationships/audio" Target="../media/audio2.wav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2.wav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86" name="文本框 28685"/>
          <p:cNvSpPr txBox="1"/>
          <p:nvPr/>
        </p:nvSpPr>
        <p:spPr>
          <a:xfrm>
            <a:off x="2268538" y="2205038"/>
            <a:ext cx="51847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000" b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0" dirty="0">
                <a:latin typeface="Arial" panose="020B0604020202020204" pitchFamily="34" charset="0"/>
                <a:ea typeface="宋体" panose="02010600030101010101" pitchFamily="2" charset="-122"/>
              </a:rPr>
              <a:t>爱的奉献</a:t>
            </a:r>
            <a:r>
              <a:rPr lang="en-US" altLang="zh-CN" sz="6000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60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85" name="爱的奉献选段.wav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211638" y="3644900"/>
            <a:ext cx="1008062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28673"/>
          <p:cNvPicPr>
            <a:picLocks noChangeAspect="1"/>
          </p:cNvPicPr>
          <p:nvPr/>
        </p:nvPicPr>
        <p:blipFill>
          <a:blip r:embed="rId4"/>
          <a:srcRect l="17876" t="21028" r="32042" b="27333"/>
          <a:stretch>
            <a:fillRect/>
          </a:stretch>
        </p:blipFill>
        <p:spPr>
          <a:xfrm>
            <a:off x="0" y="-212725"/>
            <a:ext cx="9144000" cy="707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28675"/>
          <p:cNvSpPr txBox="1"/>
          <p:nvPr/>
        </p:nvSpPr>
        <p:spPr>
          <a:xfrm>
            <a:off x="1403350" y="0"/>
            <a:ext cx="64801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600" b="1" dirty="0">
                <a:solidFill>
                  <a:srgbClr val="FF66FF"/>
                </a:solidFill>
                <a:latin typeface="Arial" panose="020B0604020202020204" pitchFamily="34" charset="0"/>
                <a:ea typeface="楷体_GB2312" pitchFamily="49" charset="-122"/>
              </a:rPr>
              <a:t>为</a:t>
            </a:r>
            <a:r>
              <a:rPr lang="zh-CN" altLang="en-US" sz="6600" b="1">
                <a:solidFill>
                  <a:srgbClr val="FF66FF"/>
                </a:solidFill>
                <a:latin typeface="Arial" panose="020B0604020202020204" pitchFamily="34" charset="0"/>
                <a:ea typeface="楷体_GB2312" pitchFamily="49" charset="-122"/>
              </a:rPr>
              <a:t>他人开一朵花</a:t>
            </a:r>
            <a:endParaRPr lang="zh-CN" altLang="en-US" sz="6600" b="1">
              <a:solidFill>
                <a:srgbClr val="FF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89" name="文本框 28688"/>
          <p:cNvSpPr txBox="1"/>
          <p:nvPr/>
        </p:nvSpPr>
        <p:spPr>
          <a:xfrm>
            <a:off x="3505200" y="4103688"/>
            <a:ext cx="458788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b="1" dirty="0">
                <a:solidFill>
                  <a:srgbClr val="99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予人玫瑰</a:t>
            </a:r>
            <a:endParaRPr lang="zh-CN" altLang="en-US" b="1" dirty="0">
              <a:solidFill>
                <a:srgbClr val="99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0" name="文本框 28689"/>
          <p:cNvSpPr txBox="1"/>
          <p:nvPr/>
        </p:nvSpPr>
        <p:spPr>
          <a:xfrm>
            <a:off x="5233988" y="4030663"/>
            <a:ext cx="458787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b="1" dirty="0">
                <a:solidFill>
                  <a:srgbClr val="99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手有余香</a:t>
            </a:r>
            <a:endParaRPr lang="zh-CN" altLang="en-US" b="1" dirty="0">
              <a:solidFill>
                <a:srgbClr val="99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5"/>
                </p:tgtEl>
              </p:cMediaNode>
            </p:audio>
          </p:childTnLst>
        </p:cTn>
      </p:par>
    </p:tnLst>
    <p:bldLst>
      <p:bldP spid="28686" grpId="0"/>
      <p:bldP spid="28676" grpId="0"/>
      <p:bldP spid="28689" grpId="0"/>
      <p:bldP spid="286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395288" y="1052513"/>
            <a:ext cx="8748712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想一想自己有哪些为他人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同学、朋友、亲人、老师、班集体等）着想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的行为和想法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这是你品格中十分闪亮的一角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不要遗漏哟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250825" y="0"/>
            <a:ext cx="36004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你说我说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5940425" y="321310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5" name="图片 40964" descr="013366020bb314503812bb6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3357563"/>
            <a:ext cx="4211637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7" name="文本框 40966"/>
          <p:cNvSpPr txBox="1"/>
          <p:nvPr/>
        </p:nvSpPr>
        <p:spPr>
          <a:xfrm>
            <a:off x="323850" y="3141663"/>
            <a:ext cx="44831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、教室的地面上积了一些水，我用拖把把它拖干净，避免其他同学不慎滑倒。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323850" y="4365625"/>
            <a:ext cx="4411663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、拾到他人的物品，想象一下失主着急的样子，想方设法把失物返还失主。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323850" y="5589588"/>
            <a:ext cx="44116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、别人午睡时，我不讲话，以免影响他人休息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096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096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6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096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  <p:bldP spid="409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250825" y="177800"/>
            <a:ext cx="889317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3399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华文行楷" panose="02010800040101010101" pitchFamily="2" charset="-122"/>
              </a:rPr>
              <a:t>能为别人着想的心是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善良的心</a:t>
            </a:r>
            <a:r>
              <a:rPr lang="zh-CN" altLang="en-US" sz="4000" b="1" dirty="0">
                <a:latin typeface="Arial" panose="020B0604020202020204" pitchFamily="34" charset="0"/>
                <a:ea typeface="华文行楷" panose="02010800040101010101" pitchFamily="2" charset="-122"/>
              </a:rPr>
              <a:t>，能为别人付出的人是不寻常的人。这类人一定有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高贵的精神，高尚的品格，</a:t>
            </a:r>
            <a:r>
              <a:rPr lang="zh-CN" altLang="en-US" sz="4000" b="1" dirty="0">
                <a:latin typeface="Arial" panose="020B0604020202020204" pitchFamily="34" charset="0"/>
                <a:ea typeface="华文行楷" panose="02010800040101010101" pitchFamily="2" charset="-122"/>
              </a:rPr>
              <a:t>有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天使般的心灵！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73731" name="图片 73730" descr="53302657420070321220828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2636838"/>
            <a:ext cx="3313112" cy="396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2" name="文本框 73731"/>
          <p:cNvSpPr txBox="1"/>
          <p:nvPr/>
        </p:nvSpPr>
        <p:spPr>
          <a:xfrm>
            <a:off x="539750" y="3500438"/>
            <a:ext cx="4464050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结论：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心中有他人是一个人善良的表现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5618" name="Rectangle 2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6557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阅读短文</a:t>
            </a:r>
            <a:r>
              <a:rPr lang="en-US" altLang="zh-CN" sz="4000" b="1" dirty="0">
                <a:ea typeface="楷体_GB2312" pitchFamily="49" charset="-122"/>
              </a:rPr>
              <a:t>《</a:t>
            </a:r>
            <a:r>
              <a:rPr lang="zh-CN" altLang="en-US" sz="4000" b="1" dirty="0">
                <a:ea typeface="楷体_GB2312" pitchFamily="49" charset="-122"/>
              </a:rPr>
              <a:t>眼里有世界</a:t>
            </a:r>
            <a:r>
              <a:rPr lang="en-US" altLang="zh-CN" sz="4000" b="1" dirty="0">
                <a:ea typeface="楷体_GB2312" pitchFamily="49" charset="-122"/>
              </a:rPr>
              <a:t>》</a:t>
            </a:r>
            <a:r>
              <a:rPr lang="zh-CN" altLang="en-US" sz="4000" b="1" dirty="0">
                <a:ea typeface="楷体_GB2312" pitchFamily="49" charset="-122"/>
              </a:rPr>
              <a:t>，思考“卢老师为什么敬佩那位同学？</a:t>
            </a:r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495619" name="Rectangle 3"/>
          <p:cNvSpPr>
            <a:spLocks noGrp="1"/>
          </p:cNvSpPr>
          <p:nvPr>
            <p:ph idx="1"/>
          </p:nvPr>
        </p:nvSpPr>
        <p:spPr>
          <a:xfrm>
            <a:off x="0" y="2349500"/>
            <a:ext cx="9144000" cy="39592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因为那位同学懂得关心他人，关心他人就是关心自己。我们只要做到心中有他人，就能为生活增光添彩，为他人着想，也同时方便了自己。</a:t>
            </a:r>
            <a:endParaRPr lang="zh-CN" altLang="en-US" sz="40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561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56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文本框 45059"/>
          <p:cNvSpPr txBox="1"/>
          <p:nvPr/>
        </p:nvSpPr>
        <p:spPr>
          <a:xfrm>
            <a:off x="250825" y="5229225"/>
            <a:ext cx="8413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思考：盲人的话告诉我们一个什么道理？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323850" y="620713"/>
            <a:ext cx="8424863" cy="399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这样一则故事：一个盲人在夜晚走路时，手里总是提着一个明亮的灯笼。人们很好奇，就问他：“你自己看不见，为什么还要提着灯笼走路呢？”盲人说：“我提着灯笼不仅为别人照明了路，同时别人也容易看到我，不会因为黑暗而撞到我。这样既帮助了别人，也保护了我自己。”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直接连接符 45062"/>
          <p:cNvSpPr/>
          <p:nvPr/>
        </p:nvSpPr>
        <p:spPr>
          <a:xfrm>
            <a:off x="539750" y="3500438"/>
            <a:ext cx="61928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5" name="直接连接符 45064"/>
          <p:cNvSpPr/>
          <p:nvPr/>
        </p:nvSpPr>
        <p:spPr>
          <a:xfrm flipV="1">
            <a:off x="395288" y="4508500"/>
            <a:ext cx="31686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9" name="直接连接符 45068"/>
          <p:cNvSpPr/>
          <p:nvPr/>
        </p:nvSpPr>
        <p:spPr>
          <a:xfrm>
            <a:off x="539750" y="4005263"/>
            <a:ext cx="8135938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0" name="直接连接符 45069"/>
          <p:cNvSpPr/>
          <p:nvPr/>
        </p:nvSpPr>
        <p:spPr>
          <a:xfrm flipH="1">
            <a:off x="5148263" y="3500438"/>
            <a:ext cx="3455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1" name="直接连接符 45070"/>
          <p:cNvSpPr/>
          <p:nvPr/>
        </p:nvSpPr>
        <p:spPr>
          <a:xfrm>
            <a:off x="3563938" y="4508500"/>
            <a:ext cx="22320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3" name="直接连接符 45072"/>
          <p:cNvSpPr/>
          <p:nvPr/>
        </p:nvSpPr>
        <p:spPr>
          <a:xfrm>
            <a:off x="8243888" y="2924175"/>
            <a:ext cx="43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4" name="直接连接符 45073"/>
          <p:cNvSpPr/>
          <p:nvPr/>
        </p:nvSpPr>
        <p:spPr>
          <a:xfrm>
            <a:off x="5795963" y="4508500"/>
            <a:ext cx="21605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6" name="文本框 45075"/>
          <p:cNvSpPr txBox="1"/>
          <p:nvPr/>
        </p:nvSpPr>
        <p:spPr>
          <a:xfrm>
            <a:off x="684213" y="5910263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为他人着想会方便自己</a:t>
            </a:r>
            <a:endParaRPr lang="zh-CN" altLang="en-US" sz="32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62" name="Rectangle 2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这个故事中你是怎样领会心中有他人的？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501763" name="Rectangle 3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440372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/>
              <a:t>  </a:t>
            </a:r>
            <a:r>
              <a:rPr lang="zh-CN" altLang="en-US" sz="3600" b="1" dirty="0">
                <a:ea typeface="楷体_GB2312" pitchFamily="49" charset="-122"/>
              </a:rPr>
              <a:t>心中有他人就是要设身处地为他人着想，我们要想文中的老人那样为别人照路，也照亮了自己。我们要真诚地关爱他人，体验他人的情感世界，我们就会与别人和谐相处，也会得到别人的关心和帮助。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背景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占位符 48131"/>
          <p:cNvSpPr>
            <a:spLocks noGrp="1"/>
          </p:cNvSpPr>
          <p:nvPr>
            <p:ph type="body" idx="1"/>
          </p:nvPr>
        </p:nvSpPr>
        <p:spPr>
          <a:xfrm>
            <a:off x="0" y="2060575"/>
            <a:ext cx="3779838" cy="4797425"/>
          </a:xfrm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FF6699"/>
                </a:solidFill>
                <a:ea typeface="华文行楷" panose="02010800040101010101" pitchFamily="2" charset="-122"/>
              </a:rPr>
              <a:t>          </a:t>
            </a:r>
            <a:r>
              <a:rPr lang="zh-CN" altLang="en-US" sz="4400" b="1" dirty="0">
                <a:solidFill>
                  <a:srgbClr val="FF6699"/>
                </a:solidFill>
                <a:ea typeface="华文行楷" panose="02010800040101010101" pitchFamily="2" charset="-122"/>
              </a:rPr>
              <a:t>关心他人也就是关心自己，为他人开一朵花也就是留一份美丽给自己。</a:t>
            </a:r>
            <a:endParaRPr lang="zh-CN" altLang="en-US" sz="4400" dirty="0"/>
          </a:p>
        </p:txBody>
      </p:sp>
      <p:sp>
        <p:nvSpPr>
          <p:cNvPr id="48134" name="文本框 48133"/>
          <p:cNvSpPr txBox="1"/>
          <p:nvPr/>
        </p:nvSpPr>
        <p:spPr>
          <a:xfrm>
            <a:off x="611188" y="836613"/>
            <a:ext cx="7004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 dirty="0">
                <a:latin typeface="Arial" panose="020B0604020202020204" pitchFamily="34" charset="0"/>
                <a:ea typeface="隶书" panose="02010509060101010101" pitchFamily="49" charset="-122"/>
              </a:rPr>
              <a:t>4</a:t>
            </a:r>
            <a:r>
              <a:rPr lang="zh-CN" altLang="en-US" sz="4000" b="1" dirty="0">
                <a:latin typeface="Arial" panose="020B0604020202020204" pitchFamily="34" charset="0"/>
                <a:ea typeface="隶书" panose="02010509060101010101" pitchFamily="49" charset="-122"/>
              </a:rPr>
              <a:t>：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为他人着想、利人利己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813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  <p:bldP spid="481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0868764373f9603572f05d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8229600" cy="4249738"/>
          </a:xfrm>
        </p:spPr>
        <p:txBody>
          <a:bodyPr/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你</a:t>
            </a:r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能举出为别人着想，反过来也方便自己了的事例吗？</a:t>
            </a:r>
            <a:endParaRPr lang="zh-CN" altLang="en-US" b="1">
              <a:solidFill>
                <a:srgbClr val="FF3300"/>
              </a:solidFill>
              <a:ea typeface="楷体_GB2312" pitchFamily="49" charset="-122"/>
            </a:endParaRPr>
          </a:p>
          <a:p>
            <a:endParaRPr lang="zh-CN" altLang="en-US" b="1" dirty="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汽车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各行其道，乘车先下后上，按顺序排队，餐厅就餐先内后外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……</a:t>
            </a:r>
            <a:endParaRPr lang="en-US" altLang="zh-CN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323850" y="4797425"/>
            <a:ext cx="8208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道理：</a:t>
            </a:r>
            <a:r>
              <a:rPr lang="zh-CN" altLang="en-US" sz="24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关心他人就是关心自己，方便他人就是方便自己</a:t>
            </a:r>
            <a:endParaRPr lang="zh-CN" altLang="en-US" sz="2400" b="1">
              <a:solidFill>
                <a:srgbClr val="00CC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501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62" name="Rectangle 2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这个故事中你是怎样领会心中有他人的？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501763" name="Rectangle 3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440372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/>
              <a:t>  </a:t>
            </a:r>
            <a:r>
              <a:rPr lang="zh-CN" altLang="en-US" sz="3600" b="1" dirty="0">
                <a:ea typeface="楷体_GB2312" pitchFamily="49" charset="-122"/>
              </a:rPr>
              <a:t>心中有他人就是要设身处地为他人着想，我们要想文中的老人那样为别人照路，也照亮了自己。我们要真诚地关爱他人，体验他人的情感世界，我们就会与别人和谐相处，也会得到别人的关心和帮助。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01763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2124075" y="2565400"/>
            <a:ext cx="4895850" cy="30241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谢谢大家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1166813" y="5540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684213" y="404813"/>
            <a:ext cx="7543800" cy="154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5400" b="1"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0" name="矩形 80899"/>
          <p:cNvSpPr/>
          <p:nvPr/>
        </p:nvSpPr>
        <p:spPr>
          <a:xfrm>
            <a:off x="1258888" y="1557338"/>
            <a:ext cx="6337300" cy="144145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7200" b="1">
                <a:ln w="9525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第一框  心中有他人</a:t>
            </a:r>
            <a:endParaRPr lang="zh-CN" altLang="en-US" sz="7200" b="1"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971550" y="836613"/>
            <a:ext cx="6985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0">
                <a:latin typeface="Arial" panose="020B0604020202020204" pitchFamily="34" charset="0"/>
                <a:ea typeface="华文行楷" panose="0201080004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窗台上有一朵花，这个屋里就有了生气；一棵树开了花，这棵树就有了神采；一条路上绽满鲜花，这条路就充满了诗意。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900113" y="2708275"/>
            <a:ext cx="6913562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0">
                <a:latin typeface="Arial" panose="020B0604020202020204" pitchFamily="34" charset="0"/>
                <a:ea typeface="华文彩云" panose="02010800040101010101" pitchFamily="2" charset="-122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让自己的生命为他人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开一朵花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，为他人灿烂一片心地，增加一缕温馨，就是提高自己的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生存质量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；用自己的心为他人做园圃，给他人吐一地绿阴，染一片色彩，就是给自己的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人生喝彩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914400" y="5661025"/>
            <a:ext cx="6970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我们怎样让自己的生命为他人开一朵花呢？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矩形 32770"/>
          <p:cNvSpPr/>
          <p:nvPr/>
        </p:nvSpPr>
        <p:spPr>
          <a:xfrm>
            <a:off x="2124075" y="260350"/>
            <a:ext cx="4105275" cy="7921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9111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心中有他人</a:t>
            </a:r>
            <a:endParaRPr lang="zh-CN" altLang="en-US" sz="3600" b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755650" y="2492375"/>
            <a:ext cx="3562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：心中有他人的含义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539750" y="3141663"/>
            <a:ext cx="777716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心中有他人”，顾名思义：心里装有他人， 是指在人际交往中能平等对待和尊重他人、能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设身处地为他人着想。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755650" y="5445125"/>
            <a:ext cx="7150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：心中有他人的表现（怎样为他人着想？）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8" name="圆角矩形标注 32777"/>
          <p:cNvSpPr/>
          <p:nvPr/>
        </p:nvSpPr>
        <p:spPr>
          <a:xfrm rot="10800000">
            <a:off x="5580063" y="1557338"/>
            <a:ext cx="2879725" cy="1008062"/>
          </a:xfrm>
          <a:prstGeom prst="wedgeRoundRectCallout">
            <a:avLst>
              <a:gd name="adj1" fmla="val 52204"/>
              <a:gd name="adj2" fmla="val 93463"/>
              <a:gd name="adj3" fmla="val 16667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泛指同学、朋友、亲人、老师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直接连接符 32779"/>
          <p:cNvSpPr/>
          <p:nvPr/>
        </p:nvSpPr>
        <p:spPr>
          <a:xfrm>
            <a:off x="4716463" y="1052513"/>
            <a:ext cx="144145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69633" descr="救人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92150"/>
            <a:ext cx="3817937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69634"/>
          <p:cNvSpPr txBox="1"/>
          <p:nvPr/>
        </p:nvSpPr>
        <p:spPr>
          <a:xfrm>
            <a:off x="323850" y="476250"/>
            <a:ext cx="424815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     2008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日，四川汶川发生强烈地震。当时，谭千秋老师正在教室里上课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当他发现课桌在摇晃的时候，他大声的要同学们赶快跑，可是那致命的几秒钟，又怎么可能容的下所有同学跑出去呢？在教学楼要倒塌的一瞬间，谭老师完全可以跑出去的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但是他没有这样做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他把还没有逃出去的四个同学，塞在了桌子底下．然后自己俯在桌子上用双臂将四名学生紧紧地掩护在身下。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日当人们从废墟中将他扒出来时，他的双臂还张开的，趴在讲台上。手臂上伤痕累累，后脑袋被楼板砸得凹了下去。而四名学生在他的保护下成功获救，而他就这样献出了自己</a:t>
            </a:r>
            <a:r>
              <a:rPr lang="en-US" altLang="zh-CN" sz="2000" b="0" dirty="0">
                <a:latin typeface="Arial" panose="020B0604020202020204" pitchFamily="34" charset="0"/>
                <a:ea typeface="宋体" panose="02010600030101010101" pitchFamily="2" charset="-122"/>
              </a:rPr>
              <a:t>51</a:t>
            </a:r>
            <a:r>
              <a:rPr lang="zh-CN" altLang="en-US" sz="2000" b="0" dirty="0">
                <a:latin typeface="Arial" panose="020B0604020202020204" pitchFamily="34" charset="0"/>
                <a:ea typeface="宋体" panose="02010600030101010101" pitchFamily="2" charset="-122"/>
              </a:rPr>
              <a:t>岁的生命。</a:t>
            </a:r>
            <a:endParaRPr lang="zh-CN" altLang="en-US" sz="20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611188" y="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感悟角</a:t>
            </a:r>
            <a:endParaRPr lang="zh-CN" altLang="en-US" sz="2400" b="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3563938" y="0"/>
            <a:ext cx="26114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放心，我不会丢下你”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468313" y="5445125"/>
            <a:ext cx="8207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思考：当四名同学的生命遭遇困境时，谭老师是怎么做的？他具有什么样的精神？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684213" y="6035675"/>
            <a:ext cx="8280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心中有他人表现在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当他人的生命遭遇困境需要帮助时，能伸出援助之手，有奉献精神</a:t>
            </a:r>
            <a:r>
              <a:rPr lang="zh-CN" altLang="en-US" sz="2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吃西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3284538"/>
            <a:ext cx="4500562" cy="332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发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513"/>
            <a:ext cx="4427538" cy="332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5" descr="公共汽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06925" cy="357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文本框 3077"/>
          <p:cNvSpPr txBox="1"/>
          <p:nvPr/>
        </p:nvSpPr>
        <p:spPr>
          <a:xfrm>
            <a:off x="250825" y="3573463"/>
            <a:ext cx="39608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这三幅图片有什么共同特点？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250825" y="5084763"/>
            <a:ext cx="4500563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心中有他人表现在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主动关心他人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内容占位符 35841"/>
          <p:cNvPicPr>
            <a:picLocks noChangeAspect="1"/>
          </p:cNvPicPr>
          <p:nvPr>
            <p:ph/>
          </p:nvPr>
        </p:nvPicPr>
        <p:blipFill>
          <a:blip r:embed="rId1"/>
          <a:srcRect t="9009" b="8127"/>
          <a:stretch>
            <a:fillRect/>
          </a:stretch>
        </p:blipFill>
        <p:spPr>
          <a:xfrm>
            <a:off x="0" y="-171450"/>
            <a:ext cx="9144000" cy="7029450"/>
          </a:xfrm>
        </p:spPr>
      </p:pic>
      <p:sp>
        <p:nvSpPr>
          <p:cNvPr id="35844" name="文本框 35843"/>
          <p:cNvSpPr txBox="1"/>
          <p:nvPr/>
        </p:nvSpPr>
        <p:spPr>
          <a:xfrm>
            <a:off x="395288" y="6092825"/>
            <a:ext cx="7200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心中有他人表现在：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换位思考、理解他人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903" name="组合 37902"/>
          <p:cNvGrpSpPr/>
          <p:nvPr/>
        </p:nvGrpSpPr>
        <p:grpSpPr>
          <a:xfrm>
            <a:off x="0" y="0"/>
            <a:ext cx="9144000" cy="5400675"/>
            <a:chOff x="0" y="436"/>
            <a:chExt cx="5760" cy="3402"/>
          </a:xfrm>
        </p:grpSpPr>
        <p:pic>
          <p:nvPicPr>
            <p:cNvPr id="37891" name="图片 37890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18"/>
              <a:ext cx="2744" cy="14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2" name="图片 37891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" y="2160"/>
              <a:ext cx="2880" cy="1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3" name="图片 37892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80" y="572"/>
              <a:ext cx="2880" cy="15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4" name="图片 37893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2160"/>
              <a:ext cx="2744" cy="16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5" name="椭圆形标注 37894"/>
            <p:cNvSpPr/>
            <p:nvPr/>
          </p:nvSpPr>
          <p:spPr>
            <a:xfrm>
              <a:off x="2880" y="482"/>
              <a:ext cx="1406" cy="618"/>
            </a:xfrm>
            <a:prstGeom prst="wedgeEllipseCallout">
              <a:avLst>
                <a:gd name="adj1" fmla="val 12162"/>
                <a:gd name="adj2" fmla="val 9126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你去干值日，顺便把垃圾倒掉。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6" name="椭圆形标注 37895"/>
            <p:cNvSpPr/>
            <p:nvPr/>
          </p:nvSpPr>
          <p:spPr>
            <a:xfrm>
              <a:off x="0" y="436"/>
              <a:ext cx="1429" cy="726"/>
            </a:xfrm>
            <a:prstGeom prst="wedgeEllipseCallout">
              <a:avLst>
                <a:gd name="adj1" fmla="val 8713"/>
                <a:gd name="adj2" fmla="val 72037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土死了，成绩这么差，分到我 们组真倒霉！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7" name="椭圆形标注 37896"/>
            <p:cNvSpPr/>
            <p:nvPr/>
          </p:nvSpPr>
          <p:spPr>
            <a:xfrm>
              <a:off x="1474" y="482"/>
              <a:ext cx="1270" cy="725"/>
            </a:xfrm>
            <a:prstGeom prst="wedgeEllipseCallout">
              <a:avLst>
                <a:gd name="adj1" fmla="val -11102"/>
                <a:gd name="adj2" fmla="val 62690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我会努力的，不会拖大家的后腿！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8" name="椭圆形标注 37897"/>
            <p:cNvSpPr/>
            <p:nvPr/>
          </p:nvSpPr>
          <p:spPr>
            <a:xfrm>
              <a:off x="4354" y="482"/>
              <a:ext cx="1406" cy="618"/>
            </a:xfrm>
            <a:prstGeom prst="wedgeEllipseCallout">
              <a:avLst>
                <a:gd name="adj1" fmla="val -12162"/>
                <a:gd name="adj2" fmla="val 91745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为什么只让我去</a:t>
              </a: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班长你不去吗？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9" name="椭圆形标注 37898"/>
            <p:cNvSpPr/>
            <p:nvPr/>
          </p:nvSpPr>
          <p:spPr>
            <a:xfrm>
              <a:off x="0" y="2160"/>
              <a:ext cx="1429" cy="635"/>
            </a:xfrm>
            <a:prstGeom prst="wedgeEllipseCallout">
              <a:avLst>
                <a:gd name="adj1" fmla="val 10324"/>
                <a:gd name="adj2" fmla="val 81181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endParaRPr lang="en-US" altLang="zh-CN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叫你去你就去。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900" name="椭圆形标注 37899"/>
            <p:cNvSpPr/>
            <p:nvPr/>
          </p:nvSpPr>
          <p:spPr>
            <a:xfrm>
              <a:off x="3515" y="2160"/>
              <a:ext cx="1406" cy="618"/>
            </a:xfrm>
            <a:prstGeom prst="wedgeEllipseCallout">
              <a:avLst>
                <a:gd name="adj1" fmla="val 19347"/>
                <a:gd name="adj2" fmla="val 9514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/>
              <a:endParaRPr lang="en-US" altLang="zh-CN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你不配当班长！</a:t>
              </a:r>
              <a:endPara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902" name="文本框 37901"/>
          <p:cNvSpPr txBox="1"/>
          <p:nvPr/>
        </p:nvSpPr>
        <p:spPr>
          <a:xfrm>
            <a:off x="468313" y="6278563"/>
            <a:ext cx="694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心中有他人表现在：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平等待人、尊重他人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250825" y="5589588"/>
            <a:ext cx="84963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rPr>
              <a:t>观察上面的图片讨论：你</a:t>
            </a:r>
            <a:r>
              <a:rPr lang="zh-CN" altLang="en-US" sz="2800" b="0">
                <a:latin typeface="Times New Roman" panose="02020603050405020304" pitchFamily="18" charset="0"/>
                <a:ea typeface="黑体" panose="02010609060101010101" pitchFamily="2" charset="-122"/>
              </a:rPr>
              <a:t>对班长的言行有什么看法？</a:t>
            </a:r>
            <a:endParaRPr lang="zh-CN" altLang="en-US" sz="2800" b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539750" y="404813"/>
            <a:ext cx="6624638" cy="663575"/>
          </a:xfrm>
        </p:spPr>
        <p:txBody>
          <a:bodyPr anchor="ctr"/>
          <a:p>
            <a:r>
              <a:rPr lang="en-US" altLang="zh-CN" sz="4800" dirty="0">
                <a:solidFill>
                  <a:srgbClr val="FFFF00"/>
                </a:solidFill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ea typeface="华文新魏" panose="02010800040101010101" pitchFamily="2" charset="-122"/>
              </a:rPr>
              <a:t>我们要</a:t>
            </a:r>
            <a:r>
              <a:rPr lang="zh-CN" altLang="en-US" sz="48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心中有他人</a:t>
            </a:r>
            <a:endParaRPr lang="zh-CN" altLang="en-US" sz="4800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250825" y="1125538"/>
            <a:ext cx="5689600" cy="4318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500" b="1" dirty="0">
                <a:solidFill>
                  <a:schemeClr val="tx2"/>
                </a:solidFill>
                <a:ea typeface="楷体_GB2312" pitchFamily="49" charset="-122"/>
              </a:rPr>
              <a:t>请同学们阅读</a:t>
            </a:r>
            <a:r>
              <a:rPr lang="en-US" altLang="zh-CN" sz="2500" b="1">
                <a:solidFill>
                  <a:schemeClr val="tx2"/>
                </a:solidFill>
                <a:ea typeface="楷体_GB2312" pitchFamily="49" charset="-122"/>
              </a:rPr>
              <a:t>P</a:t>
            </a:r>
            <a:r>
              <a:rPr lang="en-US" altLang="zh-CN" sz="1800" b="1">
                <a:solidFill>
                  <a:schemeClr val="tx2"/>
                </a:solidFill>
                <a:ea typeface="楷体_GB2312" pitchFamily="49" charset="-122"/>
              </a:rPr>
              <a:t>45</a:t>
            </a:r>
            <a:r>
              <a:rPr lang="zh-CN" altLang="en-US" sz="2500" b="1" dirty="0">
                <a:solidFill>
                  <a:schemeClr val="tx2"/>
                </a:solidFill>
                <a:ea typeface="楷体_GB2312" pitchFamily="49" charset="-122"/>
              </a:rPr>
              <a:t>材料并思考：</a:t>
            </a:r>
            <a:endParaRPr lang="zh-CN" altLang="en-US" sz="2500" b="1" dirty="0">
              <a:solidFill>
                <a:schemeClr val="tx2"/>
              </a:solidFill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500" b="1" dirty="0">
                <a:solidFill>
                  <a:schemeClr val="tx2"/>
                </a:solidFill>
                <a:ea typeface="楷体_GB2312" pitchFamily="49" charset="-122"/>
              </a:rPr>
              <a:t>          </a:t>
            </a:r>
            <a:endParaRPr lang="zh-CN" altLang="en-US" sz="2500" b="1" dirty="0">
              <a:solidFill>
                <a:srgbClr val="FF00FF"/>
              </a:solidFill>
              <a:ea typeface="楷体_GB2312" pitchFamily="49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50825" y="5876925"/>
            <a:ext cx="538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为他人着想是一种高尚的品格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212725" y="5300663"/>
            <a:ext cx="893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0" y="1484313"/>
            <a:ext cx="606583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思考：张路的妈妈为什么对他每天都喝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升纯净水有疑问？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0" y="1844675"/>
            <a:ext cx="409733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妈妈不知道原因，张路没有告诉他妈妈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0" y="2133600"/>
            <a:ext cx="3867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思考：张路带水是留给自己喝的吗？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0" y="2420938"/>
            <a:ext cx="47879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不是。张路带水是给班级参加足球赛的队员喝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0" y="2708275"/>
            <a:ext cx="34067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思考：张路具有什么样的品质？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文本框 39947"/>
          <p:cNvSpPr txBox="1"/>
          <p:nvPr/>
        </p:nvSpPr>
        <p:spPr>
          <a:xfrm>
            <a:off x="0" y="2997200"/>
            <a:ext cx="409733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具有关心他人高尚的品质，</a:t>
            </a:r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心中有他人</a:t>
            </a:r>
            <a:endParaRPr lang="zh-CN" altLang="en-US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0" y="3284538"/>
            <a:ext cx="455771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思考：杨帆各方面发生变化的原因是什么？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0" y="3573463"/>
            <a:ext cx="5708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在张路的刻意帮助和熏陶下，杨帆各方面都发生了变化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0" y="3860800"/>
            <a:ext cx="3867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思考：杨帆在哪些方面发生了变化？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2" name="文本框 39951"/>
          <p:cNvSpPr txBox="1"/>
          <p:nvPr/>
        </p:nvSpPr>
        <p:spPr>
          <a:xfrm>
            <a:off x="0" y="4149725"/>
            <a:ext cx="8931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杨帆在性格方面发生了很大变化，变得开朗，乐于参加集体活动，敢于在公共场合讲话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0" y="4508500"/>
            <a:ext cx="5248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思考：杨帆的改变说明了张路具有什么样的品格？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0" y="4868863"/>
            <a:ext cx="363696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助人为乐的高尚品格，</a:t>
            </a:r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心中有他人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uiExpand="1" build="p"/>
      <p:bldP spid="39940" grpId="0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4" grpId="0"/>
    </p:bld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1961</Words>
  <Application/>
  <Paragraphs>140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Garamond</vt:lpstr>
      <vt:lpstr>黑体</vt:lpstr>
      <vt:lpstr>微软雅黑</vt:lpstr>
      <vt:lpstr>Times New Roman</vt:lpstr>
      <vt:lpstr>隶书</vt:lpstr>
      <vt:lpstr>楷体_GB2312</vt:lpstr>
      <vt:lpstr>华文行楷</vt:lpstr>
      <vt:lpstr>华文彩云</vt:lpstr>
      <vt:lpstr>华文新魏</vt:lpstr>
      <vt:lpstr>楷体_GB2312</vt:lpstr>
      <vt:lpstr>新宋体</vt:lpstr>
      <vt:lpstr>Edge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我们要心中有他人</vt:lpstr>
      <vt:lpstr>PowerPoint 演示文稿</vt:lpstr>
      <vt:lpstr>PowerPoint 演示文稿</vt:lpstr>
      <vt:lpstr>阅读短文《眼里有世界》，思考“卢老师为什么敬佩那位同学？</vt:lpstr>
      <vt:lpstr>PowerPoint 演示文稿</vt:lpstr>
      <vt:lpstr>这个故事中你是怎样领会心中有他人的？</vt:lpstr>
      <vt:lpstr>PowerPoint 演示文稿</vt:lpstr>
      <vt:lpstr>PowerPoint 演示文稿</vt:lpstr>
      <vt:lpstr>这个故事中你是怎样领会心中有他人的？</vt:lpstr>
      <vt:lpstr>PowerPoint 演示文稿</vt:lpstr>
    </vt:vector>
  </TitlesOfParts>
  <Company>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2012-10-08T00:33:13Z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