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89" r:id="rId5"/>
    <p:sldId id="288" r:id="rId6"/>
    <p:sldId id="287" r:id="rId7"/>
    <p:sldId id="259" r:id="rId8"/>
    <p:sldId id="283" r:id="rId9"/>
    <p:sldId id="260" r:id="rId10"/>
    <p:sldId id="284" r:id="rId11"/>
    <p:sldId id="261" r:id="rId12"/>
    <p:sldId id="285" r:id="rId13"/>
    <p:sldId id="262" r:id="rId14"/>
    <p:sldId id="263" r:id="rId15"/>
    <p:sldId id="286" r:id="rId16"/>
    <p:sldId id="264" r:id="rId1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7" d="100"/>
          <a:sy n="67" d="100"/>
        </p:scale>
        <p:origin x="-1476" y="-10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6"/>
          <p:cNvSpPr/>
          <p:nvPr/>
        </p:nvSpPr>
        <p:spPr>
          <a:xfrm>
            <a:off x="685800" y="3196686"/>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ctrTitle"/>
          </p:nvPr>
        </p:nvSpPr>
        <p:spPr>
          <a:xfrm>
            <a:off x="685800" y="1676401"/>
            <a:ext cx="7772400" cy="1538286"/>
          </a:xfrm>
        </p:spPr>
        <p:txBody>
          <a:bodyPr anchor="b"/>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371600" y="3214686"/>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49D241AA-9B72-4FFB-B3E8-4229D2A9CA62}" type="datetimeFigureOut">
              <a:rPr lang="zh-CN" altLang="en-US" smtClean="0"/>
              <a:t>2015/11/16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385227-13D3-4F75-AAEC-288270B9A2A7}"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49D241AA-9B72-4FFB-B3E8-4229D2A9CA62}" type="datetimeFigureOut">
              <a:rPr lang="zh-CN" altLang="en-US" smtClean="0"/>
              <a:t>2015/11/16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385227-13D3-4F75-AAEC-288270B9A2A7}" type="slidenum">
              <a:rPr lang="zh-CN" altLang="en-US" smtClean="0"/>
              <a:t>‹#›</a:t>
            </a:fld>
            <a:endParaRPr lang="zh-CN" altLang="en-US"/>
          </a:p>
        </p:txBody>
      </p:sp>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686568" cy="6011882"/>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49D241AA-9B72-4FFB-B3E8-4229D2A9CA62}" type="datetimeFigureOut">
              <a:rPr lang="zh-CN" altLang="en-US" smtClean="0"/>
              <a:t>2015/11/16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385227-13D3-4F75-AAEC-288270B9A2A7}"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73152" y="6400800"/>
            <a:ext cx="3200400" cy="283800"/>
          </a:xfrm>
        </p:spPr>
        <p:txBody>
          <a:bodyPr/>
          <a:lstStyle/>
          <a:p>
            <a:fld id="{49D241AA-9B72-4FFB-B3E8-4229D2A9CA62}" type="datetimeFigureOut">
              <a:rPr lang="zh-CN" altLang="en-US" smtClean="0"/>
              <a:t>2015/11/16</a:t>
            </a:fld>
            <a:endParaRPr lang="zh-CN" altLang="en-US"/>
          </a:p>
        </p:txBody>
      </p:sp>
      <p:sp>
        <p:nvSpPr>
          <p:cNvPr id="5" name="页脚占位符 4"/>
          <p:cNvSpPr>
            <a:spLocks noGrp="1"/>
          </p:cNvSpPr>
          <p:nvPr>
            <p:ph type="ftr" sz="quarter" idx="11"/>
          </p:nvPr>
        </p:nvSpPr>
        <p:spPr>
          <a:xfrm>
            <a:off x="5330952" y="6400800"/>
            <a:ext cx="3733800" cy="283800"/>
          </a:xfrm>
        </p:spPr>
        <p:txBody>
          <a:bodyPr/>
          <a:lstStyle/>
          <a:p>
            <a:endParaRPr lang="zh-CN" altLang="en-US"/>
          </a:p>
        </p:txBody>
      </p:sp>
      <p:sp>
        <p:nvSpPr>
          <p:cNvPr id="6" name="灯片编号占位符 5"/>
          <p:cNvSpPr>
            <a:spLocks noGrp="1"/>
          </p:cNvSpPr>
          <p:nvPr>
            <p:ph type="sldNum" sz="quarter" idx="12"/>
          </p:nvPr>
        </p:nvSpPr>
        <p:spPr/>
        <p:txBody>
          <a:bodyPr/>
          <a:lstStyle/>
          <a:p>
            <a:fld id="{11385227-13D3-4F75-AAEC-288270B9A2A7}"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7" name="矩形 6"/>
          <p:cNvSpPr/>
          <p:nvPr/>
        </p:nvSpPr>
        <p:spPr>
          <a:xfrm>
            <a:off x="685800" y="3143248"/>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49D241AA-9B72-4FFB-B3E8-4229D2A9CA62}" type="datetimeFigureOut">
              <a:rPr lang="zh-CN" altLang="en-US" smtClean="0"/>
              <a:t>2015/11/16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385227-13D3-4F75-AAEC-288270B9A2A7}"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矩形 7"/>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49D241AA-9B72-4FFB-B3E8-4229D2A9CA62}" type="datetimeFigureOut">
              <a:rPr lang="zh-CN" altLang="en-US" smtClean="0"/>
              <a:t>2015/11/16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1385227-13D3-4F75-AAEC-288270B9A2A7}"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矩形 9"/>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49D241AA-9B72-4FFB-B3E8-4229D2A9CA62}" type="datetimeFigureOut">
              <a:rPr lang="zh-CN" altLang="en-US" smtClean="0"/>
              <a:t>2015/11/16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1385227-13D3-4F75-AAEC-288270B9A2A7}"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49D241AA-9B72-4FFB-B3E8-4229D2A9CA62}" type="datetimeFigureOut">
              <a:rPr lang="zh-CN" altLang="en-US" smtClean="0"/>
              <a:t>2015/11/16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1385227-13D3-4F75-AAEC-288270B9A2A7}"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Ref idx="1002">
        <a:schemeClr val="bg2"/>
      </p:bgRef>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9D241AA-9B72-4FFB-B3E8-4229D2A9CA62}" type="datetimeFigureOut">
              <a:rPr lang="zh-CN" altLang="en-US" smtClean="0"/>
              <a:t>2015/11/16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1385227-13D3-4F75-AAEC-288270B9A2A7}"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2786050" y="1053546"/>
            <a:ext cx="59040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49D241AA-9B72-4FFB-B3E8-4229D2A9CA62}" type="datetimeFigureOut">
              <a:rPr lang="zh-CN" altLang="en-US" smtClean="0"/>
              <a:t>2015/11/16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1385227-13D3-4F75-AAEC-288270B9A2A7}"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nchor="ctr"/>
          <a:lstStyle>
            <a:lvl1pPr algn="l">
              <a:defRPr sz="2400" b="0"/>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49D241AA-9B72-4FFB-B3E8-4229D2A9CA62}" type="datetimeFigureOut">
              <a:rPr lang="zh-CN" altLang="en-US" smtClean="0"/>
              <a:t>2015/11/16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1385227-13D3-4F75-AAEC-288270B9A2A7}"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矩形 6"/>
          <p:cNvSpPr/>
          <p:nvPr/>
        </p:nvSpPr>
        <p:spPr>
          <a:xfrm>
            <a:off x="0" y="6678000"/>
            <a:ext cx="9144000" cy="180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占位符 1"/>
          <p:cNvSpPr>
            <a:spLocks noGrp="1"/>
          </p:cNvSpPr>
          <p:nvPr>
            <p:ph type="title"/>
          </p:nvPr>
        </p:nvSpPr>
        <p:spPr>
          <a:xfrm>
            <a:off x="457200" y="274638"/>
            <a:ext cx="8229600" cy="1143000"/>
          </a:xfrm>
          <a:prstGeom prst="rect">
            <a:avLst/>
          </a:prstGeom>
        </p:spPr>
        <p:txBody>
          <a:bodyPr vert="horz" rtlCol="0" anchor="ctr">
            <a:normAutofit/>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686320"/>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76200" y="6400800"/>
            <a:ext cx="3200400" cy="283800"/>
          </a:xfrm>
          <a:prstGeom prst="rect">
            <a:avLst/>
          </a:prstGeom>
        </p:spPr>
        <p:txBody>
          <a:bodyPr vert="horz" rtlCol="0" anchor="b"/>
          <a:lstStyle>
            <a:lvl1pPr algn="l" eaLnBrk="1" latinLnBrk="0" hangingPunct="1">
              <a:defRPr kumimoji="0" sz="1100">
                <a:solidFill>
                  <a:schemeClr val="tx2">
                    <a:lumMod val="75000"/>
                    <a:lumOff val="25000"/>
                  </a:schemeClr>
                </a:solidFill>
              </a:defRPr>
            </a:lvl1pPr>
          </a:lstStyle>
          <a:p>
            <a:fld id="{49D241AA-9B72-4FFB-B3E8-4229D2A9CA62}" type="datetimeFigureOut">
              <a:rPr lang="zh-CN" altLang="en-US" smtClean="0"/>
              <a:t>2015/11/16</a:t>
            </a:fld>
            <a:endParaRPr lang="zh-CN" altLang="en-US"/>
          </a:p>
        </p:txBody>
      </p:sp>
      <p:sp>
        <p:nvSpPr>
          <p:cNvPr id="5" name="页脚占位符 4"/>
          <p:cNvSpPr>
            <a:spLocks noGrp="1"/>
          </p:cNvSpPr>
          <p:nvPr>
            <p:ph type="ftr" sz="quarter" idx="3"/>
          </p:nvPr>
        </p:nvSpPr>
        <p:spPr>
          <a:xfrm>
            <a:off x="5334000" y="6400800"/>
            <a:ext cx="3733800" cy="283800"/>
          </a:xfrm>
          <a:prstGeom prst="rect">
            <a:avLst/>
          </a:prstGeom>
        </p:spPr>
        <p:txBody>
          <a:bodyPr vert="horz" rtlCol="0" anchor="ctr"/>
          <a:lstStyle>
            <a:lvl1pPr algn="r" eaLnBrk="1" latinLnBrk="0" hangingPunct="1">
              <a:defRPr kumimoji="0" sz="1100">
                <a:solidFill>
                  <a:schemeClr val="tx2">
                    <a:lumMod val="75000"/>
                    <a:lumOff val="25000"/>
                  </a:schemeClr>
                </a:solidFill>
              </a:defRPr>
            </a:lvl1pPr>
          </a:lstStyle>
          <a:p>
            <a:endParaRPr lang="zh-CN" altLang="en-US"/>
          </a:p>
        </p:txBody>
      </p:sp>
      <p:sp>
        <p:nvSpPr>
          <p:cNvPr id="6" name="灯片编号占位符 5"/>
          <p:cNvSpPr>
            <a:spLocks noGrp="1"/>
          </p:cNvSpPr>
          <p:nvPr>
            <p:ph type="sldNum" sz="quarter" idx="4"/>
          </p:nvPr>
        </p:nvSpPr>
        <p:spPr>
          <a:xfrm>
            <a:off x="4114800" y="6400800"/>
            <a:ext cx="914400" cy="283464"/>
          </a:xfrm>
          <a:prstGeom prst="rect">
            <a:avLst/>
          </a:prstGeom>
          <a:noFill/>
        </p:spPr>
        <p:txBody>
          <a:bodyPr vert="horz" lIns="45720" rIns="45720" rtlCol="0" anchor="ctr"/>
          <a:lstStyle>
            <a:lvl1pPr algn="ctr" eaLnBrk="1" latinLnBrk="0" hangingPunct="1">
              <a:defRPr kumimoji="0" sz="1100" b="0">
                <a:solidFill>
                  <a:schemeClr val="tx2">
                    <a:lumMod val="75000"/>
                    <a:lumOff val="25000"/>
                  </a:schemeClr>
                </a:solidFill>
              </a:defRPr>
            </a:lvl1pPr>
          </a:lstStyle>
          <a:p>
            <a:fld id="{11385227-13D3-4F75-AAEC-288270B9A2A7}" type="slidenum">
              <a:rPr lang="zh-CN" altLang="en-US" smtClean="0"/>
              <a:t>‹#›</a:t>
            </a:fld>
            <a:endParaRPr lang="zh-CN" altLang="en-US"/>
          </a:p>
        </p:txBody>
      </p:sp>
      <p:sp>
        <p:nvSpPr>
          <p:cNvPr id="8" name="矩形 7"/>
          <p:cNvSpPr/>
          <p:nvPr/>
        </p:nvSpPr>
        <p:spPr>
          <a:xfrm>
            <a:off x="0" y="0"/>
            <a:ext cx="9144000" cy="108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50000"/>
        <a:buFont typeface="Wingdings 2"/>
        <a:buChar char="ß"/>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50000"/>
        <a:buFont typeface="Wingdings 2"/>
        <a:buChar char="Þ"/>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5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39640;&#28165;%202008&#21271;&#20140;&#22885;&#36816;&#20250;&#24320;&#24149;&#24335;&#65288;&#29645;&#34255;&#29256;&#65289;&#65288;&#20116;&#65289;.f4v"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83568" y="1340768"/>
            <a:ext cx="7772400" cy="1538286"/>
          </a:xfrm>
        </p:spPr>
        <p:txBody>
          <a:bodyPr>
            <a:normAutofit/>
          </a:bodyPr>
          <a:lstStyle/>
          <a:p>
            <a:r>
              <a:rPr lang="zh-CN" altLang="en-US" sz="6000" b="1" dirty="0">
                <a:solidFill>
                  <a:srgbClr val="FF0000"/>
                </a:solidFill>
                <a:latin typeface="+mj-ea"/>
              </a:rPr>
              <a:t>第七</a:t>
            </a:r>
            <a:r>
              <a:rPr lang="zh-CN" altLang="en-US" sz="6000" b="1" dirty="0" smtClean="0">
                <a:solidFill>
                  <a:srgbClr val="FF0000"/>
                </a:solidFill>
                <a:latin typeface="+mj-ea"/>
              </a:rPr>
              <a:t>课 我属于</a:t>
            </a:r>
            <a:r>
              <a:rPr lang="en-US" altLang="zh-CN" sz="6000" b="1" dirty="0" smtClean="0">
                <a:solidFill>
                  <a:srgbClr val="FF0000"/>
                </a:solidFill>
                <a:latin typeface="+mj-ea"/>
              </a:rPr>
              <a:t>......</a:t>
            </a:r>
            <a:endParaRPr lang="zh-CN" altLang="en-US" sz="6000" b="1" dirty="0">
              <a:solidFill>
                <a:srgbClr val="FF0000"/>
              </a:solidFill>
              <a:latin typeface="+mj-ea"/>
            </a:endParaRPr>
          </a:p>
        </p:txBody>
      </p:sp>
      <p:sp>
        <p:nvSpPr>
          <p:cNvPr id="3" name="副标题 2"/>
          <p:cNvSpPr>
            <a:spLocks noGrp="1"/>
          </p:cNvSpPr>
          <p:nvPr>
            <p:ph type="subTitle" idx="1"/>
          </p:nvPr>
        </p:nvSpPr>
        <p:spPr>
          <a:xfrm>
            <a:off x="1403648" y="3212976"/>
            <a:ext cx="6400800" cy="1752600"/>
          </a:xfrm>
        </p:spPr>
        <p:txBody>
          <a:bodyPr>
            <a:normAutofit/>
          </a:bodyPr>
          <a:lstStyle/>
          <a:p>
            <a:r>
              <a:rPr lang="zh-CN" altLang="en-US" sz="4000" b="1" dirty="0" smtClean="0">
                <a:solidFill>
                  <a:schemeClr val="tx1"/>
                </a:solidFill>
              </a:rPr>
              <a:t>第一框 我们属于多种群体</a:t>
            </a:r>
            <a:endParaRPr lang="zh-CN" altLang="en-US" sz="4000" b="1" dirty="0">
              <a:solidFill>
                <a:schemeClr val="tx1"/>
              </a:solidFill>
            </a:endParaRPr>
          </a:p>
        </p:txBody>
      </p:sp>
    </p:spTree>
    <p:extLst>
      <p:ext uri="{BB962C8B-B14F-4D97-AF65-F5344CB8AC3E}">
        <p14:creationId xmlns:p14="http://schemas.microsoft.com/office/powerpoint/2010/main" val="325986807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116632"/>
            <a:ext cx="8229600" cy="1143000"/>
          </a:xfrm>
        </p:spPr>
        <p:txBody>
          <a:bodyPr/>
          <a:lstStyle/>
          <a:p>
            <a:pPr algn="l"/>
            <a:r>
              <a:rPr lang="zh-CN" altLang="en-US" b="1" dirty="0" smtClean="0"/>
              <a:t>说一说</a:t>
            </a:r>
            <a:endParaRPr lang="zh-CN" altLang="en-US" b="1" dirty="0"/>
          </a:p>
        </p:txBody>
      </p:sp>
      <p:sp>
        <p:nvSpPr>
          <p:cNvPr id="3" name="内容占位符 2"/>
          <p:cNvSpPr>
            <a:spLocks noGrp="1"/>
          </p:cNvSpPr>
          <p:nvPr>
            <p:ph idx="1"/>
          </p:nvPr>
        </p:nvSpPr>
        <p:spPr>
          <a:xfrm>
            <a:off x="457200" y="1196752"/>
            <a:ext cx="8229600" cy="5661248"/>
          </a:xfrm>
        </p:spPr>
        <p:txBody>
          <a:bodyPr>
            <a:normAutofit fontScale="77500" lnSpcReduction="20000"/>
          </a:bodyPr>
          <a:lstStyle/>
          <a:p>
            <a:pPr marL="0" indent="0" algn="just">
              <a:lnSpc>
                <a:spcPct val="150000"/>
              </a:lnSpc>
              <a:buNone/>
            </a:pPr>
            <a:r>
              <a:rPr lang="zh-CN" altLang="en-US" b="1" dirty="0" smtClean="0">
                <a:latin typeface="宋体" pitchFamily="2" charset="-122"/>
                <a:ea typeface="宋体" pitchFamily="2" charset="-122"/>
              </a:rPr>
              <a:t>与同桌讨论，说一说你们觉得，在哪些情况下，作为中国人会产生强烈的自豪感？你能举出几个具体的事例吗？</a:t>
            </a:r>
            <a:endParaRPr lang="en-US" altLang="zh-CN" b="1" dirty="0" smtClean="0">
              <a:latin typeface="宋体" pitchFamily="2" charset="-122"/>
              <a:ea typeface="宋体" pitchFamily="2" charset="-122"/>
            </a:endParaRPr>
          </a:p>
          <a:p>
            <a:pPr marL="0" indent="0" algn="just">
              <a:lnSpc>
                <a:spcPct val="150000"/>
              </a:lnSpc>
              <a:buNone/>
            </a:pPr>
            <a:r>
              <a:rPr lang="en-US" altLang="zh-CN" b="1" dirty="0" smtClean="0">
                <a:solidFill>
                  <a:srgbClr val="FF0000"/>
                </a:solidFill>
                <a:latin typeface="宋体" pitchFamily="2" charset="-122"/>
                <a:ea typeface="宋体" pitchFamily="2" charset="-122"/>
              </a:rPr>
              <a:t>1</a:t>
            </a:r>
            <a:r>
              <a:rPr lang="zh-CN" altLang="en-US" b="1" dirty="0" smtClean="0">
                <a:solidFill>
                  <a:srgbClr val="FF0000"/>
                </a:solidFill>
                <a:latin typeface="宋体" pitchFamily="2" charset="-122"/>
                <a:ea typeface="宋体" pitchFamily="2" charset="-122"/>
              </a:rPr>
              <a:t>、我国的国际地位稳步上升，如近年来我国一直积极倡议成立了亚投行；</a:t>
            </a:r>
            <a:endParaRPr lang="en-US" altLang="zh-CN" b="1" dirty="0" smtClean="0">
              <a:solidFill>
                <a:srgbClr val="FF0000"/>
              </a:solidFill>
              <a:latin typeface="宋体" pitchFamily="2" charset="-122"/>
              <a:ea typeface="宋体" pitchFamily="2" charset="-122"/>
            </a:endParaRPr>
          </a:p>
          <a:p>
            <a:pPr marL="0" indent="0" algn="just">
              <a:lnSpc>
                <a:spcPct val="150000"/>
              </a:lnSpc>
              <a:buNone/>
            </a:pPr>
            <a:r>
              <a:rPr lang="en-US" altLang="zh-CN" b="1" dirty="0" smtClean="0">
                <a:solidFill>
                  <a:srgbClr val="FF0000"/>
                </a:solidFill>
                <a:latin typeface="宋体" pitchFamily="2" charset="-122"/>
                <a:ea typeface="宋体" pitchFamily="2" charset="-122"/>
              </a:rPr>
              <a:t>2</a:t>
            </a:r>
            <a:r>
              <a:rPr lang="zh-CN" altLang="en-US" b="1" dirty="0" smtClean="0">
                <a:solidFill>
                  <a:srgbClr val="FF0000"/>
                </a:solidFill>
                <a:latin typeface="宋体" pitchFamily="2" charset="-122"/>
                <a:ea typeface="宋体" pitchFamily="2" charset="-122"/>
              </a:rPr>
              <a:t>、我国的综合国力逐步增强，如我国的经济总量超过日本，越居第二大经济体。</a:t>
            </a:r>
            <a:endParaRPr lang="en-US" altLang="zh-CN" b="1" dirty="0" smtClean="0">
              <a:solidFill>
                <a:srgbClr val="FF0000"/>
              </a:solidFill>
              <a:latin typeface="宋体" pitchFamily="2" charset="-122"/>
              <a:ea typeface="宋体" pitchFamily="2" charset="-122"/>
            </a:endParaRPr>
          </a:p>
          <a:p>
            <a:pPr marL="0" indent="0" algn="just">
              <a:lnSpc>
                <a:spcPct val="150000"/>
              </a:lnSpc>
              <a:buNone/>
            </a:pPr>
            <a:r>
              <a:rPr lang="en-US" altLang="zh-CN" b="1" dirty="0" smtClean="0">
                <a:solidFill>
                  <a:srgbClr val="FF0000"/>
                </a:solidFill>
                <a:latin typeface="宋体" pitchFamily="2" charset="-122"/>
                <a:ea typeface="宋体" pitchFamily="2" charset="-122"/>
              </a:rPr>
              <a:t>3</a:t>
            </a:r>
            <a:r>
              <a:rPr lang="zh-CN" altLang="en-US" b="1" dirty="0" smtClean="0">
                <a:solidFill>
                  <a:srgbClr val="FF0000"/>
                </a:solidFill>
                <a:latin typeface="宋体" pitchFamily="2" charset="-122"/>
                <a:ea typeface="宋体" pitchFamily="2" charset="-122"/>
              </a:rPr>
              <a:t>、我国的国际影响力不断扩大，</a:t>
            </a:r>
            <a:r>
              <a:rPr lang="zh-CN" altLang="en-US" b="1" dirty="0">
                <a:solidFill>
                  <a:srgbClr val="FF0000"/>
                </a:solidFill>
                <a:latin typeface="宋体" pitchFamily="2" charset="-122"/>
                <a:ea typeface="宋体" pitchFamily="2" charset="-122"/>
              </a:rPr>
              <a:t>如我国一直是联合国五大常任理事国之一。</a:t>
            </a:r>
            <a:endParaRPr lang="en-US" altLang="zh-CN" b="1" dirty="0" smtClean="0">
              <a:solidFill>
                <a:srgbClr val="FF0000"/>
              </a:solidFill>
              <a:latin typeface="宋体" pitchFamily="2" charset="-122"/>
              <a:ea typeface="宋体" pitchFamily="2" charset="-122"/>
            </a:endParaRPr>
          </a:p>
          <a:p>
            <a:pPr marL="0" indent="0" algn="just">
              <a:lnSpc>
                <a:spcPct val="150000"/>
              </a:lnSpc>
              <a:buNone/>
            </a:pPr>
            <a:r>
              <a:rPr lang="en-US" altLang="zh-CN" b="1" dirty="0" smtClean="0">
                <a:solidFill>
                  <a:srgbClr val="FF0000"/>
                </a:solidFill>
                <a:latin typeface="宋体" pitchFamily="2" charset="-122"/>
                <a:ea typeface="宋体" pitchFamily="2" charset="-122"/>
              </a:rPr>
              <a:t>4</a:t>
            </a:r>
            <a:r>
              <a:rPr lang="zh-CN" altLang="en-US" b="1" dirty="0" smtClean="0">
                <a:solidFill>
                  <a:srgbClr val="FF0000"/>
                </a:solidFill>
                <a:latin typeface="宋体" pitchFamily="2" charset="-122"/>
                <a:ea typeface="宋体" pitchFamily="2" charset="-122"/>
              </a:rPr>
              <a:t>、我国的科技实力有了重大突破，如纳米技术、杂交水稻、神舟十号、天宫二号。</a:t>
            </a:r>
            <a:endParaRPr lang="zh-CN" altLang="en-US" b="1" dirty="0">
              <a:solidFill>
                <a:srgbClr val="FF0000"/>
              </a:solidFill>
              <a:latin typeface="宋体" pitchFamily="2" charset="-122"/>
              <a:ea typeface="宋体" pitchFamily="2" charset="-122"/>
            </a:endParaRPr>
          </a:p>
        </p:txBody>
      </p:sp>
    </p:spTree>
    <p:extLst>
      <p:ext uri="{BB962C8B-B14F-4D97-AF65-F5344CB8AC3E}">
        <p14:creationId xmlns:p14="http://schemas.microsoft.com/office/powerpoint/2010/main" val="2249141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anim calcmode="lin" valueType="num">
                                      <p:cBhvr>
                                        <p:cTn id="1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1000"/>
                                        <p:tgtEl>
                                          <p:spTgt spid="3">
                                            <p:txEl>
                                              <p:pRg st="3" end="3"/>
                                            </p:txEl>
                                          </p:spTgt>
                                        </p:tgtEl>
                                      </p:cBhvr>
                                    </p:animEffect>
                                    <p:anim calcmode="lin" valueType="num">
                                      <p:cBhvr>
                                        <p:cTn id="1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1000"/>
                                        <p:tgtEl>
                                          <p:spTgt spid="3">
                                            <p:txEl>
                                              <p:pRg st="4" end="4"/>
                                            </p:txEl>
                                          </p:spTgt>
                                        </p:tgtEl>
                                      </p:cBhvr>
                                    </p:animEffect>
                                    <p:anim calcmode="lin" valueType="num">
                                      <p:cBhvr>
                                        <p:cTn id="2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b="1" dirty="0" smtClean="0"/>
              <a:t>阅读与思考</a:t>
            </a:r>
            <a:endParaRPr lang="zh-CN" altLang="en-US" b="1" dirty="0"/>
          </a:p>
        </p:txBody>
      </p:sp>
      <p:sp>
        <p:nvSpPr>
          <p:cNvPr id="3" name="内容占位符 2"/>
          <p:cNvSpPr>
            <a:spLocks noGrp="1"/>
          </p:cNvSpPr>
          <p:nvPr>
            <p:ph idx="1"/>
          </p:nvPr>
        </p:nvSpPr>
        <p:spPr>
          <a:xfrm>
            <a:off x="457200" y="1412776"/>
            <a:ext cx="8229600" cy="5445224"/>
          </a:xfrm>
        </p:spPr>
        <p:txBody>
          <a:bodyPr>
            <a:normAutofit fontScale="77500" lnSpcReduction="20000"/>
          </a:bodyPr>
          <a:lstStyle/>
          <a:p>
            <a:pPr marL="0" indent="0" algn="just">
              <a:lnSpc>
                <a:spcPct val="160000"/>
              </a:lnSpc>
              <a:buNone/>
            </a:pPr>
            <a:r>
              <a:rPr lang="zh-CN" altLang="en-US" b="1" dirty="0" smtClean="0">
                <a:latin typeface="宋体" pitchFamily="2" charset="-122"/>
                <a:ea typeface="宋体" pitchFamily="2" charset="-122"/>
              </a:rPr>
              <a:t>请大家有感情的朗诵</a:t>
            </a:r>
            <a:r>
              <a:rPr lang="en-US" altLang="zh-CN" b="1" dirty="0" smtClean="0">
                <a:latin typeface="宋体" pitchFamily="2" charset="-122"/>
                <a:ea typeface="宋体" pitchFamily="2" charset="-122"/>
              </a:rPr>
              <a:t>69</a:t>
            </a:r>
            <a:r>
              <a:rPr lang="zh-CN" altLang="en-US" b="1" dirty="0" smtClean="0">
                <a:latin typeface="宋体" pitchFamily="2" charset="-122"/>
                <a:ea typeface="宋体" pitchFamily="2" charset="-122"/>
              </a:rPr>
              <a:t>页伟大诗人艾青的</a:t>
            </a:r>
            <a:r>
              <a:rPr lang="en-US" altLang="zh-CN" b="1" dirty="0" smtClean="0">
                <a:latin typeface="宋体" pitchFamily="2" charset="-122"/>
                <a:ea typeface="宋体" pitchFamily="2" charset="-122"/>
              </a:rPr>
              <a:t>《</a:t>
            </a:r>
            <a:r>
              <a:rPr lang="zh-CN" altLang="en-US" b="1" dirty="0" smtClean="0">
                <a:latin typeface="宋体" pitchFamily="2" charset="-122"/>
                <a:ea typeface="宋体" pitchFamily="2" charset="-122"/>
              </a:rPr>
              <a:t>我爱这土地</a:t>
            </a:r>
            <a:r>
              <a:rPr lang="en-US" altLang="zh-CN" b="1" dirty="0" smtClean="0">
                <a:latin typeface="宋体" pitchFamily="2" charset="-122"/>
                <a:ea typeface="宋体" pitchFamily="2" charset="-122"/>
              </a:rPr>
              <a:t>》</a:t>
            </a:r>
            <a:r>
              <a:rPr lang="zh-CN" altLang="en-US" b="1" dirty="0" smtClean="0">
                <a:latin typeface="宋体" pitchFamily="2" charset="-122"/>
                <a:ea typeface="宋体" pitchFamily="2" charset="-122"/>
              </a:rPr>
              <a:t>，思考下面两个问题：</a:t>
            </a:r>
            <a:endParaRPr lang="en-US" altLang="zh-CN" b="1" dirty="0" smtClean="0">
              <a:latin typeface="宋体" pitchFamily="2" charset="-122"/>
              <a:ea typeface="宋体" pitchFamily="2" charset="-122"/>
            </a:endParaRPr>
          </a:p>
          <a:p>
            <a:pPr marL="0" indent="0" algn="just">
              <a:lnSpc>
                <a:spcPct val="160000"/>
              </a:lnSpc>
              <a:buNone/>
            </a:pPr>
            <a:r>
              <a:rPr lang="en-US" altLang="zh-CN" b="1" dirty="0" smtClean="0">
                <a:latin typeface="宋体" pitchFamily="2" charset="-122"/>
                <a:ea typeface="宋体" pitchFamily="2" charset="-122"/>
              </a:rPr>
              <a:t>1</a:t>
            </a:r>
            <a:r>
              <a:rPr lang="zh-CN" altLang="en-US" b="1" dirty="0" smtClean="0">
                <a:latin typeface="宋体" pitchFamily="2" charset="-122"/>
                <a:ea typeface="宋体" pitchFamily="2" charset="-122"/>
              </a:rPr>
              <a:t>、这首诗说明了什么？</a:t>
            </a:r>
            <a:endParaRPr lang="en-US" altLang="zh-CN" b="1" dirty="0" smtClean="0">
              <a:latin typeface="宋体" pitchFamily="2" charset="-122"/>
              <a:ea typeface="宋体" pitchFamily="2" charset="-122"/>
            </a:endParaRPr>
          </a:p>
          <a:p>
            <a:pPr marL="0" indent="0" algn="just">
              <a:lnSpc>
                <a:spcPct val="160000"/>
              </a:lnSpc>
              <a:buNone/>
            </a:pPr>
            <a:r>
              <a:rPr kumimoji="1" lang="zh-CN" altLang="en-US" b="1" dirty="0">
                <a:solidFill>
                  <a:srgbClr val="FF0000"/>
                </a:solidFill>
                <a:latin typeface="宋体" pitchFamily="2" charset="-122"/>
                <a:ea typeface="宋体" pitchFamily="2" charset="-122"/>
              </a:rPr>
              <a:t>作为华夏子孙</a:t>
            </a:r>
            <a:r>
              <a:rPr kumimoji="1" lang="zh-CN" altLang="en-US" b="1" dirty="0" smtClean="0">
                <a:solidFill>
                  <a:srgbClr val="FF0000"/>
                </a:solidFill>
                <a:latin typeface="宋体" pitchFamily="2" charset="-122"/>
                <a:ea typeface="宋体" pitchFamily="2" charset="-122"/>
              </a:rPr>
              <a:t>，作者对</a:t>
            </a:r>
            <a:r>
              <a:rPr kumimoji="1" lang="zh-CN" altLang="en-US" b="1" dirty="0">
                <a:solidFill>
                  <a:srgbClr val="FF0000"/>
                </a:solidFill>
                <a:latin typeface="宋体" pitchFamily="2" charset="-122"/>
                <a:ea typeface="宋体" pitchFamily="2" charset="-122"/>
              </a:rPr>
              <a:t>中华民族有着强烈的依恋感</a:t>
            </a:r>
            <a:r>
              <a:rPr kumimoji="1" lang="zh-CN" altLang="en-US" b="1" dirty="0" smtClean="0">
                <a:solidFill>
                  <a:srgbClr val="FF0000"/>
                </a:solidFill>
                <a:latin typeface="宋体" pitchFamily="2" charset="-122"/>
                <a:ea typeface="宋体" pitchFamily="2" charset="-122"/>
              </a:rPr>
              <a:t>。</a:t>
            </a:r>
            <a:endParaRPr lang="en-US" altLang="zh-CN" b="1" dirty="0" smtClean="0">
              <a:solidFill>
                <a:srgbClr val="FF0000"/>
              </a:solidFill>
              <a:latin typeface="宋体" pitchFamily="2" charset="-122"/>
              <a:ea typeface="宋体" pitchFamily="2" charset="-122"/>
            </a:endParaRPr>
          </a:p>
          <a:p>
            <a:pPr marL="0" indent="0" algn="just">
              <a:lnSpc>
                <a:spcPct val="160000"/>
              </a:lnSpc>
              <a:buNone/>
            </a:pPr>
            <a:r>
              <a:rPr lang="en-US" altLang="zh-CN" b="1" dirty="0" smtClean="0">
                <a:latin typeface="宋体" pitchFamily="2" charset="-122"/>
                <a:ea typeface="宋体" pitchFamily="2" charset="-122"/>
              </a:rPr>
              <a:t>2</a:t>
            </a:r>
            <a:r>
              <a:rPr lang="zh-CN" altLang="en-US" b="1" dirty="0" smtClean="0">
                <a:latin typeface="宋体" pitchFamily="2" charset="-122"/>
                <a:ea typeface="宋体" pitchFamily="2" charset="-122"/>
              </a:rPr>
              <a:t>、我们属于多种群体，是指哪些群体呢？</a:t>
            </a:r>
            <a:endParaRPr lang="en-US" altLang="zh-CN" b="1" dirty="0" smtClean="0">
              <a:latin typeface="宋体" pitchFamily="2" charset="-122"/>
              <a:ea typeface="宋体" pitchFamily="2" charset="-122"/>
            </a:endParaRPr>
          </a:p>
          <a:p>
            <a:pPr marL="0" indent="0" algn="just" eaLnBrk="0" hangingPunct="0">
              <a:lnSpc>
                <a:spcPct val="160000"/>
              </a:lnSpc>
              <a:spcBef>
                <a:spcPct val="10000"/>
              </a:spcBef>
              <a:buNone/>
            </a:pPr>
            <a:r>
              <a:rPr lang="zh-CN" altLang="en-US" b="1" dirty="0">
                <a:solidFill>
                  <a:srgbClr val="FF0000"/>
                </a:solidFill>
                <a:latin typeface="宋体" pitchFamily="2" charset="-122"/>
                <a:ea typeface="宋体" pitchFamily="2" charset="-122"/>
              </a:rPr>
              <a:t>（</a:t>
            </a:r>
            <a:r>
              <a:rPr lang="en-US" altLang="zh-CN" b="1" dirty="0">
                <a:solidFill>
                  <a:srgbClr val="FF0000"/>
                </a:solidFill>
                <a:latin typeface="宋体" pitchFamily="2" charset="-122"/>
                <a:ea typeface="宋体" pitchFamily="2" charset="-122"/>
              </a:rPr>
              <a:t>1</a:t>
            </a:r>
            <a:r>
              <a:rPr lang="zh-CN" altLang="en-US" b="1" dirty="0">
                <a:solidFill>
                  <a:srgbClr val="FF0000"/>
                </a:solidFill>
                <a:latin typeface="宋体" pitchFamily="2" charset="-122"/>
                <a:ea typeface="宋体" pitchFamily="2" charset="-122"/>
              </a:rPr>
              <a:t>）国家（祖国）群体</a:t>
            </a:r>
          </a:p>
          <a:p>
            <a:pPr marL="0" indent="0" algn="just" eaLnBrk="0" hangingPunct="0">
              <a:lnSpc>
                <a:spcPct val="160000"/>
              </a:lnSpc>
              <a:spcBef>
                <a:spcPct val="10000"/>
              </a:spcBef>
              <a:buNone/>
            </a:pPr>
            <a:r>
              <a:rPr lang="zh-CN" altLang="en-US" b="1" dirty="0">
                <a:solidFill>
                  <a:srgbClr val="FF0000"/>
                </a:solidFill>
                <a:latin typeface="宋体" pitchFamily="2" charset="-122"/>
                <a:ea typeface="宋体" pitchFamily="2" charset="-122"/>
              </a:rPr>
              <a:t>（</a:t>
            </a:r>
            <a:r>
              <a:rPr lang="en-US" altLang="zh-CN" b="1" dirty="0">
                <a:solidFill>
                  <a:srgbClr val="FF0000"/>
                </a:solidFill>
                <a:latin typeface="宋体" pitchFamily="2" charset="-122"/>
                <a:ea typeface="宋体" pitchFamily="2" charset="-122"/>
              </a:rPr>
              <a:t>2</a:t>
            </a:r>
            <a:r>
              <a:rPr lang="zh-CN" altLang="en-US" b="1" dirty="0">
                <a:solidFill>
                  <a:srgbClr val="FF0000"/>
                </a:solidFill>
                <a:latin typeface="宋体" pitchFamily="2" charset="-122"/>
                <a:ea typeface="宋体" pitchFamily="2" charset="-122"/>
              </a:rPr>
              <a:t>）故乡群体</a:t>
            </a:r>
            <a:endParaRPr lang="en-US" altLang="zh-CN" b="1" dirty="0">
              <a:solidFill>
                <a:srgbClr val="FF0000"/>
              </a:solidFill>
              <a:latin typeface="宋体" pitchFamily="2" charset="-122"/>
              <a:ea typeface="宋体" pitchFamily="2" charset="-122"/>
            </a:endParaRPr>
          </a:p>
          <a:p>
            <a:pPr marL="0" indent="0" algn="just" eaLnBrk="0" hangingPunct="0">
              <a:lnSpc>
                <a:spcPct val="160000"/>
              </a:lnSpc>
              <a:spcBef>
                <a:spcPct val="10000"/>
              </a:spcBef>
              <a:buNone/>
            </a:pPr>
            <a:r>
              <a:rPr lang="zh-CN" altLang="en-US" b="1" dirty="0">
                <a:solidFill>
                  <a:srgbClr val="FF0000"/>
                </a:solidFill>
                <a:latin typeface="宋体" pitchFamily="2" charset="-122"/>
                <a:ea typeface="宋体" pitchFamily="2" charset="-122"/>
              </a:rPr>
              <a:t>（</a:t>
            </a:r>
            <a:r>
              <a:rPr lang="en-US" altLang="zh-CN" b="1" dirty="0">
                <a:solidFill>
                  <a:srgbClr val="FF0000"/>
                </a:solidFill>
                <a:latin typeface="宋体" pitchFamily="2" charset="-122"/>
                <a:ea typeface="宋体" pitchFamily="2" charset="-122"/>
              </a:rPr>
              <a:t>3</a:t>
            </a:r>
            <a:r>
              <a:rPr lang="zh-CN" altLang="en-US" b="1" dirty="0">
                <a:solidFill>
                  <a:srgbClr val="FF0000"/>
                </a:solidFill>
                <a:latin typeface="宋体" pitchFamily="2" charset="-122"/>
                <a:ea typeface="宋体" pitchFamily="2" charset="-122"/>
              </a:rPr>
              <a:t>）学校、班级群体（初中生群体</a:t>
            </a:r>
            <a:r>
              <a:rPr lang="en-US" altLang="zh-CN" b="1" dirty="0">
                <a:solidFill>
                  <a:srgbClr val="FF0000"/>
                </a:solidFill>
                <a:latin typeface="宋体" pitchFamily="2" charset="-122"/>
                <a:ea typeface="宋体" pitchFamily="2" charset="-122"/>
              </a:rPr>
              <a:t>)</a:t>
            </a:r>
          </a:p>
          <a:p>
            <a:pPr marL="0" indent="0" algn="just" eaLnBrk="0" hangingPunct="0">
              <a:lnSpc>
                <a:spcPct val="160000"/>
              </a:lnSpc>
              <a:spcBef>
                <a:spcPct val="10000"/>
              </a:spcBef>
              <a:buNone/>
            </a:pPr>
            <a:r>
              <a:rPr lang="zh-CN" altLang="en-US" b="1" dirty="0">
                <a:solidFill>
                  <a:srgbClr val="FF0000"/>
                </a:solidFill>
                <a:latin typeface="宋体" pitchFamily="2" charset="-122"/>
                <a:ea typeface="宋体" pitchFamily="2" charset="-122"/>
              </a:rPr>
              <a:t>（</a:t>
            </a:r>
            <a:r>
              <a:rPr lang="en-US" altLang="zh-CN" b="1" dirty="0">
                <a:solidFill>
                  <a:srgbClr val="FF0000"/>
                </a:solidFill>
                <a:latin typeface="宋体" pitchFamily="2" charset="-122"/>
                <a:ea typeface="宋体" pitchFamily="2" charset="-122"/>
              </a:rPr>
              <a:t>4</a:t>
            </a:r>
            <a:r>
              <a:rPr lang="zh-CN" altLang="en-US" b="1" dirty="0">
                <a:solidFill>
                  <a:srgbClr val="FF0000"/>
                </a:solidFill>
                <a:latin typeface="宋体" pitchFamily="2" charset="-122"/>
                <a:ea typeface="宋体" pitchFamily="2" charset="-122"/>
              </a:rPr>
              <a:t>）家庭群体</a:t>
            </a:r>
          </a:p>
          <a:p>
            <a:pPr marL="0" indent="0">
              <a:buNone/>
            </a:pPr>
            <a:endParaRPr lang="zh-CN" altLang="en-US" dirty="0"/>
          </a:p>
        </p:txBody>
      </p:sp>
    </p:spTree>
    <p:extLst>
      <p:ext uri="{BB962C8B-B14F-4D97-AF65-F5344CB8AC3E}">
        <p14:creationId xmlns:p14="http://schemas.microsoft.com/office/powerpoint/2010/main" val="2661666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fade">
                                      <p:cBhvr>
                                        <p:cTn id="19" dur="1000"/>
                                        <p:tgtEl>
                                          <p:spTgt spid="3">
                                            <p:txEl>
                                              <p:pRg st="5" end="5"/>
                                            </p:txEl>
                                          </p:spTgt>
                                        </p:tgtEl>
                                      </p:cBhvr>
                                    </p:animEffect>
                                    <p:anim calcmode="lin" valueType="num">
                                      <p:cBhvr>
                                        <p:cTn id="20"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5" end="5"/>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6" end="6"/>
                                            </p:txEl>
                                          </p:spTgt>
                                        </p:tgtEl>
                                        <p:attrNameLst>
                                          <p:attrName>style.visibility</p:attrName>
                                        </p:attrNameLst>
                                      </p:cBhvr>
                                      <p:to>
                                        <p:strVal val="visible"/>
                                      </p:to>
                                    </p:set>
                                    <p:animEffect transition="in" filter="fade">
                                      <p:cBhvr>
                                        <p:cTn id="24" dur="1000"/>
                                        <p:tgtEl>
                                          <p:spTgt spid="3">
                                            <p:txEl>
                                              <p:pRg st="6" end="6"/>
                                            </p:txEl>
                                          </p:spTgt>
                                        </p:tgtEl>
                                      </p:cBhvr>
                                    </p:animEffect>
                                    <p:anim calcmode="lin" valueType="num">
                                      <p:cBhvr>
                                        <p:cTn id="25"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6" end="6"/>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animEffect transition="in" filter="fade">
                                      <p:cBhvr>
                                        <p:cTn id="29" dur="1000"/>
                                        <p:tgtEl>
                                          <p:spTgt spid="3">
                                            <p:txEl>
                                              <p:pRg st="7" end="7"/>
                                            </p:txEl>
                                          </p:spTgt>
                                        </p:tgtEl>
                                      </p:cBhvr>
                                    </p:animEffect>
                                    <p:anim calcmode="lin" valueType="num">
                                      <p:cBhvr>
                                        <p:cTn id="30"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b="1" dirty="0" smtClean="0"/>
              <a:t>阅读与思考</a:t>
            </a:r>
            <a:endParaRPr lang="zh-CN" altLang="en-US" b="1" dirty="0"/>
          </a:p>
        </p:txBody>
      </p:sp>
      <p:sp>
        <p:nvSpPr>
          <p:cNvPr id="3" name="内容占位符 2"/>
          <p:cNvSpPr>
            <a:spLocks noGrp="1"/>
          </p:cNvSpPr>
          <p:nvPr>
            <p:ph idx="1"/>
          </p:nvPr>
        </p:nvSpPr>
        <p:spPr/>
        <p:txBody>
          <a:bodyPr>
            <a:normAutofit fontScale="92500"/>
          </a:bodyPr>
          <a:lstStyle/>
          <a:p>
            <a:pPr marL="0" indent="0" algn="just">
              <a:lnSpc>
                <a:spcPct val="150000"/>
              </a:lnSpc>
              <a:buNone/>
            </a:pPr>
            <a:r>
              <a:rPr lang="zh-CN" altLang="en-US" b="1" dirty="0" smtClean="0">
                <a:latin typeface="宋体" pitchFamily="2" charset="-122"/>
                <a:ea typeface="宋体" pitchFamily="2" charset="-122"/>
              </a:rPr>
              <a:t>请大家阅读</a:t>
            </a:r>
            <a:r>
              <a:rPr lang="en-US" altLang="zh-CN" b="1" dirty="0" smtClean="0">
                <a:latin typeface="宋体" pitchFamily="2" charset="-122"/>
                <a:ea typeface="宋体" pitchFamily="2" charset="-122"/>
              </a:rPr>
              <a:t>70</a:t>
            </a:r>
            <a:r>
              <a:rPr lang="zh-CN" altLang="en-US" b="1" dirty="0" smtClean="0">
                <a:latin typeface="宋体" pitchFamily="2" charset="-122"/>
                <a:ea typeface="宋体" pitchFamily="2" charset="-122"/>
              </a:rPr>
              <a:t>页林清玄先生《故乡的水土》</a:t>
            </a:r>
            <a:r>
              <a:rPr lang="zh-CN" altLang="en-US" b="1" dirty="0">
                <a:latin typeface="宋体" pitchFamily="2" charset="-122"/>
                <a:ea typeface="宋体" pitchFamily="2" charset="-122"/>
              </a:rPr>
              <a:t>这</a:t>
            </a:r>
            <a:r>
              <a:rPr lang="zh-CN" altLang="en-US" b="1" dirty="0" smtClean="0">
                <a:latin typeface="宋体" pitchFamily="2" charset="-122"/>
                <a:ea typeface="宋体" pitchFamily="2" charset="-122"/>
              </a:rPr>
              <a:t>篇优美的文章，想一想文章表达</a:t>
            </a:r>
            <a:r>
              <a:rPr lang="zh-CN" altLang="en-US" b="1" dirty="0">
                <a:latin typeface="宋体" pitchFamily="2" charset="-122"/>
                <a:ea typeface="宋体" pitchFamily="2" charset="-122"/>
              </a:rPr>
              <a:t>了</a:t>
            </a:r>
            <a:r>
              <a:rPr lang="zh-CN" altLang="en-US" b="1" dirty="0" smtClean="0">
                <a:latin typeface="宋体" pitchFamily="2" charset="-122"/>
                <a:ea typeface="宋体" pitchFamily="2" charset="-122"/>
              </a:rPr>
              <a:t>作者什么的心情？</a:t>
            </a:r>
            <a:endParaRPr lang="en-US" altLang="zh-CN" b="1" dirty="0" smtClean="0">
              <a:latin typeface="宋体" pitchFamily="2" charset="-122"/>
              <a:ea typeface="宋体" pitchFamily="2" charset="-122"/>
            </a:endParaRPr>
          </a:p>
          <a:p>
            <a:pPr marL="0" indent="0" algn="just">
              <a:lnSpc>
                <a:spcPct val="150000"/>
              </a:lnSpc>
              <a:buNone/>
            </a:pPr>
            <a:r>
              <a:rPr lang="zh-CN" altLang="en-US" b="1" dirty="0" smtClean="0">
                <a:solidFill>
                  <a:srgbClr val="FF0000"/>
                </a:solidFill>
                <a:latin typeface="宋体" pitchFamily="2" charset="-122"/>
                <a:ea typeface="宋体" pitchFamily="2" charset="-122"/>
              </a:rPr>
              <a:t>文章表达了作者热爱</a:t>
            </a:r>
            <a:r>
              <a:rPr lang="zh-CN" altLang="en-US" b="1" dirty="0">
                <a:solidFill>
                  <a:srgbClr val="FF0000"/>
                </a:solidFill>
                <a:latin typeface="宋体" pitchFamily="2" charset="-122"/>
                <a:ea typeface="宋体" pitchFamily="2" charset="-122"/>
              </a:rPr>
              <a:t>故乡之情</a:t>
            </a:r>
            <a:r>
              <a:rPr lang="zh-CN" altLang="en-US" b="1" dirty="0" smtClean="0">
                <a:solidFill>
                  <a:srgbClr val="FF0000"/>
                </a:solidFill>
                <a:latin typeface="宋体" pitchFamily="2" charset="-122"/>
                <a:ea typeface="宋体" pitchFamily="2" charset="-122"/>
              </a:rPr>
              <a:t>。</a:t>
            </a:r>
            <a:r>
              <a:rPr lang="zh-CN" altLang="en-US" b="1" dirty="0">
                <a:solidFill>
                  <a:srgbClr val="FF0000"/>
                </a:solidFill>
                <a:latin typeface="宋体" pitchFamily="2" charset="-122"/>
                <a:ea typeface="宋体" pitchFamily="2" charset="-122"/>
              </a:rPr>
              <a:t>故乡是生我养我的地方，故乡的水土生养我们，使我们长成顶天立地的男儿，即使漂流万里，在寂寞的异国之夜，也能充满柔情与壮怀。</a:t>
            </a:r>
          </a:p>
          <a:p>
            <a:pPr marL="0" indent="0" algn="just">
              <a:lnSpc>
                <a:spcPct val="150000"/>
              </a:lnSpc>
              <a:buNone/>
            </a:pPr>
            <a:endParaRPr lang="zh-CN" altLang="en-US" b="1" dirty="0">
              <a:solidFill>
                <a:srgbClr val="FF0000"/>
              </a:solidFill>
              <a:latin typeface="宋体" pitchFamily="2" charset="-122"/>
              <a:ea typeface="宋体" pitchFamily="2" charset="-122"/>
            </a:endParaRPr>
          </a:p>
        </p:txBody>
      </p:sp>
    </p:spTree>
    <p:extLst>
      <p:ext uri="{BB962C8B-B14F-4D97-AF65-F5344CB8AC3E}">
        <p14:creationId xmlns:p14="http://schemas.microsoft.com/office/powerpoint/2010/main" val="3576582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b="1" dirty="0" smtClean="0"/>
              <a:t>想一想</a:t>
            </a:r>
            <a:endParaRPr lang="zh-CN" altLang="en-US" b="1" dirty="0"/>
          </a:p>
        </p:txBody>
      </p:sp>
      <p:sp>
        <p:nvSpPr>
          <p:cNvPr id="11" name="内容占位符 10"/>
          <p:cNvSpPr>
            <a:spLocks noGrp="1"/>
          </p:cNvSpPr>
          <p:nvPr>
            <p:ph idx="1"/>
          </p:nvPr>
        </p:nvSpPr>
        <p:spPr/>
        <p:txBody>
          <a:bodyPr>
            <a:normAutofit fontScale="85000" lnSpcReduction="20000"/>
          </a:bodyPr>
          <a:lstStyle/>
          <a:p>
            <a:pPr marL="0" indent="0" algn="just">
              <a:lnSpc>
                <a:spcPct val="170000"/>
              </a:lnSpc>
              <a:buNone/>
            </a:pPr>
            <a:r>
              <a:rPr lang="zh-CN" altLang="en-US" b="1" dirty="0">
                <a:latin typeface="宋体" pitchFamily="2" charset="-122"/>
                <a:ea typeface="宋体" pitchFamily="2" charset="-122"/>
              </a:rPr>
              <a:t>你属于哪个省、市、县的</a:t>
            </a:r>
            <a:r>
              <a:rPr lang="zh-CN" altLang="en-US" b="1" dirty="0" smtClean="0">
                <a:latin typeface="宋体" pitchFamily="2" charset="-122"/>
                <a:ea typeface="宋体" pitchFamily="2" charset="-122"/>
              </a:rPr>
              <a:t>人？当</a:t>
            </a:r>
            <a:r>
              <a:rPr lang="zh-CN" altLang="en-US" b="1" dirty="0">
                <a:latin typeface="宋体" pitchFamily="2" charset="-122"/>
                <a:ea typeface="宋体" pitchFamily="2" charset="-122"/>
              </a:rPr>
              <a:t>你听到别人称赞你家乡时，你的心情会</a:t>
            </a:r>
            <a:r>
              <a:rPr lang="zh-CN" altLang="en-US" b="1" dirty="0" smtClean="0">
                <a:latin typeface="宋体" pitchFamily="2" charset="-122"/>
                <a:ea typeface="宋体" pitchFamily="2" charset="-122"/>
              </a:rPr>
              <a:t>怎样</a:t>
            </a:r>
            <a:r>
              <a:rPr lang="zh-CN" altLang="en-US" b="1" dirty="0">
                <a:latin typeface="宋体" pitchFamily="2" charset="-122"/>
                <a:ea typeface="宋体" pitchFamily="2" charset="-122"/>
              </a:rPr>
              <a:t>？</a:t>
            </a:r>
            <a:r>
              <a:rPr lang="zh-CN" altLang="en-US" b="1" dirty="0" smtClean="0">
                <a:latin typeface="宋体" pitchFamily="2" charset="-122"/>
                <a:ea typeface="宋体" pitchFamily="2" charset="-122"/>
              </a:rPr>
              <a:t>当</a:t>
            </a:r>
            <a:r>
              <a:rPr lang="zh-CN" altLang="en-US" b="1" dirty="0">
                <a:latin typeface="宋体" pitchFamily="2" charset="-122"/>
                <a:ea typeface="宋体" pitchFamily="2" charset="-122"/>
              </a:rPr>
              <a:t>别人贬低你家乡时</a:t>
            </a:r>
            <a:r>
              <a:rPr lang="zh-CN" altLang="en-US" b="1" dirty="0" smtClean="0">
                <a:latin typeface="宋体" pitchFamily="2" charset="-122"/>
                <a:ea typeface="宋体" pitchFamily="2" charset="-122"/>
              </a:rPr>
              <a:t>，你又会产生怎样的感着？为什么？</a:t>
            </a:r>
          </a:p>
          <a:p>
            <a:pPr marL="0" indent="0" algn="just">
              <a:lnSpc>
                <a:spcPct val="170000"/>
              </a:lnSpc>
              <a:buNone/>
            </a:pPr>
            <a:r>
              <a:rPr lang="zh-CN" altLang="en-US" b="1" dirty="0" smtClean="0">
                <a:solidFill>
                  <a:srgbClr val="FF0000"/>
                </a:solidFill>
                <a:latin typeface="宋体" pitchFamily="2" charset="-122"/>
                <a:ea typeface="宋体" pitchFamily="2" charset="-122"/>
              </a:rPr>
              <a:t>当有人称赞自己的家乡时：我会感到很自豪！</a:t>
            </a:r>
            <a:endParaRPr lang="en-US" altLang="zh-CN" b="1" dirty="0" smtClean="0">
              <a:solidFill>
                <a:srgbClr val="FF0000"/>
              </a:solidFill>
              <a:latin typeface="宋体" pitchFamily="2" charset="-122"/>
              <a:ea typeface="宋体" pitchFamily="2" charset="-122"/>
            </a:endParaRPr>
          </a:p>
          <a:p>
            <a:pPr marL="0" indent="0" algn="just">
              <a:lnSpc>
                <a:spcPct val="170000"/>
              </a:lnSpc>
              <a:buNone/>
            </a:pPr>
            <a:r>
              <a:rPr lang="zh-CN" altLang="en-US" b="1" dirty="0" smtClean="0">
                <a:solidFill>
                  <a:srgbClr val="FF0000"/>
                </a:solidFill>
                <a:latin typeface="宋体" pitchFamily="2" charset="-122"/>
                <a:ea typeface="宋体" pitchFamily="2" charset="-122"/>
              </a:rPr>
              <a:t>当有人贬低我的家乡的时候：我会感到很难受气愤。</a:t>
            </a:r>
          </a:p>
          <a:p>
            <a:pPr marL="0" indent="0" algn="just">
              <a:lnSpc>
                <a:spcPct val="170000"/>
              </a:lnSpc>
              <a:buNone/>
            </a:pPr>
            <a:r>
              <a:rPr lang="zh-CN" altLang="en-US" b="1" dirty="0" smtClean="0">
                <a:solidFill>
                  <a:srgbClr val="FF0000"/>
                </a:solidFill>
                <a:latin typeface="宋体" pitchFamily="2" charset="-122"/>
                <a:ea typeface="宋体" pitchFamily="2" charset="-122"/>
              </a:rPr>
              <a:t>原因：每一个都有自己的故乡。是故乡的水滋润了我们，是故乡的人抚育了我们。</a:t>
            </a:r>
            <a:endParaRPr lang="zh-CN" altLang="en-US" b="1" dirty="0">
              <a:solidFill>
                <a:srgbClr val="FF0000"/>
              </a:solidFill>
              <a:latin typeface="宋体" pitchFamily="2" charset="-122"/>
              <a:ea typeface="宋体" pitchFamily="2" charset="-122"/>
            </a:endParaRPr>
          </a:p>
        </p:txBody>
      </p:sp>
    </p:spTree>
    <p:extLst>
      <p:ext uri="{BB962C8B-B14F-4D97-AF65-F5344CB8AC3E}">
        <p14:creationId xmlns:p14="http://schemas.microsoft.com/office/powerpoint/2010/main" val="3231183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animEffect transition="in" filter="fade">
                                      <p:cBhvr>
                                        <p:cTn id="7" dur="1000"/>
                                        <p:tgtEl>
                                          <p:spTgt spid="11">
                                            <p:txEl>
                                              <p:pRg st="1" end="1"/>
                                            </p:txEl>
                                          </p:spTgt>
                                        </p:tgtEl>
                                      </p:cBhvr>
                                    </p:animEffect>
                                    <p:anim calcmode="lin" valueType="num">
                                      <p:cBhvr>
                                        <p:cTn id="8" dur="1000" fill="hold"/>
                                        <p:tgtEl>
                                          <p:spTgt spid="11">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11">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1">
                                            <p:txEl>
                                              <p:pRg st="2" end="2"/>
                                            </p:txEl>
                                          </p:spTgt>
                                        </p:tgtEl>
                                        <p:attrNameLst>
                                          <p:attrName>style.visibility</p:attrName>
                                        </p:attrNameLst>
                                      </p:cBhvr>
                                      <p:to>
                                        <p:strVal val="visible"/>
                                      </p:to>
                                    </p:set>
                                    <p:animEffect transition="in" filter="fade">
                                      <p:cBhvr>
                                        <p:cTn id="12" dur="1000"/>
                                        <p:tgtEl>
                                          <p:spTgt spid="11">
                                            <p:txEl>
                                              <p:pRg st="2" end="2"/>
                                            </p:txEl>
                                          </p:spTgt>
                                        </p:tgtEl>
                                      </p:cBhvr>
                                    </p:animEffect>
                                    <p:anim calcmode="lin" valueType="num">
                                      <p:cBhvr>
                                        <p:cTn id="13" dur="1000" fill="hold"/>
                                        <p:tgtEl>
                                          <p:spTgt spid="11">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1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1">
                                            <p:txEl>
                                              <p:pRg st="3" end="3"/>
                                            </p:txEl>
                                          </p:spTgt>
                                        </p:tgtEl>
                                        <p:attrNameLst>
                                          <p:attrName>style.visibility</p:attrName>
                                        </p:attrNameLst>
                                      </p:cBhvr>
                                      <p:to>
                                        <p:strVal val="visible"/>
                                      </p:to>
                                    </p:set>
                                    <p:animEffect transition="in" filter="fade">
                                      <p:cBhvr>
                                        <p:cTn id="19" dur="1000"/>
                                        <p:tgtEl>
                                          <p:spTgt spid="11">
                                            <p:txEl>
                                              <p:pRg st="3" end="3"/>
                                            </p:txEl>
                                          </p:spTgt>
                                        </p:tgtEl>
                                      </p:cBhvr>
                                    </p:animEffect>
                                    <p:anim calcmode="lin" valueType="num">
                                      <p:cBhvr>
                                        <p:cTn id="20" dur="1000" fill="hold"/>
                                        <p:tgtEl>
                                          <p:spTgt spid="11">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11">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116632"/>
            <a:ext cx="8229600" cy="1143000"/>
          </a:xfrm>
        </p:spPr>
        <p:txBody>
          <a:bodyPr/>
          <a:lstStyle/>
          <a:p>
            <a:pPr algn="l"/>
            <a:r>
              <a:rPr lang="zh-CN" altLang="en-US" b="1" dirty="0" smtClean="0"/>
              <a:t>阅读与思考</a:t>
            </a:r>
            <a:endParaRPr lang="zh-CN" altLang="en-US" b="1" dirty="0"/>
          </a:p>
        </p:txBody>
      </p:sp>
      <p:sp>
        <p:nvSpPr>
          <p:cNvPr id="3" name="内容占位符 2"/>
          <p:cNvSpPr>
            <a:spLocks noGrp="1"/>
          </p:cNvSpPr>
          <p:nvPr>
            <p:ph idx="1"/>
          </p:nvPr>
        </p:nvSpPr>
        <p:spPr>
          <a:xfrm>
            <a:off x="457200" y="1268760"/>
            <a:ext cx="8229600" cy="5589240"/>
          </a:xfrm>
        </p:spPr>
        <p:txBody>
          <a:bodyPr>
            <a:normAutofit fontScale="77500" lnSpcReduction="20000"/>
          </a:bodyPr>
          <a:lstStyle/>
          <a:p>
            <a:pPr marL="0" indent="0" algn="just">
              <a:lnSpc>
                <a:spcPct val="170000"/>
              </a:lnSpc>
              <a:buNone/>
            </a:pPr>
            <a:r>
              <a:rPr lang="zh-CN" altLang="en-US" b="1" dirty="0" smtClean="0">
                <a:latin typeface="宋体" pitchFamily="2" charset="-122"/>
                <a:ea typeface="宋体" pitchFamily="2" charset="-122"/>
              </a:rPr>
              <a:t>请同学们阅读</a:t>
            </a:r>
            <a:r>
              <a:rPr lang="en-US" altLang="zh-CN" b="1" dirty="0" smtClean="0">
                <a:latin typeface="宋体" pitchFamily="2" charset="-122"/>
                <a:ea typeface="宋体" pitchFamily="2" charset="-122"/>
              </a:rPr>
              <a:t>71</a:t>
            </a:r>
            <a:r>
              <a:rPr lang="zh-CN" altLang="en-US" b="1" dirty="0" smtClean="0">
                <a:latin typeface="宋体" pitchFamily="2" charset="-122"/>
                <a:ea typeface="宋体" pitchFamily="2" charset="-122"/>
              </a:rPr>
              <a:t>页</a:t>
            </a:r>
            <a:r>
              <a:rPr lang="en-US" altLang="zh-CN" b="1" dirty="0" smtClean="0">
                <a:latin typeface="宋体" pitchFamily="2" charset="-122"/>
                <a:ea typeface="宋体" pitchFamily="2" charset="-122"/>
              </a:rPr>
              <a:t>《</a:t>
            </a:r>
            <a:r>
              <a:rPr lang="zh-CN" altLang="en-US" b="1" dirty="0" smtClean="0">
                <a:latin typeface="宋体" pitchFamily="2" charset="-122"/>
                <a:ea typeface="宋体" pitchFamily="2" charset="-122"/>
              </a:rPr>
              <a:t>家是一只船</a:t>
            </a:r>
            <a:r>
              <a:rPr lang="en-US" altLang="zh-CN" b="1" dirty="0" smtClean="0">
                <a:latin typeface="宋体" pitchFamily="2" charset="-122"/>
                <a:ea typeface="宋体" pitchFamily="2" charset="-122"/>
              </a:rPr>
              <a:t>》</a:t>
            </a:r>
            <a:r>
              <a:rPr lang="zh-CN" altLang="en-US" b="1" dirty="0" smtClean="0">
                <a:latin typeface="宋体" pitchFamily="2" charset="-122"/>
                <a:ea typeface="宋体" pitchFamily="2" charset="-122"/>
              </a:rPr>
              <a:t>，想一想家对你又怎样的重要性？</a:t>
            </a:r>
            <a:r>
              <a:rPr lang="zh-CN" altLang="en-US" b="1" dirty="0">
                <a:latin typeface="宋体" pitchFamily="2" charset="-122"/>
                <a:ea typeface="宋体" pitchFamily="2" charset="-122"/>
              </a:rPr>
              <a:t>家令你最感骄傲的地方是什么</a:t>
            </a:r>
            <a:r>
              <a:rPr lang="zh-CN" altLang="en-US" b="1" dirty="0" smtClean="0">
                <a:latin typeface="宋体" pitchFamily="2" charset="-122"/>
                <a:ea typeface="宋体" pitchFamily="2" charset="-122"/>
              </a:rPr>
              <a:t>？</a:t>
            </a:r>
            <a:endParaRPr lang="en-US" altLang="zh-CN" b="1" dirty="0" smtClean="0">
              <a:latin typeface="宋体" pitchFamily="2" charset="-122"/>
              <a:ea typeface="宋体" pitchFamily="2" charset="-122"/>
            </a:endParaRPr>
          </a:p>
          <a:p>
            <a:pPr marL="0" indent="0" algn="just">
              <a:lnSpc>
                <a:spcPct val="170000"/>
              </a:lnSpc>
              <a:buNone/>
            </a:pPr>
            <a:r>
              <a:rPr lang="zh-CN" altLang="en-US" b="1" dirty="0" smtClean="0">
                <a:solidFill>
                  <a:srgbClr val="FF0000"/>
                </a:solidFill>
                <a:latin typeface="宋体" pitchFamily="2" charset="-122"/>
                <a:ea typeface="宋体" pitchFamily="2" charset="-122"/>
              </a:rPr>
              <a:t>重要性：人人都有一个家，家</a:t>
            </a:r>
            <a:r>
              <a:rPr lang="zh-CN" altLang="en-US" b="1" dirty="0">
                <a:solidFill>
                  <a:srgbClr val="FF0000"/>
                </a:solidFill>
                <a:latin typeface="宋体" pitchFamily="2" charset="-122"/>
                <a:ea typeface="宋体" pitchFamily="2" charset="-122"/>
              </a:rPr>
              <a:t>对我来说是最安全的地方，</a:t>
            </a:r>
            <a:r>
              <a:rPr lang="zh-CN" altLang="en-US" b="1" dirty="0" smtClean="0">
                <a:solidFill>
                  <a:srgbClr val="FF0000"/>
                </a:solidFill>
                <a:latin typeface="宋体" pitchFamily="2" charset="-122"/>
                <a:ea typeface="宋体" pitchFamily="2" charset="-122"/>
              </a:rPr>
              <a:t>是我们成长的乐园，是我们物质生活的营养所，是心灵栖息的港湾。在</a:t>
            </a:r>
            <a:r>
              <a:rPr lang="zh-CN" altLang="en-US" b="1" dirty="0">
                <a:solidFill>
                  <a:srgbClr val="FF0000"/>
                </a:solidFill>
                <a:latin typeface="宋体" pitchFamily="2" charset="-122"/>
                <a:ea typeface="宋体" pitchFamily="2" charset="-122"/>
              </a:rPr>
              <a:t>家里</a:t>
            </a:r>
            <a:r>
              <a:rPr lang="zh-CN" altLang="en-US" b="1" dirty="0" smtClean="0">
                <a:solidFill>
                  <a:srgbClr val="FF0000"/>
                </a:solidFill>
                <a:latin typeface="宋体" pitchFamily="2" charset="-122"/>
                <a:ea typeface="宋体" pitchFamily="2" charset="-122"/>
              </a:rPr>
              <a:t>，有爸爸妈妈在，我就会</a:t>
            </a:r>
            <a:r>
              <a:rPr lang="zh-CN" altLang="en-US" b="1" dirty="0">
                <a:solidFill>
                  <a:srgbClr val="FF0000"/>
                </a:solidFill>
                <a:latin typeface="宋体" pitchFamily="2" charset="-122"/>
                <a:ea typeface="宋体" pitchFamily="2" charset="-122"/>
              </a:rPr>
              <a:t>觉得非常的安心、踏实，因此家对我非常重要</a:t>
            </a:r>
            <a:r>
              <a:rPr lang="zh-CN" altLang="en-US" b="1" dirty="0" smtClean="0">
                <a:solidFill>
                  <a:srgbClr val="FF0000"/>
                </a:solidFill>
                <a:latin typeface="宋体" pitchFamily="2" charset="-122"/>
                <a:ea typeface="宋体" pitchFamily="2" charset="-122"/>
              </a:rPr>
              <a:t>。</a:t>
            </a:r>
            <a:endParaRPr lang="en-US" altLang="zh-CN" b="1" dirty="0" smtClean="0">
              <a:solidFill>
                <a:srgbClr val="FF0000"/>
              </a:solidFill>
              <a:latin typeface="宋体" pitchFamily="2" charset="-122"/>
              <a:ea typeface="宋体" pitchFamily="2" charset="-122"/>
            </a:endParaRPr>
          </a:p>
          <a:p>
            <a:pPr marL="0" indent="0" algn="just">
              <a:lnSpc>
                <a:spcPct val="170000"/>
              </a:lnSpc>
              <a:buNone/>
            </a:pPr>
            <a:r>
              <a:rPr lang="zh-CN" altLang="en-US" b="1" dirty="0">
                <a:solidFill>
                  <a:srgbClr val="FF0000"/>
                </a:solidFill>
                <a:latin typeface="宋体" pitchFamily="2" charset="-122"/>
                <a:ea typeface="宋体" pitchFamily="2" charset="-122"/>
              </a:rPr>
              <a:t>家最令我骄傲的地方是</a:t>
            </a:r>
            <a:r>
              <a:rPr lang="zh-CN" altLang="en-US" b="1" dirty="0" smtClean="0">
                <a:solidFill>
                  <a:srgbClr val="FF0000"/>
                </a:solidFill>
                <a:latin typeface="宋体" pitchFamily="2" charset="-122"/>
                <a:ea typeface="宋体" pitchFamily="2" charset="-122"/>
              </a:rPr>
              <a:t>：我们的家可能不</a:t>
            </a:r>
            <a:r>
              <a:rPr lang="zh-CN" altLang="en-US" b="1" dirty="0">
                <a:solidFill>
                  <a:srgbClr val="FF0000"/>
                </a:solidFill>
                <a:latin typeface="宋体" pitchFamily="2" charset="-122"/>
                <a:ea typeface="宋体" pitchFamily="2" charset="-122"/>
              </a:rPr>
              <a:t>富裕，但</a:t>
            </a:r>
            <a:r>
              <a:rPr lang="zh-CN" altLang="en-US" b="1" dirty="0" smtClean="0">
                <a:solidFill>
                  <a:srgbClr val="FF0000"/>
                </a:solidFill>
                <a:latin typeface="宋体" pitchFamily="2" charset="-122"/>
                <a:ea typeface="宋体" pitchFamily="2" charset="-122"/>
              </a:rPr>
              <a:t>我们仍然感到自己是</a:t>
            </a:r>
            <a:r>
              <a:rPr lang="zh-CN" altLang="en-US" b="1" dirty="0">
                <a:solidFill>
                  <a:srgbClr val="FF0000"/>
                </a:solidFill>
                <a:latin typeface="宋体" pitchFamily="2" charset="-122"/>
                <a:ea typeface="宋体" pitchFamily="2" charset="-122"/>
              </a:rPr>
              <a:t>世界上最快乐的，</a:t>
            </a:r>
            <a:r>
              <a:rPr lang="zh-CN" altLang="en-US" b="1" dirty="0" smtClean="0">
                <a:solidFill>
                  <a:srgbClr val="FF0000"/>
                </a:solidFill>
                <a:latin typeface="宋体" pitchFamily="2" charset="-122"/>
                <a:ea typeface="宋体" pitchFamily="2" charset="-122"/>
              </a:rPr>
              <a:t>因为</a:t>
            </a:r>
            <a:r>
              <a:rPr lang="zh-CN" altLang="en-US" b="1" dirty="0">
                <a:solidFill>
                  <a:srgbClr val="FF0000"/>
                </a:solidFill>
                <a:latin typeface="宋体" pitchFamily="2" charset="-122"/>
                <a:ea typeface="宋体" pitchFamily="2" charset="-122"/>
              </a:rPr>
              <a:t>我们的</a:t>
            </a:r>
            <a:r>
              <a:rPr lang="zh-CN" altLang="en-US" b="1" dirty="0" smtClean="0">
                <a:solidFill>
                  <a:srgbClr val="FF0000"/>
                </a:solidFill>
                <a:latin typeface="宋体" pitchFamily="2" charset="-122"/>
                <a:ea typeface="宋体" pitchFamily="2" charset="-122"/>
              </a:rPr>
              <a:t>家庭</a:t>
            </a:r>
            <a:r>
              <a:rPr lang="zh-CN" altLang="en-US" b="1" dirty="0">
                <a:solidFill>
                  <a:srgbClr val="FF0000"/>
                </a:solidFill>
                <a:latin typeface="宋体" pitchFamily="2" charset="-122"/>
                <a:ea typeface="宋体" pitchFamily="2" charset="-122"/>
              </a:rPr>
              <a:t>和睦，父母相敬如宾，非常和气</a:t>
            </a:r>
            <a:r>
              <a:rPr lang="zh-CN" altLang="en-US" b="1" dirty="0" smtClean="0">
                <a:solidFill>
                  <a:srgbClr val="FF0000"/>
                </a:solidFill>
                <a:latin typeface="宋体" pitchFamily="2" charset="-122"/>
                <a:ea typeface="宋体" pitchFamily="2" charset="-122"/>
              </a:rPr>
              <a:t>，彼此都相亲相爱。</a:t>
            </a:r>
            <a:endParaRPr lang="zh-CN" altLang="en-US" b="1" dirty="0">
              <a:solidFill>
                <a:srgbClr val="FF0000"/>
              </a:solidFill>
              <a:latin typeface="宋体" pitchFamily="2" charset="-122"/>
              <a:ea typeface="宋体" pitchFamily="2" charset="-122"/>
            </a:endParaRPr>
          </a:p>
          <a:p>
            <a:pPr marL="0" indent="0" algn="just">
              <a:lnSpc>
                <a:spcPct val="170000"/>
              </a:lnSpc>
              <a:buNone/>
            </a:pPr>
            <a:endParaRPr lang="zh-CN" altLang="en-US" b="1" dirty="0">
              <a:solidFill>
                <a:srgbClr val="FF0000"/>
              </a:solidFill>
              <a:latin typeface="宋体" pitchFamily="2" charset="-122"/>
              <a:ea typeface="宋体" pitchFamily="2" charset="-122"/>
            </a:endParaRPr>
          </a:p>
          <a:p>
            <a:pPr marL="0" indent="0" algn="just">
              <a:buNone/>
            </a:pPr>
            <a:endParaRPr lang="zh-CN" altLang="en-US" dirty="0">
              <a:latin typeface="宋体" pitchFamily="2" charset="-122"/>
              <a:ea typeface="宋体" pitchFamily="2" charset="-122"/>
            </a:endParaRPr>
          </a:p>
        </p:txBody>
      </p:sp>
    </p:spTree>
    <p:extLst>
      <p:ext uri="{BB962C8B-B14F-4D97-AF65-F5344CB8AC3E}">
        <p14:creationId xmlns:p14="http://schemas.microsoft.com/office/powerpoint/2010/main" val="41649705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anim calcmode="lin" valueType="num">
                                      <p:cBhvr>
                                        <p:cTn id="1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b="1" dirty="0" smtClean="0"/>
              <a:t>在群体中生活</a:t>
            </a:r>
            <a:endParaRPr lang="zh-CN" altLang="en-US" b="1" dirty="0"/>
          </a:p>
        </p:txBody>
      </p:sp>
      <p:sp>
        <p:nvSpPr>
          <p:cNvPr id="3" name="内容占位符 2"/>
          <p:cNvSpPr>
            <a:spLocks noGrp="1"/>
          </p:cNvSpPr>
          <p:nvPr>
            <p:ph idx="1"/>
          </p:nvPr>
        </p:nvSpPr>
        <p:spPr/>
        <p:txBody>
          <a:bodyPr/>
          <a:lstStyle/>
          <a:p>
            <a:pPr marL="0" indent="0" algn="just">
              <a:lnSpc>
                <a:spcPct val="150000"/>
              </a:lnSpc>
              <a:buNone/>
            </a:pPr>
            <a:r>
              <a:rPr lang="zh-CN" altLang="en-US" b="1" dirty="0">
                <a:latin typeface="宋体" pitchFamily="2" charset="-122"/>
                <a:ea typeface="宋体" pitchFamily="2" charset="-122"/>
              </a:rPr>
              <a:t>通过今天这节课的学习</a:t>
            </a:r>
            <a:r>
              <a:rPr lang="zh-CN" altLang="en-US" b="1" dirty="0" smtClean="0">
                <a:latin typeface="宋体" pitchFamily="2" charset="-122"/>
                <a:ea typeface="宋体" pitchFamily="2" charset="-122"/>
              </a:rPr>
              <a:t>，请同学们谈一谈我们</a:t>
            </a:r>
            <a:r>
              <a:rPr lang="zh-CN" altLang="en-US" b="1" dirty="0">
                <a:latin typeface="宋体" pitchFamily="2" charset="-122"/>
                <a:ea typeface="宋体" pitchFamily="2" charset="-122"/>
              </a:rPr>
              <a:t>有什么收获</a:t>
            </a:r>
            <a:r>
              <a:rPr lang="zh-CN" altLang="en-US" b="1" dirty="0" smtClean="0">
                <a:latin typeface="宋体" pitchFamily="2" charset="-122"/>
                <a:ea typeface="宋体" pitchFamily="2" charset="-122"/>
              </a:rPr>
              <a:t>？</a:t>
            </a:r>
            <a:endParaRPr lang="en-US" altLang="zh-CN" b="1" dirty="0" smtClean="0">
              <a:latin typeface="宋体" pitchFamily="2" charset="-122"/>
              <a:ea typeface="宋体" pitchFamily="2" charset="-122"/>
            </a:endParaRPr>
          </a:p>
          <a:p>
            <a:pPr marL="0" indent="0" algn="just">
              <a:lnSpc>
                <a:spcPct val="150000"/>
              </a:lnSpc>
              <a:buNone/>
            </a:pPr>
            <a:r>
              <a:rPr lang="zh-CN" altLang="en-US" b="1" dirty="0">
                <a:solidFill>
                  <a:srgbClr val="FF0000"/>
                </a:solidFill>
                <a:latin typeface="宋体" pitchFamily="2" charset="-122"/>
                <a:ea typeface="宋体" pitchFamily="2" charset="-122"/>
              </a:rPr>
              <a:t>我们都是中华民族的一员；我们都有生我养我的故乡；我们都是家庭里重要的成员。其实，我们都在群体中生活，在群体中享受温暖，在群体中不断成长。</a:t>
            </a:r>
          </a:p>
          <a:p>
            <a:pPr marL="0" indent="0">
              <a:buNone/>
            </a:pPr>
            <a:endParaRPr lang="zh-CN" altLang="en-US" dirty="0"/>
          </a:p>
        </p:txBody>
      </p:sp>
    </p:spTree>
    <p:extLst>
      <p:ext uri="{BB962C8B-B14F-4D97-AF65-F5344CB8AC3E}">
        <p14:creationId xmlns:p14="http://schemas.microsoft.com/office/powerpoint/2010/main" val="3853876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16619"/>
            <a:ext cx="8229600" cy="1143000"/>
          </a:xfrm>
        </p:spPr>
        <p:txBody>
          <a:bodyPr/>
          <a:lstStyle/>
          <a:p>
            <a:pPr algn="l"/>
            <a:r>
              <a:rPr lang="zh-CN" altLang="en-US" b="1" dirty="0" smtClean="0"/>
              <a:t>随堂检测</a:t>
            </a:r>
            <a:endParaRPr lang="zh-CN" altLang="en-US" b="1" dirty="0"/>
          </a:p>
        </p:txBody>
      </p:sp>
      <p:sp>
        <p:nvSpPr>
          <p:cNvPr id="3" name="内容占位符 2"/>
          <p:cNvSpPr>
            <a:spLocks noGrp="1"/>
          </p:cNvSpPr>
          <p:nvPr>
            <p:ph idx="1"/>
          </p:nvPr>
        </p:nvSpPr>
        <p:spPr>
          <a:xfrm>
            <a:off x="395536" y="980728"/>
            <a:ext cx="8229600" cy="5661248"/>
          </a:xfrm>
        </p:spPr>
        <p:txBody>
          <a:bodyPr>
            <a:noAutofit/>
          </a:bodyPr>
          <a:lstStyle/>
          <a:p>
            <a:pPr marL="0" indent="0" algn="just">
              <a:lnSpc>
                <a:spcPct val="170000"/>
              </a:lnSpc>
              <a:spcBef>
                <a:spcPct val="50000"/>
              </a:spcBef>
              <a:buNone/>
            </a:pPr>
            <a:r>
              <a:rPr lang="zh-CN" altLang="en-US" sz="2400" b="1" dirty="0">
                <a:latin typeface="宋体" pitchFamily="2" charset="-122"/>
                <a:ea typeface="宋体" pitchFamily="2" charset="-122"/>
              </a:rPr>
              <a:t>在现实生活中，人们在个人与群体的关系上有着自己不同的认识。</a:t>
            </a:r>
            <a:r>
              <a:rPr lang="zh-CN" altLang="en-US" sz="2400" b="1" dirty="0" smtClean="0">
                <a:latin typeface="宋体" pitchFamily="2" charset="-122"/>
                <a:ea typeface="宋体" pitchFamily="2" charset="-122"/>
              </a:rPr>
              <a:t>有同学</a:t>
            </a:r>
            <a:r>
              <a:rPr lang="zh-CN" altLang="en-US" sz="2400" b="1" dirty="0">
                <a:latin typeface="宋体" pitchFamily="2" charset="-122"/>
                <a:ea typeface="宋体" pitchFamily="2" charset="-122"/>
              </a:rPr>
              <a:t>认为：一个人要获得成功，不一定要依赖集体，只要加强自我奋斗就一定</a:t>
            </a:r>
            <a:r>
              <a:rPr lang="zh-CN" altLang="en-US" sz="2400" b="1" dirty="0" smtClean="0">
                <a:latin typeface="宋体" pitchFamily="2" charset="-122"/>
                <a:ea typeface="宋体" pitchFamily="2" charset="-122"/>
              </a:rPr>
              <a:t>能取得</a:t>
            </a:r>
            <a:r>
              <a:rPr lang="zh-CN" altLang="en-US" sz="2400" b="1" dirty="0">
                <a:latin typeface="宋体" pitchFamily="2" charset="-122"/>
                <a:ea typeface="宋体" pitchFamily="2" charset="-122"/>
              </a:rPr>
              <a:t>成功</a:t>
            </a:r>
            <a:r>
              <a:rPr lang="zh-CN" altLang="en-US" sz="2400" b="1" dirty="0" smtClean="0">
                <a:latin typeface="宋体" pitchFamily="2" charset="-122"/>
                <a:ea typeface="宋体" pitchFamily="2" charset="-122"/>
              </a:rPr>
              <a:t>。你</a:t>
            </a:r>
            <a:r>
              <a:rPr lang="zh-CN" altLang="en-US" sz="2400" b="1" dirty="0">
                <a:latin typeface="宋体" pitchFamily="2" charset="-122"/>
                <a:ea typeface="宋体" pitchFamily="2" charset="-122"/>
              </a:rPr>
              <a:t>认同这位同学的观点吗？为什么</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marL="0" indent="0" algn="just">
              <a:lnSpc>
                <a:spcPct val="170000"/>
              </a:lnSpc>
              <a:spcBef>
                <a:spcPct val="50000"/>
              </a:spcBef>
              <a:buNone/>
            </a:pPr>
            <a:r>
              <a:rPr lang="zh-CN" altLang="en-US" sz="2400" b="1" dirty="0" smtClean="0">
                <a:solidFill>
                  <a:srgbClr val="FF0000"/>
                </a:solidFill>
                <a:latin typeface="宋体" pitchFamily="2" charset="-122"/>
                <a:ea typeface="宋体" pitchFamily="2" charset="-122"/>
              </a:rPr>
              <a:t>这种观点是错误的。因为个人要承担对集体的责任。每个人都是</a:t>
            </a:r>
            <a:r>
              <a:rPr lang="zh-CN" altLang="en-US" sz="2400" b="1" dirty="0">
                <a:solidFill>
                  <a:srgbClr val="FF0000"/>
                </a:solidFill>
                <a:latin typeface="宋体" pitchFamily="2" charset="-122"/>
                <a:ea typeface="宋体" pitchFamily="2" charset="-122"/>
              </a:rPr>
              <a:t>社会这个群体中的一员，个人的成长离不开群体</a:t>
            </a:r>
            <a:r>
              <a:rPr lang="zh-CN" altLang="en-US" sz="2400" b="1" dirty="0" smtClean="0">
                <a:solidFill>
                  <a:srgbClr val="FF0000"/>
                </a:solidFill>
                <a:latin typeface="宋体" pitchFamily="2" charset="-122"/>
                <a:ea typeface="宋体" pitchFamily="2" charset="-122"/>
              </a:rPr>
              <a:t>。作为学生</a:t>
            </a:r>
            <a:r>
              <a:rPr lang="zh-CN" altLang="en-US" sz="2400" b="1" dirty="0">
                <a:solidFill>
                  <a:srgbClr val="FF0000"/>
                </a:solidFill>
                <a:latin typeface="宋体" pitchFamily="2" charset="-122"/>
                <a:ea typeface="宋体" pitchFamily="2" charset="-122"/>
              </a:rPr>
              <a:t>，只有融入到团结的</a:t>
            </a:r>
            <a:r>
              <a:rPr lang="zh-CN" altLang="en-US" sz="2400" b="1" dirty="0" smtClean="0">
                <a:solidFill>
                  <a:srgbClr val="FF0000"/>
                </a:solidFill>
                <a:latin typeface="宋体" pitchFamily="2" charset="-122"/>
                <a:ea typeface="宋体" pitchFamily="2" charset="-122"/>
              </a:rPr>
              <a:t>学校、</a:t>
            </a:r>
            <a:r>
              <a:rPr lang="zh-CN" altLang="en-US" sz="2400" b="1" dirty="0">
                <a:solidFill>
                  <a:srgbClr val="FF0000"/>
                </a:solidFill>
                <a:latin typeface="宋体" pitchFamily="2" charset="-122"/>
                <a:ea typeface="宋体" pitchFamily="2" charset="-122"/>
              </a:rPr>
              <a:t>班级群体之中，才能享受到快乐；只有生活</a:t>
            </a:r>
            <a:r>
              <a:rPr lang="zh-CN" altLang="en-US" sz="2400" b="1" dirty="0" smtClean="0">
                <a:solidFill>
                  <a:srgbClr val="FF0000"/>
                </a:solidFill>
                <a:latin typeface="宋体" pitchFamily="2" charset="-122"/>
                <a:ea typeface="宋体" pitchFamily="2" charset="-122"/>
              </a:rPr>
              <a:t>在群体</a:t>
            </a:r>
            <a:r>
              <a:rPr lang="zh-CN" altLang="en-US" sz="2400" b="1" dirty="0">
                <a:solidFill>
                  <a:srgbClr val="FF0000"/>
                </a:solidFill>
                <a:latin typeface="宋体" pitchFamily="2" charset="-122"/>
                <a:ea typeface="宋体" pitchFamily="2" charset="-122"/>
              </a:rPr>
              <a:t>之中，个人才能茁壮成长</a:t>
            </a:r>
            <a:r>
              <a:rPr lang="zh-CN" altLang="en-US" sz="2400" b="1" dirty="0" smtClean="0">
                <a:solidFill>
                  <a:srgbClr val="FF0000"/>
                </a:solidFill>
                <a:latin typeface="宋体" pitchFamily="2" charset="-122"/>
                <a:ea typeface="宋体" pitchFamily="2" charset="-122"/>
              </a:rPr>
              <a:t>，获得成功，所以光靠个人奋斗是不够的。</a:t>
            </a:r>
            <a:endParaRPr lang="en-US" altLang="zh-CN" sz="2400" b="1" dirty="0">
              <a:solidFill>
                <a:srgbClr val="0000FF"/>
              </a:solidFill>
            </a:endParaRPr>
          </a:p>
          <a:p>
            <a:pPr marL="0" indent="0">
              <a:buNone/>
            </a:pPr>
            <a:endParaRPr lang="zh-CN" altLang="en-US" sz="2400" dirty="0"/>
          </a:p>
        </p:txBody>
      </p:sp>
    </p:spTree>
    <p:extLst>
      <p:ext uri="{BB962C8B-B14F-4D97-AF65-F5344CB8AC3E}">
        <p14:creationId xmlns:p14="http://schemas.microsoft.com/office/powerpoint/2010/main" val="415023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116632"/>
            <a:ext cx="8229600" cy="1143000"/>
          </a:xfrm>
        </p:spPr>
        <p:txBody>
          <a:bodyPr/>
          <a:lstStyle/>
          <a:p>
            <a:pPr algn="l"/>
            <a:r>
              <a:rPr lang="zh-CN" altLang="en-US" b="1" dirty="0" smtClean="0"/>
              <a:t>故事链接</a:t>
            </a:r>
            <a:endParaRPr lang="zh-CN" altLang="en-US" b="1" dirty="0"/>
          </a:p>
        </p:txBody>
      </p:sp>
      <p:sp>
        <p:nvSpPr>
          <p:cNvPr id="3" name="内容占位符 2"/>
          <p:cNvSpPr>
            <a:spLocks noGrp="1"/>
          </p:cNvSpPr>
          <p:nvPr>
            <p:ph idx="1"/>
          </p:nvPr>
        </p:nvSpPr>
        <p:spPr>
          <a:xfrm>
            <a:off x="457200" y="1412776"/>
            <a:ext cx="8229600" cy="5445224"/>
          </a:xfrm>
        </p:spPr>
        <p:txBody>
          <a:bodyPr>
            <a:normAutofit fontScale="92500" lnSpcReduction="20000"/>
          </a:bodyPr>
          <a:lstStyle/>
          <a:p>
            <a:pPr marL="0" indent="0" algn="just">
              <a:lnSpc>
                <a:spcPct val="150000"/>
              </a:lnSpc>
              <a:buNone/>
            </a:pPr>
            <a:r>
              <a:rPr kumimoji="1" lang="en-US" altLang="zh-CN" sz="2800" b="1" dirty="0" smtClean="0">
                <a:latin typeface="宋体" pitchFamily="2" charset="-122"/>
                <a:ea typeface="宋体" pitchFamily="2" charset="-122"/>
              </a:rPr>
              <a:t>    </a:t>
            </a:r>
            <a:r>
              <a:rPr kumimoji="1" lang="zh-CN" altLang="en-US" sz="2800" b="1" dirty="0" smtClean="0">
                <a:latin typeface="宋体" pitchFamily="2" charset="-122"/>
                <a:ea typeface="宋体" pitchFamily="2" charset="-122"/>
              </a:rPr>
              <a:t>英国</a:t>
            </a:r>
            <a:r>
              <a:rPr kumimoji="1" lang="zh-CN" altLang="en-US" sz="2800" b="1" dirty="0">
                <a:latin typeface="宋体" pitchFamily="2" charset="-122"/>
                <a:ea typeface="宋体" pitchFamily="2" charset="-122"/>
              </a:rPr>
              <a:t>水手鲁滨逊因船沉了而流落到了无人的荒岛，在进退无路的情况下，他开始想办法自救</a:t>
            </a:r>
            <a:r>
              <a:rPr kumimoji="1" lang="en-US" altLang="zh-CN" sz="2800" b="1" dirty="0">
                <a:latin typeface="宋体" pitchFamily="2" charset="-122"/>
                <a:ea typeface="宋体" pitchFamily="2" charset="-122"/>
              </a:rPr>
              <a:t>----</a:t>
            </a:r>
            <a:r>
              <a:rPr kumimoji="1" lang="zh-CN" altLang="en-US" sz="2800" b="1" dirty="0">
                <a:latin typeface="宋体" pitchFamily="2" charset="-122"/>
                <a:ea typeface="宋体" pitchFamily="2" charset="-122"/>
              </a:rPr>
              <a:t>做木筏、造房子、种粮食、养牲畜</a:t>
            </a:r>
            <a:r>
              <a:rPr kumimoji="1" lang="en-US" altLang="zh-CN" sz="2800" b="1" dirty="0">
                <a:latin typeface="宋体" pitchFamily="2" charset="-122"/>
                <a:ea typeface="宋体" pitchFamily="2" charset="-122"/>
              </a:rPr>
              <a:t>……</a:t>
            </a:r>
            <a:r>
              <a:rPr kumimoji="1" lang="zh-CN" altLang="en-US" sz="2800" b="1" dirty="0">
                <a:latin typeface="宋体" pitchFamily="2" charset="-122"/>
                <a:ea typeface="宋体" pitchFamily="2" charset="-122"/>
              </a:rPr>
              <a:t>竭力投入到与大自然的抗争中去。他靠自己的双手，凭着自己的智慧，花了几十年的时间把这个荒岛变成了“世外桃源”，还勇敢地救了一个土著人“星期五”，和他共同生活。他在荒岛上度过了</a:t>
            </a:r>
            <a:r>
              <a:rPr kumimoji="1" lang="en-US" altLang="zh-CN" sz="2800" b="1" dirty="0">
                <a:latin typeface="宋体" pitchFamily="2" charset="-122"/>
                <a:ea typeface="宋体" pitchFamily="2" charset="-122"/>
              </a:rPr>
              <a:t>28</a:t>
            </a:r>
            <a:r>
              <a:rPr kumimoji="1" lang="zh-CN" altLang="en-US" sz="2800" b="1" dirty="0">
                <a:latin typeface="宋体" pitchFamily="2" charset="-122"/>
                <a:ea typeface="宋体" pitchFamily="2" charset="-122"/>
              </a:rPr>
              <a:t>年，就在他快要放弃回到英国的时候，他却得到了离开荒岛的机会，经过重重困难，鲁滨逊最终离开了荒岛</a:t>
            </a:r>
            <a:r>
              <a:rPr kumimoji="1" lang="en-US" altLang="zh-CN" sz="2800" b="1" dirty="0" smtClean="0">
                <a:latin typeface="宋体" pitchFamily="2" charset="-122"/>
                <a:ea typeface="宋体" pitchFamily="2" charset="-122"/>
              </a:rPr>
              <a:t>……</a:t>
            </a:r>
          </a:p>
          <a:p>
            <a:pPr marL="0" indent="0" algn="just">
              <a:lnSpc>
                <a:spcPct val="150000"/>
              </a:lnSpc>
              <a:buNone/>
            </a:pPr>
            <a:r>
              <a:rPr kumimoji="1" lang="zh-CN" altLang="en-US" sz="2800" b="1" dirty="0" smtClean="0">
                <a:solidFill>
                  <a:srgbClr val="FF0000"/>
                </a:solidFill>
                <a:latin typeface="宋体" pitchFamily="2" charset="-122"/>
                <a:ea typeface="宋体" pitchFamily="2" charset="-122"/>
              </a:rPr>
              <a:t>鲁滨逊</a:t>
            </a:r>
            <a:r>
              <a:rPr kumimoji="1" lang="zh-CN" altLang="en-US" sz="2800" b="1" dirty="0">
                <a:solidFill>
                  <a:srgbClr val="FF0000"/>
                </a:solidFill>
                <a:latin typeface="宋体" pitchFamily="2" charset="-122"/>
                <a:ea typeface="宋体" pitchFamily="2" charset="-122"/>
              </a:rPr>
              <a:t>为什么要坚持回到人类中？ </a:t>
            </a:r>
          </a:p>
          <a:p>
            <a:pPr marL="0" indent="0">
              <a:lnSpc>
                <a:spcPct val="150000"/>
              </a:lnSpc>
              <a:buNone/>
            </a:pPr>
            <a:endParaRPr lang="zh-CN" altLang="en-US" sz="2800" dirty="0">
              <a:latin typeface="宋体" pitchFamily="2" charset="-122"/>
              <a:ea typeface="宋体" pitchFamily="2" charset="-122"/>
            </a:endParaRPr>
          </a:p>
        </p:txBody>
      </p:sp>
    </p:spTree>
    <p:extLst>
      <p:ext uri="{BB962C8B-B14F-4D97-AF65-F5344CB8AC3E}">
        <p14:creationId xmlns:p14="http://schemas.microsoft.com/office/powerpoint/2010/main" val="429336506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b="1" dirty="0" smtClean="0"/>
              <a:t>人类生活为什么离不开集体？</a:t>
            </a:r>
            <a:endParaRPr lang="zh-CN" altLang="en-US" b="1" dirty="0"/>
          </a:p>
        </p:txBody>
      </p:sp>
      <p:sp>
        <p:nvSpPr>
          <p:cNvPr id="3" name="内容占位符 2"/>
          <p:cNvSpPr>
            <a:spLocks noGrp="1"/>
          </p:cNvSpPr>
          <p:nvPr>
            <p:ph idx="1"/>
          </p:nvPr>
        </p:nvSpPr>
        <p:spPr/>
        <p:txBody>
          <a:bodyPr/>
          <a:lstStyle/>
          <a:p>
            <a:pPr marL="0" indent="0" algn="just">
              <a:lnSpc>
                <a:spcPct val="150000"/>
              </a:lnSpc>
              <a:buNone/>
            </a:pPr>
            <a:r>
              <a:rPr kumimoji="1" lang="zh-CN" altLang="en-US" b="1" dirty="0" smtClean="0">
                <a:latin typeface="Times New Roman" pitchFamily="18" charset="0"/>
                <a:ea typeface="黑体" pitchFamily="2" charset="-122"/>
              </a:rPr>
              <a:t>人类</a:t>
            </a:r>
            <a:r>
              <a:rPr kumimoji="1" lang="zh-CN" altLang="en-US" b="1" dirty="0">
                <a:latin typeface="Times New Roman" pitchFamily="18" charset="0"/>
                <a:ea typeface="黑体" pitchFamily="2" charset="-122"/>
              </a:rPr>
              <a:t>生活离不开</a:t>
            </a:r>
            <a:r>
              <a:rPr kumimoji="1" lang="zh-CN" altLang="en-US" b="1" dirty="0" smtClean="0">
                <a:latin typeface="Times New Roman" pitchFamily="18" charset="0"/>
                <a:ea typeface="黑体" pitchFamily="2" charset="-122"/>
              </a:rPr>
              <a:t>群体。从</a:t>
            </a:r>
            <a:r>
              <a:rPr kumimoji="1" lang="zh-CN" altLang="en-US" b="1" dirty="0">
                <a:latin typeface="Times New Roman" pitchFamily="18" charset="0"/>
                <a:ea typeface="黑体" pitchFamily="2" charset="-122"/>
              </a:rPr>
              <a:t>呱呱落地的那一刻起，我们便生活在人类的各种群体</a:t>
            </a:r>
            <a:r>
              <a:rPr kumimoji="1" lang="zh-CN" altLang="en-US" b="1" dirty="0" smtClean="0">
                <a:latin typeface="Times New Roman" pitchFamily="18" charset="0"/>
                <a:ea typeface="黑体" pitchFamily="2" charset="-122"/>
              </a:rPr>
              <a:t>中。群体为我们的成长和发展提供了物质帮助和精神营养以及成长的园地。</a:t>
            </a:r>
            <a:endParaRPr lang="zh-CN" altLang="en-US" dirty="0"/>
          </a:p>
        </p:txBody>
      </p:sp>
    </p:spTree>
    <p:extLst>
      <p:ext uri="{BB962C8B-B14F-4D97-AF65-F5344CB8AC3E}">
        <p14:creationId xmlns:p14="http://schemas.microsoft.com/office/powerpoint/2010/main" val="33341654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b="1" dirty="0" smtClean="0"/>
              <a:t>签订丧权辱国的</a:t>
            </a:r>
            <a:r>
              <a:rPr lang="en-US" altLang="zh-CN" b="1" dirty="0" smtClean="0"/>
              <a:t>《</a:t>
            </a:r>
            <a:r>
              <a:rPr lang="zh-CN" altLang="en-US" b="1" dirty="0" smtClean="0"/>
              <a:t>马关条约</a:t>
            </a:r>
            <a:r>
              <a:rPr lang="en-US" altLang="zh-CN" b="1" dirty="0" smtClean="0"/>
              <a:t>》</a:t>
            </a:r>
            <a:endParaRPr lang="zh-CN" altLang="en-US" b="1" dirty="0"/>
          </a:p>
        </p:txBody>
      </p:sp>
      <p:pic>
        <p:nvPicPr>
          <p:cNvPr id="4" name="内容占位符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39552" y="1412776"/>
            <a:ext cx="8136904" cy="5256584"/>
          </a:xfrm>
        </p:spPr>
      </p:pic>
    </p:spTree>
    <p:extLst>
      <p:ext uri="{BB962C8B-B14F-4D97-AF65-F5344CB8AC3E}">
        <p14:creationId xmlns:p14="http://schemas.microsoft.com/office/powerpoint/2010/main" val="223558890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b="1" dirty="0" smtClean="0"/>
              <a:t>北京奥运会成功开幕</a:t>
            </a:r>
            <a:endParaRPr lang="zh-CN" altLang="en-US" b="1" dirty="0"/>
          </a:p>
        </p:txBody>
      </p:sp>
      <p:pic>
        <p:nvPicPr>
          <p:cNvPr id="4" name="内容占位符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39552" y="1412776"/>
            <a:ext cx="8136904" cy="5256584"/>
          </a:xfrm>
        </p:spPr>
      </p:pic>
    </p:spTree>
    <p:extLst>
      <p:ext uri="{BB962C8B-B14F-4D97-AF65-F5344CB8AC3E}">
        <p14:creationId xmlns:p14="http://schemas.microsoft.com/office/powerpoint/2010/main" val="128268143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b="1" dirty="0" smtClean="0"/>
              <a:t>神舟十号成功升天</a:t>
            </a:r>
            <a:endParaRPr lang="zh-CN" altLang="en-US" b="1" dirty="0"/>
          </a:p>
        </p:txBody>
      </p:sp>
      <p:pic>
        <p:nvPicPr>
          <p:cNvPr id="8" name="内容占位符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11560" y="1412776"/>
            <a:ext cx="8136904" cy="5256584"/>
          </a:xfrm>
        </p:spPr>
      </p:pic>
    </p:spTree>
    <p:extLst>
      <p:ext uri="{BB962C8B-B14F-4D97-AF65-F5344CB8AC3E}">
        <p14:creationId xmlns:p14="http://schemas.microsoft.com/office/powerpoint/2010/main" val="182156322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b="1" dirty="0" smtClean="0"/>
              <a:t>想一想</a:t>
            </a:r>
            <a:endParaRPr lang="zh-CN" altLang="en-US" b="1" dirty="0"/>
          </a:p>
        </p:txBody>
      </p:sp>
      <p:sp>
        <p:nvSpPr>
          <p:cNvPr id="3" name="内容占位符 2"/>
          <p:cNvSpPr>
            <a:spLocks noGrp="1"/>
          </p:cNvSpPr>
          <p:nvPr>
            <p:ph idx="1"/>
          </p:nvPr>
        </p:nvSpPr>
        <p:spPr>
          <a:xfrm>
            <a:off x="467544" y="1412776"/>
            <a:ext cx="8229600" cy="5256584"/>
          </a:xfrm>
        </p:spPr>
        <p:txBody>
          <a:bodyPr>
            <a:normAutofit fontScale="92500" lnSpcReduction="20000"/>
          </a:bodyPr>
          <a:lstStyle/>
          <a:p>
            <a:pPr marL="0" indent="0" algn="just">
              <a:lnSpc>
                <a:spcPct val="150000"/>
              </a:lnSpc>
              <a:buNone/>
            </a:pPr>
            <a:r>
              <a:rPr lang="zh-CN" altLang="en-US" b="1" dirty="0" smtClean="0">
                <a:latin typeface="宋体" pitchFamily="2" charset="-122"/>
                <a:ea typeface="宋体" pitchFamily="2" charset="-122"/>
              </a:rPr>
              <a:t>观看</a:t>
            </a:r>
            <a:r>
              <a:rPr lang="zh-CN" altLang="en-US" b="1" dirty="0" smtClean="0">
                <a:latin typeface="宋体" pitchFamily="2" charset="-122"/>
                <a:ea typeface="宋体" pitchFamily="2" charset="-122"/>
              </a:rPr>
              <a:t>了以上</a:t>
            </a:r>
            <a:r>
              <a:rPr lang="zh-CN" altLang="en-US" b="1" dirty="0" smtClean="0">
                <a:latin typeface="宋体" pitchFamily="2" charset="-122"/>
                <a:ea typeface="宋体" pitchFamily="2" charset="-122"/>
              </a:rPr>
              <a:t>图片</a:t>
            </a:r>
            <a:r>
              <a:rPr lang="zh-CN" altLang="en-US" b="1" dirty="0" smtClean="0">
                <a:latin typeface="宋体" pitchFamily="2" charset="-122"/>
                <a:ea typeface="宋体" pitchFamily="2" charset="-122"/>
              </a:rPr>
              <a:t>，联系自身体会谈一谈面对下列情境，你有感受：</a:t>
            </a:r>
            <a:endParaRPr lang="en-US" altLang="zh-CN" b="1" dirty="0" smtClean="0">
              <a:latin typeface="宋体" pitchFamily="2" charset="-122"/>
              <a:ea typeface="宋体" pitchFamily="2" charset="-122"/>
            </a:endParaRPr>
          </a:p>
          <a:p>
            <a:pPr marL="0" indent="0" algn="just">
              <a:lnSpc>
                <a:spcPct val="150000"/>
              </a:lnSpc>
              <a:buNone/>
            </a:pPr>
            <a:r>
              <a:rPr lang="en-US" altLang="zh-CN" b="1" dirty="0" smtClean="0">
                <a:latin typeface="宋体" pitchFamily="2" charset="-122"/>
                <a:ea typeface="宋体" pitchFamily="2" charset="-122"/>
              </a:rPr>
              <a:t>1</a:t>
            </a:r>
            <a:r>
              <a:rPr lang="zh-CN" altLang="en-US" b="1" dirty="0" smtClean="0">
                <a:latin typeface="宋体" pitchFamily="2" charset="-122"/>
                <a:ea typeface="宋体" pitchFamily="2" charset="-122"/>
              </a:rPr>
              <a:t>、每当</a:t>
            </a:r>
            <a:r>
              <a:rPr lang="zh-CN" altLang="en-US" b="1" dirty="0">
                <a:latin typeface="宋体" pitchFamily="2" charset="-122"/>
                <a:ea typeface="宋体" pitchFamily="2" charset="-122"/>
              </a:rPr>
              <a:t>重温近代史上中华民族的屈辱历史时，你会</a:t>
            </a:r>
            <a:r>
              <a:rPr lang="zh-CN" altLang="en-US" b="1" dirty="0" smtClean="0">
                <a:latin typeface="宋体" pitchFamily="2" charset="-122"/>
                <a:ea typeface="宋体" pitchFamily="2" charset="-122"/>
              </a:rPr>
              <a:t>产生怎样的心情</a:t>
            </a:r>
            <a:r>
              <a:rPr lang="zh-CN" altLang="en-US" b="1" dirty="0">
                <a:latin typeface="宋体" pitchFamily="2" charset="-122"/>
                <a:ea typeface="宋体" pitchFamily="2" charset="-122"/>
              </a:rPr>
              <a:t>？</a:t>
            </a:r>
            <a:endParaRPr lang="en-US" altLang="zh-CN" b="1" dirty="0" smtClean="0">
              <a:latin typeface="宋体" pitchFamily="2" charset="-122"/>
              <a:ea typeface="宋体" pitchFamily="2" charset="-122"/>
            </a:endParaRPr>
          </a:p>
          <a:p>
            <a:pPr marL="0" indent="0" algn="just">
              <a:lnSpc>
                <a:spcPct val="150000"/>
              </a:lnSpc>
              <a:buNone/>
            </a:pPr>
            <a:r>
              <a:rPr lang="zh-CN" altLang="en-US" b="1" dirty="0" smtClean="0">
                <a:solidFill>
                  <a:srgbClr val="FF0000"/>
                </a:solidFill>
                <a:latin typeface="宋体" pitchFamily="2" charset="-122"/>
                <a:ea typeface="宋体" pitchFamily="2" charset="-122"/>
              </a:rPr>
              <a:t>强烈的屈辱感</a:t>
            </a:r>
            <a:endParaRPr lang="en-US" altLang="zh-CN" b="1" dirty="0" smtClean="0">
              <a:solidFill>
                <a:srgbClr val="FF0000"/>
              </a:solidFill>
              <a:latin typeface="宋体" pitchFamily="2" charset="-122"/>
              <a:ea typeface="宋体" pitchFamily="2" charset="-122"/>
            </a:endParaRPr>
          </a:p>
          <a:p>
            <a:pPr marL="0" indent="0" algn="just">
              <a:lnSpc>
                <a:spcPct val="150000"/>
              </a:lnSpc>
              <a:buNone/>
            </a:pPr>
            <a:r>
              <a:rPr lang="en-US" altLang="zh-CN" b="1" dirty="0" smtClean="0">
                <a:latin typeface="宋体" pitchFamily="2" charset="-122"/>
                <a:ea typeface="宋体" pitchFamily="2" charset="-122"/>
              </a:rPr>
              <a:t>2</a:t>
            </a:r>
            <a:r>
              <a:rPr lang="zh-CN" altLang="en-US" b="1" dirty="0" smtClean="0">
                <a:latin typeface="宋体" pitchFamily="2" charset="-122"/>
                <a:ea typeface="宋体" pitchFamily="2" charset="-122"/>
              </a:rPr>
              <a:t>、每当</a:t>
            </a:r>
            <a:r>
              <a:rPr lang="zh-CN" altLang="en-US" b="1" dirty="0">
                <a:latin typeface="宋体" pitchFamily="2" charset="-122"/>
                <a:ea typeface="宋体" pitchFamily="2" charset="-122"/>
              </a:rPr>
              <a:t>看到祖国取得了巨大的成就时，</a:t>
            </a:r>
            <a:r>
              <a:rPr lang="zh-CN" altLang="en-US" b="1" dirty="0" smtClean="0">
                <a:latin typeface="宋体" pitchFamily="2" charset="-122"/>
                <a:ea typeface="宋体" pitchFamily="2" charset="-122"/>
              </a:rPr>
              <a:t>你又会产生怎样的心情？</a:t>
            </a:r>
            <a:endParaRPr lang="en-US" altLang="zh-CN" b="1" dirty="0" smtClean="0">
              <a:latin typeface="宋体" pitchFamily="2" charset="-122"/>
              <a:ea typeface="宋体" pitchFamily="2" charset="-122"/>
            </a:endParaRPr>
          </a:p>
          <a:p>
            <a:pPr marL="0" indent="0" algn="just">
              <a:lnSpc>
                <a:spcPct val="150000"/>
              </a:lnSpc>
              <a:buNone/>
            </a:pPr>
            <a:r>
              <a:rPr lang="zh-CN" altLang="en-US" b="1" dirty="0" smtClean="0">
                <a:solidFill>
                  <a:srgbClr val="FF0000"/>
                </a:solidFill>
                <a:latin typeface="宋体" pitchFamily="2" charset="-122"/>
                <a:ea typeface="宋体" pitchFamily="2" charset="-122"/>
              </a:rPr>
              <a:t>无比的自豪感</a:t>
            </a:r>
            <a:endParaRPr lang="zh-CN" altLang="en-US" dirty="0">
              <a:solidFill>
                <a:srgbClr val="FF0000"/>
              </a:solidFill>
              <a:latin typeface="宋体" pitchFamily="2" charset="-122"/>
              <a:ea typeface="宋体" pitchFamily="2" charset="-122"/>
            </a:endParaRPr>
          </a:p>
        </p:txBody>
      </p:sp>
    </p:spTree>
    <p:extLst>
      <p:ext uri="{BB962C8B-B14F-4D97-AF65-F5344CB8AC3E}">
        <p14:creationId xmlns:p14="http://schemas.microsoft.com/office/powerpoint/2010/main" val="361049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b="1" dirty="0" smtClean="0">
                <a:solidFill>
                  <a:schemeClr val="tx1"/>
                </a:solidFill>
              </a:rPr>
              <a:t>阅读与思考</a:t>
            </a:r>
            <a:r>
              <a:rPr lang="zh-CN" altLang="en-US" b="1" dirty="0" smtClean="0">
                <a:solidFill>
                  <a:schemeClr val="tx1"/>
                </a:solidFill>
                <a:hlinkClick r:id="rId2" action="ppaction://hlinkfile"/>
              </a:rPr>
              <a:t>（奥运会开幕式）</a:t>
            </a:r>
            <a:endParaRPr lang="zh-CN" altLang="en-US" b="1" dirty="0">
              <a:solidFill>
                <a:schemeClr val="tx1"/>
              </a:solidFill>
            </a:endParaRPr>
          </a:p>
        </p:txBody>
      </p:sp>
      <p:sp>
        <p:nvSpPr>
          <p:cNvPr id="3" name="内容占位符 2"/>
          <p:cNvSpPr>
            <a:spLocks noGrp="1"/>
          </p:cNvSpPr>
          <p:nvPr>
            <p:ph idx="1"/>
          </p:nvPr>
        </p:nvSpPr>
        <p:spPr>
          <a:xfrm>
            <a:off x="457200" y="1412776"/>
            <a:ext cx="8229600" cy="5445224"/>
          </a:xfrm>
        </p:spPr>
        <p:txBody>
          <a:bodyPr>
            <a:normAutofit fontScale="85000" lnSpcReduction="20000"/>
          </a:bodyPr>
          <a:lstStyle/>
          <a:p>
            <a:pPr marL="0" indent="0" algn="just">
              <a:lnSpc>
                <a:spcPct val="170000"/>
              </a:lnSpc>
              <a:buNone/>
            </a:pPr>
            <a:r>
              <a:rPr lang="en-US" altLang="zh-CN" b="1" dirty="0" smtClean="0">
                <a:latin typeface="宋体" pitchFamily="2" charset="-122"/>
                <a:ea typeface="宋体" pitchFamily="2" charset="-122"/>
              </a:rPr>
              <a:t>2001</a:t>
            </a:r>
            <a:r>
              <a:rPr lang="zh-CN" altLang="en-US" b="1" dirty="0" smtClean="0">
                <a:latin typeface="宋体" pitchFamily="2" charset="-122"/>
                <a:ea typeface="宋体" pitchFamily="2" charset="-122"/>
              </a:rPr>
              <a:t>年</a:t>
            </a:r>
            <a:r>
              <a:rPr lang="en-US" altLang="zh-CN" b="1" dirty="0" smtClean="0">
                <a:latin typeface="宋体" pitchFamily="2" charset="-122"/>
                <a:ea typeface="宋体" pitchFamily="2" charset="-122"/>
              </a:rPr>
              <a:t>7</a:t>
            </a:r>
            <a:r>
              <a:rPr lang="zh-CN" altLang="en-US" b="1" dirty="0" smtClean="0">
                <a:latin typeface="宋体" pitchFamily="2" charset="-122"/>
                <a:ea typeface="宋体" pitchFamily="2" charset="-122"/>
              </a:rPr>
              <a:t>月</a:t>
            </a:r>
            <a:r>
              <a:rPr lang="en-US" altLang="zh-CN" b="1" dirty="0" smtClean="0">
                <a:latin typeface="宋体" pitchFamily="2" charset="-122"/>
                <a:ea typeface="宋体" pitchFamily="2" charset="-122"/>
              </a:rPr>
              <a:t>13</a:t>
            </a:r>
            <a:r>
              <a:rPr lang="zh-CN" altLang="en-US" b="1" dirty="0" smtClean="0">
                <a:latin typeface="宋体" pitchFamily="2" charset="-122"/>
                <a:ea typeface="宋体" pitchFamily="2" charset="-122"/>
              </a:rPr>
              <a:t>日，从莫斯科传来令人振奋的好消息：北京赢了！北京获得了</a:t>
            </a:r>
            <a:r>
              <a:rPr lang="en-US" altLang="zh-CN" b="1" dirty="0" smtClean="0">
                <a:latin typeface="宋体" pitchFamily="2" charset="-122"/>
                <a:ea typeface="宋体" pitchFamily="2" charset="-122"/>
              </a:rPr>
              <a:t>2008</a:t>
            </a:r>
            <a:r>
              <a:rPr lang="zh-CN" altLang="en-US" b="1" dirty="0" smtClean="0">
                <a:latin typeface="宋体" pitchFamily="2" charset="-122"/>
                <a:ea typeface="宋体" pitchFamily="2" charset="-122"/>
              </a:rPr>
              <a:t>年第</a:t>
            </a:r>
            <a:r>
              <a:rPr lang="en-US" altLang="zh-CN" b="1" dirty="0" smtClean="0">
                <a:latin typeface="宋体" pitchFamily="2" charset="-122"/>
                <a:ea typeface="宋体" pitchFamily="2" charset="-122"/>
              </a:rPr>
              <a:t>29</a:t>
            </a:r>
            <a:r>
              <a:rPr lang="zh-CN" altLang="en-US" b="1" dirty="0" smtClean="0">
                <a:latin typeface="宋体" pitchFamily="2" charset="-122"/>
                <a:ea typeface="宋体" pitchFamily="2" charset="-122"/>
              </a:rPr>
              <a:t>届夏季奥运会的主办权！消息传来，举国上下一片欢腾。</a:t>
            </a:r>
            <a:endParaRPr lang="en-US" altLang="zh-CN" b="1" dirty="0" smtClean="0">
              <a:latin typeface="宋体" pitchFamily="2" charset="-122"/>
              <a:ea typeface="宋体" pitchFamily="2" charset="-122"/>
            </a:endParaRPr>
          </a:p>
          <a:p>
            <a:pPr marL="0" indent="0" algn="just">
              <a:lnSpc>
                <a:spcPct val="170000"/>
              </a:lnSpc>
              <a:buNone/>
            </a:pPr>
            <a:r>
              <a:rPr lang="en-US" altLang="zh-CN" b="1" dirty="0" smtClean="0">
                <a:latin typeface="宋体" pitchFamily="2" charset="-122"/>
                <a:ea typeface="宋体" pitchFamily="2" charset="-122"/>
              </a:rPr>
              <a:t>2008</a:t>
            </a:r>
            <a:r>
              <a:rPr lang="zh-CN" altLang="en-US" b="1" dirty="0" smtClean="0">
                <a:latin typeface="宋体" pitchFamily="2" charset="-122"/>
                <a:ea typeface="宋体" pitchFamily="2" charset="-122"/>
              </a:rPr>
              <a:t>年</a:t>
            </a:r>
            <a:r>
              <a:rPr lang="en-US" altLang="zh-CN" b="1" dirty="0" smtClean="0">
                <a:latin typeface="宋体" pitchFamily="2" charset="-122"/>
                <a:ea typeface="宋体" pitchFamily="2" charset="-122"/>
              </a:rPr>
              <a:t>8</a:t>
            </a:r>
            <a:r>
              <a:rPr lang="zh-CN" altLang="en-US" b="1" dirty="0" smtClean="0">
                <a:latin typeface="宋体" pitchFamily="2" charset="-122"/>
                <a:ea typeface="宋体" pitchFamily="2" charset="-122"/>
              </a:rPr>
              <a:t>月</a:t>
            </a:r>
            <a:r>
              <a:rPr lang="en-US" altLang="zh-CN" b="1" dirty="0" smtClean="0">
                <a:latin typeface="宋体" pitchFamily="2" charset="-122"/>
                <a:ea typeface="宋体" pitchFamily="2" charset="-122"/>
              </a:rPr>
              <a:t>8</a:t>
            </a:r>
            <a:r>
              <a:rPr lang="zh-CN" altLang="en-US" b="1" dirty="0" smtClean="0">
                <a:latin typeface="宋体" pitchFamily="2" charset="-122"/>
                <a:ea typeface="宋体" pitchFamily="2" charset="-122"/>
              </a:rPr>
              <a:t>日晚，举世瞩目的第</a:t>
            </a:r>
            <a:r>
              <a:rPr lang="en-US" altLang="zh-CN" b="1" dirty="0" smtClean="0">
                <a:latin typeface="宋体" pitchFamily="2" charset="-122"/>
                <a:ea typeface="宋体" pitchFamily="2" charset="-122"/>
              </a:rPr>
              <a:t>29</a:t>
            </a:r>
            <a:r>
              <a:rPr lang="zh-CN" altLang="en-US" b="1" dirty="0" smtClean="0">
                <a:latin typeface="宋体" pitchFamily="2" charset="-122"/>
                <a:ea typeface="宋体" pitchFamily="2" charset="-122"/>
              </a:rPr>
              <a:t>届奥运会开幕式在中国国家体育场（“鸟巢”）隆重举行。可容纳</a:t>
            </a:r>
            <a:r>
              <a:rPr lang="en-US" altLang="zh-CN" b="1" dirty="0" smtClean="0">
                <a:latin typeface="宋体" pitchFamily="2" charset="-122"/>
                <a:ea typeface="宋体" pitchFamily="2" charset="-122"/>
              </a:rPr>
              <a:t>9</a:t>
            </a:r>
            <a:r>
              <a:rPr lang="zh-CN" altLang="en-US" b="1" dirty="0" smtClean="0">
                <a:latin typeface="宋体" pitchFamily="2" charset="-122"/>
                <a:ea typeface="宋体" pitchFamily="2" charset="-122"/>
              </a:rPr>
              <a:t>万多人的体育场内座无虚席，群情激动。</a:t>
            </a:r>
            <a:endParaRPr lang="en-US" altLang="zh-CN" b="1" dirty="0" smtClean="0">
              <a:latin typeface="宋体" pitchFamily="2" charset="-122"/>
              <a:ea typeface="宋体" pitchFamily="2" charset="-122"/>
            </a:endParaRPr>
          </a:p>
          <a:p>
            <a:pPr marL="0" indent="0" algn="just">
              <a:lnSpc>
                <a:spcPct val="170000"/>
              </a:lnSpc>
              <a:buNone/>
            </a:pPr>
            <a:r>
              <a:rPr lang="zh-CN" altLang="en-US" b="1" dirty="0">
                <a:latin typeface="宋体" pitchFamily="2" charset="-122"/>
                <a:ea typeface="宋体" pitchFamily="2" charset="-122"/>
              </a:rPr>
              <a:t>思考</a:t>
            </a:r>
            <a:r>
              <a:rPr lang="zh-CN" altLang="en-US" b="1" dirty="0" smtClean="0">
                <a:latin typeface="宋体" pitchFamily="2" charset="-122"/>
                <a:ea typeface="宋体" pitchFamily="2" charset="-122"/>
              </a:rPr>
              <a:t>为什么中国申奥成功以及成功举办奥运会，人们会很兴奋很激动？</a:t>
            </a:r>
            <a:endParaRPr lang="en-US" altLang="zh-CN" b="1" dirty="0" smtClean="0">
              <a:latin typeface="宋体" pitchFamily="2" charset="-122"/>
              <a:ea typeface="宋体" pitchFamily="2" charset="-122"/>
            </a:endParaRPr>
          </a:p>
          <a:p>
            <a:pPr marL="0" indent="0" algn="just">
              <a:lnSpc>
                <a:spcPct val="150000"/>
              </a:lnSpc>
              <a:buNone/>
            </a:pPr>
            <a:endParaRPr lang="en-US" altLang="zh-CN" b="1" dirty="0" smtClean="0">
              <a:latin typeface="宋体" pitchFamily="2" charset="-122"/>
              <a:ea typeface="宋体" pitchFamily="2" charset="-122"/>
            </a:endParaRPr>
          </a:p>
          <a:p>
            <a:pPr marL="0" indent="0" algn="just">
              <a:lnSpc>
                <a:spcPct val="150000"/>
              </a:lnSpc>
              <a:buNone/>
            </a:pPr>
            <a:endParaRPr lang="zh-CN" altLang="en-US" b="1" dirty="0">
              <a:latin typeface="宋体" pitchFamily="2" charset="-122"/>
              <a:ea typeface="宋体" pitchFamily="2" charset="-122"/>
            </a:endParaRPr>
          </a:p>
        </p:txBody>
      </p:sp>
    </p:spTree>
    <p:extLst>
      <p:ext uri="{BB962C8B-B14F-4D97-AF65-F5344CB8AC3E}">
        <p14:creationId xmlns:p14="http://schemas.microsoft.com/office/powerpoint/2010/main" val="260389370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60648"/>
            <a:ext cx="8686800" cy="1301006"/>
          </a:xfrm>
        </p:spPr>
        <p:txBody>
          <a:bodyPr>
            <a:noAutofit/>
          </a:bodyPr>
          <a:lstStyle/>
          <a:p>
            <a:pPr algn="l"/>
            <a:r>
              <a:rPr lang="zh-CN" altLang="en-US" sz="3600" b="1" dirty="0" smtClean="0"/>
              <a:t>我们心情随着祖国荣辱兴衰而变化的原因</a:t>
            </a:r>
            <a:endParaRPr lang="zh-CN" altLang="en-US" sz="3600" b="1" dirty="0"/>
          </a:p>
        </p:txBody>
      </p:sp>
      <p:sp>
        <p:nvSpPr>
          <p:cNvPr id="3" name="内容占位符 2"/>
          <p:cNvSpPr>
            <a:spLocks noGrp="1"/>
          </p:cNvSpPr>
          <p:nvPr>
            <p:ph idx="1"/>
          </p:nvPr>
        </p:nvSpPr>
        <p:spPr>
          <a:xfrm>
            <a:off x="467544" y="1700808"/>
            <a:ext cx="8229600" cy="4686320"/>
          </a:xfrm>
        </p:spPr>
        <p:txBody>
          <a:bodyPr/>
          <a:lstStyle/>
          <a:p>
            <a:pPr marL="0" indent="0" algn="just">
              <a:lnSpc>
                <a:spcPct val="150000"/>
              </a:lnSpc>
              <a:buNone/>
            </a:pPr>
            <a:r>
              <a:rPr kumimoji="1" lang="zh-CN" altLang="en-US" b="1" dirty="0" smtClean="0">
                <a:latin typeface="宋体" pitchFamily="2" charset="-122"/>
                <a:ea typeface="宋体" pitchFamily="2" charset="-122"/>
              </a:rPr>
              <a:t>祖国给了我们成长的阳光雨露，祖国是我们世世代代生活的家园。我们</a:t>
            </a:r>
            <a:r>
              <a:rPr kumimoji="1" lang="zh-CN" altLang="en-US" b="1" dirty="0">
                <a:latin typeface="宋体" pitchFamily="2" charset="-122"/>
                <a:ea typeface="宋体" pitchFamily="2" charset="-122"/>
              </a:rPr>
              <a:t>是中华民族的一员。作为华夏子孙，我们对中华民族有着强烈的依恋感。</a:t>
            </a:r>
            <a:endParaRPr lang="zh-CN" altLang="en-US" dirty="0">
              <a:latin typeface="宋体" pitchFamily="2" charset="-122"/>
              <a:ea typeface="宋体" pitchFamily="2" charset="-122"/>
            </a:endParaRPr>
          </a:p>
        </p:txBody>
      </p:sp>
    </p:spTree>
    <p:extLst>
      <p:ext uri="{BB962C8B-B14F-4D97-AF65-F5344CB8AC3E}">
        <p14:creationId xmlns:p14="http://schemas.microsoft.com/office/powerpoint/2010/main" val="421351398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Fan</Template>
  <TotalTime>128</TotalTime>
  <Words>1148</Words>
  <Application/>
  <Paragraphs>55</Paragraphs>
  <Slides>16</Slides>
  <Notes>0</Notes>
  <HiddenSlides>0</HiddenSlides>
  <MMClips>0</MMClips>
  <ScaleCrop>false</ScaleCrop>
  <HeadingPairs>
    <vt:vector size="4" baseType="variant">
      <vt:variant>
        <vt:lpstr>主题</vt:lpstr>
      </vt:variant>
      <vt:variant>
        <vt:i4>1</vt:i4>
      </vt:variant>
      <vt:variant>
        <vt:lpstr>幻灯片标题</vt:lpstr>
      </vt:variant>
      <vt:variant>
        <vt:i4>16</vt:i4>
      </vt:variant>
    </vt:vector>
  </HeadingPairs>
  <TitlesOfParts>
    <vt:vector size="17" baseType="lpstr">
      <vt:lpstr>暗香扑面</vt:lpstr>
      <vt:lpstr>第七课 我属于......</vt:lpstr>
      <vt:lpstr>故事链接</vt:lpstr>
      <vt:lpstr>人类生活为什么离不开集体？</vt:lpstr>
      <vt:lpstr>签订丧权辱国的《马关条约》</vt:lpstr>
      <vt:lpstr>北京奥运会成功开幕</vt:lpstr>
      <vt:lpstr>神舟十号成功升天</vt:lpstr>
      <vt:lpstr>想一想</vt:lpstr>
      <vt:lpstr>阅读与思考（奥运会开幕式）</vt:lpstr>
      <vt:lpstr>我们心情随着祖国荣辱兴衰而变化的原因</vt:lpstr>
      <vt:lpstr>说一说</vt:lpstr>
      <vt:lpstr>阅读与思考</vt:lpstr>
      <vt:lpstr>阅读与思考</vt:lpstr>
      <vt:lpstr>想一想</vt:lpstr>
      <vt:lpstr>阅读与思考</vt:lpstr>
      <vt:lpstr>在群体中生活</vt:lpstr>
      <vt:lpstr>随堂检测</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User</cp:lastModifiedBy>
  <dcterms:created xsi:type="dcterms:W3CDTF">2015-11-10T05:01:30Z</dcterms:created>
  <dcterms:modified xsi:type="dcterms:W3CDTF">2018-08-11T18:25:40Z</dcterms:modified>
  <cp:category/>
</cp:coreProperties>
</file>