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0" r:id="rId3"/>
    <p:sldId id="354" r:id="rId5"/>
    <p:sldId id="261" r:id="rId6"/>
    <p:sldId id="350" r:id="rId7"/>
    <p:sldId id="329" r:id="rId8"/>
    <p:sldId id="330" r:id="rId9"/>
    <p:sldId id="262" r:id="rId10"/>
    <p:sldId id="298" r:id="rId11"/>
    <p:sldId id="331" r:id="rId12"/>
    <p:sldId id="342" r:id="rId13"/>
    <p:sldId id="339" r:id="rId14"/>
    <p:sldId id="340" r:id="rId15"/>
    <p:sldId id="341" r:id="rId16"/>
    <p:sldId id="345" r:id="rId17"/>
    <p:sldId id="347" r:id="rId18"/>
    <p:sldId id="348" r:id="rId19"/>
    <p:sldId id="349" r:id="rId20"/>
    <p:sldId id="355" r:id="rId21"/>
    <p:sldId id="287" r:id="rId22"/>
  </p:sldIdLst>
  <p:sldSz cx="12192000" cy="685800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13C8"/>
    <a:srgbClr val="42331C"/>
    <a:srgbClr val="434547"/>
    <a:srgbClr val="6D6D6D"/>
    <a:srgbClr val="5D6063"/>
    <a:srgbClr val="6C6F7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49" autoAdjust="0"/>
    <p:restoredTop sz="95368" autoAdjust="0"/>
  </p:normalViewPr>
  <p:slideViewPr>
    <p:cSldViewPr snapToGrid="0">
      <p:cViewPr varScale="1">
        <p:scale>
          <a:sx n="111" d="100"/>
          <a:sy n="111" d="100"/>
        </p:scale>
        <p:origin x="198" y="78"/>
      </p:cViewPr>
      <p:guideLst>
        <p:guide orient="horz" pos="2183"/>
        <p:guide pos="37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2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BAF574-9E5E-4479-A694-7B0504769A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模板来自于 </a:t>
            </a:r>
            <a:r>
              <a:rPr lang="en-US" altLang="zh-CN" dirty="0" smtClean="0"/>
              <a:t>http://docer.mysoeasy.com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1218565" rtl="0" eaLnBrk="1" latinLnBrk="0" hangingPunct="1">
      <a:buFont typeface="Arial" panose="020B0604020202020204" pitchFamily="34" charset="0"/>
      <a:buNone/>
      <a:defRPr sz="1865" kern="1200" baseline="0">
        <a:solidFill>
          <a:srgbClr val="FF0000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769E8-19F7-47D4-AFC6-D17EEAD4A9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769E8-19F7-47D4-AFC6-D17EEAD4A9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41987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198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FF1FB65E-177B-40B2-BD45-395DF31D19C6}" type="slidenum">
              <a:rPr lang="zh-CN" altLang="en-US" sz="1200"/>
            </a:fld>
            <a:endParaRPr lang="zh-CN" altLang="en-US" sz="12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2668"/>
            <a:ext cx="12192000" cy="3505200"/>
          </a:xfrm>
          <a:prstGeom prst="rect">
            <a:avLst/>
          </a:prstGeom>
        </p:spPr>
      </p:pic>
      <p:sp>
        <p:nvSpPr>
          <p:cNvPr id="2" name="KSO_CT1"/>
          <p:cNvSpPr>
            <a:spLocks noGrp="1"/>
          </p:cNvSpPr>
          <p:nvPr>
            <p:ph type="title" orient="vert" hasCustomPrompt="1"/>
          </p:nvPr>
        </p:nvSpPr>
        <p:spPr>
          <a:xfrm>
            <a:off x="9649567" y="339739"/>
            <a:ext cx="1293280" cy="6043642"/>
          </a:xfrm>
        </p:spPr>
        <p:txBody>
          <a:bodyPr vert="eaVert" wrap="square" anchor="ctr">
            <a:normAutofit/>
          </a:bodyPr>
          <a:lstStyle>
            <a:lvl1pPr algn="l">
              <a:defRPr sz="4400">
                <a:ln w="38100" cmpd="dbl">
                  <a:solidFill>
                    <a:schemeClr val="tx1">
                      <a:lumMod val="75000"/>
                      <a:alpha val="26000"/>
                    </a:schemeClr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单击此处添加您的标题</a:t>
            </a:r>
            <a:endParaRPr 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4"/>
          <a:stretch>
            <a:fillRect/>
          </a:stretch>
        </p:blipFill>
        <p:spPr>
          <a:xfrm>
            <a:off x="1" y="1571276"/>
            <a:ext cx="7265323" cy="5286724"/>
          </a:xfrm>
          <a:prstGeom prst="rect">
            <a:avLst/>
          </a:prstGeom>
        </p:spPr>
      </p:pic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8746077" y="1445621"/>
            <a:ext cx="766355" cy="3174117"/>
          </a:xfrm>
        </p:spPr>
        <p:txBody>
          <a:bodyPr vert="eaVert">
            <a:normAutofit/>
          </a:bodyPr>
          <a:lstStyle>
            <a:lvl1pPr marL="0" indent="0" algn="r">
              <a:buNone/>
              <a:defRPr sz="18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 smtClean="0"/>
          </a:p>
        </p:txBody>
      </p:sp>
      <p:cxnSp>
        <p:nvCxnSpPr>
          <p:cNvPr id="8" name="直接连接符 7"/>
          <p:cNvCxnSpPr/>
          <p:nvPr/>
        </p:nvCxnSpPr>
        <p:spPr>
          <a:xfrm>
            <a:off x="10946139" y="1"/>
            <a:ext cx="0" cy="450233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C94DE-5CE6-4E1D-8FF3-38E918EC8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1B72-E461-4330-A60F-C4C631CE24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C94DE-5CE6-4E1D-8FF3-38E918EC8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1B72-E461-4330-A60F-C4C631CE243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43706" y="966788"/>
            <a:ext cx="11304588" cy="5592762"/>
          </a:xfr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>
                <a:solidFill>
                  <a:schemeClr val="tx1"/>
                </a:solidFill>
              </a:defRPr>
            </a:lvl1pPr>
            <a:lvl2pPr marL="373380" indent="-285750"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720090">
              <a:spcBef>
                <a:spcPts val="300"/>
              </a:spcBef>
              <a:spcAft>
                <a:spcPts val="300"/>
              </a:spcAft>
              <a:defRPr>
                <a:solidFill>
                  <a:schemeClr val="tx1"/>
                </a:solidFill>
              </a:defRPr>
            </a:lvl3pPr>
            <a:lvl4pPr marL="1080135">
              <a:spcBef>
                <a:spcPts val="300"/>
              </a:spcBef>
              <a:spcAft>
                <a:spcPts val="300"/>
              </a:spcAft>
              <a:defRPr>
                <a:solidFill>
                  <a:schemeClr val="tx1"/>
                </a:solidFill>
              </a:defRPr>
            </a:lvl4pPr>
            <a:lvl5pPr marL="1440180">
              <a:spcBef>
                <a:spcPts val="300"/>
              </a:spcBef>
              <a:spcAft>
                <a:spcPts val="300"/>
              </a:spcAft>
              <a:defRPr>
                <a:solidFill>
                  <a:schemeClr val="tx1"/>
                </a:solidFill>
              </a:defRPr>
            </a:lvl5pPr>
            <a:lvl6pPr marL="1800225">
              <a:spcBef>
                <a:spcPts val="300"/>
              </a:spcBef>
              <a:spcAft>
                <a:spcPts val="300"/>
              </a:spcAft>
              <a:defRPr>
                <a:solidFill>
                  <a:schemeClr val="tx1"/>
                </a:solidFill>
              </a:defRPr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/>
        </p:nvCxnSpPr>
        <p:spPr>
          <a:xfrm>
            <a:off x="0" y="657754"/>
            <a:ext cx="12192000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58" t="1570" r="5280" b="2134"/>
          <a:stretch>
            <a:fillRect/>
          </a:stretch>
        </p:blipFill>
        <p:spPr>
          <a:xfrm>
            <a:off x="1" y="870012"/>
            <a:ext cx="12203612" cy="5630517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0" y="863057"/>
            <a:ext cx="12192000" cy="5637471"/>
          </a:xfrm>
          <a:prstGeom prst="rect">
            <a:avLst/>
          </a:prstGeom>
          <a:solidFill>
            <a:schemeClr val="bg1">
              <a:lumMod val="95000"/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99301" y="91996"/>
            <a:ext cx="10949567" cy="566737"/>
          </a:xfrm>
        </p:spPr>
        <p:txBody>
          <a:bodyPr vert="horz" wrap="none">
            <a:normAutofit/>
          </a:bodyPr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638631" y="1010194"/>
            <a:ext cx="10810237" cy="5389615"/>
          </a:xfrm>
        </p:spPr>
        <p:txBody>
          <a:bodyPr>
            <a:normAutofit/>
          </a:bodyPr>
          <a:lstStyle>
            <a:lvl1pPr marL="357505" indent="-357505">
              <a:lnSpc>
                <a:spcPct val="110000"/>
              </a:lnSpc>
              <a:spcBef>
                <a:spcPts val="1400"/>
              </a:spcBef>
              <a:buClr>
                <a:schemeClr val="accent2">
                  <a:lumMod val="75000"/>
                </a:schemeClr>
              </a:buClr>
              <a:defRPr sz="2400">
                <a:solidFill>
                  <a:schemeClr val="tx1"/>
                </a:solidFill>
              </a:defRPr>
            </a:lvl1pPr>
            <a:lvl2pPr marL="357505" indent="-28575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 "/>
              <a:defRPr sz="2000">
                <a:solidFill>
                  <a:srgbClr val="71717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29" name="直接连接符 28"/>
          <p:cNvCxnSpPr/>
          <p:nvPr/>
        </p:nvCxnSpPr>
        <p:spPr>
          <a:xfrm>
            <a:off x="405399" y="1"/>
            <a:ext cx="0" cy="80118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C94DE-5CE6-4E1D-8FF3-38E918EC8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1B72-E461-4330-A60F-C4C631CE24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58" t="51891" r="5280" b="10036"/>
          <a:stretch>
            <a:fillRect/>
          </a:stretch>
        </p:blipFill>
        <p:spPr>
          <a:xfrm>
            <a:off x="1" y="2012002"/>
            <a:ext cx="12203612" cy="2227641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" y="2012002"/>
            <a:ext cx="12192000" cy="2227641"/>
          </a:xfrm>
          <a:prstGeom prst="rect">
            <a:avLst/>
          </a:prstGeom>
          <a:solidFill>
            <a:schemeClr val="bg1">
              <a:lumMod val="95000"/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4240800" y="2847600"/>
            <a:ext cx="5846400" cy="745200"/>
          </a:xfrm>
          <a:noFill/>
        </p:spPr>
        <p:txBody>
          <a:bodyPr lIns="0" tIns="0" rIns="0" bIns="0" anchor="ctr" anchorCtr="0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dirty="0" smtClean="0"/>
              <a:t>此处添加标题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179388" y="5457594"/>
            <a:ext cx="5833223" cy="399736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600" spc="200" baseline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单击此处添加您的副标题</a:t>
            </a:r>
            <a:endParaRPr lang="en-US" altLang="zh-CN" dirty="0" smtClean="0"/>
          </a:p>
        </p:txBody>
      </p:sp>
      <p:cxnSp>
        <p:nvCxnSpPr>
          <p:cNvPr id="15" name="直接连接符 14"/>
          <p:cNvCxnSpPr/>
          <p:nvPr/>
        </p:nvCxnSpPr>
        <p:spPr>
          <a:xfrm>
            <a:off x="1" y="1937912"/>
            <a:ext cx="12192000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0961901" y="1"/>
            <a:ext cx="0" cy="3666309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H_Number"/>
          <p:cNvSpPr/>
          <p:nvPr userDrawn="1"/>
        </p:nvSpPr>
        <p:spPr bwMode="auto">
          <a:xfrm>
            <a:off x="3188459" y="2848587"/>
            <a:ext cx="841156" cy="728473"/>
          </a:xfrm>
          <a:custGeom>
            <a:avLst/>
            <a:gdLst>
              <a:gd name="T0" fmla="*/ 210329 w 373220"/>
              <a:gd name="T1" fmla="*/ 0 h 323217"/>
              <a:gd name="T2" fmla="*/ 630988 w 373220"/>
              <a:gd name="T3" fmla="*/ 0 h 323217"/>
              <a:gd name="T4" fmla="*/ 841317 w 373220"/>
              <a:gd name="T5" fmla="*/ 364302 h 323217"/>
              <a:gd name="T6" fmla="*/ 630988 w 373220"/>
              <a:gd name="T7" fmla="*/ 728602 h 323217"/>
              <a:gd name="T8" fmla="*/ 210332 w 373220"/>
              <a:gd name="T9" fmla="*/ 728600 h 323217"/>
              <a:gd name="T10" fmla="*/ 0 w 373220"/>
              <a:gd name="T11" fmla="*/ 364300 h 323217"/>
              <a:gd name="T12" fmla="*/ 210329 w 373220"/>
              <a:gd name="T13" fmla="*/ 0 h 3232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73220"/>
              <a:gd name="T22" fmla="*/ 0 h 323217"/>
              <a:gd name="T23" fmla="*/ 373220 w 373220"/>
              <a:gd name="T24" fmla="*/ 323217 h 3232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rgbClr val="AEC2C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 fontScale="92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5400" dirty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C94DE-5CE6-4E1D-8FF3-38E918EC8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1B72-E461-4330-A60F-C4C631CE24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27339" y="176908"/>
            <a:ext cx="10785600" cy="565923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792439" y="1117601"/>
            <a:ext cx="5080000" cy="49323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318349" y="1117601"/>
            <a:ext cx="5094116" cy="49323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C94DE-5CE6-4E1D-8FF3-38E918EC8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1B72-E461-4330-A60F-C4C631CE24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C94DE-5CE6-4E1D-8FF3-38E918EC8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1B72-E461-4330-A60F-C4C631CE24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3225600" y="1990800"/>
            <a:ext cx="5738400" cy="1062000"/>
          </a:xfrm>
        </p:spPr>
        <p:txBody>
          <a:bodyPr vert="horz" anchor="t" anchorCtr="0">
            <a:normAutofit/>
          </a:bodyPr>
          <a:lstStyle>
            <a:lvl1pPr algn="ctr">
              <a:defRPr sz="5000" b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12" name="矩形 8"/>
          <p:cNvSpPr>
            <a:spLocks noChangeArrowheads="1"/>
          </p:cNvSpPr>
          <p:nvPr userDrawn="1"/>
        </p:nvSpPr>
        <p:spPr bwMode="auto">
          <a:xfrm>
            <a:off x="1" y="893"/>
            <a:ext cx="12192000" cy="43486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3" name="矩形 29"/>
          <p:cNvSpPr>
            <a:spLocks noChangeArrowheads="1"/>
          </p:cNvSpPr>
          <p:nvPr userDrawn="1"/>
        </p:nvSpPr>
        <p:spPr bwMode="auto">
          <a:xfrm>
            <a:off x="1" y="473845"/>
            <a:ext cx="12204697" cy="46026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 fontScale="25000" lnSpcReduction="2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4" name="任意多边形 13"/>
          <p:cNvSpPr/>
          <p:nvPr userDrawn="1"/>
        </p:nvSpPr>
        <p:spPr bwMode="auto">
          <a:xfrm>
            <a:off x="0" y="5030371"/>
            <a:ext cx="12192001" cy="1828324"/>
          </a:xfrm>
          <a:custGeom>
            <a:avLst/>
            <a:gdLst>
              <a:gd name="connsiteX0" fmla="*/ 0 w 12192001"/>
              <a:gd name="connsiteY0" fmla="*/ 0 h 1828324"/>
              <a:gd name="connsiteX1" fmla="*/ 1523604 w 12192001"/>
              <a:gd name="connsiteY1" fmla="*/ 0 h 1828324"/>
              <a:gd name="connsiteX2" fmla="*/ 1847950 w 12192001"/>
              <a:gd name="connsiteY2" fmla="*/ 0 h 1828324"/>
              <a:gd name="connsiteX3" fmla="*/ 3003776 w 12192001"/>
              <a:gd name="connsiteY3" fmla="*/ 0 h 1828324"/>
              <a:gd name="connsiteX4" fmla="*/ 4851726 w 12192001"/>
              <a:gd name="connsiteY4" fmla="*/ 0 h 1828324"/>
              <a:gd name="connsiteX5" fmla="*/ 5006721 w 12192001"/>
              <a:gd name="connsiteY5" fmla="*/ 0 h 1828324"/>
              <a:gd name="connsiteX6" fmla="*/ 5039389 w 12192001"/>
              <a:gd name="connsiteY6" fmla="*/ 105207 h 1828324"/>
              <a:gd name="connsiteX7" fmla="*/ 6096001 w 12192001"/>
              <a:gd name="connsiteY7" fmla="*/ 805333 h 1828324"/>
              <a:gd name="connsiteX8" fmla="*/ 7152613 w 12192001"/>
              <a:gd name="connsiteY8" fmla="*/ 105207 h 1828324"/>
              <a:gd name="connsiteX9" fmla="*/ 7185283 w 12192001"/>
              <a:gd name="connsiteY9" fmla="*/ 0 h 1828324"/>
              <a:gd name="connsiteX10" fmla="*/ 7340277 w 12192001"/>
              <a:gd name="connsiteY10" fmla="*/ 0 h 1828324"/>
              <a:gd name="connsiteX11" fmla="*/ 9188227 w 12192001"/>
              <a:gd name="connsiteY11" fmla="*/ 0 h 1828324"/>
              <a:gd name="connsiteX12" fmla="*/ 10344052 w 12192001"/>
              <a:gd name="connsiteY12" fmla="*/ 0 h 1828324"/>
              <a:gd name="connsiteX13" fmla="*/ 10668398 w 12192001"/>
              <a:gd name="connsiteY13" fmla="*/ 0 h 1828324"/>
              <a:gd name="connsiteX14" fmla="*/ 12192001 w 12192001"/>
              <a:gd name="connsiteY14" fmla="*/ 0 h 1828324"/>
              <a:gd name="connsiteX15" fmla="*/ 12192001 w 12192001"/>
              <a:gd name="connsiteY15" fmla="*/ 1828324 h 1828324"/>
              <a:gd name="connsiteX16" fmla="*/ 10668398 w 12192001"/>
              <a:gd name="connsiteY16" fmla="*/ 1828324 h 1828324"/>
              <a:gd name="connsiteX17" fmla="*/ 7340277 w 12192001"/>
              <a:gd name="connsiteY17" fmla="*/ 1828324 h 1828324"/>
              <a:gd name="connsiteX18" fmla="*/ 4851726 w 12192001"/>
              <a:gd name="connsiteY18" fmla="*/ 1828324 h 1828324"/>
              <a:gd name="connsiteX19" fmla="*/ 1523604 w 12192001"/>
              <a:gd name="connsiteY19" fmla="*/ 1828324 h 1828324"/>
              <a:gd name="connsiteX20" fmla="*/ 0 w 12192001"/>
              <a:gd name="connsiteY20" fmla="*/ 1828324 h 182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1" h="1828324">
                <a:moveTo>
                  <a:pt x="0" y="0"/>
                </a:moveTo>
                <a:lnTo>
                  <a:pt x="1523604" y="0"/>
                </a:lnTo>
                <a:lnTo>
                  <a:pt x="1847950" y="0"/>
                </a:lnTo>
                <a:lnTo>
                  <a:pt x="3003776" y="0"/>
                </a:lnTo>
                <a:lnTo>
                  <a:pt x="4851726" y="0"/>
                </a:lnTo>
                <a:lnTo>
                  <a:pt x="5006721" y="0"/>
                </a:lnTo>
                <a:lnTo>
                  <a:pt x="5039389" y="105207"/>
                </a:lnTo>
                <a:cubicBezTo>
                  <a:pt x="5213472" y="516642"/>
                  <a:pt x="5621012" y="805333"/>
                  <a:pt x="6096001" y="805333"/>
                </a:cubicBezTo>
                <a:cubicBezTo>
                  <a:pt x="6570991" y="805333"/>
                  <a:pt x="6978531" y="516642"/>
                  <a:pt x="7152613" y="105207"/>
                </a:cubicBezTo>
                <a:lnTo>
                  <a:pt x="7185283" y="0"/>
                </a:lnTo>
                <a:lnTo>
                  <a:pt x="7340277" y="0"/>
                </a:lnTo>
                <a:lnTo>
                  <a:pt x="9188227" y="0"/>
                </a:lnTo>
                <a:lnTo>
                  <a:pt x="10344052" y="0"/>
                </a:lnTo>
                <a:lnTo>
                  <a:pt x="10668398" y="0"/>
                </a:lnTo>
                <a:lnTo>
                  <a:pt x="12192001" y="0"/>
                </a:lnTo>
                <a:lnTo>
                  <a:pt x="12192001" y="1828324"/>
                </a:lnTo>
                <a:lnTo>
                  <a:pt x="10668398" y="1828324"/>
                </a:lnTo>
                <a:lnTo>
                  <a:pt x="7340277" y="1828324"/>
                </a:lnTo>
                <a:lnTo>
                  <a:pt x="4851726" y="1828324"/>
                </a:lnTo>
                <a:lnTo>
                  <a:pt x="1523604" y="1828324"/>
                </a:lnTo>
                <a:lnTo>
                  <a:pt x="0" y="18283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anchor="ctr">
            <a:normAutofit/>
          </a:bodyPr>
          <a:lstStyle/>
          <a:p>
            <a:endParaRPr lang="zh-CN" altLang="en-US" sz="2400"/>
          </a:p>
        </p:txBody>
      </p:sp>
      <p:cxnSp>
        <p:nvCxnSpPr>
          <p:cNvPr id="11" name="直接连接符 10"/>
          <p:cNvCxnSpPr/>
          <p:nvPr/>
        </p:nvCxnSpPr>
        <p:spPr>
          <a:xfrm>
            <a:off x="0" y="657754"/>
            <a:ext cx="12192000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05399" y="1"/>
            <a:ext cx="0" cy="80118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C94DE-5CE6-4E1D-8FF3-38E918EC8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1B72-E461-4330-A60F-C4C631CE24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C94DE-5CE6-4E1D-8FF3-38E918EC8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1B72-E461-4330-A60F-C4C631CE24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954154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954154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554354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780893" y="365125"/>
            <a:ext cx="920779" cy="61151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477078" y="365125"/>
            <a:ext cx="10098157" cy="6115188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C94DE-5CE6-4E1D-8FF3-38E918EC8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1B72-E461-4330-A60F-C4C631CE24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0" y="657754"/>
            <a:ext cx="12192000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0" y="863057"/>
            <a:ext cx="12192000" cy="5637471"/>
          </a:xfrm>
          <a:prstGeom prst="rect">
            <a:avLst/>
          </a:prstGeom>
          <a:solidFill>
            <a:schemeClr val="bg1">
              <a:lumMod val="95000"/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 baseline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05399" y="1"/>
            <a:ext cx="0" cy="80118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KSO_BT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7339" y="176908"/>
            <a:ext cx="8331600" cy="56592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38630" y="1049866"/>
            <a:ext cx="10636069" cy="52411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C94DE-5CE6-4E1D-8FF3-38E918EC8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4358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81B72-E461-4330-A60F-C4C631CE24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357505" indent="-269875" algn="just" defTabSz="914400" rtl="0" eaLnBrk="1" latinLnBrk="0" hangingPunct="1">
        <a:spcBef>
          <a:spcPts val="300"/>
        </a:spcBef>
        <a:spcAft>
          <a:spcPts val="300"/>
        </a:spcAft>
        <a:buClr>
          <a:schemeClr val="accent1">
            <a:lumMod val="75000"/>
          </a:schemeClr>
        </a:buClr>
        <a:buSzPct val="60000"/>
        <a:buFont typeface="Arial" panose="020B0604020202020204" pitchFamily="34" charset="0"/>
        <a:buChar char="▲"/>
        <a:defRPr lang="zh-CN" altLang="en-US" sz="2400" kern="1200" spc="60" baseline="0" dirty="0" smtClean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1pPr>
      <a:lvl2pPr marL="87630" indent="0" algn="just" defTabSz="914400" rtl="0" eaLnBrk="1" latinLnBrk="0" hangingPunct="1">
        <a:lnSpc>
          <a:spcPct val="150000"/>
        </a:lnSpc>
        <a:spcBef>
          <a:spcPts val="1200"/>
        </a:spcBef>
        <a:spcAft>
          <a:spcPts val="600"/>
        </a:spcAft>
        <a:buClr>
          <a:schemeClr val="accent4">
            <a:lumMod val="75000"/>
          </a:schemeClr>
        </a:buClr>
        <a:buSzPct val="70000"/>
        <a:buFont typeface="Arial" panose="020B0604020202020204" pitchFamily="34" charset="0"/>
        <a:buNone/>
        <a:defRPr lang="zh-CN" altLang="en-US" sz="1800" kern="1200" spc="60" baseline="0" dirty="0" smtClean="0">
          <a:solidFill>
            <a:srgbClr val="71717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720090" indent="-228600" algn="l" defTabSz="914400" rtl="0" eaLnBrk="1" latinLnBrk="0" hangingPunct="1"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indent="-228600" algn="l" defTabSz="914400" rtl="0" eaLnBrk="1" latinLnBrk="0" hangingPunct="1"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indent="-228600" algn="l" defTabSz="914400" rtl="0" eaLnBrk="1" latinLnBrk="0" hangingPunct="1"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indent="-228600" algn="l" defTabSz="914400" rtl="0" eaLnBrk="1" latinLnBrk="0" hangingPunct="1"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19.jpeg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3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7.png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4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orient="vert"/>
            <p:custDataLst>
              <p:tags r:id="rId1"/>
            </p:custDataLst>
          </p:nvPr>
        </p:nvSpPr>
        <p:spPr>
          <a:xfrm rot="16200000">
            <a:off x="7927340" y="904875"/>
            <a:ext cx="1293495" cy="4488180"/>
          </a:xfrm>
        </p:spPr>
        <p:txBody>
          <a:bodyPr wrap="square">
            <a:noAutofit/>
          </a:bodyPr>
          <a:lstStyle/>
          <a:p>
            <a:r>
              <a:rPr lang="zh-CN" altLang="en-US" sz="5400" dirty="0">
                <a:latin typeface="+mj-lt"/>
                <a:ea typeface="+mj-ea"/>
              </a:rPr>
              <a:t>尊严不可失</a:t>
            </a:r>
            <a:endParaRPr lang="zh-CN" altLang="en-US" sz="5400" dirty="0">
              <a:latin typeface="+mj-lt"/>
              <a:ea typeface="+mj-ea"/>
            </a:endParaRPr>
          </a:p>
        </p:txBody>
      </p:sp>
    </p:spTree>
    <p:custDataLst>
      <p:tags r:id="rId2"/>
    </p:custData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8810" y="1909445"/>
            <a:ext cx="10138410" cy="1899920"/>
          </a:xfrm>
        </p:spPr>
        <p:txBody>
          <a:bodyPr>
            <a:noAutofit/>
          </a:bodyPr>
          <a:p>
            <a:r>
              <a:rPr lang="zh-CN" altLang="en-US" sz="3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尊严，是指人的高贵庄严、受人敬重和不受侵犯。</a:t>
            </a:r>
            <a:endParaRPr lang="zh-CN" altLang="en-US" sz="30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尊严是一种</a:t>
            </a:r>
            <a:r>
              <a:rPr lang="zh-CN" altLang="en-US" sz="30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与生俱来</a:t>
            </a:r>
            <a:r>
              <a:rPr lang="zh-CN" altLang="en-US" sz="3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的权利，人人都有，</a:t>
            </a:r>
            <a:r>
              <a:rPr lang="zh-CN" altLang="en-US" sz="32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没有高下之分、贵贱之别</a:t>
            </a:r>
            <a:r>
              <a:rPr lang="zh-CN" altLang="en-US" sz="3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en-US" sz="30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38810" y="3971925"/>
            <a:ext cx="10138410" cy="11842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505" indent="-357505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300"/>
              </a:spcAft>
              <a:buClr>
                <a:schemeClr val="accent2">
                  <a:lumMod val="75000"/>
                </a:schemeClr>
              </a:buClr>
              <a:buSzPct val="60000"/>
              <a:buFont typeface="Arial" panose="020B0604020202020204" pitchFamily="34" charset="0"/>
              <a:buChar char="▲"/>
              <a:defRPr lang="zh-CN" altLang="en-US" sz="2400" kern="1200" spc="60" baseline="0" dirty="0" smtClean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357505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4">
                  <a:lumMod val="75000"/>
                </a:schemeClr>
              </a:buClr>
              <a:buSzPct val="70000"/>
              <a:buFont typeface="Arial" panose="020B0604020202020204" pitchFamily="34" charset="0"/>
              <a:buChar char=" "/>
              <a:defRPr lang="zh-CN" altLang="en-US" sz="2000" kern="1200" spc="60" baseline="0" dirty="0" smtClean="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72009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13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18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0022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简单说，尊严就是对人的身份、地位等的</a:t>
            </a:r>
            <a:r>
              <a:rPr lang="zh-CN" altLang="en-US" sz="32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</a:rPr>
              <a:t>认同</a:t>
            </a:r>
            <a:r>
              <a:rPr lang="zh-CN" altLang="en-US" sz="3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，是人人共有的</a:t>
            </a:r>
            <a:r>
              <a:rPr lang="zh-CN" altLang="en-US" sz="32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</a:rPr>
              <a:t>平等的权利</a:t>
            </a:r>
            <a:r>
              <a:rPr lang="zh-CN" altLang="en-US" sz="3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，人人都应该受到尊重。</a:t>
            </a:r>
            <a:endParaRPr lang="zh-CN" altLang="en-US" sz="30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470" y="832485"/>
            <a:ext cx="2397125" cy="762000"/>
          </a:xfrm>
        </p:spPr>
        <p:txBody>
          <a:bodyPr/>
          <a:p>
            <a:r>
              <a:rPr lang="zh-CN" altLang="en-US" dirty="0">
                <a:latin typeface="+mj-lt"/>
                <a:ea typeface="+mj-ea"/>
              </a:rPr>
              <a:t>尊严的含义</a:t>
            </a:r>
            <a:endParaRPr lang="zh-CN" altLang="en-US" dirty="0">
              <a:latin typeface="+mj-lt"/>
              <a:ea typeface="+mj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uiExpand="1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470" y="786765"/>
            <a:ext cx="10504805" cy="1249680"/>
          </a:xfrm>
        </p:spPr>
        <p:txBody>
          <a:bodyPr/>
          <a:p>
            <a:r>
              <a:rPr lang="zh-CN" altLang="en-US">
                <a:latin typeface="华文新魏" panose="02010800040101010101" charset="-122"/>
                <a:ea typeface="华文新魏" panose="02010800040101010101" charset="-122"/>
              </a:rPr>
              <a:t>人是否</a:t>
            </a:r>
            <a:r>
              <a:rPr lang="zh-CN" altLang="en-US">
                <a:solidFill>
                  <a:srgbClr val="1313C8"/>
                </a:solidFill>
                <a:latin typeface="华文新魏" panose="02010800040101010101" charset="-122"/>
                <a:ea typeface="华文新魏" panose="02010800040101010101" charset="-122"/>
              </a:rPr>
              <a:t>长得漂亮、有钱、学习好</a:t>
            </a:r>
            <a:r>
              <a:rPr lang="zh-CN" altLang="en-US">
                <a:latin typeface="华文新魏" panose="02010800040101010101" charset="-122"/>
                <a:ea typeface="华文新魏" panose="02010800040101010101" charset="-122"/>
              </a:rPr>
              <a:t>才有尊严？</a:t>
            </a:r>
            <a:br>
              <a:rPr lang="zh-CN" altLang="en-US">
                <a:latin typeface="华文新魏" panose="02010800040101010101" charset="-122"/>
                <a:ea typeface="华文新魏" panose="02010800040101010101" charset="-122"/>
              </a:rPr>
            </a:br>
            <a:r>
              <a:rPr lang="zh-CN" altLang="en-US">
                <a:latin typeface="华文新魏" panose="02010800040101010101" charset="-122"/>
                <a:ea typeface="华文新魏" panose="02010800040101010101" charset="-122"/>
              </a:rPr>
              <a:t>说说漫画中的同学</a:t>
            </a:r>
            <a:r>
              <a:rPr lang="zh-CN" altLang="en-US">
                <a:solidFill>
                  <a:srgbClr val="00B050"/>
                </a:solidFill>
                <a:latin typeface="华文新魏" panose="02010800040101010101" charset="-122"/>
                <a:ea typeface="华文新魏" panose="02010800040101010101" charset="-122"/>
              </a:rPr>
              <a:t>对尊严的误解</a:t>
            </a:r>
            <a:r>
              <a:rPr lang="zh-CN" altLang="en-US">
                <a:latin typeface="华文新魏" panose="02010800040101010101" charset="-122"/>
                <a:ea typeface="华文新魏" panose="02010800040101010101" charset="-122"/>
              </a:rPr>
              <a:t>之处？</a:t>
            </a:r>
            <a:endParaRPr lang="zh-CN" altLang="en-US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5" name="图片占位符 4"/>
          <p:cNvPicPr>
            <a:picLocks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>
          <a:xfrm>
            <a:off x="717550" y="2365375"/>
            <a:ext cx="3335655" cy="29838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235" y="2364740"/>
            <a:ext cx="3201670" cy="2984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4300" y="2364105"/>
            <a:ext cx="3538855" cy="2984500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/>
        </p:nvSpPr>
        <p:spPr>
          <a:xfrm>
            <a:off x="615315" y="5440045"/>
            <a:ext cx="10945495" cy="124968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fontAlgn="auto">
              <a:lnSpc>
                <a:spcPts val="4140"/>
              </a:lnSpc>
            </a:pPr>
            <a:r>
              <a:rPr lang="zh-CN" altLang="en-US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每个人在相貌、经济条件、学习成绩等各方面都有一定差异，但不代表人格尊严也有差别，每个人的人格都是平等的。</a:t>
            </a:r>
            <a:endParaRPr lang="zh-CN" altLang="en-US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470" y="954405"/>
            <a:ext cx="7334885" cy="1600200"/>
          </a:xfrm>
        </p:spPr>
        <p:txBody>
          <a:bodyPr/>
          <a:p>
            <a:pPr fontAlgn="auto">
              <a:lnSpc>
                <a:spcPts val="4240"/>
              </a:lnSpc>
            </a:pPr>
            <a:r>
              <a:rPr lang="zh-CN" altLang="en-US"/>
              <a:t>你觉得徐悲鸿学有所成的动力是什么？</a:t>
            </a:r>
            <a:br>
              <a:rPr lang="zh-CN" altLang="en-US"/>
            </a:br>
            <a:r>
              <a:rPr lang="zh-CN" altLang="en-US"/>
              <a:t>他刻苦学习是为了自己的面子吗？</a:t>
            </a:r>
            <a:endParaRPr lang="zh-CN" altLang="en-US"/>
          </a:p>
        </p:txBody>
      </p:sp>
      <p:pic>
        <p:nvPicPr>
          <p:cNvPr id="5" name="图片占位符 4"/>
          <p:cNvPicPr>
            <a:picLocks noChangeAspect="1"/>
          </p:cNvPicPr>
          <p:nvPr>
            <p:ph type="pic" idx="1"/>
          </p:nvPr>
        </p:nvPicPr>
        <p:blipFill>
          <a:blip r:embed="rId1"/>
          <a:srcRect l="11310" t="2674" r="27429" b="2140"/>
          <a:stretch>
            <a:fillRect/>
          </a:stretch>
        </p:blipFill>
        <p:spPr>
          <a:xfrm>
            <a:off x="8369935" y="1118870"/>
            <a:ext cx="3054350" cy="27120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5490" y="4014470"/>
            <a:ext cx="3058160" cy="2691765"/>
          </a:xfrm>
          <a:prstGeom prst="rect">
            <a:avLst/>
          </a:prstGeom>
        </p:spPr>
      </p:pic>
      <p:sp>
        <p:nvSpPr>
          <p:cNvPr id="7" name="文本占位符 3"/>
          <p:cNvSpPr>
            <a:spLocks noGrp="1"/>
          </p:cNvSpPr>
          <p:nvPr/>
        </p:nvSpPr>
        <p:spPr>
          <a:xfrm>
            <a:off x="838835" y="3190875"/>
            <a:ext cx="7335520" cy="244983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indent="0" algn="just" defTabSz="9144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accent1">
                  <a:lumMod val="75000"/>
                </a:schemeClr>
              </a:buClr>
              <a:buSzPct val="60000"/>
              <a:buFont typeface="Arial" panose="020B0604020202020204" pitchFamily="34" charset="0"/>
              <a:buNone/>
              <a:defRPr lang="zh-CN" altLang="en-US" sz="2000" kern="1200" spc="60" baseline="0" dirty="0" smtClean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indent="0" algn="just" defTabSz="914400" rtl="0" eaLnBrk="1" latinLnBrk="0" hangingPunct="1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Clr>
                <a:schemeClr val="accent4">
                  <a:lumMod val="75000"/>
                </a:schemeClr>
              </a:buClr>
              <a:buSzPct val="70000"/>
              <a:buFont typeface="Arial" panose="020B0604020202020204" pitchFamily="34" charset="0"/>
              <a:buNone/>
              <a:defRPr lang="zh-CN" altLang="en-US" sz="1400" kern="1200" spc="60" baseline="0" dirty="0" smtClean="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人不能没有尊严，它比金钱、地位、权势</a:t>
            </a:r>
            <a:r>
              <a:rPr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甚至生命更有价值。尊严是自我激励的精神武器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……</a:t>
            </a:r>
            <a:r>
              <a:rPr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尊严有时不仅是个人的事，个人的尊严又与国家、民族的尊严紧密相连。（</a:t>
            </a:r>
            <a:r>
              <a:rPr sz="32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尊严的宝贵与重要</a:t>
            </a:r>
            <a:r>
              <a:rPr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）</a:t>
            </a:r>
            <a:endParaRPr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750" y="725805"/>
            <a:ext cx="4164965" cy="838200"/>
          </a:xfrm>
        </p:spPr>
        <p:txBody>
          <a:bodyPr/>
          <a:p>
            <a:r>
              <a:rPr lang="zh-CN" altLang="en-US"/>
              <a:t>《胯下之辱》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95630" y="1564005"/>
            <a:ext cx="7872095" cy="4954270"/>
          </a:xfrm>
        </p:spPr>
        <p:txBody>
          <a:bodyPr>
            <a:noAutofit/>
          </a:bodyPr>
          <a:p>
            <a:pPr marL="357505" indent="-357505" algn="just" fontAlgn="auto">
              <a:lnSpc>
                <a:spcPct val="150000"/>
              </a:lnSpc>
              <a:spcBef>
                <a:spcPts val="1200"/>
              </a:spcBef>
              <a:buClr>
                <a:schemeClr val="accent2">
                  <a:lumMod val="75000"/>
                </a:schemeClr>
              </a:buClr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</a:rPr>
              <a:t>韩信很小的时候就失去了父母，主要靠钓鱼换钱维持生活，但</a:t>
            </a:r>
            <a:r>
              <a:rPr sz="2400" b="1">
                <a:latin typeface="华文中宋" panose="02010600040101010101" charset="-122"/>
                <a:ea typeface="华文中宋" panose="02010600040101010101" charset="-122"/>
              </a:rPr>
              <a:t>他胸怀鸿鹄之志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357505" indent="-357505" algn="just" fontAlgn="auto">
              <a:lnSpc>
                <a:spcPct val="150000"/>
              </a:lnSpc>
              <a:spcBef>
                <a:spcPts val="1200"/>
              </a:spcBef>
              <a:buClr>
                <a:schemeClr val="accent2">
                  <a:lumMod val="75000"/>
                </a:schemeClr>
              </a:buClr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</a:rPr>
              <a:t>有个市井无赖听到他人赞赏韩信是个人物，有心杀韩信威风，好让自己扬名。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357505" indent="-357505" algn="just" fontAlgn="auto">
              <a:lnSpc>
                <a:spcPct val="150000"/>
              </a:lnSpc>
              <a:spcBef>
                <a:spcPts val="1200"/>
              </a:spcBef>
              <a:buClr>
                <a:schemeClr val="accent2">
                  <a:lumMod val="75000"/>
                </a:schemeClr>
              </a:buClr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</a:rPr>
              <a:t>一天，那个无赖当街拦住韩信，当众羞辱韩信说：</a:t>
            </a:r>
            <a:r>
              <a:rPr sz="2400" b="1"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</a:rPr>
              <a:t>你虽然长得又高又大，喜欢带刀配剑，其实你胆子小得很。有本事的话，你敢用你的配剑来刺我</a:t>
            </a:r>
            <a:r>
              <a:rPr sz="24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吗？</a:t>
            </a:r>
            <a:endParaRPr lang="en-US" altLang="zh-CN" sz="24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pic>
        <p:nvPicPr>
          <p:cNvPr id="5" name="图片占位符 4"/>
          <p:cNvPicPr>
            <a:picLocks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>
          <a:xfrm>
            <a:off x="8800465" y="1167765"/>
            <a:ext cx="2807335" cy="24231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6185" r="5798" b="5818"/>
          <a:stretch>
            <a:fillRect/>
          </a:stretch>
        </p:blipFill>
        <p:spPr>
          <a:xfrm>
            <a:off x="8467090" y="3890010"/>
            <a:ext cx="3473450" cy="250634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750" y="771525"/>
            <a:ext cx="4164965" cy="838200"/>
          </a:xfrm>
        </p:spPr>
        <p:txBody>
          <a:bodyPr/>
          <a:p>
            <a:pPr marL="0" indent="0" algn="just">
              <a:lnSpc>
                <a:spcPct val="150000"/>
              </a:lnSpc>
              <a:spcBef>
                <a:spcPts val="1200"/>
              </a:spcBef>
              <a:spcAft>
                <a:spcPts val="300"/>
              </a:spcAft>
              <a:buClr>
                <a:schemeClr val="accent2">
                  <a:lumMod val="75000"/>
                </a:schemeClr>
              </a:buClr>
              <a:buSzPct val="60000"/>
              <a:buFont typeface="Arial" panose="020B0604020202020204" pitchFamily="34" charset="0"/>
            </a:pPr>
            <a:r>
              <a:rPr lang="zh-CN" altLang="en-US"/>
              <a:t>《胯下之辱》</a:t>
            </a:r>
            <a:endParaRPr lang="zh-CN" altLang="en-US" sz="2400" spc="60" dirty="0" smtClean="0"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0870" y="1594485"/>
            <a:ext cx="7850505" cy="3902075"/>
          </a:xfrm>
        </p:spPr>
        <p:txBody>
          <a:bodyPr>
            <a:noAutofit/>
          </a:bodyPr>
          <a:p>
            <a:pPr marL="357505" indent="-357505" algn="just">
              <a:lnSpc>
                <a:spcPct val="150000"/>
              </a:lnSpc>
              <a:spcBef>
                <a:spcPts val="1200"/>
              </a:spcBef>
              <a:buClr>
                <a:schemeClr val="accent2">
                  <a:lumMod val="75000"/>
                </a:schemeClr>
              </a:buClr>
            </a:pPr>
            <a:r>
              <a:rPr sz="24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如果不敢，就从我的裤裆下钻过去。”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357505" indent="-357505" algn="just">
              <a:lnSpc>
                <a:spcPct val="150000"/>
              </a:lnSpc>
              <a:spcBef>
                <a:spcPts val="1200"/>
              </a:spcBef>
              <a:buClr>
                <a:schemeClr val="accent2">
                  <a:lumMod val="75000"/>
                </a:schemeClr>
              </a:buClr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</a:rPr>
              <a:t>韩信注视那个无赖许久，自知形只影单，硬拼肯定吃亏。于是，当着许多围观人的面，从那个屠夫的裤裆下钻了过去。满街的人都嘲笑他是个怕死鬼。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357505" indent="-357505" algn="just">
              <a:lnSpc>
                <a:spcPct val="150000"/>
              </a:lnSpc>
              <a:spcBef>
                <a:spcPts val="1200"/>
              </a:spcBef>
              <a:buClr>
                <a:schemeClr val="accent2">
                  <a:lumMod val="75000"/>
                </a:schemeClr>
              </a:buClr>
            </a:pP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</a:rPr>
              <a:t>之后，韩信出生入死辅佐刘邦，立下赫赫战功，成为汉朝的开国功臣。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5" name="图片占位符 4"/>
          <p:cNvPicPr>
            <a:picLocks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>
          <a:xfrm>
            <a:off x="8801100" y="1183005"/>
            <a:ext cx="2807335" cy="24231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6185" r="5798" b="5818"/>
          <a:stretch>
            <a:fillRect/>
          </a:stretch>
        </p:blipFill>
        <p:spPr>
          <a:xfrm>
            <a:off x="8462010" y="3890010"/>
            <a:ext cx="3485515" cy="25063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3750" y="5603240"/>
            <a:ext cx="658368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思考：</a:t>
            </a:r>
            <a:r>
              <a:rPr lang="en-US" altLang="zh-CN" sz="2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忍辱负重</a:t>
            </a:r>
            <a:r>
              <a:rPr lang="en-US" altLang="zh-CN" sz="2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意味着丧失了尊严吗？</a:t>
            </a:r>
            <a:endParaRPr lang="zh-CN" altLang="en-US" sz="28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6775" y="1716405"/>
            <a:ext cx="10033000" cy="4673600"/>
          </a:xfrm>
        </p:spPr>
        <p:txBody>
          <a:bodyPr/>
          <a:p>
            <a:pPr fontAlgn="auto">
              <a:lnSpc>
                <a:spcPts val="4240"/>
              </a:lnSpc>
            </a:pPr>
            <a:r>
              <a:rPr sz="30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丢失尊严付出的代价是惨痛的！</a:t>
            </a:r>
            <a:endParaRPr lang="zh-CN" altLang="en-US" sz="30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fontAlgn="auto">
              <a:lnSpc>
                <a:spcPts val="4240"/>
              </a:lnSpc>
            </a:pPr>
            <a:r>
              <a:rPr sz="3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当一个人活得没有尊严的时候，人生对他已经没有任何意义，他的行为不被人们肯定，他的生活失去价值，他只能苟且地活着；</a:t>
            </a:r>
            <a:endParaRPr sz="30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fontAlgn="auto">
              <a:lnSpc>
                <a:spcPts val="4240"/>
              </a:lnSpc>
            </a:pPr>
            <a:r>
              <a:rPr sz="3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做人如果没有尊严，没有骨气，再有才华也会堕落，会迷失自己的人生方向，甚至会遭人唾弃。</a:t>
            </a:r>
            <a:endParaRPr sz="30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fontAlgn="auto">
              <a:lnSpc>
                <a:spcPts val="4240"/>
              </a:lnSpc>
            </a:pPr>
            <a:r>
              <a:rPr sz="30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每一个正直的人都应该保护自己的尊严。</a:t>
            </a:r>
            <a:endParaRPr lang="zh-CN" altLang="en-US" sz="300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702310" y="756285"/>
            <a:ext cx="4164965" cy="7924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/>
              <a:t>丢失尊严的危害</a:t>
            </a:r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9301" y="183436"/>
            <a:ext cx="10949567" cy="566737"/>
          </a:xfrm>
        </p:spPr>
        <p:txBody>
          <a:bodyPr/>
          <a:p>
            <a:r>
              <a:rPr lang="zh-CN" altLang="en-US"/>
              <a:t>（二）保护我们的尊严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8810" y="1208405"/>
            <a:ext cx="10123170" cy="1168400"/>
          </a:xfrm>
        </p:spPr>
        <p:txBody>
          <a:bodyPr/>
          <a:p>
            <a:r>
              <a:rPr lang="zh-CN" altLang="en-US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</a:rPr>
              <a:t>一个人的尊严是靠自尊撑起来的。一个人的</a:t>
            </a:r>
            <a:r>
              <a:rPr lang="en-US" altLang="zh-CN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</a:rPr>
              <a:t>自尊受到伤害</a:t>
            </a:r>
            <a:r>
              <a:rPr lang="en-US" altLang="zh-CN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</a:rPr>
              <a:t>就是</a:t>
            </a:r>
            <a:r>
              <a:rPr lang="en-US" altLang="zh-CN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</a:rPr>
              <a:t>尊严受到侵犯</a:t>
            </a:r>
            <a:r>
              <a:rPr lang="en-US" altLang="zh-CN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en-US" sz="2800" b="1">
              <a:solidFill>
                <a:srgbClr val="1313C8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38810" y="2615565"/>
            <a:ext cx="10808970" cy="2159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505" indent="-357505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300"/>
              </a:spcAft>
              <a:buClr>
                <a:schemeClr val="accent2">
                  <a:lumMod val="75000"/>
                </a:schemeClr>
              </a:buClr>
              <a:buSzPct val="60000"/>
              <a:buFont typeface="Arial" panose="020B0604020202020204" pitchFamily="34" charset="0"/>
              <a:buChar char="▲"/>
              <a:defRPr lang="zh-CN" altLang="en-US" sz="2400" kern="1200" spc="60" baseline="0" dirty="0" smtClean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357505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4">
                  <a:lumMod val="75000"/>
                </a:schemeClr>
              </a:buClr>
              <a:buSzPct val="70000"/>
              <a:buFont typeface="Arial" panose="020B0604020202020204" pitchFamily="34" charset="0"/>
              <a:buChar char=" "/>
              <a:defRPr lang="zh-CN" altLang="en-US" sz="2000" kern="1200" spc="60" baseline="0" dirty="0" smtClean="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72009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13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18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0022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阅读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《不跪的中国人》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sz="2800" b="1">
                <a:latin typeface="华文中宋" panose="02010600040101010101" charset="-122"/>
                <a:ea typeface="华文中宋" panose="02010600040101010101" charset="-122"/>
              </a:rPr>
              <a:t>孙天帅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sz="2800" b="1">
                <a:latin typeface="华文中宋" panose="02010600040101010101" charset="-122"/>
                <a:ea typeface="华文中宋" panose="02010600040101010101" charset="-122"/>
              </a:rPr>
              <a:t>的故事后，想一想：</a:t>
            </a:r>
            <a:endParaRPr sz="2800" b="1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sz="28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⑴孙天帅的可敬之处在哪里？</a:t>
            </a:r>
            <a:endParaRPr sz="2800" b="1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  <a:cs typeface="宋体" panose="02010600030101010101" pitchFamily="2" charset="-122"/>
            </a:endParaRPr>
          </a:p>
          <a:p>
            <a:r>
              <a:rPr sz="28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⑵自尊的人与不自尊的人对待自己人格的态度各是什么样的？</a:t>
            </a:r>
            <a:endParaRPr sz="2800" b="1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  <a:cs typeface="宋体" panose="0201060003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39445" y="4977765"/>
            <a:ext cx="10259695" cy="116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505" indent="-357505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300"/>
              </a:spcAft>
              <a:buClr>
                <a:schemeClr val="accent2">
                  <a:lumMod val="75000"/>
                </a:schemeClr>
              </a:buClr>
              <a:buSzPct val="60000"/>
              <a:buFont typeface="Arial" panose="020B0604020202020204" pitchFamily="34" charset="0"/>
              <a:buChar char="▲"/>
              <a:defRPr lang="zh-CN" altLang="en-US" sz="2400" kern="1200" spc="60" baseline="0" dirty="0" smtClean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357505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4">
                  <a:lumMod val="75000"/>
                </a:schemeClr>
              </a:buClr>
              <a:buSzPct val="70000"/>
              <a:buFont typeface="Arial" panose="020B0604020202020204" pitchFamily="34" charset="0"/>
              <a:buChar char=" "/>
              <a:defRPr lang="zh-CN" altLang="en-US" sz="2000" kern="1200" spc="60" baseline="0" dirty="0" smtClean="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72009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13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18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0022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保护自己的尊严就要学会自尊，维护自己的人格，就要不做有损人格的事，不做损害国家荣誉和民族尊严的事。</a:t>
            </a:r>
            <a:endParaRPr lang="zh-CN" altLang="en-US" sz="30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8810" y="1010285"/>
            <a:ext cx="8919845" cy="589915"/>
          </a:xfrm>
        </p:spPr>
        <p:txBody>
          <a:bodyPr>
            <a:noAutofit/>
          </a:bodyPr>
          <a:p>
            <a:r>
              <a:rPr lang="zh-CN" altLang="en-US" sz="2800" b="1">
                <a:solidFill>
                  <a:srgbClr val="00B050"/>
                </a:solidFill>
              </a:rPr>
              <a:t>《青春不低头》中作者是如何找到自己的尊严的？</a:t>
            </a:r>
            <a:endParaRPr lang="zh-CN" altLang="en-US" sz="2800" b="1">
              <a:solidFill>
                <a:srgbClr val="00B050"/>
              </a:solidFill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38810" y="2288540"/>
            <a:ext cx="10688320" cy="30276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357505" indent="-357505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300"/>
              </a:spcAft>
              <a:buClr>
                <a:schemeClr val="accent2">
                  <a:lumMod val="75000"/>
                </a:schemeClr>
              </a:buClr>
              <a:buSzPct val="60000"/>
              <a:buFont typeface="Arial" panose="020B0604020202020204" pitchFamily="34" charset="0"/>
              <a:buChar char="▲"/>
              <a:defRPr lang="zh-CN" altLang="en-US" sz="2400" kern="1200" spc="60" baseline="0" dirty="0" smtClean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357505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4">
                  <a:lumMod val="75000"/>
                </a:schemeClr>
              </a:buClr>
              <a:buSzPct val="70000"/>
              <a:buFont typeface="Arial" panose="020B0604020202020204" pitchFamily="34" charset="0"/>
              <a:buChar char=" "/>
              <a:defRPr lang="zh-CN" altLang="en-US" sz="2000" kern="1200" spc="60" baseline="0" dirty="0" smtClean="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72009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13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18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0022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</a:rPr>
              <a:t>明白一个道理：</a:t>
            </a:r>
            <a:endParaRPr lang="zh-CN" altLang="en-US" sz="2800" b="1">
              <a:solidFill>
                <a:srgbClr val="1313C8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        ①</a:t>
            </a:r>
            <a:r>
              <a:rPr lang="en-US" altLang="zh-CN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5</a:t>
            </a:r>
            <a:r>
              <a:rPr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元钱所代表的善良与价值毫不逊于</a:t>
            </a:r>
            <a:r>
              <a:rPr lang="en-US" altLang="zh-CN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50</a:t>
            </a:r>
            <a:r>
              <a:rPr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元或</a:t>
            </a:r>
            <a:r>
              <a:rPr lang="en-US" altLang="zh-CN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100</a:t>
            </a:r>
            <a:r>
              <a:rPr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元的；</a:t>
            </a:r>
            <a:endParaRPr sz="2800" b="1">
              <a:solidFill>
                <a:srgbClr val="1313C8"/>
              </a:solidFill>
              <a:latin typeface="华文中宋" panose="02010600040101010101" charset="-122"/>
              <a:ea typeface="华文中宋" panose="02010600040101010101" charset="-122"/>
              <a:cs typeface="宋体" panose="02010600030101010101" pitchFamily="2" charset="-122"/>
            </a:endParaRPr>
          </a:p>
          <a:p>
            <a:pPr marL="0" indent="0" algn="l">
              <a:buNone/>
            </a:pPr>
            <a:r>
              <a:rPr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        ②在贫穷面前，自信与自强更能体现出一个人的价值，更</a:t>
            </a:r>
            <a:endParaRPr sz="2800" b="1">
              <a:solidFill>
                <a:srgbClr val="1313C8"/>
              </a:solidFill>
              <a:latin typeface="华文中宋" panose="02010600040101010101" charset="-122"/>
              <a:ea typeface="华文中宋" panose="02010600040101010101" charset="-122"/>
              <a:cs typeface="宋体" panose="02010600030101010101" pitchFamily="2" charset="-122"/>
            </a:endParaRPr>
          </a:p>
          <a:p>
            <a:pPr marL="0" indent="0" algn="l">
              <a:buNone/>
            </a:pPr>
            <a:r>
              <a:rPr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    </a:t>
            </a:r>
            <a:r>
              <a:rPr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  <a:sym typeface="+mn-ea"/>
              </a:rPr>
              <a:t>能赢得人们的尊重，尊严感也就油然而生。</a:t>
            </a:r>
            <a:endParaRPr sz="2800" b="1">
              <a:solidFill>
                <a:srgbClr val="1313C8"/>
              </a:solidFill>
              <a:latin typeface="华文中宋" panose="02010600040101010101" charset="-122"/>
              <a:ea typeface="华文中宋" panose="0201060004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38810" y="5374005"/>
            <a:ext cx="9665970" cy="589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7505" indent="-357505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300"/>
              </a:spcAft>
              <a:buClr>
                <a:schemeClr val="accent2">
                  <a:lumMod val="75000"/>
                </a:schemeClr>
              </a:buClr>
              <a:buSzPct val="60000"/>
              <a:buFont typeface="Arial" panose="020B0604020202020204" pitchFamily="34" charset="0"/>
              <a:buChar char="▲"/>
              <a:defRPr lang="zh-CN" altLang="en-US" sz="2400" kern="1200" spc="60" baseline="0" dirty="0" smtClean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357505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4">
                  <a:lumMod val="75000"/>
                </a:schemeClr>
              </a:buClr>
              <a:buSzPct val="70000"/>
              <a:buFont typeface="Arial" panose="020B0604020202020204" pitchFamily="34" charset="0"/>
              <a:buChar char=" "/>
              <a:defRPr lang="zh-CN" altLang="en-US" sz="2000" kern="1200" spc="60" baseline="0" dirty="0" smtClean="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72009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13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18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0022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</a:rPr>
              <a:t>所以我们要学会自尊，学会保护自己的善良与价值。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9301" y="213916"/>
            <a:ext cx="10949567" cy="566737"/>
          </a:xfrm>
        </p:spPr>
        <p:txBody>
          <a:bodyPr/>
          <a:p>
            <a:r>
              <a:rPr lang="zh-CN" altLang="en-US"/>
              <a:t>课堂小结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8810" y="1010285"/>
            <a:ext cx="10810240" cy="635635"/>
          </a:xfrm>
        </p:spPr>
        <p:txBody>
          <a:bodyPr/>
          <a:p>
            <a:r>
              <a:rPr lang="zh-CN" altLang="en-US" sz="3000" b="1">
                <a:solidFill>
                  <a:srgbClr val="00B050"/>
                </a:solidFill>
              </a:rPr>
              <a:t>维护尊严的重要性表现在哪些方面？（为什么）</a:t>
            </a:r>
            <a:endParaRPr lang="zh-CN" altLang="en-US" sz="3000" b="1">
              <a:solidFill>
                <a:srgbClr val="00B050"/>
              </a:solidFill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38810" y="1701165"/>
            <a:ext cx="11160125" cy="48564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357505" indent="-357505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300"/>
              </a:spcAft>
              <a:buClr>
                <a:schemeClr val="accent2">
                  <a:lumMod val="75000"/>
                </a:schemeClr>
              </a:buClr>
              <a:buSzPct val="60000"/>
              <a:buFont typeface="Arial" panose="020B0604020202020204" pitchFamily="34" charset="0"/>
              <a:buChar char="▲"/>
              <a:defRPr lang="zh-CN" altLang="en-US" sz="2400" kern="1200" spc="60" baseline="0" dirty="0" smtClean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357505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4">
                  <a:lumMod val="75000"/>
                </a:schemeClr>
              </a:buClr>
              <a:buSzPct val="70000"/>
              <a:buFont typeface="Arial" panose="020B0604020202020204" pitchFamily="34" charset="0"/>
              <a:buChar char=" "/>
              <a:defRPr lang="zh-CN" altLang="en-US" sz="2000" kern="1200" spc="60" baseline="0" dirty="0" smtClean="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72009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13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18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0022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</a:rPr>
              <a:t>①人格尊严是一个人立于</a:t>
            </a:r>
            <a:r>
              <a:rPr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天地间的精神根基</a:t>
            </a:r>
            <a:r>
              <a:rPr lang="en-US" altLang="zh-CN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……</a:t>
            </a:r>
            <a:r>
              <a:rPr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人就不成其为人了；</a:t>
            </a:r>
            <a:endParaRPr sz="2800" b="1">
              <a:solidFill>
                <a:srgbClr val="1313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algn="just"/>
            <a:r>
              <a:rPr lang="zh-CN" altLang="en-US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②人不能没有尊严，它比金钱、地位、权势甚至生命更有价值；</a:t>
            </a:r>
            <a:endParaRPr lang="zh-CN" altLang="en-US" sz="2800" b="1">
              <a:solidFill>
                <a:srgbClr val="1313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algn="just"/>
            <a:r>
              <a:rPr lang="zh-CN" altLang="en-US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③尊严是自我激励的精神武器，能够使人忍受磨难，乐观向上；</a:t>
            </a:r>
            <a:endParaRPr lang="zh-CN" altLang="en-US" sz="2800" b="1">
              <a:solidFill>
                <a:srgbClr val="1313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algn="just"/>
            <a:r>
              <a:rPr lang="zh-CN" altLang="en-US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④尊严是一个人顶天立地的前提</a:t>
            </a:r>
            <a:r>
              <a:rPr lang="en-US" altLang="zh-CN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……</a:t>
            </a:r>
            <a:r>
              <a:rPr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才有立足之地；</a:t>
            </a:r>
            <a:endParaRPr sz="2800" b="1">
              <a:solidFill>
                <a:srgbClr val="1313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algn="just"/>
            <a:r>
              <a:rPr lang="zh-CN" altLang="en-US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⑤尊严有时不仅是个人的事</a:t>
            </a:r>
            <a:r>
              <a:rPr lang="en-US" altLang="zh-CN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……</a:t>
            </a:r>
            <a:r>
              <a:rPr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国家、民族的尊严紧密相连；</a:t>
            </a:r>
            <a:endParaRPr sz="2800" b="1">
              <a:solidFill>
                <a:srgbClr val="1313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algn="just"/>
            <a:r>
              <a:rPr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  <a:sym typeface="+mn-ea"/>
              </a:rPr>
              <a:t>⑥当一个人活得没有尊严的时候</a:t>
            </a:r>
            <a:r>
              <a:rPr lang="en-US" altLang="zh-CN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  <a:sym typeface="+mn-ea"/>
              </a:rPr>
              <a:t>……</a:t>
            </a:r>
            <a:r>
              <a:rPr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  <a:sym typeface="+mn-ea"/>
              </a:rPr>
              <a:t>他只能苟且地活着；</a:t>
            </a:r>
            <a:endParaRPr sz="2800" b="1">
              <a:solidFill>
                <a:srgbClr val="1313C8"/>
              </a:solidFill>
              <a:latin typeface="华文中宋" panose="02010600040101010101" charset="-122"/>
              <a:ea typeface="华文中宋" panose="02010600040101010101" charset="-122"/>
              <a:cs typeface="宋体" panose="02010600030101010101" pitchFamily="2" charset="-122"/>
              <a:sym typeface="+mn-ea"/>
            </a:endParaRPr>
          </a:p>
          <a:p>
            <a:pPr algn="just"/>
            <a:r>
              <a:rPr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  <a:sym typeface="+mn-ea"/>
              </a:rPr>
              <a:t>⑦做人如果没有尊严</a:t>
            </a:r>
            <a:r>
              <a:rPr lang="en-US" altLang="zh-CN"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  <a:sym typeface="+mn-ea"/>
              </a:rPr>
              <a:t>……</a:t>
            </a:r>
            <a:r>
              <a:rPr sz="2800" b="1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  <a:sym typeface="+mn-ea"/>
              </a:rPr>
              <a:t>都应该保护自己的尊严。</a:t>
            </a:r>
            <a:endParaRPr sz="2800" b="1">
              <a:solidFill>
                <a:srgbClr val="1313C8"/>
              </a:solidFill>
              <a:latin typeface="华文中宋" panose="02010600040101010101" charset="-122"/>
              <a:ea typeface="华文中宋" panose="0201060004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椭圆 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85027" y="3676586"/>
            <a:ext cx="2021948" cy="2023536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9050" cmpd="sng">
            <a:solidFill>
              <a:schemeClr val="accent1"/>
            </a:solidFill>
            <a:round/>
          </a:ln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mtClean="0">
                <a:latin typeface="+mj-lt"/>
                <a:ea typeface="+mj-ea"/>
              </a:rPr>
              <a:t>THANK YOU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4"/>
    </p:custDataLst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9301" y="213916"/>
            <a:ext cx="10949567" cy="566737"/>
          </a:xfrm>
        </p:spPr>
        <p:txBody>
          <a:bodyPr/>
          <a:p>
            <a:r>
              <a:rPr lang="zh-CN" altLang="en-US"/>
              <a:t>学习目标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8810" y="1132205"/>
            <a:ext cx="10810240" cy="5069840"/>
          </a:xfrm>
        </p:spPr>
        <p:txBody>
          <a:bodyPr/>
          <a:p>
            <a:r>
              <a:rPr lang="zh-CN" altLang="en-US" b="1">
                <a:latin typeface="华文中宋" panose="02010600040101010101" charset="-122"/>
                <a:ea typeface="华文中宋" panose="02010600040101010101" charset="-122"/>
              </a:rPr>
              <a:t>知识目标</a:t>
            </a:r>
            <a:endParaRPr lang="zh-CN" altLang="en-US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了解尊严、自尊的含义；</a:t>
            </a:r>
            <a:endParaRPr lang="zh-CN" altLang="en-US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理解尊严的宝贵。</a:t>
            </a:r>
            <a:endParaRPr lang="zh-CN" altLang="en-US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b="1">
                <a:latin typeface="华文中宋" panose="02010600040101010101" charset="-122"/>
                <a:ea typeface="华文中宋" panose="02010600040101010101" charset="-122"/>
              </a:rPr>
              <a:t>能力目标</a:t>
            </a:r>
            <a:endParaRPr lang="zh-CN" altLang="en-US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华文中宋" panose="02010600040101010101" charset="-122"/>
                <a:ea typeface="华文中宋" panose="02010600040101010101" charset="-122"/>
              </a:rPr>
              <a:t>       学会保护自己的尊严；</a:t>
            </a:r>
            <a:endParaRPr lang="zh-CN" altLang="en-US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华文中宋" panose="02010600040101010101" charset="-122"/>
                <a:ea typeface="华文中宋" panose="02010600040101010101" charset="-122"/>
              </a:rPr>
              <a:t>       自尊、自爱，不做有损人格的事。</a:t>
            </a:r>
            <a:endParaRPr lang="zh-CN" altLang="en-US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b="1">
                <a:latin typeface="华文中宋" panose="02010600040101010101" charset="-122"/>
                <a:ea typeface="华文中宋" panose="02010600040101010101" charset="-122"/>
              </a:rPr>
              <a:t>情感、态度价值观目标</a:t>
            </a:r>
            <a:endParaRPr lang="zh-CN" altLang="en-US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华文中宋" panose="02010600040101010101" charset="-122"/>
                <a:ea typeface="华文中宋" panose="02010600040101010101" charset="-122"/>
              </a:rPr>
              <a:t>       树立明确的荣辱标杆，增强自尊心理，学会尊重他人。</a:t>
            </a:r>
            <a:endParaRPr lang="zh-CN" altLang="en-US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99110" y="92075"/>
            <a:ext cx="3147695" cy="765810"/>
          </a:xfrm>
        </p:spPr>
        <p:txBody>
          <a:bodyPr wrap="square"/>
          <a:lstStyle/>
          <a:p>
            <a:r>
              <a:rPr lang="zh-CN" altLang="en-US" sz="3600" dirty="0">
                <a:latin typeface="华文中宋" panose="02010600040101010101" charset="-122"/>
                <a:ea typeface="华文中宋" panose="02010600040101010101" charset="-122"/>
              </a:rPr>
              <a:t>《穷人的自尊》</a:t>
            </a:r>
            <a:endParaRPr lang="zh-CN" altLang="en-US" sz="3600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08305" y="1177925"/>
            <a:ext cx="8249285" cy="5055235"/>
          </a:xfr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sz="2800" b="1" dirty="0">
                <a:latin typeface="华文中宋" panose="02010600040101010101" charset="-122"/>
                <a:ea typeface="华文中宋" panose="02010600040101010101" charset="-122"/>
              </a:rPr>
              <a:t>八十多年前，美国加利福尼亚州的沃尔逊小镇涌来了一群饥饿的难民。当镇长杰克逊先生发送食品时，许多难民连一声谢都没说，就立刻狼吞虎咽起来，只有一个年轻人例外。</a:t>
            </a:r>
            <a:endParaRPr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sz="2800" b="1" dirty="0">
                <a:latin typeface="华文中宋" panose="02010600040101010101" charset="-122"/>
                <a:ea typeface="华文中宋" panose="02010600040101010101" charset="-122"/>
              </a:rPr>
              <a:t>他独自站在一旁，镇长杰克逊把丰盛的饭菜端到他面前：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sz="2800" b="1" dirty="0">
                <a:latin typeface="华文中宋" panose="02010600040101010101" charset="-122"/>
                <a:ea typeface="华文中宋" panose="02010600040101010101" charset="-122"/>
              </a:rPr>
              <a:t>小伙子，吃一吃我们为你做的饭菜吧！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sz="2800" b="1" dirty="0">
                <a:latin typeface="华文中宋" panose="02010600040101010101" charset="-122"/>
                <a:ea typeface="华文中宋" panose="02010600040101010101" charset="-122"/>
              </a:rPr>
              <a:t>那个年轻人</a:t>
            </a:r>
            <a:r>
              <a:rPr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摇了摇手：“不！我不能吃！”</a:t>
            </a:r>
            <a:endParaRPr lang="en-US" altLang="zh-CN" sz="28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9665" y="1254760"/>
            <a:ext cx="3286760" cy="44856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223645"/>
            <a:ext cx="7684770" cy="4947920"/>
          </a:xfrm>
        </p:spPr>
        <p:txBody>
          <a:bodyPr>
            <a:noAutofit/>
          </a:bodyPr>
          <a:p>
            <a:pPr fontAlgn="auto">
              <a:lnSpc>
                <a:spcPct val="150000"/>
              </a:lnSpc>
            </a:pPr>
            <a:r>
              <a:rPr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那个年轻人接着说：“大叔，你有什么活需要我干吗？”大叔摇摇头，年轻人的目光顿时灰暗了。杰克逊大叔想了想，于是便说：“是，我是有活需要你干的，但你必须先吃了饭再做！”年轻人还是不肯吃。看着年轻人那坚决的样子，于是他说：“如果你不介意，是否可以给我捶背呢？”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3383" b="30819"/>
          <a:stretch>
            <a:fillRect/>
          </a:stretch>
        </p:blipFill>
        <p:spPr>
          <a:xfrm>
            <a:off x="8629650" y="1925955"/>
            <a:ext cx="3429635" cy="355790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609965" y="1284605"/>
            <a:ext cx="3424555" cy="4622800"/>
          </a:xfrm>
          <a:prstGeom prst="rect">
            <a:avLst/>
          </a:prstGeom>
        </p:spPr>
      </p:pic>
      <p:sp>
        <p:nvSpPr>
          <p:cNvPr id="5" name="内容占位符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32130" y="1284605"/>
            <a:ext cx="7924800" cy="4203700"/>
          </a:xfrm>
          <a:prstGeom prst="rect">
            <a:avLst/>
          </a:prstGeom>
        </p:spPr>
        <p:txBody>
          <a:bodyPr vert="horz" wrap="square" lIns="91440" tIns="45720" rIns="91440" bIns="45720" rtlCol="0"/>
          <a:lstStyle>
            <a:lvl1pPr marL="357505" indent="-357505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300"/>
              </a:spcAft>
              <a:buClr>
                <a:schemeClr val="accent2">
                  <a:lumMod val="75000"/>
                </a:schemeClr>
              </a:buClr>
              <a:buSzPct val="60000"/>
              <a:buFont typeface="Arial" panose="020B0604020202020204" pitchFamily="34" charset="0"/>
              <a:buChar char="▲"/>
              <a:defRPr lang="zh-CN" altLang="en-US" sz="2400" kern="1200" spc="60" baseline="0" dirty="0" smtClean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357505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4">
                  <a:lumMod val="75000"/>
                </a:schemeClr>
              </a:buClr>
              <a:buSzPct val="70000"/>
              <a:buFont typeface="Arial" panose="020B0604020202020204" pitchFamily="34" charset="0"/>
              <a:buChar char=" "/>
              <a:defRPr lang="zh-CN" altLang="en-US" sz="2000" kern="1200" spc="60" baseline="0" dirty="0" smtClean="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72009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13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18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0022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年轻人做完一切后，这才大口地吃起来，看的出他已经很多天没吃饭了。后来，年轻人被留了下来，杰克逊镇长还把自己的女儿嫁给了他。</a:t>
            </a:r>
            <a:endParaRPr sz="2800" b="1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sz="2800" b="1" dirty="0">
                <a:latin typeface="华文中宋" panose="02010600040101010101" charset="-122"/>
                <a:ea typeface="华文中宋" panose="02010600040101010101" charset="-122"/>
              </a:rPr>
              <a:t>故事中的年轻人就是点石成金的百万富翁，被邓小平称为“勇敢的人”，也是第一个乘坐私人飞机访问中国的人。他就是石油大王哈默。</a:t>
            </a:r>
            <a:endParaRPr lang="en-US" altLang="zh-CN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8810" y="1116965"/>
            <a:ext cx="7274560" cy="721995"/>
          </a:xfrm>
        </p:spPr>
        <p:txBody>
          <a:bodyPr>
            <a:noAutofit/>
          </a:bodyPr>
          <a:p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请你简要评析哈默的行为。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38810" y="2356485"/>
            <a:ext cx="8098155" cy="1254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357505" indent="-357505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300"/>
              </a:spcAft>
              <a:buClr>
                <a:schemeClr val="accent2">
                  <a:lumMod val="75000"/>
                </a:schemeClr>
              </a:buClr>
              <a:buSzPct val="60000"/>
              <a:buFont typeface="Arial" panose="020B0604020202020204" pitchFamily="34" charset="0"/>
              <a:buChar char="▲"/>
              <a:defRPr lang="zh-CN" altLang="en-US" sz="2400" kern="1200" spc="60" baseline="0" dirty="0" smtClean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357505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4">
                  <a:lumMod val="75000"/>
                </a:schemeClr>
              </a:buClr>
              <a:buSzPct val="70000"/>
              <a:buFont typeface="Arial" panose="020B0604020202020204" pitchFamily="34" charset="0"/>
              <a:buChar char=" "/>
              <a:defRPr lang="zh-CN" altLang="en-US" sz="2000" kern="1200" spc="60" baseline="0" dirty="0" smtClean="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72009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13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18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0022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>
                <a:solidFill>
                  <a:srgbClr val="1313C8"/>
                </a:solidFill>
                <a:cs typeface="宋体" panose="02010600030101010101" pitchFamily="2" charset="-122"/>
              </a:rPr>
              <a:t>①</a:t>
            </a:r>
            <a:r>
              <a:rPr lang="zh-CN" altLang="en-US" sz="3200">
                <a:solidFill>
                  <a:srgbClr val="1313C8"/>
                </a:solidFill>
              </a:rPr>
              <a:t>哈默用自己的言行维护了个人尊严，赢得了别人尊重；</a:t>
            </a:r>
            <a:endParaRPr lang="zh-CN" altLang="en-US" sz="3200">
              <a:solidFill>
                <a:srgbClr val="1313C8"/>
              </a:solidFill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38810" y="3656965"/>
            <a:ext cx="8098155" cy="1962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505" indent="-357505" algn="just" defTabSz="914400" rtl="0" eaLnBrk="1" latinLnBrk="0" hangingPunct="1">
              <a:lnSpc>
                <a:spcPct val="110000"/>
              </a:lnSpc>
              <a:spcBef>
                <a:spcPts val="1400"/>
              </a:spcBef>
              <a:spcAft>
                <a:spcPts val="300"/>
              </a:spcAft>
              <a:buClr>
                <a:schemeClr val="accent2">
                  <a:lumMod val="75000"/>
                </a:schemeClr>
              </a:buClr>
              <a:buSzPct val="60000"/>
              <a:buFont typeface="Arial" panose="020B0604020202020204" pitchFamily="34" charset="0"/>
              <a:buChar char="▲"/>
              <a:defRPr lang="zh-CN" altLang="en-US" sz="2400" kern="1200" spc="60" baseline="0" dirty="0" smtClean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357505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4">
                  <a:lumMod val="75000"/>
                </a:schemeClr>
              </a:buClr>
              <a:buSzPct val="70000"/>
              <a:buFont typeface="Arial" panose="020B0604020202020204" pitchFamily="34" charset="0"/>
              <a:buChar char=" "/>
              <a:defRPr lang="zh-CN" altLang="en-US" sz="2000" kern="1200" spc="60" baseline="0" dirty="0" smtClean="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72009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13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18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0022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>
                <a:solidFill>
                  <a:srgbClr val="1313C8"/>
                </a:solidFill>
              </a:rPr>
              <a:t>②每一个人都有自己的尊严，它的重要性甚至可以超越生命，每个人的尊严都是神圣不可侵犯的，我们要学会维护自己的尊严。</a:t>
            </a:r>
            <a:endParaRPr lang="zh-CN" altLang="en-US" sz="3200" b="1">
              <a:solidFill>
                <a:srgbClr val="1313C8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18786"/>
          <a:stretch>
            <a:fillRect/>
          </a:stretch>
        </p:blipFill>
        <p:spPr>
          <a:xfrm>
            <a:off x="9052560" y="1424940"/>
            <a:ext cx="2868930" cy="4008755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sz="half" idx="1"/>
            <p:custDataLst>
              <p:tags r:id="rId1"/>
            </p:custDataLst>
          </p:nvPr>
        </p:nvSpPr>
        <p:spPr>
          <a:xfrm>
            <a:off x="792480" y="1148080"/>
            <a:ext cx="10361295" cy="2334895"/>
          </a:xfrm>
        </p:spPr>
        <p:txBody>
          <a:bodyPr>
            <a:noAutofit/>
          </a:bodyPr>
          <a:lstStyle/>
          <a:p>
            <a:pPr algn="l"/>
            <a:r>
              <a:rPr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孟子：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富贵不能淫，贫贱不能移，威武不能屈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endParaRPr lang="en-US" altLang="zh-CN" sz="32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/>
            <a:r>
              <a:rPr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李白：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安能催眉这眼事权贵，使我不得开心颜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endParaRPr lang="en-US" altLang="zh-CN" sz="32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/>
            <a:r>
              <a:rPr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李清照：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生当作人杰，死亦为鬼雄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endParaRPr lang="en-US" altLang="zh-CN" sz="32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/>
            <a:r>
              <a:rPr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于谦：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粉身碎骨浑不怕，要留清白在人间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endParaRPr lang="en-US" altLang="zh-CN" sz="32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3895" y="3605530"/>
            <a:ext cx="4829175" cy="2650490"/>
          </a:xfrm>
          <a:prstGeom prst="rect">
            <a:avLst/>
          </a:prstGeom>
        </p:spPr>
      </p:pic>
      <p:sp>
        <p:nvSpPr>
          <p:cNvPr id="5" name="Rectangle 3"/>
          <p:cNvSpPr>
            <a:spLocks noGrp="1" noChangeArrowheads="1"/>
          </p:cNvSpPr>
          <p:nvPr>
            <p:custDataLst>
              <p:tags r:id="rId3"/>
            </p:custDataLst>
          </p:nvPr>
        </p:nvSpPr>
        <p:spPr>
          <a:xfrm>
            <a:off x="792480" y="3757930"/>
            <a:ext cx="5972810" cy="6889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357505" indent="-269875" algn="just" defTabSz="9144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accent1">
                  <a:lumMod val="75000"/>
                </a:schemeClr>
              </a:buClr>
              <a:buSzPct val="60000"/>
              <a:buFont typeface="Arial" panose="020B0604020202020204" pitchFamily="34" charset="0"/>
              <a:buChar char="▲"/>
              <a:defRPr lang="zh-CN" altLang="en-US" sz="2400" kern="1200" spc="60" baseline="0" dirty="0" smtClean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87630" indent="0" algn="just" defTabSz="914400" rtl="0" eaLnBrk="1" latinLnBrk="0" hangingPunct="1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Clr>
                <a:schemeClr val="accent4">
                  <a:lumMod val="75000"/>
                </a:schemeClr>
              </a:buClr>
              <a:buSzPct val="70000"/>
              <a:buFont typeface="Arial" panose="020B0604020202020204" pitchFamily="34" charset="0"/>
              <a:buNone/>
              <a:defRPr lang="zh-CN" altLang="en-US" sz="1800" kern="1200" spc="60" baseline="0" dirty="0" smtClean="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72009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13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18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0022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sz="3200" b="1" dirty="0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</a:rPr>
              <a:t>共同点：视尊严超过生命</a:t>
            </a:r>
            <a:endParaRPr sz="3200" b="1" dirty="0">
              <a:solidFill>
                <a:srgbClr val="1313C8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custDataLst>
              <p:tags r:id="rId4"/>
            </p:custDataLst>
          </p:nvPr>
        </p:nvSpPr>
        <p:spPr>
          <a:xfrm>
            <a:off x="792480" y="4508500"/>
            <a:ext cx="5973445" cy="16109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357505" indent="-269875" algn="just" defTabSz="9144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accent1">
                  <a:lumMod val="75000"/>
                </a:schemeClr>
              </a:buClr>
              <a:buSzPct val="60000"/>
              <a:buFont typeface="Arial" panose="020B0604020202020204" pitchFamily="34" charset="0"/>
              <a:buChar char="▲"/>
              <a:defRPr lang="zh-CN" altLang="en-US" sz="2400" kern="1200" spc="60" baseline="0" dirty="0" smtClean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87630" indent="0" algn="just" defTabSz="914400" rtl="0" eaLnBrk="1" latinLnBrk="0" hangingPunct="1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Clr>
                <a:schemeClr val="accent4">
                  <a:lumMod val="75000"/>
                </a:schemeClr>
              </a:buClr>
              <a:buSzPct val="70000"/>
              <a:buFont typeface="Arial" panose="020B0604020202020204" pitchFamily="34" charset="0"/>
              <a:buNone/>
              <a:defRPr lang="zh-CN" altLang="en-US" sz="1800" kern="1200" spc="60" baseline="0" dirty="0" smtClean="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72009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13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180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00225" indent="-228600" algn="l" defTabSz="914400" rtl="0" eaLnBrk="1" latinLnBrk="0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sz="3200" b="1" dirty="0">
                <a:solidFill>
                  <a:srgbClr val="1313C8"/>
                </a:solidFill>
                <a:latin typeface="华文中宋" panose="02010600040101010101" charset="-122"/>
                <a:ea typeface="华文中宋" panose="02010600040101010101" charset="-122"/>
              </a:rPr>
              <a:t>人格尊严是一个人立于天地间的精神根基，没有了它，人就不成其为人了。</a:t>
            </a:r>
            <a:endParaRPr sz="3200" b="1" dirty="0">
              <a:solidFill>
                <a:srgbClr val="1313C8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470" y="832485"/>
            <a:ext cx="4164965" cy="762000"/>
          </a:xfrm>
        </p:spPr>
        <p:txBody>
          <a:bodyPr/>
          <a:lstStyle/>
          <a:p>
            <a:r>
              <a:rPr lang="zh-CN" altLang="en-US" dirty="0">
                <a:latin typeface="+mj-lt"/>
                <a:ea typeface="+mj-ea"/>
              </a:rPr>
              <a:t>（一）尊严无价</a:t>
            </a:r>
            <a:endParaRPr lang="zh-CN" altLang="en-US" dirty="0">
              <a:latin typeface="+mj-lt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990" y="2733040"/>
            <a:ext cx="3954780" cy="33508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160" y="2732405"/>
            <a:ext cx="4120515" cy="33515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30630" y="1594485"/>
            <a:ext cx="8706485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华文中宋" panose="02010600040101010101" charset="-122"/>
                <a:ea typeface="华文中宋" panose="02010600040101010101" charset="-122"/>
              </a:rPr>
              <a:t>下列情境中，他们的尊严表现在哪里？</a:t>
            </a:r>
            <a:endParaRPr lang="zh-CN" altLang="en-US" sz="2800" b="1" dirty="0" smtClean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470" y="832485"/>
            <a:ext cx="4164965" cy="762000"/>
          </a:xfrm>
        </p:spPr>
        <p:txBody>
          <a:bodyPr/>
          <a:lstStyle/>
          <a:p>
            <a:r>
              <a:rPr lang="zh-CN" altLang="en-US" dirty="0">
                <a:latin typeface="+mj-lt"/>
                <a:ea typeface="+mj-ea"/>
              </a:rPr>
              <a:t>（一）尊严无价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30630" y="1630680"/>
            <a:ext cx="8706485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华文中宋" panose="02010600040101010101" charset="-122"/>
                <a:ea typeface="华文中宋" panose="02010600040101010101" charset="-122"/>
              </a:rPr>
              <a:t>下列情境中，他们的尊严表现在哪里？</a:t>
            </a:r>
            <a:endParaRPr lang="zh-CN" altLang="en-US" sz="2800" b="1" dirty="0" smtClean="0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165" y="2560320"/>
            <a:ext cx="4329430" cy="31426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6965" y="2556510"/>
            <a:ext cx="4446270" cy="314642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230630" y="5866130"/>
            <a:ext cx="9219565" cy="758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defTabSz="685800">
              <a:spcBef>
                <a:spcPct val="0"/>
              </a:spcBef>
              <a:buNone/>
              <a:defRPr sz="3600" b="1" i="0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sym typeface="+mn-ea"/>
              </a:rPr>
              <a:t>你是否有过类似的体验到尊严感的经历和感受？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153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f"/>
  <p:tag name="KSO_WM_UNIT_INDEX" val="1"/>
  <p:tag name="KSO_WM_UNIT_ID" val="custom160153_3*f*1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5"/>
  <p:tag name="KSO_WM_UNIT_PRESET_TEXT_LEN" val="232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f"/>
  <p:tag name="KSO_WM_UNIT_INDEX" val="1"/>
  <p:tag name="KSO_WM_UNIT_ID" val="custom160153_3*f*1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5"/>
  <p:tag name="KSO_WM_UNIT_PRESET_TEXT_LEN" val="232"/>
</p:tagLst>
</file>

<file path=ppt/tags/tag12.xml><?xml version="1.0" encoding="utf-8"?>
<p:tagLst xmlns:p="http://schemas.openxmlformats.org/presentationml/2006/main">
  <p:tag name="KSO_WM_TEMPLATE_CATEGORY" val="custom"/>
  <p:tag name="KSO_WM_TEMPLATE_INDEX" val="160153"/>
  <p:tag name="KSO_WM_TAG_VERSION" val="1.0"/>
  <p:tag name="KSO_WM_SLIDE_ID" val="custom160153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2*88"/>
  <p:tag name="KSO_WM_SLIDE_SIZE" val="837*388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a"/>
  <p:tag name="KSO_WM_UNIT_INDEX" val="1"/>
  <p:tag name="KSO_WM_UNIT_ID" val="custom160153_4*a*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.xml><?xml version="1.0" encoding="utf-8"?>
<p:tagLst xmlns:p="http://schemas.openxmlformats.org/presentationml/2006/main">
  <p:tag name="KSO_WM_TEMPLATE_CATEGORY" val="custom"/>
  <p:tag name="KSO_WM_TEMPLATE_INDEX" val="160153"/>
  <p:tag name="KSO_WM_TAG_VERSION" val="1.0"/>
  <p:tag name="KSO_WM_SLIDE_ID" val="custom160153_4"/>
  <p:tag name="KSO_WM_SLIDE_INDEX" val="4"/>
  <p:tag name="KSO_WM_SLIDE_ITEM_CNT" val="3"/>
  <p:tag name="KSO_WM_SLIDE_LAYOUT" val="a_f_d"/>
  <p:tag name="KSO_WM_SLIDE_LAYOUT_CNT" val="1_1_1"/>
  <p:tag name="KSO_WM_SLIDE_TYPE" val="text"/>
  <p:tag name="KSO_WM_BEAUTIFY_FLAG" val="#wm#"/>
  <p:tag name="KSO_WM_SLIDE_POSITION" val="66*75"/>
  <p:tag name="KSO_WM_SLIDE_SIZE" val="828*426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a"/>
  <p:tag name="KSO_WM_UNIT_INDEX" val="1"/>
  <p:tag name="KSO_WM_UNIT_ID" val="custom160153_4*a*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a"/>
  <p:tag name="KSO_WM_UNIT_INDEX" val="1"/>
  <p:tag name="KSO_WM_UNIT_ID" val="custom160153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.xml><?xml version="1.0" encoding="utf-8"?>
<p:tagLst xmlns:p="http://schemas.openxmlformats.org/presentationml/2006/main">
  <p:tag name="KSO_WM_TEMPLATE_CATEGORY" val="custom"/>
  <p:tag name="KSO_WM_TEMPLATE_INDEX" val="160153"/>
  <p:tag name="KSO_WM_TAG_VERSION" val="1.0"/>
  <p:tag name="KSO_WM_SLIDE_ID" val="custom160153_4"/>
  <p:tag name="KSO_WM_SLIDE_INDEX" val="4"/>
  <p:tag name="KSO_WM_SLIDE_ITEM_CNT" val="3"/>
  <p:tag name="KSO_WM_SLIDE_LAYOUT" val="a_f_d"/>
  <p:tag name="KSO_WM_SLIDE_LAYOUT_CNT" val="1_1_1"/>
  <p:tag name="KSO_WM_SLIDE_TYPE" val="text"/>
  <p:tag name="KSO_WM_BEAUTIFY_FLAG" val="#wm#"/>
  <p:tag name="KSO_WM_SLIDE_POSITION" val="66*75"/>
  <p:tag name="KSO_WM_SLIDE_SIZE" val="828*426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a"/>
  <p:tag name="KSO_WM_UNIT_INDEX" val="1"/>
  <p:tag name="KSO_WM_UNIT_ID" val="custom160153_4*a*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d"/>
  <p:tag name="KSO_WM_UNIT_INDEX" val="1"/>
  <p:tag name="KSO_WM_UNIT_ID" val="custom160153_34*d*1"/>
  <p:tag name="KSO_WM_UNIT_CLEAR" val="0"/>
  <p:tag name="KSO_WM_UNIT_LAYERLEVEL" val="1"/>
  <p:tag name="KSO_WM_UNIT_VALUE" val="562*561"/>
  <p:tag name="KSO_WM_UNIT_HIGHLIGHT" val="0"/>
  <p:tag name="KSO_WM_UNIT_COMPATIBLE" val="0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153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a"/>
  <p:tag name="KSO_WM_UNIT_INDEX" val="1"/>
  <p:tag name="KSO_WM_UNIT_ID" val="custom160153_34*a*1"/>
  <p:tag name="KSO_WM_UNIT_CLEAR" val="1"/>
  <p:tag name="KSO_WM_UNIT_LAYERLEVEL" val="1"/>
  <p:tag name="KSO_WM_UNIT_VALUE" val="9"/>
  <p:tag name="KSO_WM_UNIT_ISCONTENTSTITLE" val="0"/>
  <p:tag name="KSO_WM_UNIT_HIGHLIGHT" val="0"/>
  <p:tag name="KSO_WM_UNIT_COMPATIBLE" val="0"/>
  <p:tag name="KSO_WM_UNIT_PRESET_TEXT" val="THANK YOU"/>
</p:tagLst>
</file>

<file path=ppt/tags/tag21.xml><?xml version="1.0" encoding="utf-8"?>
<p:tagLst xmlns:p="http://schemas.openxmlformats.org/presentationml/2006/main">
  <p:tag name="KSO_WM_TEMPLATE_CATEGORY" val="custom"/>
  <p:tag name="KSO_WM_TEMPLATE_INDEX" val="160153"/>
  <p:tag name="KSO_WM_TAG_VERSION" val="1.0"/>
  <p:tag name="KSO_WM_SLIDE_ID" val="custom160153_34"/>
  <p:tag name="KSO_WM_SLIDE_INDEX" val="34"/>
  <p:tag name="KSO_WM_SLIDE_ITEM_CNT" val="2"/>
  <p:tag name="KSO_WM_SLIDE_LAYOUT" val="a_d"/>
  <p:tag name="KSO_WM_SLIDE_LAYOUT_CNT" val="1_1"/>
  <p:tag name="KSO_WM_SLIDE_TYPE" val="endPage"/>
  <p:tag name="KSO_WM_BEAUTIFY_FLAG" val="#wm#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a"/>
  <p:tag name="KSO_WM_UNIT_INDEX" val="1"/>
  <p:tag name="KSO_WM_UNIT_ID" val="custom160153_1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1"/>
</p:tagLst>
</file>

<file path=ppt/tags/tag4.xml><?xml version="1.0" encoding="utf-8"?>
<p:tagLst xmlns:p="http://schemas.openxmlformats.org/presentationml/2006/main">
  <p:tag name="KSO_WM_TEMPLATE_THUMBS_INDEX" val="1、4、5、9、12、15、23、25、27、32、33、34"/>
  <p:tag name="KSO_WM_TEMPLATE_CATEGORY" val="custom"/>
  <p:tag name="KSO_WM_TEMPLATE_INDEX" val="160153"/>
  <p:tag name="KSO_WM_TAG_VERSION" val="1.0"/>
  <p:tag name="KSO_WM_SLIDE_ID" val="custom16015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a"/>
  <p:tag name="KSO_WM_UNIT_INDEX" val="1"/>
  <p:tag name="KSO_WM_UNIT_ID" val="custom160153_2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f"/>
  <p:tag name="KSO_WM_UNIT_INDEX" val="1"/>
  <p:tag name="KSO_WM_UNIT_ID" val="custom160153_2*f*1"/>
  <p:tag name="KSO_WM_UNIT_CLEAR" val="1"/>
  <p:tag name="KSO_WM_UNIT_LAYERLEVEL" val="1"/>
  <p:tag name="KSO_WM_UNIT_VALUE" val="306"/>
  <p:tag name="KSO_WM_UNIT_HIGHLIGHT" val="0"/>
  <p:tag name="KSO_WM_UNIT_COMPATIBLE" val="0"/>
  <p:tag name="KSO_WM_UNIT_PRESET_TEXT_INDEX" val="5"/>
  <p:tag name="KSO_WM_UNIT_PRESET_TEXT_LEN" val="232"/>
</p:tagLst>
</file>

<file path=ppt/tags/tag7.xml><?xml version="1.0" encoding="utf-8"?>
<p:tagLst xmlns:p="http://schemas.openxmlformats.org/presentationml/2006/main">
  <p:tag name="KSO_WM_TEMPLATE_CATEGORY" val="custom"/>
  <p:tag name="KSO_WM_TEMPLATE_INDEX" val="160153"/>
  <p:tag name="KSO_WM_TAG_VERSION" val="1.0"/>
  <p:tag name="KSO_WM_SLIDE_ID" val="custom160153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80"/>
  <p:tag name="KSO_WM_SLIDE_SIZE" val="851*424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f"/>
  <p:tag name="KSO_WM_UNIT_INDEX" val="1"/>
  <p:tag name="KSO_WM_UNIT_ID" val="custom160153_2*f*1"/>
  <p:tag name="KSO_WM_UNIT_CLEAR" val="1"/>
  <p:tag name="KSO_WM_UNIT_LAYERLEVEL" val="1"/>
  <p:tag name="KSO_WM_UNIT_VALUE" val="306"/>
  <p:tag name="KSO_WM_UNIT_HIGHLIGHT" val="0"/>
  <p:tag name="KSO_WM_UNIT_COMPATIBLE" val="0"/>
  <p:tag name="KSO_WM_UNIT_PRESET_TEXT_INDEX" val="5"/>
  <p:tag name="KSO_WM_UNIT_PRESET_TEXT_LEN" val="232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f"/>
  <p:tag name="KSO_WM_UNIT_INDEX" val="1"/>
  <p:tag name="KSO_WM_UNIT_ID" val="custom160153_3*f*1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5"/>
  <p:tag name="KSO_WM_UNIT_PRESET_TEXT_LEN" val="232"/>
</p:tagLst>
</file>

<file path=ppt/theme/theme1.xml><?xml version="1.0" encoding="utf-8"?>
<a:theme xmlns:a="http://schemas.openxmlformats.org/drawingml/2006/main" name="A000120140530A21PPBG">
  <a:themeElements>
    <a:clrScheme name="自定义 1">
      <a:dk1>
        <a:srgbClr val="434547"/>
      </a:dk1>
      <a:lt1>
        <a:srgbClr val="FFFFFF"/>
      </a:lt1>
      <a:dk2>
        <a:srgbClr val="414345"/>
      </a:dk2>
      <a:lt2>
        <a:srgbClr val="FFFFFF"/>
      </a:lt2>
      <a:accent1>
        <a:srgbClr val="6C90A0"/>
      </a:accent1>
      <a:accent2>
        <a:srgbClr val="8C8162"/>
      </a:accent2>
      <a:accent3>
        <a:srgbClr val="AEB058"/>
      </a:accent3>
      <a:accent4>
        <a:srgbClr val="BF9000"/>
      </a:accent4>
      <a:accent5>
        <a:srgbClr val="A8604A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4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">
    <a:dk1>
      <a:srgbClr val="434547"/>
    </a:dk1>
    <a:lt1>
      <a:srgbClr val="FFFFFF"/>
    </a:lt1>
    <a:dk2>
      <a:srgbClr val="414345"/>
    </a:dk2>
    <a:lt2>
      <a:srgbClr val="FFFFFF"/>
    </a:lt2>
    <a:accent1>
      <a:srgbClr val="6C90A0"/>
    </a:accent1>
    <a:accent2>
      <a:srgbClr val="8C8162"/>
    </a:accent2>
    <a:accent3>
      <a:srgbClr val="AEB058"/>
    </a:accent3>
    <a:accent4>
      <a:srgbClr val="BF9000"/>
    </a:accent4>
    <a:accent5>
      <a:srgbClr val="A8604A"/>
    </a:accent5>
    <a:accent6>
      <a:srgbClr val="FFC000"/>
    </a:accent6>
    <a:hlink>
      <a:srgbClr val="00B0F0"/>
    </a:hlink>
    <a:folHlink>
      <a:srgbClr val="AFB2B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A000120140530A21KPBG</Template>
  <TotalTime>0</TotalTime>
  <Words>2057</Words>
  <Application/>
  <Paragraphs>118</Paragraphs>
  <Slides>19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黑体</vt:lpstr>
      <vt:lpstr>Calibri</vt:lpstr>
      <vt:lpstr>华文中宋</vt:lpstr>
      <vt:lpstr>华文新魏</vt:lpstr>
      <vt:lpstr>A000120140530A21PPBG</vt:lpstr>
      <vt:lpstr>尊严不可失</vt:lpstr>
      <vt:lpstr>PowerPoint 演示文稿</vt:lpstr>
      <vt:lpstr>《穷人的自尊》</vt:lpstr>
      <vt:lpstr>PowerPoint 演示文稿</vt:lpstr>
      <vt:lpstr>PowerPoint 演示文稿</vt:lpstr>
      <vt:lpstr>PowerPoint 演示文稿</vt:lpstr>
      <vt:lpstr>PowerPoint 演示文稿</vt:lpstr>
      <vt:lpstr>（一）尊严无价</vt:lpstr>
      <vt:lpstr>（一）尊严无价</vt:lpstr>
      <vt:lpstr>（一）尊严无价</vt:lpstr>
      <vt:lpstr>人是否长得漂亮、有钱、学习好才有尊严？ 说说漫画中的同学对尊严的误解之处？</vt:lpstr>
      <vt:lpstr>你觉得徐悲鸿学有所成的动力是什么？ 他刻苦学习是为了自己的面子吗？</vt:lpstr>
      <vt:lpstr>《胯下之辱》</vt:lpstr>
      <vt:lpstr>《胯下之辱》</vt:lpstr>
      <vt:lpstr>PowerPoint 演示文稿</vt:lpstr>
      <vt:lpstr>（二）保护我们的尊严</vt:lpstr>
      <vt:lpstr>PowerPoint 演示文稿</vt:lpstr>
      <vt:lpstr>课堂小结</vt:lpstr>
      <vt:lpstr>THANK YOU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2014-06-03T02:52:00Z</dcterms:created>
  <dcterms:modified xsi:type="dcterms:W3CDTF">2018-08-11T18:25:40Z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  <property fmtid="{D5CDD505-2E9C-101B-9397-08002B2CF9AE}" pid="3" name="name">
    <vt:lpwstr>风中蒲公英.pptx</vt:lpwstr>
  </property>
  <property fmtid="{D5CDD505-2E9C-101B-9397-08002B2CF9AE}" pid="4" name="fileid">
    <vt:lpwstr>861022</vt:lpwstr>
  </property>
  <property fmtid="{D5CDD505-2E9C-101B-9397-08002B2CF9AE}" pid="5" name="search_tags">
    <vt:lpwstr>PPT模板</vt:lpwstr>
  </property>
</Properties>
</file>