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304" r:id="rId2"/>
    <p:sldId id="257" r:id="rId3"/>
    <p:sldId id="300" r:id="rId4"/>
    <p:sldId id="305" r:id="rId5"/>
    <p:sldId id="306" r:id="rId6"/>
    <p:sldId id="307" r:id="rId7"/>
    <p:sldId id="309" r:id="rId8"/>
    <p:sldId id="301" r:id="rId9"/>
    <p:sldId id="310" r:id="rId10"/>
    <p:sldId id="311" r:id="rId11"/>
    <p:sldId id="312" r:id="rId12"/>
    <p:sldId id="313" r:id="rId13"/>
    <p:sldId id="273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2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203D9D-6275-4667-BB89-32882E40A04A}" type="datetimeFigureOut">
              <a:rPr lang="zh-CN" altLang="en-US" smtClean="0"/>
              <a:pPr/>
              <a:t>2017/10/16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1062EE-B2AD-4B53-B195-CCFEEDD400C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CC975A0-B944-4A61-8F29-E611169B37FA}" type="slidenum">
              <a:rPr lang="en-US" altLang="zh-CN"/>
              <a:pPr/>
              <a:t>8</a:t>
            </a:fld>
            <a:endParaRPr lang="en-US" altLang="zh-CN"/>
          </a:p>
        </p:txBody>
      </p:sp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</p:spPr>
        <p:txBody>
          <a:bodyPr/>
          <a:lstStyle/>
          <a:p>
            <a:r>
              <a:rPr lang="zh-CN" altLang="en-US"/>
              <a:t>过渡：种子形成幼苗，需要几天时间，在这几天中会发生哪些变化？我们一起来探究一下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86533-4406-4A0C-8B44-7D2D75CF7005}" type="datetimeFigureOut">
              <a:rPr lang="zh-CN" altLang="en-US" smtClean="0"/>
              <a:pPr/>
              <a:t>2017/10/16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5DF03-3D13-4B51-8FCA-3DA2D1A8509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86533-4406-4A0C-8B44-7D2D75CF7005}" type="datetimeFigureOut">
              <a:rPr lang="zh-CN" altLang="en-US" smtClean="0"/>
              <a:pPr/>
              <a:t>2017/10/16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5DF03-3D13-4B51-8FCA-3DA2D1A8509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86533-4406-4A0C-8B44-7D2D75CF7005}" type="datetimeFigureOut">
              <a:rPr lang="zh-CN" altLang="en-US" smtClean="0"/>
              <a:pPr/>
              <a:t>2017/10/16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5DF03-3D13-4B51-8FCA-3DA2D1A8509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86533-4406-4A0C-8B44-7D2D75CF7005}" type="datetimeFigureOut">
              <a:rPr lang="zh-CN" altLang="en-US" smtClean="0"/>
              <a:pPr/>
              <a:t>2017/10/16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5DF03-3D13-4B51-8FCA-3DA2D1A8509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86533-4406-4A0C-8B44-7D2D75CF7005}" type="datetimeFigureOut">
              <a:rPr lang="zh-CN" altLang="en-US" smtClean="0"/>
              <a:pPr/>
              <a:t>2017/10/16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5DF03-3D13-4B51-8FCA-3DA2D1A8509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86533-4406-4A0C-8B44-7D2D75CF7005}" type="datetimeFigureOut">
              <a:rPr lang="zh-CN" altLang="en-US" smtClean="0"/>
              <a:pPr/>
              <a:t>2017/10/16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5DF03-3D13-4B51-8FCA-3DA2D1A8509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86533-4406-4A0C-8B44-7D2D75CF7005}" type="datetimeFigureOut">
              <a:rPr lang="zh-CN" altLang="en-US" smtClean="0"/>
              <a:pPr/>
              <a:t>2017/10/16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5DF03-3D13-4B51-8FCA-3DA2D1A8509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86533-4406-4A0C-8B44-7D2D75CF7005}" type="datetimeFigureOut">
              <a:rPr lang="zh-CN" altLang="en-US" smtClean="0"/>
              <a:pPr/>
              <a:t>2017/10/16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5DF03-3D13-4B51-8FCA-3DA2D1A8509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86533-4406-4A0C-8B44-7D2D75CF7005}" type="datetimeFigureOut">
              <a:rPr lang="zh-CN" altLang="en-US" smtClean="0"/>
              <a:pPr/>
              <a:t>2017/10/16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5DF03-3D13-4B51-8FCA-3DA2D1A8509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86533-4406-4A0C-8B44-7D2D75CF7005}" type="datetimeFigureOut">
              <a:rPr lang="zh-CN" altLang="en-US" smtClean="0"/>
              <a:pPr/>
              <a:t>2017/10/16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5DF03-3D13-4B51-8FCA-3DA2D1A8509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86533-4406-4A0C-8B44-7D2D75CF7005}" type="datetimeFigureOut">
              <a:rPr lang="zh-CN" altLang="en-US" smtClean="0"/>
              <a:pPr/>
              <a:t>2017/10/16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5DF03-3D13-4B51-8FCA-3DA2D1A8509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986533-4406-4A0C-8B44-7D2D75CF7005}" type="datetimeFigureOut">
              <a:rPr lang="zh-CN" altLang="en-US" smtClean="0"/>
              <a:pPr/>
              <a:t>2017/10/16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D5DF03-3D13-4B51-8FCA-3DA2D1A8509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Documents%20and%20Settings\Administrator\&#26700;&#38754;\&#33469;&#30340;&#32467;&#26500;&#21644;&#31867;&#22411;&#65288;&#19978;&#35838;&#65289;\&#39030;&#33469;&#20391;&#33469;.MPG" TargetMode="Externa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260648"/>
            <a:ext cx="9144000" cy="640871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 anchorCtr="1"/>
          <a:lstStyle/>
          <a:p>
            <a:endParaRPr lang="zh-CN" altLang="en-US" sz="2800" b="1" dirty="0"/>
          </a:p>
        </p:txBody>
      </p:sp>
      <p:sp>
        <p:nvSpPr>
          <p:cNvPr id="4098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179512" y="548680"/>
            <a:ext cx="8712968" cy="5335488"/>
          </a:xfrm>
        </p:spPr>
        <p:txBody>
          <a:bodyPr>
            <a:noAutofit/>
          </a:bodyPr>
          <a:lstStyle/>
          <a:p>
            <a:pPr algn="ctr" eaLnBrk="1" hangingPunct="1">
              <a:lnSpc>
                <a:spcPct val="110000"/>
              </a:lnSpc>
            </a:pPr>
            <a:r>
              <a:rPr lang="zh-CN" altLang="en-US" sz="3600" b="1" dirty="0" smtClean="0"/>
              <a:t>复习回顾</a:t>
            </a:r>
          </a:p>
          <a:p>
            <a:pPr eaLnBrk="1" hangingPunct="1">
              <a:lnSpc>
                <a:spcPct val="110000"/>
              </a:lnSpc>
            </a:pPr>
            <a:r>
              <a:rPr lang="en-US" altLang="zh-CN" sz="28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、根尖的结构由顶端向上依次是</a:t>
            </a:r>
            <a:r>
              <a:rPr lang="en-US" altLang="zh-CN" sz="2800" dirty="0" smtClean="0">
                <a:latin typeface="华文楷体" pitchFamily="2" charset="-122"/>
                <a:ea typeface="华文楷体" pitchFamily="2" charset="-122"/>
              </a:rPr>
              <a:t>____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sz="2800" dirty="0" smtClean="0">
                <a:latin typeface="华文楷体" pitchFamily="2" charset="-122"/>
                <a:ea typeface="华文楷体" pitchFamily="2" charset="-122"/>
              </a:rPr>
              <a:t>_____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sz="2800" dirty="0" smtClean="0">
                <a:latin typeface="华文楷体" pitchFamily="2" charset="-122"/>
                <a:ea typeface="华文楷体" pitchFamily="2" charset="-122"/>
              </a:rPr>
              <a:t>_______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sz="2800" dirty="0" smtClean="0">
                <a:latin typeface="华文楷体" pitchFamily="2" charset="-122"/>
                <a:ea typeface="华文楷体" pitchFamily="2" charset="-122"/>
              </a:rPr>
              <a:t>________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2800" u="sng" dirty="0" smtClean="0"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lnSpc>
                <a:spcPct val="110000"/>
              </a:lnSpc>
            </a:pPr>
            <a:r>
              <a:rPr lang="en-US" altLang="zh-CN" sz="28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、根能不断长长的原因是</a:t>
            </a:r>
            <a:r>
              <a:rPr lang="en-US" altLang="zh-CN" sz="2800" dirty="0" smtClean="0">
                <a:latin typeface="华文楷体" pitchFamily="2" charset="-122"/>
                <a:ea typeface="华文楷体" pitchFamily="2" charset="-122"/>
              </a:rPr>
              <a:t>____________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。</a:t>
            </a:r>
          </a:p>
          <a:p>
            <a:pPr eaLnBrk="1" hangingPunct="1">
              <a:lnSpc>
                <a:spcPct val="110000"/>
              </a:lnSpc>
            </a:pPr>
            <a:r>
              <a:rPr lang="en-US" altLang="zh-CN" sz="2800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、根生长最快的部位是</a:t>
            </a:r>
            <a:r>
              <a:rPr lang="en-US" altLang="zh-CN" sz="2800" dirty="0" smtClean="0">
                <a:latin typeface="华文楷体" pitchFamily="2" charset="-122"/>
                <a:ea typeface="华文楷体" pitchFamily="2" charset="-122"/>
              </a:rPr>
              <a:t>________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。</a:t>
            </a:r>
          </a:p>
          <a:p>
            <a:pPr eaLnBrk="1" hangingPunct="1">
              <a:lnSpc>
                <a:spcPct val="110000"/>
              </a:lnSpc>
            </a:pPr>
            <a:r>
              <a:rPr lang="en-US" altLang="zh-CN" sz="2800" dirty="0" smtClean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、根吸收水分和无机盐的部位：</a:t>
            </a:r>
            <a:r>
              <a:rPr lang="en-US" altLang="zh-CN" sz="2800" u="sng" dirty="0" smtClean="0">
                <a:latin typeface="华文楷体" pitchFamily="2" charset="-122"/>
                <a:ea typeface="华文楷体" pitchFamily="2" charset="-122"/>
              </a:rPr>
              <a:t>_     ___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sz="2800" u="sng" dirty="0" smtClean="0">
                <a:latin typeface="华文楷体" pitchFamily="2" charset="-122"/>
                <a:ea typeface="华文楷体" pitchFamily="2" charset="-122"/>
              </a:rPr>
              <a:t>_      __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。其中主要部位是</a:t>
            </a:r>
            <a:r>
              <a:rPr lang="en-US" altLang="zh-CN" sz="2800" u="sng" dirty="0" smtClean="0">
                <a:latin typeface="华文楷体" pitchFamily="2" charset="-122"/>
                <a:ea typeface="华文楷体" pitchFamily="2" charset="-122"/>
              </a:rPr>
              <a:t>__      ___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，与这一功能相适应的特点是</a:t>
            </a:r>
            <a:r>
              <a:rPr lang="en-US" altLang="zh-CN" sz="2800" u="sng" dirty="0" smtClean="0">
                <a:latin typeface="华文楷体" pitchFamily="2" charset="-122"/>
                <a:ea typeface="华文楷体" pitchFamily="2" charset="-122"/>
              </a:rPr>
              <a:t>__                  ____</a:t>
            </a:r>
            <a:r>
              <a:rPr lang="zh-CN" altLang="en-US" sz="2800" u="sng" dirty="0" smtClean="0">
                <a:latin typeface="华文楷体" pitchFamily="2" charset="-122"/>
                <a:ea typeface="华文楷体" pitchFamily="2" charset="-122"/>
              </a:rPr>
              <a:t>。</a:t>
            </a:r>
          </a:p>
          <a:p>
            <a:pPr eaLnBrk="1" hangingPunct="1">
              <a:lnSpc>
                <a:spcPct val="110000"/>
              </a:lnSpc>
            </a:pPr>
            <a:r>
              <a:rPr lang="en-US" altLang="zh-CN" sz="2800" dirty="0" smtClean="0"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、根尖的结构中出现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导管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的部位是：</a:t>
            </a:r>
            <a:r>
              <a:rPr lang="en-US" altLang="zh-CN" sz="2800" dirty="0" smtClean="0">
                <a:latin typeface="华文楷体" pitchFamily="2" charset="-122"/>
                <a:ea typeface="华文楷体" pitchFamily="2" charset="-122"/>
              </a:rPr>
              <a:t>_______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。</a:t>
            </a:r>
          </a:p>
          <a:p>
            <a:pPr eaLnBrk="1" hangingPunct="1">
              <a:lnSpc>
                <a:spcPct val="110000"/>
              </a:lnSpc>
            </a:pPr>
            <a:r>
              <a:rPr lang="en-US" altLang="zh-CN" sz="2800" dirty="0" smtClean="0"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、植物需要量最大的无机盐是</a:t>
            </a:r>
            <a:r>
              <a:rPr lang="en-US" altLang="zh-CN" sz="2800" u="sng" dirty="0" smtClean="0">
                <a:latin typeface="华文楷体" pitchFamily="2" charset="-122"/>
                <a:ea typeface="华文楷体" pitchFamily="2" charset="-122"/>
              </a:rPr>
              <a:t>_   _  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、 </a:t>
            </a:r>
            <a:r>
              <a:rPr lang="en-US" altLang="zh-CN" sz="2800" u="sng" dirty="0" smtClean="0">
                <a:latin typeface="华文楷体" pitchFamily="2" charset="-122"/>
                <a:ea typeface="华文楷体" pitchFamily="2" charset="-122"/>
              </a:rPr>
              <a:t>_   _</a:t>
            </a:r>
            <a:r>
              <a:rPr lang="en-US" altLang="zh-CN" sz="2800" dirty="0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、 </a:t>
            </a:r>
            <a:r>
              <a:rPr lang="en-US" altLang="zh-CN" sz="2800" u="sng" dirty="0" smtClean="0">
                <a:latin typeface="华文楷体" pitchFamily="2" charset="-122"/>
                <a:ea typeface="华文楷体" pitchFamily="2" charset="-122"/>
              </a:rPr>
              <a:t>_  __ 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。三种无机盐的功能分别是什么？</a:t>
            </a:r>
          </a:p>
        </p:txBody>
      </p:sp>
      <p:sp>
        <p:nvSpPr>
          <p:cNvPr id="68616" name="Text Box 8"/>
          <p:cNvSpPr txBox="1">
            <a:spLocks noChangeArrowheads="1"/>
          </p:cNvSpPr>
          <p:nvPr/>
        </p:nvSpPr>
        <p:spPr bwMode="auto">
          <a:xfrm>
            <a:off x="5652120" y="1196752"/>
            <a:ext cx="90601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66"/>
                </a:solidFill>
              </a:rPr>
              <a:t>根冠</a:t>
            </a:r>
          </a:p>
        </p:txBody>
      </p:sp>
      <p:sp>
        <p:nvSpPr>
          <p:cNvPr id="68618" name="Text Box 10"/>
          <p:cNvSpPr txBox="1">
            <a:spLocks noChangeArrowheads="1"/>
          </p:cNvSpPr>
          <p:nvPr/>
        </p:nvSpPr>
        <p:spPr bwMode="auto">
          <a:xfrm>
            <a:off x="6588224" y="1196752"/>
            <a:ext cx="126509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66"/>
                </a:solidFill>
              </a:rPr>
              <a:t>分生</a:t>
            </a:r>
            <a:r>
              <a:rPr lang="zh-CN" altLang="en-US" sz="2800" b="1" dirty="0">
                <a:solidFill>
                  <a:srgbClr val="FF0066"/>
                </a:solidFill>
              </a:rPr>
              <a:t>区</a:t>
            </a:r>
          </a:p>
        </p:txBody>
      </p:sp>
      <p:sp>
        <p:nvSpPr>
          <p:cNvPr id="4101" name="Text Box 11"/>
          <p:cNvSpPr txBox="1">
            <a:spLocks noChangeArrowheads="1"/>
          </p:cNvSpPr>
          <p:nvPr/>
        </p:nvSpPr>
        <p:spPr bwMode="auto">
          <a:xfrm>
            <a:off x="1295400" y="1774825"/>
            <a:ext cx="3968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zh-CN"/>
          </a:p>
        </p:txBody>
      </p:sp>
      <p:sp>
        <p:nvSpPr>
          <p:cNvPr id="68620" name="Text Box 12"/>
          <p:cNvSpPr txBox="1">
            <a:spLocks noChangeArrowheads="1"/>
          </p:cNvSpPr>
          <p:nvPr/>
        </p:nvSpPr>
        <p:spPr bwMode="auto">
          <a:xfrm>
            <a:off x="539552" y="1700808"/>
            <a:ext cx="144016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66"/>
                </a:solidFill>
              </a:rPr>
              <a:t>伸长区</a:t>
            </a:r>
          </a:p>
        </p:txBody>
      </p:sp>
      <p:sp>
        <p:nvSpPr>
          <p:cNvPr id="68621" name="Text Box 13"/>
          <p:cNvSpPr txBox="1">
            <a:spLocks noChangeArrowheads="1"/>
          </p:cNvSpPr>
          <p:nvPr/>
        </p:nvSpPr>
        <p:spPr bwMode="auto">
          <a:xfrm>
            <a:off x="2195736" y="1700808"/>
            <a:ext cx="126669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66"/>
                </a:solidFill>
              </a:rPr>
              <a:t>成熟区</a:t>
            </a:r>
          </a:p>
        </p:txBody>
      </p:sp>
      <p:sp>
        <p:nvSpPr>
          <p:cNvPr id="68622" name="Text Box 14"/>
          <p:cNvSpPr txBox="1">
            <a:spLocks noChangeArrowheads="1"/>
          </p:cNvSpPr>
          <p:nvPr/>
        </p:nvSpPr>
        <p:spPr bwMode="auto">
          <a:xfrm>
            <a:off x="4716016" y="1844824"/>
            <a:ext cx="345638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</a:rPr>
              <a:t>分生区</a:t>
            </a:r>
            <a:r>
              <a:rPr lang="zh-CN" altLang="en-US" sz="2400" b="1" dirty="0">
                <a:solidFill>
                  <a:srgbClr val="C00000"/>
                </a:solidFill>
              </a:rPr>
              <a:t>细胞数量</a:t>
            </a:r>
            <a:r>
              <a:rPr lang="zh-CN" altLang="en-US" sz="2400" b="1" dirty="0" smtClean="0">
                <a:solidFill>
                  <a:srgbClr val="C00000"/>
                </a:solidFill>
              </a:rPr>
              <a:t>增加</a:t>
            </a:r>
            <a:endParaRPr lang="zh-CN" altLang="en-US" sz="2400" b="1" dirty="0">
              <a:solidFill>
                <a:srgbClr val="C00000"/>
              </a:solidFill>
            </a:endParaRPr>
          </a:p>
          <a:p>
            <a:r>
              <a:rPr lang="zh-CN" altLang="en-US" sz="2800" b="1" dirty="0">
                <a:solidFill>
                  <a:srgbClr val="C00000"/>
                </a:solidFill>
              </a:rPr>
              <a:t>伸长区</a:t>
            </a:r>
            <a:r>
              <a:rPr lang="zh-CN" altLang="en-US" sz="2400" b="1" dirty="0">
                <a:solidFill>
                  <a:srgbClr val="C00000"/>
                </a:solidFill>
              </a:rPr>
              <a:t>细胞不断伸长</a:t>
            </a:r>
          </a:p>
        </p:txBody>
      </p:sp>
      <p:sp>
        <p:nvSpPr>
          <p:cNvPr id="68623" name="Text Box 15"/>
          <p:cNvSpPr txBox="1">
            <a:spLocks noChangeArrowheads="1"/>
          </p:cNvSpPr>
          <p:nvPr/>
        </p:nvSpPr>
        <p:spPr bwMode="auto">
          <a:xfrm>
            <a:off x="4355976" y="2852936"/>
            <a:ext cx="126669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66"/>
                </a:solidFill>
              </a:rPr>
              <a:t>伸长区</a:t>
            </a:r>
          </a:p>
        </p:txBody>
      </p:sp>
      <p:sp>
        <p:nvSpPr>
          <p:cNvPr id="68625" name="Text Box 17"/>
          <p:cNvSpPr txBox="1">
            <a:spLocks noChangeArrowheads="1"/>
          </p:cNvSpPr>
          <p:nvPr/>
        </p:nvSpPr>
        <p:spPr bwMode="auto">
          <a:xfrm>
            <a:off x="5652120" y="3284984"/>
            <a:ext cx="126669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</a:rPr>
              <a:t>成熟区</a:t>
            </a:r>
          </a:p>
        </p:txBody>
      </p:sp>
      <p:sp>
        <p:nvSpPr>
          <p:cNvPr id="68626" name="Text Box 18"/>
          <p:cNvSpPr txBox="1">
            <a:spLocks noChangeArrowheads="1"/>
          </p:cNvSpPr>
          <p:nvPr/>
        </p:nvSpPr>
        <p:spPr bwMode="auto">
          <a:xfrm>
            <a:off x="7092280" y="3284984"/>
            <a:ext cx="126669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</a:rPr>
              <a:t>伸长区</a:t>
            </a:r>
          </a:p>
        </p:txBody>
      </p:sp>
      <p:sp>
        <p:nvSpPr>
          <p:cNvPr id="68627" name="Text Box 19"/>
          <p:cNvSpPr txBox="1">
            <a:spLocks noChangeArrowheads="1"/>
          </p:cNvSpPr>
          <p:nvPr/>
        </p:nvSpPr>
        <p:spPr bwMode="auto">
          <a:xfrm>
            <a:off x="3563888" y="3789040"/>
            <a:ext cx="210425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</a:rPr>
              <a:t>成熟区</a:t>
            </a:r>
          </a:p>
        </p:txBody>
      </p:sp>
      <p:sp>
        <p:nvSpPr>
          <p:cNvPr id="68628" name="Text Box 20"/>
          <p:cNvSpPr txBox="1">
            <a:spLocks noChangeArrowheads="1"/>
          </p:cNvSpPr>
          <p:nvPr/>
        </p:nvSpPr>
        <p:spPr bwMode="auto">
          <a:xfrm>
            <a:off x="3275856" y="4365104"/>
            <a:ext cx="234872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</a:rPr>
              <a:t>生有大量根毛</a:t>
            </a:r>
          </a:p>
        </p:txBody>
      </p:sp>
      <p:sp>
        <p:nvSpPr>
          <p:cNvPr id="68629" name="Text Box 21"/>
          <p:cNvSpPr txBox="1">
            <a:spLocks noChangeArrowheads="1"/>
          </p:cNvSpPr>
          <p:nvPr/>
        </p:nvSpPr>
        <p:spPr bwMode="auto">
          <a:xfrm>
            <a:off x="6372200" y="4869160"/>
            <a:ext cx="126669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66"/>
                </a:solidFill>
              </a:rPr>
              <a:t>成熟区</a:t>
            </a:r>
          </a:p>
        </p:txBody>
      </p:sp>
      <p:sp>
        <p:nvSpPr>
          <p:cNvPr id="68630" name="Text Box 22"/>
          <p:cNvSpPr txBox="1">
            <a:spLocks noChangeArrowheads="1"/>
          </p:cNvSpPr>
          <p:nvPr/>
        </p:nvSpPr>
        <p:spPr bwMode="auto">
          <a:xfrm>
            <a:off x="5508104" y="5373216"/>
            <a:ext cx="54373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</a:rPr>
              <a:t>氮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68631" name="Text Box 23"/>
          <p:cNvSpPr txBox="1">
            <a:spLocks noChangeArrowheads="1"/>
          </p:cNvSpPr>
          <p:nvPr/>
        </p:nvSpPr>
        <p:spPr bwMode="auto">
          <a:xfrm>
            <a:off x="6588224" y="5373216"/>
            <a:ext cx="54534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</a:rPr>
              <a:t>磷</a:t>
            </a:r>
          </a:p>
        </p:txBody>
      </p:sp>
      <p:sp>
        <p:nvSpPr>
          <p:cNvPr id="68632" name="Text Box 24"/>
          <p:cNvSpPr txBox="1">
            <a:spLocks noChangeArrowheads="1"/>
          </p:cNvSpPr>
          <p:nvPr/>
        </p:nvSpPr>
        <p:spPr bwMode="auto">
          <a:xfrm>
            <a:off x="7884368" y="5373216"/>
            <a:ext cx="54534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</a:rPr>
              <a:t>钾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6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6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86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86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86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86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86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86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86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86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86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86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86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8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8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8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8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8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8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8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8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8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8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8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8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8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8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8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6" grpId="0"/>
      <p:bldP spid="68618" grpId="0"/>
      <p:bldP spid="68620" grpId="0"/>
      <p:bldP spid="68621" grpId="0"/>
      <p:bldP spid="68622" grpId="0"/>
      <p:bldP spid="68623" grpId="0"/>
      <p:bldP spid="68625" grpId="0"/>
      <p:bldP spid="68626" grpId="0"/>
      <p:bldP spid="68627" grpId="0"/>
      <p:bldP spid="68628" grpId="0"/>
      <p:bldP spid="68629" grpId="0"/>
      <p:bldP spid="68630" grpId="0"/>
      <p:bldP spid="68631" grpId="0"/>
      <p:bldP spid="6863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0"/>
            <a:ext cx="9144000" cy="704664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 anchorCtr="1"/>
          <a:lstStyle/>
          <a:p>
            <a:endParaRPr lang="zh-CN" altLang="en-US" sz="2800" b="1" dirty="0"/>
          </a:p>
        </p:txBody>
      </p:sp>
      <p:pic>
        <p:nvPicPr>
          <p:cNvPr id="15" name="Picture 4" descr="U98P33T148D64237F2100DT20041018145913"/>
          <p:cNvPicPr>
            <a:picLocks noChangeAspect="1" noChangeArrowheads="1"/>
          </p:cNvPicPr>
          <p:nvPr/>
        </p:nvPicPr>
        <p:blipFill>
          <a:blip r:embed="rId2" cstate="print"/>
          <a:srcRect l="17426"/>
          <a:stretch>
            <a:fillRect/>
          </a:stretch>
        </p:blipFill>
        <p:spPr bwMode="auto">
          <a:xfrm>
            <a:off x="4644008" y="1124744"/>
            <a:ext cx="4176464" cy="46936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386" name="AutoShape 5" descr="200782692734731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zh-CN" sz="2800"/>
          </a:p>
        </p:txBody>
      </p:sp>
      <p:sp>
        <p:nvSpPr>
          <p:cNvPr id="16387" name="AutoShape 7" descr="200782692734731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zh-CN" sz="2800"/>
          </a:p>
        </p:txBody>
      </p:sp>
      <p:pic>
        <p:nvPicPr>
          <p:cNvPr id="16388" name="Picture 9" descr="棉花-PD2164-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124744"/>
            <a:ext cx="4284663" cy="4724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1450" name="Text Box 10"/>
          <p:cNvSpPr txBox="1">
            <a:spLocks noChangeArrowheads="1"/>
          </p:cNvSpPr>
          <p:nvPr/>
        </p:nvSpPr>
        <p:spPr bwMode="auto">
          <a:xfrm>
            <a:off x="539552" y="476672"/>
            <a:ext cx="36734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ea typeface="黑体" pitchFamily="49" charset="-122"/>
              </a:rPr>
              <a:t>抑制</a:t>
            </a:r>
            <a:r>
              <a:rPr lang="zh-CN" altLang="en-US" sz="3200" b="1" dirty="0">
                <a:solidFill>
                  <a:srgbClr val="FF0000"/>
                </a:solidFill>
                <a:ea typeface="黑体" pitchFamily="49" charset="-122"/>
              </a:rPr>
              <a:t>顶端优势</a:t>
            </a:r>
          </a:p>
        </p:txBody>
      </p:sp>
      <p:sp>
        <p:nvSpPr>
          <p:cNvPr id="61451" name="Text Box 11"/>
          <p:cNvSpPr txBox="1">
            <a:spLocks noChangeArrowheads="1"/>
          </p:cNvSpPr>
          <p:nvPr/>
        </p:nvSpPr>
        <p:spPr bwMode="auto">
          <a:xfrm>
            <a:off x="5004048" y="476672"/>
            <a:ext cx="35274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ea typeface="黑体" pitchFamily="49" charset="-122"/>
              </a:rPr>
              <a:t>促进</a:t>
            </a:r>
            <a:r>
              <a:rPr lang="zh-CN" altLang="en-US" sz="3200" b="1" dirty="0">
                <a:solidFill>
                  <a:srgbClr val="FF0000"/>
                </a:solidFill>
                <a:ea typeface="黑体" pitchFamily="49" charset="-122"/>
              </a:rPr>
              <a:t>顶端优势</a:t>
            </a:r>
          </a:p>
        </p:txBody>
      </p:sp>
      <p:sp>
        <p:nvSpPr>
          <p:cNvPr id="61452" name="Text Box 12"/>
          <p:cNvSpPr txBox="1">
            <a:spLocks noChangeArrowheads="1"/>
          </p:cNvSpPr>
          <p:nvPr/>
        </p:nvSpPr>
        <p:spPr bwMode="auto">
          <a:xfrm>
            <a:off x="0" y="5780782"/>
            <a:ext cx="4284663" cy="107721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3333FF"/>
                </a:solidFill>
              </a:rPr>
              <a:t>果蔬</a:t>
            </a:r>
            <a:r>
              <a:rPr lang="zh-CN" altLang="en-US" sz="2800" b="1" dirty="0" smtClean="0">
                <a:solidFill>
                  <a:srgbClr val="3333FF"/>
                </a:solidFill>
              </a:rPr>
              <a:t>类</a:t>
            </a:r>
            <a:endParaRPr lang="en-US" altLang="zh-CN" sz="2800" b="1" dirty="0" smtClean="0">
              <a:solidFill>
                <a:srgbClr val="3333FF"/>
              </a:solidFill>
            </a:endParaRPr>
          </a:p>
          <a:p>
            <a:pPr algn="ctr"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3333FF"/>
                </a:solidFill>
              </a:rPr>
              <a:t>摘心</a:t>
            </a:r>
            <a:r>
              <a:rPr lang="zh-CN" altLang="en-US" sz="2400" b="1" dirty="0">
                <a:solidFill>
                  <a:srgbClr val="3333FF"/>
                </a:solidFill>
              </a:rPr>
              <a:t>、打顶、整枝</a:t>
            </a:r>
          </a:p>
        </p:txBody>
      </p:sp>
      <p:sp>
        <p:nvSpPr>
          <p:cNvPr id="61453" name="Text Box 13"/>
          <p:cNvSpPr txBox="1">
            <a:spLocks noChangeArrowheads="1"/>
          </p:cNvSpPr>
          <p:nvPr/>
        </p:nvSpPr>
        <p:spPr bwMode="auto">
          <a:xfrm>
            <a:off x="4427984" y="5780782"/>
            <a:ext cx="4572000" cy="107721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3333FF"/>
                </a:solidFill>
              </a:rPr>
              <a:t>用材林</a:t>
            </a:r>
            <a:r>
              <a:rPr lang="zh-CN" altLang="en-US" sz="2800" b="1" dirty="0" smtClean="0">
                <a:solidFill>
                  <a:srgbClr val="3333FF"/>
                </a:solidFill>
              </a:rPr>
              <a:t>木</a:t>
            </a:r>
            <a:endParaRPr lang="en-US" altLang="zh-CN" sz="2800" b="1" dirty="0" smtClean="0">
              <a:solidFill>
                <a:srgbClr val="3333FF"/>
              </a:solidFill>
            </a:endParaRPr>
          </a:p>
          <a:p>
            <a:pPr algn="ctr"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3333FF"/>
                </a:solidFill>
              </a:rPr>
              <a:t>修剪</a:t>
            </a:r>
            <a:r>
              <a:rPr lang="zh-CN" altLang="en-US" sz="2400" b="1" dirty="0">
                <a:solidFill>
                  <a:srgbClr val="3333FF"/>
                </a:solidFill>
              </a:rPr>
              <a:t>侧芽和侧枝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0" grpId="0"/>
      <p:bldP spid="61451" grpId="0"/>
      <p:bldP spid="61452" grpId="0" animBg="1"/>
      <p:bldP spid="6145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0"/>
            <a:ext cx="9144000" cy="704664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 anchorCtr="1"/>
          <a:lstStyle/>
          <a:p>
            <a:endParaRPr lang="zh-CN" altLang="en-US" sz="2800" b="1" dirty="0"/>
          </a:p>
        </p:txBody>
      </p:sp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836712"/>
            <a:ext cx="6435824" cy="602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4" name="Text Box 4"/>
          <p:cNvSpPr txBox="1">
            <a:spLocks noChangeArrowheads="1"/>
          </p:cNvSpPr>
          <p:nvPr/>
        </p:nvSpPr>
        <p:spPr bwMode="auto">
          <a:xfrm>
            <a:off x="5670594" y="3573016"/>
            <a:ext cx="38315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dirty="0"/>
              <a:t>2</a:t>
            </a:r>
          </a:p>
        </p:txBody>
      </p:sp>
      <p:sp>
        <p:nvSpPr>
          <p:cNvPr id="56325" name="Text Box 5"/>
          <p:cNvSpPr txBox="1">
            <a:spLocks noChangeArrowheads="1"/>
          </p:cNvSpPr>
          <p:nvPr/>
        </p:nvSpPr>
        <p:spPr bwMode="auto">
          <a:xfrm flipH="1">
            <a:off x="5670594" y="2924944"/>
            <a:ext cx="28803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dirty="0"/>
              <a:t>3</a:t>
            </a:r>
          </a:p>
        </p:txBody>
      </p:sp>
      <p:sp>
        <p:nvSpPr>
          <p:cNvPr id="56326" name="Line 6"/>
          <p:cNvSpPr>
            <a:spLocks noChangeShapeType="1"/>
          </p:cNvSpPr>
          <p:nvPr/>
        </p:nvSpPr>
        <p:spPr bwMode="auto">
          <a:xfrm>
            <a:off x="2339752" y="1700808"/>
            <a:ext cx="5105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6327" name="Text Box 7"/>
          <p:cNvSpPr txBox="1">
            <a:spLocks noChangeArrowheads="1"/>
          </p:cNvSpPr>
          <p:nvPr/>
        </p:nvSpPr>
        <p:spPr bwMode="auto">
          <a:xfrm>
            <a:off x="5670594" y="2348880"/>
            <a:ext cx="36004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dirty="0"/>
              <a:t>4</a:t>
            </a:r>
          </a:p>
        </p:txBody>
      </p:sp>
      <p:sp>
        <p:nvSpPr>
          <p:cNvPr id="56328" name="Text Box 8"/>
          <p:cNvSpPr txBox="1">
            <a:spLocks noChangeArrowheads="1"/>
          </p:cNvSpPr>
          <p:nvPr/>
        </p:nvSpPr>
        <p:spPr bwMode="auto">
          <a:xfrm>
            <a:off x="6030634" y="3429000"/>
            <a:ext cx="126188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3333FF"/>
                </a:solidFill>
                <a:latin typeface="华文仿宋" pitchFamily="2" charset="-122"/>
                <a:ea typeface="华文仿宋" pitchFamily="2" charset="-122"/>
              </a:rPr>
              <a:t>韧皮部</a:t>
            </a:r>
          </a:p>
        </p:txBody>
      </p:sp>
      <p:sp>
        <p:nvSpPr>
          <p:cNvPr id="56329" name="Text Box 9"/>
          <p:cNvSpPr txBox="1">
            <a:spLocks noChangeArrowheads="1"/>
          </p:cNvSpPr>
          <p:nvPr/>
        </p:nvSpPr>
        <p:spPr bwMode="auto">
          <a:xfrm>
            <a:off x="6030634" y="2852936"/>
            <a:ext cx="126188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3333FF"/>
                </a:solidFill>
                <a:latin typeface="华文仿宋" pitchFamily="2" charset="-122"/>
                <a:ea typeface="华文仿宋" pitchFamily="2" charset="-122"/>
              </a:rPr>
              <a:t>形成层</a:t>
            </a:r>
          </a:p>
        </p:txBody>
      </p:sp>
      <p:sp>
        <p:nvSpPr>
          <p:cNvPr id="56330" name="Text Box 10"/>
          <p:cNvSpPr txBox="1">
            <a:spLocks noChangeArrowheads="1"/>
          </p:cNvSpPr>
          <p:nvPr/>
        </p:nvSpPr>
        <p:spPr bwMode="auto">
          <a:xfrm>
            <a:off x="6030634" y="2276872"/>
            <a:ext cx="126188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3333FF"/>
                </a:solidFill>
                <a:latin typeface="华文仿宋" pitchFamily="2" charset="-122"/>
                <a:ea typeface="华文仿宋" pitchFamily="2" charset="-122"/>
              </a:rPr>
              <a:t>木质部</a:t>
            </a:r>
          </a:p>
        </p:txBody>
      </p:sp>
      <p:sp>
        <p:nvSpPr>
          <p:cNvPr id="56331" name="Text Box 11"/>
          <p:cNvSpPr txBox="1">
            <a:spLocks noChangeArrowheads="1"/>
          </p:cNvSpPr>
          <p:nvPr/>
        </p:nvSpPr>
        <p:spPr bwMode="auto">
          <a:xfrm>
            <a:off x="7596336" y="1412776"/>
            <a:ext cx="54534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髓</a:t>
            </a:r>
          </a:p>
        </p:txBody>
      </p:sp>
      <p:sp>
        <p:nvSpPr>
          <p:cNvPr id="18445" name="Line 15"/>
          <p:cNvSpPr>
            <a:spLocks noChangeShapeType="1"/>
          </p:cNvSpPr>
          <p:nvPr/>
        </p:nvSpPr>
        <p:spPr bwMode="auto">
          <a:xfrm>
            <a:off x="4648200" y="39624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6336" name="Line 16"/>
          <p:cNvSpPr>
            <a:spLocks noChangeShapeType="1"/>
          </p:cNvSpPr>
          <p:nvPr/>
        </p:nvSpPr>
        <p:spPr bwMode="auto">
          <a:xfrm>
            <a:off x="4067944" y="4293096"/>
            <a:ext cx="1587624" cy="0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56337" name="Text Box 17"/>
          <p:cNvSpPr txBox="1">
            <a:spLocks noChangeArrowheads="1"/>
          </p:cNvSpPr>
          <p:nvPr/>
        </p:nvSpPr>
        <p:spPr bwMode="auto">
          <a:xfrm>
            <a:off x="5670594" y="4077072"/>
            <a:ext cx="21168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dirty="0"/>
              <a:t>1</a:t>
            </a:r>
            <a:endParaRPr lang="en-US" altLang="zh-CN" dirty="0">
              <a:solidFill>
                <a:srgbClr val="FF5050"/>
              </a:solidFill>
            </a:endParaRPr>
          </a:p>
        </p:txBody>
      </p:sp>
      <p:sp>
        <p:nvSpPr>
          <p:cNvPr id="56338" name="Text Box 18"/>
          <p:cNvSpPr txBox="1">
            <a:spLocks noChangeArrowheads="1"/>
          </p:cNvSpPr>
          <p:nvPr/>
        </p:nvSpPr>
        <p:spPr bwMode="auto">
          <a:xfrm>
            <a:off x="6030634" y="3933056"/>
            <a:ext cx="90281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2060"/>
                </a:solidFill>
                <a:latin typeface="华文仿宋" pitchFamily="2" charset="-122"/>
                <a:ea typeface="华文仿宋" pitchFamily="2" charset="-122"/>
              </a:rPr>
              <a:t>周皮</a:t>
            </a:r>
          </a:p>
        </p:txBody>
      </p:sp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179512" y="188640"/>
            <a:ext cx="2448272" cy="646331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 dirty="0" smtClean="0">
                <a:solidFill>
                  <a:srgbClr val="3333FF"/>
                </a:solidFill>
              </a:rPr>
              <a:t>茎的结构</a:t>
            </a:r>
            <a:endParaRPr lang="zh-CN" altLang="en-US" sz="3600" b="1" dirty="0">
              <a:solidFill>
                <a:srgbClr val="3333FF"/>
              </a:solidFill>
            </a:endParaRPr>
          </a:p>
        </p:txBody>
      </p:sp>
      <p:sp>
        <p:nvSpPr>
          <p:cNvPr id="19" name="Text Box 11"/>
          <p:cNvSpPr txBox="1">
            <a:spLocks noChangeArrowheads="1"/>
          </p:cNvSpPr>
          <p:nvPr/>
        </p:nvSpPr>
        <p:spPr bwMode="auto">
          <a:xfrm>
            <a:off x="7103057" y="2276872"/>
            <a:ext cx="162736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（导管）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20" name="Text Box 11"/>
          <p:cNvSpPr txBox="1">
            <a:spLocks noChangeArrowheads="1"/>
          </p:cNvSpPr>
          <p:nvPr/>
        </p:nvSpPr>
        <p:spPr bwMode="auto">
          <a:xfrm>
            <a:off x="7103057" y="3429000"/>
            <a:ext cx="162736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（筛管）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21" name="Text Box 11"/>
          <p:cNvSpPr txBox="1">
            <a:spLocks noChangeArrowheads="1"/>
          </p:cNvSpPr>
          <p:nvPr/>
        </p:nvSpPr>
        <p:spPr bwMode="auto">
          <a:xfrm>
            <a:off x="7103057" y="2852936"/>
            <a:ext cx="204094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</a:rPr>
              <a:t>（分生组织）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6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56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56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6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6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56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56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56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56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4" grpId="0"/>
      <p:bldP spid="56325" grpId="0"/>
      <p:bldP spid="56326" grpId="0" animBg="1"/>
      <p:bldP spid="56327" grpId="0"/>
      <p:bldP spid="56328" grpId="0"/>
      <p:bldP spid="56329" grpId="0"/>
      <p:bldP spid="56330" grpId="0"/>
      <p:bldP spid="56331" grpId="0"/>
      <p:bldP spid="56337" grpId="0"/>
      <p:bldP spid="56338" grpId="0"/>
      <p:bldP spid="19" grpId="0"/>
      <p:bldP spid="20" grpId="0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79512" y="188640"/>
            <a:ext cx="8784976" cy="6336704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 anchorCtr="1"/>
          <a:lstStyle/>
          <a:p>
            <a:endParaRPr lang="zh-CN" altLang="en-US" sz="2800" b="1" dirty="0"/>
          </a:p>
        </p:txBody>
      </p:sp>
      <p:sp>
        <p:nvSpPr>
          <p:cNvPr id="1945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544" y="980728"/>
            <a:ext cx="8991600" cy="4525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z="4000" b="1" dirty="0" smtClean="0"/>
              <a:t>木本植物茎的结构及功能</a:t>
            </a:r>
            <a:endParaRPr lang="en-US" altLang="zh-CN" sz="4000" b="1" dirty="0" smtClean="0"/>
          </a:p>
          <a:p>
            <a:pPr eaLnBrk="1" hangingPunct="1">
              <a:buFontTx/>
              <a:buNone/>
            </a:pPr>
            <a:endParaRPr lang="zh-CN" altLang="en-US" sz="1100" dirty="0" smtClean="0"/>
          </a:p>
          <a:p>
            <a:pPr eaLnBrk="1" hangingPunct="1"/>
            <a:r>
              <a:rPr lang="en-US" altLang="zh-CN" sz="4000" dirty="0" smtClean="0"/>
              <a:t>____</a:t>
            </a:r>
            <a:r>
              <a:rPr lang="zh-CN" altLang="en-US" sz="4000" dirty="0" smtClean="0"/>
              <a:t>：</a:t>
            </a:r>
            <a:r>
              <a:rPr lang="zh-CN" altLang="en-US" sz="3600" dirty="0" smtClean="0"/>
              <a:t>保护作用。</a:t>
            </a:r>
          </a:p>
          <a:p>
            <a:pPr eaLnBrk="1" hangingPunct="1"/>
            <a:r>
              <a:rPr lang="en-US" altLang="zh-CN" sz="3600" dirty="0" smtClean="0"/>
              <a:t>____</a:t>
            </a:r>
            <a:r>
              <a:rPr lang="zh-CN" altLang="en-US" sz="3600" dirty="0" smtClean="0"/>
              <a:t>：分布有筛管，运输有机物。</a:t>
            </a:r>
          </a:p>
          <a:p>
            <a:pPr eaLnBrk="1" hangingPunct="1"/>
            <a:r>
              <a:rPr lang="en-US" altLang="zh-CN" sz="3600" dirty="0" smtClean="0"/>
              <a:t>____</a:t>
            </a:r>
            <a:r>
              <a:rPr lang="zh-CN" altLang="en-US" sz="3600" dirty="0" smtClean="0"/>
              <a:t>：有分裂增生能力，使茎逐年加粗。</a:t>
            </a:r>
          </a:p>
          <a:p>
            <a:pPr eaLnBrk="1" hangingPunct="1"/>
            <a:r>
              <a:rPr lang="en-US" altLang="zh-CN" sz="3600" dirty="0" smtClean="0"/>
              <a:t>____</a:t>
            </a:r>
            <a:r>
              <a:rPr lang="zh-CN" altLang="en-US" sz="3600" dirty="0" smtClean="0"/>
              <a:t>：内有导管，运输水分和无机盐。</a:t>
            </a:r>
          </a:p>
          <a:p>
            <a:pPr eaLnBrk="1" hangingPunct="1"/>
            <a:r>
              <a:rPr lang="en-US" altLang="zh-CN" sz="3600" dirty="0" smtClean="0"/>
              <a:t>____</a:t>
            </a:r>
            <a:r>
              <a:rPr lang="zh-CN" altLang="en-US" sz="3600" dirty="0" smtClean="0"/>
              <a:t>：储存营养物质</a:t>
            </a:r>
            <a:r>
              <a:rPr lang="zh-CN" altLang="en-US" sz="2800" dirty="0" smtClean="0"/>
              <a:t>。</a:t>
            </a:r>
          </a:p>
        </p:txBody>
      </p:sp>
      <p:sp>
        <p:nvSpPr>
          <p:cNvPr id="19459" name="Text Box 4"/>
          <p:cNvSpPr txBox="1">
            <a:spLocks noChangeArrowheads="1"/>
          </p:cNvSpPr>
          <p:nvPr/>
        </p:nvSpPr>
        <p:spPr bwMode="auto">
          <a:xfrm>
            <a:off x="1229544" y="1818928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75781" name="Text Box 5"/>
          <p:cNvSpPr txBox="1">
            <a:spLocks noChangeArrowheads="1"/>
          </p:cNvSpPr>
          <p:nvPr/>
        </p:nvSpPr>
        <p:spPr bwMode="auto">
          <a:xfrm>
            <a:off x="924744" y="1971328"/>
            <a:ext cx="10985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FF5050"/>
                </a:solidFill>
              </a:rPr>
              <a:t>周皮</a:t>
            </a:r>
          </a:p>
        </p:txBody>
      </p:sp>
      <p:sp>
        <p:nvSpPr>
          <p:cNvPr id="19461" name="Text Box 6"/>
          <p:cNvSpPr txBox="1">
            <a:spLocks noChangeArrowheads="1"/>
          </p:cNvSpPr>
          <p:nvPr/>
        </p:nvSpPr>
        <p:spPr bwMode="auto">
          <a:xfrm>
            <a:off x="1229544" y="2352328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75786" name="Text Box 10"/>
          <p:cNvSpPr txBox="1">
            <a:spLocks noChangeArrowheads="1"/>
          </p:cNvSpPr>
          <p:nvPr/>
        </p:nvSpPr>
        <p:spPr bwMode="auto">
          <a:xfrm>
            <a:off x="1077144" y="4638328"/>
            <a:ext cx="4127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FF5050"/>
                </a:solidFill>
              </a:rPr>
              <a:t>髓</a:t>
            </a:r>
          </a:p>
        </p:txBody>
      </p:sp>
      <p:sp>
        <p:nvSpPr>
          <p:cNvPr id="75787" name="Text Box 11"/>
          <p:cNvSpPr txBox="1">
            <a:spLocks noChangeArrowheads="1"/>
          </p:cNvSpPr>
          <p:nvPr/>
        </p:nvSpPr>
        <p:spPr bwMode="auto">
          <a:xfrm>
            <a:off x="696144" y="2580928"/>
            <a:ext cx="1403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5050"/>
                </a:solidFill>
              </a:rPr>
              <a:t>韧皮部</a:t>
            </a:r>
          </a:p>
        </p:txBody>
      </p:sp>
      <p:sp>
        <p:nvSpPr>
          <p:cNvPr id="75788" name="Text Box 12"/>
          <p:cNvSpPr txBox="1">
            <a:spLocks noChangeArrowheads="1"/>
          </p:cNvSpPr>
          <p:nvPr/>
        </p:nvSpPr>
        <p:spPr bwMode="auto">
          <a:xfrm>
            <a:off x="696144" y="3266728"/>
            <a:ext cx="1403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5050"/>
                </a:solidFill>
              </a:rPr>
              <a:t>形成层</a:t>
            </a:r>
          </a:p>
        </p:txBody>
      </p:sp>
      <p:sp>
        <p:nvSpPr>
          <p:cNvPr id="75789" name="Text Box 13"/>
          <p:cNvSpPr txBox="1">
            <a:spLocks noChangeArrowheads="1"/>
          </p:cNvSpPr>
          <p:nvPr/>
        </p:nvSpPr>
        <p:spPr bwMode="auto">
          <a:xfrm>
            <a:off x="696144" y="3952528"/>
            <a:ext cx="1403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5050"/>
                </a:solidFill>
              </a:rPr>
              <a:t>木质部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5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5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5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5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57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57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57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57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57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57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psb (1).jpg"/>
          <p:cNvPicPr>
            <a:picLocks noChangeAspect="1"/>
          </p:cNvPicPr>
          <p:nvPr/>
        </p:nvPicPr>
        <p:blipFill>
          <a:blip r:embed="rId2" cstate="print"/>
          <a:srcRect t="10941" b="3381"/>
          <a:stretch>
            <a:fillRect/>
          </a:stretch>
        </p:blipFill>
        <p:spPr>
          <a:xfrm>
            <a:off x="899592" y="2060848"/>
            <a:ext cx="7272808" cy="439197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404664"/>
            <a:ext cx="9144000" cy="1143000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l"/>
            <a:r>
              <a:rPr lang="zh-CN" altLang="en-US" b="1" dirty="0" smtClean="0"/>
              <a:t>   回顾：</a:t>
            </a:r>
            <a:r>
              <a:rPr lang="zh-CN" altLang="en-US" sz="3200" b="1" dirty="0" smtClean="0"/>
              <a:t>第六节  芽的类型和发育</a:t>
            </a:r>
            <a:endParaRPr lang="zh-CN" altLang="en-US" sz="3200" b="1" dirty="0"/>
          </a:p>
        </p:txBody>
      </p:sp>
      <p:sp>
        <p:nvSpPr>
          <p:cNvPr id="5" name="圆角矩形 4"/>
          <p:cNvSpPr/>
          <p:nvPr/>
        </p:nvSpPr>
        <p:spPr>
          <a:xfrm>
            <a:off x="323528" y="1916832"/>
            <a:ext cx="3456384" cy="64807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/>
              <a:t>理一理：知识框架</a:t>
            </a:r>
            <a:endParaRPr lang="zh-CN" altLang="en-US" sz="2800" b="1" dirty="0"/>
          </a:p>
        </p:txBody>
      </p:sp>
      <p:sp>
        <p:nvSpPr>
          <p:cNvPr id="6" name="圆角矩形 5"/>
          <p:cNvSpPr/>
          <p:nvPr/>
        </p:nvSpPr>
        <p:spPr>
          <a:xfrm>
            <a:off x="323528" y="2852936"/>
            <a:ext cx="3456384" cy="64807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/>
              <a:t>记一记：知识重点</a:t>
            </a:r>
            <a:endParaRPr lang="zh-CN" altLang="en-US" sz="2800" b="1" dirty="0"/>
          </a:p>
        </p:txBody>
      </p:sp>
      <p:sp>
        <p:nvSpPr>
          <p:cNvPr id="7" name="圆角矩形 6"/>
          <p:cNvSpPr/>
          <p:nvPr/>
        </p:nvSpPr>
        <p:spPr>
          <a:xfrm>
            <a:off x="323528" y="3789040"/>
            <a:ext cx="3456384" cy="64807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/>
              <a:t>练一练：知识运用</a:t>
            </a:r>
            <a:endParaRPr lang="zh-CN" altLang="en-US" sz="2800" b="1" dirty="0"/>
          </a:p>
        </p:txBody>
      </p:sp>
      <p:sp>
        <p:nvSpPr>
          <p:cNvPr id="8" name="矩形 7"/>
          <p:cNvSpPr/>
          <p:nvPr/>
        </p:nvSpPr>
        <p:spPr>
          <a:xfrm>
            <a:off x="3923928" y="1844824"/>
            <a:ext cx="4968552" cy="475327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4067944" y="2132856"/>
            <a:ext cx="4824536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 dirty="0" smtClean="0">
                <a:solidFill>
                  <a:srgbClr val="FF0000"/>
                </a:solidFill>
                <a:latin typeface="Times New Roman" pitchFamily="18" charset="0"/>
              </a:rPr>
              <a:t>1.</a:t>
            </a:r>
            <a:r>
              <a:rPr kumimoji="1" lang="zh-CN" altLang="en-US" sz="2400" b="1" dirty="0" smtClean="0">
                <a:solidFill>
                  <a:srgbClr val="FF0000"/>
                </a:solidFill>
                <a:latin typeface="Times New Roman" pitchFamily="18" charset="0"/>
              </a:rPr>
              <a:t>芽的类型和结构：</a:t>
            </a:r>
            <a:r>
              <a:rPr kumimoji="1" lang="en-US" altLang="zh-CN" sz="2400" b="1" dirty="0" smtClean="0">
                <a:solidFill>
                  <a:srgbClr val="FF0000"/>
                </a:solidFill>
                <a:latin typeface="Times New Roman" pitchFamily="18" charset="0"/>
              </a:rPr>
              <a:t>p33</a:t>
            </a:r>
          </a:p>
          <a:p>
            <a:pPr>
              <a:spcBef>
                <a:spcPct val="50000"/>
              </a:spcBef>
            </a:pPr>
            <a:r>
              <a:rPr kumimoji="1" lang="zh-CN" altLang="en-US" sz="2400" b="1" dirty="0" smtClean="0">
                <a:solidFill>
                  <a:srgbClr val="C00000"/>
                </a:solidFill>
                <a:latin typeface="Times New Roman" pitchFamily="18" charset="0"/>
              </a:rPr>
              <a:t>（</a:t>
            </a:r>
            <a:r>
              <a:rPr kumimoji="1" lang="en-US" altLang="zh-CN" sz="2400" b="1" dirty="0" smtClean="0">
                <a:solidFill>
                  <a:srgbClr val="C00000"/>
                </a:solidFill>
                <a:latin typeface="Times New Roman" pitchFamily="18" charset="0"/>
              </a:rPr>
              <a:t>1</a:t>
            </a:r>
            <a:r>
              <a:rPr kumimoji="1" lang="zh-CN" altLang="en-US" sz="2400" b="1" dirty="0" smtClean="0">
                <a:solidFill>
                  <a:srgbClr val="C00000"/>
                </a:solidFill>
                <a:latin typeface="Times New Roman" pitchFamily="18" charset="0"/>
              </a:rPr>
              <a:t>）芽的类型</a:t>
            </a:r>
            <a:endParaRPr kumimoji="1" lang="en-US" altLang="zh-CN" sz="2400" b="1" dirty="0" smtClean="0">
              <a:solidFill>
                <a:srgbClr val="C00000"/>
              </a:solidFill>
              <a:latin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400" b="1" dirty="0" smtClean="0">
                <a:solidFill>
                  <a:srgbClr val="C00000"/>
                </a:solidFill>
                <a:latin typeface="Times New Roman" pitchFamily="18" charset="0"/>
              </a:rPr>
              <a:t>（</a:t>
            </a:r>
            <a:r>
              <a:rPr kumimoji="1" lang="en-US" altLang="zh-CN" sz="2400" b="1" dirty="0" smtClean="0">
                <a:solidFill>
                  <a:srgbClr val="C00000"/>
                </a:solidFill>
                <a:latin typeface="Times New Roman" pitchFamily="18" charset="0"/>
              </a:rPr>
              <a:t>2</a:t>
            </a:r>
            <a:r>
              <a:rPr kumimoji="1" lang="zh-CN" altLang="en-US" sz="2400" b="1" dirty="0" smtClean="0">
                <a:solidFill>
                  <a:srgbClr val="C00000"/>
                </a:solidFill>
                <a:latin typeface="Times New Roman" pitchFamily="18" charset="0"/>
              </a:rPr>
              <a:t>）枝芽的结构示意图</a:t>
            </a:r>
            <a:r>
              <a:rPr kumimoji="1" lang="en-US" altLang="zh-CN" sz="2400" b="1" dirty="0" smtClean="0">
                <a:solidFill>
                  <a:srgbClr val="C00000"/>
                </a:solidFill>
                <a:latin typeface="Times New Roman" pitchFamily="18" charset="0"/>
              </a:rPr>
              <a:t>p34</a:t>
            </a:r>
          </a:p>
          <a:p>
            <a:pPr>
              <a:spcBef>
                <a:spcPct val="50000"/>
              </a:spcBef>
            </a:pPr>
            <a:r>
              <a:rPr kumimoji="1" lang="en-US" altLang="zh-CN" sz="2400" b="1" dirty="0" smtClean="0">
                <a:solidFill>
                  <a:srgbClr val="FF0000"/>
                </a:solidFill>
                <a:latin typeface="Times New Roman" pitchFamily="18" charset="0"/>
              </a:rPr>
              <a:t>2.</a:t>
            </a:r>
            <a:r>
              <a:rPr kumimoji="1" lang="zh-CN" altLang="en-US" sz="2400" b="1" dirty="0" smtClean="0">
                <a:solidFill>
                  <a:srgbClr val="FF0000"/>
                </a:solidFill>
                <a:latin typeface="Times New Roman" pitchFamily="18" charset="0"/>
              </a:rPr>
              <a:t>芽的生长发育：</a:t>
            </a:r>
            <a:r>
              <a:rPr kumimoji="1" lang="en-US" altLang="zh-CN" sz="2400" b="1" dirty="0" smtClean="0">
                <a:solidFill>
                  <a:srgbClr val="FF0000"/>
                </a:solidFill>
                <a:latin typeface="Times New Roman" pitchFamily="18" charset="0"/>
              </a:rPr>
              <a:t>p36</a:t>
            </a:r>
          </a:p>
          <a:p>
            <a:pPr>
              <a:spcBef>
                <a:spcPct val="50000"/>
              </a:spcBef>
            </a:pPr>
            <a:r>
              <a:rPr kumimoji="1" lang="zh-CN" altLang="en-US" sz="2400" b="1" dirty="0" smtClean="0">
                <a:solidFill>
                  <a:srgbClr val="C00000"/>
                </a:solidFill>
                <a:latin typeface="Times New Roman" pitchFamily="18" charset="0"/>
              </a:rPr>
              <a:t>（</a:t>
            </a:r>
            <a:r>
              <a:rPr kumimoji="1" lang="en-US" altLang="zh-CN" sz="2400" b="1" dirty="0" smtClean="0">
                <a:solidFill>
                  <a:srgbClr val="C00000"/>
                </a:solidFill>
                <a:latin typeface="Times New Roman" pitchFamily="18" charset="0"/>
              </a:rPr>
              <a:t>1</a:t>
            </a:r>
            <a:r>
              <a:rPr kumimoji="1" lang="zh-CN" altLang="en-US" sz="2400" b="1" dirty="0" smtClean="0">
                <a:solidFill>
                  <a:srgbClr val="C00000"/>
                </a:solidFill>
                <a:latin typeface="Times New Roman" pitchFamily="18" charset="0"/>
              </a:rPr>
              <a:t>）芽的发育</a:t>
            </a:r>
            <a:endParaRPr kumimoji="1" lang="en-US" altLang="zh-CN" sz="2400" b="1" dirty="0" smtClean="0">
              <a:solidFill>
                <a:srgbClr val="C00000"/>
              </a:solidFill>
              <a:latin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400" b="1" dirty="0" smtClean="0">
                <a:solidFill>
                  <a:srgbClr val="C00000"/>
                </a:solidFill>
                <a:latin typeface="Times New Roman" pitchFamily="18" charset="0"/>
              </a:rPr>
              <a:t>（</a:t>
            </a:r>
            <a:r>
              <a:rPr kumimoji="1" lang="en-US" altLang="zh-CN" sz="2400" b="1" dirty="0" smtClean="0">
                <a:solidFill>
                  <a:srgbClr val="C00000"/>
                </a:solidFill>
                <a:latin typeface="Times New Roman" pitchFamily="18" charset="0"/>
              </a:rPr>
              <a:t>2</a:t>
            </a:r>
            <a:r>
              <a:rPr kumimoji="1" lang="zh-CN" altLang="en-US" sz="2400" b="1" dirty="0" smtClean="0">
                <a:solidFill>
                  <a:srgbClr val="C00000"/>
                </a:solidFill>
                <a:latin typeface="Times New Roman" pitchFamily="18" charset="0"/>
              </a:rPr>
              <a:t>）顶端优势</a:t>
            </a:r>
            <a:endParaRPr kumimoji="1" lang="en-US" altLang="zh-CN" sz="2400" b="1" dirty="0" smtClean="0">
              <a:solidFill>
                <a:srgbClr val="C00000"/>
              </a:solidFill>
              <a:latin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400" b="1" dirty="0" smtClean="0">
                <a:solidFill>
                  <a:srgbClr val="C00000"/>
                </a:solidFill>
                <a:latin typeface="Times New Roman" pitchFamily="18" charset="0"/>
              </a:rPr>
              <a:t>（</a:t>
            </a:r>
            <a:r>
              <a:rPr kumimoji="1" lang="en-US" altLang="zh-CN" sz="2400" b="1" dirty="0" smtClean="0">
                <a:solidFill>
                  <a:srgbClr val="C00000"/>
                </a:solidFill>
                <a:latin typeface="Times New Roman" pitchFamily="18" charset="0"/>
              </a:rPr>
              <a:t>3</a:t>
            </a:r>
            <a:r>
              <a:rPr kumimoji="1" lang="zh-CN" altLang="en-US" sz="2400" b="1" dirty="0" smtClean="0">
                <a:solidFill>
                  <a:srgbClr val="C00000"/>
                </a:solidFill>
                <a:latin typeface="Times New Roman" pitchFamily="18" charset="0"/>
              </a:rPr>
              <a:t>）木本植物茎的结构</a:t>
            </a:r>
            <a:r>
              <a:rPr kumimoji="1" lang="en-US" altLang="zh-CN" sz="2400" b="1" dirty="0" smtClean="0">
                <a:solidFill>
                  <a:srgbClr val="C00000"/>
                </a:solidFill>
                <a:latin typeface="Times New Roman" pitchFamily="18" charset="0"/>
              </a:rPr>
              <a:t>p37</a:t>
            </a:r>
            <a:endParaRPr kumimoji="1" lang="zh-CN" altLang="en-US" sz="2400" b="1" dirty="0">
              <a:solidFill>
                <a:srgbClr val="C00000"/>
              </a:solidFill>
              <a:latin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23928" y="1844824"/>
            <a:ext cx="4968552" cy="475327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 anchorCtr="1"/>
          <a:lstStyle/>
          <a:p>
            <a:r>
              <a:rPr lang="en-US" altLang="zh-CN" sz="2800" b="1" dirty="0" smtClean="0"/>
              <a:t>1.</a:t>
            </a:r>
            <a:r>
              <a:rPr lang="zh-CN" altLang="en-US" sz="2800" b="1" dirty="0" smtClean="0"/>
              <a:t>巩固提高</a:t>
            </a:r>
            <a:endParaRPr lang="en-US" altLang="zh-CN" sz="2800" b="1" dirty="0" smtClean="0"/>
          </a:p>
          <a:p>
            <a:endParaRPr lang="en-US" altLang="zh-CN" sz="2800" b="1" dirty="0" smtClean="0"/>
          </a:p>
          <a:p>
            <a:r>
              <a:rPr lang="en-US" altLang="zh-CN" sz="2800" b="1" dirty="0" smtClean="0"/>
              <a:t>2.</a:t>
            </a:r>
            <a:r>
              <a:rPr lang="zh-CN" altLang="en-US" sz="2800" b="1" dirty="0" smtClean="0"/>
              <a:t>练习册</a:t>
            </a:r>
            <a:endParaRPr lang="en-US" altLang="zh-CN" sz="2800" b="1" dirty="0" smtClean="0"/>
          </a:p>
          <a:p>
            <a:endParaRPr lang="en-US" altLang="zh-CN" sz="2800" b="1" dirty="0" smtClean="0"/>
          </a:p>
          <a:p>
            <a:r>
              <a:rPr lang="en-US" altLang="zh-CN" sz="2800" b="1" dirty="0" smtClean="0"/>
              <a:t>3.</a:t>
            </a:r>
            <a:r>
              <a:rPr lang="zh-CN" altLang="en-US" sz="2800" b="1" dirty="0" smtClean="0"/>
              <a:t>作业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7" grpId="0" animBg="1"/>
      <p:bldP spid="8" grpId="0" animBg="1"/>
      <p:bldP spid="10" grpId="0" uiExpand="1" build="allAtOnce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404664"/>
            <a:ext cx="9144000" cy="1143000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zh-CN" altLang="en-US" b="1" dirty="0" smtClean="0"/>
              <a:t>第六节  芽的类型和发育</a:t>
            </a:r>
            <a:endParaRPr lang="zh-CN" altLang="en-US" b="1" dirty="0"/>
          </a:p>
        </p:txBody>
      </p:sp>
      <p:pic>
        <p:nvPicPr>
          <p:cNvPr id="5" name="图片 4" descr="psb (1).jpg"/>
          <p:cNvPicPr>
            <a:picLocks noChangeAspect="1"/>
          </p:cNvPicPr>
          <p:nvPr/>
        </p:nvPicPr>
        <p:blipFill>
          <a:blip r:embed="rId2" cstate="print"/>
          <a:srcRect t="10941" b="3381"/>
          <a:stretch>
            <a:fillRect/>
          </a:stretch>
        </p:blipFill>
        <p:spPr>
          <a:xfrm>
            <a:off x="899592" y="2060848"/>
            <a:ext cx="7272808" cy="439197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 anchorCtr="1"/>
          <a:lstStyle/>
          <a:p>
            <a:endParaRPr lang="zh-CN" altLang="en-US" sz="2800" b="1" dirty="0"/>
          </a:p>
        </p:txBody>
      </p:sp>
      <p:sp>
        <p:nvSpPr>
          <p:cNvPr id="15" name="圆角矩形 14"/>
          <p:cNvSpPr/>
          <p:nvPr/>
        </p:nvSpPr>
        <p:spPr>
          <a:xfrm>
            <a:off x="179512" y="188640"/>
            <a:ext cx="3168352" cy="64807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/>
              <a:t>芽的类型和结构</a:t>
            </a:r>
            <a:endParaRPr lang="zh-CN" altLang="en-US" sz="2800" b="1" dirty="0"/>
          </a:p>
        </p:txBody>
      </p:sp>
      <p:sp>
        <p:nvSpPr>
          <p:cNvPr id="16" name="Text Box 2"/>
          <p:cNvSpPr txBox="1">
            <a:spLocks noChangeArrowheads="1"/>
          </p:cNvSpPr>
          <p:nvPr/>
        </p:nvSpPr>
        <p:spPr bwMode="auto">
          <a:xfrm>
            <a:off x="3491880" y="260648"/>
            <a:ext cx="489654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自主学习：</a:t>
            </a:r>
            <a:r>
              <a:rPr lang="en-US" altLang="zh-CN" sz="2800" b="1" dirty="0" smtClean="0">
                <a:latin typeface="仿宋" pitchFamily="49" charset="-122"/>
                <a:ea typeface="仿宋" pitchFamily="49" charset="-122"/>
              </a:rPr>
              <a:t>p33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，完成讨论</a:t>
            </a:r>
            <a:endParaRPr lang="en-US" altLang="zh-CN" sz="2800" b="1" dirty="0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22" name="Text Box 4"/>
          <p:cNvSpPr txBox="1">
            <a:spLocks noChangeArrowheads="1"/>
          </p:cNvSpPr>
          <p:nvPr/>
        </p:nvSpPr>
        <p:spPr bwMode="auto">
          <a:xfrm>
            <a:off x="457200" y="1124744"/>
            <a:ext cx="86868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3333FF"/>
                </a:solidFill>
                <a:latin typeface="仿宋" pitchFamily="49" charset="-122"/>
                <a:ea typeface="仿宋" pitchFamily="49" charset="-122"/>
              </a:rPr>
              <a:t>1.</a:t>
            </a:r>
            <a:r>
              <a:rPr lang="zh-CN" altLang="en-US" sz="3200" b="1" dirty="0">
                <a:solidFill>
                  <a:srgbClr val="3333FF"/>
                </a:solidFill>
                <a:latin typeface="仿宋" pitchFamily="49" charset="-122"/>
                <a:ea typeface="仿宋" pitchFamily="49" charset="-122"/>
              </a:rPr>
              <a:t>芽有哪些类型？有几种分类方法？</a:t>
            </a: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3333FF"/>
                </a:solidFill>
                <a:latin typeface="仿宋" pitchFamily="49" charset="-122"/>
                <a:ea typeface="仿宋" pitchFamily="49" charset="-122"/>
              </a:rPr>
              <a:t>2.</a:t>
            </a:r>
            <a:r>
              <a:rPr lang="zh-CN" altLang="en-US" sz="3200" b="1" dirty="0">
                <a:solidFill>
                  <a:srgbClr val="3333FF"/>
                </a:solidFill>
                <a:latin typeface="仿宋" pitchFamily="49" charset="-122"/>
                <a:ea typeface="仿宋" pitchFamily="49" charset="-122"/>
              </a:rPr>
              <a:t>侧枝顶端的芽是侧芽，对吗？</a:t>
            </a:r>
          </a:p>
        </p:txBody>
      </p:sp>
      <p:pic>
        <p:nvPicPr>
          <p:cNvPr id="51" name="Picture 2" descr="DSCN3993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C5C7C6"/>
              </a:clrFrom>
              <a:clrTo>
                <a:srgbClr val="C5C7C6">
                  <a:alpha val="0"/>
                </a:srgbClr>
              </a:clrTo>
            </a:clrChange>
            <a:lum bright="18000" contrast="24000"/>
          </a:blip>
          <a:srcRect t="5012" r="17153"/>
          <a:stretch>
            <a:fillRect/>
          </a:stretch>
        </p:blipFill>
        <p:spPr bwMode="auto">
          <a:xfrm>
            <a:off x="4355976" y="2420888"/>
            <a:ext cx="4788024" cy="4437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 anchorCtr="1"/>
          <a:lstStyle/>
          <a:p>
            <a:pPr algn="ctr"/>
            <a:endParaRPr lang="zh-CN" altLang="en-US" sz="2800" b="1" dirty="0"/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827584" y="1340768"/>
            <a:ext cx="79375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</a:rPr>
              <a:t>顶芽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755576" y="692696"/>
            <a:ext cx="7236296" cy="6165304"/>
            <a:chOff x="398512" y="422399"/>
            <a:chExt cx="7236296" cy="6165304"/>
          </a:xfrm>
        </p:grpSpPr>
        <p:pic>
          <p:nvPicPr>
            <p:cNvPr id="7170" name="Picture 2" descr="DSCN3993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C5C7C6"/>
                </a:clrFrom>
                <a:clrTo>
                  <a:srgbClr val="C5C7C6">
                    <a:alpha val="0"/>
                  </a:srgbClr>
                </a:clrTo>
              </a:clrChange>
              <a:lum bright="18000" contrast="24000"/>
            </a:blip>
            <a:srcRect r="12070" b="7311"/>
            <a:stretch>
              <a:fillRect/>
            </a:stretch>
          </p:blipFill>
          <p:spPr bwMode="auto">
            <a:xfrm>
              <a:off x="398512" y="422399"/>
              <a:ext cx="7236296" cy="61653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" name="Group 3"/>
            <p:cNvGrpSpPr>
              <a:grpSpLocks/>
            </p:cNvGrpSpPr>
            <p:nvPr/>
          </p:nvGrpSpPr>
          <p:grpSpPr bwMode="auto">
            <a:xfrm>
              <a:off x="1676400" y="1141845"/>
              <a:ext cx="2826073" cy="3889747"/>
              <a:chOff x="960" y="603"/>
              <a:chExt cx="2018" cy="2829"/>
            </a:xfrm>
          </p:grpSpPr>
          <p:sp>
            <p:nvSpPr>
              <p:cNvPr id="7180" name="Line 4"/>
              <p:cNvSpPr>
                <a:spLocks noChangeShapeType="1"/>
              </p:cNvSpPr>
              <p:nvPr/>
            </p:nvSpPr>
            <p:spPr bwMode="auto">
              <a:xfrm>
                <a:off x="960" y="816"/>
                <a:ext cx="167" cy="261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81" name="Line 5"/>
              <p:cNvSpPr>
                <a:spLocks noChangeShapeType="1"/>
              </p:cNvSpPr>
              <p:nvPr/>
            </p:nvSpPr>
            <p:spPr bwMode="auto">
              <a:xfrm flipV="1">
                <a:off x="960" y="603"/>
                <a:ext cx="2018" cy="213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4503265" y="1628775"/>
              <a:ext cx="2888134" cy="3834850"/>
              <a:chOff x="2930" y="1008"/>
              <a:chExt cx="1726" cy="2633"/>
            </a:xfrm>
          </p:grpSpPr>
          <p:sp>
            <p:nvSpPr>
              <p:cNvPr id="7178" name="Line 8"/>
              <p:cNvSpPr>
                <a:spLocks noChangeShapeType="1"/>
              </p:cNvSpPr>
              <p:nvPr/>
            </p:nvSpPr>
            <p:spPr bwMode="auto">
              <a:xfrm flipH="1">
                <a:off x="2930" y="1008"/>
                <a:ext cx="1726" cy="2633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79" name="Line 9"/>
              <p:cNvSpPr>
                <a:spLocks noChangeShapeType="1"/>
              </p:cNvSpPr>
              <p:nvPr/>
            </p:nvSpPr>
            <p:spPr bwMode="auto">
              <a:xfrm flipV="1">
                <a:off x="3489" y="1008"/>
                <a:ext cx="1167" cy="1001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9226" name="Text Box 10"/>
          <p:cNvSpPr txBox="1">
            <a:spLocks noChangeArrowheads="1"/>
          </p:cNvSpPr>
          <p:nvPr/>
        </p:nvSpPr>
        <p:spPr bwMode="auto">
          <a:xfrm>
            <a:off x="7956376" y="2348880"/>
            <a:ext cx="79375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</a:rPr>
              <a:t>侧芽</a:t>
            </a:r>
          </a:p>
        </p:txBody>
      </p:sp>
      <p:sp>
        <p:nvSpPr>
          <p:cNvPr id="7175" name="Text Box 11"/>
          <p:cNvSpPr txBox="1">
            <a:spLocks noChangeArrowheads="1"/>
          </p:cNvSpPr>
          <p:nvPr/>
        </p:nvSpPr>
        <p:spPr bwMode="auto">
          <a:xfrm>
            <a:off x="179512" y="188640"/>
            <a:ext cx="3744416" cy="5794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 altLang="zh-CN" sz="3200" b="1" dirty="0" smtClean="0">
                <a:solidFill>
                  <a:srgbClr val="3333FF"/>
                </a:solidFill>
                <a:latin typeface="华文楷体" pitchFamily="2" charset="-122"/>
                <a:ea typeface="华文楷体" pitchFamily="2" charset="-122"/>
              </a:rPr>
              <a:t>1.</a:t>
            </a:r>
            <a:r>
              <a:rPr kumimoji="1" lang="zh-CN" altLang="en-US" sz="3200" b="1" dirty="0" smtClean="0">
                <a:solidFill>
                  <a:srgbClr val="3333FF"/>
                </a:solidFill>
                <a:latin typeface="华文楷体" pitchFamily="2" charset="-122"/>
                <a:ea typeface="华文楷体" pitchFamily="2" charset="-122"/>
              </a:rPr>
              <a:t>按照</a:t>
            </a:r>
            <a:r>
              <a:rPr kumimoji="1" lang="zh-CN" altLang="en-US" sz="3200" b="1" dirty="0">
                <a:solidFill>
                  <a:srgbClr val="3333FF"/>
                </a:solidFill>
                <a:latin typeface="华文楷体" pitchFamily="2" charset="-122"/>
                <a:ea typeface="华文楷体" pitchFamily="2" charset="-122"/>
              </a:rPr>
              <a:t>着生位置分</a:t>
            </a:r>
            <a:r>
              <a:rPr kumimoji="1" lang="en-US" altLang="zh-CN" sz="3200" b="1" dirty="0">
                <a:solidFill>
                  <a:srgbClr val="3333FF"/>
                </a:solidFill>
                <a:latin typeface="华文楷体" pitchFamily="2" charset="-122"/>
                <a:ea typeface="华文楷体" pitchFamily="2" charset="-122"/>
              </a:rPr>
              <a:t>:</a:t>
            </a:r>
          </a:p>
        </p:txBody>
      </p:sp>
      <p:sp>
        <p:nvSpPr>
          <p:cNvPr id="7176" name="Text Box 12"/>
          <p:cNvSpPr txBox="1">
            <a:spLocks noChangeArrowheads="1"/>
          </p:cNvSpPr>
          <p:nvPr/>
        </p:nvSpPr>
        <p:spPr bwMode="auto">
          <a:xfrm>
            <a:off x="1547664" y="1196752"/>
            <a:ext cx="6858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dirty="0"/>
              <a:t>1</a:t>
            </a:r>
          </a:p>
        </p:txBody>
      </p:sp>
      <p:sp>
        <p:nvSpPr>
          <p:cNvPr id="7177" name="Text Box 13"/>
          <p:cNvSpPr txBox="1">
            <a:spLocks noChangeArrowheads="1"/>
          </p:cNvSpPr>
          <p:nvPr/>
        </p:nvSpPr>
        <p:spPr bwMode="auto">
          <a:xfrm>
            <a:off x="8100392" y="1484784"/>
            <a:ext cx="533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dirty="0"/>
              <a:t>2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2" grpId="0"/>
      <p:bldP spid="92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 anchorCtr="1"/>
          <a:lstStyle/>
          <a:p>
            <a:pPr algn="ctr"/>
            <a:endParaRPr lang="zh-CN" altLang="en-US" sz="2800" b="1" dirty="0"/>
          </a:p>
        </p:txBody>
      </p:sp>
      <p:sp>
        <p:nvSpPr>
          <p:cNvPr id="12297" name="Text Box 9"/>
          <p:cNvSpPr txBox="1">
            <a:spLocks noChangeArrowheads="1"/>
          </p:cNvSpPr>
          <p:nvPr/>
        </p:nvSpPr>
        <p:spPr bwMode="auto">
          <a:xfrm>
            <a:off x="683568" y="5445224"/>
            <a:ext cx="16113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枝</a:t>
            </a:r>
            <a:r>
              <a:rPr kumimoji="1" lang="zh-CN" altLang="en-US" sz="36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芽</a:t>
            </a:r>
            <a:endParaRPr kumimoji="1" lang="en-US" altLang="zh-CN" sz="36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298" name="Text Box 10"/>
          <p:cNvSpPr txBox="1">
            <a:spLocks noChangeArrowheads="1"/>
          </p:cNvSpPr>
          <p:nvPr/>
        </p:nvSpPr>
        <p:spPr bwMode="auto">
          <a:xfrm>
            <a:off x="3635896" y="5445224"/>
            <a:ext cx="1447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花芽</a:t>
            </a:r>
            <a:endParaRPr kumimoji="1" lang="en-US" altLang="zh-CN" sz="36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300" name="Text Box 12"/>
          <p:cNvSpPr txBox="1">
            <a:spLocks noChangeArrowheads="1"/>
          </p:cNvSpPr>
          <p:nvPr/>
        </p:nvSpPr>
        <p:spPr bwMode="auto">
          <a:xfrm>
            <a:off x="251520" y="6021288"/>
            <a:ext cx="237626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>
                <a:latin typeface="Times New Roman" pitchFamily="18" charset="0"/>
              </a:rPr>
              <a:t>发育成茎和叶</a:t>
            </a:r>
          </a:p>
        </p:txBody>
      </p:sp>
      <p:sp>
        <p:nvSpPr>
          <p:cNvPr id="12301" name="Text Box 13"/>
          <p:cNvSpPr txBox="1">
            <a:spLocks noChangeArrowheads="1"/>
          </p:cNvSpPr>
          <p:nvPr/>
        </p:nvSpPr>
        <p:spPr bwMode="auto">
          <a:xfrm>
            <a:off x="3491880" y="6021288"/>
            <a:ext cx="18002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>
                <a:latin typeface="Times New Roman" pitchFamily="18" charset="0"/>
              </a:rPr>
              <a:t>发育成花</a:t>
            </a:r>
          </a:p>
        </p:txBody>
      </p:sp>
      <p:pic>
        <p:nvPicPr>
          <p:cNvPr id="8206" name="Picture 19" descr="叶芽摄影图大全"/>
          <p:cNvPicPr>
            <a:picLocks noChangeAspect="1" noChangeArrowheads="1"/>
          </p:cNvPicPr>
          <p:nvPr/>
        </p:nvPicPr>
        <p:blipFill>
          <a:blip r:embed="rId2" cstate="print"/>
          <a:srcRect l="6453" b="3671"/>
          <a:stretch>
            <a:fillRect/>
          </a:stretch>
        </p:blipFill>
        <p:spPr bwMode="auto">
          <a:xfrm>
            <a:off x="0" y="836712"/>
            <a:ext cx="2699792" cy="2088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图片 16" descr="u=2840945805,3360506963&amp;fm=206&amp;gp=0.jpg"/>
          <p:cNvPicPr>
            <a:picLocks noChangeAspect="1"/>
          </p:cNvPicPr>
          <p:nvPr/>
        </p:nvPicPr>
        <p:blipFill>
          <a:blip r:embed="rId3" cstate="print"/>
          <a:srcRect r="24171"/>
          <a:stretch>
            <a:fillRect/>
          </a:stretch>
        </p:blipFill>
        <p:spPr>
          <a:xfrm>
            <a:off x="0" y="2924944"/>
            <a:ext cx="2699792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图片 18" descr="u=3201177701,1024846686&amp;fm=21&amp;gp=0.jpg"/>
          <p:cNvPicPr>
            <a:picLocks noChangeAspect="1"/>
          </p:cNvPicPr>
          <p:nvPr/>
        </p:nvPicPr>
        <p:blipFill>
          <a:blip r:embed="rId4" cstate="print">
            <a:lum contrast="20000"/>
          </a:blip>
          <a:srcRect l="52204" t="24054" b="17597"/>
          <a:stretch>
            <a:fillRect/>
          </a:stretch>
        </p:blipFill>
        <p:spPr>
          <a:xfrm>
            <a:off x="2843808" y="836712"/>
            <a:ext cx="3012908" cy="2088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图片 19" descr="94b471900ee7dc9ca877a4c8.jpg"/>
          <p:cNvPicPr>
            <a:picLocks noChangeAspect="1"/>
          </p:cNvPicPr>
          <p:nvPr/>
        </p:nvPicPr>
        <p:blipFill>
          <a:blip r:embed="rId5" cstate="print">
            <a:lum contrast="20000"/>
          </a:blip>
          <a:srcRect l="36624" t="26900" r="29514" b="18501"/>
          <a:stretch>
            <a:fillRect/>
          </a:stretch>
        </p:blipFill>
        <p:spPr>
          <a:xfrm>
            <a:off x="6012160" y="764704"/>
            <a:ext cx="3131840" cy="216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" name="图片 20" descr="5467629_210427028269_2.jpg"/>
          <p:cNvPicPr>
            <a:picLocks noChangeAspect="1"/>
          </p:cNvPicPr>
          <p:nvPr/>
        </p:nvPicPr>
        <p:blipFill>
          <a:blip r:embed="rId6" cstate="print"/>
          <a:srcRect l="48425" t="10638" b="18085"/>
          <a:stretch>
            <a:fillRect/>
          </a:stretch>
        </p:blipFill>
        <p:spPr>
          <a:xfrm>
            <a:off x="2843808" y="2924944"/>
            <a:ext cx="3024336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图片 17" descr="psb.jpg"/>
          <p:cNvPicPr>
            <a:picLocks noChangeAspect="1"/>
          </p:cNvPicPr>
          <p:nvPr/>
        </p:nvPicPr>
        <p:blipFill>
          <a:blip r:embed="rId7" cstate="print"/>
          <a:srcRect l="32045" t="24801" r="15981" b="21020"/>
          <a:stretch>
            <a:fillRect/>
          </a:stretch>
        </p:blipFill>
        <p:spPr>
          <a:xfrm>
            <a:off x="6084167" y="2979584"/>
            <a:ext cx="3059833" cy="23218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199" name="Text Box 8"/>
          <p:cNvSpPr txBox="1">
            <a:spLocks noChangeArrowheads="1"/>
          </p:cNvSpPr>
          <p:nvPr/>
        </p:nvSpPr>
        <p:spPr bwMode="auto">
          <a:xfrm>
            <a:off x="179512" y="188640"/>
            <a:ext cx="5509120" cy="5847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 altLang="zh-CN" sz="3200" b="1" dirty="0" smtClean="0">
                <a:solidFill>
                  <a:srgbClr val="3333FF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kumimoji="1" lang="zh-CN" altLang="en-US" sz="3200" b="1" dirty="0" smtClean="0">
                <a:solidFill>
                  <a:srgbClr val="3333FF"/>
                </a:solidFill>
                <a:latin typeface="华文楷体" pitchFamily="2" charset="-122"/>
                <a:ea typeface="华文楷体" pitchFamily="2" charset="-122"/>
              </a:rPr>
              <a:t>按</a:t>
            </a:r>
            <a:r>
              <a:rPr kumimoji="1" lang="zh-CN" altLang="en-US" sz="3200" b="1" smtClean="0">
                <a:solidFill>
                  <a:srgbClr val="3333FF"/>
                </a:solidFill>
                <a:latin typeface="华文楷体" pitchFamily="2" charset="-122"/>
                <a:ea typeface="华文楷体" pitchFamily="2" charset="-122"/>
              </a:rPr>
              <a:t>照芽将来发育的器官</a:t>
            </a:r>
            <a:endParaRPr kumimoji="1" lang="en-US" altLang="zh-CN" sz="3200" b="1" dirty="0">
              <a:solidFill>
                <a:srgbClr val="3333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2" name="图片 21" descr="20140317210730519.jpg"/>
          <p:cNvPicPr>
            <a:picLocks noChangeAspect="1"/>
          </p:cNvPicPr>
          <p:nvPr/>
        </p:nvPicPr>
        <p:blipFill>
          <a:blip r:embed="rId8" cstate="print">
            <a:lum contrast="20000"/>
          </a:blip>
          <a:stretch>
            <a:fillRect/>
          </a:stretch>
        </p:blipFill>
        <p:spPr>
          <a:xfrm>
            <a:off x="6084168" y="2924944"/>
            <a:ext cx="3059832" cy="2448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3" name="Text Box 10"/>
          <p:cNvSpPr txBox="1">
            <a:spLocks noChangeArrowheads="1"/>
          </p:cNvSpPr>
          <p:nvPr/>
        </p:nvSpPr>
        <p:spPr bwMode="auto">
          <a:xfrm>
            <a:off x="6732240" y="5445224"/>
            <a:ext cx="187220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混合芽</a:t>
            </a:r>
            <a:endParaRPr kumimoji="1" lang="en-US" altLang="zh-CN" sz="36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4" name="Text Box 13"/>
          <p:cNvSpPr txBox="1">
            <a:spLocks noChangeArrowheads="1"/>
          </p:cNvSpPr>
          <p:nvPr/>
        </p:nvSpPr>
        <p:spPr bwMode="auto">
          <a:xfrm>
            <a:off x="6372200" y="6021288"/>
            <a:ext cx="255577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>
                <a:latin typeface="Times New Roman" pitchFamily="18" charset="0"/>
              </a:rPr>
              <a:t>发育</a:t>
            </a:r>
            <a:r>
              <a:rPr kumimoji="1" lang="zh-CN" altLang="en-US" sz="2800" b="1" dirty="0" smtClean="0">
                <a:latin typeface="Times New Roman" pitchFamily="18" charset="0"/>
              </a:rPr>
              <a:t>成叶和花</a:t>
            </a:r>
            <a:endParaRPr kumimoji="1" lang="zh-CN" altLang="en-US" sz="2800" b="1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2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7" grpId="0"/>
      <p:bldP spid="12300" grpId="0" autoUpdateAnimBg="0"/>
      <p:bldP spid="12301" grpId="0" autoUpdateAnimBg="0"/>
      <p:bldP spid="24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 anchorCtr="1"/>
          <a:lstStyle/>
          <a:p>
            <a:pPr algn="ctr"/>
            <a:endParaRPr lang="zh-CN" altLang="en-US" sz="2800" b="1" dirty="0"/>
          </a:p>
        </p:txBody>
      </p:sp>
      <p:grpSp>
        <p:nvGrpSpPr>
          <p:cNvPr id="10" name="组合 9"/>
          <p:cNvGrpSpPr/>
          <p:nvPr/>
        </p:nvGrpSpPr>
        <p:grpSpPr>
          <a:xfrm>
            <a:off x="323528" y="260648"/>
            <a:ext cx="4237391" cy="4248472"/>
            <a:chOff x="611560" y="1844824"/>
            <a:chExt cx="4237391" cy="4248472"/>
          </a:xfrm>
        </p:grpSpPr>
        <p:pic>
          <p:nvPicPr>
            <p:cNvPr id="5" name="Picture 3" descr="枝芽花芽"/>
            <p:cNvPicPr>
              <a:picLocks noChangeAspect="1" noChangeArrowheads="1"/>
            </p:cNvPicPr>
            <p:nvPr/>
          </p:nvPicPr>
          <p:blipFill>
            <a:blip r:embed="rId3" cstate="print">
              <a:lum contrast="30000"/>
            </a:blip>
            <a:srcRect l="52504" t="7765" r="33766" b="71418"/>
            <a:stretch>
              <a:fillRect/>
            </a:stretch>
          </p:blipFill>
          <p:spPr bwMode="auto">
            <a:xfrm>
              <a:off x="611560" y="1844824"/>
              <a:ext cx="3240360" cy="42484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圆角矩形 7"/>
            <p:cNvSpPr/>
            <p:nvPr/>
          </p:nvSpPr>
          <p:spPr>
            <a:xfrm rot="434026">
              <a:off x="2123625" y="2133341"/>
              <a:ext cx="2304256" cy="144016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圆角矩形 8"/>
            <p:cNvSpPr/>
            <p:nvPr/>
          </p:nvSpPr>
          <p:spPr>
            <a:xfrm rot="20862507">
              <a:off x="2544695" y="4176678"/>
              <a:ext cx="2304256" cy="144016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2049" name="Object 2"/>
          <p:cNvGraphicFramePr>
            <a:graphicFrameLocks noChangeAspect="1"/>
          </p:cNvGraphicFramePr>
          <p:nvPr/>
        </p:nvGraphicFramePr>
        <p:xfrm>
          <a:off x="3779912" y="1988840"/>
          <a:ext cx="4824536" cy="4623693"/>
        </p:xfrm>
        <a:graphic>
          <a:graphicData uri="http://schemas.openxmlformats.org/presentationml/2006/ole">
            <p:oleObj spid="_x0000_s2049" name="位图图像" r:id="rId4" imgW="4715533" imgH="4219048" progId="PBrush">
              <p:embed/>
            </p:oleObj>
          </a:graphicData>
        </a:graphic>
      </p:graphicFrame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1907704" y="4077072"/>
            <a:ext cx="1224136" cy="5847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3200" b="1" dirty="0"/>
              <a:t>枝芽</a:t>
            </a:r>
          </a:p>
        </p:txBody>
      </p:sp>
      <p:sp>
        <p:nvSpPr>
          <p:cNvPr id="12" name="Text Box 14"/>
          <p:cNvSpPr txBox="1">
            <a:spLocks noChangeArrowheads="1"/>
          </p:cNvSpPr>
          <p:nvPr/>
        </p:nvSpPr>
        <p:spPr bwMode="auto">
          <a:xfrm>
            <a:off x="1691680" y="5013176"/>
            <a:ext cx="18002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外形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较小</a:t>
            </a:r>
            <a:endParaRPr lang="en-US" altLang="zh-CN" sz="2800" b="1" dirty="0" smtClean="0">
              <a:solidFill>
                <a:srgbClr val="FF0000"/>
              </a:solidFill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</a:rPr>
              <a:t>尖端</a:t>
            </a:r>
            <a:r>
              <a:rPr lang="zh-CN" altLang="en-US" sz="2800" b="1" dirty="0">
                <a:solidFill>
                  <a:srgbClr val="FF0000"/>
                </a:solidFill>
              </a:rPr>
              <a:t>明显</a:t>
            </a:r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5724128" y="260648"/>
            <a:ext cx="1224136" cy="5847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/>
              <a:t>花芽</a:t>
            </a:r>
            <a:endParaRPr lang="zh-CN" altLang="en-US" sz="3200" b="1" dirty="0"/>
          </a:p>
        </p:txBody>
      </p:sp>
      <p:sp>
        <p:nvSpPr>
          <p:cNvPr id="14" name="Text Box 14"/>
          <p:cNvSpPr txBox="1">
            <a:spLocks noChangeArrowheads="1"/>
          </p:cNvSpPr>
          <p:nvPr/>
        </p:nvSpPr>
        <p:spPr bwMode="auto">
          <a:xfrm>
            <a:off x="5508104" y="1052736"/>
            <a:ext cx="18002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</a:rPr>
              <a:t>外形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较大顶端钝圆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cxnSp>
        <p:nvCxnSpPr>
          <p:cNvPr id="19" name="直接连接符 18"/>
          <p:cNvCxnSpPr/>
          <p:nvPr/>
        </p:nvCxnSpPr>
        <p:spPr>
          <a:xfrm rot="10800000">
            <a:off x="3131840" y="4365104"/>
            <a:ext cx="1368152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rot="10800000">
            <a:off x="7020272" y="620688"/>
            <a:ext cx="576064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rot="16200000" flipV="1">
            <a:off x="6876256" y="1340768"/>
            <a:ext cx="2160240" cy="72008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3" name="椭圆 42"/>
          <p:cNvSpPr/>
          <p:nvPr/>
        </p:nvSpPr>
        <p:spPr>
          <a:xfrm rot="3308368">
            <a:off x="2081185" y="835352"/>
            <a:ext cx="756214" cy="1168697"/>
          </a:xfrm>
          <a:prstGeom prst="ellipse">
            <a:avLst/>
          </a:prstGeom>
          <a:noFill/>
          <a:ln w="28575">
            <a:solidFill>
              <a:srgbClr val="00B050"/>
            </a:solidFill>
            <a:prstDash val="sysDash"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47" name="椭圆 46"/>
          <p:cNvSpPr/>
          <p:nvPr/>
        </p:nvSpPr>
        <p:spPr>
          <a:xfrm rot="5087965">
            <a:off x="1055983" y="290341"/>
            <a:ext cx="1198165" cy="1166217"/>
          </a:xfrm>
          <a:prstGeom prst="ellipse">
            <a:avLst/>
          </a:prstGeom>
          <a:noFill/>
          <a:ln w="28575">
            <a:solidFill>
              <a:srgbClr val="3333FF"/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48" name="椭圆 47"/>
          <p:cNvSpPr/>
          <p:nvPr/>
        </p:nvSpPr>
        <p:spPr>
          <a:xfrm rot="5087965">
            <a:off x="1295560" y="2559257"/>
            <a:ext cx="1198165" cy="1166217"/>
          </a:xfrm>
          <a:prstGeom prst="ellipse">
            <a:avLst/>
          </a:prstGeom>
          <a:noFill/>
          <a:ln w="28575">
            <a:solidFill>
              <a:srgbClr val="3333FF"/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repeatCount="5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50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xit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3" presetClass="exit" presetSubtype="1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3" presetClass="exit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P spid="13" grpId="0" animBg="1"/>
      <p:bldP spid="14" grpId="0"/>
      <p:bldP spid="43" grpId="0" animBg="1"/>
      <p:bldP spid="43" grpId="1" animBg="1"/>
      <p:bldP spid="43" grpId="2" animBg="1"/>
      <p:bldP spid="47" grpId="0" animBg="1"/>
      <p:bldP spid="47" grpId="1" animBg="1"/>
      <p:bldP spid="47" grpId="2" animBg="1"/>
      <p:bldP spid="48" grpId="0" animBg="1"/>
      <p:bldP spid="48" grpId="1" animBg="1"/>
      <p:bldP spid="48" grpId="2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 anchorCtr="1"/>
          <a:lstStyle/>
          <a:p>
            <a:pPr algn="ctr"/>
            <a:endParaRPr lang="zh-CN" altLang="en-US" sz="2800" b="1" dirty="0"/>
          </a:p>
        </p:txBody>
      </p:sp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3059832" y="188640"/>
            <a:ext cx="2987824" cy="646331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楷体_GB2312" pitchFamily="49" charset="-122"/>
              </a:rPr>
              <a:t>芽</a:t>
            </a:r>
            <a:r>
              <a:rPr kumimoji="1" lang="zh-CN" altLang="en-US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楷体_GB2312" pitchFamily="49" charset="-122"/>
              </a:rPr>
              <a:t>的类型</a:t>
            </a:r>
            <a:r>
              <a:rPr kumimoji="1" lang="en-US" altLang="zh-CN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楷体_GB2312" pitchFamily="49" charset="-122"/>
              </a:rPr>
              <a:t>:</a:t>
            </a:r>
          </a:p>
        </p:txBody>
      </p:sp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152400" y="836712"/>
            <a:ext cx="3886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>
                <a:latin typeface="Times New Roman" pitchFamily="18" charset="0"/>
                <a:ea typeface="黑体" pitchFamily="49" charset="-122"/>
              </a:rPr>
              <a:t>１、</a:t>
            </a:r>
            <a:r>
              <a:rPr kumimoji="1" lang="zh-CN" altLang="en-US" sz="2800" b="1" dirty="0">
                <a:latin typeface="Times New Roman" pitchFamily="18" charset="0"/>
                <a:ea typeface="黑体" pitchFamily="49" charset="-122"/>
              </a:rPr>
              <a:t>按照着生位置分</a:t>
            </a:r>
            <a:endParaRPr kumimoji="1" lang="zh-CN" altLang="en-US" sz="3200" b="1" dirty="0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10244" name="AutoShape 4"/>
          <p:cNvSpPr>
            <a:spLocks/>
          </p:cNvSpPr>
          <p:nvPr/>
        </p:nvSpPr>
        <p:spPr bwMode="auto">
          <a:xfrm>
            <a:off x="251520" y="1707704"/>
            <a:ext cx="288032" cy="1656184"/>
          </a:xfrm>
          <a:prstGeom prst="leftBrace">
            <a:avLst>
              <a:gd name="adj1" fmla="val 32128"/>
              <a:gd name="adj2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539552" y="1635696"/>
            <a:ext cx="12192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>
                <a:solidFill>
                  <a:srgbClr val="3333FF"/>
                </a:solidFill>
                <a:latin typeface="Times New Roman" pitchFamily="18" charset="0"/>
              </a:rPr>
              <a:t>顶芽</a:t>
            </a:r>
            <a:r>
              <a:rPr kumimoji="1" lang="en-US" altLang="zh-CN" sz="2800" b="1" dirty="0">
                <a:latin typeface="Times New Roman" pitchFamily="18" charset="0"/>
              </a:rPr>
              <a:t>:</a:t>
            </a:r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539552" y="2931840"/>
            <a:ext cx="136683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>
                <a:solidFill>
                  <a:srgbClr val="3333FF"/>
                </a:solidFill>
                <a:latin typeface="Times New Roman" pitchFamily="18" charset="0"/>
              </a:rPr>
              <a:t>侧芽</a:t>
            </a:r>
            <a:r>
              <a:rPr kumimoji="1" lang="en-US" altLang="zh-CN" sz="2800" b="1" dirty="0">
                <a:latin typeface="Times New Roman" pitchFamily="18" charset="0"/>
              </a:rPr>
              <a:t>:</a:t>
            </a:r>
          </a:p>
        </p:txBody>
      </p:sp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1547664" y="1491680"/>
            <a:ext cx="2417762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>
                <a:latin typeface="华文仿宋" pitchFamily="2" charset="-122"/>
                <a:ea typeface="华文仿宋" pitchFamily="2" charset="-122"/>
              </a:rPr>
              <a:t>着生在主干或侧枝的</a:t>
            </a:r>
            <a:r>
              <a:rPr kumimoji="1" lang="zh-CN" altLang="en-US" sz="2800" b="1" dirty="0">
                <a:solidFill>
                  <a:srgbClr val="FF0000"/>
                </a:solidFill>
                <a:latin typeface="华文仿宋" pitchFamily="2" charset="-122"/>
                <a:ea typeface="华文仿宋" pitchFamily="2" charset="-122"/>
              </a:rPr>
              <a:t>顶端</a:t>
            </a:r>
          </a:p>
        </p:txBody>
      </p:sp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1547664" y="2715816"/>
            <a:ext cx="272675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1" lang="zh-CN" altLang="en-US" sz="2800" b="1" dirty="0">
                <a:latin typeface="华文仿宋" pitchFamily="2" charset="-122"/>
                <a:ea typeface="华文仿宋" pitchFamily="2" charset="-122"/>
              </a:rPr>
              <a:t>着生在主干或侧枝侧面的</a:t>
            </a:r>
            <a:r>
              <a:rPr kumimoji="1" lang="zh-CN" altLang="en-US" sz="2800" b="1" dirty="0">
                <a:solidFill>
                  <a:srgbClr val="FF0000"/>
                </a:solidFill>
                <a:latin typeface="华文仿宋" pitchFamily="2" charset="-122"/>
                <a:ea typeface="华文仿宋" pitchFamily="2" charset="-122"/>
              </a:rPr>
              <a:t>叶腋</a:t>
            </a:r>
            <a:r>
              <a:rPr kumimoji="1" lang="zh-CN" altLang="en-US" sz="2800" b="1" dirty="0">
                <a:latin typeface="华文仿宋" pitchFamily="2" charset="-122"/>
                <a:ea typeface="华文仿宋" pitchFamily="2" charset="-122"/>
              </a:rPr>
              <a:t>处</a:t>
            </a:r>
          </a:p>
        </p:txBody>
      </p:sp>
      <p:sp>
        <p:nvSpPr>
          <p:cNvPr id="10249" name="Text Box 9"/>
          <p:cNvSpPr txBox="1">
            <a:spLocks noChangeArrowheads="1"/>
          </p:cNvSpPr>
          <p:nvPr/>
        </p:nvSpPr>
        <p:spPr bwMode="auto">
          <a:xfrm>
            <a:off x="4267200" y="836712"/>
            <a:ext cx="4876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>
                <a:latin typeface="黑体" pitchFamily="49" charset="-122"/>
                <a:ea typeface="黑体" pitchFamily="49" charset="-122"/>
              </a:rPr>
              <a:t>２、</a:t>
            </a:r>
            <a:r>
              <a:rPr kumimoji="1" lang="zh-CN" altLang="en-US" sz="2800" b="1" dirty="0">
                <a:latin typeface="黑体" pitchFamily="49" charset="-122"/>
                <a:ea typeface="黑体" pitchFamily="49" charset="-122"/>
              </a:rPr>
              <a:t>按照芽的性质和构造分</a:t>
            </a:r>
            <a:endParaRPr kumimoji="1"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250" name="AutoShape 10"/>
          <p:cNvSpPr>
            <a:spLocks/>
          </p:cNvSpPr>
          <p:nvPr/>
        </p:nvSpPr>
        <p:spPr bwMode="auto">
          <a:xfrm>
            <a:off x="4953000" y="1690787"/>
            <a:ext cx="267072" cy="1889125"/>
          </a:xfrm>
          <a:prstGeom prst="leftBrace">
            <a:avLst>
              <a:gd name="adj1" fmla="val 66088"/>
              <a:gd name="adj2" fmla="val 50000"/>
            </a:avLst>
          </a:prstGeom>
          <a:ln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zh-CN" altLang="en-US"/>
          </a:p>
        </p:txBody>
      </p:sp>
      <p:sp>
        <p:nvSpPr>
          <p:cNvPr id="10251" name="Text Box 11"/>
          <p:cNvSpPr txBox="1">
            <a:spLocks noChangeArrowheads="1"/>
          </p:cNvSpPr>
          <p:nvPr/>
        </p:nvSpPr>
        <p:spPr bwMode="auto">
          <a:xfrm>
            <a:off x="5148064" y="1635696"/>
            <a:ext cx="118640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 smtClean="0">
                <a:solidFill>
                  <a:srgbClr val="3333FF"/>
                </a:solidFill>
                <a:latin typeface="Times New Roman" pitchFamily="18" charset="0"/>
              </a:rPr>
              <a:t>枝   芽</a:t>
            </a:r>
            <a:r>
              <a:rPr kumimoji="1" lang="en-US" altLang="zh-CN" sz="2800" b="1" dirty="0">
                <a:latin typeface="Times New Roman" pitchFamily="18" charset="0"/>
              </a:rPr>
              <a:t>:</a:t>
            </a:r>
          </a:p>
        </p:txBody>
      </p:sp>
      <p:sp>
        <p:nvSpPr>
          <p:cNvPr id="10252" name="Text Box 12"/>
          <p:cNvSpPr txBox="1">
            <a:spLocks noChangeArrowheads="1"/>
          </p:cNvSpPr>
          <p:nvPr/>
        </p:nvSpPr>
        <p:spPr bwMode="auto">
          <a:xfrm>
            <a:off x="5148064" y="2355776"/>
            <a:ext cx="131397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 smtClean="0">
                <a:solidFill>
                  <a:srgbClr val="3333FF"/>
                </a:solidFill>
                <a:latin typeface="Times New Roman" pitchFamily="18" charset="0"/>
              </a:rPr>
              <a:t>花   芽</a:t>
            </a:r>
            <a:r>
              <a:rPr kumimoji="1" lang="en-US" altLang="zh-CN" sz="2800" b="1" dirty="0">
                <a:latin typeface="Times New Roman" pitchFamily="18" charset="0"/>
              </a:rPr>
              <a:t>:</a:t>
            </a:r>
          </a:p>
        </p:txBody>
      </p:sp>
      <p:sp>
        <p:nvSpPr>
          <p:cNvPr id="10253" name="Text Box 13"/>
          <p:cNvSpPr txBox="1">
            <a:spLocks noChangeArrowheads="1"/>
          </p:cNvSpPr>
          <p:nvPr/>
        </p:nvSpPr>
        <p:spPr bwMode="auto">
          <a:xfrm>
            <a:off x="5148064" y="3075856"/>
            <a:ext cx="1295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>
                <a:solidFill>
                  <a:srgbClr val="3333FF"/>
                </a:solidFill>
                <a:latin typeface="Times New Roman" pitchFamily="18" charset="0"/>
              </a:rPr>
              <a:t>混合芽</a:t>
            </a:r>
            <a:r>
              <a:rPr kumimoji="1" lang="en-US" altLang="zh-CN" sz="2800" b="1" dirty="0">
                <a:latin typeface="Times New Roman" pitchFamily="18" charset="0"/>
              </a:rPr>
              <a:t>:</a:t>
            </a:r>
          </a:p>
        </p:txBody>
      </p:sp>
      <p:sp>
        <p:nvSpPr>
          <p:cNvPr id="10254" name="Text Box 14"/>
          <p:cNvSpPr txBox="1">
            <a:spLocks noChangeArrowheads="1"/>
          </p:cNvSpPr>
          <p:nvPr/>
        </p:nvSpPr>
        <p:spPr bwMode="auto">
          <a:xfrm>
            <a:off x="6372200" y="1635696"/>
            <a:ext cx="2438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>
                <a:latin typeface="华文仿宋" pitchFamily="2" charset="-122"/>
                <a:ea typeface="华文仿宋" pitchFamily="2" charset="-122"/>
              </a:rPr>
              <a:t>发育成</a:t>
            </a:r>
            <a:r>
              <a:rPr kumimoji="1" lang="zh-CN" altLang="en-US" sz="2800" b="1" dirty="0">
                <a:solidFill>
                  <a:srgbClr val="FF0000"/>
                </a:solidFill>
                <a:latin typeface="华文仿宋" pitchFamily="2" charset="-122"/>
                <a:ea typeface="华文仿宋" pitchFamily="2" charset="-122"/>
              </a:rPr>
              <a:t>茎</a:t>
            </a:r>
            <a:r>
              <a:rPr kumimoji="1" lang="zh-CN" altLang="en-US" sz="2800" b="1" dirty="0">
                <a:latin typeface="华文仿宋" pitchFamily="2" charset="-122"/>
                <a:ea typeface="华文仿宋" pitchFamily="2" charset="-122"/>
              </a:rPr>
              <a:t>和</a:t>
            </a:r>
            <a:r>
              <a:rPr kumimoji="1" lang="zh-CN" altLang="en-US" sz="2800" b="1" dirty="0">
                <a:solidFill>
                  <a:srgbClr val="FF0000"/>
                </a:solidFill>
                <a:latin typeface="华文仿宋" pitchFamily="2" charset="-122"/>
                <a:ea typeface="华文仿宋" pitchFamily="2" charset="-122"/>
              </a:rPr>
              <a:t>叶</a:t>
            </a:r>
          </a:p>
        </p:txBody>
      </p:sp>
      <p:sp>
        <p:nvSpPr>
          <p:cNvPr id="10255" name="Text Box 15"/>
          <p:cNvSpPr txBox="1">
            <a:spLocks noChangeArrowheads="1"/>
          </p:cNvSpPr>
          <p:nvPr/>
        </p:nvSpPr>
        <p:spPr bwMode="auto">
          <a:xfrm>
            <a:off x="6372200" y="2355776"/>
            <a:ext cx="1981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>
                <a:latin typeface="华文仿宋" pitchFamily="2" charset="-122"/>
                <a:ea typeface="华文仿宋" pitchFamily="2" charset="-122"/>
              </a:rPr>
              <a:t>发育成</a:t>
            </a:r>
            <a:r>
              <a:rPr kumimoji="1" lang="zh-CN" altLang="en-US" sz="2800" b="1" dirty="0">
                <a:solidFill>
                  <a:srgbClr val="FF0000"/>
                </a:solidFill>
                <a:latin typeface="华文仿宋" pitchFamily="2" charset="-122"/>
                <a:ea typeface="华文仿宋" pitchFamily="2" charset="-122"/>
              </a:rPr>
              <a:t>花</a:t>
            </a:r>
          </a:p>
        </p:txBody>
      </p:sp>
      <p:sp>
        <p:nvSpPr>
          <p:cNvPr id="10256" name="Text Box 16"/>
          <p:cNvSpPr txBox="1">
            <a:spLocks noChangeArrowheads="1"/>
          </p:cNvSpPr>
          <p:nvPr/>
        </p:nvSpPr>
        <p:spPr bwMode="auto">
          <a:xfrm>
            <a:off x="6372200" y="3075856"/>
            <a:ext cx="2438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>
                <a:latin typeface="华文仿宋" pitchFamily="2" charset="-122"/>
                <a:ea typeface="华文仿宋" pitchFamily="2" charset="-122"/>
              </a:rPr>
              <a:t>发育成</a:t>
            </a:r>
            <a:r>
              <a:rPr kumimoji="1" lang="zh-CN" altLang="en-US" sz="2800" b="1" dirty="0">
                <a:solidFill>
                  <a:srgbClr val="FF0000"/>
                </a:solidFill>
                <a:latin typeface="华文仿宋" pitchFamily="2" charset="-122"/>
                <a:ea typeface="华文仿宋" pitchFamily="2" charset="-122"/>
              </a:rPr>
              <a:t>叶</a:t>
            </a:r>
            <a:r>
              <a:rPr kumimoji="1" lang="zh-CN" altLang="en-US" sz="2800" b="1" dirty="0">
                <a:latin typeface="华文仿宋" pitchFamily="2" charset="-122"/>
                <a:ea typeface="华文仿宋" pitchFamily="2" charset="-122"/>
              </a:rPr>
              <a:t>和</a:t>
            </a:r>
            <a:r>
              <a:rPr kumimoji="1" lang="zh-CN" altLang="en-US" sz="2800" b="1" dirty="0">
                <a:solidFill>
                  <a:srgbClr val="FF0000"/>
                </a:solidFill>
                <a:latin typeface="华文仿宋" pitchFamily="2" charset="-122"/>
                <a:ea typeface="华文仿宋" pitchFamily="2" charset="-122"/>
              </a:rPr>
              <a:t>花</a:t>
            </a:r>
          </a:p>
        </p:txBody>
      </p:sp>
      <p:sp>
        <p:nvSpPr>
          <p:cNvPr id="55313" name="Text Box 17"/>
          <p:cNvSpPr txBox="1">
            <a:spLocks noChangeArrowheads="1"/>
          </p:cNvSpPr>
          <p:nvPr/>
        </p:nvSpPr>
        <p:spPr bwMode="auto">
          <a:xfrm>
            <a:off x="683568" y="4437112"/>
            <a:ext cx="78486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、顶芽一定是枝芽么？</a:t>
            </a:r>
          </a:p>
        </p:txBody>
      </p:sp>
      <p:sp>
        <p:nvSpPr>
          <p:cNvPr id="55314" name="Text Box 18"/>
          <p:cNvSpPr txBox="1">
            <a:spLocks noChangeArrowheads="1"/>
          </p:cNvSpPr>
          <p:nvPr/>
        </p:nvSpPr>
        <p:spPr bwMode="auto">
          <a:xfrm>
            <a:off x="685800" y="5373216"/>
            <a:ext cx="84582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、发育成枝条的芽应该是什么芽？</a:t>
            </a:r>
          </a:p>
        </p:txBody>
      </p:sp>
      <p:sp>
        <p:nvSpPr>
          <p:cNvPr id="55316" name="Text Box 20"/>
          <p:cNvSpPr txBox="1">
            <a:spLocks noChangeArrowheads="1"/>
          </p:cNvSpPr>
          <p:nvPr/>
        </p:nvSpPr>
        <p:spPr bwMode="auto">
          <a:xfrm>
            <a:off x="1331640" y="4869160"/>
            <a:ext cx="74676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不一定，也可能是花芽和混合芽。</a:t>
            </a:r>
          </a:p>
        </p:txBody>
      </p:sp>
      <p:sp>
        <p:nvSpPr>
          <p:cNvPr id="55317" name="Text Box 21"/>
          <p:cNvSpPr txBox="1">
            <a:spLocks noChangeArrowheads="1"/>
          </p:cNvSpPr>
          <p:nvPr/>
        </p:nvSpPr>
        <p:spPr bwMode="auto">
          <a:xfrm>
            <a:off x="1403648" y="5877272"/>
            <a:ext cx="36576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枝芽和混合芽。</a:t>
            </a:r>
          </a:p>
        </p:txBody>
      </p:sp>
      <p:pic>
        <p:nvPicPr>
          <p:cNvPr id="23" name="图片 22" descr="94b471900ee7dc9ca877a4c8.jpg"/>
          <p:cNvPicPr>
            <a:picLocks noChangeAspect="1"/>
          </p:cNvPicPr>
          <p:nvPr/>
        </p:nvPicPr>
        <p:blipFill>
          <a:blip r:embed="rId2" cstate="print">
            <a:lum contrast="20000"/>
          </a:blip>
          <a:srcRect l="36624" t="26900" r="29514" b="18501"/>
          <a:stretch>
            <a:fillRect/>
          </a:stretch>
        </p:blipFill>
        <p:spPr>
          <a:xfrm>
            <a:off x="6876256" y="4293096"/>
            <a:ext cx="1944216" cy="216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5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5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5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55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13" grpId="0"/>
      <p:bldP spid="55314" grpId="0"/>
      <p:bldP spid="55316" grpId="0"/>
      <p:bldP spid="553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0" y="0"/>
            <a:ext cx="9144000" cy="704664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 anchorCtr="1"/>
          <a:lstStyle/>
          <a:p>
            <a:endParaRPr lang="zh-CN" altLang="en-US" sz="2800" b="1" dirty="0"/>
          </a:p>
        </p:txBody>
      </p:sp>
      <p:pic>
        <p:nvPicPr>
          <p:cNvPr id="23" name="Picture 2" descr="芽的结构图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10000"/>
          </a:blip>
          <a:srcRect t="3564" r="14000" b="7918"/>
          <a:stretch>
            <a:fillRect/>
          </a:stretch>
        </p:blipFill>
        <p:spPr bwMode="auto">
          <a:xfrm>
            <a:off x="1403648" y="764704"/>
            <a:ext cx="3168352" cy="547260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sp>
        <p:nvSpPr>
          <p:cNvPr id="24" name="Text Box 3"/>
          <p:cNvSpPr txBox="1">
            <a:spLocks noChangeArrowheads="1"/>
          </p:cNvSpPr>
          <p:nvPr/>
        </p:nvSpPr>
        <p:spPr bwMode="auto">
          <a:xfrm>
            <a:off x="4499992" y="2276872"/>
            <a:ext cx="18002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3333FF"/>
                </a:solidFill>
                <a:latin typeface="华文楷体" pitchFamily="2" charset="-122"/>
                <a:ea typeface="华文楷体" pitchFamily="2" charset="-122"/>
              </a:rPr>
              <a:t>生长点</a:t>
            </a:r>
          </a:p>
        </p:txBody>
      </p:sp>
      <p:sp>
        <p:nvSpPr>
          <p:cNvPr id="25" name="Text Box 4"/>
          <p:cNvSpPr txBox="1">
            <a:spLocks noChangeArrowheads="1"/>
          </p:cNvSpPr>
          <p:nvPr/>
        </p:nvSpPr>
        <p:spPr bwMode="auto">
          <a:xfrm>
            <a:off x="4499992" y="2780928"/>
            <a:ext cx="20510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3333FF"/>
                </a:solidFill>
                <a:latin typeface="华文楷体" pitchFamily="2" charset="-122"/>
                <a:ea typeface="华文楷体" pitchFamily="2" charset="-122"/>
              </a:rPr>
              <a:t>叶原基</a:t>
            </a:r>
          </a:p>
        </p:txBody>
      </p:sp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4499992" y="3284984"/>
            <a:ext cx="11017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3333FF"/>
                </a:solidFill>
                <a:latin typeface="华文楷体" pitchFamily="2" charset="-122"/>
                <a:ea typeface="华文楷体" pitchFamily="2" charset="-122"/>
              </a:rPr>
              <a:t>幼叶</a:t>
            </a:r>
          </a:p>
        </p:txBody>
      </p:sp>
      <p:sp>
        <p:nvSpPr>
          <p:cNvPr id="27" name="Text Box 6"/>
          <p:cNvSpPr txBox="1">
            <a:spLocks noChangeArrowheads="1"/>
          </p:cNvSpPr>
          <p:nvPr/>
        </p:nvSpPr>
        <p:spPr bwMode="auto">
          <a:xfrm>
            <a:off x="4499992" y="3933056"/>
            <a:ext cx="11017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3333FF"/>
                </a:solidFill>
                <a:latin typeface="华文楷体" pitchFamily="2" charset="-122"/>
                <a:ea typeface="华文楷体" pitchFamily="2" charset="-122"/>
              </a:rPr>
              <a:t>芽轴</a:t>
            </a:r>
          </a:p>
        </p:txBody>
      </p:sp>
      <p:sp>
        <p:nvSpPr>
          <p:cNvPr id="28" name="Text Box 7"/>
          <p:cNvSpPr txBox="1">
            <a:spLocks noChangeArrowheads="1"/>
          </p:cNvSpPr>
          <p:nvPr/>
        </p:nvSpPr>
        <p:spPr bwMode="auto">
          <a:xfrm>
            <a:off x="4499992" y="4509120"/>
            <a:ext cx="18002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3333FF"/>
                </a:solidFill>
                <a:latin typeface="华文楷体" pitchFamily="2" charset="-122"/>
                <a:ea typeface="华文楷体" pitchFamily="2" charset="-122"/>
              </a:rPr>
              <a:t>芽原基</a:t>
            </a:r>
          </a:p>
        </p:txBody>
      </p:sp>
      <p:pic>
        <p:nvPicPr>
          <p:cNvPr id="20" name="Picture 8"/>
          <p:cNvPicPr>
            <a:picLocks noChangeAspect="1" noChangeArrowheads="1"/>
          </p:cNvPicPr>
          <p:nvPr/>
        </p:nvPicPr>
        <p:blipFill>
          <a:blip r:embed="rId4" cstate="print">
            <a:lum contrast="20000"/>
          </a:blip>
          <a:srcRect l="16868" r="23381"/>
          <a:stretch>
            <a:fillRect/>
          </a:stretch>
        </p:blipFill>
        <p:spPr bwMode="auto">
          <a:xfrm>
            <a:off x="251520" y="2276872"/>
            <a:ext cx="1440160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Line 3"/>
          <p:cNvSpPr>
            <a:spLocks noChangeShapeType="1"/>
          </p:cNvSpPr>
          <p:nvPr/>
        </p:nvSpPr>
        <p:spPr bwMode="auto">
          <a:xfrm flipH="1">
            <a:off x="683568" y="1556792"/>
            <a:ext cx="647700" cy="3528392"/>
          </a:xfrm>
          <a:prstGeom prst="line">
            <a:avLst/>
          </a:prstGeom>
          <a:noFill/>
          <a:ln w="76200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5" cstate="print">
            <a:lum bright="-36000" contrast="74000"/>
          </a:blip>
          <a:srcRect r="17919"/>
          <a:stretch>
            <a:fillRect/>
          </a:stretch>
        </p:blipFill>
        <p:spPr bwMode="auto">
          <a:xfrm>
            <a:off x="7740352" y="1556792"/>
            <a:ext cx="1403648" cy="4753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Line 28"/>
          <p:cNvSpPr>
            <a:spLocks noChangeShapeType="1"/>
          </p:cNvSpPr>
          <p:nvPr/>
        </p:nvSpPr>
        <p:spPr bwMode="auto">
          <a:xfrm flipH="1">
            <a:off x="7524328" y="4221088"/>
            <a:ext cx="1008112" cy="72008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31" name="Line 29"/>
          <p:cNvSpPr>
            <a:spLocks noChangeShapeType="1"/>
          </p:cNvSpPr>
          <p:nvPr/>
        </p:nvSpPr>
        <p:spPr bwMode="auto">
          <a:xfrm flipH="1">
            <a:off x="7452320" y="3501008"/>
            <a:ext cx="864096" cy="45720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/>
          <a:lstStyle/>
          <a:p>
            <a:r>
              <a:rPr lang="en-US" altLang="zh-CN" dirty="0" smtClean="0"/>
              <a:t>                            </a:t>
            </a:r>
            <a:endParaRPr lang="zh-CN" altLang="en-US" dirty="0"/>
          </a:p>
        </p:txBody>
      </p:sp>
      <p:sp>
        <p:nvSpPr>
          <p:cNvPr id="32" name="Line 30"/>
          <p:cNvSpPr>
            <a:spLocks noChangeShapeType="1"/>
          </p:cNvSpPr>
          <p:nvPr/>
        </p:nvSpPr>
        <p:spPr bwMode="auto">
          <a:xfrm flipH="1" flipV="1">
            <a:off x="7524328" y="4869160"/>
            <a:ext cx="1007368" cy="792088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33" name="Text Box 32"/>
          <p:cNvSpPr txBox="1">
            <a:spLocks noChangeArrowheads="1"/>
          </p:cNvSpPr>
          <p:nvPr/>
        </p:nvSpPr>
        <p:spPr bwMode="auto">
          <a:xfrm>
            <a:off x="6588224" y="3284984"/>
            <a:ext cx="901824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C00000"/>
                </a:solidFill>
                <a:ea typeface="黑体" pitchFamily="49" charset="-122"/>
              </a:rPr>
              <a:t>新叶</a:t>
            </a:r>
            <a:endParaRPr lang="zh-CN" altLang="en-US" sz="2800" b="1" dirty="0">
              <a:solidFill>
                <a:srgbClr val="C00000"/>
              </a:solidFill>
              <a:ea typeface="黑体" pitchFamily="49" charset="-122"/>
            </a:endParaRPr>
          </a:p>
        </p:txBody>
      </p:sp>
      <p:sp>
        <p:nvSpPr>
          <p:cNvPr id="34" name="Text Box 33"/>
          <p:cNvSpPr txBox="1">
            <a:spLocks noChangeArrowheads="1"/>
          </p:cNvSpPr>
          <p:nvPr/>
        </p:nvSpPr>
        <p:spPr bwMode="auto">
          <a:xfrm>
            <a:off x="6732240" y="3933056"/>
            <a:ext cx="914400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C00000"/>
                </a:solidFill>
                <a:ea typeface="黑体" pitchFamily="49" charset="-122"/>
              </a:rPr>
              <a:t>茎</a:t>
            </a:r>
          </a:p>
        </p:txBody>
      </p:sp>
      <p:sp>
        <p:nvSpPr>
          <p:cNvPr id="35" name="Text Box 34"/>
          <p:cNvSpPr txBox="1">
            <a:spLocks noChangeArrowheads="1"/>
          </p:cNvSpPr>
          <p:nvPr/>
        </p:nvSpPr>
        <p:spPr bwMode="auto">
          <a:xfrm>
            <a:off x="6588224" y="4509120"/>
            <a:ext cx="914400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侧芽</a:t>
            </a:r>
          </a:p>
        </p:txBody>
      </p:sp>
      <p:sp>
        <p:nvSpPr>
          <p:cNvPr id="36" name="Line 35"/>
          <p:cNvSpPr>
            <a:spLocks noChangeShapeType="1"/>
          </p:cNvSpPr>
          <p:nvPr/>
        </p:nvSpPr>
        <p:spPr bwMode="auto">
          <a:xfrm flipH="1" flipV="1">
            <a:off x="7596336" y="2204864"/>
            <a:ext cx="936104" cy="189734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38" name="Rectangle 37"/>
          <p:cNvSpPr>
            <a:spLocks noChangeArrowheads="1"/>
          </p:cNvSpPr>
          <p:nvPr/>
        </p:nvSpPr>
        <p:spPr bwMode="auto">
          <a:xfrm>
            <a:off x="6444208" y="2420888"/>
            <a:ext cx="15668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(</a:t>
            </a:r>
            <a:r>
              <a:rPr lang="zh-CN" altLang="en-US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新的芽结构</a:t>
            </a:r>
            <a:r>
              <a:rPr lang="en-US" altLang="zh-CN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)</a:t>
            </a:r>
          </a:p>
        </p:txBody>
      </p:sp>
      <p:sp>
        <p:nvSpPr>
          <p:cNvPr id="39" name="Text Box 39"/>
          <p:cNvSpPr txBox="1">
            <a:spLocks noChangeArrowheads="1"/>
          </p:cNvSpPr>
          <p:nvPr/>
        </p:nvSpPr>
        <p:spPr bwMode="auto">
          <a:xfrm>
            <a:off x="6588224" y="1916832"/>
            <a:ext cx="914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C00000"/>
                </a:solidFill>
                <a:ea typeface="黑体" pitchFamily="49" charset="-122"/>
              </a:rPr>
              <a:t>顶芽</a:t>
            </a:r>
          </a:p>
        </p:txBody>
      </p:sp>
      <p:sp>
        <p:nvSpPr>
          <p:cNvPr id="40" name="Text Box 32"/>
          <p:cNvSpPr txBox="1">
            <a:spLocks noChangeArrowheads="1"/>
          </p:cNvSpPr>
          <p:nvPr/>
        </p:nvSpPr>
        <p:spPr bwMode="auto">
          <a:xfrm>
            <a:off x="6588224" y="2780928"/>
            <a:ext cx="1152128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 smtClean="0">
                <a:solidFill>
                  <a:srgbClr val="FF0066"/>
                </a:solidFill>
                <a:ea typeface="黑体" pitchFamily="49" charset="-122"/>
              </a:rPr>
              <a:t>幼叶</a:t>
            </a:r>
            <a:endParaRPr lang="zh-CN" altLang="en-US" sz="2800" dirty="0">
              <a:solidFill>
                <a:srgbClr val="FF0066"/>
              </a:solidFill>
              <a:ea typeface="黑体" pitchFamily="49" charset="-122"/>
            </a:endParaRPr>
          </a:p>
        </p:txBody>
      </p:sp>
      <p:cxnSp>
        <p:nvCxnSpPr>
          <p:cNvPr id="43" name="直接箭头连接符 42"/>
          <p:cNvCxnSpPr/>
          <p:nvPr/>
        </p:nvCxnSpPr>
        <p:spPr>
          <a:xfrm>
            <a:off x="5724128" y="2564904"/>
            <a:ext cx="72008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4" name="直接箭头连接符 43"/>
          <p:cNvCxnSpPr/>
          <p:nvPr/>
        </p:nvCxnSpPr>
        <p:spPr>
          <a:xfrm>
            <a:off x="5724128" y="3068960"/>
            <a:ext cx="79208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8" name="直接箭头连接符 47"/>
          <p:cNvCxnSpPr/>
          <p:nvPr/>
        </p:nvCxnSpPr>
        <p:spPr>
          <a:xfrm>
            <a:off x="5724128" y="4293096"/>
            <a:ext cx="864096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0" name="直接箭头连接符 49"/>
          <p:cNvCxnSpPr/>
          <p:nvPr/>
        </p:nvCxnSpPr>
        <p:spPr>
          <a:xfrm>
            <a:off x="5724128" y="4869160"/>
            <a:ext cx="864096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1" name="Text Box 2"/>
          <p:cNvSpPr txBox="1">
            <a:spLocks noChangeArrowheads="1"/>
          </p:cNvSpPr>
          <p:nvPr/>
        </p:nvSpPr>
        <p:spPr bwMode="auto">
          <a:xfrm>
            <a:off x="323528" y="260648"/>
            <a:ext cx="2987824" cy="646331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楷体_GB2312" pitchFamily="49" charset="-122"/>
              </a:rPr>
              <a:t>芽的结构</a:t>
            </a:r>
            <a:r>
              <a:rPr kumimoji="1" lang="en-US" altLang="zh-CN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楷体_GB2312" pitchFamily="49" charset="-122"/>
              </a:rPr>
              <a:t>:</a:t>
            </a:r>
            <a:endParaRPr kumimoji="1" lang="en-US" altLang="zh-CN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楷体_GB2312" pitchFamily="49" charset="-122"/>
            </a:endParaRPr>
          </a:p>
        </p:txBody>
      </p:sp>
      <p:cxnSp>
        <p:nvCxnSpPr>
          <p:cNvPr id="54" name="直接箭头连接符 53"/>
          <p:cNvCxnSpPr/>
          <p:nvPr/>
        </p:nvCxnSpPr>
        <p:spPr>
          <a:xfrm>
            <a:off x="5724128" y="3573016"/>
            <a:ext cx="79208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0438" name="Text Box 22"/>
          <p:cNvSpPr txBox="1">
            <a:spLocks noChangeArrowheads="1"/>
          </p:cNvSpPr>
          <p:nvPr/>
        </p:nvSpPr>
        <p:spPr bwMode="auto">
          <a:xfrm>
            <a:off x="3491880" y="332656"/>
            <a:ext cx="525658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分组实验，观察</a:t>
            </a:r>
            <a:r>
              <a:rPr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itchFamily="49" charset="-122"/>
                <a:ea typeface="仿宋" pitchFamily="49" charset="-122"/>
              </a:rPr>
              <a:t>枝芽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的结构</a:t>
            </a:r>
            <a:r>
              <a:rPr lang="en-US" altLang="zh-CN" sz="2800" b="1" dirty="0" smtClean="0">
                <a:latin typeface="仿宋" pitchFamily="49" charset="-122"/>
                <a:ea typeface="仿宋" pitchFamily="49" charset="-122"/>
              </a:rPr>
              <a:t>p34</a:t>
            </a:r>
          </a:p>
        </p:txBody>
      </p:sp>
      <p:sp>
        <p:nvSpPr>
          <p:cNvPr id="63" name="Text Box 2"/>
          <p:cNvSpPr txBox="1">
            <a:spLocks noChangeArrowheads="1"/>
          </p:cNvSpPr>
          <p:nvPr/>
        </p:nvSpPr>
        <p:spPr bwMode="auto">
          <a:xfrm>
            <a:off x="719064" y="6093296"/>
            <a:ext cx="8424936" cy="523220"/>
          </a:xfrm>
          <a:prstGeom prst="rect">
            <a:avLst/>
          </a:prstGeom>
          <a:ln>
            <a:noFill/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/>
              <a:t>讨论</a:t>
            </a:r>
            <a:r>
              <a:rPr lang="en-US" altLang="zh-CN" sz="2800" b="1" dirty="0" smtClean="0"/>
              <a:t>p34</a:t>
            </a:r>
            <a:r>
              <a:rPr lang="zh-CN" altLang="en-US" sz="2800" b="1" dirty="0" smtClean="0"/>
              <a:t>：采集时如何辨别枝条上的花芽或混合芽？</a:t>
            </a:r>
            <a:endParaRPr lang="en-US" altLang="zh-CN" sz="2800" b="1" dirty="0"/>
          </a:p>
        </p:txBody>
      </p:sp>
      <p:sp>
        <p:nvSpPr>
          <p:cNvPr id="64" name="Text Box 2"/>
          <p:cNvSpPr txBox="1">
            <a:spLocks noChangeArrowheads="1"/>
          </p:cNvSpPr>
          <p:nvPr/>
        </p:nvSpPr>
        <p:spPr bwMode="auto">
          <a:xfrm>
            <a:off x="1835696" y="6021288"/>
            <a:ext cx="4860032" cy="523220"/>
          </a:xfrm>
          <a:prstGeom prst="rect">
            <a:avLst/>
          </a:prstGeom>
          <a:ln>
            <a:noFill/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/>
              <a:t>讨论</a:t>
            </a:r>
            <a:r>
              <a:rPr lang="en-US" altLang="zh-CN" sz="2800" b="1" dirty="0" smtClean="0"/>
              <a:t>p36</a:t>
            </a:r>
            <a:r>
              <a:rPr lang="zh-CN" altLang="en-US" sz="2800" b="1" dirty="0" smtClean="0"/>
              <a:t>：</a:t>
            </a:r>
            <a:r>
              <a:rPr lang="en-US" altLang="zh-CN" sz="2800" b="1" dirty="0" smtClean="0"/>
              <a:t>1</a:t>
            </a:r>
            <a:r>
              <a:rPr lang="zh-CN" altLang="en-US" sz="2800" b="1" dirty="0" smtClean="0"/>
              <a:t>、</a:t>
            </a:r>
            <a:r>
              <a:rPr lang="en-US" altLang="zh-CN" sz="2800" b="1" dirty="0" smtClean="0"/>
              <a:t>2</a:t>
            </a:r>
            <a:endParaRPr lang="en-US" altLang="zh-CN" sz="2800" b="1" dirty="0"/>
          </a:p>
        </p:txBody>
      </p:sp>
      <p:sp>
        <p:nvSpPr>
          <p:cNvPr id="16" name="Text Box 2"/>
          <p:cNvSpPr txBox="1">
            <a:spLocks noChangeArrowheads="1"/>
          </p:cNvSpPr>
          <p:nvPr/>
        </p:nvSpPr>
        <p:spPr bwMode="auto">
          <a:xfrm>
            <a:off x="755576" y="6021288"/>
            <a:ext cx="7992888" cy="523220"/>
          </a:xfrm>
          <a:prstGeom prst="rect">
            <a:avLst/>
          </a:prstGeom>
          <a:ln>
            <a:noFill/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/>
              <a:t>阅读</a:t>
            </a:r>
            <a:r>
              <a:rPr lang="en-US" altLang="zh-CN" sz="2800" b="1" dirty="0" smtClean="0"/>
              <a:t>p36</a:t>
            </a:r>
            <a:r>
              <a:rPr lang="zh-CN" altLang="en-US" sz="2800" b="1" dirty="0" smtClean="0"/>
              <a:t>推测：枝芽的各结构将来发育成什么？</a:t>
            </a:r>
            <a:endParaRPr lang="en-US" altLang="zh-CN" sz="2800" b="1" dirty="0"/>
          </a:p>
        </p:txBody>
      </p:sp>
      <p:sp>
        <p:nvSpPr>
          <p:cNvPr id="66" name="圆角矩形 65"/>
          <p:cNvSpPr/>
          <p:nvPr/>
        </p:nvSpPr>
        <p:spPr>
          <a:xfrm>
            <a:off x="179512" y="260648"/>
            <a:ext cx="3168352" cy="64807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/>
              <a:t>芽的生长发育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3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0" dur="500"/>
                                        <p:tgtEl>
                                          <p:spTgt spid="604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00"/>
                            </p:stCondLst>
                            <p:childTnLst>
                              <p:par>
                                <p:cTn id="8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"/>
                            </p:stCondLst>
                            <p:childTnLst>
                              <p:par>
                                <p:cTn id="1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500"/>
                            </p:stCondLst>
                            <p:childTnLst>
                              <p:par>
                                <p:cTn id="13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500"/>
                            </p:stCondLst>
                            <p:childTnLst>
                              <p:par>
                                <p:cTn id="14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500"/>
                            </p:stCondLst>
                            <p:childTnLst>
                              <p:par>
                                <p:cTn id="15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  <p:bldP spid="22" grpId="0" animBg="1"/>
      <p:bldP spid="22" grpId="1" animBg="1"/>
      <p:bldP spid="30" grpId="0" animBg="1"/>
      <p:bldP spid="31" grpId="0" animBg="1"/>
      <p:bldP spid="32" grpId="0" animBg="1"/>
      <p:bldP spid="33" grpId="0"/>
      <p:bldP spid="34" grpId="0"/>
      <p:bldP spid="35" grpId="0"/>
      <p:bldP spid="36" grpId="0" animBg="1"/>
      <p:bldP spid="38" grpId="0"/>
      <p:bldP spid="39" grpId="0"/>
      <p:bldP spid="40" grpId="0"/>
      <p:bldP spid="60438" grpId="0"/>
      <p:bldP spid="63" grpId="0" animBg="1"/>
      <p:bldP spid="63" grpId="1" animBg="1"/>
      <p:bldP spid="64" grpId="0" animBg="1"/>
      <p:bldP spid="16" grpId="0" animBg="1"/>
      <p:bldP spid="16" grpId="1" animBg="1"/>
      <p:bldP spid="6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704664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 anchorCtr="1"/>
          <a:lstStyle/>
          <a:p>
            <a:endParaRPr lang="zh-CN" altLang="en-US" sz="2800" b="1" dirty="0"/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2699792" y="332656"/>
            <a:ext cx="3352800" cy="646331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 dirty="0" smtClean="0">
                <a:solidFill>
                  <a:srgbClr val="3333FF"/>
                </a:solidFill>
              </a:rPr>
              <a:t>顶端优势</a:t>
            </a:r>
            <a:endParaRPr lang="zh-CN" altLang="en-US" sz="3600" b="1" dirty="0">
              <a:solidFill>
                <a:srgbClr val="3333FF"/>
              </a:solidFill>
            </a:endParaRPr>
          </a:p>
        </p:txBody>
      </p:sp>
      <p:pic>
        <p:nvPicPr>
          <p:cNvPr id="5" name="Picture 4" descr="U98P33T148D64237F2100DT200410181459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988840"/>
            <a:ext cx="4032448" cy="4608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755576" y="1412776"/>
            <a:ext cx="792088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FF3300"/>
                </a:solidFill>
                <a:latin typeface="华文楷体" pitchFamily="2" charset="-122"/>
                <a:ea typeface="华文楷体" pitchFamily="2" charset="-122"/>
              </a:rPr>
              <a:t>顶芽</a:t>
            </a:r>
            <a:r>
              <a:rPr kumimoji="1" lang="zh-CN" altLang="en-US" sz="3200" b="1" dirty="0">
                <a:solidFill>
                  <a:srgbClr val="000099"/>
                </a:solidFill>
                <a:latin typeface="华文楷体" pitchFamily="2" charset="-122"/>
                <a:ea typeface="华文楷体" pitchFamily="2" charset="-122"/>
              </a:rPr>
              <a:t>生长</a:t>
            </a:r>
            <a:r>
              <a:rPr kumimoji="1" lang="zh-CN" altLang="en-US" sz="3200" b="1" dirty="0">
                <a:solidFill>
                  <a:srgbClr val="FF3300"/>
                </a:solidFill>
                <a:latin typeface="华文楷体" pitchFamily="2" charset="-122"/>
                <a:ea typeface="华文楷体" pitchFamily="2" charset="-122"/>
              </a:rPr>
              <a:t>旺盛</a:t>
            </a:r>
            <a:r>
              <a:rPr kumimoji="1" lang="zh-CN" altLang="en-US" sz="3200" b="1" dirty="0">
                <a:solidFill>
                  <a:srgbClr val="000099"/>
                </a:solidFill>
                <a:latin typeface="华文楷体" pitchFamily="2" charset="-122"/>
                <a:ea typeface="华文楷体" pitchFamily="2" charset="-122"/>
              </a:rPr>
              <a:t>时</a:t>
            </a:r>
            <a:r>
              <a:rPr kumimoji="1" lang="en-US" altLang="zh-CN" sz="3200" b="1" dirty="0">
                <a:solidFill>
                  <a:srgbClr val="000099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kumimoji="1" lang="zh-CN" altLang="en-US" sz="3200" b="1" dirty="0">
                <a:solidFill>
                  <a:srgbClr val="FF3300"/>
                </a:solidFill>
                <a:latin typeface="华文楷体" pitchFamily="2" charset="-122"/>
                <a:ea typeface="华文楷体" pitchFamily="2" charset="-122"/>
              </a:rPr>
              <a:t>侧芽</a:t>
            </a:r>
            <a:r>
              <a:rPr kumimoji="1" lang="zh-CN" altLang="en-US" sz="3200" b="1" dirty="0">
                <a:solidFill>
                  <a:srgbClr val="000099"/>
                </a:solidFill>
                <a:latin typeface="华文楷体" pitchFamily="2" charset="-122"/>
                <a:ea typeface="华文楷体" pitchFamily="2" charset="-122"/>
              </a:rPr>
              <a:t>的生长就会受到</a:t>
            </a:r>
            <a:r>
              <a:rPr kumimoji="1" lang="zh-CN" altLang="en-US" sz="3200" b="1" dirty="0">
                <a:solidFill>
                  <a:srgbClr val="FF3300"/>
                </a:solidFill>
                <a:latin typeface="华文楷体" pitchFamily="2" charset="-122"/>
                <a:ea typeface="华文楷体" pitchFamily="2" charset="-122"/>
              </a:rPr>
              <a:t>抑制</a:t>
            </a:r>
            <a:r>
              <a:rPr kumimoji="1" lang="zh-CN" altLang="en-US" sz="3200" b="1" dirty="0">
                <a:solidFill>
                  <a:srgbClr val="000099"/>
                </a:solidFill>
                <a:latin typeface="华文楷体" pitchFamily="2" charset="-122"/>
                <a:ea typeface="华文楷体" pitchFamily="2" charset="-122"/>
              </a:rPr>
              <a:t>。</a:t>
            </a:r>
          </a:p>
        </p:txBody>
      </p:sp>
      <p:pic>
        <p:nvPicPr>
          <p:cNvPr id="7" name="顶芽侧芽.MPG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4" cstate="print"/>
          <a:srcRect l="21988"/>
          <a:stretch>
            <a:fillRect/>
          </a:stretch>
        </p:blipFill>
        <p:spPr bwMode="auto">
          <a:xfrm>
            <a:off x="395536" y="1988840"/>
            <a:ext cx="4343227" cy="46146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1774</TotalTime>
  <Words>912</Words>
  <Paragraphs>130</Paragraphs>
  <Slides>13</Slides>
  <Notes>1</Notes>
  <HiddenSlides>0</HiddenSlides>
  <MMClips>1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Office 主题</vt:lpstr>
      <vt:lpstr>位图图像</vt:lpstr>
      <vt:lpstr>幻灯片 1</vt:lpstr>
      <vt:lpstr>第六节  芽的类型和发育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   回顾：第六节  芽的类型和发育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dc:description/>
  <dcterms:created xsi:type="dcterms:W3CDTF">2015-08-30T08:27:22Z</dcterms:created>
  <dcterms:modified xsi:type="dcterms:W3CDTF">2018-08-28T03:53:07Z</dcterms:modified>
  <cp:category/>
</cp:coreProperties>
</file>