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95" r:id="rId3"/>
    <p:sldId id="271" r:id="rId4"/>
    <p:sldId id="257" r:id="rId5"/>
    <p:sldId id="258" r:id="rId6"/>
    <p:sldId id="264" r:id="rId7"/>
    <p:sldId id="265" r:id="rId8"/>
    <p:sldId id="260" r:id="rId9"/>
    <p:sldId id="261" r:id="rId10"/>
    <p:sldId id="262" r:id="rId11"/>
    <p:sldId id="263" r:id="rId12"/>
    <p:sldId id="259" r:id="rId13"/>
    <p:sldId id="273" r:id="rId14"/>
    <p:sldId id="288" r:id="rId15"/>
    <p:sldId id="275" r:id="rId16"/>
    <p:sldId id="276" r:id="rId17"/>
    <p:sldId id="277" r:id="rId18"/>
    <p:sldId id="272" r:id="rId19"/>
    <p:sldId id="274" r:id="rId20"/>
    <p:sldId id="278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%5b&#26032;&#38395;&#30452;&#25773;&#38388;%5d9&#26376;&#36215;&#24320;&#22987;&#23454;&#26045;&#30340;&#19968;&#25209;&#26032;&#35268;.mp4" TargetMode="Externa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hyperlink" Target="%5b&#26032;&#38395;&#30452;&#25773;&#38388;%5d9&#26376;&#36215;&#24320;&#22987;&#23454;&#26045;&#30340;&#19968;&#25209;&#26032;&#35268;.mp4" TargetMode="Externa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6.pn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87600" y="1042035"/>
            <a:ext cx="7112000" cy="100584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  <a:hlinkClick r:id="rId2" action="ppaction://hlinkfile"/>
              </a:rPr>
              <a:t>相信你，一定能做到</a:t>
            </a:r>
            <a:r>
              <a:rPr kumimoji="0" lang="en-US" altLang="zh-CN" sz="4400" b="0" i="0" u="none" strike="noStrike" kern="1200" cap="none" spc="0" normalizeH="0" baseline="0" noProof="0" dirty="0">
                <a:ln>
                  <a:noFill/>
                </a:ln>
                <a:solidFill>
                  <a:schemeClr val="hlink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  <a:hlinkClick r:id="rId2" action="ppaction://hlinkfile"/>
              </a:rPr>
              <a:t>!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030855" y="2563495"/>
            <a:ext cx="5363845" cy="3749040"/>
          </a:xfrm>
          <a:prstGeom prst="rect">
            <a:avLst/>
          </a:prstGeom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1C1C1C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铃响入座   凝神静思</a:t>
            </a:r>
            <a:endParaRPr kumimoji="0" lang="zh-CN" altLang="en-US" sz="4000" b="1" i="0" u="none" strike="noStrike" kern="1200" cap="none" spc="0" normalizeH="0" baseline="0" noProof="0" dirty="0">
              <a:ln>
                <a:prstDash val="solid"/>
              </a:ln>
              <a:solidFill>
                <a:srgbClr val="1C1C1C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方正少儿简体" pitchFamily="65" charset="-122"/>
              <a:ea typeface="方正少儿简体" pitchFamily="65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1C1C1C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坐姿端正   紧跟思路</a:t>
            </a:r>
            <a:endParaRPr kumimoji="0" lang="zh-CN" altLang="en-US" sz="4000" b="1" i="0" u="none" strike="noStrike" kern="1200" cap="none" spc="0" normalizeH="0" baseline="0" noProof="0" dirty="0">
              <a:ln>
                <a:prstDash val="solid"/>
              </a:ln>
              <a:solidFill>
                <a:srgbClr val="1C1C1C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方正少儿简体" pitchFamily="65" charset="-122"/>
              <a:ea typeface="方正少儿简体" pitchFamily="65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1C1C1C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倾听专注   补充纠正</a:t>
            </a:r>
            <a:endParaRPr kumimoji="0" lang="zh-CN" altLang="en-US" sz="4000" b="1" i="0" u="none" strike="noStrike" kern="1200" cap="none" spc="0" normalizeH="0" baseline="0" noProof="0" dirty="0">
              <a:ln>
                <a:prstDash val="solid"/>
              </a:ln>
              <a:solidFill>
                <a:srgbClr val="1C1C1C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方正少儿简体" pitchFamily="65" charset="-122"/>
              <a:ea typeface="方正少儿简体" pitchFamily="65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1C1C1C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积极发言   声音洪亮</a:t>
            </a:r>
            <a:endParaRPr kumimoji="0" lang="zh-CN" altLang="en-US" sz="4000" b="1" i="0" u="none" strike="noStrike" kern="1200" cap="none" spc="0" normalizeH="0" baseline="0" noProof="0" dirty="0">
              <a:ln>
                <a:prstDash val="solid"/>
              </a:ln>
              <a:solidFill>
                <a:srgbClr val="1C1C1C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方正少儿简体" pitchFamily="65" charset="-122"/>
              <a:ea typeface="方正少儿简体" pitchFamily="65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1C1C1C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笔记及时   圈点勾画</a:t>
            </a:r>
            <a:endParaRPr kumimoji="0" lang="zh-CN" altLang="en-US" sz="4000" b="1" i="0" u="none" strike="noStrike" kern="1200" cap="none" spc="0" normalizeH="0" baseline="0" noProof="0" dirty="0">
              <a:ln>
                <a:prstDash val="solid"/>
              </a:ln>
              <a:solidFill>
                <a:srgbClr val="1C1C1C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方正少儿简体" pitchFamily="65" charset="-122"/>
              <a:ea typeface="方正少儿简体" pitchFamily="65" charset="-122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prstDash val="solid"/>
                </a:ln>
                <a:solidFill>
                  <a:srgbClr val="1C1C1C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  <a:uLnTx/>
                <a:uFillTx/>
                <a:latin typeface="方正少儿简体" pitchFamily="65" charset="-122"/>
                <a:ea typeface="方正少儿简体" pitchFamily="65" charset="-122"/>
                <a:cs typeface="+mn-cs"/>
              </a:rPr>
              <a:t>注意观察   质疑解惑</a:t>
            </a:r>
            <a:endParaRPr kumimoji="0" lang="zh-CN" altLang="en-US" sz="4000" b="1" i="0" u="none" strike="noStrike" kern="1200" cap="none" spc="0" normalizeH="0" baseline="0" noProof="0" dirty="0">
              <a:ln>
                <a:prstDash val="solid"/>
              </a:ln>
              <a:solidFill>
                <a:srgbClr val="1C1C1C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  <a:uLnTx/>
              <a:uFillTx/>
              <a:latin typeface="方正少儿简体" pitchFamily="65" charset="-122"/>
              <a:ea typeface="方正少儿简体" pitchFamily="65" charset="-122"/>
              <a:cs typeface="+mn-cs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628650" y="3634105"/>
            <a:ext cx="10935335" cy="20593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/>
          <a:p>
            <a:pPr lvl="0" fontAlgn="base"/>
            <a:r>
              <a:rPr lang="zh-CN" altLang="en-US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青春期的心理变化主要表现为：</a:t>
            </a:r>
            <a:r>
              <a:rPr lang="en-US" altLang="zh-CN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_____________</a:t>
            </a:r>
            <a:r>
              <a:rPr lang="zh-CN" altLang="en-US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、</a:t>
            </a:r>
            <a:r>
              <a:rPr lang="en-US" altLang="zh-CN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________________</a:t>
            </a:r>
            <a:r>
              <a:rPr lang="zh-CN" altLang="en-US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、</a:t>
            </a:r>
            <a:r>
              <a:rPr lang="en-US" altLang="zh-CN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_________________</a:t>
            </a:r>
            <a:r>
              <a:rPr lang="zh-CN" altLang="en-US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、</a:t>
            </a:r>
            <a:r>
              <a:rPr lang="en-US" altLang="zh-CN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_______ </a:t>
            </a:r>
            <a:r>
              <a:rPr lang="zh-CN" altLang="en-US" sz="5400" b="1" strike="noStrike" noProof="1">
                <a:solidFill>
                  <a:schemeClr val="tx1"/>
                </a:solidFill>
                <a:latin typeface="Arial" panose="020B0604020202020204" charset="-52"/>
                <a:ea typeface="华文新魏" pitchFamily="2" charset="-122"/>
                <a:cs typeface="+mn-ea"/>
              </a:rPr>
              <a:t>等。</a:t>
            </a:r>
            <a:endParaRPr lang="zh-CN" altLang="en-US" sz="5400" b="1" strike="noStrike" noProof="1">
              <a:solidFill>
                <a:schemeClr val="tx1"/>
              </a:solidFill>
              <a:latin typeface="Arial" panose="020B0604020202020204" charset="-52"/>
              <a:ea typeface="华文新魏" pitchFamily="2" charset="-122"/>
            </a:endParaRPr>
          </a:p>
        </p:txBody>
      </p:sp>
      <p:sp>
        <p:nvSpPr>
          <p:cNvPr id="9218" name="矩形 7170"/>
          <p:cNvSpPr/>
          <p:nvPr/>
        </p:nvSpPr>
        <p:spPr>
          <a:xfrm>
            <a:off x="421323" y="474028"/>
            <a:ext cx="2971800" cy="757238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19056"/>
              </a:avLst>
            </a:prstTxWarp>
            <a:normAutofit fontScale="70000"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p>
            <a:pPr algn="ctr" fontAlgn="base"/>
            <a:r>
              <a:rPr lang="zh-CN" altLang="en-US" sz="5400" b="1" strike="noStrike" noProof="1"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隶书" charset="0"/>
                <a:ea typeface="隶书" charset="0"/>
                <a:cs typeface="+mn-ea"/>
              </a:rPr>
              <a:t>解答疑惑</a:t>
            </a:r>
            <a:endParaRPr lang="zh-CN" altLang="en-US" sz="5400" b="1" strike="noStrike" noProof="1">
              <a:gradFill rotWithShape="0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  <a:tileRect/>
              </a:gradFill>
              <a:latin typeface="隶书" charset="0"/>
              <a:ea typeface="隶书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08355" y="3874770"/>
            <a:ext cx="484251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对自己外在形象的关注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8650" y="4773930"/>
            <a:ext cx="586105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成人意识和独立意识的增强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28650" y="5571490"/>
            <a:ext cx="585216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情绪和情感丰富强烈但不稳定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736840" y="5571490"/>
            <a:ext cx="3276600" cy="5791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/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性意识萌芽</a:t>
            </a:r>
            <a:endParaRPr lang="zh-CN" altLang="en-US" sz="32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8355" y="1676400"/>
            <a:ext cx="720725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p>
            <a:r>
              <a:rPr lang="zh-CN" altLang="en-US" sz="5400" b="1">
                <a:solidFill>
                  <a:srgbClr val="808000"/>
                </a:solidFill>
                <a:latin typeface="Arial" panose="020B0604020202020204" charset="-52"/>
                <a:ea typeface="华文新魏" pitchFamily="2" charset="-122"/>
                <a:cs typeface="+mn-ea"/>
                <a:sym typeface="+mn-ea"/>
              </a:rPr>
              <a:t>青春期心理变化的表现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charRg st="0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46112741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165" y="5080"/>
            <a:ext cx="8520430" cy="462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40280" y="462788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en-US" sz="7200" b="1">
                <a:blipFill>
                  <a:blip r:embed="rId2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你会怎么做？</a:t>
            </a:r>
            <a:endParaRPr lang="zh-CN" altLang="en-US" sz="7200" b="1">
              <a:blipFill>
                <a:blip r:embed="rId2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圆角矩形 1"/>
          <p:cNvSpPr/>
          <p:nvPr/>
        </p:nvSpPr>
        <p:spPr>
          <a:xfrm>
            <a:off x="45720" y="15240"/>
            <a:ext cx="3383915" cy="115824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5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000" b="1">
                <a:solidFill>
                  <a:schemeClr val="tx1"/>
                </a:solidFill>
              </a:rPr>
              <a:t>知识拓展</a:t>
            </a:r>
            <a:endParaRPr lang="zh-CN" altLang="en-US" sz="6000" b="1">
              <a:solidFill>
                <a:schemeClr val="tx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762000" y="1386840"/>
            <a:ext cx="10683240" cy="4815840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338" name="文本框 14337"/>
          <p:cNvSpPr txBox="1"/>
          <p:nvPr/>
        </p:nvSpPr>
        <p:spPr>
          <a:xfrm>
            <a:off x="935990" y="1493520"/>
            <a:ext cx="10335895" cy="46024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lvl="0" indent="0" algn="ctr">
              <a:buClr>
                <a:srgbClr val="000000"/>
              </a:buClr>
            </a:pPr>
            <a:r>
              <a:rPr lang="zh-CN" altLang="en-US" sz="4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青春期卫生保健知识</a:t>
            </a:r>
            <a:endParaRPr lang="zh-CN" altLang="en-US" sz="4000" b="1" dirty="0"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宋体" panose="02010600030101010101" pitchFamily="2" charset="-122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讲究卫生，勤洗澡，勤换衣；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宋体" panose="02010600030101010101" pitchFamily="2" charset="-122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女生不要紧腰束胸，否则会影响身体的发育；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宋体" panose="02010600030101010101" pitchFamily="2" charset="-122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男生要保护嗓子，不吃刺激性的食物，不要大喊大叫；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宋体" panose="02010600030101010101" pitchFamily="2" charset="-122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饮食适量，</a:t>
            </a: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营养要适度，不盲目节食，减肥，偏食；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indent="0">
              <a:buClr>
                <a:schemeClr val="tx1"/>
              </a:buClr>
              <a:buFont typeface="宋体" panose="02010600030101010101" pitchFamily="2" charset="-122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戒绝烟酒。抽烟、喝酒对青少年的身体有很大损害。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注意休息和睡眠，合理安排作息制度</a:t>
            </a:r>
            <a:endParaRPr lang="zh-CN" altLang="en-US" sz="3200" b="1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生活有规律，积极参加体育锻炼，增强体质。</a:t>
            </a:r>
            <a:endParaRPr lang="zh-CN" altLang="en-US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  <a:p>
            <a:pPr lvl="0" indent="0">
              <a:buClr>
                <a:srgbClr val="000000"/>
              </a:buClr>
            </a:pPr>
            <a:r>
              <a:rPr lang="en-US" altLang="x-none" sz="3200" b="1" dirty="0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x-none" sz="3200" b="1" dirty="0">
              <a:solidFill>
                <a:srgbClr val="00206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文本框 13315"/>
          <p:cNvSpPr txBox="1"/>
          <p:nvPr/>
        </p:nvSpPr>
        <p:spPr>
          <a:xfrm>
            <a:off x="935355" y="4582795"/>
            <a:ext cx="9966960" cy="2194560"/>
          </a:xfrm>
          <a:prstGeom prst="rect">
            <a:avLst/>
          </a:prstGeom>
          <a:solidFill>
            <a:srgbClr val="FFC000"/>
          </a:solidFill>
          <a:ln w="9525">
            <a:noFill/>
            <a:miter/>
          </a:ln>
        </p:spPr>
        <p:txBody>
          <a:bodyPr wrap="square">
            <a:spAutoFit/>
          </a:bodyPr>
          <a:p>
            <a:pPr lvl="0" fontAlgn="base"/>
            <a:r>
              <a:rPr lang="zh-CN" altLang="en-US" sz="48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    如何呵护青春期生理健康？</a:t>
            </a:r>
            <a:endParaRPr lang="zh-CN" altLang="en-US" sz="48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-52"/>
              <a:ea typeface="宋体" panose="02010600030101010101" pitchFamily="2" charset="-122"/>
              <a:cs typeface="+mn-ea"/>
            </a:endParaRPr>
          </a:p>
          <a:p>
            <a:pPr lvl="0" fontAlgn="base"/>
            <a:r>
              <a:rPr lang="zh-CN" altLang="en-US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    我们正处于生长发育的旺盛时期，需要</a:t>
            </a:r>
            <a:r>
              <a:rPr lang="zh-CN" altLang="en-US" sz="3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注意青春期生理卫生</a:t>
            </a:r>
            <a:r>
              <a:rPr lang="zh-CN" altLang="en-US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，</a:t>
            </a:r>
            <a:r>
              <a:rPr lang="zh-CN" altLang="en-US" sz="3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保持均衡营养的营养和适度的运动</a:t>
            </a:r>
            <a:r>
              <a:rPr lang="zh-CN" altLang="en-US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，学会</a:t>
            </a:r>
            <a:r>
              <a:rPr lang="zh-CN" altLang="en-US" sz="3000" b="1" strike="noStrike" noProof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呵护</a:t>
            </a:r>
            <a:r>
              <a:rPr lang="zh-CN" altLang="en-US" sz="3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2" charset="-52"/>
                <a:ea typeface="宋体" panose="02010600030101010101" pitchFamily="2" charset="-122"/>
                <a:cs typeface="+mn-ea"/>
              </a:rPr>
              <a:t>自己。</a:t>
            </a:r>
            <a:endParaRPr lang="zh-CN" altLang="en-US" sz="3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-52"/>
              <a:ea typeface="宋体" panose="02010600030101010101" pitchFamily="2" charset="-122"/>
              <a:cs typeface="+mn-ea"/>
            </a:endParaRPr>
          </a:p>
          <a:p>
            <a:pPr lvl="0" fontAlgn="base"/>
            <a:endParaRPr lang="en-US" altLang="x-none" sz="30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2" charset="-5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33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346960" y="323088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zh-CN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青春期主要心里矛盾有哪些呢？</a:t>
            </a:r>
            <a:endParaRPr lang="zh-CN" altLang="zh-CN" sz="72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pic>
        <p:nvPicPr>
          <p:cNvPr id="4" name="图片 3" descr="14534f90344a8d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40" y="95250"/>
            <a:ext cx="380936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50" name="文本框 29702"/>
          <p:cNvSpPr txBox="1"/>
          <p:nvPr/>
        </p:nvSpPr>
        <p:spPr>
          <a:xfrm>
            <a:off x="5267507" y="1394088"/>
            <a:ext cx="6162617" cy="397510"/>
          </a:xfrm>
          <a:prstGeom prst="rect">
            <a:avLst/>
          </a:prstGeom>
          <a:noFill/>
          <a:ln w="9525">
            <a:noFill/>
          </a:ln>
        </p:spPr>
        <p:txBody>
          <a:bodyPr lIns="94500" tIns="62100" rIns="94500" bIns="62100" anchor="t">
            <a:spAutoFit/>
          </a:bodyPr>
          <a:p>
            <a:pPr lvl="0" indent="0"/>
            <a:r>
              <a:rPr lang="en-US" altLang="zh-CN" b="1">
                <a:latin typeface="Arial" panose="020B0604020202020204" charset="-52"/>
                <a:ea typeface="宋体" panose="02010600030101010101" pitchFamily="2" charset="-122"/>
              </a:rPr>
              <a:t>  </a:t>
            </a:r>
            <a:endParaRPr lang="zh-CN" altLang="en-US" b="1"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2" name="折角形 1"/>
          <p:cNvSpPr/>
          <p:nvPr/>
        </p:nvSpPr>
        <p:spPr>
          <a:xfrm>
            <a:off x="1167765" y="838835"/>
            <a:ext cx="4099560" cy="5288280"/>
          </a:xfrm>
          <a:prstGeom prst="foldedCorner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/>
            <a:r>
              <a:rPr lang="en-US" altLang="zh-CN" b="1">
                <a:latin typeface="Arial" panose="020B0604020202020204" charset="-52"/>
                <a:ea typeface="宋体" panose="02010600030101010101" pitchFamily="2" charset="-122"/>
                <a:sym typeface="+mn-ea"/>
              </a:rPr>
              <a:t>     </a:t>
            </a:r>
            <a:endParaRPr lang="en-US" altLang="zh-CN" b="1">
              <a:latin typeface="Arial" panose="020B0604020202020204" charset="-52"/>
              <a:ea typeface="宋体" panose="02010600030101010101" pitchFamily="2" charset="-122"/>
            </a:endParaRPr>
          </a:p>
          <a:p>
            <a:pPr lvl="0" indent="0"/>
            <a:r>
              <a:rPr lang="en-US" altLang="zh-CN" b="1">
                <a:latin typeface="Arial" panose="020B0604020202020204" charset="-5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800" b="1">
                <a:solidFill>
                  <a:srgbClr val="0000CC"/>
                </a:solidFill>
                <a:latin typeface="Arial" panose="020B0604020202020204" charset="-52"/>
                <a:ea typeface="宋体" panose="02010600030101010101" pitchFamily="2" charset="-122"/>
                <a:sym typeface="+mn-ea"/>
              </a:rPr>
              <a:t>小明：“跟你说过多少次了，别随便乱翻我的东   西，我自己的东西自己会整理。我都是大人了，不是小孩子了。”</a:t>
            </a:r>
            <a:endParaRPr lang="zh-CN" altLang="en-US" sz="2800" b="1">
              <a:solidFill>
                <a:srgbClr val="0000CC"/>
              </a:solidFill>
              <a:latin typeface="Arial" panose="020B0604020202020204" charset="-52"/>
              <a:ea typeface="宋体" panose="02010600030101010101" pitchFamily="2" charset="-122"/>
              <a:sym typeface="+mn-ea"/>
            </a:endParaRPr>
          </a:p>
          <a:p>
            <a:pPr lvl="0" indent="0"/>
            <a:r>
              <a:rPr lang="zh-CN" altLang="en-US" sz="2800" b="1">
                <a:solidFill>
                  <a:srgbClr val="0000CC"/>
                </a:solidFill>
                <a:latin typeface="Arial" panose="020B0604020202020204" charset="-52"/>
                <a:ea typeface="宋体" panose="02010600030101010101" pitchFamily="2" charset="-122"/>
                <a:sym typeface="+mn-ea"/>
              </a:rPr>
              <a:t>”</a:t>
            </a:r>
            <a:endParaRPr lang="zh-CN" altLang="en-US" sz="2800" b="1">
              <a:solidFill>
                <a:srgbClr val="0000CC"/>
              </a:solidFill>
              <a:latin typeface="Arial" panose="020B0604020202020204" charset="-52"/>
              <a:ea typeface="宋体" panose="02010600030101010101" pitchFamily="2" charset="-122"/>
              <a:sym typeface="+mn-ea"/>
            </a:endParaRPr>
          </a:p>
          <a:p>
            <a:pPr lvl="0" indent="0"/>
            <a:r>
              <a:rPr lang="zh-CN" altLang="en-US" sz="2800" b="1">
                <a:solidFill>
                  <a:srgbClr val="0000CC"/>
                </a:solidFill>
                <a:latin typeface="Arial" panose="020B0604020202020204" charset="-52"/>
                <a:ea typeface="宋体" panose="02010600030101010101" pitchFamily="2" charset="-122"/>
                <a:sym typeface="+mn-ea"/>
              </a:rPr>
              <a:t>       妈妈：“你会整理吗？东西丢得乱七八糟的。”</a:t>
            </a:r>
            <a:endParaRPr lang="zh-CN" altLang="en-US" sz="2800" b="1">
              <a:solidFill>
                <a:srgbClr val="0000CC"/>
              </a:solidFill>
              <a:latin typeface="Arial" panose="020B0604020202020204" charset="-52"/>
              <a:ea typeface="宋体" panose="02010600030101010101" pitchFamily="2" charset="-122"/>
              <a:sym typeface="+mn-ea"/>
            </a:endParaRPr>
          </a:p>
          <a:p>
            <a:pPr lvl="0" indent="0"/>
            <a:endParaRPr lang="zh-CN" altLang="en-US" sz="2800" b="1">
              <a:solidFill>
                <a:srgbClr val="0000CC"/>
              </a:solidFill>
              <a:latin typeface="Arial" panose="020B0604020202020204" charset="-5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折角形 2"/>
          <p:cNvSpPr/>
          <p:nvPr/>
        </p:nvSpPr>
        <p:spPr>
          <a:xfrm>
            <a:off x="6446520" y="838200"/>
            <a:ext cx="4266565" cy="5288280"/>
          </a:xfrm>
          <a:prstGeom prst="foldedCorner">
            <a:avLst/>
          </a:prstGeom>
          <a:solidFill>
            <a:schemeClr val="accent3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小明：“妈，我的校服脏死了，你马上帮我洗一下。” 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妈妈：“你自己不能洗吗？都这么大了，自己的衣服还不会洗。”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indent="0">
              <a:spcBef>
                <a:spcPct val="50000"/>
              </a:spcBef>
            </a:pPr>
            <a:r>
              <a:rPr lang="zh-CN" altLang="en-US" sz="2800" b="1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小明：“我大了吗？我还是未成年人呢，再说谁叫您是我亲爱的老妈呢，你不洗谁洗啊。”</a:t>
            </a:r>
            <a:endParaRPr lang="zh-CN" altLang="en-US" sz="2800" b="1">
              <a:solidFill>
                <a:srgbClr val="0000CC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8600" y="45720"/>
            <a:ext cx="2148840" cy="64008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p>
            <a:r>
              <a:rPr lang="zh-CN" altLang="en-US" sz="3600"/>
              <a:t>情景分析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2590800" y="1950720"/>
            <a:ext cx="1005840" cy="2606040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p>
            <a:r>
              <a:rPr lang="zh-CN" altLang="en-US" sz="5400"/>
              <a:t>独立性</a:t>
            </a:r>
            <a:endParaRPr lang="zh-CN" altLang="en-US" sz="5400"/>
          </a:p>
        </p:txBody>
      </p:sp>
      <p:sp>
        <p:nvSpPr>
          <p:cNvPr id="7" name="文本框 6"/>
          <p:cNvSpPr txBox="1"/>
          <p:nvPr/>
        </p:nvSpPr>
        <p:spPr>
          <a:xfrm>
            <a:off x="8625840" y="1889760"/>
            <a:ext cx="1005840" cy="2667000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vert="eaVert" wrap="square" rtlCol="0">
            <a:spAutoFit/>
          </a:bodyPr>
          <a:p>
            <a:r>
              <a:rPr lang="zh-CN" altLang="en-US" sz="5400"/>
              <a:t>依赖性</a:t>
            </a:r>
            <a:endParaRPr lang="zh-CN" altLang="en-US" sz="5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65480" y="1009015"/>
            <a:ext cx="11075035" cy="6233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zh-CN" b="1">
                <a:solidFill>
                  <a:srgbClr val="FF3300"/>
                </a:solidFill>
                <a:latin typeface="Arial" panose="020B0604020202020204" charset="-5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800" b="1">
                <a:latin typeface="Arial" panose="020B0604020202020204" charset="-52"/>
                <a:ea typeface="宋体" panose="02010600030101010101" pitchFamily="2" charset="-122"/>
                <a:sym typeface="+mn-ea"/>
              </a:rPr>
              <a:t>一天放学后，已经很久没有到网吧的小明无意中经过了心愿网吧门口，他向网吧里面看了看，刚要走，网吧老板拦住了他。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老板：“小伙子，我们心愿网吧环境优雅，价格便宜，我给个最优惠价给你，进来看看吧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.”</a:t>
            </a:r>
            <a:endParaRPr lang="en-US" alt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小明：“我还是中学生，中学生是不能上网吧的。“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老板：“不会吧，看你也有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岁了，没事，进来看一看，没有人会知道的。”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小明：“不，我要回家了，我还有好多作业没有写呢。”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老板：“没有关系，我们这有专人帮助写作业的，一条龙服务，包你满意。”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就这样，小明经不起心愿网吧的迷惑，又走进了网吧。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endParaRPr lang="zh-CN" altLang="en-US" sz="2800"/>
          </a:p>
        </p:txBody>
      </p:sp>
      <p:sp>
        <p:nvSpPr>
          <p:cNvPr id="32772" name="文本框 30724"/>
          <p:cNvSpPr txBox="1"/>
          <p:nvPr/>
        </p:nvSpPr>
        <p:spPr>
          <a:xfrm>
            <a:off x="975360" y="289560"/>
            <a:ext cx="426720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b="1">
                <a:solidFill>
                  <a:srgbClr val="FF3300"/>
                </a:solidFill>
                <a:latin typeface="Arial" panose="020B0604020202020204" charset="-52"/>
                <a:ea typeface="宋体" panose="02010600030101010101" pitchFamily="2" charset="-122"/>
              </a:rPr>
              <a:t>小明的矛盾心理二</a:t>
            </a:r>
            <a:endParaRPr lang="zh-CN" altLang="en-US" sz="4000" b="1">
              <a:solidFill>
                <a:srgbClr val="FF3300"/>
              </a:solidFill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0726" name="文本框 30725"/>
          <p:cNvSpPr txBox="1"/>
          <p:nvPr/>
        </p:nvSpPr>
        <p:spPr>
          <a:xfrm>
            <a:off x="665480" y="5478780"/>
            <a:ext cx="11243945" cy="914400"/>
          </a:xfrm>
          <a:prstGeom prst="rec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lvl="0" indent="0"/>
            <a:r>
              <a:rPr lang="zh-CN" altLang="en-US" sz="5400" b="1">
                <a:solidFill>
                  <a:srgbClr val="FF3300"/>
                </a:solidFill>
                <a:latin typeface="Arial" panose="020B0604020202020204" charset="-52"/>
                <a:ea typeface="宋体" panose="02010600030101010101" pitchFamily="2" charset="-122"/>
              </a:rPr>
              <a:t>如果你是小明你会怎么做？为什么？ </a:t>
            </a:r>
            <a:endParaRPr lang="zh-CN" altLang="en-US" sz="5400" b="1">
              <a:solidFill>
                <a:srgbClr val="FF3300"/>
              </a:solidFill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0724" name="矩形 30723"/>
          <p:cNvSpPr/>
          <p:nvPr/>
        </p:nvSpPr>
        <p:spPr>
          <a:xfrm>
            <a:off x="3581400" y="3055620"/>
            <a:ext cx="5029200" cy="1543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自制性和冲动性</a:t>
            </a:r>
            <a:endParaRPr lang="zh-CN" altLang="en-US" sz="27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307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726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44830" y="1080770"/>
            <a:ext cx="11102975" cy="57956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indent="0">
              <a:lnSpc>
                <a:spcPct val="120000"/>
              </a:lnSpc>
            </a:pPr>
            <a:r>
              <a:rPr lang="en-US" altLang="zh-CN">
                <a:latin typeface="Arial" panose="020B0604020202020204" charset="-5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房间里，小明正在写日记：昨天在网吧上网，遇到了很投缘的“小龙女”，我们还约定明天放学后在淮海广场门前见面，不知道她长得怎么样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………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这时，爸爸突然走了进来。小明赶紧把日记本藏起来了。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爸爸：“把你手中的日记给我看看写的什么？”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小明：“不行，你这是侵犯我的隐私 。”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lvl="0" indent="0">
              <a:lnSpc>
                <a:spcPct val="120000"/>
              </a:lnSpc>
            </a:pPr>
            <a:endParaRPr lang="zh-CN" altLang="en-US" sz="2400"/>
          </a:p>
          <a:p>
            <a:pPr lvl="0" indent="0">
              <a:lnSpc>
                <a:spcPct val="120000"/>
              </a:lnSpc>
            </a:pP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第二天，小明来到了学校，遇到了好朋友小刚。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小明：“我准备放学后在淮海广场门口与我昨天刚认识的网友见面。”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小刚：“我放学后也要和网友见面啊，你网名叫什么？”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小明：“小红啊，那你呢？”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小刚：“小龙女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.”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小明和小刚同时说：“切，都是男的。”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>
              <a:lnSpc>
                <a:spcPct val="120000"/>
              </a:lnSpc>
            </a:pPr>
            <a:endParaRPr lang="zh-CN" altLang="en-US" sz="2400"/>
          </a:p>
        </p:txBody>
      </p:sp>
      <p:sp>
        <p:nvSpPr>
          <p:cNvPr id="33798" name="文本框 31750"/>
          <p:cNvSpPr txBox="1"/>
          <p:nvPr/>
        </p:nvSpPr>
        <p:spPr>
          <a:xfrm>
            <a:off x="788670" y="411480"/>
            <a:ext cx="4267200" cy="7010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indent="0"/>
            <a:r>
              <a:rPr lang="zh-CN" altLang="en-US" sz="4000" b="1">
                <a:solidFill>
                  <a:srgbClr val="FF3300"/>
                </a:solidFill>
                <a:latin typeface="Arial" panose="020B0604020202020204" charset="-52"/>
                <a:ea typeface="宋体" panose="02010600030101010101" pitchFamily="2" charset="-122"/>
              </a:rPr>
              <a:t>小明的矛盾心理三</a:t>
            </a:r>
            <a:endParaRPr lang="zh-CN" altLang="en-US" sz="4000" b="1">
              <a:solidFill>
                <a:srgbClr val="FF3300"/>
              </a:solidFill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1752" name="文本框 31751"/>
          <p:cNvSpPr txBox="1"/>
          <p:nvPr/>
        </p:nvSpPr>
        <p:spPr>
          <a:xfrm>
            <a:off x="412115" y="5966460"/>
            <a:ext cx="9737090" cy="70104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wrap="square" anchor="t">
            <a:spAutoFit/>
          </a:bodyPr>
          <a:p>
            <a:pPr lvl="0" indent="0"/>
            <a:r>
              <a:rPr lang="zh-CN" altLang="en-US" sz="4000" b="1">
                <a:solidFill>
                  <a:srgbClr val="FF3300"/>
                </a:solidFill>
                <a:latin typeface="Arial" panose="020B0604020202020204" charset="-52"/>
                <a:ea typeface="宋体" panose="02010600030101010101" pitchFamily="2" charset="-122"/>
              </a:rPr>
              <a:t>你更愿意和谁分享你的小秘密？为什么？ </a:t>
            </a:r>
            <a:endParaRPr lang="zh-CN" altLang="en-US" sz="4000" b="1">
              <a:solidFill>
                <a:srgbClr val="FF3300"/>
              </a:solidFill>
              <a:latin typeface="Arial" panose="020B0604020202020204" charset="-52"/>
              <a:ea typeface="宋体" panose="02010600030101010101" pitchFamily="2" charset="-122"/>
            </a:endParaRPr>
          </a:p>
        </p:txBody>
      </p:sp>
      <p:sp>
        <p:nvSpPr>
          <p:cNvPr id="31749" name="矩形 31748"/>
          <p:cNvSpPr/>
          <p:nvPr/>
        </p:nvSpPr>
        <p:spPr>
          <a:xfrm>
            <a:off x="3249930" y="1870710"/>
            <a:ext cx="217170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封闭性</a:t>
            </a:r>
            <a:endParaRPr lang="zh-CN" altLang="en-US" sz="27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1750" name="矩形 31749"/>
          <p:cNvSpPr/>
          <p:nvPr/>
        </p:nvSpPr>
        <p:spPr>
          <a:xfrm>
            <a:off x="3249930" y="4545330"/>
            <a:ext cx="2171700" cy="857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2700"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  <a:tileRect/>
                </a:gradFill>
                <a:effectLst>
                  <a:outerShdw dist="35921" dir="2699999" algn="ctr" rotWithShape="0">
                    <a:srgbClr val="C0C0C0">
                      <a:alpha val="79999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开放性</a:t>
            </a:r>
            <a:endParaRPr lang="zh-CN" altLang="en-US" sz="2700"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  <a:tileRect/>
              </a:gradFill>
              <a:effectLst>
                <a:outerShdw dist="35921" dir="2699999" algn="ctr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" fill="hold"/>
                                        <p:tgtEl>
                                          <p:spTgt spid="3174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" fill="hold"/>
                                        <p:tgtEl>
                                          <p:spTgt spid="3175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" fill="hold"/>
                                        <p:tgtEl>
                                          <p:spTgt spid="3175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 animBg="1"/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3"/>
          <p:cNvSpPr txBox="1"/>
          <p:nvPr/>
        </p:nvSpPr>
        <p:spPr>
          <a:xfrm>
            <a:off x="1515745" y="2541270"/>
            <a:ext cx="9831705" cy="2349500"/>
          </a:xfrm>
          <a:prstGeom prst="rect">
            <a:avLst/>
          </a:prstGeom>
          <a:solidFill>
            <a:schemeClr val="bg1">
              <a:alpha val="83136"/>
            </a:schemeClr>
          </a:solidFill>
          <a:ln w="57150" cap="flat" cmpd="thickThin">
            <a:solidFill>
              <a:srgbClr val="33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>
              <a:buFont typeface="Wingdings" panose="05000000000000000000" pitchFamily="2" charset="2"/>
              <a:buChar char="ü"/>
            </a:pPr>
            <a:endParaRPr lang="zh-CN" altLang="en-US" sz="16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  <a:p>
            <a:pPr lvl="0" indent="0">
              <a:buFont typeface="Wingdings" panose="05000000000000000000" pitchFamily="2" charset="2"/>
              <a:buChar char="ü"/>
            </a:pPr>
            <a:r>
              <a:rPr lang="zh-CN" altLang="en-US" sz="44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成长的过程并不是一帆风顺的，除了幸福和欢笑，也会有矛盾和烦恼。</a:t>
            </a:r>
            <a:endParaRPr lang="zh-CN" altLang="en-US" sz="44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lvl="0" indent="0"/>
            <a:endParaRPr lang="zh-CN" altLang="en-US" sz="44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20" name="文本框 34819"/>
          <p:cNvSpPr txBox="1"/>
          <p:nvPr/>
        </p:nvSpPr>
        <p:spPr>
          <a:xfrm>
            <a:off x="644525" y="1462405"/>
            <a:ext cx="10746105" cy="5062220"/>
          </a:xfrm>
          <a:prstGeom prst="rect">
            <a:avLst/>
          </a:prstGeom>
          <a:solidFill>
            <a:schemeClr val="bg1"/>
          </a:solidFill>
          <a:ln w="57150" cap="rnd" cmpd="thickThin">
            <a:solidFill>
              <a:srgbClr val="3399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lvl="0" indent="0" defTabSz="914400"/>
            <a:endParaRPr lang="zh-CN" altLang="en-US" sz="6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  <a:p>
            <a:pPr lvl="0" indent="0" defTabSz="914400"/>
            <a:r>
              <a:rPr lang="zh-CN" altLang="en-US" sz="3600" b="1" dirty="0">
                <a:solidFill>
                  <a:srgbClr val="009900"/>
                </a:solidFill>
                <a:latin typeface="Arial" panose="020B0604020202020204" pitchFamily="34" charset="0"/>
                <a:ea typeface="迷你简卡通" charset="-122"/>
              </a:rPr>
              <a:t> </a:t>
            </a:r>
            <a:r>
              <a:rPr lang="zh-CN" altLang="en-US" sz="4000" b="1" dirty="0">
                <a:solidFill>
                  <a:srgbClr val="0000CC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处理好这些心理矛盾有利于我们的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生理和心理协调发展。</a:t>
            </a:r>
            <a:endParaRPr lang="zh-CN" altLang="en-US" sz="40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indent="0" defTabSz="914400">
              <a:buFont typeface="Wingdings" panose="05000000000000000000" pitchFamily="2" charset="2"/>
              <a:buChar char="ü"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提高生活自理能力，培养高雅的生活情趣，多读书、多运动。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defTabSz="914400">
              <a:buFont typeface="Wingdings" panose="05000000000000000000" pitchFamily="2" charset="2"/>
              <a:buChar char="ü"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提高自制力，控制自己的情绪。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defTabSz="914400">
              <a:buFont typeface="Wingdings" panose="05000000000000000000" pitchFamily="2" charset="2"/>
              <a:buChar char="ü"/>
            </a:pP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开放自己的心灵世界，多与父母、老师和同学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沟通</a:t>
            </a:r>
            <a:r>
              <a:rPr lang="zh-CN" altLang="en-US" sz="4000" b="1" dirty="0">
                <a:solidFill>
                  <a:schemeClr val="accent5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4000" b="1" dirty="0">
              <a:solidFill>
                <a:schemeClr val="accent5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 indent="0" defTabSz="914400"/>
            <a:r>
              <a:rPr lang="zh-CN" altLang="en-US" sz="4000" b="1" dirty="0">
                <a:solidFill>
                  <a:srgbClr val="009900"/>
                </a:solidFill>
                <a:latin typeface="Arial" panose="020B0604020202020204" pitchFamily="34" charset="0"/>
                <a:ea typeface="迷你简卡通" charset="-122"/>
              </a:rPr>
              <a:t> </a:t>
            </a:r>
            <a:endParaRPr lang="zh-CN" altLang="en-US" sz="40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36520" y="457200"/>
            <a:ext cx="6918960" cy="7620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Times New Roman" panose="02020603050405020304" pitchFamily="18" charset="0"/>
                <a:ea typeface="方正舒体" pitchFamily="2" charset="-122"/>
                <a:sym typeface="+mn-ea"/>
              </a:rPr>
              <a:t>如何看待青春期心理矛盾？</a:t>
            </a:r>
            <a:endParaRPr lang="zh-CN" altLang="en-US" sz="4400"/>
          </a:p>
        </p:txBody>
      </p:sp>
      <p:sp>
        <p:nvSpPr>
          <p:cNvPr id="3" name="圆角矩形 2"/>
          <p:cNvSpPr/>
          <p:nvPr/>
        </p:nvSpPr>
        <p:spPr>
          <a:xfrm>
            <a:off x="274320" y="259080"/>
            <a:ext cx="2270760" cy="99060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6600"/>
              <a:t>思考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4820" grpId="0" animBg="1"/>
      <p:bldP spid="34820" grpId="1" animBg="1"/>
      <p:bldP spid="34820" grpId="2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3434715" y="3230880"/>
            <a:ext cx="4773930" cy="11887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ctr"/>
            <a:r>
              <a:rPr lang="zh-CN" altLang="zh-CN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  <a:sym typeface="+mn-ea"/>
                <a:hlinkClick r:id="rId2" action="ppaction://hlinkfile"/>
              </a:rPr>
              <a:t>谢谢观看！</a:t>
            </a:r>
            <a:endParaRPr lang="zh-CN" altLang="en-US" sz="7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矩形 4"/>
          <p:cNvSpPr/>
          <p:nvPr/>
        </p:nvSpPr>
        <p:spPr>
          <a:xfrm>
            <a:off x="1927860" y="245745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en-US" altLang="zh-CN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1.2</a:t>
            </a:r>
            <a:r>
              <a:rPr lang="zh-CN" altLang="en-US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成长中的我</a:t>
            </a:r>
            <a:endParaRPr lang="zh-CN" altLang="en-US" sz="72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  <p:pic>
        <p:nvPicPr>
          <p:cNvPr id="2" name="图片 1" descr="200879235045468_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180" y="3947160"/>
            <a:ext cx="6015355" cy="2651760"/>
          </a:xfrm>
          <a:prstGeom prst="rect">
            <a:avLst/>
          </a:prstGeom>
        </p:spPr>
      </p:pic>
      <p:pic>
        <p:nvPicPr>
          <p:cNvPr id="3" name="图片 2" descr="48332_20150126141341496126_1"/>
          <p:cNvPicPr>
            <a:picLocks noChangeAspect="1"/>
          </p:cNvPicPr>
          <p:nvPr/>
        </p:nvPicPr>
        <p:blipFill>
          <a:blip r:embed="rId3"/>
          <a:srcRect l="2585" t="15008" r="395" b="12473"/>
          <a:stretch>
            <a:fillRect/>
          </a:stretch>
        </p:blipFill>
        <p:spPr>
          <a:xfrm>
            <a:off x="4678680" y="64135"/>
            <a:ext cx="7484110" cy="1891030"/>
          </a:xfrm>
          <a:prstGeom prst="roundRect">
            <a:avLst/>
          </a:prstGeom>
        </p:spPr>
      </p:pic>
      <p:pic>
        <p:nvPicPr>
          <p:cNvPr id="4" name="图片 3" descr="7.校徽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730" y="64135"/>
            <a:ext cx="1379220" cy="1196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Text Box 3"/>
          <p:cNvSpPr txBox="1"/>
          <p:nvPr/>
        </p:nvSpPr>
        <p:spPr>
          <a:xfrm>
            <a:off x="643255" y="1749425"/>
            <a:ext cx="10106025" cy="3843020"/>
          </a:xfrm>
          <a:prstGeom prst="rect">
            <a:avLst/>
          </a:prstGeom>
          <a:solidFill>
            <a:schemeClr val="bg1"/>
          </a:solidFill>
          <a:ln w="57150" cap="rnd" cmpd="thickThin">
            <a:solidFill>
              <a:srgbClr val="3399FF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square" lIns="90170" tIns="46990" rIns="90170" bIns="46990" anchor="t">
            <a:spAutoFit/>
          </a:bodyPr>
          <a:p>
            <a:pPr marL="571500" lvl="0" indent="-571500" defTabSz="914400"/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 </a:t>
            </a:r>
            <a:endParaRPr lang="en-US" altLang="zh-CN" sz="4400" b="1" dirty="0"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>
              <a:buFont typeface="Wingdings" panose="05000000000000000000" pitchFamily="2" charset="2"/>
              <a:buChar char="Ø"/>
            </a:pPr>
            <a:r>
              <a:rPr lang="en-US" altLang="zh-CN" sz="4400" b="1" dirty="0">
                <a:latin typeface="Arial" panose="020B0604020202020204" pitchFamily="34" charset="0"/>
                <a:ea typeface="迷你简卡通" charset="-122"/>
              </a:rPr>
              <a:t>1</a:t>
            </a:r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、青春期的生理及心理变化</a:t>
            </a:r>
            <a:endParaRPr lang="zh-CN" altLang="en-US" sz="4400" b="1" dirty="0"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>
              <a:buFont typeface="Wingdings" panose="05000000000000000000" pitchFamily="2" charset="2"/>
              <a:buChar char="Ø"/>
            </a:pPr>
            <a:r>
              <a:rPr lang="en-US" altLang="zh-CN" sz="4400" b="1" dirty="0">
                <a:latin typeface="Arial" panose="020B0604020202020204" pitchFamily="34" charset="0"/>
                <a:ea typeface="迷你简卡通" charset="-122"/>
              </a:rPr>
              <a:t>2</a:t>
            </a:r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、如何呵护青春期生理健康？</a:t>
            </a:r>
            <a:endParaRPr lang="zh-CN" altLang="en-US" sz="4400" b="1" dirty="0"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>
              <a:buFont typeface="Wingdings" panose="05000000000000000000" pitchFamily="2" charset="2"/>
              <a:buChar char="Ø"/>
            </a:pPr>
            <a:r>
              <a:rPr lang="en-US" altLang="zh-CN" sz="4400" b="1" dirty="0">
                <a:latin typeface="Arial" panose="020B0604020202020204" pitchFamily="34" charset="0"/>
                <a:ea typeface="迷你简卡通" charset="-122"/>
              </a:rPr>
              <a:t>3</a:t>
            </a:r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、青春期的主要矛盾心理有哪些？</a:t>
            </a:r>
            <a:endParaRPr lang="en-US" altLang="zh-CN" sz="4400" b="1" dirty="0"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>
              <a:buFont typeface="Wingdings" panose="05000000000000000000" pitchFamily="2" charset="2"/>
              <a:buChar char="Ø"/>
            </a:pPr>
            <a:r>
              <a:rPr lang="en-US" altLang="zh-CN" sz="4400" b="1" dirty="0">
                <a:latin typeface="Arial" panose="020B0604020202020204" pitchFamily="34" charset="0"/>
                <a:ea typeface="迷你简卡通" charset="-122"/>
              </a:rPr>
              <a:t>4</a:t>
            </a:r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、如何看待青春期的心理矛盾？ </a:t>
            </a:r>
            <a:r>
              <a:rPr lang="zh-CN" altLang="en-US" sz="3200" b="1" dirty="0">
                <a:latin typeface="Arial" panose="020B0604020202020204" pitchFamily="34" charset="0"/>
                <a:ea typeface="迷你简卡通" charset="-122"/>
              </a:rPr>
              <a:t> </a:t>
            </a:r>
            <a:endParaRPr lang="en-US" altLang="zh-CN" sz="3200" b="1" dirty="0"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/>
            <a:endParaRPr lang="en-US" altLang="zh-CN" sz="20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/>
            <a:endParaRPr lang="en-US" altLang="zh-CN" sz="6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72440" y="21336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  <a:scene3d>
              <a:camera prst="obliqueBottomLeft"/>
              <a:lightRig rig="threePt" dir="t"/>
            </a:scene3d>
            <a:sp3d extrusionH="387350">
              <a:extrusionClr>
                <a:srgbClr val="175BCB"/>
              </a:extrusionClr>
            </a:sp3d>
          </a:bodyPr>
          <a:p>
            <a:pPr algn="ctr"/>
            <a:r>
              <a:rPr lang="zh-CN" altLang="en-US" sz="7200" b="1">
                <a:blipFill>
                  <a:blip r:embed="rId1"/>
                  <a:tile tx="0" ty="0" sx="82000" sy="63000" flip="none" algn="br"/>
                </a:blipFill>
                <a:effectLst>
                  <a:outerShdw blurRad="60007" dist="310007" dir="7680000" sy="30000" kx="1300200" algn="ctr" rotWithShape="0">
                    <a:srgbClr val="0D1E55">
                      <a:alpha val="32000"/>
                    </a:srgbClr>
                  </a:outerShdw>
                </a:effectLst>
              </a:rPr>
              <a:t>知识清单</a:t>
            </a:r>
            <a:endParaRPr lang="zh-CN" altLang="en-US" sz="7200" b="1">
              <a:blipFill>
                <a:blip r:embed="rId1"/>
                <a:tile tx="0" ty="0" sx="82000" sy="63000" flip="none" algn="br"/>
              </a:blipFill>
              <a:effectLst>
                <a:outerShdw blurRad="60007" dist="310007" dir="7680000" sy="30000" kx="1300200" algn="ctr" rotWithShape="0">
                  <a:srgbClr val="0D1E55">
                    <a:alpha val="32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2377440" y="15240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zh-CN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照片对比</a:t>
            </a:r>
            <a:endParaRPr lang="zh-CN" altLang="zh-CN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pic>
        <p:nvPicPr>
          <p:cNvPr id="4" name="图片 3" descr="4279030_110716086339_2"/>
          <p:cNvPicPr>
            <a:picLocks noChangeAspect="1"/>
          </p:cNvPicPr>
          <p:nvPr/>
        </p:nvPicPr>
        <p:blipFill>
          <a:blip r:embed="rId1"/>
          <a:srcRect l="-9204" t="-3421" r="16301" b="3421"/>
          <a:stretch>
            <a:fillRect/>
          </a:stretch>
        </p:blipFill>
        <p:spPr>
          <a:xfrm>
            <a:off x="370840" y="1711325"/>
            <a:ext cx="4612005" cy="4064000"/>
          </a:xfrm>
          <a:prstGeom prst="rect">
            <a:avLst/>
          </a:prstGeom>
        </p:spPr>
      </p:pic>
      <p:pic>
        <p:nvPicPr>
          <p:cNvPr id="5" name="图片 4" descr="t01d7990564de88fb9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2665" y="1711325"/>
            <a:ext cx="4224020" cy="40646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3"/>
          <p:cNvSpPr txBox="1"/>
          <p:nvPr/>
        </p:nvSpPr>
        <p:spPr>
          <a:xfrm>
            <a:off x="1149350" y="2983865"/>
            <a:ext cx="9893300" cy="25019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90170" tIns="46990" rIns="90170" bIns="46990" anchor="t">
            <a:spAutoFit/>
          </a:bodyPr>
          <a:p>
            <a:pPr marL="571500" lvl="0" indent="-571500" defTabSz="914400"/>
            <a:endParaRPr lang="en-US" altLang="zh-CN" sz="44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>
              <a:buFont typeface="Wingdings" panose="05000000000000000000" pitchFamily="2" charset="2"/>
              <a:buChar char="Ø"/>
            </a:pPr>
            <a:r>
              <a:rPr lang="zh-CN" altLang="en-US" sz="4400" b="1" dirty="0">
                <a:solidFill>
                  <a:srgbClr val="0000CC"/>
                </a:solidFill>
                <a:latin typeface="Arial" panose="020B0604020202020204" pitchFamily="34" charset="0"/>
                <a:ea typeface="迷你简卡通" charset="-122"/>
              </a:rPr>
              <a:t>和小时候相比，你发生了哪些变化？</a:t>
            </a:r>
            <a:endParaRPr lang="zh-CN" altLang="en-US" sz="4400" b="1" dirty="0">
              <a:solidFill>
                <a:srgbClr val="0000CC"/>
              </a:solidFill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/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（温馨提示：包括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迷你简卡通" charset="-122"/>
              </a:rPr>
              <a:t>身体</a:t>
            </a:r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、</a:t>
            </a:r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  <a:ea typeface="迷你简卡通" charset="-122"/>
              </a:rPr>
              <a:t>心理</a:t>
            </a:r>
            <a:r>
              <a:rPr lang="zh-CN" altLang="en-US" sz="4400" b="1" dirty="0">
                <a:latin typeface="Arial" panose="020B0604020202020204" pitchFamily="34" charset="0"/>
                <a:ea typeface="迷你简卡通" charset="-122"/>
              </a:rPr>
              <a:t>等多方面）</a:t>
            </a:r>
            <a:endParaRPr lang="zh-CN" altLang="en-US" sz="4400" b="1" dirty="0"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/>
            <a:endParaRPr lang="en-US" altLang="zh-CN" sz="20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  <a:p>
            <a:pPr marL="571500" lvl="0" indent="-571500" defTabSz="914400"/>
            <a:endParaRPr lang="en-US" altLang="zh-CN" sz="600" b="1" dirty="0">
              <a:solidFill>
                <a:srgbClr val="009900"/>
              </a:solidFill>
              <a:latin typeface="Arial" panose="020B0604020202020204" pitchFamily="34" charset="0"/>
              <a:ea typeface="迷你简卡通" charset="-122"/>
            </a:endParaRPr>
          </a:p>
        </p:txBody>
      </p:sp>
      <p:pic>
        <p:nvPicPr>
          <p:cNvPr id="4" name="图片 3" descr="14534f90344a8d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3810"/>
            <a:ext cx="380936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 animBg="1"/>
      <p:bldP spid="1229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折角形 1"/>
          <p:cNvSpPr/>
          <p:nvPr/>
        </p:nvSpPr>
        <p:spPr>
          <a:xfrm>
            <a:off x="717550" y="1859280"/>
            <a:ext cx="9736455" cy="4435475"/>
          </a:xfrm>
          <a:prstGeom prst="foldedCorner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80" y="0"/>
            <a:ext cx="74980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72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知识总结</a:t>
            </a:r>
            <a:endParaRPr lang="zh-CN" altLang="en-US" sz="72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7550" y="2601595"/>
            <a:ext cx="9859010" cy="1859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400">
                <a:solidFill>
                  <a:srgbClr val="FF0000"/>
                </a:solidFill>
              </a:rPr>
              <a:t>青春期身体表现：</a:t>
            </a:r>
            <a:r>
              <a:rPr lang="zh-CN" altLang="en-US" sz="3600" b="1"/>
              <a:t>（</a:t>
            </a:r>
            <a:r>
              <a:rPr lang="en-US" altLang="zh-CN" sz="3600" b="1"/>
              <a:t>1</a:t>
            </a:r>
            <a:r>
              <a:rPr lang="zh-CN" altLang="en-US" sz="3600" b="1"/>
              <a:t>）身体外形急剧变化</a:t>
            </a:r>
            <a:endParaRPr lang="zh-CN" altLang="en-US" sz="3600" b="1"/>
          </a:p>
          <a:p>
            <a:r>
              <a:rPr lang="zh-CN" altLang="en-US" sz="3600" b="1"/>
              <a:t>                                      （</a:t>
            </a:r>
            <a:r>
              <a:rPr lang="en-US" altLang="zh-CN" sz="3600" b="1"/>
              <a:t>2</a:t>
            </a:r>
            <a:r>
              <a:rPr lang="zh-CN" altLang="en-US" sz="3600" b="1"/>
              <a:t>）身体内部器官逐步完善</a:t>
            </a:r>
            <a:endParaRPr lang="zh-CN" altLang="en-US" sz="3600" b="1"/>
          </a:p>
          <a:p>
            <a:r>
              <a:rPr lang="zh-CN" altLang="en-US" sz="3600" b="1"/>
              <a:t>                                    （</a:t>
            </a:r>
            <a:r>
              <a:rPr lang="en-US" altLang="zh-CN" sz="3600" b="1"/>
              <a:t>3</a:t>
            </a:r>
            <a:r>
              <a:rPr lang="zh-CN" altLang="en-US" sz="3600" b="1"/>
              <a:t>）性机能发育日益完善</a:t>
            </a:r>
            <a:endParaRPr lang="zh-CN" altLang="en-US" sz="36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12770286_234137047340_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835" y="-36830"/>
            <a:ext cx="12007215" cy="67792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0760" y="2453640"/>
            <a:ext cx="765048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来自小红的一封信</a:t>
            </a:r>
            <a:endParaRPr lang="zh-CN" altLang="zh-CN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80160" y="822960"/>
            <a:ext cx="9494520" cy="47853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r>
              <a:rPr lang="en-US" altLang="zh-CN" sz="4400"/>
              <a:t>知心姐姐：有一个问题，困扰了我很长时间。小学时我有一个很要好的男同学，住在我家隔壁，我们整天一起玩。早上手拉手去上学；放学后一起回家、做游戏，玩得可开心了。可上初中不久，我和他的关系变得不自然了，总有害羞感。我这是怎么了？” </a:t>
            </a:r>
            <a:endParaRPr lang="en-US" altLang="zh-CN" sz="4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179195" y="2840355"/>
            <a:ext cx="10245725" cy="11684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indent="0" algn="l"/>
            <a:r>
              <a:rPr lang="zh-CN" altLang="en-US" sz="6600" b="0" u="none">
                <a:solidFill>
                  <a:srgbClr val="333333"/>
                </a:solidFill>
                <a:highlight>
                  <a:srgbClr val="FFFFFF"/>
                </a:highligh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问：你有过这种困惑吗？</a:t>
            </a:r>
            <a:endParaRPr lang="zh-CN" altLang="en-US" sz="6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1704</Words>
  <Application>WPS 演示</Application>
  <PresentationFormat/>
  <Paragraphs>142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迷你简卡通</vt:lpstr>
      <vt:lpstr>微软雅黑</vt:lpstr>
      <vt:lpstr>Arial</vt:lpstr>
      <vt:lpstr>华文新魏</vt:lpstr>
      <vt:lpstr>隶书</vt:lpstr>
      <vt:lpstr>Times New Roman</vt:lpstr>
      <vt:lpstr>楷体_GB2312</vt:lpstr>
      <vt:lpstr>黑体</vt:lpstr>
      <vt:lpstr>Times New Roman</vt:lpstr>
      <vt:lpstr>方正舒体</vt:lpstr>
      <vt:lpstr>Calibri</vt:lpstr>
      <vt:lpstr>新宋体</vt:lpstr>
      <vt:lpstr>Calibri Light</vt:lpstr>
      <vt:lpstr>方正少儿简体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Administrator</cp:lastModifiedBy>
  <cp:revision/>
  <dcterms:created xsi:type="dcterms:W3CDTF">2015-05-05T08:02:00Z</dcterms:created>
  <dcterms:modified xsi:type="dcterms:W3CDTF">2018-08-11T18:31:52Z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