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84" r:id="rId4"/>
    <p:sldId id="286" r:id="rId5"/>
    <p:sldId id="281" r:id="rId6"/>
    <p:sldId id="287" r:id="rId7"/>
    <p:sldId id="288" r:id="rId8"/>
    <p:sldId id="298" r:id="rId9"/>
    <p:sldId id="291" r:id="rId10"/>
    <p:sldId id="292" r:id="rId11"/>
    <p:sldId id="261" r:id="rId12"/>
    <p:sldId id="299" r:id="rId13"/>
    <p:sldId id="300" r:id="rId14"/>
    <p:sldId id="260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5" d="100"/>
          <a:sy n="155" d="100"/>
        </p:scale>
        <p:origin x="-2262" y="-84"/>
      </p:cViewPr>
      <p:guideLst>
        <p:guide orient="horz" pos="2160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9D22136-9C9D-4E5C-B1B1-DFDB63F6D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72D0E2B-92F6-4998-91B3-F142179311E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0AACF-2EDB-48A2-8272-A47FF6B9F10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BA3E9-9B2E-456B-949E-D26942064A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20962-1C34-4FDE-AB7E-C57F7078551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1542F-08DD-4DAA-A403-256655723E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576D7-7C23-4BED-B6DA-2E9BB0DF03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0EEAF-31BD-4AA2-A5B2-604920002E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D77EE3D-9D93-42EE-BCB7-A4BCDD33879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AF43D-2AE1-4FBA-BEF0-8E8AA3D7E9E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F371F-9845-40CD-8027-F971841EC8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4B9AD-E13A-41E6-B3E5-B4EF35CDBDE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D87A5-41B5-413A-9B17-2405557F81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8DE82-A92C-4F99-8FDA-EB6860F1F8C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20EA9-34F6-4FEF-B1B1-0C302E1816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8306D-1E3F-407C-84B2-A5FA535FC68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ED617-77F6-4358-9BCA-6A3DF6C973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CC4EE-83B0-4B77-84D1-579A6861A3A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95308-C7AB-44EA-AA9C-79354B3A84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0A202-2518-4AA9-A0D1-C1A6DF6713D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78CA3-B136-45DC-88BB-779C9333AF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71245-DC5F-4FFE-893A-C194A1FE545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F1029-1FE2-4DA4-9B04-2DDA23C339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7A7DA-2D6C-426F-BEAB-136904F7FD4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6C98A-0D39-4516-A5FC-2A8295086E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435452-7995-4EF9-8AA0-E9D8CE01006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104CF3B-FFBA-49E9-A99B-278A7B3D47A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571472" y="285728"/>
            <a:ext cx="8120062" cy="2011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第</a:t>
            </a:r>
            <a:r>
              <a:rPr lang="en-US" altLang="zh-CN" sz="4400" b="1">
                <a:solidFill>
                  <a:srgbClr val="FF0000"/>
                </a:solidFill>
                <a:latin typeface="Calibri" panose="020F0502020204030204" pitchFamily="34" charset="0"/>
              </a:rPr>
              <a:t>5</a:t>
            </a: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课  磨砺坚强意志</a:t>
            </a:r>
            <a:endParaRPr lang="en-US" altLang="zh-CN" sz="44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rgbClr val="0D0D0D"/>
                </a:solidFill>
                <a:latin typeface="楷体_GB2312"/>
                <a:ea typeface="楷体_GB2312"/>
                <a:cs typeface="楷体_GB2312"/>
              </a:rPr>
              <a:t>第一框  勇于战胜挫折</a:t>
            </a:r>
            <a:endParaRPr lang="en-US" altLang="zh-CN" sz="4000" b="1">
              <a:solidFill>
                <a:srgbClr val="0D0D0D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4098" name="图片 5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95295"/>
            <a:ext cx="9187180" cy="3820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1"/>
          <p:cNvSpPr txBox="1">
            <a:spLocks noChangeArrowheads="1"/>
          </p:cNvSpPr>
          <p:nvPr/>
        </p:nvSpPr>
        <p:spPr bwMode="auto">
          <a:xfrm>
            <a:off x="285720" y="1500174"/>
            <a:ext cx="4357718" cy="4480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Calibri" panose="020F0502020204030204" pitchFamily="34" charset="0"/>
              </a:rPr>
              <a:t>　　</a:t>
            </a:r>
            <a:r>
              <a:rPr lang="zh-CN" altLang="en-US" sz="3200" b="1">
                <a:latin typeface="Calibri" panose="020F0502020204030204" pitchFamily="34" charset="0"/>
              </a:rPr>
              <a:t>孟子说“天将降大任于斯人也，必先苦其心志，劳其筋骨，饿其体肤，空乏其身，行拂乱其所为。”</a:t>
            </a:r>
            <a:endParaRPr lang="zh-CN" altLang="en-US" sz="3200" b="1">
              <a:latin typeface="Calibri" panose="020F0502020204030204" pitchFamily="34" charset="0"/>
            </a:endParaRPr>
          </a:p>
          <a:p>
            <a:endParaRPr lang="zh-CN" altLang="en-US" sz="3200" b="1">
              <a:latin typeface="Calibri" panose="020F0502020204030204" pitchFamily="34" charset="0"/>
            </a:endParaRPr>
          </a:p>
          <a:p>
            <a:r>
              <a:rPr lang="zh-CN" altLang="en-US" sz="3200" b="1">
                <a:latin typeface="Calibri" panose="020F0502020204030204" pitchFamily="34" charset="0"/>
              </a:rPr>
              <a:t>　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　这告诉我们，要勇于战胜挫折，你才能变得更坚强。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20483" name="Picture 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29190" y="571480"/>
            <a:ext cx="417709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8685" y="815975"/>
            <a:ext cx="7552055" cy="5943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人生路上甜苦和喜忧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愿意与你分担所有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难免曾经跌到和等候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要勇敢的抬头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谁愿藏躲在避风的港口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宁有波涛汹涌的自由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愿是你心中灯塔的守候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在迷雾中让你看透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阳光总在风雨后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乌云上有晴空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珍惜所有的感动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每一份希望在你手中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阳光总在风雨后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请相信有彩虹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风风雨雨都接受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我一直会在你的左右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57730" y="285750"/>
            <a:ext cx="48285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+mj-ea"/>
                <a:ea typeface="+mj-ea"/>
              </a:rPr>
              <a:t>阳光总在风雨后</a:t>
            </a:r>
            <a:endParaRPr lang="zh-CN" altLang="en-US" sz="3200" b="1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9020" y="909320"/>
            <a:ext cx="70516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如何战胜挫折？（要求）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025" y="2204085"/>
            <a:ext cx="8222615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1.</a:t>
            </a:r>
            <a:r>
              <a:rPr lang="zh-CN" altLang="en-US" sz="2800"/>
              <a:t>在人生道路上，遇到困难和挫折并不可怕，关键在于怎样对待挫折和困难。（态度）</a:t>
            </a:r>
            <a:endParaRPr lang="zh-CN" altLang="en-US" sz="2800"/>
          </a:p>
          <a:p>
            <a:endParaRPr lang="zh-CN" altLang="en-US" sz="2800"/>
          </a:p>
          <a:p>
            <a:r>
              <a:rPr lang="en-US" altLang="zh-CN" sz="2800"/>
              <a:t>2.</a:t>
            </a:r>
            <a:r>
              <a:rPr lang="zh-CN" altLang="en-US" sz="2800"/>
              <a:t>遇到挫折时我们要注意调整心态，学会自我控制，并能迎难而上，理智地分析，努力寻求克服挫折的时机和良策。</a:t>
            </a:r>
            <a:endParaRPr lang="zh-CN" altLang="en-US"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1"/>
          <p:cNvSpPr txBox="1">
            <a:spLocks noChangeArrowheads="1"/>
          </p:cNvSpPr>
          <p:nvPr/>
        </p:nvSpPr>
        <p:spPr bwMode="auto">
          <a:xfrm>
            <a:off x="1692275" y="1196975"/>
            <a:ext cx="6696075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　　逆境是到达真理的一条通路。　　　</a:t>
            </a:r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拜伦</a:t>
            </a:r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　　卓越的人一大优点是：在不利与艰难的遭遇里百折不挠。　　　　　　　　　　　　　　　　</a:t>
            </a:r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贝多芬</a:t>
            </a:r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　　奇迹多是在厄运中出现的。　　　　</a:t>
            </a:r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培根</a:t>
            </a:r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　　不幸是一种最美好的大学。　　　　</a:t>
            </a:r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别林斯基</a:t>
            </a:r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　　只有痛苦会留下教训。　　　　　　</a:t>
            </a:r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富兰克林</a:t>
            </a:r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　　艰难困苦是磨炼人格之最高学校。　</a:t>
            </a:r>
            <a:r>
              <a:rPr lang="en-US" altLang="zh-CN" sz="2000" b="1">
                <a:solidFill>
                  <a:srgbClr val="FF0000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Calibri" panose="020F0502020204030204" pitchFamily="34" charset="0"/>
              </a:rPr>
              <a:t>梁启超</a:t>
            </a:r>
            <a:endParaRPr lang="zh-CN" altLang="en-US" sz="2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9459" name="Picture 11"/>
          <p:cNvPicPr>
            <a:picLocks noChangeAspect="1" noChangeArrowheads="1"/>
          </p:cNvPicPr>
          <p:nvPr/>
        </p:nvPicPr>
        <p:blipFill>
          <a:blip r:embed="rId1" cstate="print"/>
          <a:srcRect b="33243"/>
          <a:stretch>
            <a:fillRect/>
          </a:stretch>
        </p:blipFill>
        <p:spPr bwMode="auto">
          <a:xfrm>
            <a:off x="3897313" y="5208588"/>
            <a:ext cx="17018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3"/>
          <p:cNvPicPr>
            <a:picLocks noChangeAspect="1" noChangeArrowheads="1"/>
          </p:cNvPicPr>
          <p:nvPr/>
        </p:nvPicPr>
        <p:blipFill>
          <a:blip r:embed="rId2" cstate="print"/>
          <a:srcRect b="32610"/>
          <a:stretch>
            <a:fillRect/>
          </a:stretch>
        </p:blipFill>
        <p:spPr bwMode="auto">
          <a:xfrm>
            <a:off x="1258888" y="5208588"/>
            <a:ext cx="1693862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5"/>
          <p:cNvPicPr>
            <a:picLocks noChangeAspect="1" noChangeArrowheads="1"/>
          </p:cNvPicPr>
          <p:nvPr/>
        </p:nvPicPr>
        <p:blipFill>
          <a:blip r:embed="rId3" cstate="print"/>
          <a:srcRect b="33243"/>
          <a:stretch>
            <a:fillRect/>
          </a:stretch>
        </p:blipFill>
        <p:spPr bwMode="auto">
          <a:xfrm>
            <a:off x="2611438" y="5208588"/>
            <a:ext cx="17018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7"/>
          <p:cNvPicPr>
            <a:picLocks noChangeAspect="1" noChangeArrowheads="1"/>
          </p:cNvPicPr>
          <p:nvPr/>
        </p:nvPicPr>
        <p:blipFill>
          <a:blip r:embed="rId4" cstate="print"/>
          <a:srcRect b="32610"/>
          <a:stretch>
            <a:fillRect/>
          </a:stretch>
        </p:blipFill>
        <p:spPr bwMode="auto">
          <a:xfrm>
            <a:off x="5251450" y="5208588"/>
            <a:ext cx="165735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19"/>
          <p:cNvPicPr>
            <a:picLocks noChangeAspect="1" noChangeArrowheads="1"/>
          </p:cNvPicPr>
          <p:nvPr/>
        </p:nvPicPr>
        <p:blipFill>
          <a:blip r:embed="rId5" cstate="print"/>
          <a:srcRect b="33032"/>
          <a:stretch>
            <a:fillRect/>
          </a:stretch>
        </p:blipFill>
        <p:spPr bwMode="auto">
          <a:xfrm>
            <a:off x="6543675" y="5208588"/>
            <a:ext cx="1700213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Rectangle 8"/>
          <p:cNvSpPr>
            <a:spLocks noChangeArrowheads="1"/>
          </p:cNvSpPr>
          <p:nvPr/>
        </p:nvSpPr>
        <p:spPr bwMode="auto">
          <a:xfrm>
            <a:off x="1547813" y="490538"/>
            <a:ext cx="19880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anose="020F0502020204030204" pitchFamily="34" charset="0"/>
              </a:rPr>
              <a:t>名言欣赏</a:t>
            </a:r>
            <a:r>
              <a:rPr lang="zh-CN" altLang="en-US" sz="2800" b="1" smtClean="0">
                <a:latin typeface="Calibri" panose="020F0502020204030204" pitchFamily="34" charset="0"/>
              </a:rPr>
              <a:t>：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f687969aa2e571e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2844" y="357166"/>
            <a:ext cx="5857916" cy="6215106"/>
          </a:xfrm>
          <a:prstGeom prst="rect">
            <a:avLst/>
          </a:prstGeom>
        </p:spPr>
      </p:pic>
      <p:pic>
        <p:nvPicPr>
          <p:cNvPr id="2" name="图片 1" descr="084038ztxor4tumr1x06m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357166"/>
            <a:ext cx="5143536" cy="62151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472" y="4572008"/>
            <a:ext cx="757242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认识图片中的人物吗？知道他们经历了什么吗？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15140" y="5500702"/>
            <a:ext cx="1357322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挫折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 Box 2"/>
          <p:cNvSpPr txBox="1">
            <a:spLocks noChangeArrowheads="1"/>
          </p:cNvSpPr>
          <p:nvPr/>
        </p:nvSpPr>
        <p:spPr bwMode="auto">
          <a:xfrm>
            <a:off x="2357422" y="857232"/>
            <a:ext cx="3600450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挫折的含义：</a:t>
            </a:r>
            <a:endParaRPr lang="zh-CN" altLang="en-US" sz="3200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1571604" y="1571612"/>
            <a:ext cx="6858000" cy="1371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ea typeface="黑体" panose="02010609060101010101" pitchFamily="2" charset="-122"/>
              </a:rPr>
              <a:t>挫</a:t>
            </a:r>
            <a:r>
              <a:rPr lang="zh-CN" altLang="en-US" sz="2800" b="1">
                <a:ea typeface="黑体" panose="02010609060101010101" pitchFamily="2" charset="-122"/>
              </a:rPr>
              <a:t>折是指人们在有目的的活动中，遇到无法克服或自以为无法克服的干扰，使其需要或动机不能得到满足而产生的障碍。</a:t>
            </a:r>
            <a:endParaRPr lang="zh-CN" altLang="en-US" sz="2800" b="1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u=3402042329,58908609&amp;fm=23&amp;gp=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4466512"/>
            <a:ext cx="2714612" cy="2391488"/>
          </a:xfrm>
          <a:prstGeom prst="rect">
            <a:avLst/>
          </a:prstGeom>
          <a:noFill/>
        </p:spPr>
      </p:pic>
      <p:sp>
        <p:nvSpPr>
          <p:cNvPr id="35841" name="Text Box 2"/>
          <p:cNvSpPr txBox="1">
            <a:spLocks noChangeArrowheads="1"/>
          </p:cNvSpPr>
          <p:nvPr/>
        </p:nvSpPr>
        <p:spPr bwMode="auto">
          <a:xfrm>
            <a:off x="642910" y="357166"/>
            <a:ext cx="7715304" cy="29059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spcBef>
                <a:spcPct val="50000"/>
              </a:spcBef>
            </a:pPr>
            <a:r>
              <a:rPr lang="en-US" altLang="zh-CN" sz="3200" smtClean="0">
                <a:solidFill>
                  <a:schemeClr val="tx2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2400" b="1" smtClean="0">
                <a:latin typeface="Calibri" panose="020F0502020204030204" pitchFamily="34" charset="0"/>
                <a:ea typeface="黑体" panose="02010609060101010101" pitchFamily="2" charset="-122"/>
              </a:rPr>
              <a:t>刘</a:t>
            </a:r>
            <a:r>
              <a:rPr lang="zh-CN" altLang="en-US" sz="2400" b="1">
                <a:latin typeface="Calibri" panose="020F0502020204030204" pitchFamily="34" charset="0"/>
                <a:ea typeface="黑体" panose="02010609060101010101" pitchFamily="2" charset="-122"/>
              </a:rPr>
              <a:t>某刚进初中时是班长，表现积极，学习努力。但是到了八年级时，结交了几个不良朋友，而且沉湎于电子游戏厅，使得学习成绩直线下降，中考时未能考上普通高中，又不愿意上职高，于是失学在家，整天不务正业，东游西逛。家长、老师和同学都为之惋惜</a:t>
            </a:r>
            <a:r>
              <a:rPr lang="zh-CN" altLang="en-US" sz="2400" b="1" smtClean="0">
                <a:latin typeface="Calibri" panose="020F0502020204030204" pitchFamily="34" charset="0"/>
                <a:ea typeface="黑体" panose="02010609060101010101" pitchFamily="2" charset="-122"/>
              </a:rPr>
              <a:t>。</a:t>
            </a:r>
            <a:endParaRPr lang="en-US" altLang="zh-CN" sz="2400" b="1" smtClean="0">
              <a:latin typeface="Calibri" panose="020F0502020204030204" pitchFamily="34" charset="0"/>
              <a:ea typeface="黑体" panose="02010609060101010101" pitchFamily="2" charset="-122"/>
            </a:endParaRPr>
          </a:p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en-US" altLang="zh-CN" sz="2400" b="1" smtClean="0">
                <a:latin typeface="Calibri" panose="020F050202020403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2400" b="1" smtClean="0">
                <a:latin typeface="Calibri" panose="020F0502020204030204" pitchFamily="34" charset="0"/>
                <a:ea typeface="黑体" panose="02010609060101010101" pitchFamily="2" charset="-122"/>
              </a:rPr>
              <a:t>请</a:t>
            </a:r>
            <a:r>
              <a:rPr lang="zh-CN" altLang="en-US" sz="2400" b="1">
                <a:latin typeface="Calibri" panose="020F0502020204030204" pitchFamily="34" charset="0"/>
                <a:ea typeface="黑体" panose="02010609060101010101" pitchFamily="2" charset="-122"/>
              </a:rPr>
              <a:t>分析刘某遭遇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挫折的原因</a:t>
            </a:r>
            <a:r>
              <a:rPr lang="zh-CN" altLang="en-US" sz="2400" b="1">
                <a:latin typeface="Calibri" panose="020F0502020204030204" pitchFamily="34" charset="0"/>
                <a:ea typeface="黑体" panose="02010609060101010101" pitchFamily="2" charset="-122"/>
              </a:rPr>
              <a:t>有哪些？</a:t>
            </a:r>
            <a:endParaRPr lang="zh-CN" altLang="en-US" sz="2400" b="1">
              <a:latin typeface="Calibri" panose="020F0502020204030204" pitchFamily="34" charset="0"/>
              <a:ea typeface="黑体" panose="02010609060101010101" pitchFamily="2" charset="-122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643042" y="3714752"/>
            <a:ext cx="7500958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smtClean="0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                 </a:t>
            </a:r>
            <a:r>
              <a:rPr lang="zh-CN" altLang="en-US" sz="2400" b="1" smtClean="0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社</a:t>
            </a:r>
            <a:r>
              <a:rPr lang="zh-CN" altLang="en-US" sz="2400" b="1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会上存在的不良风气、不良诱惑</a:t>
            </a:r>
            <a:endParaRPr lang="zh-CN" altLang="en-US" sz="2400" b="1">
              <a:solidFill>
                <a:srgbClr val="33CC33"/>
              </a:solidFill>
              <a:latin typeface="Calibri" panose="020F0502020204030204" pitchFamily="34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               </a:t>
            </a:r>
            <a:r>
              <a:rPr lang="zh-CN" altLang="en-US" sz="2400" b="1" smtClean="0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  家</a:t>
            </a:r>
            <a:r>
              <a:rPr lang="zh-CN" altLang="en-US" sz="2400" b="1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长及学校未能及时给予正确的</a:t>
            </a:r>
            <a:r>
              <a:rPr lang="zh-CN" altLang="en-US" sz="2400" b="1" smtClean="0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教育</a:t>
            </a:r>
            <a:r>
              <a:rPr lang="zh-CN" altLang="en-US" sz="2400" b="1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和引</a:t>
            </a:r>
            <a:r>
              <a:rPr lang="zh-CN" altLang="en-US" sz="2400" b="1" smtClean="0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导</a:t>
            </a:r>
            <a:endParaRPr lang="zh-CN" altLang="en-US" sz="2400" b="1">
              <a:solidFill>
                <a:srgbClr val="33CC33"/>
              </a:solidFill>
              <a:latin typeface="Calibri" panose="020F0502020204030204" pitchFamily="34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521495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刘某自己的自我保护能力差</a:t>
            </a:r>
            <a:endParaRPr lang="zh-CN" altLang="en-US" sz="2400" b="1" smtClean="0">
              <a:solidFill>
                <a:srgbClr val="33CC33"/>
              </a:solidFill>
              <a:latin typeface="Calibri" panose="020F0502020204030204" pitchFamily="34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33CC33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对自己没有严格要求</a:t>
            </a:r>
            <a:endParaRPr lang="zh-CN" altLang="en-US" sz="2400" b="1">
              <a:solidFill>
                <a:srgbClr val="33CC33"/>
              </a:solidFill>
              <a:latin typeface="Calibri" panose="020F0502020204030204" pitchFamily="34" charset="0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00364" y="5214950"/>
            <a:ext cx="1407160" cy="457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  <a:sym typeface="Wingdings" panose="05000000000000000000" pitchFamily="2" charset="2"/>
              </a:rPr>
              <a:t>主观因素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5852" y="3714752"/>
            <a:ext cx="1500198" cy="45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2" charset="-122"/>
              </a:rPr>
              <a:t>客观因素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755015" y="919480"/>
            <a:ext cx="3500755" cy="5791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320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kumimoji="1" lang="zh-CN" altLang="en-US" sz="320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导</a:t>
            </a:r>
            <a:r>
              <a:rPr kumimoji="1"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致挫折的因素 </a:t>
            </a:r>
            <a:endParaRPr lang="en-US" altLang="zh-CN" sz="2800">
              <a:solidFill>
                <a:srgbClr val="0000CC"/>
              </a:solidFill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572132" y="3643314"/>
            <a:ext cx="45720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9900"/>
                </a:solidFill>
                <a:ea typeface="方正姚体" pitchFamily="2" charset="-122"/>
              </a:rPr>
              <a:t>多数可以控制</a:t>
            </a:r>
            <a:endParaRPr lang="zh-CN" altLang="en-US" sz="3200" b="1">
              <a:solidFill>
                <a:srgbClr val="009900"/>
              </a:solidFill>
              <a:ea typeface="方正姚体" pitchFamily="2" charset="-122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5572132" y="2143116"/>
            <a:ext cx="304006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9900"/>
                </a:solidFill>
                <a:ea typeface="方正姚体" pitchFamily="2" charset="-122"/>
              </a:rPr>
              <a:t>通常是难以控制</a:t>
            </a:r>
            <a:endParaRPr lang="zh-CN" altLang="en-US" sz="3200" b="1">
              <a:solidFill>
                <a:srgbClr val="009900"/>
              </a:solidFill>
              <a:ea typeface="方正姚体" pitchFamily="2" charset="-122"/>
            </a:endParaRPr>
          </a:p>
        </p:txBody>
      </p:sp>
      <p:sp>
        <p:nvSpPr>
          <p:cNvPr id="138270" name="Text Box 30"/>
          <p:cNvSpPr txBox="1">
            <a:spLocks noChangeArrowheads="1"/>
          </p:cNvSpPr>
          <p:nvPr/>
        </p:nvSpPr>
        <p:spPr bwMode="auto">
          <a:xfrm>
            <a:off x="0" y="4621213"/>
            <a:ext cx="9144000" cy="17983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/>
              <a:t>地震、泥石流属于（         ）因素中的（         ）因素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“前怕狼，后怕虎”属于（      ）因素中的（       ）因</a:t>
            </a:r>
            <a:r>
              <a:rPr lang="zh-CN" altLang="en-US" sz="2800" b="1" smtClean="0"/>
              <a:t>素</a:t>
            </a:r>
            <a:endParaRPr lang="zh-CN" altLang="en-US" sz="2800" b="1">
              <a:solidFill>
                <a:srgbClr val="0033CC"/>
              </a:solidFill>
            </a:endParaRPr>
          </a:p>
          <a:p>
            <a:endParaRPr lang="en-US" altLang="zh-CN" sz="2800"/>
          </a:p>
        </p:txBody>
      </p:sp>
      <p:sp>
        <p:nvSpPr>
          <p:cNvPr id="138271" name="Text Box 31"/>
          <p:cNvSpPr txBox="1">
            <a:spLocks noChangeArrowheads="1"/>
          </p:cNvSpPr>
          <p:nvPr/>
        </p:nvSpPr>
        <p:spPr bwMode="auto">
          <a:xfrm>
            <a:off x="3357554" y="4643446"/>
            <a:ext cx="89789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外部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8272" name="Text Box 32"/>
          <p:cNvSpPr txBox="1">
            <a:spLocks noChangeArrowheads="1"/>
          </p:cNvSpPr>
          <p:nvPr/>
        </p:nvSpPr>
        <p:spPr bwMode="auto">
          <a:xfrm>
            <a:off x="6357950" y="4643446"/>
            <a:ext cx="14478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自然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8273" name="Text Box 33"/>
          <p:cNvSpPr txBox="1">
            <a:spLocks noChangeArrowheads="1"/>
          </p:cNvSpPr>
          <p:nvPr/>
        </p:nvSpPr>
        <p:spPr bwMode="auto">
          <a:xfrm>
            <a:off x="4214810" y="5429264"/>
            <a:ext cx="89789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内部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8274" name="Text Box 34"/>
          <p:cNvSpPr txBox="1">
            <a:spLocks noChangeArrowheads="1"/>
          </p:cNvSpPr>
          <p:nvPr/>
        </p:nvSpPr>
        <p:spPr bwMode="auto">
          <a:xfrm>
            <a:off x="7000892" y="5500702"/>
            <a:ext cx="8985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心理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1472" y="2000240"/>
            <a:ext cx="3429024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外部因素（自然因素和社会因素）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1472" y="3286124"/>
            <a:ext cx="3500462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内部因素（个人生理和心理因素）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7" name="右箭头 36"/>
          <p:cNvSpPr/>
          <p:nvPr/>
        </p:nvSpPr>
        <p:spPr>
          <a:xfrm>
            <a:off x="4500562" y="2428868"/>
            <a:ext cx="785818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>
            <a:off x="4500562" y="3857628"/>
            <a:ext cx="785818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500"/>
                                        <p:tgtEl>
                                          <p:spTgt spid="13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3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"/>
                                        <p:tgtEl>
                                          <p:spTgt spid="138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  <p:bldP spid="138270" grpId="0" bldLvl="0" animBg="1"/>
      <p:bldP spid="138271" grpId="0" bldLvl="0" animBg="1"/>
      <p:bldP spid="138272" grpId="0"/>
      <p:bldP spid="138273" grpId="0" bldLvl="0" animBg="1"/>
      <p:bldP spid="138274" grpId="0"/>
      <p:bldP spid="35" grpId="0"/>
      <p:bldP spid="36" grpId="0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图片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57554" y="0"/>
            <a:ext cx="4857784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428728" y="4143380"/>
            <a:ext cx="6348426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 smtClean="0">
                <a:latin typeface="黑体" panose="02010609060101010101" pitchFamily="2" charset="-122"/>
                <a:ea typeface="黑体" panose="02010609060101010101" pitchFamily="2" charset="-122"/>
              </a:rPr>
              <a:t>由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于身心发展的特点和社会阅历方面的限制，对社会、对人生、对自我缺乏清醒的认识和评价，因而</a:t>
            </a:r>
            <a:r>
              <a:rPr lang="zh-CN" altLang="en-US" sz="2800" b="1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在实际生活中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，常会发生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理想与现实之间的激烈冲突，产生挫折感</a:t>
            </a:r>
            <a:r>
              <a:rPr lang="zh-CN" altLang="en-US" sz="2800" b="1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39" name="Rectangle 6"/>
          <p:cNvSpPr>
            <a:spLocks noChangeArrowheads="1"/>
          </p:cNvSpPr>
          <p:nvPr/>
        </p:nvSpPr>
        <p:spPr bwMode="auto">
          <a:xfrm>
            <a:off x="428596" y="3429000"/>
            <a:ext cx="4848228" cy="58477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少年产生挫折感的原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143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60680" y="3079115"/>
            <a:ext cx="835533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r>
              <a:rPr lang="zh-CN" altLang="en-US"/>
              <a:t>009年9月23日上午，黄石市阳新县16岁的初三年级学生小军（化名）为报复自己的父亲，拨打电话将其喊到眼前，再翻越围栏，纵身从自家的四楼走廊跳下身亡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2010年1月12日，玉溪市北城中学初一（2）班的女生莹莹在13岁生日当天从4楼的女生宿舍跳下身亡。事后，莹莹的父母在整理莹莹的遗物时，发现一封两面都写满脏字的信。这封信上，除了最恶毒的侮辱、谩骂、人身攻击外，还有莹莹用铅笔留下的最后一句话：“好，我答应你们，地下见。”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2010年5月19日下午，邯郸市第二中学15周岁在校女学生小卓（化名），从劳动路铁路家属院6楼跳下，当场死亡。原因竟是听MP4被班主任劝退反省，跳楼前在自家窗户上写下“我害怕呢”字样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6830" y="369570"/>
            <a:ext cx="3504565" cy="2457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3840" y="1209675"/>
            <a:ext cx="460629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近年来，学生跳楼自杀的校园安全事件频繁发生，血淋淋的事实让我们不得不深思，到底，是什么原因让我们的孩子敢于去结束自己宝贵的生命？</a:t>
            </a:r>
            <a:endParaRPr lang="zh-CN" altLang="en-US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021602393748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02999" cy="6858000"/>
          </a:xfrm>
          <a:prstGeom prst="rect">
            <a:avLst/>
          </a:prstGeom>
        </p:spPr>
      </p:pic>
      <p:pic>
        <p:nvPicPr>
          <p:cNvPr id="3" name="图片 2" descr="013000004322201286757360963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40154"/>
            <a:ext cx="5286380" cy="3517846"/>
          </a:xfrm>
          <a:prstGeom prst="rect">
            <a:avLst/>
          </a:prstGeom>
        </p:spPr>
      </p:pic>
      <p:pic>
        <p:nvPicPr>
          <p:cNvPr id="4" name="图片 3" descr="c03fd5535e1614fb576c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286380" cy="33575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43570" y="6072206"/>
            <a:ext cx="321467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无臂书法家王剑华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156325"/>
            <a:ext cx="28574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无臂钢琴师刘伟</a:t>
            </a:r>
            <a:endParaRPr kumimoji="1"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14282" y="214290"/>
            <a:ext cx="250033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Calibri" panose="020F0502020204030204" pitchFamily="34" charset="0"/>
              </a:rPr>
              <a:t>无臂考生彭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</a:rPr>
              <a:t>超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08" y="3143248"/>
            <a:ext cx="4643470" cy="70788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FF00"/>
                </a:solidFill>
              </a:rPr>
              <a:t>他们有什么共同点？</a:t>
            </a:r>
            <a:endParaRPr lang="zh-CN" altLang="en-US" sz="4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571472" y="1785926"/>
            <a:ext cx="8572528" cy="1371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smtClean="0"/>
              <a:t>                </a:t>
            </a:r>
            <a:r>
              <a:rPr lang="zh-CN" altLang="en-US" sz="2800" b="1"/>
              <a:t>给人打击，带来损失和痛苦；</a:t>
            </a:r>
            <a:r>
              <a:rPr lang="zh-CN" altLang="en-US" sz="2800" b="1">
                <a:solidFill>
                  <a:srgbClr val="FF0000"/>
                </a:solidFill>
              </a:rPr>
              <a:t>（消极影响）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/>
              <a:t>               成为人生的宝贵财富，催人奋进，助人成长</a:t>
            </a:r>
            <a:endParaRPr lang="zh-CN" altLang="en-US" sz="2800" b="1"/>
          </a:p>
          <a:p>
            <a:r>
              <a:rPr lang="zh-CN" altLang="en-US" sz="2800" b="1"/>
              <a:t>               </a:t>
            </a:r>
            <a:r>
              <a:rPr lang="zh-CN" altLang="en-US" sz="2800" b="1">
                <a:solidFill>
                  <a:srgbClr val="FF0000"/>
                </a:solidFill>
              </a:rPr>
              <a:t>（积极影响）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2386630" y="193975"/>
            <a:ext cx="2857520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b="1"/>
              <a:t> </a:t>
            </a:r>
            <a:r>
              <a:rPr lang="zh-CN" altLang="en-US" sz="2800" b="1"/>
              <a:t>挫折的两大特</a:t>
            </a:r>
            <a:r>
              <a:rPr lang="zh-CN" altLang="en-US" sz="2800" b="1" smtClean="0"/>
              <a:t>点</a:t>
            </a:r>
            <a:endParaRPr lang="en-US" altLang="zh-CN" sz="2800" b="1"/>
          </a:p>
        </p:txBody>
      </p:sp>
      <p:sp>
        <p:nvSpPr>
          <p:cNvPr id="11" name="矩形 10"/>
          <p:cNvSpPr/>
          <p:nvPr/>
        </p:nvSpPr>
        <p:spPr>
          <a:xfrm>
            <a:off x="428914" y="5202861"/>
            <a:ext cx="1500198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普遍性</a:t>
            </a:r>
            <a:r>
              <a:rPr lang="zh-CN" altLang="en-US" sz="3200" b="1" smtClean="0"/>
              <a:t>：</a:t>
            </a:r>
            <a:endParaRPr lang="zh-CN" altLang="en-US" sz="3200"/>
          </a:p>
        </p:txBody>
      </p:sp>
      <p:sp>
        <p:nvSpPr>
          <p:cNvPr id="12" name="矩形 11"/>
          <p:cNvSpPr/>
          <p:nvPr/>
        </p:nvSpPr>
        <p:spPr>
          <a:xfrm>
            <a:off x="498446" y="1785933"/>
            <a:ext cx="1571636" cy="15544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双重性</a:t>
            </a:r>
            <a:r>
              <a:rPr lang="en-US" altLang="zh-CN" sz="3200" b="1" smtClean="0">
                <a:solidFill>
                  <a:srgbClr val="FF0000"/>
                </a:solidFill>
              </a:rPr>
              <a:t>(</a:t>
            </a:r>
            <a:r>
              <a:rPr lang="zh-CN" altLang="zh-CN" sz="3200" b="1" smtClean="0">
                <a:solidFill>
                  <a:srgbClr val="FF0000"/>
                </a:solidFill>
              </a:rPr>
              <a:t>双重影响）</a:t>
            </a:r>
            <a:r>
              <a:rPr lang="zh-CN" altLang="en-US" sz="3200" b="1" smtClean="0"/>
              <a:t>：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331720" y="4968240"/>
            <a:ext cx="620077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smtClean="0">
                <a:sym typeface="+mn-ea"/>
              </a:rPr>
              <a:t>挫</a:t>
            </a:r>
            <a:r>
              <a:rPr lang="zh-CN" altLang="en-US" sz="2800" b="1">
                <a:sym typeface="+mn-ea"/>
              </a:rPr>
              <a:t>折的存在具有普遍性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           </a:t>
            </a:r>
            <a:r>
              <a:rPr lang="zh-CN" altLang="en-US" sz="2800" b="1" smtClean="0">
                <a:sym typeface="+mn-ea"/>
              </a:rPr>
              <a:t>     </a:t>
            </a:r>
            <a:r>
              <a:rPr lang="en-US" altLang="zh-CN" sz="2800" b="1" smtClean="0">
                <a:sym typeface="+mn-ea"/>
              </a:rPr>
              <a:t>——</a:t>
            </a:r>
            <a:r>
              <a:rPr lang="zh-CN" altLang="en-US" sz="2800" b="1">
                <a:sym typeface="+mn-ea"/>
              </a:rPr>
              <a:t>人生难免有挫折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8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8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7" grpId="0" bldLvl="0" animBg="1"/>
      <p:bldP spid="11" grpId="0" bldLvl="0" animBg="1"/>
      <p:bldP spid="1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1585</Words>
  <Application>WPS 演示</Application>
  <PresentationFormat/>
  <Paragraphs>123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楷体_GB2312</vt:lpstr>
      <vt:lpstr>黑体</vt:lpstr>
      <vt:lpstr>方正姚体</vt:lpstr>
      <vt:lpstr>Times New Roman</vt:lpstr>
      <vt:lpstr>华文新魏</vt:lpstr>
      <vt:lpstr>Tahoma</vt:lpstr>
      <vt:lpstr>隶书</vt:lpstr>
      <vt:lpstr>新宋体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Kimi</cp:lastModifiedBy>
  <cp:revision/>
  <dcterms:created xsi:type="dcterms:W3CDTF">2016-09-16T12:30:00Z</dcterms:created>
  <dcterms:modified xsi:type="dcterms:W3CDTF">2018-08-11T18:31:52Z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