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58" r:id="rId3"/>
    <p:sldId id="267" r:id="rId5"/>
    <p:sldId id="261" r:id="rId6"/>
    <p:sldId id="274" r:id="rId7"/>
    <p:sldId id="273" r:id="rId8"/>
    <p:sldId id="275" r:id="rId9"/>
    <p:sldId id="278" r:id="rId10"/>
    <p:sldId id="276" r:id="rId11"/>
    <p:sldId id="277" r:id="rId12"/>
    <p:sldId id="279" r:id="rId13"/>
    <p:sldId id="281" r:id="rId14"/>
    <p:sldId id="282" r:id="rId15"/>
    <p:sldId id="283" r:id="rId16"/>
    <p:sldId id="280" r:id="rId17"/>
    <p:sldId id="266" r:id="rId18"/>
    <p:sldId id="284" r:id="rId19"/>
  </p:sldIdLst>
  <p:sldSz cx="9144000" cy="6858000" type="screen4x3"/>
  <p:notesSz cx="6887845" cy="100203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0FA1"/>
    <a:srgbClr val="182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7" autoAdjust="0"/>
    <p:restoredTop sz="94714" autoAdjust="0"/>
  </p:normalViewPr>
  <p:slideViewPr>
    <p:cSldViewPr snapToGrid="0">
      <p:cViewPr varScale="1">
        <p:scale>
          <a:sx n="66" d="100"/>
          <a:sy n="66" d="100"/>
        </p:scale>
        <p:origin x="-108" y="-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-2526" y="-108"/>
      </p:cViewPr>
      <p:guideLst>
        <p:guide orient="horz" pos="3156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E8B610A-58A2-4AF3-9898-74D2575D78B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17A392D-C232-48CD-A6F7-82C90C1BBE8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F4AC687A-F499-4B0D-B7A3-922768FF9C0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203580E2-1E4A-450E-9F24-8FA30392B92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148F4D-C616-4B68-BE29-6BA715EC4A7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028C28-83F2-4B0E-84E6-080C6AAE20D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考试既然能够延续这么多年，肯定有一定的合理性，但也有不足。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/>
          </p:cNvPicPr>
          <p:nvPr/>
        </p:nvPicPr>
        <p:blipFill>
          <a:blip r:embed="rId2"/>
          <a:srcRect l="1157" t="24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2791095" y="5651587"/>
            <a:ext cx="3648886" cy="40930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txBody>
          <a:bodyPr lIns="10800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1280157" y="4737636"/>
            <a:ext cx="6670763" cy="844279"/>
          </a:xfrm>
        </p:spPr>
        <p:txBody>
          <a:bodyPr>
            <a:noAutofit/>
            <a:sp3d>
              <a:bevelT w="31750" h="12700" prst="riblet"/>
            </a:sp3d>
          </a:bodyPr>
          <a:lstStyle>
            <a:lvl1pPr algn="ctr">
              <a:defRPr sz="3600" baseline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B4E07-FC24-4DEE-902A-4D43F37D2ED7}" type="datetimeFigureOut">
              <a:rPr lang="zh-CN" altLang="en-US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F68F0-731C-44BC-AFC6-3A1A7F873D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74D72-F4F0-4A16-B06E-7756F24A733D}" type="datetimeFigureOut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5E410-0407-4B2B-9852-DA33B21655E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1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D26BA-FE0D-4AA3-A57F-E819590A2882}" type="datetimeFigureOut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46458-B16E-455B-8C01-622DDDFCF1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2FCA2-8C52-4B5D-A657-9EE35EEBF8E4}" type="datetimeFigureOut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9AC3-39E6-4C6D-9C05-9940F0528C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974616" y="2430419"/>
            <a:ext cx="5148999" cy="1235075"/>
          </a:xfrm>
        </p:spPr>
        <p:txBody>
          <a:bodyPr/>
          <a:lstStyle>
            <a:lvl1pPr algn="ctr">
              <a:defRPr sz="4400">
                <a:solidFill>
                  <a:schemeClr val="accent1">
                    <a:lumMod val="75000"/>
                  </a:schemeClr>
                </a:solidFill>
                <a:effectLst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2801932" y="3761293"/>
            <a:ext cx="3494366" cy="40522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txBody>
          <a:bodyPr lIns="108000" tIns="0" rIns="0" bIns="0" rtlCol="0" anchor="ctr">
            <a:noAutofit/>
          </a:bodyPr>
          <a:lstStyle>
            <a:lvl1pPr>
              <a:defRPr lang="en-US" altLang="zh-CN" sz="1800" dirty="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C4A44-3B78-4ECE-8939-432E8982B228}" type="datetimeFigureOut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4C6F5-5C45-44E9-9F9B-E0E69BA6B9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0"/>
            <a:ext cx="381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499" y="1244600"/>
            <a:ext cx="3820587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E45F4-8468-4D8E-9FF2-63CE3C17CA3C}" type="datetimeFigureOut">
              <a:rPr lang="zh-CN" altLang="en-US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8F07-CD51-44AA-B5C6-9B968DD601A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56E2D-A8B0-42D9-AA06-9FDAB84FA788}" type="datetimeFigureOut">
              <a:rPr lang="zh-CN" altLang="en-US"/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032AD-5542-4347-BE8D-412AC18992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BF19F-D509-45DA-8A1B-81CF9C055062}" type="datetimeFigureOut">
              <a:rPr lang="zh-CN" altLang="en-US"/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819C4-19ED-425F-BE56-6CF11FE5EC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3FE64-722E-4746-80AE-0A71AEC0C58C}" type="datetimeFigureOut">
              <a:rPr lang="zh-CN" altLang="en-US"/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1DDDD-7E48-491E-8C5E-E4655D686A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2" y="533402"/>
            <a:ext cx="2949178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28"/>
            <a:ext cx="462915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2" y="21336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A6758-089E-4B3C-BC5A-979F926192FB}" type="datetimeFigureOut">
              <a:rPr lang="zh-CN" altLang="en-US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EEE60-32EB-414E-BD20-803058F84A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8B3CE-6134-40EA-A897-F4F30062D70E}" type="datetimeFigureOut">
              <a:rPr lang="zh-CN" altLang="en-US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04EF6-EE49-4BED-A7AE-0FE9AF6A01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8"/>
          <p:cNvPicPr>
            <a:picLocks noChangeAspect="1"/>
          </p:cNvPicPr>
          <p:nvPr/>
        </p:nvPicPr>
        <p:blipFill>
          <a:blip r:embed="rId12"/>
          <a:srcRect l="1157" t="44557"/>
          <a:stretch>
            <a:fillRect/>
          </a:stretch>
        </p:blipFill>
        <p:spPr bwMode="auto">
          <a:xfrm>
            <a:off x="0" y="0"/>
            <a:ext cx="9144000" cy="38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0" y="0"/>
            <a:ext cx="9144000" cy="5783263"/>
          </a:xfrm>
          <a:prstGeom prst="rect">
            <a:avLst/>
          </a:prstGeom>
          <a:solidFill>
            <a:srgbClr val="FFFFFF">
              <a:alpha val="5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9B9BF64-BB4E-467D-95FA-58BB326170A2}" type="datetimeFigureOut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7FBD686-5BB2-4041-80CE-16FA098879C3}" type="slidenum">
              <a:rPr lang="zh-CN" altLang="en-US"/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382588" y="144463"/>
            <a:ext cx="8274050" cy="6985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  <a:sp3d>
              <a:bevelT w="25400" h="12700" prst="riblet"/>
            </a:sp3d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032" name="KSO_BC1"/>
          <p:cNvSpPr>
            <a:spLocks noGrp="1"/>
          </p:cNvSpPr>
          <p:nvPr>
            <p:ph type="body" idx="1"/>
          </p:nvPr>
        </p:nvSpPr>
        <p:spPr bwMode="auto">
          <a:xfrm>
            <a:off x="382588" y="1193800"/>
            <a:ext cx="8274050" cy="5162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rgbClr val="62870A"/>
          </a:solidFill>
          <a:effectLst>
            <a:reflection blurRad="6350" stA="25000" endPos="50000" dist="50800" dir="5400000" sy="-100000" algn="bl" rotWithShape="0"/>
          </a:effectLst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2870A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2870A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2870A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2870A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2870A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2870A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2870A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2870A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357505" indent="-357505" algn="just" rtl="0" eaLnBrk="0" fontAlgn="base" hangingPunct="0">
        <a:lnSpc>
          <a:spcPct val="110000"/>
        </a:lnSpc>
        <a:spcBef>
          <a:spcPts val="1800"/>
        </a:spcBef>
        <a:spcAft>
          <a:spcPct val="0"/>
        </a:spcAft>
        <a:buClr>
          <a:srgbClr val="949D23"/>
        </a:buClr>
        <a:buSzPct val="70000"/>
        <a:buFont typeface="Wingdings" panose="05000000000000000000" pitchFamily="2" charset="2"/>
        <a:buChar char="m"/>
        <a:defRPr sz="2000" kern="1200">
          <a:solidFill>
            <a:srgbClr val="636917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505" indent="-357505" algn="just" rtl="0" eaLnBrk="0" fontAlgn="base" hangingPunct="0">
        <a:lnSpc>
          <a:spcPct val="130000"/>
        </a:lnSpc>
        <a:spcBef>
          <a:spcPct val="0"/>
        </a:spcBef>
        <a:spcAft>
          <a:spcPts val="600"/>
        </a:spcAft>
        <a:buClr>
          <a:srgbClr val="DCE382"/>
        </a:buClr>
        <a:buFont typeface="幼圆" pitchFamily="49" charset="-122"/>
        <a:buChar char=" "/>
        <a:defRPr sz="1600" kern="1200">
          <a:solidFill>
            <a:srgbClr val="7D7D7D"/>
          </a:solidFill>
          <a:latin typeface="幼圆" pitchFamily="49" charset="-122"/>
          <a:ea typeface="幼圆" pitchFamily="49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slide" Target="slide9.xml"/><Relationship Id="rId3" Type="http://schemas.openxmlformats.org/officeDocument/2006/relationships/image" Target="../media/image16.GIF"/><Relationship Id="rId2" Type="http://schemas.openxmlformats.org/officeDocument/2006/relationships/slide" Target="slide8.xml"/><Relationship Id="rId1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microsoft.com/office/2007/relationships/media" Target="file:///H:\&#29702;&#26234;\&#32593;&#32476;&#27468;&#25163;-&#23567;&#33529;&#26524;(&#32431;&#38899;&#20048;&#29256;2).mp3" TargetMode="External"/><Relationship Id="rId1" Type="http://schemas.openxmlformats.org/officeDocument/2006/relationships/audio" Target="file:///H:\&#29702;&#26234;\&#32593;&#32476;&#27468;&#25163;-&#23567;&#33529;&#26524;(&#32431;&#38899;&#20048;&#29256;2).mp3" TargetMode="Externa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hyperlink" Target="http://202.96.65.108/gb/daliandaily/2005-03/21/content_684610.htm" TargetMode="Externa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5.xml"/><Relationship Id="rId1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49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C9FA1CBE503AF134F5F6DB27CAD8B20"/>
          <p:cNvPicPr>
            <a:picLocks noChangeAspect="1" noChangeArrowheads="1"/>
          </p:cNvPicPr>
          <p:nvPr/>
        </p:nvPicPr>
        <p:blipFill>
          <a:blip r:embed="rId1"/>
          <a:srcRect l="12668" r="3717"/>
          <a:stretch>
            <a:fillRect/>
          </a:stretch>
        </p:blipFill>
        <p:spPr bwMode="auto">
          <a:xfrm>
            <a:off x="357188" y="1857375"/>
            <a:ext cx="2357437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WordArt 4"/>
          <p:cNvSpPr>
            <a:spLocks noChangeArrowheads="1" noChangeShapeType="1"/>
          </p:cNvSpPr>
          <p:nvPr/>
        </p:nvSpPr>
        <p:spPr bwMode="auto">
          <a:xfrm>
            <a:off x="2428875" y="571500"/>
            <a:ext cx="4714875" cy="714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理智面对学习压力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077" name="Picture 5" descr="20040531163718-0"/>
          <p:cNvPicPr>
            <a:picLocks noChangeAspect="1" noChangeArrowheads="1"/>
          </p:cNvPicPr>
          <p:nvPr/>
        </p:nvPicPr>
        <p:blipFill>
          <a:blip r:embed="rId2"/>
          <a:srcRect t="30264" r="-4726"/>
          <a:stretch>
            <a:fillRect/>
          </a:stretch>
        </p:blipFill>
        <p:spPr bwMode="auto">
          <a:xfrm>
            <a:off x="357188" y="4071938"/>
            <a:ext cx="2357437" cy="263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D:\360安全浏览器\360se6\Application\User Data\temp\t014d0021d57a82c1c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0" y="2001838"/>
            <a:ext cx="6091238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7265" y="757117"/>
            <a:ext cx="8609041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 smtClean="0">
                <a:solidFill>
                  <a:schemeClr val="accent1">
                    <a:lumMod val="75000"/>
                  </a:schemeClr>
                </a:solidFill>
                <a:ea typeface="黑体" panose="02010609060101010101" charset="-122"/>
              </a:rPr>
              <a:t>思考：</a:t>
            </a:r>
            <a:r>
              <a:rPr lang="zh-CN" altLang="en-US" sz="4000" dirty="0">
                <a:solidFill>
                  <a:schemeClr val="accent1">
                    <a:lumMod val="75000"/>
                  </a:schemeClr>
                </a:solidFill>
                <a:ea typeface="黑体" panose="02010609060101010101" charset="-122"/>
              </a:rPr>
              <a:t>克服考试</a:t>
            </a:r>
            <a:r>
              <a:rPr lang="zh-CN" altLang="en-US" sz="4000" dirty="0" smtClean="0">
                <a:solidFill>
                  <a:schemeClr val="accent1">
                    <a:lumMod val="75000"/>
                  </a:schemeClr>
                </a:solidFill>
                <a:ea typeface="黑体" panose="02010609060101010101" charset="-122"/>
              </a:rPr>
              <a:t>焦虑的心理调节方法？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  <a:ea typeface="黑体" panose="02010609060101010101" charset="-122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4438" y="2071688"/>
            <a:ext cx="6769100" cy="30956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CN" altLang="en-US" sz="4400" b="1" smtClean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合理宣泄，缓解焦虑</a:t>
            </a:r>
            <a:endParaRPr lang="zh-CN" altLang="en-US" sz="4400" b="1" smtClean="0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sz="4400" b="1" smtClean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转移注意力，增强动力</a:t>
            </a:r>
            <a:endParaRPr lang="zh-CN" altLang="en-US" sz="4400" b="1" smtClean="0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sz="4400" b="1" smtClean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悦纳自我，提高自信</a:t>
            </a:r>
            <a:endParaRPr lang="zh-CN" altLang="en-US" sz="4400" b="1" smtClean="0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sz="4400" b="1" smtClean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努力学习，认真备考</a:t>
            </a:r>
            <a:endParaRPr lang="zh-CN" altLang="en-US" sz="4400" b="1" smtClean="0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  <a:hlinkClick r:id="rId1" action="ppaction://hlinksldjump"/>
            </a:endParaRPr>
          </a:p>
        </p:txBody>
      </p:sp>
      <p:pic>
        <p:nvPicPr>
          <p:cNvPr id="26627" name="Picture 5" descr="t2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1725" y="5300663"/>
            <a:ext cx="915988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6" descr="t2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125" y="5445125"/>
            <a:ext cx="915988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7" descr="t21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5589588"/>
            <a:ext cx="915988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06" grpId="1" bldLvl="0" autoUpdateAnimBg="0"/>
      <p:bldP spid="21507" grpId="0" autoUpdateAnimBg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2"/>
          <p:cNvSpPr>
            <a:spLocks noChangeArrowheads="1" noChangeShapeType="1"/>
          </p:cNvSpPr>
          <p:nvPr/>
        </p:nvSpPr>
        <p:spPr bwMode="auto">
          <a:xfrm>
            <a:off x="438614" y="1221058"/>
            <a:ext cx="5058937" cy="8084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600" b="1" kern="10" dirty="0">
                <a:ln w="19050" cmpd="sng">
                  <a:solidFill>
                    <a:srgbClr val="99CCFF"/>
                  </a:solidFill>
                  <a:round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600" b="1" kern="10" dirty="0">
                <a:ln w="19050" cmpd="sng">
                  <a:solidFill>
                    <a:srgbClr val="99CCFF"/>
                  </a:solidFill>
                  <a:round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、树立正确的考试观念</a:t>
            </a:r>
            <a:endParaRPr lang="zh-CN" altLang="en-US" sz="3600" b="1" kern="10" dirty="0">
              <a:ln w="19050" cmpd="sng">
                <a:solidFill>
                  <a:srgbClr val="99CCFF"/>
                </a:solidFill>
                <a:round/>
              </a:ln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512763" y="2597150"/>
            <a:ext cx="7924800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Calibri" panose="020F0502020204030204" pitchFamily="34" charset="0"/>
                <a:ea typeface="幼圆" pitchFamily="49" charset="-122"/>
              </a:rPr>
              <a:t>        考试是学习过程中的一个重要环节，是督促我们总结学习收获的手段，是检查我们已有学习效果的一把尺子，也是选拨学生的较公平的标准。</a:t>
            </a:r>
            <a:endParaRPr lang="zh-CN" altLang="en-US" sz="3200" b="1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588963" y="4954588"/>
            <a:ext cx="7696200" cy="155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Calibri" panose="020F0502020204030204" pitchFamily="34" charset="0"/>
                <a:ea typeface="幼圆" pitchFamily="49" charset="-122"/>
              </a:rPr>
              <a:t>        但是考试具有偶然性、局限性、一次考试并不能得出对学业的完整评价，更不应决定一个人的命运。</a:t>
            </a:r>
            <a:endParaRPr lang="zh-CN" altLang="en-US" sz="3200" b="1">
              <a:solidFill>
                <a:srgbClr val="0000CC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2"/>
          <p:cNvSpPr>
            <a:spLocks noChangeArrowheads="1" noChangeShapeType="1"/>
          </p:cNvSpPr>
          <p:nvPr/>
        </p:nvSpPr>
        <p:spPr bwMode="auto">
          <a:xfrm>
            <a:off x="228600" y="228600"/>
            <a:ext cx="57912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600" b="1" kern="10">
                <a:ln w="19050" cmpd="sng">
                  <a:solidFill>
                    <a:srgbClr val="99CCFF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b="1" kern="10">
                <a:ln w="19050" cmpd="sng">
                  <a:solidFill>
                    <a:srgbClr val="99CCFF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、实事求是地调整自我期望</a:t>
            </a:r>
            <a:endParaRPr lang="zh-CN" altLang="en-US" sz="3600" b="1" kern="10">
              <a:ln w="19050" cmpd="sng">
                <a:solidFill>
                  <a:srgbClr val="99CCFF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533400" y="4114800"/>
            <a:ext cx="7924800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Calibri" panose="020F0502020204030204" pitchFamily="34" charset="0"/>
                <a:ea typeface="幼圆" pitchFamily="49" charset="-122"/>
              </a:rPr>
              <a:t>如果对考试的结果期望过高，远远超过了自己的实际能力，就应该进行适当调整，以减轻心理负担，使自己的水平得以正常发挥。</a:t>
            </a:r>
            <a:endParaRPr lang="zh-CN" altLang="en-US" sz="3200" b="1">
              <a:solidFill>
                <a:srgbClr val="0000CC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pic>
        <p:nvPicPr>
          <p:cNvPr id="29699" name="Picture 4" descr="brother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19200" y="1143000"/>
            <a:ext cx="181768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5" descr="gir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0738" y="1066800"/>
            <a:ext cx="1871662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533400" y="3306763"/>
            <a:ext cx="58959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  <a:ea typeface="幼圆" pitchFamily="49" charset="-122"/>
              </a:rPr>
              <a:t>俗话说：期望越高，失望越大。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WordArt 2"/>
          <p:cNvSpPr>
            <a:spLocks noChangeArrowheads="1" noChangeShapeType="1"/>
          </p:cNvSpPr>
          <p:nvPr/>
        </p:nvSpPr>
        <p:spPr bwMode="auto">
          <a:xfrm>
            <a:off x="424066" y="1318962"/>
            <a:ext cx="5084635" cy="955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600" b="1" kern="10" dirty="0">
                <a:ln w="19050" cmpd="sng">
                  <a:solidFill>
                    <a:srgbClr val="99CCFF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600" b="1" kern="10" dirty="0">
                <a:ln w="19050" cmpd="sng">
                  <a:solidFill>
                    <a:srgbClr val="99CCFF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、增强自身实力</a:t>
            </a:r>
            <a:endParaRPr lang="zh-CN" altLang="en-US" sz="3600" b="1" kern="10" dirty="0">
              <a:ln w="19050" cmpd="sng">
                <a:solidFill>
                  <a:srgbClr val="99CCFF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500063" y="2709863"/>
            <a:ext cx="8077200" cy="2800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Calibri" panose="020F0502020204030204" pitchFamily="34" charset="0"/>
                <a:ea typeface="幼圆" pitchFamily="49" charset="-122"/>
              </a:rPr>
              <a:t>        </a:t>
            </a:r>
            <a:r>
              <a:rPr lang="zh-CN" altLang="en-US" sz="4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考试不仅检验我们的知识、能力水平，也考验着我们的心理素质、身体素质。而增强自身实力，是获得成功的重要途径。</a:t>
            </a:r>
            <a:endParaRPr lang="zh-CN" altLang="en-US" sz="44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6" name="WordArt 4"/>
          <p:cNvSpPr>
            <a:spLocks noChangeArrowheads="1" noChangeShapeType="1" noTextEdit="1"/>
          </p:cNvSpPr>
          <p:nvPr/>
        </p:nvSpPr>
        <p:spPr bwMode="auto">
          <a:xfrm>
            <a:off x="228600" y="228600"/>
            <a:ext cx="3429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509"/>
              </a:avLst>
            </a:prstTxWarp>
          </a:bodyPr>
          <a:lstStyle/>
          <a:p>
            <a:pPr algn="ctr"/>
            <a:r>
              <a:rPr lang="zh-CN" altLang="en-US" sz="4400" b="1" i="1" kern="10">
                <a:ln w="19050">
                  <a:solidFill>
                    <a:srgbClr val="FF0000"/>
                  </a:solidFill>
                  <a:round/>
                </a:ln>
                <a:latin typeface="隶书"/>
                <a:ea typeface="隶书"/>
              </a:rPr>
              <a:t>课堂回顾</a:t>
            </a:r>
            <a:endParaRPr lang="zh-CN" altLang="en-US" sz="4400" b="1" i="1" kern="10">
              <a:ln w="19050">
                <a:solidFill>
                  <a:srgbClr val="FF0000"/>
                </a:solidFill>
                <a:round/>
              </a:ln>
              <a:latin typeface="隶书"/>
              <a:ea typeface="隶书"/>
            </a:endParaRPr>
          </a:p>
        </p:txBody>
      </p:sp>
      <p:sp>
        <p:nvSpPr>
          <p:cNvPr id="166918" name="Text Box 6"/>
          <p:cNvSpPr txBox="1">
            <a:spLocks noChangeArrowheads="1"/>
          </p:cNvSpPr>
          <p:nvPr/>
        </p:nvSpPr>
        <p:spPr bwMode="auto">
          <a:xfrm>
            <a:off x="663575" y="882650"/>
            <a:ext cx="862013" cy="527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latin typeface="Arial" panose="020B0604020202020204" pitchFamily="34" charset="0"/>
                <a:ea typeface="隶书" pitchFamily="49" charset="-122"/>
              </a:rPr>
              <a:t>理智面对学习压力</a:t>
            </a:r>
            <a:endParaRPr lang="zh-CN" altLang="en-US" sz="4400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66920" name="AutoShape 8"/>
          <p:cNvSpPr/>
          <p:nvPr/>
        </p:nvSpPr>
        <p:spPr bwMode="auto">
          <a:xfrm>
            <a:off x="1736725" y="2117725"/>
            <a:ext cx="236538" cy="2711450"/>
          </a:xfrm>
          <a:prstGeom prst="leftBrace">
            <a:avLst>
              <a:gd name="adj1" fmla="val 152098"/>
              <a:gd name="adj2" fmla="val 50000"/>
            </a:avLst>
          </a:prstGeom>
          <a:noFill/>
          <a:ln w="603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166921" name="Text Box 9"/>
          <p:cNvSpPr txBox="1">
            <a:spLocks noChangeArrowheads="1"/>
          </p:cNvSpPr>
          <p:nvPr/>
        </p:nvSpPr>
        <p:spPr bwMode="auto">
          <a:xfrm>
            <a:off x="1143000" y="1862138"/>
            <a:ext cx="3657600" cy="52387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b="1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2800" b="1">
                <a:latin typeface="隶书" pitchFamily="49" charset="-122"/>
                <a:ea typeface="隶书" pitchFamily="49" charset="-122"/>
              </a:rPr>
              <a:t>学习压力新思维</a:t>
            </a:r>
            <a:endParaRPr lang="zh-CN" altLang="en-US" sz="2400" b="1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66922" name="Text Box 10"/>
          <p:cNvSpPr txBox="1">
            <a:spLocks noChangeArrowheads="1"/>
          </p:cNvSpPr>
          <p:nvPr/>
        </p:nvSpPr>
        <p:spPr bwMode="auto">
          <a:xfrm>
            <a:off x="1373188" y="4530725"/>
            <a:ext cx="3048000" cy="52387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800" b="1">
                <a:latin typeface="隶书" pitchFamily="49" charset="-122"/>
                <a:ea typeface="隶书" pitchFamily="49" charset="-122"/>
              </a:rPr>
              <a:t>从容面对考试</a:t>
            </a:r>
            <a:endParaRPr lang="zh-CN" altLang="en-US" sz="2800" b="1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66923" name="AutoShape 11"/>
          <p:cNvSpPr/>
          <p:nvPr/>
        </p:nvSpPr>
        <p:spPr bwMode="auto">
          <a:xfrm>
            <a:off x="4876800" y="1066800"/>
            <a:ext cx="152400" cy="2066925"/>
          </a:xfrm>
          <a:prstGeom prst="leftBrace">
            <a:avLst>
              <a:gd name="adj1" fmla="val 129158"/>
              <a:gd name="adj2" fmla="val 50000"/>
            </a:avLst>
          </a:prstGeom>
          <a:noFill/>
          <a:ln w="508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166924" name="AutoShape 12"/>
          <p:cNvSpPr/>
          <p:nvPr/>
        </p:nvSpPr>
        <p:spPr bwMode="auto">
          <a:xfrm>
            <a:off x="4332288" y="3892550"/>
            <a:ext cx="106362" cy="1689100"/>
          </a:xfrm>
          <a:prstGeom prst="leftBrace">
            <a:avLst>
              <a:gd name="adj1" fmla="val 103739"/>
              <a:gd name="adj2" fmla="val 50000"/>
            </a:avLst>
          </a:prstGeom>
          <a:noFill/>
          <a:ln w="508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166925" name="Text Box 13"/>
          <p:cNvSpPr txBox="1">
            <a:spLocks noChangeArrowheads="1"/>
          </p:cNvSpPr>
          <p:nvPr/>
        </p:nvSpPr>
        <p:spPr bwMode="auto">
          <a:xfrm>
            <a:off x="4573588" y="3781425"/>
            <a:ext cx="3886200" cy="5794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新魏" pitchFamily="2" charset="-122"/>
                <a:ea typeface="幼圆" pitchFamily="49" charset="-122"/>
              </a:rPr>
              <a:t>形成考试焦虑的原因</a:t>
            </a:r>
            <a:endParaRPr lang="zh-CN" altLang="en-US" sz="3200" b="1">
              <a:latin typeface="华文新魏" pitchFamily="2" charset="-122"/>
              <a:ea typeface="幼圆" pitchFamily="49" charset="-122"/>
            </a:endParaRPr>
          </a:p>
        </p:txBody>
      </p:sp>
      <p:sp>
        <p:nvSpPr>
          <p:cNvPr id="166926" name="Text Box 14"/>
          <p:cNvSpPr txBox="1">
            <a:spLocks noChangeArrowheads="1"/>
          </p:cNvSpPr>
          <p:nvPr/>
        </p:nvSpPr>
        <p:spPr bwMode="auto">
          <a:xfrm>
            <a:off x="4486275" y="4976813"/>
            <a:ext cx="4953000" cy="5794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新魏" pitchFamily="2" charset="-122"/>
                <a:ea typeface="幼圆" pitchFamily="49" charset="-122"/>
              </a:rPr>
              <a:t>克服考试过度焦虑的方法</a:t>
            </a:r>
            <a:endParaRPr lang="zh-CN" altLang="en-US" sz="3200" b="1">
              <a:latin typeface="华文新魏" pitchFamily="2" charset="-122"/>
              <a:ea typeface="幼圆" pitchFamily="49" charset="-122"/>
            </a:endParaRPr>
          </a:p>
        </p:txBody>
      </p:sp>
      <p:sp>
        <p:nvSpPr>
          <p:cNvPr id="166927" name="Text Box 15"/>
          <p:cNvSpPr txBox="1">
            <a:spLocks noChangeArrowheads="1"/>
          </p:cNvSpPr>
          <p:nvPr/>
        </p:nvSpPr>
        <p:spPr bwMode="auto">
          <a:xfrm>
            <a:off x="5072063" y="1738313"/>
            <a:ext cx="3733800" cy="5794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新魏" pitchFamily="2" charset="-122"/>
                <a:ea typeface="幼圆" pitchFamily="49" charset="-122"/>
              </a:rPr>
              <a:t>全面认识学习压力</a:t>
            </a:r>
            <a:endParaRPr lang="zh-CN" altLang="en-US" sz="3200" b="1">
              <a:latin typeface="华文新魏" pitchFamily="2" charset="-122"/>
              <a:ea typeface="幼圆" pitchFamily="49" charset="-122"/>
            </a:endParaRPr>
          </a:p>
        </p:txBody>
      </p:sp>
      <p:sp>
        <p:nvSpPr>
          <p:cNvPr id="166928" name="Text Box 16"/>
          <p:cNvSpPr txBox="1">
            <a:spLocks noChangeArrowheads="1"/>
          </p:cNvSpPr>
          <p:nvPr/>
        </p:nvSpPr>
        <p:spPr bwMode="auto">
          <a:xfrm>
            <a:off x="5038725" y="942975"/>
            <a:ext cx="3962400" cy="5794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新魏" pitchFamily="2" charset="-122"/>
                <a:ea typeface="幼圆" pitchFamily="49" charset="-122"/>
              </a:rPr>
              <a:t>学习生活总会有压力</a:t>
            </a:r>
            <a:endParaRPr lang="zh-CN" altLang="en-US" sz="3200" b="1">
              <a:latin typeface="华文新魏" pitchFamily="2" charset="-122"/>
              <a:ea typeface="幼圆" pitchFamily="49" charset="-122"/>
            </a:endParaRPr>
          </a:p>
        </p:txBody>
      </p:sp>
      <p:sp>
        <p:nvSpPr>
          <p:cNvPr id="166929" name="Text Box 17"/>
          <p:cNvSpPr txBox="1">
            <a:spLocks noChangeArrowheads="1"/>
          </p:cNvSpPr>
          <p:nvPr/>
        </p:nvSpPr>
        <p:spPr bwMode="auto">
          <a:xfrm>
            <a:off x="5105400" y="2589213"/>
            <a:ext cx="3886200" cy="5794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新魏" pitchFamily="2" charset="-122"/>
                <a:ea typeface="幼圆" pitchFamily="49" charset="-122"/>
              </a:rPr>
              <a:t>缓解学习压力的方法</a:t>
            </a:r>
            <a:endParaRPr lang="zh-CN" altLang="en-US" sz="3200" b="1">
              <a:latin typeface="华文新魏" pitchFamily="2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6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66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66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66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66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66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66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66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66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66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6" grpId="0" animBg="1"/>
      <p:bldP spid="166918" grpId="0"/>
      <p:bldP spid="166920" grpId="0" animBg="1"/>
      <p:bldP spid="166921" grpId="0"/>
      <p:bldP spid="166922" grpId="0"/>
      <p:bldP spid="166923" grpId="0" animBg="1"/>
      <p:bldP spid="166924" grpId="0" animBg="1"/>
      <p:bldP spid="166925" grpId="0"/>
      <p:bldP spid="166926" grpId="0"/>
      <p:bldP spid="166927" grpId="0"/>
      <p:bldP spid="166928" grpId="0"/>
      <p:bldP spid="1669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0842" y="3624465"/>
            <a:ext cx="6670763" cy="4214842"/>
          </a:xfrm>
        </p:spPr>
        <p:txBody>
          <a:bodyPr/>
          <a:lstStyle/>
          <a:p>
            <a:pPr algn="l" eaLnBrk="1" fontAlgn="auto" hangingPunct="1">
              <a:lnSpc>
                <a:spcPts val="6000"/>
              </a:lnSpc>
              <a:spcAft>
                <a:spcPts val="0"/>
              </a:spcAft>
              <a:defRPr/>
            </a:pPr>
            <a:r>
              <a:rPr lang="zh-CN" altLang="en-US" sz="5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作业</a:t>
            </a:r>
            <a:br>
              <a:rPr lang="en-US" altLang="zh-CN" sz="2400" dirty="0" smtClean="0"/>
            </a:br>
            <a:r>
              <a:rPr lang="en-US" altLang="zh-CN" sz="2400" dirty="0" smtClean="0"/>
              <a:t>       </a:t>
            </a:r>
            <a:r>
              <a:rPr lang="en-US" altLang="zh-CN" sz="3200" dirty="0" smtClean="0">
                <a:solidFill>
                  <a:schemeClr val="tx2"/>
                </a:solidFill>
              </a:rPr>
              <a:t>1.</a:t>
            </a:r>
            <a:r>
              <a:rPr lang="zh-CN" altLang="en-US" sz="3200" dirty="0" smtClean="0">
                <a:solidFill>
                  <a:schemeClr val="tx2"/>
                </a:solidFill>
              </a:rPr>
              <a:t>办一份手抄报，向同学们介绍缓解学习压力和考试焦虑的方法。</a:t>
            </a:r>
            <a:br>
              <a:rPr lang="en-US" altLang="zh-CN" sz="3200" dirty="0" smtClean="0">
                <a:solidFill>
                  <a:schemeClr val="tx2"/>
                </a:solidFill>
              </a:rPr>
            </a:br>
            <a:r>
              <a:rPr lang="en-US" altLang="zh-CN" sz="3200" dirty="0" smtClean="0">
                <a:solidFill>
                  <a:schemeClr val="tx2"/>
                </a:solidFill>
              </a:rPr>
              <a:t>     2.</a:t>
            </a:r>
            <a:r>
              <a:rPr lang="zh-CN" altLang="en-US" sz="3200" dirty="0" smtClean="0">
                <a:solidFill>
                  <a:schemeClr val="tx2"/>
                </a:solidFill>
              </a:rPr>
              <a:t>完成新试卷上的本节课内容。</a:t>
            </a:r>
            <a:br>
              <a:rPr lang="en-US" altLang="zh-CN" sz="3200" dirty="0" smtClean="0"/>
            </a:br>
            <a:br>
              <a:rPr lang="en-US" altLang="zh-CN" sz="2400" dirty="0" smtClean="0"/>
            </a:br>
            <a:br>
              <a:rPr lang="en-US" altLang="zh-CN" dirty="0" smtClean="0"/>
            </a:br>
            <a:br>
              <a:rPr lang="en-US" altLang="zh-CN" dirty="0" smtClean="0"/>
            </a:br>
            <a:br>
              <a:rPr lang="en-US" altLang="zh-CN" dirty="0" smtClean="0"/>
            </a:br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" y="0"/>
            <a:ext cx="9143999" cy="6858000"/>
          </a:xfrm>
        </p:spPr>
        <p:txBody>
          <a:bodyPr numCol="3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3200" dirty="0" smtClean="0">
                <a:solidFill>
                  <a:schemeClr val="tx1">
                    <a:lumMod val="50000"/>
                  </a:schemeClr>
                </a:solidFill>
              </a:rPr>
              <a:t>《</a:t>
            </a:r>
            <a:r>
              <a:rPr lang="zh-CN" altLang="en-US" sz="3200" dirty="0" smtClean="0">
                <a:solidFill>
                  <a:schemeClr val="tx1">
                    <a:lumMod val="50000"/>
                  </a:schemeClr>
                </a:solidFill>
              </a:rPr>
              <a:t>小中考</a:t>
            </a:r>
            <a:r>
              <a:rPr lang="en-US" altLang="zh-CN" sz="3200" dirty="0" smtClean="0">
                <a:solidFill>
                  <a:schemeClr val="tx1">
                    <a:lumMod val="50000"/>
                  </a:schemeClr>
                </a:solidFill>
              </a:rPr>
              <a:t>》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我拿到一张卷子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然后写上了名字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今天是个伟大日子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选择不会多读题 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大题不懂多思考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就算不会不能空题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变成学霸燃烧自己只为照亮你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把我会的全部写上只要你欢喜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你让我每次复习都变得有意义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时间虽短爱你永远 不离不弃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你是我的小呀小中考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怎么复习都不嫌够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每天晚上都奋斗到两三点多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只剩下憔悴的我 我我我我我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你是我的小呀小中考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不看电视又能如何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中考就来到了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题 铺满书桌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认真复习就不难考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</a:t>
            </a:r>
            <a:br>
              <a:rPr lang="en-US" altLang="zh-CN" sz="1400" dirty="0" smtClean="0">
                <a:solidFill>
                  <a:schemeClr val="tx1">
                    <a:lumMod val="50000"/>
                  </a:schemeClr>
                </a:solidFill>
              </a:rPr>
            </a:br>
            <a:br>
              <a:rPr lang="en-US" altLang="zh-CN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altLang="zh-CN" sz="1400" dirty="0" smtClean="0">
                <a:solidFill>
                  <a:schemeClr val="tx1">
                    <a:lumMod val="50000"/>
                  </a:schemeClr>
                </a:solidFill>
              </a:rPr>
              <a:t>    </a:t>
            </a: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从不觉得你敷衍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你的一切都善变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有你的每天都不闲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有你白天刷试卷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有你黑夜灯不灭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只想一睹你的容颜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上个假期只是觉得你还很遥远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开学和你相望在那幸福的两边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期中默默从旁走过只是一眨眼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现在与你相遇觉得 更加温暖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你是我的小呀小中考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怎么复习都不嫌多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每天晚上都奋斗到两三点多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只剩下憔悴的我 我我我我我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你是我的小呀小中考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不玩游戏又能如何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中考就来到了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 题</a:t>
            </a:r>
            <a:r>
              <a:rPr lang="en-US" altLang="zh-CN" sz="14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 铺满书桌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</a:t>
            </a:r>
            <a:br>
              <a:rPr lang="en-US" altLang="zh-CN" sz="1400" dirty="0" smtClean="0">
                <a:solidFill>
                  <a:schemeClr val="tx1">
                    <a:lumMod val="50000"/>
                  </a:schemeClr>
                </a:solidFill>
              </a:rPr>
            </a:br>
            <a:br>
              <a:rPr lang="en-US" altLang="zh-CN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理智应对就不难考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你是我的小呀小中考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怎么得分都不嫌多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红红的对勾儿温暖我的心窝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保佑我每科都过 过过过过过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你是我的小呀小中考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怎么辛苦都是值得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考上了高中我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就会快乐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 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  <a:t>　　美好生活就会来到</a:t>
            </a: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b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200" dirty="0" smtClean="0"/>
              <a:t> </a:t>
            </a:r>
            <a:endParaRPr lang="zh-CN" altLang="en-US" sz="1200" dirty="0"/>
          </a:p>
        </p:txBody>
      </p:sp>
      <p:pic>
        <p:nvPicPr>
          <p:cNvPr id="5" name="网络歌手-小苹果(纯音乐版2)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500938" y="6215063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4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0"/>
            <a:ext cx="3429000" cy="1174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i="1">
                <a:solidFill>
                  <a:srgbClr val="FF0000"/>
                </a:solidFill>
                <a:ea typeface="微软雅黑" panose="020B0503020204020204" pitchFamily="34" charset="-122"/>
              </a:rPr>
              <a:t>现场采访</a:t>
            </a:r>
            <a:endParaRPr lang="zh-CN" altLang="en-US" sz="6000" b="1" i="1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57250" y="1357313"/>
            <a:ext cx="8072438" cy="1309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chemeClr val="tx2"/>
                </a:solidFill>
                <a:ea typeface="微软雅黑" panose="020B0503020204020204" pitchFamily="34" charset="-122"/>
              </a:rPr>
              <a:t>1.</a:t>
            </a:r>
            <a:r>
              <a:rPr lang="zh-CN" altLang="en-US" sz="3200" b="1">
                <a:solidFill>
                  <a:schemeClr val="tx2"/>
                </a:solidFill>
                <a:ea typeface="微软雅黑" panose="020B0503020204020204" pitchFamily="34" charset="-122"/>
              </a:rPr>
              <a:t>同学们在学习生活中有没有压力？  </a:t>
            </a:r>
            <a:endParaRPr lang="en-US" altLang="zh-CN" sz="3200" b="1">
              <a:solidFill>
                <a:schemeClr val="tx2"/>
              </a:solidFill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chemeClr val="tx2"/>
                </a:solidFill>
                <a:ea typeface="微软雅黑" panose="020B0503020204020204" pitchFamily="34" charset="-122"/>
              </a:rPr>
              <a:t>2.</a:t>
            </a:r>
            <a:r>
              <a:rPr lang="zh-CN" altLang="en-US" sz="3200" b="1">
                <a:solidFill>
                  <a:schemeClr val="tx2"/>
                </a:solidFill>
                <a:ea typeface="微软雅黑" panose="020B0503020204020204" pitchFamily="34" charset="-122"/>
              </a:rPr>
              <a:t>你们在面临学习压力时有什么样的反应？</a:t>
            </a:r>
            <a:endParaRPr lang="zh-CN" altLang="en-US" sz="3200" b="1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pic>
        <p:nvPicPr>
          <p:cNvPr id="6" name="Picture 5" descr="5"/>
          <p:cNvPicPr>
            <a:picLocks noChangeAspect="1" noChangeArrowheads="1"/>
          </p:cNvPicPr>
          <p:nvPr/>
        </p:nvPicPr>
        <p:blipFill>
          <a:blip r:embed="rId1">
            <a:lum bright="6000" contrast="12000"/>
          </a:blip>
          <a:srcRect/>
          <a:stretch>
            <a:fillRect/>
          </a:stretch>
        </p:blipFill>
        <p:spPr bwMode="auto">
          <a:xfrm>
            <a:off x="142875" y="2643188"/>
            <a:ext cx="250031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7"/>
          <p:cNvPicPr>
            <a:picLocks noChangeAspect="1" noChangeArrowheads="1"/>
          </p:cNvPicPr>
          <p:nvPr/>
        </p:nvPicPr>
        <p:blipFill>
          <a:blip r:embed="rId2">
            <a:lum bright="6000" contrast="12000"/>
          </a:blip>
          <a:srcRect/>
          <a:stretch>
            <a:fillRect/>
          </a:stretch>
        </p:blipFill>
        <p:spPr bwMode="auto">
          <a:xfrm>
            <a:off x="3286125" y="2786063"/>
            <a:ext cx="2232025" cy="206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3"/>
          <p:cNvPicPr>
            <a:picLocks noChangeAspect="1" noChangeArrowheads="1"/>
          </p:cNvPicPr>
          <p:nvPr/>
        </p:nvPicPr>
        <p:blipFill>
          <a:blip r:embed="rId3">
            <a:lum contrast="18000"/>
          </a:blip>
          <a:srcRect/>
          <a:stretch>
            <a:fillRect/>
          </a:stretch>
        </p:blipFill>
        <p:spPr bwMode="auto">
          <a:xfrm>
            <a:off x="6072188" y="2714625"/>
            <a:ext cx="23749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143625" y="3857625"/>
            <a:ext cx="285750" cy="852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rgbClr val="7030A0"/>
                </a:solidFill>
                <a:ea typeface="微软雅黑" panose="020B0503020204020204" pitchFamily="34" charset="-122"/>
              </a:rPr>
              <a:t>烦躁</a:t>
            </a:r>
            <a:endParaRPr lang="zh-CN" altLang="en-US" sz="1600" b="1">
              <a:solidFill>
                <a:srgbClr val="7030A0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85750" y="2786063"/>
            <a:ext cx="285750" cy="812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7030A0"/>
                </a:solidFill>
                <a:ea typeface="微软雅黑" panose="020B0503020204020204" pitchFamily="34" charset="-122"/>
              </a:rPr>
              <a:t>紧张</a:t>
            </a:r>
            <a:endParaRPr lang="zh-CN" altLang="en-US" b="1">
              <a:solidFill>
                <a:srgbClr val="7030A0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429000" y="3071813"/>
            <a:ext cx="571500" cy="776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7030A0"/>
                </a:solidFill>
                <a:ea typeface="微软雅黑" panose="020B0503020204020204" pitchFamily="34" charset="-122"/>
              </a:rPr>
              <a:t>担心</a:t>
            </a:r>
            <a:endParaRPr lang="zh-CN" altLang="en-US" b="1">
              <a:solidFill>
                <a:srgbClr val="7030A0"/>
              </a:solidFill>
              <a:ea typeface="微软雅黑" panose="020B0503020204020204" pitchFamily="34" charset="-122"/>
            </a:endParaRPr>
          </a:p>
        </p:txBody>
      </p:sp>
      <p:pic>
        <p:nvPicPr>
          <p:cNvPr id="18" name="Picture 7" descr="dba5b0B">
            <a:hlinkClick r:id="rId4"/>
          </p:cNvPr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" y="4786313"/>
            <a:ext cx="213677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071563" y="6500813"/>
            <a:ext cx="714375" cy="452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7030A0"/>
                </a:solidFill>
                <a:ea typeface="微软雅黑" panose="020B0503020204020204" pitchFamily="34" charset="-122"/>
              </a:rPr>
              <a:t>失眠</a:t>
            </a:r>
            <a:endParaRPr lang="zh-CN" altLang="en-US" b="1">
              <a:solidFill>
                <a:srgbClr val="7030A0"/>
              </a:solidFill>
              <a:ea typeface="微软雅黑" panose="020B0503020204020204" pitchFamily="34" charset="-122"/>
            </a:endParaRPr>
          </a:p>
        </p:txBody>
      </p:sp>
      <p:pic>
        <p:nvPicPr>
          <p:cNvPr id="21" name="Picture 4" descr="6"/>
          <p:cNvPicPr>
            <a:picLocks noChangeAspect="1" noChangeArrowheads="1"/>
          </p:cNvPicPr>
          <p:nvPr/>
        </p:nvPicPr>
        <p:blipFill>
          <a:blip r:embed="rId6">
            <a:lum bright="6000" contrast="6000"/>
          </a:blip>
          <a:srcRect/>
          <a:stretch>
            <a:fillRect/>
          </a:stretch>
        </p:blipFill>
        <p:spPr bwMode="auto">
          <a:xfrm>
            <a:off x="3643313" y="4786313"/>
            <a:ext cx="157162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714750" y="5214938"/>
            <a:ext cx="142875" cy="1497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7030A0"/>
                </a:solidFill>
                <a:ea typeface="微软雅黑" panose="020B0503020204020204" pitchFamily="34" charset="-122"/>
              </a:rPr>
              <a:t>失去信心</a:t>
            </a:r>
            <a:endParaRPr lang="zh-CN" altLang="en-US" b="1">
              <a:solidFill>
                <a:srgbClr val="7030A0"/>
              </a:solidFill>
              <a:ea typeface="微软雅黑" panose="020B0503020204020204" pitchFamily="34" charset="-122"/>
            </a:endParaRPr>
          </a:p>
        </p:txBody>
      </p:sp>
      <p:pic>
        <p:nvPicPr>
          <p:cNvPr id="23" name="Picture 8" descr="8"/>
          <p:cNvPicPr>
            <a:picLocks noChangeAspect="1" noChangeArrowheads="1"/>
          </p:cNvPicPr>
          <p:nvPr/>
        </p:nvPicPr>
        <p:blipFill>
          <a:blip r:embed="rId7">
            <a:lum contrast="6000"/>
          </a:blip>
          <a:srcRect/>
          <a:stretch>
            <a:fillRect/>
          </a:stretch>
        </p:blipFill>
        <p:spPr bwMode="auto">
          <a:xfrm>
            <a:off x="6215063" y="4929188"/>
            <a:ext cx="218281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350250" y="5143500"/>
            <a:ext cx="544513" cy="1357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7030A0"/>
                </a:solidFill>
                <a:ea typeface="微软雅黑" panose="020B0503020204020204" pitchFamily="34" charset="-122"/>
              </a:rPr>
              <a:t>放弃学习</a:t>
            </a:r>
            <a:endParaRPr lang="zh-CN" altLang="en-US" b="1">
              <a:solidFill>
                <a:srgbClr val="7030A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5" grpId="0"/>
      <p:bldP spid="16" grpId="0"/>
      <p:bldP spid="17" grpId="0"/>
      <p:bldP spid="20" grpId="0"/>
      <p:bldP spid="22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025" y="176787"/>
            <a:ext cx="6670763" cy="844279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7200" dirty="0">
                <a:solidFill>
                  <a:srgbClr val="FF0066"/>
                </a:solidFill>
                <a:ea typeface="隶书" pitchFamily="49" charset="-122"/>
              </a:rPr>
              <a:t>学习</a:t>
            </a:r>
            <a:r>
              <a:rPr lang="zh-CN" altLang="en-US" sz="7200" dirty="0" smtClean="0">
                <a:solidFill>
                  <a:srgbClr val="FF0066"/>
                </a:solidFill>
                <a:ea typeface="隶书" pitchFamily="49" charset="-122"/>
              </a:rPr>
              <a:t>压力新思维</a:t>
            </a:r>
            <a:endParaRPr lang="zh-CN" altLang="en-US" sz="7200" dirty="0">
              <a:solidFill>
                <a:srgbClr val="FF0066"/>
              </a:solidFill>
              <a:ea typeface="隶书" pitchFamily="49" charset="-122"/>
            </a:endParaRP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4914900" y="863600"/>
            <a:ext cx="3643313" cy="1008063"/>
          </a:xfrm>
          <a:prstGeom prst="horizontalScroll">
            <a:avLst>
              <a:gd name="adj" fmla="val 12500"/>
            </a:avLst>
          </a:prstGeom>
          <a:solidFill>
            <a:srgbClr val="FFCC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4000" b="1">
                <a:latin typeface="Calibri" panose="020F0502020204030204" pitchFamily="34" charset="0"/>
                <a:ea typeface="华文行楷" pitchFamily="2" charset="-122"/>
              </a:rPr>
              <a:t>四人一小组讨论</a:t>
            </a:r>
            <a:endParaRPr lang="zh-CN" altLang="en-US" sz="4000" b="1">
              <a:latin typeface="Calibri" panose="020F0502020204030204" pitchFamily="34" charset="0"/>
              <a:ea typeface="华文行楷" pitchFamily="2" charset="-122"/>
            </a:endParaRPr>
          </a:p>
        </p:txBody>
      </p:sp>
      <p:grpSp>
        <p:nvGrpSpPr>
          <p:cNvPr id="2" name="Group 5"/>
          <p:cNvGrpSpPr/>
          <p:nvPr/>
        </p:nvGrpSpPr>
        <p:grpSpPr bwMode="auto">
          <a:xfrm>
            <a:off x="428625" y="1785938"/>
            <a:ext cx="3959225" cy="4103687"/>
            <a:chOff x="0" y="0"/>
            <a:chExt cx="1792" cy="1451"/>
          </a:xfrm>
        </p:grpSpPr>
        <p:sp>
          <p:nvSpPr>
            <p:cNvPr id="19463" name="Line 6"/>
            <p:cNvSpPr>
              <a:spLocks noChangeShapeType="1"/>
            </p:cNvSpPr>
            <p:nvPr/>
          </p:nvSpPr>
          <p:spPr bwMode="auto">
            <a:xfrm flipV="1">
              <a:off x="363" y="91"/>
              <a:ext cx="0" cy="1077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4" name="Line 7"/>
            <p:cNvSpPr>
              <a:spLocks noChangeShapeType="1"/>
            </p:cNvSpPr>
            <p:nvPr/>
          </p:nvSpPr>
          <p:spPr bwMode="auto">
            <a:xfrm>
              <a:off x="363" y="1179"/>
              <a:ext cx="122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5" name="未知"/>
            <p:cNvSpPr/>
            <p:nvPr/>
          </p:nvSpPr>
          <p:spPr bwMode="auto">
            <a:xfrm>
              <a:off x="454" y="272"/>
              <a:ext cx="907" cy="777"/>
            </a:xfrm>
            <a:custGeom>
              <a:avLst/>
              <a:gdLst>
                <a:gd name="T0" fmla="*/ 0 w 840"/>
                <a:gd name="T1" fmla="*/ 777 h 806"/>
                <a:gd name="T2" fmla="*/ 454 w 840"/>
                <a:gd name="T3" fmla="*/ 25 h 806"/>
                <a:gd name="T4" fmla="*/ 907 w 840"/>
                <a:gd name="T5" fmla="*/ 627 h 806"/>
                <a:gd name="T6" fmla="*/ 0 60000 65536"/>
                <a:gd name="T7" fmla="*/ 0 60000 65536"/>
                <a:gd name="T8" fmla="*/ 0 60000 65536"/>
                <a:gd name="T9" fmla="*/ 0 w 840"/>
                <a:gd name="T10" fmla="*/ 0 h 806"/>
                <a:gd name="T11" fmla="*/ 840 w 840"/>
                <a:gd name="T12" fmla="*/ 806 h 8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40" h="806">
                  <a:moveTo>
                    <a:pt x="0" y="806"/>
                  </a:moveTo>
                  <a:cubicBezTo>
                    <a:pt x="140" y="429"/>
                    <a:pt x="280" y="52"/>
                    <a:pt x="420" y="26"/>
                  </a:cubicBezTo>
                  <a:cubicBezTo>
                    <a:pt x="560" y="0"/>
                    <a:pt x="770" y="546"/>
                    <a:pt x="840" y="650"/>
                  </a:cubicBezTo>
                </a:path>
              </a:pathLst>
            </a:custGeom>
            <a:noFill/>
            <a:ln w="25400" cmpd="sng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6" name="Rectangle 9"/>
            <p:cNvSpPr>
              <a:spLocks noChangeArrowheads="1"/>
            </p:cNvSpPr>
            <p:nvPr/>
          </p:nvSpPr>
          <p:spPr bwMode="auto">
            <a:xfrm>
              <a:off x="862" y="1225"/>
              <a:ext cx="930" cy="2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r>
                <a:rPr lang="zh-CN" altLang="en-US" sz="2800" b="1">
                  <a:latin typeface="Calibri" panose="020F0502020204030204" pitchFamily="34" charset="0"/>
                  <a:ea typeface="黑体" panose="02010609060101010101" charset="-122"/>
                </a:rPr>
                <a:t>学习压力</a:t>
              </a:r>
              <a:endParaRPr lang="zh-CN" altLang="en-US" sz="2800" b="1">
                <a:latin typeface="Calibri" panose="020F0502020204030204" pitchFamily="34" charset="0"/>
                <a:ea typeface="黑体" panose="02010609060101010101" charset="-122"/>
              </a:endParaRPr>
            </a:p>
          </p:txBody>
        </p:sp>
        <p:sp>
          <p:nvSpPr>
            <p:cNvPr id="19467" name="Rectangle 10"/>
            <p:cNvSpPr>
              <a:spLocks noChangeArrowheads="1"/>
            </p:cNvSpPr>
            <p:nvPr/>
          </p:nvSpPr>
          <p:spPr bwMode="auto">
            <a:xfrm>
              <a:off x="0" y="0"/>
              <a:ext cx="386" cy="6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zh-CN" altLang="en-US" sz="2800" b="1">
                  <a:latin typeface="Calibri" panose="020F0502020204030204" pitchFamily="34" charset="0"/>
                  <a:ea typeface="黑体" panose="02010609060101010101" charset="-122"/>
                </a:rPr>
                <a:t>学</a:t>
              </a:r>
              <a:br>
                <a:rPr lang="zh-CN" altLang="en-US" sz="2800" b="1">
                  <a:latin typeface="Calibri" panose="020F0502020204030204" pitchFamily="34" charset="0"/>
                  <a:ea typeface="黑体" panose="02010609060101010101" charset="-122"/>
                </a:rPr>
              </a:br>
              <a:r>
                <a:rPr lang="zh-CN" altLang="en-US" sz="2800" b="1">
                  <a:latin typeface="Calibri" panose="020F0502020204030204" pitchFamily="34" charset="0"/>
                  <a:ea typeface="黑体" panose="02010609060101010101" charset="-122"/>
                </a:rPr>
                <a:t>习</a:t>
              </a:r>
              <a:br>
                <a:rPr lang="zh-CN" altLang="en-US" sz="2800" b="1">
                  <a:latin typeface="Calibri" panose="020F0502020204030204" pitchFamily="34" charset="0"/>
                  <a:ea typeface="黑体" panose="02010609060101010101" charset="-122"/>
                </a:rPr>
              </a:br>
              <a:r>
                <a:rPr lang="zh-CN" altLang="en-US" sz="2800" b="1">
                  <a:latin typeface="Calibri" panose="020F0502020204030204" pitchFamily="34" charset="0"/>
                  <a:ea typeface="黑体" panose="02010609060101010101" charset="-122"/>
                </a:rPr>
                <a:t>效</a:t>
              </a:r>
              <a:br>
                <a:rPr lang="zh-CN" altLang="en-US" sz="2800" b="1">
                  <a:latin typeface="Calibri" panose="020F0502020204030204" pitchFamily="34" charset="0"/>
                  <a:ea typeface="黑体" panose="02010609060101010101" charset="-122"/>
                </a:rPr>
              </a:br>
              <a:r>
                <a:rPr lang="zh-CN" altLang="en-US" sz="2800" b="1">
                  <a:latin typeface="Calibri" panose="020F0502020204030204" pitchFamily="34" charset="0"/>
                  <a:ea typeface="黑体" panose="02010609060101010101" charset="-122"/>
                </a:rPr>
                <a:t>率</a:t>
              </a:r>
              <a:endParaRPr lang="zh-CN" altLang="en-US" sz="2800" b="1">
                <a:latin typeface="Calibri" panose="020F050202020403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184650" y="1958975"/>
            <a:ext cx="4500563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500">
                <a:solidFill>
                  <a:srgbClr val="FF0000"/>
                </a:solidFill>
                <a:ea typeface="微软雅黑" panose="020B0503020204020204" pitchFamily="34" charset="-122"/>
              </a:rPr>
              <a:t>1</a:t>
            </a:r>
            <a:r>
              <a:rPr lang="en-US" altLang="zh-CN" sz="2500">
                <a:ea typeface="微软雅黑" panose="020B0503020204020204" pitchFamily="34" charset="-122"/>
              </a:rPr>
              <a:t>.</a:t>
            </a:r>
            <a:r>
              <a:rPr lang="zh-CN" altLang="en-US" sz="25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学习压力与学习效率的关系？</a:t>
            </a:r>
            <a:endParaRPr lang="zh-CN" altLang="en-US" sz="25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268788" y="3032125"/>
            <a:ext cx="4143375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5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5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如何保持适度的学习压力？</a:t>
            </a:r>
            <a:endParaRPr lang="zh-CN" altLang="en-US" sz="25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418013" y="3917950"/>
            <a:ext cx="4071937" cy="262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积极影响：</a:t>
            </a:r>
            <a:r>
              <a:rPr lang="zh-CN" altLang="en-US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适度的学习压力可以激发人的干劲和潜能，提高学习效率。</a:t>
            </a:r>
            <a:endParaRPr lang="en-US" altLang="zh-CN" sz="20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消极影响：</a:t>
            </a:r>
            <a:r>
              <a:rPr lang="zh-CN" altLang="en-US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过度的学习压力会使人陷入焦虑和紧张，影响学习效率和正常水平的发挥。</a:t>
            </a:r>
            <a:endParaRPr lang="zh-CN" altLang="en-US" sz="20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utoUpdateAnimBg="0"/>
      <p:bldP spid="9220" grpId="1" animBg="1"/>
      <p:bldP spid="15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471960" y="2453268"/>
            <a:ext cx="5731727" cy="3189249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Char char="õ"/>
              <a:defRPr/>
            </a:pPr>
            <a:r>
              <a:rPr lang="zh-CN" altLang="en-US" sz="4800" b="1" dirty="0">
                <a:solidFill>
                  <a:schemeClr val="tx1"/>
                </a:solidFill>
              </a:rPr>
              <a:t>明确学习</a:t>
            </a:r>
            <a:r>
              <a:rPr lang="zh-CN" altLang="en-US" sz="4800" b="1" dirty="0" smtClean="0">
                <a:solidFill>
                  <a:schemeClr val="tx1"/>
                </a:solidFill>
              </a:rPr>
              <a:t>意义</a:t>
            </a:r>
            <a:endParaRPr lang="zh-CN" altLang="en-US" sz="4800" b="1" dirty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Char char="õ"/>
              <a:defRPr/>
            </a:pPr>
            <a:r>
              <a:rPr lang="zh-CN" altLang="en-US" sz="4800" b="1" dirty="0">
                <a:solidFill>
                  <a:schemeClr val="tx1"/>
                </a:solidFill>
              </a:rPr>
              <a:t>培养学习</a:t>
            </a:r>
            <a:r>
              <a:rPr lang="zh-CN" altLang="en-US" sz="4800" b="1" dirty="0" smtClean="0">
                <a:solidFill>
                  <a:schemeClr val="tx1"/>
                </a:solidFill>
              </a:rPr>
              <a:t>兴趣</a:t>
            </a:r>
            <a:endParaRPr lang="zh-CN" altLang="en-US" sz="4800" b="1" dirty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Char char="õ"/>
              <a:defRPr/>
            </a:pPr>
            <a:r>
              <a:rPr lang="zh-CN" altLang="en-US" sz="4800" b="1" dirty="0" smtClean="0">
                <a:solidFill>
                  <a:schemeClr val="tx1"/>
                </a:solidFill>
              </a:rPr>
              <a:t>化压力为动力</a:t>
            </a:r>
            <a:endParaRPr lang="zh-CN" altLang="en-US" sz="4800" b="1" dirty="0">
              <a:solidFill>
                <a:schemeClr val="tx1"/>
              </a:solidFill>
            </a:endParaRPr>
          </a:p>
        </p:txBody>
      </p:sp>
      <p:sp>
        <p:nvSpPr>
          <p:cNvPr id="1515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88782" y="1113490"/>
            <a:ext cx="8086867" cy="844279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缓解学习压力的有效方法</a:t>
            </a:r>
            <a:endParaRPr lang="zh-CN" altLang="en-US" sz="54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隶书" pitchFamily="49" charset="-122"/>
            </a:endParaRPr>
          </a:p>
        </p:txBody>
      </p:sp>
      <p:pic>
        <p:nvPicPr>
          <p:cNvPr id="151558" name="Picture 6" descr="11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924800" y="228600"/>
            <a:ext cx="91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7" descr="j0186346[1]"/>
          <p:cNvPicPr>
            <a:picLocks noChangeAspect="1" noChangeArrowheads="1"/>
          </p:cNvPicPr>
          <p:nvPr/>
        </p:nvPicPr>
        <p:blipFill>
          <a:blip r:embed="rId2">
            <a:lum bright="18000"/>
          </a:blip>
          <a:srcRect/>
          <a:stretch>
            <a:fillRect/>
          </a:stretch>
        </p:blipFill>
        <p:spPr bwMode="auto">
          <a:xfrm>
            <a:off x="7086600" y="4648200"/>
            <a:ext cx="1814513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9" descr="j0250867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5638800"/>
            <a:ext cx="12001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5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15160" y="3651144"/>
            <a:ext cx="3648887" cy="409301"/>
          </a:xfrm>
          <a:solidFill>
            <a:srgbClr val="FFFF00"/>
          </a:solidFill>
        </p:spPr>
        <p:txBody>
          <a:bodyPr anchorCtr="1"/>
          <a:lstStyle/>
          <a:p>
            <a:pPr eaLnBrk="1" hangingPunct="1">
              <a:defRPr/>
            </a:pPr>
            <a:r>
              <a:rPr lang="zh-CN" altLang="en-US" b="1" dirty="0" smtClean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charset="-122"/>
              </a:rPr>
              <a:t>理智面对学习压力</a:t>
            </a:r>
            <a:endParaRPr lang="zh-CN" altLang="en-US" b="1" dirty="0" smtClean="0">
              <a:solidFill>
                <a:srgbClr val="660066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57494" y="578231"/>
            <a:ext cx="6670763" cy="844279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7200" dirty="0">
                <a:solidFill>
                  <a:srgbClr val="FF0066"/>
                </a:solidFill>
                <a:ea typeface="隶书" pitchFamily="49" charset="-122"/>
              </a:rPr>
              <a:t>学习</a:t>
            </a:r>
            <a:r>
              <a:rPr lang="zh-CN" altLang="en-US" sz="7200" dirty="0" smtClean="0">
                <a:solidFill>
                  <a:srgbClr val="FF0066"/>
                </a:solidFill>
                <a:ea typeface="隶书" pitchFamily="49" charset="-122"/>
              </a:rPr>
              <a:t>压力新思维</a:t>
            </a:r>
            <a:endParaRPr lang="zh-CN" altLang="en-US" sz="7200" dirty="0">
              <a:solidFill>
                <a:srgbClr val="FF0066"/>
              </a:solidFill>
              <a:ea typeface="隶书" pitchFamily="49" charset="-122"/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3276600" y="1701800"/>
            <a:ext cx="2520950" cy="792163"/>
          </a:xfrm>
          <a:prstGeom prst="rect">
            <a:avLst/>
          </a:prstGeom>
          <a:solidFill>
            <a:srgbClr val="FFB3D9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000099"/>
                </a:solidFill>
                <a:latin typeface="Calibri" panose="020F0502020204030204" pitchFamily="34" charset="0"/>
                <a:ea typeface="华文新魏" pitchFamily="2" charset="-122"/>
              </a:rPr>
              <a:t>自觉适度加压</a:t>
            </a:r>
            <a:endParaRPr lang="zh-CN" altLang="en-US" sz="2800" b="1">
              <a:solidFill>
                <a:srgbClr val="000099"/>
              </a:solidFill>
              <a:latin typeface="Calibri" panose="020F0502020204030204" pitchFamily="34" charset="0"/>
              <a:ea typeface="华文新魏" pitchFamily="2" charset="-122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4860925" y="5302250"/>
            <a:ext cx="2376488" cy="790575"/>
          </a:xfrm>
          <a:prstGeom prst="rect">
            <a:avLst/>
          </a:prstGeom>
          <a:solidFill>
            <a:srgbClr val="93FFFF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0066"/>
                </a:solidFill>
                <a:latin typeface="Calibri" panose="020F0502020204030204" pitchFamily="34" charset="0"/>
                <a:ea typeface="华文新魏" pitchFamily="2" charset="-122"/>
              </a:rPr>
              <a:t>如何看待考试</a:t>
            </a:r>
            <a:endParaRPr lang="zh-CN" altLang="en-US" sz="2800" b="1">
              <a:solidFill>
                <a:srgbClr val="FF0066"/>
              </a:solidFill>
              <a:latin typeface="Calibri" panose="020F0502020204030204" pitchFamily="34" charset="0"/>
              <a:ea typeface="华文新魏" pitchFamily="2" charset="-122"/>
            </a:endParaRPr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3708400" y="2565400"/>
            <a:ext cx="2016125" cy="863600"/>
          </a:xfrm>
          <a:prstGeom prst="line">
            <a:avLst/>
          </a:prstGeom>
          <a:noFill/>
          <a:ln w="28575">
            <a:solidFill>
              <a:srgbClr val="993366"/>
            </a:solidFill>
            <a:round/>
            <a:tailEnd type="triangle" w="med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auto">
          <a:xfrm flipH="1">
            <a:off x="6372225" y="2565400"/>
            <a:ext cx="2016125" cy="863600"/>
          </a:xfrm>
          <a:prstGeom prst="line">
            <a:avLst/>
          </a:prstGeom>
          <a:noFill/>
          <a:ln w="25400">
            <a:solidFill>
              <a:srgbClr val="800080"/>
            </a:solidFill>
            <a:round/>
            <a:tailEnd type="triangle" w="med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6" name="Line 8"/>
          <p:cNvSpPr>
            <a:spLocks noChangeShapeType="1"/>
          </p:cNvSpPr>
          <p:nvPr/>
        </p:nvSpPr>
        <p:spPr bwMode="auto">
          <a:xfrm>
            <a:off x="6084888" y="4508500"/>
            <a:ext cx="0" cy="793750"/>
          </a:xfrm>
          <a:prstGeom prst="line">
            <a:avLst/>
          </a:prstGeom>
          <a:noFill/>
          <a:ln w="25400">
            <a:solidFill>
              <a:srgbClr val="800080"/>
            </a:solidFill>
            <a:round/>
            <a:tailEnd type="triangle" w="med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5940425" y="1701800"/>
            <a:ext cx="2662238" cy="790575"/>
          </a:xfrm>
          <a:prstGeom prst="rect">
            <a:avLst/>
          </a:prstGeom>
          <a:solidFill>
            <a:srgbClr val="FFB3D9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000099"/>
                </a:solidFill>
                <a:latin typeface="Calibri" panose="020F0502020204030204" pitchFamily="34" charset="0"/>
                <a:ea typeface="华文新魏" pitchFamily="2" charset="-122"/>
              </a:rPr>
              <a:t>主动适度减压</a:t>
            </a:r>
            <a:endParaRPr lang="zh-CN" altLang="en-US" sz="2800" b="1">
              <a:solidFill>
                <a:srgbClr val="000099"/>
              </a:solidFill>
              <a:latin typeface="Calibri" panose="020F0502020204030204" pitchFamily="34" charset="0"/>
              <a:ea typeface="华文新魏" pitchFamily="2" charset="-122"/>
            </a:endParaRPr>
          </a:p>
        </p:txBody>
      </p:sp>
      <p:sp>
        <p:nvSpPr>
          <p:cNvPr id="21513" name="Text Box 10"/>
          <p:cNvSpPr txBox="1">
            <a:spLocks noChangeArrowheads="1"/>
          </p:cNvSpPr>
          <p:nvPr/>
        </p:nvSpPr>
        <p:spPr bwMode="auto">
          <a:xfrm>
            <a:off x="2484438" y="5229225"/>
            <a:ext cx="14017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  <a:ea typeface="幼圆" pitchFamily="49" charset="-122"/>
              </a:rPr>
              <a:t>学习压力</a:t>
            </a:r>
            <a:endParaRPr lang="zh-CN" altLang="en-US" sz="2400" b="1">
              <a:latin typeface="Calibri" panose="020F0502020204030204" pitchFamily="34" charset="0"/>
              <a:ea typeface="幼圆" pitchFamily="49" charset="-122"/>
            </a:endParaRPr>
          </a:p>
        </p:txBody>
      </p:sp>
      <p:grpSp>
        <p:nvGrpSpPr>
          <p:cNvPr id="21514" name="Group 11"/>
          <p:cNvGrpSpPr/>
          <p:nvPr/>
        </p:nvGrpSpPr>
        <p:grpSpPr bwMode="auto">
          <a:xfrm>
            <a:off x="396875" y="2349500"/>
            <a:ext cx="3670300" cy="3278188"/>
            <a:chOff x="0" y="0"/>
            <a:chExt cx="2948" cy="2291"/>
          </a:xfrm>
        </p:grpSpPr>
        <p:grpSp>
          <p:nvGrpSpPr>
            <p:cNvPr id="21515" name="Group 12"/>
            <p:cNvGrpSpPr/>
            <p:nvPr/>
          </p:nvGrpSpPr>
          <p:grpSpPr bwMode="auto">
            <a:xfrm>
              <a:off x="0" y="0"/>
              <a:ext cx="2669" cy="1903"/>
              <a:chOff x="0" y="0"/>
              <a:chExt cx="2669" cy="1903"/>
            </a:xfrm>
          </p:grpSpPr>
          <p:sp>
            <p:nvSpPr>
              <p:cNvPr id="21517" name="Line 13"/>
              <p:cNvSpPr>
                <a:spLocks noChangeShapeType="1"/>
              </p:cNvSpPr>
              <p:nvPr/>
            </p:nvSpPr>
            <p:spPr bwMode="auto">
              <a:xfrm flipV="1">
                <a:off x="573" y="131"/>
                <a:ext cx="1" cy="177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tailEnd type="triangle" w="med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18" name="Line 14"/>
              <p:cNvSpPr>
                <a:spLocks noChangeShapeType="1"/>
              </p:cNvSpPr>
              <p:nvPr/>
            </p:nvSpPr>
            <p:spPr bwMode="auto">
              <a:xfrm>
                <a:off x="573" y="1902"/>
                <a:ext cx="2096" cy="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tailEnd type="triangle" w="med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19" name="未知"/>
              <p:cNvSpPr/>
              <p:nvPr/>
            </p:nvSpPr>
            <p:spPr bwMode="auto">
              <a:xfrm>
                <a:off x="713" y="474"/>
                <a:ext cx="1537" cy="1237"/>
              </a:xfrm>
              <a:custGeom>
                <a:avLst/>
                <a:gdLst>
                  <a:gd name="T0" fmla="*/ 0 w 840"/>
                  <a:gd name="T1" fmla="*/ 1237 h 806"/>
                  <a:gd name="T2" fmla="*/ 769 w 840"/>
                  <a:gd name="T3" fmla="*/ 40 h 806"/>
                  <a:gd name="T4" fmla="*/ 1537 w 840"/>
                  <a:gd name="T5" fmla="*/ 998 h 806"/>
                  <a:gd name="T6" fmla="*/ 0 60000 65536"/>
                  <a:gd name="T7" fmla="*/ 0 60000 65536"/>
                  <a:gd name="T8" fmla="*/ 0 60000 65536"/>
                  <a:gd name="T9" fmla="*/ 0 w 840"/>
                  <a:gd name="T10" fmla="*/ 0 h 806"/>
                  <a:gd name="T11" fmla="*/ 840 w 840"/>
                  <a:gd name="T12" fmla="*/ 806 h 80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40" h="806">
                    <a:moveTo>
                      <a:pt x="0" y="806"/>
                    </a:moveTo>
                    <a:cubicBezTo>
                      <a:pt x="140" y="429"/>
                      <a:pt x="280" y="52"/>
                      <a:pt x="420" y="26"/>
                    </a:cubicBezTo>
                    <a:cubicBezTo>
                      <a:pt x="560" y="0"/>
                      <a:pt x="770" y="546"/>
                      <a:pt x="840" y="650"/>
                    </a:cubicBezTo>
                  </a:path>
                </a:pathLst>
              </a:custGeom>
              <a:noFill/>
              <a:ln w="22225" cmpd="sng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0" name="Rectangle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03" cy="102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indent="266700">
                  <a:lnSpc>
                    <a:spcPct val="90000"/>
                  </a:lnSpc>
                </a:pPr>
                <a:r>
                  <a:rPr lang="zh-CN" altLang="en-US" sz="2400" b="1">
                    <a:latin typeface="Times New Roman" panose="02020603050405020304" pitchFamily="18" charset="0"/>
                    <a:ea typeface="黑体" panose="02010609060101010101" charset="-122"/>
                  </a:rPr>
                  <a:t>学</a:t>
                </a:r>
                <a:endParaRPr lang="zh-CN" altLang="en-US" sz="2400" b="1">
                  <a:latin typeface="Times New Roman" panose="02020603050405020304" pitchFamily="18" charset="0"/>
                  <a:ea typeface="黑体" panose="02010609060101010101" charset="-122"/>
                </a:endParaRPr>
              </a:p>
              <a:p>
                <a:pPr indent="266700">
                  <a:lnSpc>
                    <a:spcPct val="90000"/>
                  </a:lnSpc>
                </a:pPr>
                <a:r>
                  <a:rPr lang="zh-CN" altLang="en-US" sz="2400" b="1">
                    <a:latin typeface="Times New Roman" panose="02020603050405020304" pitchFamily="18" charset="0"/>
                    <a:ea typeface="黑体" panose="02010609060101010101" charset="-122"/>
                  </a:rPr>
                  <a:t>习</a:t>
                </a:r>
                <a:endParaRPr lang="zh-CN" altLang="en-US" sz="2400" b="1">
                  <a:latin typeface="Times New Roman" panose="02020603050405020304" pitchFamily="18" charset="0"/>
                  <a:ea typeface="黑体" panose="02010609060101010101" charset="-122"/>
                </a:endParaRPr>
              </a:p>
              <a:p>
                <a:pPr indent="266700">
                  <a:lnSpc>
                    <a:spcPct val="90000"/>
                  </a:lnSpc>
                </a:pPr>
                <a:r>
                  <a:rPr lang="zh-CN" altLang="en-US" sz="2400" b="1">
                    <a:latin typeface="Times New Roman" panose="02020603050405020304" pitchFamily="18" charset="0"/>
                    <a:ea typeface="黑体" panose="02010609060101010101" charset="-122"/>
                  </a:rPr>
                  <a:t>效</a:t>
                </a:r>
                <a:endParaRPr lang="zh-CN" altLang="en-US" sz="2400" b="1">
                  <a:latin typeface="Times New Roman" panose="02020603050405020304" pitchFamily="18" charset="0"/>
                  <a:ea typeface="黑体" panose="02010609060101010101" charset="-122"/>
                </a:endParaRPr>
              </a:p>
              <a:p>
                <a:pPr indent="266700">
                  <a:lnSpc>
                    <a:spcPct val="90000"/>
                  </a:lnSpc>
                </a:pPr>
                <a:r>
                  <a:rPr lang="zh-CN" altLang="en-US" sz="2400" b="1">
                    <a:latin typeface="Times New Roman" panose="02020603050405020304" pitchFamily="18" charset="0"/>
                    <a:ea typeface="黑体" panose="02010609060101010101" charset="-122"/>
                  </a:rPr>
                  <a:t>率</a:t>
                </a:r>
                <a:endParaRPr lang="zh-CN" altLang="en-US" sz="2400" b="1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21516" name="Rectangle 17"/>
            <p:cNvSpPr>
              <a:spLocks noChangeArrowheads="1"/>
            </p:cNvSpPr>
            <p:nvPr/>
          </p:nvSpPr>
          <p:spPr bwMode="auto">
            <a:xfrm>
              <a:off x="15" y="1965"/>
              <a:ext cx="2933" cy="3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indent="2800350"/>
              <a:endParaRPr lang="zh-CN" altLang="zh-CN" sz="2400" b="1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3" grpId="0" animBg="1"/>
      <p:bldP spid="12294" grpId="0" animBg="1"/>
      <p:bldP spid="12295" grpId="0" animBg="1"/>
      <p:bldP spid="12296" grpId="0" animBg="1"/>
      <p:bldP spid="1229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66474" y="-79686"/>
            <a:ext cx="6670763" cy="844279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形成考试焦虑的原因</a:t>
            </a:r>
            <a:endParaRPr lang="zh-CN" alt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隶书" pitchFamily="49" charset="-122"/>
            </a:endParaRPr>
          </a:p>
        </p:txBody>
      </p:sp>
      <p:sp>
        <p:nvSpPr>
          <p:cNvPr id="160774" name="Oval 6"/>
          <p:cNvSpPr>
            <a:spLocks noChangeArrowheads="1"/>
          </p:cNvSpPr>
          <p:nvPr/>
        </p:nvSpPr>
        <p:spPr bwMode="auto">
          <a:xfrm>
            <a:off x="304800" y="1981200"/>
            <a:ext cx="1376363" cy="819150"/>
          </a:xfrm>
          <a:prstGeom prst="ellipse">
            <a:avLst/>
          </a:prstGeo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1"/>
          </a:gradFill>
          <a:ln w="38100" algn="ctr">
            <a:solidFill>
              <a:srgbClr val="FF00FF"/>
            </a:solidFill>
            <a:round/>
          </a:ln>
        </p:spPr>
        <p:txBody>
          <a:bodyPr anchor="ctr" anchorCtr="1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ea typeface="隶书" pitchFamily="49" charset="-122"/>
              </a:rPr>
              <a:t>外因</a:t>
            </a:r>
            <a:endParaRPr lang="zh-CN" altLang="en-US" sz="3200" b="1">
              <a:solidFill>
                <a:srgbClr val="000000"/>
              </a:solidFill>
              <a:ea typeface="隶书" pitchFamily="49" charset="-122"/>
            </a:endParaRPr>
          </a:p>
        </p:txBody>
      </p:sp>
      <p:sp>
        <p:nvSpPr>
          <p:cNvPr id="160775" name="Oval 7"/>
          <p:cNvSpPr>
            <a:spLocks noChangeArrowheads="1"/>
          </p:cNvSpPr>
          <p:nvPr/>
        </p:nvSpPr>
        <p:spPr bwMode="auto">
          <a:xfrm>
            <a:off x="304800" y="4343400"/>
            <a:ext cx="1376363" cy="819150"/>
          </a:xfrm>
          <a:prstGeom prst="ellipse">
            <a:avLst/>
          </a:prstGeo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1"/>
          </a:gradFill>
          <a:ln w="38100" algn="ctr">
            <a:solidFill>
              <a:srgbClr val="FF00FF"/>
            </a:solidFill>
            <a:round/>
          </a:ln>
        </p:spPr>
        <p:txBody>
          <a:bodyPr anchor="ctr" anchorCtr="1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ea typeface="隶书" pitchFamily="49" charset="-122"/>
              </a:rPr>
              <a:t>内因</a:t>
            </a:r>
            <a:endParaRPr lang="zh-CN" altLang="en-US" sz="3200" b="1">
              <a:solidFill>
                <a:srgbClr val="000000"/>
              </a:solidFill>
              <a:ea typeface="隶书" pitchFamily="49" charset="-122"/>
            </a:endParaRPr>
          </a:p>
        </p:txBody>
      </p:sp>
      <p:sp>
        <p:nvSpPr>
          <p:cNvPr id="160776" name="AutoShape 8"/>
          <p:cNvSpPr>
            <a:spLocks noChangeArrowheads="1"/>
          </p:cNvSpPr>
          <p:nvPr/>
        </p:nvSpPr>
        <p:spPr bwMode="auto">
          <a:xfrm>
            <a:off x="2514600" y="828675"/>
            <a:ext cx="3200400" cy="2743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1"/>
          </a:gradFill>
          <a:ln w="38100" algn="ctr">
            <a:solidFill>
              <a:srgbClr val="FF00FF"/>
            </a:solidFill>
            <a:round/>
          </a:ln>
        </p:spPr>
        <p:txBody>
          <a:bodyPr anchor="ctr" anchorCtr="1"/>
          <a:lstStyle/>
          <a:p>
            <a:r>
              <a:rPr lang="zh-CN" altLang="en-US" sz="3200" b="1">
                <a:solidFill>
                  <a:srgbClr val="000000"/>
                </a:solidFill>
                <a:ea typeface="隶书" pitchFamily="49" charset="-122"/>
              </a:rPr>
              <a:t>来自于学校、家庭和社会</a:t>
            </a:r>
            <a:endParaRPr lang="zh-CN" altLang="en-US" sz="3200" b="1">
              <a:solidFill>
                <a:srgbClr val="000000"/>
              </a:solidFill>
              <a:ea typeface="隶书" pitchFamily="49" charset="-122"/>
            </a:endParaRPr>
          </a:p>
        </p:txBody>
      </p:sp>
      <p:sp>
        <p:nvSpPr>
          <p:cNvPr id="160777" name="AutoShape 9"/>
          <p:cNvSpPr>
            <a:spLocks noChangeArrowheads="1"/>
          </p:cNvSpPr>
          <p:nvPr/>
        </p:nvSpPr>
        <p:spPr bwMode="auto">
          <a:xfrm>
            <a:off x="2514600" y="3714750"/>
            <a:ext cx="3168650" cy="28305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1"/>
          </a:gradFill>
          <a:ln w="38100" algn="ctr">
            <a:solidFill>
              <a:srgbClr val="FF00FF"/>
            </a:solidFill>
            <a:round/>
          </a:ln>
        </p:spPr>
        <p:txBody>
          <a:bodyPr anchor="ctr" anchorCtr="1">
            <a:spAutoFit/>
          </a:bodyPr>
          <a:lstStyle/>
          <a:p>
            <a:pPr fontAlgn="ctr"/>
            <a:r>
              <a:rPr lang="zh-CN" altLang="en-US" sz="3200" b="1">
                <a:solidFill>
                  <a:srgbClr val="000000"/>
                </a:solidFill>
                <a:ea typeface="隶书" pitchFamily="49" charset="-122"/>
              </a:rPr>
              <a:t>与个人的性格、抱负、早年经历、认知水平和心理承受能力等有关</a:t>
            </a:r>
            <a:endParaRPr lang="zh-CN" altLang="en-US" sz="3200" b="1">
              <a:solidFill>
                <a:srgbClr val="000000"/>
              </a:solidFill>
              <a:ea typeface="隶书" pitchFamily="49" charset="-122"/>
            </a:endParaRPr>
          </a:p>
        </p:txBody>
      </p:sp>
      <p:sp>
        <p:nvSpPr>
          <p:cNvPr id="160780" name="AutoShape 12"/>
          <p:cNvSpPr>
            <a:spLocks noChangeArrowheads="1"/>
          </p:cNvSpPr>
          <p:nvPr/>
        </p:nvSpPr>
        <p:spPr bwMode="auto">
          <a:xfrm>
            <a:off x="6629400" y="2362200"/>
            <a:ext cx="1090613" cy="2079625"/>
          </a:xfrm>
          <a:prstGeom prst="rightArrowCallout">
            <a:avLst>
              <a:gd name="adj1" fmla="val 39302"/>
              <a:gd name="adj2" fmla="val 39302"/>
              <a:gd name="adj3" fmla="val 18630"/>
              <a:gd name="adj4" fmla="val 66667"/>
            </a:avLst>
          </a:prstGeo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1"/>
          </a:gradFill>
          <a:ln w="38100" algn="ctr">
            <a:solidFill>
              <a:srgbClr val="FF00FF"/>
            </a:solidFill>
            <a:miter lim="800000"/>
          </a:ln>
        </p:spPr>
        <p:txBody>
          <a:bodyPr anchor="ctr" anchorCtr="1">
            <a:spAutoFit/>
          </a:bodyPr>
          <a:lstStyle/>
          <a:p>
            <a:pPr algn="ctr" fontAlgn="ctr"/>
            <a:r>
              <a:rPr lang="zh-CN" altLang="en-US" sz="3200" b="1">
                <a:solidFill>
                  <a:srgbClr val="2D02E4"/>
                </a:solidFill>
              </a:rPr>
              <a:t>相</a:t>
            </a:r>
            <a:endParaRPr lang="zh-CN" altLang="en-US" sz="3200" b="1">
              <a:solidFill>
                <a:srgbClr val="2D02E4"/>
              </a:solidFill>
            </a:endParaRPr>
          </a:p>
          <a:p>
            <a:pPr algn="ctr" fontAlgn="ctr"/>
            <a:r>
              <a:rPr lang="zh-CN" altLang="en-US" sz="3200" b="1">
                <a:solidFill>
                  <a:srgbClr val="2D02E4"/>
                </a:solidFill>
              </a:rPr>
              <a:t>互</a:t>
            </a:r>
            <a:endParaRPr lang="zh-CN" altLang="en-US" sz="3200" b="1">
              <a:solidFill>
                <a:srgbClr val="2D02E4"/>
              </a:solidFill>
            </a:endParaRPr>
          </a:p>
          <a:p>
            <a:pPr algn="ctr" fontAlgn="ctr"/>
            <a:r>
              <a:rPr lang="zh-CN" altLang="en-US" sz="3200" b="1">
                <a:solidFill>
                  <a:srgbClr val="2D02E4"/>
                </a:solidFill>
              </a:rPr>
              <a:t>作</a:t>
            </a:r>
            <a:endParaRPr lang="zh-CN" altLang="en-US" sz="3200" b="1">
              <a:solidFill>
                <a:srgbClr val="2D02E4"/>
              </a:solidFill>
            </a:endParaRPr>
          </a:p>
          <a:p>
            <a:pPr algn="ctr" fontAlgn="ctr"/>
            <a:r>
              <a:rPr lang="zh-CN" altLang="en-US" sz="3200" b="1">
                <a:solidFill>
                  <a:srgbClr val="2D02E4"/>
                </a:solidFill>
              </a:rPr>
              <a:t>用</a:t>
            </a:r>
            <a:endParaRPr lang="zh-CN" altLang="en-US" sz="3200" b="1">
              <a:solidFill>
                <a:srgbClr val="2D02E4"/>
              </a:solidFill>
            </a:endParaRPr>
          </a:p>
        </p:txBody>
      </p:sp>
      <p:sp>
        <p:nvSpPr>
          <p:cNvPr id="160781" name="Oval 13"/>
          <p:cNvSpPr>
            <a:spLocks noChangeArrowheads="1"/>
          </p:cNvSpPr>
          <p:nvPr/>
        </p:nvSpPr>
        <p:spPr bwMode="auto">
          <a:xfrm>
            <a:off x="7858125" y="2000250"/>
            <a:ext cx="800100" cy="3044825"/>
          </a:xfrm>
          <a:prstGeom prst="ellipse">
            <a:avLst/>
          </a:prstGeom>
          <a:solidFill>
            <a:srgbClr val="00B050"/>
          </a:solidFill>
          <a:ln w="38100" algn="ctr">
            <a:noFill/>
            <a:round/>
          </a:ln>
        </p:spPr>
        <p:txBody>
          <a:bodyPr vert="eaVert" anchor="ctr">
            <a:spAutoFit/>
          </a:bodyPr>
          <a:lstStyle/>
          <a:p>
            <a:pPr algn="ctr"/>
            <a:r>
              <a:rPr lang="zh-CN" altLang="en-US" sz="2500" b="1">
                <a:solidFill>
                  <a:srgbClr val="FFFF00"/>
                </a:solidFill>
                <a:ea typeface="幼圆" pitchFamily="49" charset="-122"/>
              </a:rPr>
              <a:t>考试焦虑</a:t>
            </a:r>
            <a:endParaRPr lang="zh-CN" altLang="en-US" sz="2500" b="1">
              <a:solidFill>
                <a:srgbClr val="FFFF00"/>
              </a:solidFill>
              <a:ea typeface="幼圆" pitchFamily="49" charset="-122"/>
            </a:endParaRPr>
          </a:p>
        </p:txBody>
      </p:sp>
      <p:sp>
        <p:nvSpPr>
          <p:cNvPr id="160782" name="Line 14"/>
          <p:cNvSpPr>
            <a:spLocks noChangeShapeType="1"/>
          </p:cNvSpPr>
          <p:nvPr/>
        </p:nvSpPr>
        <p:spPr bwMode="auto">
          <a:xfrm>
            <a:off x="1676400" y="2362200"/>
            <a:ext cx="838200" cy="0"/>
          </a:xfrm>
          <a:prstGeom prst="line">
            <a:avLst/>
          </a:prstGeom>
          <a:noFill/>
          <a:ln w="101600">
            <a:solidFill>
              <a:srgbClr val="FF6600"/>
            </a:solidFill>
            <a:rou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0783" name="Line 15"/>
          <p:cNvSpPr>
            <a:spLocks noChangeShapeType="1"/>
          </p:cNvSpPr>
          <p:nvPr/>
        </p:nvSpPr>
        <p:spPr bwMode="auto">
          <a:xfrm>
            <a:off x="1676400" y="4800600"/>
            <a:ext cx="838200" cy="0"/>
          </a:xfrm>
          <a:prstGeom prst="line">
            <a:avLst/>
          </a:prstGeom>
          <a:noFill/>
          <a:ln w="101600">
            <a:solidFill>
              <a:srgbClr val="FF6600"/>
            </a:solidFill>
            <a:rou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0784" name="Line 16"/>
          <p:cNvSpPr>
            <a:spLocks noChangeShapeType="1"/>
          </p:cNvSpPr>
          <p:nvPr/>
        </p:nvSpPr>
        <p:spPr bwMode="auto">
          <a:xfrm>
            <a:off x="5791200" y="1905000"/>
            <a:ext cx="762000" cy="990600"/>
          </a:xfrm>
          <a:prstGeom prst="line">
            <a:avLst/>
          </a:prstGeom>
          <a:noFill/>
          <a:ln w="101600">
            <a:solidFill>
              <a:srgbClr val="FF6600"/>
            </a:solidFill>
            <a:rou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0785" name="Line 17"/>
          <p:cNvSpPr>
            <a:spLocks noChangeShapeType="1"/>
          </p:cNvSpPr>
          <p:nvPr/>
        </p:nvSpPr>
        <p:spPr bwMode="auto">
          <a:xfrm flipV="1">
            <a:off x="5715000" y="4038600"/>
            <a:ext cx="838200" cy="1066800"/>
          </a:xfrm>
          <a:prstGeom prst="line">
            <a:avLst/>
          </a:prstGeom>
          <a:noFill/>
          <a:ln w="101600">
            <a:solidFill>
              <a:srgbClr val="FF6600"/>
            </a:solidFill>
            <a:rou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60786" name="Picture 18" descr="11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07238" y="0"/>
            <a:ext cx="91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0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0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6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60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60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6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60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60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60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60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60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4" grpId="0" animBg="1"/>
      <p:bldP spid="160775" grpId="0" animBg="1"/>
      <p:bldP spid="160776" grpId="0" animBg="1"/>
      <p:bldP spid="160777" grpId="0" animBg="1"/>
      <p:bldP spid="160780" grpId="0" animBg="1"/>
      <p:bldP spid="160781" grpId="0" animBg="1"/>
      <p:bldP spid="160782" grpId="0" animBg="1"/>
      <p:bldP spid="160783" grpId="0" animBg="1"/>
      <p:bldP spid="160784" grpId="0" animBg="1"/>
      <p:bldP spid="16078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285750" y="642938"/>
            <a:ext cx="660558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  <a:ea typeface="幼圆" pitchFamily="49" charset="-122"/>
              </a:rPr>
              <a:t>测一测：你有“考试焦虑症”吗？</a:t>
            </a:r>
            <a:endParaRPr lang="zh-CN" altLang="en-US" sz="3600" b="1">
              <a:solidFill>
                <a:srgbClr val="FF0000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288925" y="1500188"/>
            <a:ext cx="8426450" cy="237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  <a:ea typeface="幼圆" pitchFamily="49" charset="-122"/>
              </a:rPr>
              <a:t>评分方法：</a:t>
            </a:r>
            <a:endParaRPr lang="zh-CN" altLang="en-US" sz="3600" b="1">
              <a:solidFill>
                <a:srgbClr val="FF0000"/>
              </a:solidFill>
              <a:latin typeface="Calibri" panose="020F0502020204030204" pitchFamily="34" charset="0"/>
              <a:ea typeface="幼圆" pitchFamily="49" charset="-122"/>
            </a:endParaRPr>
          </a:p>
          <a:p>
            <a:pPr algn="just"/>
            <a:r>
              <a:rPr lang="zh-CN" altLang="en-US" sz="2800" b="1">
                <a:solidFill>
                  <a:srgbClr val="0000CC"/>
                </a:solidFill>
                <a:latin typeface="Calibri" panose="020F0502020204030204" pitchFamily="34" charset="0"/>
                <a:ea typeface="幼圆" pitchFamily="49" charset="-122"/>
              </a:rPr>
              <a:t>          </a:t>
            </a:r>
            <a:r>
              <a:rPr lang="zh-CN" altLang="en-US" sz="2800" b="1">
                <a:latin typeface="Calibri" panose="020F0502020204030204" pitchFamily="34" charset="0"/>
                <a:ea typeface="幼圆" pitchFamily="49" charset="-122"/>
              </a:rPr>
              <a:t>第1题的四种选择是：从不＝4分，有时＝3分，经常＝2分，总是＝1分。第2-20题的四种选择是：从不＝1分，有时＝2分，经常＝3分，总是＝4分。依次将每题得分相加，即为总分。</a:t>
            </a:r>
            <a:endParaRPr lang="zh-CN" altLang="en-US" sz="2800" b="1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285750" y="3968750"/>
            <a:ext cx="28352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  <a:ea typeface="幼圆" pitchFamily="49" charset="-122"/>
              </a:rPr>
              <a:t>测试结果：</a:t>
            </a:r>
            <a:endParaRPr lang="zh-CN" altLang="en-US" sz="3600" b="1">
              <a:solidFill>
                <a:srgbClr val="FF0000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3557" name="Text Box 4"/>
          <p:cNvSpPr txBox="1">
            <a:spLocks noChangeArrowheads="1"/>
          </p:cNvSpPr>
          <p:nvPr/>
        </p:nvSpPr>
        <p:spPr bwMode="auto">
          <a:xfrm>
            <a:off x="357188" y="4572000"/>
            <a:ext cx="8534400" cy="181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zh-CN" altLang="en-US" sz="2800" b="1">
                <a:latin typeface="Calibri" panose="020F0502020204030204" pitchFamily="34" charset="0"/>
                <a:ea typeface="幼圆" pitchFamily="49" charset="-122"/>
              </a:rPr>
              <a:t>        男生总分30分以下正常，30-35分有轻度焦虑，36-45分焦虑明显，46分以上有较严重的焦虑。</a:t>
            </a:r>
            <a:endParaRPr lang="zh-CN" altLang="en-US" sz="2800" b="1">
              <a:latin typeface="Calibri" panose="020F0502020204030204" pitchFamily="34" charset="0"/>
              <a:ea typeface="幼圆" pitchFamily="49" charset="-122"/>
            </a:endParaRPr>
          </a:p>
          <a:p>
            <a:r>
              <a:rPr lang="zh-CN" altLang="en-US" sz="2800" b="1">
                <a:latin typeface="Calibri" panose="020F0502020204030204" pitchFamily="34" charset="0"/>
                <a:ea typeface="幼圆" pitchFamily="49" charset="-122"/>
              </a:rPr>
              <a:t>        女生总分在26分以下正常，27-32分有轻度焦虑，33-41分焦虑明显，42分以上有较严重的焦虑。</a:t>
            </a:r>
            <a:endParaRPr lang="zh-CN" altLang="en-US" sz="2800" b="1">
              <a:latin typeface="Calibri" panose="020F0502020204030204" pitchFamily="34" charset="0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gif049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3241675" y="3241675"/>
            <a:ext cx="2913063" cy="2506663"/>
          </a:xfrm>
        </p:spPr>
      </p:pic>
      <p:sp>
        <p:nvSpPr>
          <p:cNvPr id="13315" name="Oval 3"/>
          <p:cNvSpPr>
            <a:spLocks noChangeArrowheads="1"/>
          </p:cNvSpPr>
          <p:nvPr/>
        </p:nvSpPr>
        <p:spPr bwMode="auto">
          <a:xfrm>
            <a:off x="2765425" y="1628775"/>
            <a:ext cx="3624263" cy="119697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FF6600"/>
            </a:solidFill>
            <a:round/>
          </a:ln>
        </p:spPr>
        <p:txBody>
          <a:bodyPr wrap="none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rgbClr val="FF0000"/>
                </a:solidFill>
                <a:latin typeface="+mn-lt"/>
                <a:ea typeface="幼圆" pitchFamily="49" charset="-122"/>
              </a:rPr>
              <a:t>考试</a:t>
            </a:r>
            <a:endParaRPr lang="zh-CN" altLang="en-US" sz="5400" b="1" dirty="0">
              <a:solidFill>
                <a:srgbClr val="FF0000"/>
              </a:solidFill>
              <a:latin typeface="+mn-lt"/>
              <a:ea typeface="幼圆" pitchFamily="49" charset="-122"/>
            </a:endParaRPr>
          </a:p>
        </p:txBody>
      </p:sp>
      <p:sp>
        <p:nvSpPr>
          <p:cNvPr id="13317" name="Oval 5"/>
          <p:cNvSpPr>
            <a:spLocks noChangeArrowheads="1"/>
          </p:cNvSpPr>
          <p:nvPr/>
        </p:nvSpPr>
        <p:spPr bwMode="auto">
          <a:xfrm>
            <a:off x="6600825" y="1316038"/>
            <a:ext cx="1203325" cy="409257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6629400" y="2828925"/>
            <a:ext cx="1200150" cy="925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6600" b="1">
                <a:latin typeface="Calibri" panose="020F0502020204030204" pitchFamily="34" charset="0"/>
                <a:ea typeface="黑体" panose="02010609060101010101" charset="-122"/>
              </a:rPr>
              <a:t>弊</a:t>
            </a:r>
            <a:endParaRPr lang="zh-CN" altLang="en-US" sz="6600" b="1">
              <a:latin typeface="Calibri" panose="020F0502020204030204" pitchFamily="34" charset="0"/>
              <a:ea typeface="黑体" panose="02010609060101010101" charset="-122"/>
              <a:hlinkClick r:id="rId2" action="ppaction://hlinksldjump"/>
            </a:endParaRPr>
          </a:p>
        </p:txBody>
      </p:sp>
      <p:sp>
        <p:nvSpPr>
          <p:cNvPr id="24581" name="TextBox 10"/>
          <p:cNvSpPr txBox="1">
            <a:spLocks noChangeArrowheads="1"/>
          </p:cNvSpPr>
          <p:nvPr/>
        </p:nvSpPr>
        <p:spPr bwMode="auto">
          <a:xfrm>
            <a:off x="2698750" y="0"/>
            <a:ext cx="3557588" cy="185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800">
                <a:latin typeface="隶书" pitchFamily="49" charset="-122"/>
                <a:ea typeface="隶书" pitchFamily="49" charset="-122"/>
              </a:rPr>
              <a:t>辩一辩</a:t>
            </a:r>
            <a:endParaRPr lang="zh-CN" altLang="en-US" sz="880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2" name="Oval 5"/>
          <p:cNvSpPr>
            <a:spLocks noChangeArrowheads="1"/>
          </p:cNvSpPr>
          <p:nvPr/>
        </p:nvSpPr>
        <p:spPr bwMode="auto">
          <a:xfrm>
            <a:off x="1227138" y="1360488"/>
            <a:ext cx="1201737" cy="409257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4583" name="Text Box 6"/>
          <p:cNvSpPr txBox="1">
            <a:spLocks noChangeArrowheads="1"/>
          </p:cNvSpPr>
          <p:nvPr/>
        </p:nvSpPr>
        <p:spPr bwMode="auto">
          <a:xfrm>
            <a:off x="1163638" y="2703513"/>
            <a:ext cx="1293812" cy="1001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7200" b="1">
                <a:latin typeface="Calibri" panose="020F0502020204030204" pitchFamily="34" charset="0"/>
                <a:ea typeface="黑体" panose="02010609060101010101" charset="-122"/>
              </a:rPr>
              <a:t>利</a:t>
            </a:r>
            <a:endParaRPr lang="zh-CN" altLang="en-US" sz="7200" b="1">
              <a:latin typeface="Calibri" panose="020F0502020204030204" pitchFamily="34" charset="0"/>
              <a:ea typeface="黑体" panose="02010609060101010101" charset="-122"/>
              <a:hlinkClick r:id="" action="ppaction://hlinkshowjump?jump=nextslid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64420" y="1895708"/>
            <a:ext cx="5854390" cy="4304370"/>
          </a:xfrm>
        </p:spPr>
        <p:txBody>
          <a:bodyPr rtlCol="0">
            <a:normAutofit fontScale="77500" lnSpcReduction="20000"/>
          </a:bodyPr>
          <a:lstStyle/>
          <a:p>
            <a:pPr algn="l" eaLnBrk="1" fontAlgn="auto" hangingPunct="1">
              <a:lnSpc>
                <a:spcPct val="105000"/>
              </a:lnSpc>
              <a:spcAft>
                <a:spcPts val="0"/>
              </a:spcAft>
              <a:buClr>
                <a:schemeClr val="accent2">
                  <a:lumMod val="75000"/>
                </a:schemeClr>
              </a:buClr>
              <a:defRPr/>
            </a:pPr>
            <a:r>
              <a:rPr lang="zh-CN" altLang="en-US" sz="3100" b="1" dirty="0">
                <a:solidFill>
                  <a:schemeClr val="tx1"/>
                </a:solidFill>
                <a:ea typeface="黑体" panose="02010609060101010101" charset="-122"/>
              </a:rPr>
              <a:t>考试是对学习效果的一种必不可少的检测手段。</a:t>
            </a:r>
            <a:endParaRPr lang="zh-CN" altLang="en-US" sz="3100" b="1" dirty="0">
              <a:solidFill>
                <a:schemeClr val="tx1"/>
              </a:solidFill>
              <a:ea typeface="黑体" panose="02010609060101010101" charset="-122"/>
            </a:endParaRPr>
          </a:p>
          <a:p>
            <a:pPr algn="l" eaLnBrk="1" fontAlgn="auto" hangingPunct="1">
              <a:lnSpc>
                <a:spcPct val="105000"/>
              </a:lnSpc>
              <a:spcAft>
                <a:spcPts val="0"/>
              </a:spcAft>
              <a:buClr>
                <a:schemeClr val="accent2">
                  <a:lumMod val="75000"/>
                </a:schemeClr>
              </a:buClr>
              <a:defRPr/>
            </a:pPr>
            <a:r>
              <a:rPr lang="zh-CN" altLang="en-US" sz="3100" b="1" dirty="0">
                <a:solidFill>
                  <a:schemeClr val="tx1"/>
                </a:solidFill>
                <a:ea typeface="黑体" panose="02010609060101010101" charset="-122"/>
              </a:rPr>
              <a:t>对学生：通过考试，可以检查学习的效果以及存在的障碍或</a:t>
            </a:r>
            <a:r>
              <a:rPr lang="zh-CN" altLang="en-US" sz="3100" b="1" dirty="0" smtClean="0">
                <a:solidFill>
                  <a:schemeClr val="tx1"/>
                </a:solidFill>
                <a:ea typeface="黑体" panose="02010609060101010101" charset="-122"/>
              </a:rPr>
              <a:t>困难。</a:t>
            </a:r>
            <a:endParaRPr lang="zh-CN" altLang="en-US" sz="3100" b="1" dirty="0">
              <a:solidFill>
                <a:schemeClr val="tx1"/>
              </a:solidFill>
              <a:ea typeface="黑体" panose="02010609060101010101" charset="-122"/>
            </a:endParaRPr>
          </a:p>
          <a:p>
            <a:pPr algn="l" eaLnBrk="1" fontAlgn="auto" hangingPunct="1">
              <a:lnSpc>
                <a:spcPct val="105000"/>
              </a:lnSpc>
              <a:spcAft>
                <a:spcPts val="0"/>
              </a:spcAft>
              <a:buClr>
                <a:schemeClr val="accent2">
                  <a:lumMod val="75000"/>
                </a:schemeClr>
              </a:buClr>
              <a:defRPr/>
            </a:pPr>
            <a:r>
              <a:rPr lang="zh-CN" altLang="en-US" sz="3100" b="1" dirty="0" smtClean="0">
                <a:solidFill>
                  <a:schemeClr val="tx1"/>
                </a:solidFill>
                <a:ea typeface="黑体" panose="02010609060101010101" charset="-122"/>
              </a:rPr>
              <a:t>对老师</a:t>
            </a:r>
            <a:r>
              <a:rPr lang="zh-CN" altLang="en-US" sz="3100" b="1" dirty="0">
                <a:solidFill>
                  <a:schemeClr val="tx1"/>
                </a:solidFill>
                <a:ea typeface="黑体" panose="02010609060101010101" charset="-122"/>
              </a:rPr>
              <a:t>：通过考试，可以</a:t>
            </a:r>
            <a:r>
              <a:rPr lang="zh-CN" altLang="en-US" sz="3100" b="1" dirty="0" smtClean="0">
                <a:solidFill>
                  <a:schemeClr val="tx1"/>
                </a:solidFill>
                <a:ea typeface="黑体" panose="02010609060101010101" charset="-122"/>
              </a:rPr>
              <a:t>反馈自己教学</a:t>
            </a:r>
            <a:r>
              <a:rPr lang="zh-CN" altLang="en-US" sz="3100" b="1" dirty="0">
                <a:solidFill>
                  <a:schemeClr val="tx1"/>
                </a:solidFill>
                <a:ea typeface="黑体" panose="02010609060101010101" charset="-122"/>
              </a:rPr>
              <a:t>存在的</a:t>
            </a:r>
            <a:r>
              <a:rPr lang="zh-CN" altLang="en-US" sz="3100" b="1" dirty="0" smtClean="0">
                <a:solidFill>
                  <a:schemeClr val="tx1"/>
                </a:solidFill>
                <a:ea typeface="黑体" panose="02010609060101010101" charset="-122"/>
              </a:rPr>
              <a:t>不足，检测教学</a:t>
            </a:r>
            <a:r>
              <a:rPr lang="zh-CN" altLang="en-US" sz="3100" b="1" dirty="0">
                <a:solidFill>
                  <a:schemeClr val="tx1"/>
                </a:solidFill>
                <a:ea typeface="黑体" panose="02010609060101010101" charset="-122"/>
              </a:rPr>
              <a:t>目标达成的程度。</a:t>
            </a:r>
            <a:endParaRPr lang="zh-CN" altLang="en-US" sz="3100" b="1" dirty="0">
              <a:solidFill>
                <a:schemeClr val="tx1"/>
              </a:solidFill>
              <a:ea typeface="黑体" panose="02010609060101010101" charset="-122"/>
            </a:endParaRP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>
                <a:solidFill>
                  <a:schemeClr val="tx1"/>
                </a:solidFill>
              </a:rPr>
              <a:t> </a:t>
            </a:r>
            <a:endParaRPr lang="en-US" altLang="zh-CN">
              <a:solidFill>
                <a:schemeClr val="tx1"/>
              </a:solidFill>
            </a:endParaRPr>
          </a:p>
        </p:txBody>
      </p:sp>
      <p:pic>
        <p:nvPicPr>
          <p:cNvPr id="26627" name="Picture 4" descr="rw10-1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13" y="46038"/>
            <a:ext cx="2808287" cy="328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348038" y="1123950"/>
            <a:ext cx="327183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dirty="0">
                <a:solidFill>
                  <a:schemeClr val="accent6"/>
                </a:solidFill>
                <a:latin typeface="宋体" panose="02010600030101010101" pitchFamily="2" charset="-122"/>
                <a:ea typeface="黑体" panose="02010609060101010101" charset="-122"/>
              </a:rPr>
              <a:t>★</a:t>
            </a:r>
            <a:r>
              <a:rPr lang="zh-CN" altLang="en-US" sz="4000" b="1" dirty="0">
                <a:solidFill>
                  <a:srgbClr val="FF0000"/>
                </a:solidFill>
                <a:latin typeface="+mn-lt"/>
                <a:ea typeface="黑体" panose="02010609060101010101" charset="-122"/>
              </a:rPr>
              <a:t>考试的作用</a:t>
            </a:r>
            <a:endParaRPr lang="zh-CN" altLang="en-US" sz="4000" b="1" dirty="0">
              <a:solidFill>
                <a:srgbClr val="FF0000"/>
              </a:solidFill>
              <a:latin typeface="+mn-lt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theme/theme1.xml><?xml version="1.0" encoding="utf-8"?>
<a:theme xmlns:a="http://schemas.openxmlformats.org/drawingml/2006/main" name="A000120140530A99PPBG">
  <a:themeElements>
    <a:clrScheme name="KSO_GREEN7">
      <a:dk1>
        <a:srgbClr val="3F4143"/>
      </a:dk1>
      <a:lt1>
        <a:srgbClr val="FFFFFF"/>
      </a:lt1>
      <a:dk2>
        <a:srgbClr val="3D3F41"/>
      </a:dk2>
      <a:lt2>
        <a:srgbClr val="FFFFFF"/>
      </a:lt2>
      <a:accent1>
        <a:srgbClr val="83B40D"/>
      </a:accent1>
      <a:accent2>
        <a:srgbClr val="C5D12F"/>
      </a:accent2>
      <a:accent3>
        <a:srgbClr val="56B4B6"/>
      </a:accent3>
      <a:accent4>
        <a:srgbClr val="6B8A4B"/>
      </a:accent4>
      <a:accent5>
        <a:srgbClr val="DCAB48"/>
      </a:accent5>
      <a:accent6>
        <a:srgbClr val="B84D30"/>
      </a:accent6>
      <a:hlink>
        <a:srgbClr val="00B0F0"/>
      </a:hlink>
      <a:folHlink>
        <a:srgbClr val="AFB2B4"/>
      </a:folHlink>
    </a:clrScheme>
    <a:fontScheme name="自定义 4">
      <a:majorFont>
        <a:latin typeface="Times New Roman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A000120140627A04PPBG</Template>
  <TotalTime>0</TotalTime>
  <Words>1814</Words>
  <Application>WPS 演示</Application>
  <PresentationFormat/>
  <Paragraphs>145</Paragraphs>
  <Slides>16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Black</vt:lpstr>
      <vt:lpstr>幼圆</vt:lpstr>
      <vt:lpstr>Times New Roman</vt:lpstr>
      <vt:lpstr>黑体</vt:lpstr>
      <vt:lpstr>隶书</vt:lpstr>
      <vt:lpstr>Calibri</vt:lpstr>
      <vt:lpstr>华文行楷</vt:lpstr>
      <vt:lpstr>楷体</vt:lpstr>
      <vt:lpstr>Wingdings 2</vt:lpstr>
      <vt:lpstr>华文新魏</vt:lpstr>
      <vt:lpstr>隶书</vt:lpstr>
      <vt:lpstr>Wingdings</vt:lpstr>
      <vt:lpstr>A000120140530A99PPBG</vt:lpstr>
      <vt:lpstr>PowerPoint 演示文稿</vt:lpstr>
      <vt:lpstr>PowerPoint 演示文稿</vt:lpstr>
      <vt:lpstr>学习压力新思维</vt:lpstr>
      <vt:lpstr>缓解学习压力的有效方法</vt:lpstr>
      <vt:lpstr>学习压力新思维</vt:lpstr>
      <vt:lpstr>形成考试焦虑的原因</vt:lpstr>
      <vt:lpstr>PowerPoint 演示文稿</vt:lpstr>
      <vt:lpstr>PowerPoint 演示文稿</vt:lpstr>
      <vt:lpstr> </vt:lpstr>
      <vt:lpstr>思考：克服考试焦虑的心理调节方法？</vt:lpstr>
      <vt:lpstr>PowerPoint 演示文稿</vt:lpstr>
      <vt:lpstr>PowerPoint 演示文稿</vt:lpstr>
      <vt:lpstr>PowerPoint 演示文稿</vt:lpstr>
      <vt:lpstr>PowerPoint 演示文稿</vt:lpstr>
      <vt:lpstr>作业        1.办一份手抄报，向同学们介绍缓解学习压力和考试焦虑的方法。      2.完成新试卷上的本节课内容。       </vt:lpstr>
      <vt:lpstr>《小中考》   　　我拿到一张卷子   　　然后写上了名字   　　今天是个伟大日子   　　选择不会多读题    　　大题不懂多思考   　　就算不会不能空题   　　变成学霸燃烧自己只为照亮你   　　把我会的全部写上只要你欢喜   　　你让我每次复习都变得有意义   　　时间虽短爱你永远 不离不弃   　　你是我的小呀小中考   　　怎么复习都不嫌够   　　每天晚上都奋斗到两三点多   　　只剩下憔悴的我 我我我我我   　　你是我的小呀小中考   　　不看电视又能如何   　　中考就来到了   　　题 铺满书桌   　　认真复习就不难考   　　      从不觉得你敷衍   　　你的一切都善变   　　有你的每天都不闲   　　有你白天刷试卷   　　有你黑夜灯不灭   　　只想一睹你的容颜   　　上个假期只是觉得你还很遥远   　　开学和你相望在那幸福的两边   　　期中默默从旁走过只是一眨眼   　　现在与你相遇觉得 更加温暖   　　你是我的小呀小中考   　　怎么复习都不嫌多   　　每天晚上都奋斗到两三点多   　　只剩下憔悴的我 我我我我我   　　你是我的小呀小中考   　　不玩游戏又能如何   　　中考就来到了   　　 题  铺满书桌   　　  理智应对就不难考   　　你是我的小呀小中考   　　怎么得分都不嫌多   　　红红的对勾儿温暖我的心窝   　　保佑我每科都过 过过过过过   　　你是我的小呀小中考   　　怎么辛苦都是值得   　　考上了高中我   　就会快乐   　　美好生活就会来到  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user</cp:lastModifiedBy>
  <cp:revision/>
  <dcterms:created xsi:type="dcterms:W3CDTF">2015-03-19T14:40:00Z</dcterms:created>
  <dcterms:modified xsi:type="dcterms:W3CDTF">2018-08-11T18:31:52Z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