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6" r:id="rId4"/>
    <p:sldId id="259" r:id="rId5"/>
    <p:sldId id="262" r:id="rId6"/>
    <p:sldId id="261" r:id="rId7"/>
    <p:sldId id="263" r:id="rId8"/>
    <p:sldId id="267" r:id="rId9"/>
    <p:sldId id="264" r:id="rId10"/>
    <p:sldId id="265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E9113-6B34-41E6-8DF7-17769E3AF64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CF2ED-4B6E-4C92-85D6-2617C1A20E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359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CF2ED-4B6E-4C92-85D6-2617C1A20E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8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22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30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63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17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4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60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18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3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5E98A-939D-47A3-B49D-B78996FB745C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76C35-44B6-4309-AD10-F3EDD7F4B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5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473"/>
            <a:ext cx="6480720" cy="637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49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8"/>
            <a:ext cx="525658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过度考试焦虑的表现</a:t>
            </a:r>
            <a:endParaRPr lang="en-US" altLang="zh-CN" sz="3600" b="1" dirty="0" smtClean="0"/>
          </a:p>
          <a:p>
            <a:pPr algn="ctr"/>
            <a:r>
              <a:rPr lang="en-US" altLang="zh-CN" sz="3600" b="1" dirty="0" smtClean="0"/>
              <a:t>(P87)</a:t>
            </a:r>
            <a:endParaRPr lang="zh-CN" altLang="en-US" sz="3600" b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06334"/>
              </p:ext>
            </p:extLst>
          </p:nvPr>
        </p:nvGraphicFramePr>
        <p:xfrm>
          <a:off x="467544" y="1916832"/>
          <a:ext cx="7848872" cy="3960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225124"/>
                <a:gridCol w="5623748"/>
              </a:tblGrid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情绪上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u="sng" dirty="0" smtClean="0"/>
                        <a:t>担心</a:t>
                      </a:r>
                      <a:r>
                        <a:rPr lang="en-US" altLang="zh-CN" sz="2400" b="1" u="sng" dirty="0" smtClean="0"/>
                        <a:t>,</a:t>
                      </a:r>
                      <a:r>
                        <a:rPr lang="zh-CN" altLang="en-US" sz="2400" b="1" u="sng" dirty="0" smtClean="0"/>
                        <a:t>焦虑</a:t>
                      </a:r>
                      <a:r>
                        <a:rPr lang="en-US" altLang="zh-CN" sz="2400" b="1" u="sng" dirty="0" smtClean="0"/>
                        <a:t>,</a:t>
                      </a:r>
                      <a:r>
                        <a:rPr lang="zh-CN" altLang="en-US" sz="2400" b="1" u="sng" dirty="0" smtClean="0"/>
                        <a:t>烦躁不安</a:t>
                      </a:r>
                      <a:endParaRPr lang="zh-CN" altLang="en-US" sz="2400" b="1" u="sng" dirty="0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认知上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u="sng" dirty="0" smtClean="0"/>
                        <a:t>注意力不集中</a:t>
                      </a:r>
                      <a:r>
                        <a:rPr lang="en-US" altLang="zh-CN" sz="2400" b="1" u="sng" dirty="0" smtClean="0"/>
                        <a:t>,</a:t>
                      </a:r>
                      <a:r>
                        <a:rPr lang="zh-CN" altLang="en-US" sz="2400" b="1" u="sng" dirty="0" smtClean="0"/>
                        <a:t>学习效率低</a:t>
                      </a:r>
                      <a:endParaRPr lang="zh-CN" altLang="en-US" sz="2400" b="1" u="sng" dirty="0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行为上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u="sng" dirty="0" smtClean="0"/>
                        <a:t>坐立不安</a:t>
                      </a:r>
                      <a:r>
                        <a:rPr lang="en-US" altLang="zh-CN" sz="2400" b="1" u="sng" dirty="0" smtClean="0"/>
                        <a:t>,</a:t>
                      </a:r>
                      <a:r>
                        <a:rPr lang="zh-CN" altLang="en-US" sz="2400" b="1" u="sng" dirty="0" smtClean="0"/>
                        <a:t>手足无措</a:t>
                      </a:r>
                      <a:endParaRPr lang="zh-CN" altLang="en-US" sz="2400" b="1" u="sng" dirty="0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身体上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u="sng" dirty="0" smtClean="0"/>
                        <a:t>头痛</a:t>
                      </a:r>
                      <a:r>
                        <a:rPr lang="en-US" altLang="zh-CN" sz="2400" b="1" u="sng" dirty="0" smtClean="0"/>
                        <a:t>,</a:t>
                      </a:r>
                      <a:r>
                        <a:rPr lang="zh-CN" altLang="en-US" sz="2400" b="1" u="sng" dirty="0" smtClean="0"/>
                        <a:t>睡眠不好</a:t>
                      </a:r>
                      <a:endParaRPr lang="zh-CN" altLang="en-US" sz="2400" b="1" u="sn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4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68417"/>
            <a:ext cx="60486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产生考试焦虑的原因？      </a:t>
            </a:r>
            <a:r>
              <a:rPr lang="en-US" altLang="zh-CN" sz="3200" b="1" dirty="0" smtClean="0"/>
              <a:t>(P87)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196752"/>
            <a:ext cx="756084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/>
              <a:t>考试焦虑和很多因素有关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如学习能力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自我期待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竞争程度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考试经历等</a:t>
            </a:r>
            <a:r>
              <a:rPr lang="en-US" altLang="zh-CN" sz="2800" u="sng" dirty="0" smtClean="0"/>
              <a:t>.</a:t>
            </a:r>
            <a:endParaRPr lang="zh-CN" altLang="en-US" sz="2800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257513" y="2708920"/>
            <a:ext cx="637270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如何正确认识考试焦虑</a:t>
            </a:r>
            <a:r>
              <a:rPr lang="en-US" altLang="zh-CN" sz="3200" b="1" dirty="0" smtClean="0"/>
              <a:t>?       (P87)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3717032"/>
            <a:ext cx="74846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u="sng" dirty="0"/>
              <a:t>一定</a:t>
            </a:r>
            <a:r>
              <a:rPr lang="zh-CN" altLang="en-US" sz="2800" u="sng" dirty="0" smtClean="0"/>
              <a:t>程度的考试焦虑是正常现象</a:t>
            </a:r>
            <a:endParaRPr lang="en-US" altLang="zh-CN" sz="2800" u="sng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u="sng" dirty="0" smtClean="0"/>
              <a:t>适度的焦虑能维持一定的兴奋度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提高注意力和反应速度等</a:t>
            </a:r>
            <a:endParaRPr lang="en-US" altLang="zh-CN" sz="2800" u="sng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u="sng" dirty="0" smtClean="0"/>
              <a:t>过度的考试焦虑会给我们带来不利的影响</a:t>
            </a:r>
            <a:endParaRPr lang="zh-CN" alt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90216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11063"/>
            <a:ext cx="518457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怎样调适考试焦虑？</a:t>
            </a:r>
            <a:r>
              <a:rPr lang="en-US" altLang="zh-CN" sz="3200" b="1" dirty="0" smtClean="0"/>
              <a:t>(P88)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76975" y="1844824"/>
            <a:ext cx="7272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u="sng" dirty="0" smtClean="0"/>
              <a:t>我们需要努力减轻或克服过度的考试焦虑</a:t>
            </a:r>
            <a:endParaRPr lang="en-US" altLang="zh-CN" sz="2800" u="sng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u="sng" dirty="0"/>
              <a:t>考试</a:t>
            </a:r>
            <a:r>
              <a:rPr lang="zh-CN" altLang="en-US" sz="2800" u="sng" dirty="0" smtClean="0"/>
              <a:t>前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要充分复习准备</a:t>
            </a:r>
            <a:endParaRPr lang="en-US" altLang="zh-CN" sz="2800" u="sng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u="sng" dirty="0"/>
              <a:t>考试</a:t>
            </a:r>
            <a:r>
              <a:rPr lang="zh-CN" altLang="en-US" sz="2800" u="sng" dirty="0" smtClean="0"/>
              <a:t>中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沉着冷静</a:t>
            </a:r>
            <a:r>
              <a:rPr lang="en-US" altLang="zh-CN" sz="2800" u="sng" dirty="0" smtClean="0"/>
              <a:t>,</a:t>
            </a:r>
            <a:r>
              <a:rPr lang="zh-CN" altLang="en-US" sz="2800" u="sng" dirty="0" smtClean="0"/>
              <a:t>从容应对</a:t>
            </a:r>
            <a:endParaRPr lang="en-US" altLang="zh-CN" sz="2800" u="sng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u="sng" dirty="0"/>
              <a:t>考试</a:t>
            </a:r>
            <a:r>
              <a:rPr lang="zh-CN" altLang="en-US" sz="2800" u="sng" dirty="0" smtClean="0"/>
              <a:t>后正确对待考试结果</a:t>
            </a:r>
            <a:endParaRPr lang="zh-CN" alt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393555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9"/>
          <a:stretch/>
        </p:blipFill>
        <p:spPr>
          <a:xfrm>
            <a:off x="0" y="-28782"/>
            <a:ext cx="9144000" cy="68867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260648"/>
            <a:ext cx="296748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放松训练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久石譲 - 月光の云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177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443989"/>
            <a:ext cx="2520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压力</a:t>
            </a:r>
            <a:endParaRPr lang="zh-CN" altLang="en-US" sz="8800" b="1" dirty="0"/>
          </a:p>
        </p:txBody>
      </p:sp>
      <p:sp>
        <p:nvSpPr>
          <p:cNvPr id="6" name="流程图: 联系 5"/>
          <p:cNvSpPr/>
          <p:nvPr/>
        </p:nvSpPr>
        <p:spPr>
          <a:xfrm>
            <a:off x="1187624" y="990622"/>
            <a:ext cx="1368152" cy="144016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学习</a:t>
            </a:r>
            <a:endParaRPr lang="zh-CN" altLang="en-US" sz="3600" dirty="0"/>
          </a:p>
        </p:txBody>
      </p:sp>
      <p:sp>
        <p:nvSpPr>
          <p:cNvPr id="7" name="流程图: 联系 6"/>
          <p:cNvSpPr/>
          <p:nvPr/>
        </p:nvSpPr>
        <p:spPr>
          <a:xfrm>
            <a:off x="6012160" y="990622"/>
            <a:ext cx="1368152" cy="144016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家长、老师</a:t>
            </a:r>
            <a:endParaRPr lang="zh-CN" altLang="en-US" sz="2800" dirty="0"/>
          </a:p>
        </p:txBody>
      </p:sp>
      <p:sp>
        <p:nvSpPr>
          <p:cNvPr id="8" name="流程图: 联系 7"/>
          <p:cNvSpPr/>
          <p:nvPr/>
        </p:nvSpPr>
        <p:spPr>
          <a:xfrm>
            <a:off x="1187624" y="3861048"/>
            <a:ext cx="1368152" cy="144016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自己</a:t>
            </a:r>
          </a:p>
        </p:txBody>
      </p:sp>
      <p:sp>
        <p:nvSpPr>
          <p:cNvPr id="9" name="流程图: 联系 8"/>
          <p:cNvSpPr/>
          <p:nvPr/>
        </p:nvSpPr>
        <p:spPr>
          <a:xfrm>
            <a:off x="6012160" y="3861048"/>
            <a:ext cx="1368152" cy="144016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同学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421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b="1" u="sng" dirty="0" smtClean="0"/>
              <a:t>直面学习压力</a:t>
            </a:r>
            <a:endParaRPr lang="zh-CN" altLang="en-US" sz="60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708920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阅读</a:t>
            </a:r>
            <a:r>
              <a:rPr lang="en-US" altLang="zh-CN" sz="4000" b="1" dirty="0" smtClean="0"/>
              <a:t>P85</a:t>
            </a:r>
          </a:p>
          <a:p>
            <a:endParaRPr lang="en-US" altLang="zh-CN" sz="4000" b="1" dirty="0" smtClean="0"/>
          </a:p>
          <a:p>
            <a:r>
              <a:rPr lang="zh-CN" altLang="en-US" sz="4000" b="1" dirty="0" smtClean="0"/>
              <a:t>老船长的故事</a:t>
            </a:r>
            <a:endParaRPr lang="zh-CN" altLang="en-US" sz="4000" b="1" dirty="0"/>
          </a:p>
        </p:txBody>
      </p:sp>
      <p:sp>
        <p:nvSpPr>
          <p:cNvPr id="5" name="云形标注 4"/>
          <p:cNvSpPr/>
          <p:nvPr/>
        </p:nvSpPr>
        <p:spPr>
          <a:xfrm>
            <a:off x="4211960" y="2348880"/>
            <a:ext cx="4104456" cy="281353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思考：老船长往船里灌水的原因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97166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u-kou.com/uploadfile/2013/0421/201304211224063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620000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33265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思考：学习与压力的关系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42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10180"/>
            <a:ext cx="432048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正确对待学习压力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015" y="271681"/>
            <a:ext cx="158889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如何</a:t>
            </a:r>
            <a:endParaRPr lang="zh-CN" altLang="en-US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1009" y="271680"/>
            <a:ext cx="51168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zh-CN" altLang="en-US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5" y="1625165"/>
            <a:ext cx="75662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学习不可能没有压力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关键在于我们如何正确对待学习压力</a:t>
            </a:r>
            <a:r>
              <a:rPr lang="en-US" altLang="zh-CN" sz="3200" b="1" dirty="0" smtClean="0"/>
              <a:t>?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0941" y="2702383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学习压力适度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有利于保持学习的兴奋状态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激发让人的潜能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提高学习效率</a:t>
            </a:r>
            <a:r>
              <a:rPr lang="en-US" altLang="zh-CN" sz="3200" b="1" dirty="0" smtClean="0"/>
              <a:t>.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5575" y="3779601"/>
            <a:ext cx="7566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学习压力过重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会造成过度紧张、焦虑、降低学习效率，甚至导致厌学情绪，影响身心健康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0940" y="5354671"/>
            <a:ext cx="75608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学习压力过低，会使学习缺乏紧迫感，行为散漫，效率不高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3986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25626"/>
            <a:ext cx="554461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学习压力的调整方法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(P86    </a:t>
            </a:r>
            <a:r>
              <a:rPr lang="zh-CN" altLang="en-US" sz="3600" b="1" dirty="0" smtClean="0"/>
              <a:t>信息链接</a:t>
            </a:r>
            <a:r>
              <a:rPr lang="en-US" altLang="zh-CN" sz="3600" b="1" dirty="0" smtClean="0"/>
              <a:t>)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2060847"/>
            <a:ext cx="65527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3200" u="sng" dirty="0" smtClean="0"/>
              <a:t>调整认知法       调整心态</a:t>
            </a:r>
            <a:endParaRPr lang="en-US" altLang="zh-CN" sz="3200" u="sng" dirty="0" smtClean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3200" u="sng" dirty="0" smtClean="0"/>
              <a:t>调整行动法       选择</a:t>
            </a:r>
            <a:endParaRPr lang="en-US" altLang="zh-CN" sz="3200" u="sng" dirty="0" smtClean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3200" u="sng" dirty="0" smtClean="0"/>
              <a:t>调整时间法       时间表</a:t>
            </a:r>
            <a:endParaRPr lang="en-US" altLang="zh-CN" sz="3200" u="sng" dirty="0" smtClean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3200" u="sng" dirty="0"/>
              <a:t>学会放松</a:t>
            </a:r>
            <a:r>
              <a:rPr lang="zh-CN" altLang="en-US" sz="3200" u="sng" dirty="0" smtClean="0"/>
              <a:t>法       倾诉、宣泄</a:t>
            </a:r>
            <a:endParaRPr lang="zh-CN" altLang="en-US" sz="3200" u="sng" dirty="0"/>
          </a:p>
        </p:txBody>
      </p:sp>
    </p:spTree>
    <p:extLst>
      <p:ext uri="{BB962C8B-B14F-4D97-AF65-F5344CB8AC3E}">
        <p14:creationId xmlns:p14="http://schemas.microsoft.com/office/powerpoint/2010/main" val="73759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0594" y="548680"/>
            <a:ext cx="657373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舒缓压力五原则           </a:t>
            </a:r>
            <a:r>
              <a:rPr lang="en-US" altLang="zh-CN" sz="4000" b="1" dirty="0" smtClean="0"/>
              <a:t>(P86)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7704856" cy="4870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u="sng" dirty="0" smtClean="0"/>
              <a:t>（</a:t>
            </a:r>
            <a:r>
              <a:rPr lang="en-US" altLang="zh-CN" sz="3200" u="sng" dirty="0" smtClean="0"/>
              <a:t>1</a:t>
            </a:r>
            <a:r>
              <a:rPr lang="zh-CN" altLang="en-US" sz="3200" u="sng" dirty="0" smtClean="0"/>
              <a:t>）减压先要解开心结</a:t>
            </a:r>
            <a:endParaRPr lang="en-US" altLang="zh-CN" sz="3200" u="sng" dirty="0" smtClean="0"/>
          </a:p>
          <a:p>
            <a:pPr>
              <a:lnSpc>
                <a:spcPct val="200000"/>
              </a:lnSpc>
            </a:pPr>
            <a:r>
              <a:rPr lang="zh-CN" altLang="en-US" sz="3200" u="sng" dirty="0" smtClean="0"/>
              <a:t>（</a:t>
            </a:r>
            <a:r>
              <a:rPr lang="en-US" altLang="zh-CN" sz="3200" u="sng" dirty="0" smtClean="0"/>
              <a:t>2</a:t>
            </a:r>
            <a:r>
              <a:rPr lang="zh-CN" altLang="en-US" sz="3200" u="sng" dirty="0" smtClean="0"/>
              <a:t>）用积极的态度面对压力</a:t>
            </a:r>
            <a:endParaRPr lang="en-US" altLang="zh-CN" sz="3200" u="sng" dirty="0" smtClean="0"/>
          </a:p>
          <a:p>
            <a:pPr>
              <a:lnSpc>
                <a:spcPct val="200000"/>
              </a:lnSpc>
            </a:pPr>
            <a:r>
              <a:rPr lang="zh-CN" altLang="en-US" sz="3200" u="sng" dirty="0" smtClean="0"/>
              <a:t>（</a:t>
            </a:r>
            <a:r>
              <a:rPr lang="en-US" altLang="zh-CN" sz="3200" u="sng" dirty="0" smtClean="0"/>
              <a:t>3</a:t>
            </a:r>
            <a:r>
              <a:rPr lang="zh-CN" altLang="en-US" sz="3200" u="sng" dirty="0" smtClean="0"/>
              <a:t>）增强信心，提高对压力的承受能力</a:t>
            </a:r>
            <a:endParaRPr lang="en-US" altLang="zh-CN" sz="3200" u="sng" dirty="0" smtClean="0"/>
          </a:p>
          <a:p>
            <a:pPr>
              <a:lnSpc>
                <a:spcPct val="200000"/>
              </a:lnSpc>
            </a:pPr>
            <a:r>
              <a:rPr lang="zh-CN" altLang="en-US" sz="3200" u="sng" dirty="0" smtClean="0"/>
              <a:t>（</a:t>
            </a:r>
            <a:r>
              <a:rPr lang="en-US" altLang="zh-CN" sz="3200" u="sng" dirty="0"/>
              <a:t>4</a:t>
            </a:r>
            <a:r>
              <a:rPr lang="zh-CN" altLang="en-US" sz="3200" u="sng" dirty="0" smtClean="0"/>
              <a:t>）适度转移与释放压力</a:t>
            </a:r>
            <a:endParaRPr lang="en-US" altLang="zh-CN" sz="3200" u="sng" dirty="0" smtClean="0"/>
          </a:p>
          <a:p>
            <a:pPr>
              <a:lnSpc>
                <a:spcPct val="200000"/>
              </a:lnSpc>
            </a:pPr>
            <a:r>
              <a:rPr lang="zh-CN" altLang="en-US" sz="3200" u="sng" dirty="0" smtClean="0"/>
              <a:t>（</a:t>
            </a:r>
            <a:r>
              <a:rPr lang="en-US" altLang="zh-CN" sz="3200" u="sng" dirty="0"/>
              <a:t>5</a:t>
            </a:r>
            <a:r>
              <a:rPr lang="zh-CN" altLang="en-US" sz="3200" u="sng" dirty="0" smtClean="0"/>
              <a:t>）对压力心存感激</a:t>
            </a:r>
            <a:endParaRPr lang="zh-CN" altLang="en-US" sz="3200" u="sng" dirty="0"/>
          </a:p>
        </p:txBody>
      </p:sp>
    </p:spTree>
    <p:extLst>
      <p:ext uri="{BB962C8B-B14F-4D97-AF65-F5344CB8AC3E}">
        <p14:creationId xmlns:p14="http://schemas.microsoft.com/office/powerpoint/2010/main" val="37803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6370" y="2060848"/>
            <a:ext cx="7200800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缓解学习压力的方法有很多种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如增强信心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调整心态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转移注意力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学会放弃等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06802" y="4077072"/>
            <a:ext cx="7166137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我们要积极面对压力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学会自我调节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从而缓解学习压力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提高效率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992153" y="519063"/>
            <a:ext cx="607089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如何缓解学习压力</a:t>
            </a: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215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4.sinaimg.cn/mw690/0044maWUgy6J2UtYuFd63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53" y="214671"/>
            <a:ext cx="4132450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hm.com.cn/jcld/images/2009-03/12/1236836748522CBB11B312C002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52" y="538879"/>
            <a:ext cx="2857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edufang.com/jj_login/admin/eWebEditor/uploadfile/Other/201205090951075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211" y="3408200"/>
            <a:ext cx="3073524" cy="314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401005" y="2946535"/>
            <a:ext cx="607089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你们有这些表现吗</a:t>
            </a:r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2" name="Picture 8" descr="http://pic.service.yaolan.com/32/20150125/30/1422165390622_1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2" y="3900134"/>
            <a:ext cx="4915342" cy="265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70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393</Words>
  <Application>Microsoft Office PowerPoint</Application>
  <PresentationFormat/>
  <Paragraphs>57</Paragraphs>
  <Slides>13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直面学习压力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win7</cp:lastModifiedBy>
  <cp:revision/>
  <dcterms:created xsi:type="dcterms:W3CDTF">2016-11-27T12:10:09Z</dcterms:created>
  <dcterms:modified xsi:type="dcterms:W3CDTF">2018-08-11T18:31:52Z</dcterms:modified>
</cp:coreProperties>
</file>