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wav" ContentType="audio/x-wav"/>
  <Default Extension="wdp" ContentType="image/vnd.ms-photo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activeX/activeX2.bin" ContentType="application/vnd.ms-office.activeX"/>
  <Override PartName="/ppt/activeX/activeX2.xml" ContentType="application/vnd.ms-office.activeX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8"/>
  </p:notesMasterIdLst>
  <p:sldIdLst>
    <p:sldId id="336" r:id="rId4"/>
    <p:sldId id="258" r:id="rId5"/>
    <p:sldId id="318" r:id="rId6"/>
    <p:sldId id="354" r:id="rId7"/>
    <p:sldId id="355" r:id="rId9"/>
    <p:sldId id="356" r:id="rId10"/>
    <p:sldId id="371" r:id="rId11"/>
    <p:sldId id="319" r:id="rId12"/>
    <p:sldId id="357" r:id="rId13"/>
    <p:sldId id="332" r:id="rId14"/>
    <p:sldId id="333" r:id="rId15"/>
    <p:sldId id="359" r:id="rId16"/>
    <p:sldId id="290" r:id="rId17"/>
    <p:sldId id="360" r:id="rId18"/>
    <p:sldId id="326" r:id="rId19"/>
    <p:sldId id="361" r:id="rId20"/>
    <p:sldId id="363" r:id="rId21"/>
    <p:sldId id="372" r:id="rId22"/>
    <p:sldId id="373" r:id="rId23"/>
    <p:sldId id="374" r:id="rId24"/>
    <p:sldId id="375" r:id="rId25"/>
    <p:sldId id="376" r:id="rId26"/>
    <p:sldId id="364" r:id="rId27"/>
    <p:sldId id="330" r:id="rId28"/>
    <p:sldId id="378" r:id="rId29"/>
    <p:sldId id="379" r:id="rId30"/>
    <p:sldId id="380" r:id="rId31"/>
    <p:sldId id="381" r:id="rId32"/>
    <p:sldId id="382" r:id="rId33"/>
    <p:sldId id="383" r:id="rId34"/>
    <p:sldId id="384" r:id="rId3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50606"/>
    <a:srgbClr val="CC3300"/>
    <a:srgbClr val="FF9900"/>
    <a:srgbClr val="3333FF"/>
    <a:srgbClr val="993300"/>
    <a:srgbClr val="0033CC"/>
    <a:srgbClr val="FF006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708" y="96"/>
      </p:cViewPr>
      <p:guideLst>
        <p:guide orient="horz" pos="2117"/>
        <p:guide pos="292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39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0" name="Rectangle 4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839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39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39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1309E06-D80D-4A01-8756-0BC25484BBE0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1E516C-4C10-4784-841C-A5465774C1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17410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7411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19458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9459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image" Target="../media/image2.png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2.png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6250"/>
            <a:ext cx="9144000" cy="6357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977112" y="4764892"/>
            <a:ext cx="7060696" cy="467211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>
                    <a:lumMod val="50000"/>
                  </a:schemeClr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dirty="0" smtClean="0"/>
              <a:t>单击此处添加您的副标题</a:t>
            </a:r>
            <a:endParaRPr lang="zh-CN" altLang="en-US" strike="noStrike" noProof="1" dirty="0" smtClean="0"/>
          </a:p>
        </p:txBody>
      </p:sp>
      <p:sp>
        <p:nvSpPr>
          <p:cNvPr id="7" name="KSO_CT1"/>
          <p:cNvSpPr>
            <a:spLocks noGrp="1"/>
          </p:cNvSpPr>
          <p:nvPr>
            <p:ph type="title"/>
          </p:nvPr>
        </p:nvSpPr>
        <p:spPr>
          <a:xfrm>
            <a:off x="977111" y="2941200"/>
            <a:ext cx="7060697" cy="1443600"/>
          </a:xfrm>
        </p:spPr>
        <p:txBody>
          <a:bodyPr>
            <a:normAutofit/>
            <a:scene3d>
              <a:camera prst="orthographicFront"/>
              <a:lightRig rig="threePt" dir="t"/>
            </a:scene3d>
          </a:bodyPr>
          <a:lstStyle>
            <a:lvl1pPr algn="ctr">
              <a:defRPr sz="3200" b="1">
                <a:ln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53000">
                      <a:schemeClr val="accent1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/>
              </a:defRPr>
            </a:lvl1pPr>
          </a:lstStyle>
          <a:p>
            <a:pPr fontAlgn="auto"/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内容占位符 7"/>
          <p:cNvSpPr>
            <a:spLocks noGrp="1"/>
          </p:cNvSpPr>
          <p:nvPr>
            <p:ph sz="quarter" idx="13"/>
          </p:nvPr>
        </p:nvSpPr>
        <p:spPr>
          <a:xfrm>
            <a:off x="628650" y="571502"/>
            <a:ext cx="7886701" cy="564991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auto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auto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auto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auto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auto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13D0CE79-49FB-443D-BEF8-6B709DE8FD0C}" type="datetimeFigureOut">
              <a:rPr lang="zh-CN" altLang="en-US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noProof="1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noProof="1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EF906490-237C-474C-BA2E-D98840BC1F8F}" type="slidenum">
              <a:rPr lang="zh-CN" altLang="en-US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F6FC63E-6511-4873-862B-89C71662BE45}" type="slidenum">
              <a:rPr kumimoji="0" lang="en-US" altLang="zh-CN" sz="1400" b="0" i="0" kern="1200" cap="none" spc="0" normalizeH="0" baseline="0" noProof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charset="-52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6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364"/>
            <a:ext cx="9144000" cy="6358128"/>
          </a:xfrm>
          <a:prstGeom prst="rect">
            <a:avLst/>
          </a:prstGeom>
        </p:spPr>
      </p:pic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977112" y="4764892"/>
            <a:ext cx="7060696" cy="467211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>
                    <a:lumMod val="50000"/>
                  </a:schemeClr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单击此处添加您的副标题</a:t>
            </a:r>
            <a:endParaRPr lang="zh-CN" altLang="en-US" dirty="0" smtClean="0"/>
          </a:p>
        </p:txBody>
      </p:sp>
      <p:sp>
        <p:nvSpPr>
          <p:cNvPr id="7" name="KSO_CT1"/>
          <p:cNvSpPr>
            <a:spLocks noGrp="1"/>
          </p:cNvSpPr>
          <p:nvPr>
            <p:ph type="title"/>
          </p:nvPr>
        </p:nvSpPr>
        <p:spPr>
          <a:xfrm>
            <a:off x="977111" y="2941200"/>
            <a:ext cx="7060697" cy="1443600"/>
          </a:xfrm>
        </p:spPr>
        <p:txBody>
          <a:bodyPr>
            <a:normAutofit/>
            <a:scene3d>
              <a:camera prst="orthographicFront"/>
              <a:lightRig rig="threePt" dir="t"/>
            </a:scene3d>
          </a:bodyPr>
          <a:lstStyle>
            <a:lvl1pPr algn="ctr">
              <a:defRPr sz="3200" b="1">
                <a:ln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53000">
                      <a:schemeClr val="accent1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10000" y="493200"/>
            <a:ext cx="7524000" cy="759600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810000" y="1375200"/>
            <a:ext cx="7524000" cy="42840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defRPr sz="2400"/>
            </a:lvl1pPr>
            <a:lvl2pPr marL="575945" indent="-230505">
              <a:lnSpc>
                <a:spcPct val="13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accent1"/>
                </a:solidFill>
                <a:latin typeface="+mn-ea"/>
                <a:ea typeface="+mn-ea"/>
              </a:defRPr>
            </a:lvl2pPr>
            <a:lvl3pPr marL="1143000" indent="-228600">
              <a:lnSpc>
                <a:spcPct val="130000"/>
              </a:lnSpc>
              <a:buFont typeface="Arial" panose="020B0604020202020204" pitchFamily="34" charset="0"/>
              <a:buChar char="•"/>
              <a:defRPr sz="1800">
                <a:solidFill>
                  <a:schemeClr val="accent1"/>
                </a:solidFill>
                <a:latin typeface="+mn-ea"/>
                <a:ea typeface="+mn-ea"/>
              </a:defRPr>
            </a:lvl3pPr>
            <a:lvl4pPr marL="1600200" indent="-228600">
              <a:lnSpc>
                <a:spcPct val="130000"/>
              </a:lnSpc>
              <a:buFont typeface="Arial" panose="020B0604020202020204" pitchFamily="34" charset="0"/>
              <a:buChar char="•"/>
              <a:defRPr sz="1800">
                <a:solidFill>
                  <a:schemeClr val="accent1"/>
                </a:solidFill>
                <a:latin typeface="+mn-ea"/>
                <a:ea typeface="+mn-ea"/>
              </a:defRPr>
            </a:lvl4pPr>
            <a:lvl5pPr marL="2057400" indent="-228600">
              <a:lnSpc>
                <a:spcPct val="130000"/>
              </a:lnSpc>
              <a:buFont typeface="Arial" panose="020B0604020202020204" pitchFamily="34" charset="0"/>
              <a:buChar char="•"/>
              <a:defRPr sz="1800">
                <a:solidFill>
                  <a:schemeClr val="accent1"/>
                </a:solidFill>
                <a:latin typeface="+mn-ea"/>
                <a:ea typeface="+mn-ea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3387600" y="2782800"/>
            <a:ext cx="5180400" cy="684000"/>
          </a:xfrm>
        </p:spPr>
        <p:txBody>
          <a:bodyPr anchor="t" anchorCtr="0">
            <a:normAutofit/>
          </a:bodyPr>
          <a:lstStyle>
            <a:lvl1pPr algn="ctr">
              <a:defRPr sz="3200"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3469824" y="3394075"/>
            <a:ext cx="5096660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KSO_CT2"/>
          <p:cNvSpPr>
            <a:spLocks noGrp="1"/>
          </p:cNvSpPr>
          <p:nvPr>
            <p:ph type="subTitle" idx="1"/>
          </p:nvPr>
        </p:nvSpPr>
        <p:spPr>
          <a:xfrm>
            <a:off x="3387600" y="3470400"/>
            <a:ext cx="4644000" cy="396000"/>
          </a:xfrm>
          <a:prstGeom prst="rect">
            <a:avLst/>
          </a:prstGeom>
          <a:noFill/>
          <a:effectLst/>
        </p:spPr>
        <p:txBody>
          <a:bodyPr lIns="90000" tIns="46800" bIns="46800" anchor="ctr"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65200" y="579600"/>
            <a:ext cx="8010000" cy="699594"/>
          </a:xfrm>
        </p:spPr>
        <p:txBody>
          <a:bodyPr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565200" y="1432800"/>
            <a:ext cx="3888000" cy="4712400"/>
          </a:xfrm>
        </p:spPr>
        <p:txBody>
          <a:bodyPr>
            <a:normAutofit/>
          </a:bodyPr>
          <a:lstStyle>
            <a:lvl1pPr algn="l">
              <a:defRPr sz="2400"/>
            </a:lvl1pPr>
            <a:lvl2pPr algn="l">
              <a:defRPr sz="2000"/>
            </a:lvl2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4690800" y="1432800"/>
            <a:ext cx="3888000" cy="4712400"/>
          </a:xfrm>
        </p:spPr>
        <p:txBody>
          <a:bodyPr>
            <a:normAutofit/>
          </a:bodyPr>
          <a:lstStyle>
            <a:lvl1pPr algn="l">
              <a:defRPr sz="2400"/>
            </a:lvl1pPr>
            <a:lvl2pPr algn="l">
              <a:defRPr sz="2000"/>
            </a:lvl2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65200" y="579600"/>
            <a:ext cx="8010000" cy="6984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4576" y="1376362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824576" y="2200274"/>
            <a:ext cx="3868340" cy="3684588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  <a:lvl2pPr>
              <a:buClr>
                <a:schemeClr val="accent1"/>
              </a:buClr>
              <a:defRPr sz="1800"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3884" y="1376362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823884" y="2200274"/>
            <a:ext cx="3887391" cy="3684588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  <a:lvl2pPr>
              <a:buClr>
                <a:schemeClr val="accent1"/>
              </a:buClr>
              <a:defRPr sz="1800"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0" y="3985975"/>
            <a:ext cx="9144000" cy="11429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96000" rtlCol="0" anchor="ctr">
            <a:normAutofit/>
          </a:bodyPr>
          <a:lstStyle/>
          <a:p>
            <a:pPr lvl="0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椭圆形标注 3"/>
          <p:cNvSpPr/>
          <p:nvPr>
            <p:custDataLst>
              <p:tags r:id="rId3"/>
            </p:custDataLst>
          </p:nvPr>
        </p:nvSpPr>
        <p:spPr>
          <a:xfrm rot="437392">
            <a:off x="4386407" y="1468995"/>
            <a:ext cx="2230099" cy="2038373"/>
          </a:xfrm>
          <a:prstGeom prst="wedgeEllipseCallout">
            <a:avLst>
              <a:gd name="adj1" fmla="val -35369"/>
              <a:gd name="adj2" fmla="val 51448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4076" y="2855662"/>
            <a:ext cx="1399218" cy="2260625"/>
          </a:xfrm>
          <a:prstGeom prst="rect">
            <a:avLst/>
          </a:prstGeom>
        </p:spPr>
      </p:pic>
      <p:sp>
        <p:nvSpPr>
          <p:cNvPr id="2" name="KSO_BT1"/>
          <p:cNvSpPr>
            <a:spLocks noGrp="1"/>
          </p:cNvSpPr>
          <p:nvPr>
            <p:ph type="title" hasCustomPrompt="1"/>
          </p:nvPr>
        </p:nvSpPr>
        <p:spPr>
          <a:xfrm>
            <a:off x="4433104" y="1909823"/>
            <a:ext cx="2141316" cy="1088019"/>
          </a:xfrm>
        </p:spPr>
        <p:txBody>
          <a:bodyPr anchor="ctr" anchorCtr="0">
            <a:normAutofit/>
          </a:bodyPr>
          <a:lstStyle>
            <a:lvl1pPr algn="ctr">
              <a:defRPr sz="38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10000" y="493200"/>
            <a:ext cx="7524000" cy="759600"/>
          </a:xfrm>
        </p:spPr>
        <p:txBody>
          <a:bodyPr>
            <a:normAutofit/>
          </a:bodyPr>
          <a:lstStyle/>
          <a:p>
            <a:pPr fontAlgn="auto"/>
            <a:r>
              <a:rPr lang="zh-CN" altLang="en-US" strike="noStrike" noProof="1" dirty="0" smtClean="0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810000" y="1375200"/>
            <a:ext cx="7524000" cy="42840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defRPr sz="2400"/>
            </a:lvl1pPr>
            <a:lvl2pPr marL="575945" indent="-230505">
              <a:lnSpc>
                <a:spcPct val="13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accent1"/>
                </a:solidFill>
                <a:latin typeface="+mn-ea"/>
                <a:ea typeface="+mn-ea"/>
              </a:defRPr>
            </a:lvl2pPr>
            <a:lvl3pPr marL="1143000" indent="-228600">
              <a:lnSpc>
                <a:spcPct val="130000"/>
              </a:lnSpc>
              <a:buFont typeface="Arial" panose="020B0604020202020204" pitchFamily="34" charset="0"/>
              <a:buChar char="•"/>
              <a:defRPr sz="1800">
                <a:solidFill>
                  <a:schemeClr val="accent1"/>
                </a:solidFill>
                <a:latin typeface="+mn-ea"/>
                <a:ea typeface="+mn-ea"/>
              </a:defRPr>
            </a:lvl3pPr>
            <a:lvl4pPr marL="1600200" indent="-228600">
              <a:lnSpc>
                <a:spcPct val="130000"/>
              </a:lnSpc>
              <a:buFont typeface="Arial" panose="020B0604020202020204" pitchFamily="34" charset="0"/>
              <a:buChar char="•"/>
              <a:defRPr sz="1800">
                <a:solidFill>
                  <a:schemeClr val="accent1"/>
                </a:solidFill>
                <a:latin typeface="+mn-ea"/>
                <a:ea typeface="+mn-ea"/>
              </a:defRPr>
            </a:lvl4pPr>
            <a:lvl5pPr marL="2057400" indent="-228600">
              <a:lnSpc>
                <a:spcPct val="130000"/>
              </a:lnSpc>
              <a:buFont typeface="Arial" panose="020B0604020202020204" pitchFamily="34" charset="0"/>
              <a:buChar char="•"/>
              <a:defRPr sz="1800">
                <a:solidFill>
                  <a:schemeClr val="accent1"/>
                </a:solidFill>
                <a:latin typeface="+mn-ea"/>
                <a:ea typeface="+mn-ea"/>
              </a:defRPr>
            </a:lvl5pPr>
          </a:lstStyle>
          <a:p>
            <a:pPr lvl="0" fontAlgn="auto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auto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auto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auto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auto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>
              <a:defRPr/>
            </a:pPr>
            <a:fld id="{37E0C795-B702-42D2-ADC6-E14A8EB05C2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59C7C335-96C8-418B-A95D-2012FCCE0357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039200" y="1494000"/>
            <a:ext cx="4932000" cy="5076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pic" idx="1"/>
          </p:nvPr>
        </p:nvSpPr>
        <p:spPr>
          <a:xfrm>
            <a:off x="885600" y="1483199"/>
            <a:ext cx="2995200" cy="4140000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4244400" y="2185200"/>
            <a:ext cx="4726800" cy="34344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8" name="矩形 7"/>
          <p:cNvSpPr/>
          <p:nvPr/>
        </p:nvSpPr>
        <p:spPr>
          <a:xfrm>
            <a:off x="67377" y="789271"/>
            <a:ext cx="9076623" cy="1443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7628467" y="365125"/>
            <a:ext cx="88688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1585381" y="365125"/>
            <a:ext cx="5949952" cy="5811838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9B4AFAD-E1BE-4F10-84C7-1A809DA85A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06DD9-FA9C-448D-88EE-419D2ADC23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9" name="内容占位符 7"/>
          <p:cNvSpPr>
            <a:spLocks noGrp="1"/>
          </p:cNvSpPr>
          <p:nvPr>
            <p:ph sz="quarter" idx="13"/>
          </p:nvPr>
        </p:nvSpPr>
        <p:spPr>
          <a:xfrm>
            <a:off x="628650" y="571502"/>
            <a:ext cx="7886701" cy="564991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3470275" y="3394075"/>
            <a:ext cx="5095875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3387600" y="2782800"/>
            <a:ext cx="5180400" cy="684000"/>
          </a:xfrm>
        </p:spPr>
        <p:txBody>
          <a:bodyPr anchor="t" anchorCtr="0">
            <a:normAutofit/>
          </a:bodyPr>
          <a:lstStyle>
            <a:lvl1pPr algn="ctr">
              <a:defRPr sz="3200">
                <a:solidFill>
                  <a:schemeClr val="accent1"/>
                </a:solidFill>
                <a:effectLst/>
              </a:defRPr>
            </a:lvl1pPr>
          </a:lstStyle>
          <a:p>
            <a:pPr fontAlgn="auto"/>
            <a:r>
              <a:rPr lang="zh-CN" altLang="en-US" strike="noStrike" noProof="1" dirty="0" smtClean="0"/>
              <a:t>此处添加您的标题</a:t>
            </a:r>
            <a:endParaRPr lang="en-US" strike="noStrike" noProof="1" dirty="0"/>
          </a:p>
        </p:txBody>
      </p:sp>
      <p:sp>
        <p:nvSpPr>
          <p:cNvPr id="8" name="KSO_CT2"/>
          <p:cNvSpPr>
            <a:spLocks noGrp="1"/>
          </p:cNvSpPr>
          <p:nvPr>
            <p:ph type="subTitle" idx="1"/>
          </p:nvPr>
        </p:nvSpPr>
        <p:spPr>
          <a:xfrm>
            <a:off x="3387600" y="3470400"/>
            <a:ext cx="4644000" cy="396000"/>
          </a:xfrm>
          <a:prstGeom prst="rect">
            <a:avLst/>
          </a:prstGeom>
          <a:noFill/>
          <a:effectLst/>
        </p:spPr>
        <p:txBody>
          <a:bodyPr lIns="90000" tIns="46800" bIns="46800" anchor="ctr"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dirty="0" smtClean="0"/>
              <a:t>单击此处编辑母版副标题样式</a:t>
            </a:r>
            <a:endParaRPr 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>
              <a:defRPr/>
            </a:pPr>
            <a:fld id="{37E0C795-B702-42D2-ADC6-E14A8EB05C2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59C7C335-96C8-418B-A95D-2012FCCE0357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65200" y="579600"/>
            <a:ext cx="8010000" cy="699594"/>
          </a:xfrm>
        </p:spPr>
        <p:txBody>
          <a:bodyPr>
            <a:normAutofit/>
          </a:bodyPr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565200" y="1432800"/>
            <a:ext cx="3888000" cy="4712400"/>
          </a:xfrm>
        </p:spPr>
        <p:txBody>
          <a:bodyPr>
            <a:normAutofit/>
          </a:bodyPr>
          <a:lstStyle>
            <a:lvl1pPr algn="l">
              <a:defRPr sz="2400"/>
            </a:lvl1pPr>
            <a:lvl2pPr algn="l">
              <a:defRPr sz="2000"/>
            </a:lvl2pPr>
          </a:lstStyle>
          <a:p>
            <a:pPr lvl="0" fontAlgn="auto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auto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auto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auto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auto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4690800" y="1432800"/>
            <a:ext cx="3888000" cy="4712400"/>
          </a:xfrm>
        </p:spPr>
        <p:txBody>
          <a:bodyPr>
            <a:normAutofit/>
          </a:bodyPr>
          <a:lstStyle>
            <a:lvl1pPr algn="l">
              <a:defRPr sz="2400"/>
            </a:lvl1pPr>
            <a:lvl2pPr algn="l">
              <a:defRPr sz="2000"/>
            </a:lvl2pPr>
          </a:lstStyle>
          <a:p>
            <a:pPr lvl="0" fontAlgn="auto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auto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auto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auto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auto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>
              <a:defRPr/>
            </a:pPr>
            <a:fld id="{37E0C795-B702-42D2-ADC6-E14A8EB05C2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59C7C335-96C8-418B-A95D-2012FCCE0357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65200" y="579600"/>
            <a:ext cx="8010000" cy="6984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4576" y="1376362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824576" y="2200274"/>
            <a:ext cx="3868340" cy="3684588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  <a:lvl2pPr>
              <a:buClr>
                <a:schemeClr val="accent1"/>
              </a:buClr>
              <a:defRPr sz="1800"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 fontAlgn="auto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auto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auto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auto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auto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3884" y="1376362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823884" y="2200274"/>
            <a:ext cx="3887391" cy="3684588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  <a:lvl2pPr>
              <a:buClr>
                <a:schemeClr val="accent1"/>
              </a:buClr>
              <a:defRPr sz="1800"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 fontAlgn="auto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auto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auto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auto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auto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>
              <a:defRPr/>
            </a:pPr>
            <a:fld id="{37E0C795-B702-42D2-ADC6-E14A8EB05C2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59C7C335-96C8-418B-A95D-2012FCCE0357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0" y="3986213"/>
            <a:ext cx="9144000" cy="1143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96000" rtlCol="0" anchor="ctr">
            <a:normAutofit/>
          </a:bodyPr>
          <a:lstStyle/>
          <a:p>
            <a:pPr lvl="0" fontAlgn="base">
              <a:lnSpc>
                <a:spcPct val="150000"/>
              </a:lnSpc>
            </a:pPr>
            <a:endParaRPr lang="zh-CN" altLang="en-US" sz="1200" strike="noStrike" noProof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椭圆形标注 3"/>
          <p:cNvSpPr/>
          <p:nvPr>
            <p:custDataLst>
              <p:tags r:id="rId3"/>
            </p:custDataLst>
          </p:nvPr>
        </p:nvSpPr>
        <p:spPr>
          <a:xfrm rot="437392">
            <a:off x="4386263" y="1468438"/>
            <a:ext cx="2230438" cy="2038350"/>
          </a:xfrm>
          <a:prstGeom prst="wedgeEllipseCallout">
            <a:avLst>
              <a:gd name="adj1" fmla="val -35369"/>
              <a:gd name="adj2" fmla="val 51448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4102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884488" y="2855913"/>
            <a:ext cx="1398587" cy="2260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KSO_BT1"/>
          <p:cNvSpPr>
            <a:spLocks noGrp="1"/>
          </p:cNvSpPr>
          <p:nvPr>
            <p:ph type="title" hasCustomPrompt="1"/>
          </p:nvPr>
        </p:nvSpPr>
        <p:spPr>
          <a:xfrm>
            <a:off x="4433104" y="1909823"/>
            <a:ext cx="2141316" cy="1088019"/>
          </a:xfrm>
        </p:spPr>
        <p:txBody>
          <a:bodyPr anchor="ctr" anchorCtr="0">
            <a:normAutofit/>
          </a:bodyPr>
          <a:lstStyle>
            <a:lvl1pPr algn="ctr">
              <a:defRPr sz="3800">
                <a:solidFill>
                  <a:schemeClr val="bg1"/>
                </a:solidFill>
              </a:defRPr>
            </a:lvl1pPr>
          </a:lstStyle>
          <a:p>
            <a:pPr fontAlgn="auto"/>
            <a:r>
              <a:rPr lang="zh-CN" altLang="en-US" strike="noStrike" noProof="1" dirty="0" smtClean="0"/>
              <a:t>编辑标题</a:t>
            </a:r>
            <a:endParaRPr lang="en-US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>
              <a:defRPr/>
            </a:pPr>
            <a:fld id="{37E0C795-B702-42D2-ADC6-E14A8EB05C2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59C7C335-96C8-418B-A95D-2012FCCE0357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>
              <a:defRPr/>
            </a:pPr>
            <a:fld id="{37E0C795-B702-42D2-ADC6-E14A8EB05C2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59C7C335-96C8-418B-A95D-2012FCCE0357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6675" y="788988"/>
            <a:ext cx="9077325" cy="1444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039200" y="1494000"/>
            <a:ext cx="4932000" cy="5076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pPr fontAlgn="auto"/>
            <a:r>
              <a:rPr lang="zh-CN" altLang="en-US" strike="noStrike" noProof="1" dirty="0" smtClean="0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KSO_BC1"/>
          <p:cNvSpPr>
            <a:spLocks noGrp="1"/>
          </p:cNvSpPr>
          <p:nvPr>
            <p:ph type="pic" idx="1"/>
          </p:nvPr>
        </p:nvSpPr>
        <p:spPr>
          <a:xfrm>
            <a:off x="885600" y="1483199"/>
            <a:ext cx="2995200" cy="4140000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r>
              <a:rPr lang="zh-CN" altLang="en-US" strike="noStrike" noProof="1" smtClean="0"/>
              <a:t>单击图标添加图片</a:t>
            </a:r>
            <a:endParaRPr lang="en-US" strike="noStrike" noProof="1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4244400" y="2185200"/>
            <a:ext cx="4726800" cy="34344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>
              <a:defRPr/>
            </a:pPr>
            <a:fld id="{37E0C795-B702-42D2-ADC6-E14A8EB05C2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59C7C335-96C8-418B-A95D-2012FCCE0357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7628467" y="365125"/>
            <a:ext cx="886883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1585381" y="365125"/>
            <a:ext cx="5949952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auto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auto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auto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auto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>
              <a:defRPr/>
            </a:pPr>
            <a:fld id="{29B4AFAD-E1BE-4F10-84C7-1A809DA85A63}" type="datetimeFigureOut">
              <a:rPr lang="zh-CN" altLang="en-US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noProof="1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>
              <a:defRPr/>
            </a:pPr>
            <a:endParaRPr lang="zh-CN" altLang="en-US" noProof="1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AA06DD9-FA9C-448D-88EE-419D2ADC23CD}" type="slidenum">
              <a:rPr lang="zh-CN" altLang="en-US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3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image" Target="../media/image3.png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pic>
        <p:nvPicPr>
          <p:cNvPr id="1026" name="图片 6"/>
          <p:cNvPicPr>
            <a:picLocks noChangeAspect="1"/>
          </p:cNvPicPr>
          <p:nvPr/>
        </p:nvPicPr>
        <p:blipFill>
          <a:blip r:embed="rId13"/>
          <a:srcRect l="3267" t="6293" r="4684" b="24263"/>
          <a:stretch>
            <a:fillRect/>
          </a:stretch>
        </p:blipFill>
        <p:spPr>
          <a:xfrm>
            <a:off x="1588" y="0"/>
            <a:ext cx="9144000" cy="160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0" y="0"/>
            <a:ext cx="9144000" cy="3292475"/>
          </a:xfrm>
          <a:prstGeom prst="rect">
            <a:avLst/>
          </a:prstGeom>
          <a:solidFill>
            <a:srgbClr val="FFFFFF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028" name="KSO_BT1"/>
          <p:cNvSpPr>
            <a:spLocks noGrp="1"/>
          </p:cNvSpPr>
          <p:nvPr>
            <p:ph type="title"/>
          </p:nvPr>
        </p:nvSpPr>
        <p:spPr>
          <a:xfrm>
            <a:off x="419100" y="161925"/>
            <a:ext cx="8291513" cy="700088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0000" bIns="45720" anchor="b"/>
          <a:p>
            <a:pPr lvl="0"/>
            <a:r>
              <a:rPr lang="zh-CN" altLang="en-US" dirty="0"/>
              <a:t>单击此处编辑母版标题样式</a:t>
            </a:r>
            <a:endParaRPr lang="en-US" alt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defRPr/>
            </a:pPr>
            <a:fld id="{37E0C795-B702-42D2-ADC6-E14A8EB05C2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59C7C335-96C8-418B-A95D-2012FCCE0357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1032" name="KSO_BC1"/>
          <p:cNvSpPr>
            <a:spLocks noGrp="1"/>
          </p:cNvSpPr>
          <p:nvPr>
            <p:ph type="body"/>
          </p:nvPr>
        </p:nvSpPr>
        <p:spPr>
          <a:xfrm>
            <a:off x="419100" y="1131888"/>
            <a:ext cx="8291513" cy="5192712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lvl="0" indent="-357505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987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/>
          </a:solidFill>
          <a:effectLst/>
          <a:latin typeface="Arial Black" panose="020B0A04020102020204" pitchFamily="34" charset="0"/>
          <a:ea typeface="微软雅黑" panose="020B0503020204020204" charset="-122"/>
          <a:cs typeface="+mj-cs"/>
        </a:defRPr>
      </a:lvl1pPr>
    </p:titleStyle>
    <p:bodyStyle>
      <a:lvl1pPr marL="357505" indent="-357505" algn="just" defTabSz="914400" rtl="0" eaLnBrk="1" latinLnBrk="0" hangingPunct="1">
        <a:lnSpc>
          <a:spcPct val="130000"/>
        </a:lnSpc>
        <a:spcBef>
          <a:spcPts val="1800"/>
        </a:spcBef>
        <a:spcAft>
          <a:spcPts val="0"/>
        </a:spcAft>
        <a:buClr>
          <a:schemeClr val="accent1"/>
        </a:buClr>
        <a:buSzPct val="70000"/>
        <a:buFont typeface="Wingdings 2" panose="05020102010507070707" pitchFamily="18" charset="2"/>
        <a:buChar char=""/>
        <a:defRPr sz="2400" kern="1200" baseline="0">
          <a:solidFill>
            <a:schemeClr val="accent1"/>
          </a:solidFill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75945" indent="-230505" algn="just" defTabSz="914400" rtl="0" eaLnBrk="1" latinLnBrk="0" hangingPunct="1">
        <a:lnSpc>
          <a:spcPct val="130000"/>
        </a:lnSpc>
        <a:spcBef>
          <a:spcPts val="500"/>
        </a:spcBef>
        <a:spcAft>
          <a:spcPts val="0"/>
        </a:spcAft>
        <a:buClr>
          <a:schemeClr val="tx1">
            <a:lumMod val="50000"/>
          </a:schemeClr>
        </a:buClr>
        <a:buFont typeface="Arial" panose="020B0604020202020204" pitchFamily="34" charset="0"/>
        <a:buChar char="•"/>
        <a:defRPr sz="2000" kern="1200" baseline="0">
          <a:solidFill>
            <a:schemeClr val="tx1">
              <a:lumMod val="50000"/>
            </a:schemeClr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7" t="6292" r="4684" b="24263"/>
          <a:stretch>
            <a:fillRect/>
          </a:stretch>
        </p:blipFill>
        <p:spPr>
          <a:xfrm>
            <a:off x="1690" y="0"/>
            <a:ext cx="9144000" cy="16002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9144000" cy="3291840"/>
          </a:xfrm>
          <a:prstGeom prst="rect">
            <a:avLst/>
          </a:prstGeom>
          <a:solidFill>
            <a:srgbClr val="FFFFFF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19099" y="162557"/>
            <a:ext cx="8292046" cy="699594"/>
          </a:xfrm>
          <a:prstGeom prst="rect">
            <a:avLst/>
          </a:prstGeom>
          <a:noFill/>
        </p:spPr>
        <p:txBody>
          <a:bodyPr vert="horz" lIns="91440" tIns="45720" rIns="9000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7E0C795-B702-42D2-ADC6-E14A8EB05C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C7C335-96C8-418B-A95D-2012FCCE0357}" type="slidenum">
              <a:rPr lang="zh-CN" altLang="en-US" smtClean="0"/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419099" y="1131123"/>
            <a:ext cx="8292045" cy="5193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/>
          </a:solidFill>
          <a:effectLst/>
          <a:latin typeface="Arial Black" panose="020B0A04020102020204" pitchFamily="34" charset="0"/>
          <a:ea typeface="微软雅黑" panose="020B0503020204020204" charset="-122"/>
          <a:cs typeface="+mj-cs"/>
        </a:defRPr>
      </a:lvl1pPr>
    </p:titleStyle>
    <p:bodyStyle>
      <a:lvl1pPr marL="357505" indent="-357505" algn="just" defTabSz="914400" rtl="0" eaLnBrk="1" latinLnBrk="0" hangingPunct="1">
        <a:lnSpc>
          <a:spcPct val="130000"/>
        </a:lnSpc>
        <a:spcBef>
          <a:spcPts val="1800"/>
        </a:spcBef>
        <a:spcAft>
          <a:spcPts val="0"/>
        </a:spcAft>
        <a:buClr>
          <a:schemeClr val="accent1"/>
        </a:buClr>
        <a:buSzPct val="70000"/>
        <a:buFont typeface="Wingdings 2" panose="05020102010507070707" pitchFamily="18" charset="2"/>
        <a:buChar char=""/>
        <a:defRPr sz="2400" kern="1200" baseline="0">
          <a:solidFill>
            <a:schemeClr val="accent1"/>
          </a:solidFill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75945" indent="-230505" algn="just" defTabSz="914400" rtl="0" eaLnBrk="1" latinLnBrk="0" hangingPunct="1">
        <a:lnSpc>
          <a:spcPct val="130000"/>
        </a:lnSpc>
        <a:spcBef>
          <a:spcPts val="500"/>
        </a:spcBef>
        <a:spcAft>
          <a:spcPts val="0"/>
        </a:spcAft>
        <a:buClr>
          <a:schemeClr val="tx1">
            <a:lumMod val="50000"/>
          </a:schemeClr>
        </a:buClr>
        <a:buFont typeface="Arial" panose="020B0604020202020204" pitchFamily="34" charset="0"/>
        <a:buChar char="•"/>
        <a:defRPr sz="2000" kern="1200" baseline="0">
          <a:solidFill>
            <a:schemeClr val="tx1">
              <a:lumMod val="50000"/>
            </a:schemeClr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7.xm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7.xml"/><Relationship Id="rId2" Type="http://schemas.openxmlformats.org/officeDocument/2006/relationships/image" Target="../media/image11.GIF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8.xml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microsoft.com/office/2007/relationships/media" Target="file:///C:\Users\Administrator\Desktop\&#30450;&#20154;&#25720;&#35937;.mp4" TargetMode="External"/><Relationship Id="rId1" Type="http://schemas.openxmlformats.org/officeDocument/2006/relationships/video" Target="file:///C:\Users\Administrator\Desktop\&#30450;&#20154;&#25720;&#35937;.mp4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9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0.xml"/><Relationship Id="rId1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6.wmf"/><Relationship Id="rId1" Type="http://schemas.openxmlformats.org/officeDocument/2006/relationships/control" Target="../activeX/activeX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16.wmf"/><Relationship Id="rId1" Type="http://schemas.openxmlformats.org/officeDocument/2006/relationships/control" Target="../activeX/activeX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8" Type="http://schemas.openxmlformats.org/officeDocument/2006/relationships/notesSlide" Target="../notesSlides/notesSlide1.xml"/><Relationship Id="rId17" Type="http://schemas.openxmlformats.org/officeDocument/2006/relationships/slideLayout" Target="../slideLayouts/slideLayout19.xml"/><Relationship Id="rId16" Type="http://schemas.openxmlformats.org/officeDocument/2006/relationships/tags" Target="../tags/tag25.xml"/><Relationship Id="rId15" Type="http://schemas.openxmlformats.org/officeDocument/2006/relationships/tags" Target="../tags/tag24.xml"/><Relationship Id="rId14" Type="http://schemas.openxmlformats.org/officeDocument/2006/relationships/tags" Target="../tags/tag23.xml"/><Relationship Id="rId13" Type="http://schemas.openxmlformats.org/officeDocument/2006/relationships/tags" Target="../tags/tag22.xml"/><Relationship Id="rId12" Type="http://schemas.openxmlformats.org/officeDocument/2006/relationships/tags" Target="../tags/tag21.xml"/><Relationship Id="rId11" Type="http://schemas.openxmlformats.org/officeDocument/2006/relationships/tags" Target="../tags/tag20.xml"/><Relationship Id="rId10" Type="http://schemas.openxmlformats.org/officeDocument/2006/relationships/tags" Target="../tags/tag19.xml"/><Relationship Id="rId1" Type="http://schemas.openxmlformats.org/officeDocument/2006/relationships/tags" Target="../tags/tag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504315" y="2376170"/>
            <a:ext cx="6490335" cy="1005840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934215">
                <a:alpha val="10999"/>
              </a:srgb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好方法事半功倍</a:t>
            </a:r>
            <a:endParaRPr kumimoji="0" lang="zh-CN" altLang="en-US" sz="6000" b="1" i="0" u="none" strike="noStrike" kern="1200" cap="none" spc="0" normalizeH="0" baseline="0" noProof="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077" name="文本框 1"/>
          <p:cNvSpPr txBox="1"/>
          <p:nvPr/>
        </p:nvSpPr>
        <p:spPr>
          <a:xfrm>
            <a:off x="1379538" y="959168"/>
            <a:ext cx="55245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buNone/>
            </a:pPr>
            <a:r>
              <a:rPr lang="zh-CN" altLang="en-US" strike="noStrike" noProof="1" dirty="0">
                <a:latin typeface="宋体" panose="02010600030101010101" pitchFamily="2" charset="-122"/>
                <a:ea typeface="+mn-ea"/>
                <a:cs typeface="+mn-cs"/>
              </a:rPr>
              <a:t>第</a:t>
            </a:r>
            <a:r>
              <a:rPr lang="en-US" altLang="zh-CN" strike="noStrike" noProof="1" dirty="0">
                <a:latin typeface="宋体" panose="02010600030101010101" pitchFamily="2" charset="-122"/>
                <a:ea typeface="+mn-ea"/>
                <a:cs typeface="+mn-cs"/>
              </a:rPr>
              <a:t>9</a:t>
            </a:r>
            <a:r>
              <a:rPr lang="zh-CN" altLang="en-US" strike="noStrike" noProof="1" dirty="0">
                <a:latin typeface="宋体" panose="02010600030101010101" pitchFamily="2" charset="-122"/>
                <a:ea typeface="+mn-ea"/>
                <a:cs typeface="+mn-cs"/>
              </a:rPr>
              <a:t>课　　做学习的主人</a:t>
            </a:r>
            <a:endParaRPr lang="zh-CN" altLang="en-US" strike="noStrike" noProof="1" dirty="0">
              <a:latin typeface="宋体" panose="02010600030101010101" pitchFamily="2" charset="-122"/>
              <a:ea typeface="+mn-ea"/>
              <a:cs typeface="+mn-cs"/>
            </a:endParaRPr>
          </a:p>
        </p:txBody>
      </p:sp>
      <p:pic>
        <p:nvPicPr>
          <p:cNvPr id="2" name="图片 1" descr="rdn_562871db52cc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605" y="3382010"/>
            <a:ext cx="3658235" cy="309689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spd="med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16386" name="Picture 3" descr="JKS10_086"/>
          <p:cNvPicPr>
            <a:picLocks noChangeAspect="1"/>
          </p:cNvPicPr>
          <p:nvPr/>
        </p:nvPicPr>
        <p:blipFill>
          <a:blip r:embed="rId1">
            <a:clrChange>
              <a:clrFrom>
                <a:srgbClr val="E7F5F5"/>
              </a:clrFrom>
              <a:clrTo>
                <a:srgbClr val="E7F5F5">
                  <a:alpha val="0"/>
                </a:srgbClr>
              </a:clrTo>
            </a:clrChange>
          </a:blip>
          <a:srcRect l="5833" t="6667" r="6667" b="8000"/>
          <a:stretch>
            <a:fillRect/>
          </a:stretch>
        </p:blipFill>
        <p:spPr>
          <a:xfrm>
            <a:off x="-36512" y="2276475"/>
            <a:ext cx="8937625" cy="3328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Text Box 4"/>
          <p:cNvSpPr txBox="1"/>
          <p:nvPr/>
        </p:nvSpPr>
        <p:spPr>
          <a:xfrm>
            <a:off x="446088" y="3003550"/>
            <a:ext cx="3592513" cy="15544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buNone/>
            </a:pPr>
            <a:r>
              <a:rPr lang="en-US" altLang="zh-CN" sz="3600" strike="noStrike" noProof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</a:t>
            </a:r>
            <a:r>
              <a:rPr lang="zh-CN" altLang="en-US" sz="3600" strike="noStrike" noProof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正方</a:t>
            </a:r>
            <a:r>
              <a:rPr lang="en-US" altLang="zh-CN" sz="3600" strike="noStrike" noProof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:</a:t>
            </a:r>
            <a:endParaRPr lang="en-US" altLang="zh-CN" sz="3600" strike="noStrike" noProof="1" dirty="0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fontAlgn="base" hangingPunct="1">
              <a:spcBef>
                <a:spcPct val="0"/>
              </a:spcBef>
              <a:buNone/>
            </a:pPr>
            <a:r>
              <a:rPr lang="zh-CN" altLang="en-US" sz="2400" strike="noStrike" noProof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　　基于网络的自主学习给我们带来机遇</a:t>
            </a:r>
            <a:r>
              <a:rPr lang="zh-CN" altLang="en-US" sz="3600" strike="noStrike" noProof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endParaRPr lang="zh-CN" altLang="en-US" sz="3600" strike="noStrike" noProof="1" dirty="0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5" name="Text Box 5"/>
          <p:cNvSpPr txBox="1"/>
          <p:nvPr/>
        </p:nvSpPr>
        <p:spPr>
          <a:xfrm>
            <a:off x="4741863" y="3003550"/>
            <a:ext cx="3556000" cy="15544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buNone/>
            </a:pPr>
            <a:r>
              <a:rPr lang="en-US" altLang="zh-CN" sz="3600" strike="noStrike" noProof="1" dirty="0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+mn-cs"/>
              </a:rPr>
              <a:t>   </a:t>
            </a:r>
            <a:r>
              <a:rPr lang="zh-CN" altLang="en-US" sz="3600" strike="noStrike" noProof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反方</a:t>
            </a:r>
            <a:r>
              <a:rPr lang="en-US" altLang="zh-CN" sz="3600" strike="noStrike" noProof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:</a:t>
            </a:r>
            <a:endParaRPr lang="en-US" altLang="zh-CN" sz="3600" strike="noStrike" noProof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fontAlgn="base" hangingPunct="1">
              <a:spcBef>
                <a:spcPct val="0"/>
              </a:spcBef>
              <a:buNone/>
            </a:pPr>
            <a:r>
              <a:rPr lang="zh-CN" altLang="en-US" sz="2400" strike="noStrike" noProof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　　基于网络的自主学习给我们带来挑战</a:t>
            </a:r>
            <a:r>
              <a:rPr lang="zh-CN" altLang="en-US" sz="3600" strike="noStrike" noProof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endParaRPr lang="zh-CN" altLang="en-US" sz="3600" strike="noStrike" noProof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389" name="Picture 6" descr="star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2060575"/>
            <a:ext cx="762000" cy="60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0" name="Picture 7" descr="star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463" y="620713"/>
            <a:ext cx="762000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1" name="Picture 8" descr="star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9563" y="1844675"/>
            <a:ext cx="609600" cy="76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446405" y="655955"/>
            <a:ext cx="293751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p>
            <a:pPr algn="ctr"/>
            <a:r>
              <a:rPr lang="zh-CN" altLang="en-US" sz="72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辩一辩</a:t>
            </a:r>
            <a:endParaRPr lang="zh-CN" altLang="en-US" sz="7200" b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18434" name="Picture 3" descr="JKS10_086"/>
          <p:cNvPicPr>
            <a:picLocks noChangeAspect="1"/>
          </p:cNvPicPr>
          <p:nvPr/>
        </p:nvPicPr>
        <p:blipFill>
          <a:blip r:embed="rId1">
            <a:clrChange>
              <a:clrFrom>
                <a:srgbClr val="E7F5F5"/>
              </a:clrFrom>
              <a:clrTo>
                <a:srgbClr val="E7F5F5">
                  <a:alpha val="0"/>
                </a:srgbClr>
              </a:clrTo>
            </a:clrChange>
          </a:blip>
          <a:srcRect l="5833" t="6667" r="6667" b="8000"/>
          <a:stretch>
            <a:fillRect/>
          </a:stretch>
        </p:blipFill>
        <p:spPr>
          <a:xfrm>
            <a:off x="684213" y="1557338"/>
            <a:ext cx="7775575" cy="4895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Text Box 10"/>
          <p:cNvSpPr txBox="1"/>
          <p:nvPr/>
        </p:nvSpPr>
        <p:spPr>
          <a:xfrm>
            <a:off x="1187450" y="2133600"/>
            <a:ext cx="3024188" cy="438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5pPr>
          </a:lstStyle>
          <a:p>
            <a:pPr marL="0" lvl="0" indent="0" eaLnBrk="1" fontAlgn="base" hangingPunct="1">
              <a:spcBef>
                <a:spcPct val="50000"/>
              </a:spcBef>
              <a:buNone/>
            </a:pPr>
            <a:r>
              <a:rPr lang="zh-CN" altLang="en-US" sz="3600" strike="noStrike" noProof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机遇：</a:t>
            </a:r>
            <a:endParaRPr lang="zh-CN" altLang="en-US" sz="3600" strike="noStrike" noProof="1" dirty="0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fontAlgn="base" hangingPunct="1">
              <a:spcBef>
                <a:spcPct val="50000"/>
              </a:spcBef>
              <a:buNone/>
            </a:pPr>
            <a:r>
              <a:rPr lang="zh-CN" altLang="en-US" sz="2800" strike="noStrike" noProof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</a:t>
            </a:r>
            <a:r>
              <a:rPr lang="en-US" altLang="zh-CN" sz="2800" strike="noStrike" noProof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</a:t>
            </a:r>
            <a:r>
              <a:rPr lang="zh-CN" altLang="en-US" strike="noStrike" noProof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）为自主学习和个性化学习提供支持。</a:t>
            </a:r>
            <a:endParaRPr lang="zh-CN" altLang="en-US" strike="noStrike" noProof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lvl="0" indent="0" eaLnBrk="1" fontAlgn="base" hangingPunct="1">
              <a:spcBef>
                <a:spcPct val="50000"/>
              </a:spcBef>
              <a:buNone/>
            </a:pPr>
            <a:r>
              <a:rPr lang="zh-CN" altLang="en-US" sz="2800" strike="noStrike" noProof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</a:t>
            </a:r>
            <a:r>
              <a:rPr lang="en-US" altLang="zh-CN" sz="2800" strike="noStrike" noProof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</a:t>
            </a:r>
            <a:r>
              <a:rPr lang="zh-CN" altLang="en-US" sz="2800" strike="noStrike" noProof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）学习突破了时空限制，拓展了学习空间。</a:t>
            </a:r>
            <a:endParaRPr lang="zh-CN" altLang="en-US" sz="2800" strike="noStrike" noProof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lvl="0" indent="0" eaLnBrk="1" fontAlgn="base" hangingPunct="1">
              <a:spcBef>
                <a:spcPct val="50000"/>
              </a:spcBef>
              <a:buNone/>
            </a:pPr>
            <a:endParaRPr lang="en-US" altLang="zh-CN" sz="2400" strike="noStrike" noProof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Text Box 11"/>
          <p:cNvSpPr txBox="1"/>
          <p:nvPr/>
        </p:nvSpPr>
        <p:spPr>
          <a:xfrm>
            <a:off x="4932363" y="2133600"/>
            <a:ext cx="3024188" cy="438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5pPr>
          </a:lstStyle>
          <a:p>
            <a:pPr marL="0" lvl="0" indent="0" eaLnBrk="1" fontAlgn="base" hangingPunct="1">
              <a:spcBef>
                <a:spcPct val="50000"/>
              </a:spcBef>
              <a:buNone/>
            </a:pPr>
            <a:r>
              <a:rPr lang="zh-CN" altLang="en-US" sz="3600" strike="noStrike" noProof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挑战：</a:t>
            </a:r>
            <a:endParaRPr lang="zh-CN" altLang="en-US" sz="3600" strike="noStrike" noProof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fontAlgn="base" hangingPunct="1">
              <a:spcBef>
                <a:spcPct val="50000"/>
              </a:spcBef>
              <a:buNone/>
            </a:pPr>
            <a:r>
              <a:rPr lang="zh-CN" altLang="en-US" sz="2800" strike="noStrike" noProof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</a:t>
            </a:r>
            <a:r>
              <a:rPr lang="en-US" altLang="zh-CN" sz="2800" strike="noStrike" noProof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</a:t>
            </a:r>
            <a:r>
              <a:rPr lang="zh-CN" altLang="en-US" strike="noStrike" noProof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）缺乏情感交流，拉大了人际间的距离。</a:t>
            </a:r>
            <a:endParaRPr lang="zh-CN" altLang="en-US" strike="noStrike" noProof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lvl="0" indent="0" eaLnBrk="1" fontAlgn="base" hangingPunct="1">
              <a:spcBef>
                <a:spcPct val="50000"/>
              </a:spcBef>
              <a:buNone/>
            </a:pPr>
            <a:r>
              <a:rPr lang="zh-CN" altLang="en-US" sz="2800" strike="noStrike" noProof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</a:t>
            </a:r>
            <a:r>
              <a:rPr lang="en-US" altLang="zh-CN" sz="2800" strike="noStrike" noProof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</a:t>
            </a:r>
            <a:r>
              <a:rPr lang="zh-CN" altLang="en-US" sz="2800" strike="noStrike" noProof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）缺乏约束机制，对自律意识不强者不适用。</a:t>
            </a:r>
            <a:endParaRPr lang="zh-CN" altLang="en-US" sz="2800" strike="noStrike" noProof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lvl="0" indent="0" eaLnBrk="1" fontAlgn="base" hangingPunct="1">
              <a:spcBef>
                <a:spcPct val="50000"/>
              </a:spcBef>
              <a:buNone/>
            </a:pPr>
            <a:endParaRPr lang="en-US" altLang="zh-CN" sz="2400" strike="noStrike" noProof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2905" y="485775"/>
            <a:ext cx="8377555" cy="13589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3200" b="1" dirty="0">
                <a:solidFill>
                  <a:srgbClr val="05060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问题三</a:t>
            </a:r>
            <a:r>
              <a:rPr lang="zh-CN" altLang="en-US" sz="3200" b="1" dirty="0">
                <a:solidFill>
                  <a:srgbClr val="05060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∶</a:t>
            </a:r>
            <a:r>
              <a:rPr lang="zh-CN" altLang="en-US" sz="3200" b="1" dirty="0">
                <a:solidFill>
                  <a:srgbClr val="05060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基于网络的自主学习给我们带来的机遇和挑战</a:t>
            </a:r>
            <a:endParaRPr lang="zh-CN" altLang="en-US" sz="3200" b="1" dirty="0" smtClean="0">
              <a:solidFill>
                <a:srgbClr val="050606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盲人摸象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42265" y="269875"/>
            <a:ext cx="8564245" cy="46189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24815" y="5607050"/>
            <a:ext cx="8051800" cy="12001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05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 smtClean="0">
                <a:solidFill>
                  <a:srgbClr val="05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、为什么盲人无法认识到大象真正的样子？</a:t>
            </a:r>
            <a:endParaRPr lang="zh-CN" altLang="en-US" sz="2800" dirty="0" smtClean="0">
              <a:solidFill>
                <a:srgbClr val="05060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05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 smtClean="0">
                <a:solidFill>
                  <a:srgbClr val="05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、他们怎样才能认识到大象的样子？</a:t>
            </a:r>
            <a:endParaRPr lang="zh-CN" altLang="en-US" sz="2800" dirty="0" smtClean="0">
              <a:solidFill>
                <a:srgbClr val="05060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5842" name="Rectangle 4"/>
          <p:cNvSpPr>
            <a:spLocks noChangeArrowheads="1"/>
          </p:cNvSpPr>
          <p:nvPr/>
        </p:nvSpPr>
        <p:spPr bwMode="auto">
          <a:xfrm>
            <a:off x="-88265" y="2428875"/>
            <a:ext cx="6296660" cy="6692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</a:t>
            </a:r>
            <a:endParaRPr kumimoji="0" lang="en-US" altLang="zh-CN" sz="4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8072" name="Text Box 8"/>
          <p:cNvSpPr txBox="1">
            <a:spLocks noChangeArrowheads="1"/>
          </p:cNvSpPr>
          <p:nvPr/>
        </p:nvSpPr>
        <p:spPr bwMode="auto">
          <a:xfrm>
            <a:off x="374015" y="2218690"/>
            <a:ext cx="8396605" cy="30175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宋体" panose="02010600030101010101" pitchFamily="2" charset="-122"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　　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合作学习是指学生在小组或团队中为了完成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共同的任务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，有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明确的责任分工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的互助性学习。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758825" y="626745"/>
            <a:ext cx="5363845" cy="914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合作学习的含义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8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7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015430655561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135" y="112395"/>
            <a:ext cx="5295900" cy="3972560"/>
          </a:xfrm>
          <a:prstGeom prst="rect">
            <a:avLst/>
          </a:prstGeom>
        </p:spPr>
      </p:pic>
      <p:pic>
        <p:nvPicPr>
          <p:cNvPr id="5" name="图片 4" descr="u=2786330947,178083315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2820" y="2941320"/>
            <a:ext cx="5434965" cy="3845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6802" name="Rectangle 4"/>
          <p:cNvSpPr>
            <a:spLocks noChangeArrowheads="1"/>
          </p:cNvSpPr>
          <p:nvPr/>
        </p:nvSpPr>
        <p:spPr bwMode="auto">
          <a:xfrm>
            <a:off x="668973" y="2418715"/>
            <a:ext cx="6118225" cy="14700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</a:t>
            </a:r>
            <a:endParaRPr kumimoji="0" lang="en-US" altLang="zh-CN" sz="4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8072" name="Text Box 8"/>
          <p:cNvSpPr txBox="1">
            <a:spLocks noChangeArrowheads="1"/>
          </p:cNvSpPr>
          <p:nvPr/>
        </p:nvSpPr>
        <p:spPr bwMode="auto">
          <a:xfrm>
            <a:off x="722630" y="2127250"/>
            <a:ext cx="7795260" cy="30175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宋体" panose="02010600030101010101" pitchFamily="2" charset="-122"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）集中智慧和长处；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宋体" panose="02010600030101010101" pitchFamily="2" charset="-122"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）提高学习效率；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宋体" panose="02010600030101010101" pitchFamily="2" charset="-122"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）培养团队精神和协作意识。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6805" name="Text Box 5"/>
          <p:cNvSpPr txBox="1">
            <a:spLocks noChangeArrowheads="1"/>
          </p:cNvSpPr>
          <p:nvPr/>
        </p:nvSpPr>
        <p:spPr bwMode="auto">
          <a:xfrm>
            <a:off x="886460" y="931545"/>
            <a:ext cx="8021320" cy="9728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问题四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∶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合作学习的作用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8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7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81305" y="1508125"/>
            <a:ext cx="7954010" cy="34175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2400" dirty="0" smtClean="0">
                <a:solidFill>
                  <a:srgbClr val="05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2800" dirty="0" smtClean="0">
                <a:solidFill>
                  <a:srgbClr val="05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dirty="0" smtClean="0">
                <a:solidFill>
                  <a:srgbClr val="05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丁一、张范和王东是好朋友。他们约定分别完成数学、语文、英语作业，然后相互交换答案。几周过去了，丁一得意的说：</a:t>
            </a:r>
            <a:r>
              <a:rPr lang="en-US" altLang="zh-CN" sz="2800" dirty="0" smtClean="0">
                <a:solidFill>
                  <a:srgbClr val="05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dirty="0" smtClean="0">
                <a:solidFill>
                  <a:srgbClr val="05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我从未感受到合作是如此美妙，学习是如此便捷！</a:t>
            </a:r>
            <a:r>
              <a:rPr lang="en-US" altLang="zh-CN" sz="2800" dirty="0" smtClean="0">
                <a:solidFill>
                  <a:srgbClr val="05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dirty="0" smtClean="0">
                <a:solidFill>
                  <a:srgbClr val="05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张范有点担心：</a:t>
            </a:r>
            <a:r>
              <a:rPr lang="en-US" altLang="zh-CN" sz="2800" dirty="0" smtClean="0">
                <a:solidFill>
                  <a:srgbClr val="05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dirty="0" smtClean="0">
                <a:solidFill>
                  <a:srgbClr val="05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马上要考试了，怎么办呢？</a:t>
            </a:r>
            <a:r>
              <a:rPr lang="en-US" altLang="zh-CN" sz="2800" dirty="0" smtClean="0">
                <a:solidFill>
                  <a:srgbClr val="05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dirty="0" smtClean="0">
                <a:solidFill>
                  <a:srgbClr val="05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王东说：</a:t>
            </a:r>
            <a:r>
              <a:rPr lang="en-US" altLang="zh-CN" sz="2800" dirty="0" smtClean="0">
                <a:solidFill>
                  <a:srgbClr val="05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dirty="0" smtClean="0">
                <a:solidFill>
                  <a:srgbClr val="05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怕什么？考试的时候我们继续</a:t>
            </a:r>
            <a:r>
              <a:rPr lang="en-US" altLang="zh-CN" sz="2800" dirty="0" smtClean="0">
                <a:solidFill>
                  <a:srgbClr val="05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‘</a:t>
            </a:r>
            <a:r>
              <a:rPr lang="zh-CN" altLang="en-US" sz="2800" dirty="0" smtClean="0">
                <a:solidFill>
                  <a:srgbClr val="05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合作</a:t>
            </a:r>
            <a:r>
              <a:rPr lang="en-US" altLang="zh-CN" sz="2800" dirty="0" smtClean="0">
                <a:solidFill>
                  <a:srgbClr val="05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’</a:t>
            </a:r>
            <a:r>
              <a:rPr lang="zh-CN" altLang="en-US" sz="2800" dirty="0" smtClean="0">
                <a:solidFill>
                  <a:srgbClr val="05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呀！</a:t>
            </a:r>
            <a:r>
              <a:rPr lang="en-US" altLang="zh-CN" sz="2800" dirty="0" smtClean="0">
                <a:solidFill>
                  <a:srgbClr val="05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en-US" altLang="zh-CN" sz="2800" dirty="0" smtClean="0">
              <a:solidFill>
                <a:srgbClr val="05060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29080" y="319405"/>
            <a:ext cx="385572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如此合作</a:t>
            </a:r>
            <a:endParaRPr lang="zh-CN" altLang="en-US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4820" y="5041265"/>
            <a:ext cx="8130540" cy="13589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rgbClr val="050606"/>
                </a:solidFill>
                <a:latin typeface="Arial" panose="020B0604020202020204" pitchFamily="34" charset="0"/>
                <a:ea typeface="微软雅黑" panose="020B0503020204020204" charset="-122"/>
              </a:rPr>
              <a:t>1</a:t>
            </a:r>
            <a:r>
              <a:rPr lang="zh-CN" altLang="en-US" sz="3200" dirty="0" smtClean="0">
                <a:solidFill>
                  <a:srgbClr val="050606"/>
                </a:solidFill>
                <a:latin typeface="Arial" panose="020B0604020202020204" pitchFamily="34" charset="0"/>
                <a:ea typeface="微软雅黑" panose="020B0503020204020204" charset="-122"/>
              </a:rPr>
              <a:t>、你认同三位同学的合作学习吗？为什么？</a:t>
            </a:r>
            <a:endParaRPr lang="zh-CN" altLang="en-US" sz="3200" dirty="0" smtClean="0">
              <a:solidFill>
                <a:srgbClr val="050606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rgbClr val="050606"/>
                </a:solidFill>
                <a:latin typeface="Arial" panose="020B0604020202020204" pitchFamily="34" charset="0"/>
                <a:ea typeface="微软雅黑" panose="020B0503020204020204" charset="-122"/>
              </a:rPr>
              <a:t>2</a:t>
            </a:r>
            <a:r>
              <a:rPr lang="zh-CN" altLang="en-US" sz="3200" dirty="0" smtClean="0">
                <a:solidFill>
                  <a:srgbClr val="050606"/>
                </a:solidFill>
                <a:latin typeface="Arial" panose="020B0604020202020204" pitchFamily="34" charset="0"/>
                <a:ea typeface="微软雅黑" panose="020B0503020204020204" charset="-122"/>
              </a:rPr>
              <a:t>、我们应该如何正确合作学习？</a:t>
            </a:r>
            <a:endParaRPr lang="zh-CN" altLang="en-US" sz="3200" dirty="0" smtClean="0">
              <a:solidFill>
                <a:srgbClr val="050606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Rectangle 4"/>
          <p:cNvSpPr>
            <a:spLocks noChangeArrowheads="1"/>
          </p:cNvSpPr>
          <p:nvPr/>
        </p:nvSpPr>
        <p:spPr bwMode="auto">
          <a:xfrm>
            <a:off x="392113" y="3155950"/>
            <a:ext cx="6118225" cy="14700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</a:t>
            </a:r>
            <a:endParaRPr kumimoji="0" lang="en-US" altLang="zh-CN" sz="4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8072" name="Text Box 8"/>
          <p:cNvSpPr txBox="1">
            <a:spLocks noChangeArrowheads="1"/>
          </p:cNvSpPr>
          <p:nvPr/>
        </p:nvSpPr>
        <p:spPr bwMode="auto">
          <a:xfrm>
            <a:off x="392430" y="2127885"/>
            <a:ext cx="8100695" cy="37490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宋体" panose="02010600030101010101" pitchFamily="2" charset="-122"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5060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5060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一方面要遵纪守法，在法律和道德允许的范围内合作；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5060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宋体" panose="02010600030101010101" pitchFamily="2" charset="-122"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5060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另一方面，在合作中积极参与、主动表达、善于倾听、学会质疑、参与实践，通过合作学习促进个人和团队的不断进步。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5060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5781" name="Text Box 5"/>
          <p:cNvSpPr txBox="1">
            <a:spLocks noChangeArrowheads="1"/>
          </p:cNvSpPr>
          <p:nvPr/>
        </p:nvSpPr>
        <p:spPr bwMode="auto">
          <a:xfrm>
            <a:off x="236220" y="628015"/>
            <a:ext cx="8509635" cy="914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问题四∶如何开展合作学习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8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7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内容占位符 52225"/>
          <p:cNvSpPr>
            <a:spLocks noGrp="1"/>
          </p:cNvSpPr>
          <p:nvPr>
            <p:ph idx="1"/>
          </p:nvPr>
        </p:nvSpPr>
        <p:spPr>
          <a:xfrm>
            <a:off x="466725" y="1654175"/>
            <a:ext cx="6986588" cy="765175"/>
          </a:xfrm>
        </p:spPr>
        <p:txBody>
          <a:bodyPr anchor="t">
            <a:normAutofit lnSpcReduction="20000"/>
          </a:bodyPr>
          <a:p>
            <a:r>
              <a:rPr lang="en-US" altLang="x-none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提出和聚焦问题</a:t>
            </a:r>
            <a:endParaRPr lang="zh-CN" altLang="en-US" sz="4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zh-CN" altLang="en-US" sz="3600" b="1" dirty="0"/>
          </a:p>
        </p:txBody>
      </p:sp>
      <p:sp>
        <p:nvSpPr>
          <p:cNvPr id="52227" name="文本框 52226"/>
          <p:cNvSpPr txBox="1"/>
          <p:nvPr/>
        </p:nvSpPr>
        <p:spPr>
          <a:xfrm>
            <a:off x="1371600" y="2895600"/>
            <a:ext cx="2590800" cy="484188"/>
          </a:xfrm>
          <a:prstGeom prst="rect">
            <a:avLst/>
          </a:prstGeom>
          <a:noFill/>
          <a:ln w="9525">
            <a:noFill/>
          </a:ln>
        </p:spPr>
        <p:txBody>
          <a:bodyPr lIns="96765" tIns="48383" rIns="96765" bIns="48383" anchor="t">
            <a:spAutoFit/>
          </a:bodyPr>
          <a:p>
            <a:pPr lvl="0">
              <a:spcBef>
                <a:spcPct val="50000"/>
              </a:spcBef>
            </a:pPr>
            <a:endParaRPr lang="zh-CN" altLang="en-US" sz="2500" dirty="0">
              <a:latin typeface="Arial" panose="020B0604020202020204" charset="-52"/>
              <a:ea typeface="宋体" panose="02010600030101010101" pitchFamily="2" charset="-122"/>
            </a:endParaRPr>
          </a:p>
        </p:txBody>
      </p:sp>
      <p:sp>
        <p:nvSpPr>
          <p:cNvPr id="52228" name="文本框 52227"/>
          <p:cNvSpPr txBox="1"/>
          <p:nvPr/>
        </p:nvSpPr>
        <p:spPr>
          <a:xfrm>
            <a:off x="755650" y="2346325"/>
            <a:ext cx="7772400" cy="600075"/>
          </a:xfrm>
          <a:prstGeom prst="rect">
            <a:avLst/>
          </a:prstGeom>
          <a:noFill/>
          <a:ln w="9525">
            <a:noFill/>
          </a:ln>
        </p:spPr>
        <p:txBody>
          <a:bodyPr lIns="96765" tIns="48383" rIns="96765" bIns="48383"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300" b="1" dirty="0">
                <a:latin typeface="Arial" panose="020B0604020202020204" charset="-52"/>
                <a:ea typeface="宋体" panose="02010600030101010101" pitchFamily="2" charset="-122"/>
              </a:rPr>
              <a:t>脚印的长度与人的身高有什么关系？</a:t>
            </a:r>
            <a:endParaRPr lang="zh-CN" altLang="en-US" sz="3300" b="1" dirty="0">
              <a:latin typeface="Arial" panose="020B0604020202020204" charset="-52"/>
              <a:ea typeface="宋体" panose="02010600030101010101" pitchFamily="2" charset="-122"/>
            </a:endParaRPr>
          </a:p>
        </p:txBody>
      </p:sp>
      <p:sp>
        <p:nvSpPr>
          <p:cNvPr id="52229" name="文本框 52228"/>
          <p:cNvSpPr txBox="1"/>
          <p:nvPr/>
        </p:nvSpPr>
        <p:spPr>
          <a:xfrm>
            <a:off x="755650" y="3130550"/>
            <a:ext cx="5562600" cy="736600"/>
          </a:xfrm>
          <a:prstGeom prst="rect">
            <a:avLst/>
          </a:prstGeom>
          <a:noFill/>
          <a:ln w="9525">
            <a:noFill/>
          </a:ln>
        </p:spPr>
        <p:txBody>
          <a:bodyPr lIns="96765" tIns="48383" rIns="96765" bIns="48383" anchor="t">
            <a:spAutoFit/>
          </a:bodyPr>
          <a:p>
            <a:pPr lvl="0">
              <a:spcBef>
                <a:spcPct val="50000"/>
              </a:spcBef>
            </a:pPr>
            <a:r>
              <a:rPr lang="en-US" altLang="x-none" sz="4200" dirty="0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4200" b="1" dirty="0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建立猜想和假设</a:t>
            </a:r>
            <a:endParaRPr lang="zh-CN" altLang="en-US" sz="4200" b="1" dirty="0">
              <a:solidFill>
                <a:schemeClr val="accent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2230" name="文本框 52229"/>
          <p:cNvSpPr txBox="1"/>
          <p:nvPr/>
        </p:nvSpPr>
        <p:spPr>
          <a:xfrm>
            <a:off x="755650" y="3952875"/>
            <a:ext cx="6096000" cy="598488"/>
          </a:xfrm>
          <a:prstGeom prst="rect">
            <a:avLst/>
          </a:prstGeom>
          <a:noFill/>
          <a:ln w="9525">
            <a:noFill/>
          </a:ln>
        </p:spPr>
        <p:txBody>
          <a:bodyPr lIns="96765" tIns="48383" rIns="96765" bIns="48383" anchor="t">
            <a:spAutoFit/>
          </a:bodyPr>
          <a:p>
            <a:pPr lvl="0" algn="just">
              <a:spcBef>
                <a:spcPct val="50000"/>
              </a:spcBef>
            </a:pPr>
            <a:r>
              <a:rPr lang="zh-CN" altLang="en-US" sz="3300" b="1" dirty="0">
                <a:latin typeface="Arial" panose="020B0604020202020204" charset="-52"/>
                <a:ea typeface="宋体" panose="02010600030101010101" pitchFamily="2" charset="-122"/>
              </a:rPr>
              <a:t>可能</a:t>
            </a:r>
            <a:r>
              <a:rPr lang="en-US" altLang="x-none" sz="3300" b="1" dirty="0">
                <a:latin typeface="Arial" panose="020B0604020202020204" charset="-52"/>
                <a:ea typeface="宋体" panose="02010600030101010101" pitchFamily="2" charset="-122"/>
              </a:rPr>
              <a:t>_____________________ </a:t>
            </a:r>
            <a:endParaRPr lang="zh-CN" altLang="en-US" sz="3300" dirty="0">
              <a:latin typeface="Arial" panose="020B0604020202020204" charset="-52"/>
              <a:ea typeface="宋体" panose="02010600030101010101" pitchFamily="2" charset="-122"/>
            </a:endParaRPr>
          </a:p>
        </p:txBody>
      </p:sp>
      <p:sp>
        <p:nvSpPr>
          <p:cNvPr id="52231" name="文本框 52230"/>
          <p:cNvSpPr txBox="1"/>
          <p:nvPr/>
        </p:nvSpPr>
        <p:spPr>
          <a:xfrm>
            <a:off x="2528888" y="3881438"/>
            <a:ext cx="3770312" cy="538162"/>
          </a:xfrm>
          <a:prstGeom prst="rect">
            <a:avLst/>
          </a:prstGeom>
          <a:noFill/>
          <a:ln w="9525">
            <a:noFill/>
          </a:ln>
        </p:spPr>
        <p:txBody>
          <a:bodyPr lIns="96765" tIns="48383" rIns="96765" bIns="48383"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900" b="1" dirty="0">
                <a:latin typeface="Arial" panose="020B0604020202020204" charset="-52"/>
                <a:ea typeface="宋体" panose="02010600030101010101" pitchFamily="2" charset="-122"/>
              </a:rPr>
              <a:t>脚印越长</a:t>
            </a:r>
            <a:r>
              <a:rPr lang="en-US" altLang="x-none" sz="2900" b="1" dirty="0">
                <a:latin typeface="Arial" panose="020B0604020202020204" charset="-52"/>
                <a:ea typeface="宋体" panose="02010600030101010101" pitchFamily="2" charset="-122"/>
              </a:rPr>
              <a:t>,</a:t>
            </a:r>
            <a:r>
              <a:rPr lang="zh-CN" altLang="en-US" sz="2900" b="1" dirty="0">
                <a:latin typeface="Arial" panose="020B0604020202020204" charset="-52"/>
                <a:ea typeface="宋体" panose="02010600030101010101" pitchFamily="2" charset="-122"/>
              </a:rPr>
              <a:t>身高越高</a:t>
            </a:r>
            <a:endParaRPr lang="zh-CN" altLang="en-US" sz="2900" b="1" dirty="0">
              <a:latin typeface="Arial" panose="020B0604020202020204" charset="-52"/>
              <a:ea typeface="宋体" panose="02010600030101010101" pitchFamily="2" charset="-122"/>
            </a:endParaRPr>
          </a:p>
        </p:txBody>
      </p:sp>
      <p:sp>
        <p:nvSpPr>
          <p:cNvPr id="52232" name="矩形 52231"/>
          <p:cNvSpPr>
            <a:spLocks noGrp="1"/>
          </p:cNvSpPr>
          <p:nvPr/>
        </p:nvSpPr>
        <p:spPr>
          <a:xfrm>
            <a:off x="466725" y="4724400"/>
            <a:ext cx="7340600" cy="792163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p>
            <a:pPr marL="342900" lvl="0" indent="-342900">
              <a:spcBef>
                <a:spcPct val="20000"/>
              </a:spcBef>
              <a:buChar char="•"/>
            </a:pPr>
            <a:r>
              <a:rPr lang="en-US" altLang="x-none" sz="4200" b="1" dirty="0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3.</a:t>
            </a:r>
            <a:r>
              <a:rPr lang="zh-CN" altLang="en-US" sz="4200" b="1" dirty="0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制定计划 设计实验</a:t>
            </a:r>
            <a:endParaRPr lang="zh-CN" altLang="en-US" sz="4200" b="1" dirty="0">
              <a:solidFill>
                <a:schemeClr val="accent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2233" name="文本框 52232"/>
          <p:cNvSpPr txBox="1"/>
          <p:nvPr/>
        </p:nvSpPr>
        <p:spPr>
          <a:xfrm>
            <a:off x="755650" y="5516563"/>
            <a:ext cx="8229600" cy="598487"/>
          </a:xfrm>
          <a:prstGeom prst="rect">
            <a:avLst/>
          </a:prstGeom>
          <a:noFill/>
          <a:ln w="9525">
            <a:noFill/>
          </a:ln>
        </p:spPr>
        <p:txBody>
          <a:bodyPr wrap="square" lIns="96765" tIns="48383" rIns="96765" bIns="48383"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300" b="1" dirty="0">
                <a:latin typeface="Arial" panose="020B0604020202020204" charset="-52"/>
                <a:ea typeface="宋体" panose="02010600030101010101" pitchFamily="2" charset="-122"/>
              </a:rPr>
              <a:t>通过测量不同人群的身高与脚印的长度</a:t>
            </a:r>
            <a:endParaRPr lang="zh-CN" altLang="en-US" sz="3300" b="1" dirty="0">
              <a:latin typeface="Arial" panose="020B0604020202020204" charset="-52"/>
              <a:ea typeface="宋体" panose="02010600030101010101" pitchFamily="2" charset="-122"/>
            </a:endParaRPr>
          </a:p>
        </p:txBody>
      </p:sp>
      <p:sp>
        <p:nvSpPr>
          <p:cNvPr id="31753" name="矩形 52233"/>
          <p:cNvSpPr/>
          <p:nvPr/>
        </p:nvSpPr>
        <p:spPr>
          <a:xfrm>
            <a:off x="252413" y="260350"/>
            <a:ext cx="8275637" cy="1393825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5000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一起来探究：脚印与身高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5000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2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2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223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223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 build="p"/>
      <p:bldP spid="52227" grpId="0"/>
      <p:bldP spid="52228" grpId="0"/>
      <p:bldP spid="52229" grpId="0"/>
      <p:bldP spid="52230" grpId="0"/>
      <p:bldP spid="52231" grpId="0"/>
      <p:bldP spid="52232" grpId="0" build="p"/>
      <p:bldP spid="5223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文本框 53249"/>
          <p:cNvSpPr txBox="1"/>
          <p:nvPr/>
        </p:nvSpPr>
        <p:spPr>
          <a:xfrm>
            <a:off x="228600" y="1981200"/>
            <a:ext cx="8915400" cy="1130300"/>
          </a:xfrm>
          <a:prstGeom prst="rect">
            <a:avLst/>
          </a:prstGeom>
          <a:noFill/>
          <a:ln w="9525">
            <a:noFill/>
          </a:ln>
        </p:spPr>
        <p:txBody>
          <a:bodyPr lIns="96765" tIns="48383" rIns="96765" bIns="48383" anchor="t">
            <a:spAutoFit/>
          </a:bodyPr>
          <a:p>
            <a:pPr lvl="0"/>
            <a:endParaRPr lang="zh-CN" altLang="en-US" sz="4200" dirty="0">
              <a:latin typeface="Arial" panose="020B0604020202020204" charset="-52"/>
              <a:ea typeface="宋体" panose="02010600030101010101" pitchFamily="2" charset="-122"/>
            </a:endParaRPr>
          </a:p>
          <a:p>
            <a:pPr lvl="0"/>
            <a:endParaRPr lang="zh-CN" altLang="en-US" sz="2500" dirty="0">
              <a:latin typeface="Arial" panose="020B0604020202020204" charset="-52"/>
              <a:ea typeface="宋体" panose="02010600030101010101" pitchFamily="2" charset="-122"/>
            </a:endParaRPr>
          </a:p>
        </p:txBody>
      </p:sp>
      <p:sp>
        <p:nvSpPr>
          <p:cNvPr id="53251" name="文本框 53250"/>
          <p:cNvSpPr txBox="1"/>
          <p:nvPr/>
        </p:nvSpPr>
        <p:spPr>
          <a:xfrm>
            <a:off x="396875" y="188913"/>
            <a:ext cx="5867400" cy="676275"/>
          </a:xfrm>
          <a:prstGeom prst="rect">
            <a:avLst/>
          </a:prstGeom>
          <a:noFill/>
          <a:ln w="9525">
            <a:noFill/>
          </a:ln>
        </p:spPr>
        <p:txBody>
          <a:bodyPr lIns="96765" tIns="48383" rIns="96765" bIns="48383" anchor="t">
            <a:spAutoFit/>
          </a:bodyPr>
          <a:p>
            <a:pPr lvl="0">
              <a:spcBef>
                <a:spcPct val="50000"/>
              </a:spcBef>
            </a:pPr>
            <a:r>
              <a:rPr lang="en-US" altLang="x-none" sz="3800" b="1" dirty="0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4.</a:t>
            </a:r>
            <a:r>
              <a:rPr lang="zh-CN" altLang="en-US" sz="3800" b="1" dirty="0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收集获取事实与证据</a:t>
            </a:r>
            <a:endParaRPr lang="zh-CN" altLang="en-US" sz="3800" b="1" dirty="0">
              <a:solidFill>
                <a:schemeClr val="accent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aphicFrame>
        <p:nvGraphicFramePr>
          <p:cNvPr id="53252" name="内容占位符 53251"/>
          <p:cNvGraphicFramePr/>
          <p:nvPr>
            <p:ph sz="half" idx="2"/>
          </p:nvPr>
        </p:nvGraphicFramePr>
        <p:xfrm>
          <a:off x="666750" y="1295400"/>
          <a:ext cx="7412038" cy="4911725"/>
        </p:xfrm>
        <a:graphic>
          <a:graphicData uri="http://schemas.openxmlformats.org/drawingml/2006/table">
            <a:tbl>
              <a:tblPr/>
              <a:tblGrid>
                <a:gridCol w="1482725"/>
                <a:gridCol w="1484313"/>
                <a:gridCol w="1477962"/>
                <a:gridCol w="1484313"/>
                <a:gridCol w="1482725"/>
              </a:tblGrid>
              <a:tr h="725488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defTabSz="968375">
                        <a:buNone/>
                      </a:pPr>
                      <a:r>
                        <a:rPr lang="zh-CN" altLang="en-US" b="1"/>
                        <a:t>调查号</a:t>
                      </a:r>
                      <a:endParaRPr lang="zh-CN" altLang="en-US" b="1"/>
                    </a:p>
                  </a:txBody>
                  <a:tcPr marL="97155" marR="97155" marT="48260" marB="48260" vert="horz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defTabSz="968375">
                        <a:buNone/>
                      </a:pPr>
                      <a:r>
                        <a:rPr lang="zh-CN" altLang="en-US" b="1"/>
                        <a:t>姓名</a:t>
                      </a:r>
                      <a:endParaRPr lang="zh-CN" altLang="en-US" b="1"/>
                    </a:p>
                  </a:txBody>
                  <a:tcPr marL="97155" marR="97155" marT="48260" marB="4826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defTabSz="968375">
                        <a:buNone/>
                      </a:pPr>
                      <a:r>
                        <a:rPr lang="zh-CN" altLang="en-US" b="1"/>
                        <a:t>性别</a:t>
                      </a:r>
                      <a:endParaRPr lang="zh-CN" altLang="en-US" b="1"/>
                    </a:p>
                  </a:txBody>
                  <a:tcPr marL="97155" marR="97155" marT="48260" marB="4826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defTabSz="968375">
                        <a:buNone/>
                      </a:pPr>
                      <a:r>
                        <a:rPr lang="zh-CN" altLang="en-US" b="1"/>
                        <a:t>脚印长</a:t>
                      </a:r>
                      <a:endParaRPr lang="zh-CN" altLang="en-US" b="1"/>
                    </a:p>
                  </a:txBody>
                  <a:tcPr marL="97155" marR="97155" marT="48260" marB="4826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defTabSz="968375">
                        <a:buNone/>
                      </a:pPr>
                      <a:r>
                        <a:rPr lang="zh-CN" altLang="en-US" b="1"/>
                        <a:t>身高</a:t>
                      </a:r>
                      <a:endParaRPr lang="zh-CN" altLang="en-US" b="1"/>
                    </a:p>
                  </a:txBody>
                  <a:tcPr marL="97155" marR="97155" marT="48260" marB="4826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6912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68375">
                        <a:buNone/>
                      </a:pPr>
                      <a:endParaRPr b="1">
                        <a:solidFill>
                          <a:srgbClr val="0033CC"/>
                        </a:solidFill>
                      </a:endParaRPr>
                    </a:p>
                  </a:txBody>
                  <a:tcPr marL="97155" marR="97155" marT="48260" marB="48260" vert="horz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68375">
                        <a:buNone/>
                      </a:pPr>
                      <a:endParaRPr b="1">
                        <a:solidFill>
                          <a:srgbClr val="0033CC"/>
                        </a:solidFill>
                      </a:endParaRPr>
                    </a:p>
                  </a:txBody>
                  <a:tcPr marL="97155" marR="97155" marT="48260" marB="4826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68375">
                        <a:buNone/>
                      </a:pPr>
                      <a:endParaRPr b="1">
                        <a:solidFill>
                          <a:srgbClr val="0033CC"/>
                        </a:solidFill>
                      </a:endParaRPr>
                    </a:p>
                  </a:txBody>
                  <a:tcPr marL="97155" marR="97155" marT="48260" marB="4826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68375">
                        <a:buNone/>
                      </a:pPr>
                      <a:endParaRPr b="1">
                        <a:solidFill>
                          <a:srgbClr val="0033CC"/>
                        </a:solidFill>
                      </a:endParaRPr>
                    </a:p>
                  </a:txBody>
                  <a:tcPr marL="97155" marR="97155" marT="48260" marB="4826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68375">
                        <a:buNone/>
                      </a:pPr>
                      <a:endParaRPr b="1">
                        <a:solidFill>
                          <a:srgbClr val="0033CC"/>
                        </a:solidFill>
                      </a:endParaRPr>
                    </a:p>
                  </a:txBody>
                  <a:tcPr marL="97155" marR="97155" marT="48260" marB="4826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850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68375">
                        <a:buNone/>
                      </a:pPr>
                      <a:endParaRPr b="1">
                        <a:solidFill>
                          <a:srgbClr val="0033CC"/>
                        </a:solidFill>
                      </a:endParaRPr>
                    </a:p>
                  </a:txBody>
                  <a:tcPr marL="97155" marR="97155" marT="48260" marB="48260" vert="horz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68375">
                        <a:buNone/>
                      </a:pPr>
                      <a:endParaRPr b="1">
                        <a:solidFill>
                          <a:srgbClr val="0033CC"/>
                        </a:solidFill>
                      </a:endParaRPr>
                    </a:p>
                  </a:txBody>
                  <a:tcPr marL="97155" marR="97155" marT="48260" marB="4826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68375">
                        <a:buNone/>
                      </a:pPr>
                      <a:endParaRPr b="1">
                        <a:solidFill>
                          <a:srgbClr val="0033CC"/>
                        </a:solidFill>
                      </a:endParaRPr>
                    </a:p>
                  </a:txBody>
                  <a:tcPr marL="97155" marR="97155" marT="48260" marB="4826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68375">
                        <a:buNone/>
                      </a:pPr>
                      <a:endParaRPr b="1">
                        <a:solidFill>
                          <a:srgbClr val="0033CC"/>
                        </a:solidFill>
                      </a:endParaRPr>
                    </a:p>
                  </a:txBody>
                  <a:tcPr marL="97155" marR="97155" marT="48260" marB="4826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68375">
                        <a:buNone/>
                      </a:pPr>
                      <a:endParaRPr b="1">
                        <a:solidFill>
                          <a:srgbClr val="0033CC"/>
                        </a:solidFill>
                      </a:endParaRPr>
                    </a:p>
                  </a:txBody>
                  <a:tcPr marL="97155" marR="97155" marT="48260" marB="4826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6913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68375">
                        <a:buNone/>
                      </a:pPr>
                      <a:endParaRPr b="1">
                        <a:solidFill>
                          <a:srgbClr val="0033CC"/>
                        </a:solidFill>
                      </a:endParaRPr>
                    </a:p>
                  </a:txBody>
                  <a:tcPr marL="97155" marR="97155" marT="48260" marB="48260" vert="horz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68375">
                        <a:buNone/>
                      </a:pPr>
                      <a:endParaRPr b="1">
                        <a:solidFill>
                          <a:srgbClr val="0033CC"/>
                        </a:solidFill>
                      </a:endParaRPr>
                    </a:p>
                  </a:txBody>
                  <a:tcPr marL="97155" marR="97155" marT="48260" marB="4826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68375">
                        <a:buNone/>
                      </a:pPr>
                      <a:endParaRPr b="1">
                        <a:solidFill>
                          <a:srgbClr val="0033CC"/>
                        </a:solidFill>
                      </a:endParaRPr>
                    </a:p>
                  </a:txBody>
                  <a:tcPr marL="97155" marR="97155" marT="48260" marB="4826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68375">
                        <a:buNone/>
                      </a:pPr>
                      <a:endParaRPr b="1">
                        <a:solidFill>
                          <a:srgbClr val="0033CC"/>
                        </a:solidFill>
                      </a:endParaRPr>
                    </a:p>
                  </a:txBody>
                  <a:tcPr marL="97155" marR="97155" marT="48260" marB="4826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68375">
                        <a:buNone/>
                      </a:pPr>
                      <a:endParaRPr b="1">
                        <a:solidFill>
                          <a:srgbClr val="0033CC"/>
                        </a:solidFill>
                      </a:endParaRPr>
                    </a:p>
                  </a:txBody>
                  <a:tcPr marL="97155" marR="97155" marT="48260" marB="4826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6912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68375">
                        <a:buNone/>
                      </a:pPr>
                      <a:endParaRPr b="1">
                        <a:solidFill>
                          <a:srgbClr val="0033CC"/>
                        </a:solidFill>
                      </a:endParaRPr>
                    </a:p>
                  </a:txBody>
                  <a:tcPr marL="97155" marR="97155" marT="48260" marB="48260" vert="horz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68375">
                        <a:buNone/>
                      </a:pPr>
                      <a:endParaRPr b="1">
                        <a:solidFill>
                          <a:srgbClr val="0033CC"/>
                        </a:solidFill>
                      </a:endParaRPr>
                    </a:p>
                  </a:txBody>
                  <a:tcPr marL="97155" marR="97155" marT="48260" marB="4826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68375">
                        <a:buNone/>
                      </a:pPr>
                      <a:endParaRPr b="1">
                        <a:solidFill>
                          <a:srgbClr val="0033CC"/>
                        </a:solidFill>
                      </a:endParaRPr>
                    </a:p>
                  </a:txBody>
                  <a:tcPr marL="97155" marR="97155" marT="48260" marB="4826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68375">
                        <a:buNone/>
                      </a:pPr>
                      <a:endParaRPr b="1">
                        <a:solidFill>
                          <a:srgbClr val="0033CC"/>
                        </a:solidFill>
                      </a:endParaRPr>
                    </a:p>
                  </a:txBody>
                  <a:tcPr marL="97155" marR="97155" marT="48260" marB="4826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68375">
                        <a:buNone/>
                      </a:pPr>
                      <a:endParaRPr b="1">
                        <a:solidFill>
                          <a:srgbClr val="0033CC"/>
                        </a:solidFill>
                      </a:endParaRPr>
                    </a:p>
                  </a:txBody>
                  <a:tcPr marL="97155" marR="97155" marT="48260" marB="4826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850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68375">
                        <a:buNone/>
                      </a:pPr>
                      <a:endParaRPr b="1">
                        <a:solidFill>
                          <a:srgbClr val="0033CC"/>
                        </a:solidFill>
                      </a:endParaRPr>
                    </a:p>
                  </a:txBody>
                  <a:tcPr marL="97155" marR="97155" marT="48260" marB="48260" vert="horz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68375">
                        <a:buNone/>
                      </a:pPr>
                      <a:endParaRPr b="1">
                        <a:solidFill>
                          <a:srgbClr val="0033CC"/>
                        </a:solidFill>
                      </a:endParaRPr>
                    </a:p>
                  </a:txBody>
                  <a:tcPr marL="97155" marR="97155" marT="48260" marB="4826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68375">
                        <a:buNone/>
                      </a:pPr>
                      <a:endParaRPr b="1">
                        <a:solidFill>
                          <a:srgbClr val="0033CC"/>
                        </a:solidFill>
                      </a:endParaRPr>
                    </a:p>
                  </a:txBody>
                  <a:tcPr marL="97155" marR="97155" marT="48260" marB="4826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68375">
                        <a:buNone/>
                      </a:pPr>
                      <a:endParaRPr b="1">
                        <a:solidFill>
                          <a:srgbClr val="0033CC"/>
                        </a:solidFill>
                      </a:endParaRPr>
                    </a:p>
                  </a:txBody>
                  <a:tcPr marL="97155" marR="97155" marT="48260" marB="4826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68375">
                        <a:buNone/>
                      </a:pPr>
                      <a:endParaRPr b="1">
                        <a:solidFill>
                          <a:srgbClr val="0033CC"/>
                        </a:solidFill>
                      </a:endParaRPr>
                    </a:p>
                  </a:txBody>
                  <a:tcPr marL="97155" marR="97155" marT="48260" marB="4826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850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68375">
                        <a:buNone/>
                      </a:pPr>
                      <a:r>
                        <a:rPr lang="zh-CN" altLang="en-US" b="1" dirty="0"/>
                        <a:t>      </a:t>
                      </a:r>
                      <a:r>
                        <a:rPr lang="en-US" altLang="x-none" b="1" dirty="0"/>
                        <a:t>…</a:t>
                      </a:r>
                      <a:endParaRPr lang="en-US" altLang="x-none" b="1" dirty="0"/>
                    </a:p>
                  </a:txBody>
                  <a:tcPr marL="97155" marR="97155" marT="48260" marB="48260" vert="horz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68375">
                        <a:buNone/>
                      </a:pPr>
                      <a:endParaRPr b="1">
                        <a:solidFill>
                          <a:srgbClr val="0033CC"/>
                        </a:solidFill>
                      </a:endParaRPr>
                    </a:p>
                  </a:txBody>
                  <a:tcPr marL="97155" marR="97155" marT="48260" marB="4826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68375">
                        <a:buNone/>
                      </a:pPr>
                      <a:endParaRPr b="1">
                        <a:solidFill>
                          <a:srgbClr val="0033CC"/>
                        </a:solidFill>
                      </a:endParaRPr>
                    </a:p>
                  </a:txBody>
                  <a:tcPr marL="97155" marR="97155" marT="48260" marB="4826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68375">
                        <a:buNone/>
                      </a:pPr>
                      <a:endParaRPr b="1">
                        <a:solidFill>
                          <a:srgbClr val="0033CC"/>
                        </a:solidFill>
                      </a:endParaRPr>
                    </a:p>
                  </a:txBody>
                  <a:tcPr marL="97155" marR="97155" marT="48260" marB="4826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68375">
                        <a:buNone/>
                      </a:pPr>
                      <a:endParaRPr b="1">
                        <a:solidFill>
                          <a:srgbClr val="0033CC"/>
                        </a:solidFill>
                      </a:endParaRPr>
                    </a:p>
                  </a:txBody>
                  <a:tcPr marL="97155" marR="97155" marT="48260" marB="4826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ontrols>
      <mc:AlternateContent xmlns:mc="http://schemas.openxmlformats.org/markup-compatibility/2006">
        <mc:Choice xmlns:v="urn:schemas-microsoft-com:vml" Requires="v">
          <p:control spid="1025" name="" r:id="rId1" imgW="3313113" imgH="747712"/>
        </mc:Choice>
        <mc:Fallback>
          <p:control name="" r:id="rId1" imgW="3313113" imgH="747712">
            <p:pic>
              <p:nvPicPr>
                <p:cNvPr id="0" name="Host Control  1024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651500" y="119063"/>
                  <a:ext cx="3313113" cy="7477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9720" y="280670"/>
            <a:ext cx="8651875" cy="56349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上生物课的第一天开始，教室里就挂了一幅人体解剖图，上面标明了重要的骨骼、肌肉等的名称和部位。整个学期那幅图都留在那里，不过老师从没有提起它。最近一次测验，学生们一进课堂，发现人体解剖图不见了，原来的位置上写了一道题∶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列举人体各主要骨骼的名称和部位。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全班同学异口同声地抗议∶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我们从来没有学过。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这不是理由，哪些知识已经挂在教室里好几个月了。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老师告诫说，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永远记住，学习不只是学别人告诉你的东西。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1645" y="5954395"/>
            <a:ext cx="8412480" cy="8045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为什么同学们没有记住那幅人体解剖图？</a:t>
            </a:r>
            <a:endParaRPr lang="zh-CN" altLang="en-US" sz="36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矩形 54273"/>
          <p:cNvSpPr/>
          <p:nvPr/>
        </p:nvSpPr>
        <p:spPr>
          <a:xfrm>
            <a:off x="304800" y="381000"/>
            <a:ext cx="8439150" cy="5207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endParaRPr sz="2800" b="1">
              <a:effectLst>
                <a:outerShdw blurRad="38100" dist="38100" dir="2700000">
                  <a:srgbClr val="C0C0C0"/>
                </a:outerShdw>
              </a:effectLst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33794" name="矩形 54274"/>
          <p:cNvSpPr/>
          <p:nvPr/>
        </p:nvSpPr>
        <p:spPr>
          <a:xfrm>
            <a:off x="7848600" y="5867400"/>
            <a:ext cx="990600" cy="304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脚印长度（厘米）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795" name="矩形 54275"/>
          <p:cNvSpPr/>
          <p:nvPr/>
        </p:nvSpPr>
        <p:spPr>
          <a:xfrm rot="5400000">
            <a:off x="823913" y="520700"/>
            <a:ext cx="838200" cy="401638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身高（厘米）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54277" name="表格 54276"/>
          <p:cNvGraphicFramePr/>
          <p:nvPr/>
        </p:nvGraphicFramePr>
        <p:xfrm>
          <a:off x="1524000" y="263525"/>
          <a:ext cx="6096000" cy="5527675"/>
        </p:xfrm>
        <a:graphic>
          <a:graphicData uri="http://schemas.openxmlformats.org/drawingml/2006/table">
            <a:tbl>
              <a:tblPr/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690563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cap="flat">
                      <a:noFill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215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cap="flat">
                      <a:noFill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0562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cap="flat">
                      <a:noFill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215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cap="flat">
                      <a:noFill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8975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cap="flat">
                      <a:noFill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0563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cap="flat">
                      <a:noFill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215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cap="flat">
                      <a:noFill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0562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cap="flat">
                      <a:noFill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charset="-52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3897" name="直接连接符 54409"/>
          <p:cNvSpPr/>
          <p:nvPr/>
        </p:nvSpPr>
        <p:spPr>
          <a:xfrm>
            <a:off x="1524000" y="5791200"/>
            <a:ext cx="7010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p>
            <a:pPr lvl="0"/>
            <a:endParaRPr lang="zh-CN" altLang="en-US">
              <a:latin typeface="Arial" panose="020B0604020202020204" charset="-52"/>
              <a:ea typeface="宋体" panose="02010600030101010101" pitchFamily="2" charset="-122"/>
            </a:endParaRPr>
          </a:p>
        </p:txBody>
      </p:sp>
      <p:sp>
        <p:nvSpPr>
          <p:cNvPr id="33898" name="直接连接符 54410"/>
          <p:cNvSpPr/>
          <p:nvPr/>
        </p:nvSpPr>
        <p:spPr>
          <a:xfrm flipV="1">
            <a:off x="1524000" y="457200"/>
            <a:ext cx="0" cy="5334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p>
            <a:pPr lvl="0"/>
            <a:endParaRPr lang="zh-CN" altLang="en-US">
              <a:latin typeface="Arial" panose="020B0604020202020204" charset="-52"/>
              <a:ea typeface="宋体" panose="02010600030101010101" pitchFamily="2" charset="-122"/>
            </a:endParaRPr>
          </a:p>
        </p:txBody>
      </p:sp>
      <p:sp>
        <p:nvSpPr>
          <p:cNvPr id="33899" name="矩形 54411"/>
          <p:cNvSpPr/>
          <p:nvPr/>
        </p:nvSpPr>
        <p:spPr>
          <a:xfrm>
            <a:off x="1219200" y="5181600"/>
            <a:ext cx="228600" cy="228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140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900" name="矩形 54412"/>
          <p:cNvSpPr/>
          <p:nvPr/>
        </p:nvSpPr>
        <p:spPr>
          <a:xfrm>
            <a:off x="1219200" y="4648200"/>
            <a:ext cx="228600" cy="228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150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901" name="矩形 54413"/>
          <p:cNvSpPr/>
          <p:nvPr/>
        </p:nvSpPr>
        <p:spPr>
          <a:xfrm>
            <a:off x="1219200" y="4114800"/>
            <a:ext cx="228600" cy="228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160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902" name="矩形 54414"/>
          <p:cNvSpPr/>
          <p:nvPr/>
        </p:nvSpPr>
        <p:spPr>
          <a:xfrm>
            <a:off x="1219200" y="3581400"/>
            <a:ext cx="228600" cy="228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170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903" name="矩形 54415"/>
          <p:cNvSpPr/>
          <p:nvPr/>
        </p:nvSpPr>
        <p:spPr>
          <a:xfrm>
            <a:off x="1219200" y="3048000"/>
            <a:ext cx="228600" cy="228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180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904" name="矩形 54416"/>
          <p:cNvSpPr/>
          <p:nvPr/>
        </p:nvSpPr>
        <p:spPr>
          <a:xfrm>
            <a:off x="1219200" y="2590800"/>
            <a:ext cx="228600" cy="228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190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905" name="矩形 54417"/>
          <p:cNvSpPr/>
          <p:nvPr/>
        </p:nvSpPr>
        <p:spPr>
          <a:xfrm>
            <a:off x="1219200" y="2133600"/>
            <a:ext cx="228600" cy="228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200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906" name="矩形 54418"/>
          <p:cNvSpPr/>
          <p:nvPr/>
        </p:nvSpPr>
        <p:spPr>
          <a:xfrm>
            <a:off x="1219200" y="1600200"/>
            <a:ext cx="228600" cy="228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210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907" name="矩形 54419"/>
          <p:cNvSpPr/>
          <p:nvPr/>
        </p:nvSpPr>
        <p:spPr>
          <a:xfrm>
            <a:off x="2057400" y="5867400"/>
            <a:ext cx="152400" cy="228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908" name="矩形 54420"/>
          <p:cNvSpPr/>
          <p:nvPr/>
        </p:nvSpPr>
        <p:spPr>
          <a:xfrm>
            <a:off x="2667000" y="5867400"/>
            <a:ext cx="152400" cy="228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909" name="矩形 54421"/>
          <p:cNvSpPr/>
          <p:nvPr/>
        </p:nvSpPr>
        <p:spPr>
          <a:xfrm>
            <a:off x="3276600" y="5867400"/>
            <a:ext cx="152400" cy="228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21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910" name="矩形 54422"/>
          <p:cNvSpPr/>
          <p:nvPr/>
        </p:nvSpPr>
        <p:spPr>
          <a:xfrm>
            <a:off x="3886200" y="5867400"/>
            <a:ext cx="152400" cy="228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22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911" name="矩形 54423"/>
          <p:cNvSpPr/>
          <p:nvPr/>
        </p:nvSpPr>
        <p:spPr>
          <a:xfrm>
            <a:off x="4495800" y="5867400"/>
            <a:ext cx="152400" cy="228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23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912" name="矩形 54424"/>
          <p:cNvSpPr/>
          <p:nvPr/>
        </p:nvSpPr>
        <p:spPr>
          <a:xfrm>
            <a:off x="5105400" y="5867400"/>
            <a:ext cx="152400" cy="228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24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913" name="矩形 54425"/>
          <p:cNvSpPr/>
          <p:nvPr/>
        </p:nvSpPr>
        <p:spPr>
          <a:xfrm>
            <a:off x="5715000" y="5867400"/>
            <a:ext cx="152400" cy="228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25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914" name="矩形 54426"/>
          <p:cNvSpPr/>
          <p:nvPr/>
        </p:nvSpPr>
        <p:spPr>
          <a:xfrm>
            <a:off x="6324600" y="5867400"/>
            <a:ext cx="152400" cy="228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26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915" name="矩形 54427"/>
          <p:cNvSpPr/>
          <p:nvPr/>
        </p:nvSpPr>
        <p:spPr>
          <a:xfrm>
            <a:off x="6934200" y="5867400"/>
            <a:ext cx="152400" cy="228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27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916" name="矩形 54428"/>
          <p:cNvSpPr/>
          <p:nvPr/>
        </p:nvSpPr>
        <p:spPr>
          <a:xfrm>
            <a:off x="7543800" y="5867400"/>
            <a:ext cx="152400" cy="228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28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049" name="" r:id="rId1" imgW="3313113" imgH="747712"/>
        </mc:Choice>
        <mc:Fallback>
          <p:control name="" r:id="rId1" imgW="3313113" imgH="747712">
            <p:pic>
              <p:nvPicPr>
                <p:cNvPr id="0" name="Host Control  2048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651500" y="119063"/>
                  <a:ext cx="3313113" cy="7477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文本框 55297"/>
          <p:cNvSpPr txBox="1"/>
          <p:nvPr/>
        </p:nvSpPr>
        <p:spPr>
          <a:xfrm>
            <a:off x="1219200" y="2895600"/>
            <a:ext cx="5867400" cy="677863"/>
          </a:xfrm>
          <a:prstGeom prst="rect">
            <a:avLst/>
          </a:prstGeom>
          <a:noFill/>
          <a:ln w="9525">
            <a:noFill/>
          </a:ln>
        </p:spPr>
        <p:txBody>
          <a:bodyPr lIns="96765" tIns="48383" rIns="96765" bIns="48383" anchor="t">
            <a:spAutoFit/>
          </a:bodyPr>
          <a:p>
            <a:pPr lvl="0">
              <a:spcBef>
                <a:spcPct val="50000"/>
              </a:spcBef>
            </a:pPr>
            <a:endParaRPr lang="zh-CN" altLang="en-US" sz="3800" dirty="0">
              <a:latin typeface="Arial" panose="020B0604020202020204" charset="-52"/>
              <a:ea typeface="宋体" panose="02010600030101010101" pitchFamily="2" charset="-122"/>
            </a:endParaRPr>
          </a:p>
        </p:txBody>
      </p:sp>
      <p:sp>
        <p:nvSpPr>
          <p:cNvPr id="55299" name="文本框 55298"/>
          <p:cNvSpPr txBox="1"/>
          <p:nvPr/>
        </p:nvSpPr>
        <p:spPr>
          <a:xfrm>
            <a:off x="684213" y="333375"/>
            <a:ext cx="5105400" cy="1247140"/>
          </a:xfrm>
          <a:prstGeom prst="rect">
            <a:avLst/>
          </a:prstGeom>
          <a:noFill/>
          <a:ln w="9525">
            <a:noFill/>
          </a:ln>
        </p:spPr>
        <p:txBody>
          <a:bodyPr lIns="96765" tIns="48383" rIns="96765" bIns="48383"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800" b="1" dirty="0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ea"/>
              </a:rPr>
              <a:t>5.从实证中得出结论</a:t>
            </a:r>
            <a:endParaRPr lang="zh-CN" altLang="en-US" sz="3800" b="1" dirty="0">
              <a:solidFill>
                <a:schemeClr val="accent1"/>
              </a:solidFill>
              <a:latin typeface="Arial" panose="020B0604020202020204" charset="-52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x-none" sz="2500" dirty="0">
                <a:latin typeface="Arial" panose="020B0604020202020204" charset="-52"/>
                <a:ea typeface="宋体" panose="02010600030101010101" pitchFamily="2" charset="-122"/>
              </a:rPr>
              <a:t>________________________</a:t>
            </a:r>
            <a:endParaRPr lang="en-US" altLang="x-none" sz="2500" dirty="0">
              <a:latin typeface="Arial" panose="020B0604020202020204" charset="-52"/>
              <a:ea typeface="宋体" panose="02010600030101010101" pitchFamily="2" charset="-122"/>
            </a:endParaRPr>
          </a:p>
        </p:txBody>
      </p:sp>
      <p:sp>
        <p:nvSpPr>
          <p:cNvPr id="55300" name="文本框 55299"/>
          <p:cNvSpPr txBox="1"/>
          <p:nvPr/>
        </p:nvSpPr>
        <p:spPr>
          <a:xfrm>
            <a:off x="323850" y="3022600"/>
            <a:ext cx="8497888" cy="1787525"/>
          </a:xfrm>
          <a:prstGeom prst="rect">
            <a:avLst/>
          </a:prstGeom>
          <a:noFill/>
          <a:ln w="9525">
            <a:noFill/>
          </a:ln>
        </p:spPr>
        <p:txBody>
          <a:bodyPr wrap="square" lIns="96765" tIns="48383" rIns="96765" bIns="48383"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700" b="1" dirty="0">
                <a:latin typeface="Arial" panose="020B0604020202020204" charset="-52"/>
                <a:ea typeface="宋体" panose="02010600030101010101" pitchFamily="2" charset="-122"/>
              </a:rPr>
              <a:t>通过我们对数据处理，分析得出结论后，   我们又如何去检验结论是不是正确呢？</a:t>
            </a:r>
            <a:endParaRPr lang="zh-CN" altLang="en-US" sz="3700" b="1" dirty="0">
              <a:latin typeface="Arial" panose="020B0604020202020204" charset="-52"/>
              <a:ea typeface="宋体" panose="02010600030101010101" pitchFamily="2" charset="-122"/>
            </a:endParaRPr>
          </a:p>
        </p:txBody>
      </p:sp>
      <p:sp>
        <p:nvSpPr>
          <p:cNvPr id="55301" name="文本框 55300"/>
          <p:cNvSpPr txBox="1"/>
          <p:nvPr/>
        </p:nvSpPr>
        <p:spPr>
          <a:xfrm>
            <a:off x="684213" y="1989138"/>
            <a:ext cx="4191000" cy="676275"/>
          </a:xfrm>
          <a:prstGeom prst="rect">
            <a:avLst/>
          </a:prstGeom>
          <a:noFill/>
          <a:ln w="9525">
            <a:noFill/>
          </a:ln>
        </p:spPr>
        <p:txBody>
          <a:bodyPr lIns="96765" tIns="48383" rIns="96765" bIns="48383" anchor="t">
            <a:spAutoFit/>
          </a:bodyPr>
          <a:p>
            <a:pPr lvl="0">
              <a:spcBef>
                <a:spcPct val="50000"/>
              </a:spcBef>
            </a:pPr>
            <a:r>
              <a:rPr lang="en-US" altLang="x-none" sz="3800" b="1" dirty="0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6.</a:t>
            </a:r>
            <a:r>
              <a:rPr lang="zh-CN" altLang="en-US" sz="3800" b="1" dirty="0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评价与交流</a:t>
            </a:r>
            <a:endParaRPr lang="zh-CN" altLang="en-US" sz="3800" b="1" dirty="0">
              <a:solidFill>
                <a:schemeClr val="accent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  <p:bldP spid="55299" grpId="0"/>
      <p:bldP spid="55300" grpId="0"/>
      <p:bldP spid="5530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矩形 56321"/>
          <p:cNvSpPr/>
          <p:nvPr/>
        </p:nvSpPr>
        <p:spPr>
          <a:xfrm>
            <a:off x="0" y="0"/>
            <a:ext cx="9144000" cy="148590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anchor="t"/>
          <a:p>
            <a:pPr lvl="0"/>
            <a:endParaRPr lang="zh-CN" altLang="en-US">
              <a:latin typeface="Arial" panose="020B0604020202020204" charset="-52"/>
              <a:ea typeface="宋体" panose="02010600030101010101" pitchFamily="2" charset="-122"/>
            </a:endParaRPr>
          </a:p>
        </p:txBody>
      </p:sp>
      <p:pic>
        <p:nvPicPr>
          <p:cNvPr id="35842" name="图片 56322" descr="脚印的长度与身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" y="0"/>
            <a:ext cx="2155825" cy="1485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矩形 56323"/>
          <p:cNvSpPr/>
          <p:nvPr/>
        </p:nvSpPr>
        <p:spPr>
          <a:xfrm>
            <a:off x="4440238" y="406400"/>
            <a:ext cx="4452937" cy="600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38E0B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38E0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脚印的长度与身高有什么关系？</a:t>
            </a:r>
            <a:endParaRPr lang="zh-CN" altLang="en-US" sz="3600">
              <a:ln w="9525" cap="flat" cmpd="sng">
                <a:solidFill>
                  <a:srgbClr val="C38E0B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C38E0B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44" name="矩形 56324" descr="纸袋"/>
          <p:cNvSpPr/>
          <p:nvPr/>
        </p:nvSpPr>
        <p:spPr>
          <a:xfrm>
            <a:off x="2700338" y="476250"/>
            <a:ext cx="1584325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8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0">
                  <a:blip r:embed="rId2"/>
                </a:blipFill>
                <a:effectLst>
                  <a:outerShdw dist="563969" dir="14049730" sx="125000" sy="125000" algn="tl" rotWithShape="0">
                    <a:srgbClr val="C7DFD3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探究：</a:t>
            </a:r>
            <a:endParaRPr lang="zh-CN" altLang="en-US" sz="3600" b="1">
              <a:ln w="9525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0">
                <a:blip r:embed="rId2"/>
              </a:blipFill>
              <a:effectLst>
                <a:outerShdw dist="563969" dir="14049730" sx="125000" sy="125000" algn="tl" rotWithShape="0">
                  <a:srgbClr val="C7DFD3">
                    <a:alpha val="75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6326" name="文本框 56325"/>
          <p:cNvSpPr txBox="1"/>
          <p:nvPr/>
        </p:nvSpPr>
        <p:spPr>
          <a:xfrm>
            <a:off x="34925" y="1989138"/>
            <a:ext cx="9109075" cy="41767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科学家们测量了许多人的身高和脚印长度之后，得出了从脚印长度推算身高的公式：</a:t>
            </a:r>
            <a:endParaRPr lang="zh-CN" altLang="en-US" sz="4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/>
            <a:endParaRPr lang="zh-CN" altLang="en-US" sz="36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algn="ctr"/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身高</a:t>
            </a:r>
            <a:r>
              <a:rPr lang="en-US" altLang="x-none" sz="40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(</a:t>
            </a:r>
            <a:r>
              <a:rPr lang="zh-CN" altLang="en-US" sz="40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厘米</a:t>
            </a:r>
            <a:r>
              <a:rPr lang="en-US" altLang="x-none" sz="40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)</a:t>
            </a:r>
            <a:r>
              <a:rPr lang="zh-CN" altLang="en-US" sz="40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＝脚印长度</a:t>
            </a:r>
            <a:r>
              <a:rPr lang="en-US" altLang="x-none" sz="40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(</a:t>
            </a:r>
            <a:r>
              <a:rPr lang="zh-CN" altLang="en-US" sz="40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厘米</a:t>
            </a:r>
            <a:r>
              <a:rPr lang="en-US" altLang="x-none" sz="40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)×6.876 </a:t>
            </a:r>
            <a:br>
              <a:rPr lang="en-US" altLang="x-none" sz="3600" b="1" dirty="0">
                <a:solidFill>
                  <a:srgbClr val="FF0000"/>
                </a:solidFill>
                <a:latin typeface="Arial" panose="020B0604020202020204" charset="-52"/>
                <a:ea typeface="宋体" panose="02010600030101010101" pitchFamily="2" charset="-122"/>
              </a:rPr>
            </a:br>
            <a:endParaRPr lang="en-US" altLang="x-none" sz="3600" b="1" dirty="0">
              <a:solidFill>
                <a:srgbClr val="FF0000"/>
              </a:solidFill>
              <a:latin typeface="Arial" panose="020B0604020202020204" charset="-52"/>
              <a:ea typeface="宋体" panose="02010600030101010101" pitchFamily="2" charset="-122"/>
            </a:endParaRPr>
          </a:p>
          <a:p>
            <a:pPr lvl="0"/>
            <a:endParaRPr lang="zh-CN" altLang="en-US" sz="3600" b="1" i="1" dirty="0">
              <a:solidFill>
                <a:srgbClr val="0000FF"/>
              </a:solidFill>
              <a:latin typeface="Arial" panose="020B0604020202020204" charset="-5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6" grpId="0" bldLvl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38530" y="697230"/>
            <a:ext cx="6192520" cy="50831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3600" dirty="0" smtClean="0">
                <a:solidFill>
                  <a:srgbClr val="05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探究式学习的基本要求</a:t>
            </a:r>
            <a:endParaRPr lang="zh-CN" altLang="en-US" sz="3600" dirty="0" smtClean="0">
              <a:solidFill>
                <a:srgbClr val="05060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endParaRPr lang="zh-CN" altLang="en-US" sz="3600" dirty="0" smtClean="0">
              <a:solidFill>
                <a:srgbClr val="05060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rgbClr val="05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dirty="0" smtClean="0">
                <a:solidFill>
                  <a:srgbClr val="05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、提出和聚焦问题</a:t>
            </a:r>
            <a:endParaRPr lang="zh-CN" altLang="en-US" sz="3600" dirty="0" smtClean="0">
              <a:solidFill>
                <a:srgbClr val="05060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rgbClr val="05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dirty="0" smtClean="0">
                <a:solidFill>
                  <a:srgbClr val="05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、预测设计研究方案</a:t>
            </a:r>
            <a:endParaRPr lang="zh-CN" altLang="en-US" sz="3600" dirty="0" smtClean="0">
              <a:solidFill>
                <a:srgbClr val="05060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rgbClr val="05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 dirty="0" smtClean="0">
                <a:solidFill>
                  <a:srgbClr val="05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、收集和获取证据</a:t>
            </a:r>
            <a:endParaRPr lang="zh-CN" altLang="en-US" sz="3600" dirty="0" smtClean="0">
              <a:solidFill>
                <a:srgbClr val="05060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rgbClr val="05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600" dirty="0" smtClean="0">
                <a:solidFill>
                  <a:srgbClr val="05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、从实证中得出结论</a:t>
            </a:r>
            <a:endParaRPr lang="zh-CN" altLang="en-US" sz="3600" dirty="0" smtClean="0">
              <a:solidFill>
                <a:srgbClr val="05060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rgbClr val="05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600" dirty="0" smtClean="0">
                <a:solidFill>
                  <a:srgbClr val="05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、交流讨论和评价</a:t>
            </a:r>
            <a:endParaRPr lang="zh-CN" altLang="en-US" sz="3600" dirty="0" smtClean="0">
              <a:solidFill>
                <a:srgbClr val="05060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 Box 2"/>
          <p:cNvSpPr txBox="1"/>
          <p:nvPr/>
        </p:nvSpPr>
        <p:spPr>
          <a:xfrm>
            <a:off x="1260475" y="1484313"/>
            <a:ext cx="731838" cy="38163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5pPr>
          </a:lstStyle>
          <a:p>
            <a:pPr marL="0" lvl="0" indent="0" eaLnBrk="1" fontAlgn="base" hangingPunct="1">
              <a:spcBef>
                <a:spcPct val="50000"/>
              </a:spcBef>
              <a:buNone/>
            </a:pPr>
            <a:r>
              <a:rPr lang="zh-CN" altLang="en-US" sz="3600" strike="noStrike" noProof="1" dirty="0"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倡导新的学习方式</a:t>
            </a:r>
            <a:endParaRPr lang="zh-CN" altLang="en-US" sz="3600" strike="noStrike" noProof="1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22531" name="AutoShape 3"/>
          <p:cNvSpPr/>
          <p:nvPr/>
        </p:nvSpPr>
        <p:spPr>
          <a:xfrm>
            <a:off x="2193925" y="2060575"/>
            <a:ext cx="649288" cy="2592388"/>
          </a:xfrm>
          <a:prstGeom prst="leftBrace">
            <a:avLst>
              <a:gd name="adj1" fmla="val 3327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buNone/>
            </a:pPr>
            <a:endParaRPr lang="zh-CN" altLang="en-US" sz="1800" b="0" strike="noStrike" noProof="1" dirty="0"/>
          </a:p>
        </p:txBody>
      </p:sp>
      <p:sp>
        <p:nvSpPr>
          <p:cNvPr id="22532" name="AutoShape 4"/>
          <p:cNvSpPr/>
          <p:nvPr/>
        </p:nvSpPr>
        <p:spPr>
          <a:xfrm>
            <a:off x="3132138" y="2133600"/>
            <a:ext cx="1944688" cy="215900"/>
          </a:xfrm>
          <a:prstGeom prst="rightArrow">
            <a:avLst>
              <a:gd name="adj1" fmla="val 50000"/>
              <a:gd name="adj2" fmla="val 22518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buNone/>
            </a:pPr>
            <a:endParaRPr lang="zh-CN" altLang="en-US" sz="1800" b="0" strike="noStrike" noProof="1" dirty="0"/>
          </a:p>
        </p:txBody>
      </p:sp>
      <p:sp>
        <p:nvSpPr>
          <p:cNvPr id="22533" name="AutoShape 5"/>
          <p:cNvSpPr/>
          <p:nvPr/>
        </p:nvSpPr>
        <p:spPr>
          <a:xfrm>
            <a:off x="3060700" y="3284538"/>
            <a:ext cx="1943100" cy="215900"/>
          </a:xfrm>
          <a:prstGeom prst="rightArrow">
            <a:avLst>
              <a:gd name="adj1" fmla="val 50000"/>
              <a:gd name="adj2" fmla="val 2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buNone/>
            </a:pPr>
            <a:endParaRPr lang="zh-CN" altLang="en-US" sz="1800" b="0" strike="noStrike" noProof="1" dirty="0"/>
          </a:p>
        </p:txBody>
      </p:sp>
      <p:sp>
        <p:nvSpPr>
          <p:cNvPr id="22534" name="AutoShape 6"/>
          <p:cNvSpPr/>
          <p:nvPr/>
        </p:nvSpPr>
        <p:spPr>
          <a:xfrm>
            <a:off x="3132138" y="4292600"/>
            <a:ext cx="1944688" cy="215900"/>
          </a:xfrm>
          <a:prstGeom prst="rightArrow">
            <a:avLst>
              <a:gd name="adj1" fmla="val 50000"/>
              <a:gd name="adj2" fmla="val 22518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buNone/>
            </a:pPr>
            <a:endParaRPr lang="zh-CN" altLang="en-US" sz="1800" b="0" strike="noStrike" noProof="1" dirty="0"/>
          </a:p>
        </p:txBody>
      </p:sp>
      <p:sp>
        <p:nvSpPr>
          <p:cNvPr id="22535" name="Text Box 7"/>
          <p:cNvSpPr txBox="1"/>
          <p:nvPr/>
        </p:nvSpPr>
        <p:spPr>
          <a:xfrm>
            <a:off x="5076825" y="1916113"/>
            <a:ext cx="3382963" cy="27733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5pPr>
          </a:lstStyle>
          <a:p>
            <a:pPr marL="0" lvl="0" indent="0" eaLnBrk="1" fontAlgn="base" hangingPunct="1">
              <a:spcBef>
                <a:spcPct val="50000"/>
              </a:spcBef>
              <a:buNone/>
            </a:pPr>
            <a:r>
              <a:rPr lang="zh-CN" altLang="en-US" sz="4400" strike="noStrike" noProof="1" dirty="0"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自主学习</a:t>
            </a:r>
            <a:endParaRPr lang="zh-CN" altLang="en-US" sz="4400" strike="noStrike" noProof="1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 marL="0" lvl="0" indent="0" eaLnBrk="1" fontAlgn="base" hangingPunct="1">
              <a:spcBef>
                <a:spcPct val="50000"/>
              </a:spcBef>
              <a:buNone/>
            </a:pPr>
            <a:r>
              <a:rPr lang="zh-CN" altLang="en-US" sz="4400" strike="noStrike" noProof="1" dirty="0"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合作学习</a:t>
            </a:r>
            <a:endParaRPr lang="zh-CN" altLang="en-US" sz="4400" strike="noStrike" noProof="1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 marL="0" lvl="0" indent="0" eaLnBrk="1" fontAlgn="base" hangingPunct="1">
              <a:spcBef>
                <a:spcPct val="50000"/>
              </a:spcBef>
              <a:buNone/>
            </a:pPr>
            <a:r>
              <a:rPr lang="zh-CN" altLang="en-US" sz="4400" strike="noStrike" noProof="1" dirty="0"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探究学习</a:t>
            </a:r>
            <a:endParaRPr lang="zh-CN" altLang="en-US" sz="4400" strike="noStrike" noProof="1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内容占位符 2"/>
          <p:cNvSpPr>
            <a:spLocks noGrp="1"/>
          </p:cNvSpPr>
          <p:nvPr>
            <p:ph idx="1"/>
          </p:nvPr>
        </p:nvSpPr>
        <p:spPr>
          <a:xfrm>
            <a:off x="381000" y="304800"/>
            <a:ext cx="8229600" cy="4525963"/>
          </a:xfrm>
        </p:spPr>
        <p:txBody>
          <a:bodyPr anchor="t"/>
          <a:p>
            <a:r>
              <a:rPr lang="zh-CN" altLang="en-US"/>
              <a:t>下列关于自主学习的说法正确的是（     ）</a:t>
            </a:r>
            <a:endParaRPr lang="zh-CN" altLang="en-US"/>
          </a:p>
          <a:p>
            <a:r>
              <a:rPr lang="en-US" altLang="zh-CN"/>
              <a:t>A</a:t>
            </a:r>
            <a:r>
              <a:rPr lang="zh-CN" altLang="en-US"/>
              <a:t>、自主学习就是自己独立的学习，不需要他人的帮助</a:t>
            </a:r>
            <a:endParaRPr lang="zh-CN" altLang="en-US"/>
          </a:p>
          <a:p>
            <a:r>
              <a:rPr lang="en-US" altLang="zh-CN"/>
              <a:t>B</a:t>
            </a:r>
            <a:r>
              <a:rPr lang="zh-CN" altLang="en-US"/>
              <a:t>、自主学习就是在他人的辅导下学习</a:t>
            </a:r>
            <a:endParaRPr lang="zh-CN" altLang="en-US"/>
          </a:p>
          <a:p>
            <a:r>
              <a:rPr lang="en-US" altLang="zh-CN"/>
              <a:t>C</a:t>
            </a:r>
            <a:r>
              <a:rPr lang="zh-CN" altLang="en-US"/>
              <a:t>、自主学习是一种积极主动的学习方式</a:t>
            </a:r>
            <a:endParaRPr lang="zh-CN" altLang="en-US"/>
          </a:p>
          <a:p>
            <a:r>
              <a:rPr lang="en-US" altLang="zh-CN"/>
              <a:t>D</a:t>
            </a:r>
            <a:r>
              <a:rPr lang="zh-CN" altLang="en-US"/>
              <a:t>、自主学习就是以自己为主，想学什么就学什么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72200" y="4495800"/>
            <a:ext cx="1628140" cy="91440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base"/>
            <a:r>
              <a:rPr lang="en-US" altLang="zh-CN" sz="54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charset="-52"/>
                <a:ea typeface="宋体" panose="02010600030101010101" pitchFamily="2" charset="-122"/>
                <a:cs typeface="+mn-ea"/>
              </a:rPr>
              <a:t>C</a:t>
            </a:r>
            <a:endParaRPr lang="en-US" altLang="zh-CN" sz="5400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标题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/>
          </a:p>
        </p:txBody>
      </p:sp>
      <p:sp>
        <p:nvSpPr>
          <p:cNvPr id="48130" name="内容占位符 2"/>
          <p:cNvSpPr>
            <a:spLocks noGrp="1"/>
          </p:cNvSpPr>
          <p:nvPr>
            <p:ph idx="1"/>
          </p:nvPr>
        </p:nvSpPr>
        <p:spPr/>
        <p:txBody>
          <a:bodyPr anchor="t"/>
          <a:p>
            <a:pPr marL="0" indent="0">
              <a:buNone/>
            </a:pPr>
            <a:r>
              <a:rPr lang="zh-CN" altLang="en-US"/>
              <a:t>小明课后能够对每天所学内容进行系统地复习，并进一步分析自己在学习中遇到的问题，及时采取措施补救。这说明（        ）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A</a:t>
            </a:r>
            <a:r>
              <a:rPr lang="zh-CN" altLang="en-US"/>
              <a:t>、学习需要有目标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B</a:t>
            </a:r>
            <a:r>
              <a:rPr lang="zh-CN" altLang="en-US"/>
              <a:t>、</a:t>
            </a:r>
            <a:r>
              <a:rPr lang="zh-CN" altLang="en-US">
                <a:sym typeface="Arial" panose="020B0604020202020204" pitchFamily="34" charset="0"/>
              </a:rPr>
              <a:t>学习需要有计划</a:t>
            </a:r>
            <a:endParaRPr lang="zh-CN" altLang="en-US">
              <a:sym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/>
              <a:t>C</a:t>
            </a:r>
            <a:r>
              <a:rPr lang="zh-CN" altLang="en-US"/>
              <a:t>、</a:t>
            </a:r>
            <a:r>
              <a:rPr lang="zh-CN" altLang="en-US">
                <a:sym typeface="宋体" panose="02010600030101010101" pitchFamily="2" charset="-122"/>
              </a:rPr>
              <a:t>学习需要不断总结和自我反思</a:t>
            </a:r>
            <a:endParaRPr lang="zh-CN" altLang="en-US">
              <a:sym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/>
              <a:t>D</a:t>
            </a:r>
            <a:r>
              <a:rPr lang="zh-CN" altLang="en-US"/>
              <a:t>、</a:t>
            </a:r>
            <a:r>
              <a:rPr lang="zh-CN" altLang="en-US">
                <a:sym typeface="宋体" panose="02010600030101010101" pitchFamily="2" charset="-122"/>
              </a:rPr>
              <a:t>学习需要拜托家长和老师的依赖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10400" y="3352800"/>
            <a:ext cx="1327150" cy="91440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base"/>
            <a:r>
              <a:rPr lang="en-US" altLang="zh-CN" sz="54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charset="-52"/>
                <a:ea typeface="宋体" panose="02010600030101010101" pitchFamily="2" charset="-122"/>
                <a:cs typeface="+mn-ea"/>
              </a:rPr>
              <a:t>C</a:t>
            </a:r>
            <a:endParaRPr lang="en-US" altLang="zh-CN" sz="5400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文本占位符 70657"/>
          <p:cNvSpPr>
            <a:spLocks noGrp="1"/>
          </p:cNvSpPr>
          <p:nvPr>
            <p:ph idx="1"/>
          </p:nvPr>
        </p:nvSpPr>
        <p:spPr>
          <a:ln>
            <a:miter/>
          </a:ln>
        </p:spPr>
        <p:txBody>
          <a:bodyPr anchor="t"/>
          <a:p>
            <a:pPr marL="1905" indent="-1905" fontAlgn="base"/>
            <a:r>
              <a:rPr lang="zh-CN" altLang="en-US" sz="3600" strike="noStrike" noProof="1" dirty="0"/>
              <a:t>古人云：“独学而无友，则孤陋而寡闻。”这启示我们学会（     ）</a:t>
            </a:r>
            <a:endParaRPr lang="zh-CN" altLang="en-US" sz="3600" strike="noStrike" noProof="1" dirty="0"/>
          </a:p>
          <a:p>
            <a:pPr marL="1905" indent="-1905" fontAlgn="base"/>
            <a:endParaRPr lang="zh-CN" altLang="en-US" sz="3600" strike="noStrike" noProof="1" dirty="0"/>
          </a:p>
          <a:p>
            <a:pPr marL="1905" indent="-344805" fontAlgn="base">
              <a:buNone/>
            </a:pPr>
            <a:r>
              <a:rPr lang="zh-CN" altLang="en-US" sz="3600" strike="noStrike" noProof="1" dirty="0"/>
              <a:t>  A.自主学习                B.合作学习</a:t>
            </a:r>
            <a:endParaRPr lang="zh-CN" altLang="en-US" sz="3600" strike="noStrike" noProof="1" dirty="0"/>
          </a:p>
          <a:p>
            <a:pPr marL="1905" indent="-344805" fontAlgn="base">
              <a:buNone/>
            </a:pPr>
            <a:r>
              <a:rPr lang="zh-CN" altLang="en-US" sz="3600" strike="noStrike" noProof="1" dirty="0"/>
              <a:t>  C.探究学习                D.个体学习</a:t>
            </a:r>
            <a:endParaRPr lang="zh-CN" altLang="en-US" sz="3600" strike="noStrike" noProof="1" dirty="0"/>
          </a:p>
        </p:txBody>
      </p:sp>
      <p:sp>
        <p:nvSpPr>
          <p:cNvPr id="70659" name="矩形 70658"/>
          <p:cNvSpPr/>
          <p:nvPr/>
        </p:nvSpPr>
        <p:spPr>
          <a:xfrm>
            <a:off x="5486400" y="1905000"/>
            <a:ext cx="876300" cy="109855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9155" name="AutoShape 8"/>
          <p:cNvSpPr/>
          <p:nvPr/>
        </p:nvSpPr>
        <p:spPr>
          <a:xfrm>
            <a:off x="8027988" y="6022975"/>
            <a:ext cx="947737" cy="638175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lvl="0"/>
            <a:endParaRPr lang="zh-CN" altLang="en-US" dirty="0">
              <a:latin typeface="Arial" panose="020B0604020202020204" charset="-5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6" name="文本占位符 72705"/>
          <p:cNvSpPr>
            <a:spLocks noGrp="1"/>
          </p:cNvSpPr>
          <p:nvPr>
            <p:ph idx="1"/>
          </p:nvPr>
        </p:nvSpPr>
        <p:spPr>
          <a:xfrm>
            <a:off x="533400" y="838200"/>
            <a:ext cx="8229600" cy="4527550"/>
          </a:xfrm>
          <a:ln>
            <a:miter/>
          </a:ln>
        </p:spPr>
        <p:txBody>
          <a:bodyPr anchor="t"/>
          <a:p>
            <a:pPr marL="1905" indent="-1905" fontAlgn="base"/>
            <a:r>
              <a:rPr lang="zh-CN" altLang="en-US" strike="noStrike" noProof="1" dirty="0"/>
              <a:t>小媛在学习活动中总是喜欢多问几个为什么，勤于思考，并自己进行实践与证明，不但知其然，还知其所以然，老师说小媛的学习方式是值得我们学习的。请结合所学知识判断，小媛的学习方式是（        ）</a:t>
            </a:r>
            <a:endParaRPr lang="zh-CN" altLang="en-US" strike="noStrike" noProof="1" dirty="0"/>
          </a:p>
          <a:p>
            <a:pPr marL="1905" indent="-1905" fontAlgn="base"/>
            <a:endParaRPr lang="zh-CN" altLang="en-US" strike="noStrike" noProof="1" dirty="0"/>
          </a:p>
          <a:p>
            <a:pPr marL="1905" indent="-344805" fontAlgn="base">
              <a:buNone/>
            </a:pPr>
            <a:r>
              <a:rPr lang="zh-CN" altLang="en-US" strike="noStrike" noProof="1" dirty="0"/>
              <a:t>   A.自主学习方式       B.探究学习方式</a:t>
            </a:r>
            <a:endParaRPr lang="zh-CN" altLang="en-US" strike="noStrike" noProof="1" dirty="0"/>
          </a:p>
          <a:p>
            <a:pPr marL="1905" indent="-344805" fontAlgn="base">
              <a:buNone/>
            </a:pPr>
            <a:r>
              <a:rPr lang="zh-CN" altLang="en-US" strike="noStrike" noProof="1" dirty="0"/>
              <a:t>   C.合作学习方式       D.个体学习方式</a:t>
            </a:r>
            <a:endParaRPr lang="zh-CN" altLang="en-US" strike="noStrike" noProof="1" dirty="0"/>
          </a:p>
        </p:txBody>
      </p:sp>
      <p:sp>
        <p:nvSpPr>
          <p:cNvPr id="72707" name="矩形 72706"/>
          <p:cNvSpPr/>
          <p:nvPr/>
        </p:nvSpPr>
        <p:spPr>
          <a:xfrm>
            <a:off x="7086600" y="2743200"/>
            <a:ext cx="609600" cy="9144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0179" name="AutoShape 8"/>
          <p:cNvSpPr/>
          <p:nvPr/>
        </p:nvSpPr>
        <p:spPr>
          <a:xfrm>
            <a:off x="8027988" y="6022975"/>
            <a:ext cx="947737" cy="638175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lvl="0"/>
            <a:endParaRPr lang="zh-CN" altLang="en-US" dirty="0">
              <a:latin typeface="Arial" panose="020B0604020202020204" charset="-5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6388" y="533400"/>
            <a:ext cx="8739188" cy="4525963"/>
          </a:xfrm>
          <a:ln>
            <a:miter/>
          </a:ln>
        </p:spPr>
        <p:txBody>
          <a:bodyPr anchor="t"/>
          <a:p>
            <a:pPr marL="0" indent="0" fontAlgn="base">
              <a:buNone/>
            </a:pPr>
            <a:r>
              <a:rPr lang="en-US" altLang="zh-CN" strike="noStrike" noProof="1"/>
              <a:t>    </a:t>
            </a:r>
            <a:r>
              <a:rPr lang="zh-CN" altLang="en-US" strike="noStrike" noProof="1"/>
              <a:t>“盲人摸象”的故事启示我们</a:t>
            </a:r>
            <a:endParaRPr lang="zh-CN" altLang="en-US" strike="noStrike" noProof="1"/>
          </a:p>
          <a:p>
            <a:pPr marL="0" indent="0" fontAlgn="base">
              <a:buNone/>
            </a:pPr>
            <a:r>
              <a:rPr lang="zh-CN" altLang="en-US" strike="noStrike" noProof="1"/>
              <a:t>                                            </a:t>
            </a:r>
            <a:endParaRPr lang="zh-CN" altLang="en-US" strike="noStrike" noProof="1"/>
          </a:p>
          <a:p>
            <a:pPr fontAlgn="base"/>
            <a:r>
              <a:rPr lang="zh-CN" altLang="en-US" strike="noStrike" noProof="1"/>
              <a:t>A、盲人不可能对事情有一个正确认识 </a:t>
            </a:r>
            <a:endParaRPr lang="zh-CN" altLang="en-US" strike="noStrike" noProof="1"/>
          </a:p>
          <a:p>
            <a:pPr fontAlgn="base"/>
            <a:r>
              <a:rPr lang="zh-CN" altLang="en-US" strike="noStrike" noProof="1"/>
              <a:t>B、学会合作有助于我们更好地认识事物 </a:t>
            </a:r>
            <a:endParaRPr lang="zh-CN" altLang="en-US" strike="noStrike" noProof="1"/>
          </a:p>
          <a:p>
            <a:pPr fontAlgn="base"/>
            <a:r>
              <a:rPr lang="zh-CN" altLang="en-US" strike="noStrike" noProof="1"/>
              <a:t>C、要想把学习搞好，应该有坚定的信心和恒心 </a:t>
            </a:r>
            <a:endParaRPr lang="zh-CN" altLang="en-US" strike="noStrike" noProof="1"/>
          </a:p>
          <a:p>
            <a:pPr fontAlgn="base"/>
            <a:r>
              <a:rPr lang="zh-CN" altLang="en-US" strike="noStrike" noProof="1"/>
              <a:t>D、事物的整体是由每一部分组成的，认识部分也就认识了整体 </a:t>
            </a:r>
            <a:endParaRPr lang="zh-CN" altLang="en-US" strike="noStrike" noProof="1"/>
          </a:p>
        </p:txBody>
      </p:sp>
      <p:sp>
        <p:nvSpPr>
          <p:cNvPr id="4" name="矩形 3"/>
          <p:cNvSpPr/>
          <p:nvPr/>
        </p:nvSpPr>
        <p:spPr>
          <a:xfrm>
            <a:off x="7086600" y="457200"/>
            <a:ext cx="868045" cy="91440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base"/>
            <a:r>
              <a:rPr lang="en-US" altLang="zh-CN" sz="54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charset="-52"/>
                <a:ea typeface="宋体" panose="02010600030101010101" pitchFamily="2" charset="-122"/>
                <a:cs typeface="+mn-ea"/>
              </a:rPr>
              <a:t>B</a:t>
            </a:r>
            <a:endParaRPr lang="en-US" altLang="zh-CN" sz="5400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" name="图片 2" descr="a47f5f84411946a298eb8814bd9c28aa_th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" y="2125345"/>
            <a:ext cx="4477385" cy="4686935"/>
          </a:xfrm>
          <a:prstGeom prst="rect">
            <a:avLst/>
          </a:prstGeom>
        </p:spPr>
      </p:pic>
      <p:sp>
        <p:nvSpPr>
          <p:cNvPr id="6147" name="Text Box 2"/>
          <p:cNvSpPr txBox="1"/>
          <p:nvPr/>
        </p:nvSpPr>
        <p:spPr>
          <a:xfrm>
            <a:off x="4232910" y="491490"/>
            <a:ext cx="4771390" cy="34442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buNone/>
            </a:pPr>
            <a:r>
              <a:rPr lang="en-US" altLang="zh-CN" strike="noStrike" noProof="1" dirty="0">
                <a:solidFill>
                  <a:schemeClr val="accent2"/>
                </a:solidFill>
                <a:latin typeface="+mn-lt"/>
                <a:ea typeface="华文新魏" panose="02010800040101010101" pitchFamily="2" charset="-122"/>
                <a:cs typeface="+mn-cs"/>
              </a:rPr>
              <a:t>       </a:t>
            </a:r>
            <a:r>
              <a:rPr lang="zh-CN" altLang="en-US" sz="4400" strike="noStrike" noProof="1" dirty="0">
                <a:solidFill>
                  <a:schemeClr val="accent2"/>
                </a:solidFill>
                <a:latin typeface="+mn-lt"/>
                <a:ea typeface="华文新魏" panose="02010800040101010101" pitchFamily="2" charset="-122"/>
                <a:cs typeface="+mn-cs"/>
              </a:rPr>
              <a:t>进入中学后，随着学习要求的提高、学习内容的扩展，我们应更加积极</a:t>
            </a:r>
            <a:r>
              <a:rPr lang="zh-CN" altLang="en-US" sz="4400" strike="noStrike" noProof="1" dirty="0">
                <a:solidFill>
                  <a:srgbClr val="FF0000"/>
                </a:solidFill>
                <a:latin typeface="+mn-lt"/>
                <a:ea typeface="华文新魏" panose="02010800040101010101" pitchFamily="2" charset="-122"/>
                <a:cs typeface="+mn-cs"/>
              </a:rPr>
              <a:t>主动</a:t>
            </a:r>
            <a:r>
              <a:rPr lang="zh-CN" altLang="en-US" sz="4400" strike="noStrike" noProof="1" dirty="0">
                <a:solidFill>
                  <a:schemeClr val="accent2"/>
                </a:solidFill>
                <a:latin typeface="+mn-lt"/>
                <a:ea typeface="华文新魏" panose="02010800040101010101" pitchFamily="2" charset="-122"/>
                <a:cs typeface="+mn-cs"/>
              </a:rPr>
              <a:t>地学习。</a:t>
            </a:r>
            <a:endParaRPr lang="zh-CN" altLang="en-US" sz="4400" strike="noStrike" noProof="1" dirty="0">
              <a:solidFill>
                <a:schemeClr val="accent2"/>
              </a:solidFill>
              <a:latin typeface="+mn-lt"/>
              <a:ea typeface="华文新魏" panose="02010800040101010101" pitchFamily="2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p:transition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标题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br>
              <a:rPr lang="zh-CN" altLang="en-US"/>
            </a:br>
            <a:br>
              <a:rPr lang="zh-CN" altLang="en-US"/>
            </a:br>
            <a:br>
              <a:rPr lang="zh-CN" altLang="en-US"/>
            </a:br>
            <a:br>
              <a:rPr lang="zh-CN" altLang="en-US"/>
            </a:br>
            <a:endParaRPr lang="zh-CN" altLang="en-US"/>
          </a:p>
        </p:txBody>
      </p:sp>
      <p:sp>
        <p:nvSpPr>
          <p:cNvPr id="52226" name="内容占位符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4525963"/>
          </a:xfrm>
        </p:spPr>
        <p:txBody>
          <a:bodyPr anchor="t"/>
          <a:p>
            <a:pPr marL="0" indent="0">
              <a:buNone/>
            </a:pPr>
            <a:r>
              <a:rPr lang="zh-CN" altLang="en-US">
                <a:sym typeface="Arial" panose="020B0604020202020204" pitchFamily="34" charset="0"/>
              </a:rPr>
              <a:t>孔子曰：“学而不思则罔，思而不学则殆。”这里的“思”主要是指                    （      ）  </a:t>
            </a:r>
            <a:br>
              <a:rPr lang="zh-CN" altLang="en-US">
                <a:sym typeface="Arial" panose="020B0604020202020204" pitchFamily="34" charset="0"/>
              </a:rPr>
            </a:br>
            <a:r>
              <a:rPr lang="zh-CN" altLang="en-US">
                <a:sym typeface="Arial" panose="020B0604020202020204" pitchFamily="34" charset="0"/>
              </a:rPr>
              <a:t>A、要善于思考问题、发现问题          </a:t>
            </a:r>
            <a:endParaRPr lang="zh-CN" altLang="en-US">
              <a:sym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>
                <a:sym typeface="Arial" panose="020B0604020202020204" pitchFamily="34" charset="0"/>
              </a:rPr>
              <a:t>B、要有沉思的习惯</a:t>
            </a:r>
            <a:endParaRPr lang="zh-CN" altLang="en-US"/>
          </a:p>
        </p:txBody>
      </p:sp>
      <p:sp>
        <p:nvSpPr>
          <p:cNvPr id="52227" name="文本框 4"/>
          <p:cNvSpPr txBox="1"/>
          <p:nvPr/>
        </p:nvSpPr>
        <p:spPr>
          <a:xfrm>
            <a:off x="458788" y="2971800"/>
            <a:ext cx="6692900" cy="1165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>
              <a:spcBef>
                <a:spcPct val="20000"/>
              </a:spcBef>
            </a:pP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C、要勤奋，善于学习                      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20000"/>
              </a:spcBef>
            </a:pP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D、要勤奋，善于努力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53200" y="2209800"/>
            <a:ext cx="2013585" cy="91440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base"/>
            <a:r>
              <a:rPr lang="en-US" altLang="zh-CN" sz="54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charset="-52"/>
                <a:ea typeface="宋体" panose="02010600030101010101" pitchFamily="2" charset="-122"/>
                <a:cs typeface="+mn-ea"/>
                <a:sym typeface="+mn-ea"/>
              </a:rPr>
              <a:t>A</a:t>
            </a:r>
            <a:endParaRPr lang="en-US" altLang="zh-CN" sz="5400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标题 1"/>
          <p:cNvSpPr>
            <a:spLocks noGrp="1"/>
          </p:cNvSpPr>
          <p:nvPr>
            <p:ph type="title"/>
          </p:nvPr>
        </p:nvSpPr>
        <p:spPr>
          <a:xfrm>
            <a:off x="304800" y="914400"/>
            <a:ext cx="8229600" cy="1143000"/>
          </a:xfrm>
        </p:spPr>
        <p:txBody>
          <a:bodyPr anchor="ctr"/>
          <a:p>
            <a:r>
              <a:rPr lang="zh-CN" altLang="en-US" sz="3200">
                <a:sym typeface="Arial" panose="020B0604020202020204" pitchFamily="34" charset="0"/>
              </a:rPr>
              <a:t>学会做学习的管理者， 首先应该学会（        ）</a:t>
            </a:r>
            <a:endParaRPr lang="zh-CN" altLang="en-US" sz="32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8600" y="1905000"/>
            <a:ext cx="8043863" cy="3792538"/>
          </a:xfrm>
          <a:ln>
            <a:miter/>
          </a:ln>
        </p:spPr>
        <p:txBody>
          <a:bodyPr anchor="t"/>
          <a:p>
            <a:pPr marL="0" indent="0" algn="l" fontAlgn="base">
              <a:buNone/>
            </a:pPr>
            <a:r>
              <a:rPr lang="zh-CN" altLang="en-US" strike="noStrike" noProof="1"/>
              <a:t>                           </a:t>
            </a:r>
            <a:endParaRPr lang="zh-CN" altLang="en-US" strike="noStrike" noProof="1"/>
          </a:p>
          <a:p>
            <a:pPr algn="l" fontAlgn="base"/>
            <a:r>
              <a:rPr lang="zh-CN" altLang="en-US" strike="noStrike" noProof="1"/>
              <a:t>A、学会管理知识                 </a:t>
            </a:r>
            <a:endParaRPr lang="zh-CN" altLang="en-US" strike="noStrike" noProof="1"/>
          </a:p>
          <a:p>
            <a:pPr algn="l" fontAlgn="base"/>
            <a:r>
              <a:rPr lang="zh-CN" altLang="en-US" strike="noStrike" noProof="1"/>
              <a:t>B、在学习上少花时间，提高效率 </a:t>
            </a:r>
            <a:endParaRPr lang="zh-CN" altLang="en-US" strike="noStrike" noProof="1"/>
          </a:p>
          <a:p>
            <a:pPr algn="l" fontAlgn="base"/>
            <a:r>
              <a:rPr lang="zh-CN" altLang="en-US" strike="noStrike" noProof="1"/>
              <a:t>C、学会自主学习                </a:t>
            </a:r>
            <a:endParaRPr lang="zh-CN" altLang="en-US" strike="noStrike" noProof="1"/>
          </a:p>
          <a:p>
            <a:pPr algn="l" fontAlgn="base"/>
            <a:r>
              <a:rPr lang="zh-CN" altLang="en-US" strike="noStrike" noProof="1"/>
              <a:t>D、利用一切时间读书学习</a:t>
            </a:r>
            <a:endParaRPr lang="zh-CN" altLang="en-US" strike="noStrike" noProof="1"/>
          </a:p>
        </p:txBody>
      </p:sp>
      <p:sp>
        <p:nvSpPr>
          <p:cNvPr id="4" name="矩形 3"/>
          <p:cNvSpPr/>
          <p:nvPr/>
        </p:nvSpPr>
        <p:spPr>
          <a:xfrm>
            <a:off x="7239000" y="1066800"/>
            <a:ext cx="1161415" cy="91440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base"/>
            <a:r>
              <a:rPr lang="en-US" altLang="zh-CN" sz="54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charset="-52"/>
                <a:ea typeface="宋体" panose="02010600030101010101" pitchFamily="2" charset="-122"/>
                <a:cs typeface="+mn-ea"/>
              </a:rPr>
              <a:t>C</a:t>
            </a:r>
            <a:endParaRPr lang="en-US" altLang="zh-CN" sz="5400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 rot="0">
            <a:off x="407035" y="1741170"/>
            <a:ext cx="7696835" cy="912495"/>
            <a:chOff x="3288680" y="1180552"/>
            <a:chExt cx="4709913" cy="504992"/>
          </a:xfrm>
        </p:grpSpPr>
        <p:sp>
          <p:nvSpPr>
            <p:cNvPr id="9" name="MH_Number_1"/>
            <p:cNvSpPr/>
            <p:nvPr>
              <p:custDataLst>
                <p:tags r:id="rId2"/>
              </p:custDataLst>
            </p:nvPr>
          </p:nvSpPr>
          <p:spPr>
            <a:xfrm>
              <a:off x="3288680" y="1180552"/>
              <a:ext cx="419736" cy="419736"/>
            </a:xfrm>
            <a:custGeom>
              <a:avLst/>
              <a:gdLst>
                <a:gd name="connsiteX0" fmla="*/ 76200 w 406400"/>
                <a:gd name="connsiteY0" fmla="*/ 76200 h 406400"/>
                <a:gd name="connsiteX1" fmla="*/ 406400 w 406400"/>
                <a:gd name="connsiteY1" fmla="*/ 76200 h 406400"/>
                <a:gd name="connsiteX2" fmla="*/ 406400 w 406400"/>
                <a:gd name="connsiteY2" fmla="*/ 406400 h 406400"/>
                <a:gd name="connsiteX3" fmla="*/ 76200 w 406400"/>
                <a:gd name="connsiteY3" fmla="*/ 406400 h 406400"/>
                <a:gd name="connsiteX4" fmla="*/ 0 w 406400"/>
                <a:gd name="connsiteY4" fmla="*/ 0 h 406400"/>
                <a:gd name="connsiteX5" fmla="*/ 76200 w 406400"/>
                <a:gd name="connsiteY5" fmla="*/ 0 h 406400"/>
                <a:gd name="connsiteX6" fmla="*/ 76200 w 406400"/>
                <a:gd name="connsiteY6" fmla="*/ 76200 h 406400"/>
                <a:gd name="connsiteX7" fmla="*/ 0 w 406400"/>
                <a:gd name="connsiteY7" fmla="*/ 7620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76200" y="76200"/>
                  </a:moveTo>
                  <a:lnTo>
                    <a:pt x="406400" y="76200"/>
                  </a:lnTo>
                  <a:lnTo>
                    <a:pt x="406400" y="406400"/>
                  </a:lnTo>
                  <a:lnTo>
                    <a:pt x="76200" y="406400"/>
                  </a:lnTo>
                  <a:close/>
                  <a:moveTo>
                    <a:pt x="0" y="0"/>
                  </a:moveTo>
                  <a:lnTo>
                    <a:pt x="76200" y="0"/>
                  </a:lnTo>
                  <a:lnTo>
                    <a:pt x="76200" y="76200"/>
                  </a:lnTo>
                  <a:lnTo>
                    <a:pt x="0" y="762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08000" tIns="108000" rIns="0" bIns="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en-US" altLang="zh-CN" sz="3200" dirty="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" name="MH_Entry_1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3984182" y="1180552"/>
              <a:ext cx="4014411" cy="504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3600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800" b="1" dirty="0">
                  <a:solidFill>
                    <a:srgbClr val="05060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自主学习的含义、特点</a:t>
              </a:r>
              <a:endParaRPr lang="zh-CN" altLang="en-US" sz="2800" b="1" dirty="0">
                <a:solidFill>
                  <a:srgbClr val="050606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>
            <p:custDataLst>
              <p:tags r:id="rId4"/>
            </p:custDataLst>
          </p:nvPr>
        </p:nvGrpSpPr>
        <p:grpSpPr>
          <a:xfrm rot="0">
            <a:off x="407035" y="2494280"/>
            <a:ext cx="9091295" cy="912495"/>
            <a:chOff x="3288680" y="1978049"/>
            <a:chExt cx="5563223" cy="504992"/>
          </a:xfrm>
        </p:grpSpPr>
        <p:sp>
          <p:nvSpPr>
            <p:cNvPr id="13" name="MH_Number_2"/>
            <p:cNvSpPr/>
            <p:nvPr>
              <p:custDataLst>
                <p:tags r:id="rId5"/>
              </p:custDataLst>
            </p:nvPr>
          </p:nvSpPr>
          <p:spPr>
            <a:xfrm>
              <a:off x="3288680" y="1978049"/>
              <a:ext cx="419736" cy="419736"/>
            </a:xfrm>
            <a:custGeom>
              <a:avLst/>
              <a:gdLst>
                <a:gd name="connsiteX0" fmla="*/ 76200 w 406400"/>
                <a:gd name="connsiteY0" fmla="*/ 76200 h 406400"/>
                <a:gd name="connsiteX1" fmla="*/ 406400 w 406400"/>
                <a:gd name="connsiteY1" fmla="*/ 76200 h 406400"/>
                <a:gd name="connsiteX2" fmla="*/ 406400 w 406400"/>
                <a:gd name="connsiteY2" fmla="*/ 406400 h 406400"/>
                <a:gd name="connsiteX3" fmla="*/ 76200 w 406400"/>
                <a:gd name="connsiteY3" fmla="*/ 406400 h 406400"/>
                <a:gd name="connsiteX4" fmla="*/ 0 w 406400"/>
                <a:gd name="connsiteY4" fmla="*/ 0 h 406400"/>
                <a:gd name="connsiteX5" fmla="*/ 76200 w 406400"/>
                <a:gd name="connsiteY5" fmla="*/ 0 h 406400"/>
                <a:gd name="connsiteX6" fmla="*/ 76200 w 406400"/>
                <a:gd name="connsiteY6" fmla="*/ 76200 h 406400"/>
                <a:gd name="connsiteX7" fmla="*/ 0 w 406400"/>
                <a:gd name="connsiteY7" fmla="*/ 7620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76200" y="76200"/>
                  </a:moveTo>
                  <a:lnTo>
                    <a:pt x="406400" y="76200"/>
                  </a:lnTo>
                  <a:lnTo>
                    <a:pt x="406400" y="406400"/>
                  </a:lnTo>
                  <a:lnTo>
                    <a:pt x="76200" y="406400"/>
                  </a:lnTo>
                  <a:close/>
                  <a:moveTo>
                    <a:pt x="0" y="0"/>
                  </a:moveTo>
                  <a:lnTo>
                    <a:pt x="76200" y="0"/>
                  </a:lnTo>
                  <a:lnTo>
                    <a:pt x="76200" y="76200"/>
                  </a:lnTo>
                  <a:lnTo>
                    <a:pt x="0" y="762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08000" tIns="108000" rIns="0" bIns="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en-US" altLang="zh-CN" sz="3200" dirty="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" name="MH_Entry_2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3984229" y="1978049"/>
              <a:ext cx="4867674" cy="504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36000" anchor="ctr" anchorCtr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buNone/>
              </a:pPr>
              <a:r>
                <a:rPr lang="zh-CN" altLang="en-US" sz="2800" b="1" dirty="0">
                  <a:solidFill>
                    <a:srgbClr val="05060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基于网络的自主学习给我们带来的机遇和挑战</a:t>
              </a:r>
              <a:endParaRPr lang="zh-CN" altLang="en-US" sz="2800" b="1" dirty="0">
                <a:solidFill>
                  <a:srgbClr val="050606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>
            <p:custDataLst>
              <p:tags r:id="rId7"/>
            </p:custDataLst>
          </p:nvPr>
        </p:nvGrpSpPr>
        <p:grpSpPr>
          <a:xfrm rot="0">
            <a:off x="407035" y="3247390"/>
            <a:ext cx="7696835" cy="912495"/>
            <a:chOff x="3288680" y="2775546"/>
            <a:chExt cx="4709913" cy="504992"/>
          </a:xfrm>
        </p:grpSpPr>
        <p:sp>
          <p:nvSpPr>
            <p:cNvPr id="16" name="MH_Number_3"/>
            <p:cNvSpPr/>
            <p:nvPr>
              <p:custDataLst>
                <p:tags r:id="rId8"/>
              </p:custDataLst>
            </p:nvPr>
          </p:nvSpPr>
          <p:spPr>
            <a:xfrm>
              <a:off x="3288680" y="2775546"/>
              <a:ext cx="419736" cy="419736"/>
            </a:xfrm>
            <a:custGeom>
              <a:avLst/>
              <a:gdLst>
                <a:gd name="connsiteX0" fmla="*/ 76200 w 406400"/>
                <a:gd name="connsiteY0" fmla="*/ 76200 h 406400"/>
                <a:gd name="connsiteX1" fmla="*/ 406400 w 406400"/>
                <a:gd name="connsiteY1" fmla="*/ 76200 h 406400"/>
                <a:gd name="connsiteX2" fmla="*/ 406400 w 406400"/>
                <a:gd name="connsiteY2" fmla="*/ 406400 h 406400"/>
                <a:gd name="connsiteX3" fmla="*/ 76200 w 406400"/>
                <a:gd name="connsiteY3" fmla="*/ 406400 h 406400"/>
                <a:gd name="connsiteX4" fmla="*/ 0 w 406400"/>
                <a:gd name="connsiteY4" fmla="*/ 0 h 406400"/>
                <a:gd name="connsiteX5" fmla="*/ 76200 w 406400"/>
                <a:gd name="connsiteY5" fmla="*/ 0 h 406400"/>
                <a:gd name="connsiteX6" fmla="*/ 76200 w 406400"/>
                <a:gd name="connsiteY6" fmla="*/ 76200 h 406400"/>
                <a:gd name="connsiteX7" fmla="*/ 0 w 406400"/>
                <a:gd name="connsiteY7" fmla="*/ 7620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76200" y="76200"/>
                  </a:moveTo>
                  <a:lnTo>
                    <a:pt x="406400" y="76200"/>
                  </a:lnTo>
                  <a:lnTo>
                    <a:pt x="406400" y="406400"/>
                  </a:lnTo>
                  <a:lnTo>
                    <a:pt x="76200" y="406400"/>
                  </a:lnTo>
                  <a:close/>
                  <a:moveTo>
                    <a:pt x="0" y="0"/>
                  </a:moveTo>
                  <a:lnTo>
                    <a:pt x="76200" y="0"/>
                  </a:lnTo>
                  <a:lnTo>
                    <a:pt x="76200" y="76200"/>
                  </a:lnTo>
                  <a:lnTo>
                    <a:pt x="0" y="762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08000" tIns="108000" rIns="0" bIns="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en-US" altLang="zh-CN" sz="3200" dirty="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MH_Entry_3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3984182" y="2775546"/>
              <a:ext cx="4014411" cy="504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3600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800" b="1" dirty="0">
                  <a:solidFill>
                    <a:srgbClr val="05060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合作学习的含义、作用</a:t>
              </a:r>
              <a:endParaRPr lang="zh-CN" altLang="en-US" sz="2800" b="1" dirty="0">
                <a:solidFill>
                  <a:srgbClr val="050606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>
            <p:custDataLst>
              <p:tags r:id="rId10"/>
            </p:custDataLst>
          </p:nvPr>
        </p:nvGrpSpPr>
        <p:grpSpPr>
          <a:xfrm rot="0">
            <a:off x="407035" y="4000500"/>
            <a:ext cx="7696835" cy="912495"/>
            <a:chOff x="3288680" y="3573043"/>
            <a:chExt cx="4709913" cy="504992"/>
          </a:xfrm>
        </p:grpSpPr>
        <p:sp>
          <p:nvSpPr>
            <p:cNvPr id="19" name="MH_Number_4"/>
            <p:cNvSpPr/>
            <p:nvPr>
              <p:custDataLst>
                <p:tags r:id="rId11"/>
              </p:custDataLst>
            </p:nvPr>
          </p:nvSpPr>
          <p:spPr>
            <a:xfrm>
              <a:off x="3288680" y="3573043"/>
              <a:ext cx="419736" cy="419736"/>
            </a:xfrm>
            <a:custGeom>
              <a:avLst/>
              <a:gdLst>
                <a:gd name="connsiteX0" fmla="*/ 76200 w 406400"/>
                <a:gd name="connsiteY0" fmla="*/ 76200 h 406400"/>
                <a:gd name="connsiteX1" fmla="*/ 406400 w 406400"/>
                <a:gd name="connsiteY1" fmla="*/ 76200 h 406400"/>
                <a:gd name="connsiteX2" fmla="*/ 406400 w 406400"/>
                <a:gd name="connsiteY2" fmla="*/ 406400 h 406400"/>
                <a:gd name="connsiteX3" fmla="*/ 76200 w 406400"/>
                <a:gd name="connsiteY3" fmla="*/ 406400 h 406400"/>
                <a:gd name="connsiteX4" fmla="*/ 0 w 406400"/>
                <a:gd name="connsiteY4" fmla="*/ 0 h 406400"/>
                <a:gd name="connsiteX5" fmla="*/ 76200 w 406400"/>
                <a:gd name="connsiteY5" fmla="*/ 0 h 406400"/>
                <a:gd name="connsiteX6" fmla="*/ 76200 w 406400"/>
                <a:gd name="connsiteY6" fmla="*/ 76200 h 406400"/>
                <a:gd name="connsiteX7" fmla="*/ 0 w 406400"/>
                <a:gd name="connsiteY7" fmla="*/ 7620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76200" y="76200"/>
                  </a:moveTo>
                  <a:lnTo>
                    <a:pt x="406400" y="76200"/>
                  </a:lnTo>
                  <a:lnTo>
                    <a:pt x="406400" y="406400"/>
                  </a:lnTo>
                  <a:lnTo>
                    <a:pt x="76200" y="406400"/>
                  </a:lnTo>
                  <a:close/>
                  <a:moveTo>
                    <a:pt x="0" y="0"/>
                  </a:moveTo>
                  <a:lnTo>
                    <a:pt x="76200" y="0"/>
                  </a:lnTo>
                  <a:lnTo>
                    <a:pt x="76200" y="76200"/>
                  </a:lnTo>
                  <a:lnTo>
                    <a:pt x="0" y="762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08000" tIns="108000" rIns="0" bIns="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lang="en-US" altLang="zh-CN" sz="3200" dirty="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" name="MH_Entry_4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3984182" y="3573043"/>
              <a:ext cx="4014411" cy="504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3600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800" b="1" dirty="0">
                  <a:solidFill>
                    <a:srgbClr val="05060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如何开展合作学习？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>
            <p:custDataLst>
              <p:tags r:id="rId13"/>
            </p:custDataLst>
          </p:nvPr>
        </p:nvGrpSpPr>
        <p:grpSpPr>
          <a:xfrm rot="0">
            <a:off x="407035" y="4754245"/>
            <a:ext cx="7696835" cy="912495"/>
            <a:chOff x="3288680" y="4370540"/>
            <a:chExt cx="4709913" cy="504992"/>
          </a:xfrm>
        </p:grpSpPr>
        <p:sp>
          <p:nvSpPr>
            <p:cNvPr id="22" name="MH_Number_5"/>
            <p:cNvSpPr/>
            <p:nvPr>
              <p:custDataLst>
                <p:tags r:id="rId14"/>
              </p:custDataLst>
            </p:nvPr>
          </p:nvSpPr>
          <p:spPr>
            <a:xfrm>
              <a:off x="3288680" y="4370540"/>
              <a:ext cx="419736" cy="419736"/>
            </a:xfrm>
            <a:custGeom>
              <a:avLst/>
              <a:gdLst>
                <a:gd name="connsiteX0" fmla="*/ 76200 w 406400"/>
                <a:gd name="connsiteY0" fmla="*/ 76200 h 406400"/>
                <a:gd name="connsiteX1" fmla="*/ 406400 w 406400"/>
                <a:gd name="connsiteY1" fmla="*/ 76200 h 406400"/>
                <a:gd name="connsiteX2" fmla="*/ 406400 w 406400"/>
                <a:gd name="connsiteY2" fmla="*/ 406400 h 406400"/>
                <a:gd name="connsiteX3" fmla="*/ 76200 w 406400"/>
                <a:gd name="connsiteY3" fmla="*/ 406400 h 406400"/>
                <a:gd name="connsiteX4" fmla="*/ 0 w 406400"/>
                <a:gd name="connsiteY4" fmla="*/ 0 h 406400"/>
                <a:gd name="connsiteX5" fmla="*/ 76200 w 406400"/>
                <a:gd name="connsiteY5" fmla="*/ 0 h 406400"/>
                <a:gd name="connsiteX6" fmla="*/ 76200 w 406400"/>
                <a:gd name="connsiteY6" fmla="*/ 76200 h 406400"/>
                <a:gd name="connsiteX7" fmla="*/ 0 w 406400"/>
                <a:gd name="connsiteY7" fmla="*/ 7620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76200" y="76200"/>
                  </a:moveTo>
                  <a:lnTo>
                    <a:pt x="406400" y="76200"/>
                  </a:lnTo>
                  <a:lnTo>
                    <a:pt x="406400" y="406400"/>
                  </a:lnTo>
                  <a:lnTo>
                    <a:pt x="76200" y="406400"/>
                  </a:lnTo>
                  <a:close/>
                  <a:moveTo>
                    <a:pt x="0" y="0"/>
                  </a:moveTo>
                  <a:lnTo>
                    <a:pt x="76200" y="0"/>
                  </a:lnTo>
                  <a:lnTo>
                    <a:pt x="76200" y="76200"/>
                  </a:lnTo>
                  <a:lnTo>
                    <a:pt x="0" y="762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08000" tIns="108000" rIns="0" bIns="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5</a:t>
              </a:r>
              <a:endParaRPr lang="en-US" altLang="zh-CN" sz="3200" dirty="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3" name="MH_Entry_5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3984182" y="4370540"/>
              <a:ext cx="4014411" cy="504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3600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800" b="1" dirty="0">
                  <a:solidFill>
                    <a:srgbClr val="05060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探究式学习的基本要求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609600" y="157480"/>
            <a:ext cx="4119880" cy="9626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4400" b="1" dirty="0" smtClean="0">
                <a:solidFill>
                  <a:srgbClr val="05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自主学习</a:t>
            </a:r>
            <a:r>
              <a:rPr lang="en-US" altLang="zh-CN" sz="4400" b="1" dirty="0" smtClean="0">
                <a:solidFill>
                  <a:srgbClr val="05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p95-98</a:t>
            </a:r>
            <a:endParaRPr lang="en-US" altLang="zh-CN" sz="4400" b="1" dirty="0" smtClean="0">
              <a:solidFill>
                <a:srgbClr val="05060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62890" y="78105"/>
            <a:ext cx="2214880" cy="8839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400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小品赏析</a:t>
            </a:r>
            <a:endParaRPr lang="zh-CN" altLang="en-US" sz="400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1460" y="962025"/>
            <a:ext cx="8641080" cy="23088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rgbClr val="05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片段一：</a:t>
            </a:r>
            <a:endParaRPr lang="zh-CN" altLang="en-US" sz="2800" dirty="0" smtClean="0">
              <a:solidFill>
                <a:srgbClr val="05060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rgbClr val="05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放学了，小明回到家里，将各科作业完成，就看电视。妈妈让他再预习一下课文，小明说老师没有布置预习作业，所以不用做。</a:t>
            </a:r>
            <a:endParaRPr lang="zh-CN" altLang="en-US" sz="2800" dirty="0" smtClean="0">
              <a:solidFill>
                <a:srgbClr val="05060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2890" y="3270885"/>
            <a:ext cx="8640445" cy="34175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rgbClr val="050606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片段二</a:t>
            </a:r>
            <a:endParaRPr lang="zh-CN" altLang="en-US" sz="2800" dirty="0" smtClean="0">
              <a:solidFill>
                <a:srgbClr val="050606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rgbClr val="050606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小亮回到家里，父母还没下班。小亮按照计划自主完成了以下任务：1、复习当天笔记内容2、做老师布置的对应练习3、找出自己在理解上有问题的知识点，做好标记4、预习明天的功课，有问题的地方做好标记5、自己做一些课外的阅读6、写日记练笔。</a:t>
            </a:r>
            <a:endParaRPr lang="zh-CN" altLang="en-US" sz="2800" dirty="0" smtClean="0">
              <a:solidFill>
                <a:srgbClr val="050606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29920" y="735965"/>
            <a:ext cx="7912735" cy="48444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480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480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思考</a:t>
            </a:r>
            <a:endParaRPr lang="zh-CN" altLang="en-US" sz="480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rgbClr val="05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rgbClr val="05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、两位同学的学习方式有哪些区别？这两种不同的学习方式分别会产生怎样的影响？</a:t>
            </a:r>
            <a:endParaRPr lang="zh-CN" altLang="en-US" sz="3200" dirty="0" smtClean="0">
              <a:solidFill>
                <a:srgbClr val="05060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zh-CN" altLang="en-US" sz="3200" dirty="0" smtClean="0">
              <a:solidFill>
                <a:srgbClr val="05060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rgbClr val="05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rgbClr val="05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、自主学习有什么特点呢？请同学们以前后六人为一小组，根据小品中小亮的表现，归纳一下自主学习的特点。</a:t>
            </a:r>
            <a:endParaRPr lang="zh-CN" altLang="en-US" sz="3200" dirty="0" smtClean="0">
              <a:solidFill>
                <a:srgbClr val="05060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标题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 anchor="ctr"/>
          <a:p>
            <a:r>
              <a:rPr lang="zh-CN" altLang="en-US" b="1">
                <a:solidFill>
                  <a:srgbClr val="FF0000"/>
                </a:solidFill>
              </a:rPr>
              <a:t>问题一：自主学习的含义</a:t>
            </a:r>
            <a:r>
              <a:rPr lang="en-US" altLang="zh-CN" b="1">
                <a:solidFill>
                  <a:srgbClr val="FF0000"/>
                </a:solidFill>
              </a:rPr>
              <a:t>P95</a:t>
            </a:r>
            <a:endParaRPr lang="en-US" altLang="zh-CN" b="1">
              <a:solidFill>
                <a:srgbClr val="FF0000"/>
              </a:solidFill>
            </a:endParaRPr>
          </a:p>
        </p:txBody>
      </p:sp>
      <p:sp>
        <p:nvSpPr>
          <p:cNvPr id="11266" name="内容占位符 2"/>
          <p:cNvSpPr>
            <a:spLocks noGrp="1"/>
          </p:cNvSpPr>
          <p:nvPr>
            <p:ph idx="1"/>
          </p:nvPr>
        </p:nvSpPr>
        <p:spPr>
          <a:xfrm>
            <a:off x="533400" y="1371600"/>
            <a:ext cx="8229600" cy="4525963"/>
          </a:xfrm>
        </p:spPr>
        <p:txBody>
          <a:bodyPr anchor="t"/>
          <a:p>
            <a:r>
              <a:rPr lang="zh-CN" altLang="en-US" sz="3200" b="1"/>
              <a:t>自主学习是相对于</a:t>
            </a:r>
            <a:r>
              <a:rPr lang="en-US" altLang="zh-CN" sz="3200" b="1"/>
              <a:t>“</a:t>
            </a:r>
            <a:r>
              <a:rPr lang="zh-CN" altLang="en-US" sz="3200" b="1">
                <a:solidFill>
                  <a:srgbClr val="FF0000"/>
                </a:solidFill>
              </a:rPr>
              <a:t>被动学习</a:t>
            </a:r>
            <a:r>
              <a:rPr lang="en-US" altLang="zh-CN" sz="3200" b="1"/>
              <a:t>”</a:t>
            </a:r>
            <a:r>
              <a:rPr lang="zh-CN" altLang="en-US" sz="3200" b="1"/>
              <a:t>而言的，它是一种</a:t>
            </a:r>
            <a:r>
              <a:rPr lang="zh-CN" altLang="en-US" sz="3200" b="1">
                <a:solidFill>
                  <a:srgbClr val="FF0000"/>
                </a:solidFill>
              </a:rPr>
              <a:t>积极主动</a:t>
            </a:r>
            <a:r>
              <a:rPr lang="zh-CN" altLang="en-US" sz="3200" b="1"/>
              <a:t>的学习态度和学习方式。</a:t>
            </a:r>
            <a:endParaRPr lang="zh-CN" altLang="en-US" sz="3200" b="1"/>
          </a:p>
        </p:txBody>
      </p:sp>
      <p:sp>
        <p:nvSpPr>
          <p:cNvPr id="17410" name="文本框 17409"/>
          <p:cNvSpPr txBox="1"/>
          <p:nvPr/>
        </p:nvSpPr>
        <p:spPr>
          <a:xfrm>
            <a:off x="381000" y="2971800"/>
            <a:ext cx="8439150" cy="3749040"/>
          </a:xfrm>
          <a:prstGeom prst="rect">
            <a:avLst/>
          </a:prstGeom>
          <a:pattFill prst="pct10">
            <a:fgClr>
              <a:srgbClr val="0066FF"/>
            </a:fgClr>
            <a:bgClr>
              <a:srgbClr val="FFFFFF"/>
            </a:bgClr>
          </a:pattFill>
          <a:ln w="76200" cap="flat" cmpd="tri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lvl="0" fontAlgn="base">
              <a:spcBef>
                <a:spcPct val="50000"/>
              </a:spcBef>
            </a:pPr>
            <a:r>
              <a:rPr lang="zh-CN" altLang="en-US" sz="3200" b="1" strike="noStrike" noProof="1" dirty="0">
                <a:latin typeface="Arial" panose="020B0604020202020204" charset="-52"/>
                <a:ea typeface="宋体" panose="02010600030101010101" pitchFamily="2" charset="-122"/>
                <a:cs typeface="+mn-ea"/>
              </a:rPr>
              <a:t>   关键词：</a:t>
            </a:r>
            <a:r>
              <a:rPr lang="zh-CN" altLang="en-US" sz="3200" b="1" strike="noStrike" noProof="1" dirty="0">
                <a:solidFill>
                  <a:schemeClr val="accent6"/>
                </a:solidFill>
                <a:latin typeface="Arial" panose="020B0604020202020204" charset="-52"/>
                <a:ea typeface="宋体" panose="02010600030101010101" pitchFamily="2" charset="-122"/>
                <a:cs typeface="+mn-ea"/>
              </a:rPr>
              <a:t>自主、主动、被动 </a:t>
            </a:r>
            <a:endParaRPr lang="zh-CN" altLang="en-US" sz="3200" b="1" strike="noStrike" noProof="1" dirty="0">
              <a:solidFill>
                <a:schemeClr val="accent6"/>
              </a:solidFill>
              <a:latin typeface="Arial" panose="020B0604020202020204" charset="-52"/>
              <a:ea typeface="宋体" panose="02010600030101010101" pitchFamily="2" charset="-122"/>
            </a:endParaRPr>
          </a:p>
          <a:p>
            <a:pPr lvl="0" fontAlgn="base">
              <a:spcBef>
                <a:spcPct val="50000"/>
              </a:spcBef>
            </a:pPr>
            <a:r>
              <a:rPr lang="zh-CN" altLang="en-US" sz="3200" strike="noStrike" noProof="1" dirty="0">
                <a:solidFill>
                  <a:srgbClr val="050606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自主学习是与传统的接受学习相对应的一种现代化学习方式。以学生作为学习的主体，通过学生独立的分析、探索、实践、质疑、创造等方法来实现学习目标。</a:t>
            </a:r>
            <a:r>
              <a:rPr lang="zh-CN" altLang="en-US" sz="3200" b="1" strike="noStrike" noProof="1" dirty="0">
                <a:latin typeface="Arial" panose="020B0604020202020204" charset="-52"/>
                <a:ea typeface="宋体" panose="02010600030101010101" pitchFamily="2" charset="-122"/>
                <a:cs typeface="+mn-ea"/>
              </a:rPr>
              <a:t>充分发挥</a:t>
            </a:r>
            <a:r>
              <a:rPr lang="zh-CN" altLang="en-US" sz="3200" b="1" strike="noStrike" noProof="1" dirty="0">
                <a:solidFill>
                  <a:srgbClr val="FF0000"/>
                </a:solidFill>
                <a:latin typeface="Arial" panose="020B0604020202020204" charset="-52"/>
                <a:ea typeface="宋体" panose="02010600030101010101" pitchFamily="2" charset="-122"/>
                <a:cs typeface="+mn-ea"/>
              </a:rPr>
              <a:t>主动性、积极性</a:t>
            </a:r>
            <a:r>
              <a:rPr lang="zh-CN" altLang="en-US" sz="3200" b="1" strike="noStrike" noProof="1" dirty="0">
                <a:latin typeface="Arial" panose="020B0604020202020204" charset="-52"/>
                <a:ea typeface="宋体" panose="02010600030101010101" pitchFamily="2" charset="-122"/>
                <a:cs typeface="+mn-ea"/>
              </a:rPr>
              <a:t>，变老师“要我学”为“</a:t>
            </a:r>
            <a:r>
              <a:rPr lang="zh-CN" altLang="en-US" sz="3200" b="1" strike="noStrike" noProof="1" dirty="0">
                <a:solidFill>
                  <a:srgbClr val="FF0000"/>
                </a:solidFill>
                <a:latin typeface="Arial" panose="020B0604020202020204" charset="-52"/>
                <a:ea typeface="宋体" panose="02010600030101010101" pitchFamily="2" charset="-122"/>
                <a:cs typeface="+mn-ea"/>
              </a:rPr>
              <a:t>我要学</a:t>
            </a:r>
            <a:r>
              <a:rPr lang="zh-CN" altLang="en-US" sz="3200" b="1" strike="noStrike" noProof="1" dirty="0">
                <a:latin typeface="Arial" panose="020B0604020202020204" charset="-52"/>
                <a:ea typeface="宋体" panose="02010600030101010101" pitchFamily="2" charset="-122"/>
                <a:cs typeface="+mn-ea"/>
              </a:rPr>
              <a:t>”，</a:t>
            </a:r>
            <a:r>
              <a:rPr lang="zh-CN" altLang="en-US" sz="3200" b="1" strike="noStrike" noProof="1" dirty="0">
                <a:solidFill>
                  <a:srgbClr val="FF0000"/>
                </a:solidFill>
                <a:latin typeface="Arial" panose="020B0604020202020204" charset="-52"/>
                <a:ea typeface="宋体" panose="02010600030101010101" pitchFamily="2" charset="-122"/>
                <a:cs typeface="+mn-ea"/>
              </a:rPr>
              <a:t>摆脱</a:t>
            </a:r>
            <a:r>
              <a:rPr lang="zh-CN" altLang="en-US" sz="3200" b="1" strike="noStrike" noProof="1" dirty="0">
                <a:latin typeface="Arial" panose="020B0604020202020204" charset="-52"/>
                <a:ea typeface="宋体" panose="02010600030101010101" pitchFamily="2" charset="-122"/>
                <a:cs typeface="+mn-ea"/>
              </a:rPr>
              <a:t>对老师的</a:t>
            </a:r>
            <a:r>
              <a:rPr lang="zh-CN" altLang="en-US" sz="3200" b="1" strike="noStrike" noProof="1" dirty="0">
                <a:solidFill>
                  <a:srgbClr val="FF0000"/>
                </a:solidFill>
                <a:latin typeface="Arial" panose="020B0604020202020204" charset="-52"/>
                <a:ea typeface="宋体" panose="02010600030101010101" pitchFamily="2" charset="-122"/>
                <a:cs typeface="+mn-ea"/>
              </a:rPr>
              <a:t>依赖感。 </a:t>
            </a:r>
            <a:endParaRPr lang="zh-CN" altLang="en-US" sz="3200" b="1" strike="noStrike" noProof="1" dirty="0">
              <a:solidFill>
                <a:srgbClr val="FF0000"/>
              </a:solidFill>
              <a:latin typeface="Arial" panose="020B0604020202020204" charset="-5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UpRibbonSharp"/>
          <p:cNvSpPr>
            <a:spLocks noEditPoints="1"/>
          </p:cNvSpPr>
          <p:nvPr/>
        </p:nvSpPr>
        <p:spPr>
          <a:xfrm>
            <a:off x="0" y="331788"/>
            <a:ext cx="2438400" cy="908050"/>
          </a:xfrm>
          <a:custGeom>
            <a:avLst/>
            <a:gdLst>
              <a:gd name="txL" fmla="*/ 5400 w 21600"/>
              <a:gd name="txT" fmla="*/ 0 h 21600"/>
              <a:gd name="txR" fmla="*/ 16200 w 21600"/>
              <a:gd name="txB" fmla="*/ 18900 h 21600"/>
            </a:gdLst>
            <a:ahLst/>
            <a:cxnLst>
              <a:cxn ang="17694720">
                <a:pos x="2147483646" y="0"/>
              </a:cxn>
              <a:cxn ang="11796480">
                <a:pos x="2147483646" y="2147483646"/>
              </a:cxn>
              <a:cxn ang="589824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21600" h="21600">
                <a:moveTo>
                  <a:pt x="0" y="21600"/>
                </a:moveTo>
                <a:lnTo>
                  <a:pt x="8100" y="21600"/>
                </a:lnTo>
                <a:lnTo>
                  <a:pt x="8100" y="18900"/>
                </a:lnTo>
                <a:lnTo>
                  <a:pt x="13500" y="18900"/>
                </a:lnTo>
                <a:lnTo>
                  <a:pt x="13500" y="21600"/>
                </a:lnTo>
                <a:lnTo>
                  <a:pt x="21600" y="21600"/>
                </a:lnTo>
                <a:lnTo>
                  <a:pt x="18900" y="12150"/>
                </a:lnTo>
                <a:lnTo>
                  <a:pt x="21600" y="2700"/>
                </a:lnTo>
                <a:lnTo>
                  <a:pt x="16200" y="2700"/>
                </a:lnTo>
                <a:lnTo>
                  <a:pt x="16200" y="0"/>
                </a:lnTo>
                <a:lnTo>
                  <a:pt x="5400" y="0"/>
                </a:lnTo>
                <a:lnTo>
                  <a:pt x="5400" y="2700"/>
                </a:lnTo>
                <a:lnTo>
                  <a:pt x="0" y="2700"/>
                </a:lnTo>
                <a:lnTo>
                  <a:pt x="2700" y="12150"/>
                </a:lnTo>
                <a:lnTo>
                  <a:pt x="0" y="21600"/>
                </a:lnTo>
                <a:close/>
              </a:path>
              <a:path w="21600" h="21600" fill="none">
                <a:moveTo>
                  <a:pt x="8100" y="18900"/>
                </a:moveTo>
                <a:lnTo>
                  <a:pt x="5400" y="18900"/>
                </a:lnTo>
                <a:lnTo>
                  <a:pt x="5400" y="2700"/>
                </a:lnTo>
              </a:path>
              <a:path w="21600" h="21600" fill="none">
                <a:moveTo>
                  <a:pt x="5400" y="18900"/>
                </a:moveTo>
                <a:lnTo>
                  <a:pt x="8100" y="21600"/>
                </a:lnTo>
              </a:path>
              <a:path w="21600" h="21600" fill="none">
                <a:moveTo>
                  <a:pt x="13500" y="18900"/>
                </a:moveTo>
                <a:lnTo>
                  <a:pt x="16200" y="18900"/>
                </a:lnTo>
                <a:lnTo>
                  <a:pt x="16200" y="2700"/>
                </a:lnTo>
              </a:path>
              <a:path w="21600" h="21600" fill="none">
                <a:moveTo>
                  <a:pt x="16200" y="18900"/>
                </a:moveTo>
                <a:lnTo>
                  <a:pt x="13500" y="21600"/>
                </a:lnTo>
              </a:path>
            </a:pathLst>
          </a:custGeom>
          <a:solidFill>
            <a:srgbClr val="D8EBB3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/>
            </a:outerShdw>
          </a:effec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buNone/>
            </a:pPr>
            <a:r>
              <a:rPr lang="zh-CN" altLang="en-US" sz="4000" strike="noStrike" noProof="1" dirty="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讨论</a:t>
            </a:r>
            <a:endParaRPr lang="zh-CN" altLang="en-US" sz="4000" strike="noStrike" noProof="1" dirty="0">
              <a:solidFill>
                <a:schemeClr val="accent2"/>
              </a:solidFill>
            </a:endParaRPr>
          </a:p>
        </p:txBody>
      </p:sp>
      <p:sp>
        <p:nvSpPr>
          <p:cNvPr id="7171" name="Oval 3"/>
          <p:cNvSpPr/>
          <p:nvPr/>
        </p:nvSpPr>
        <p:spPr>
          <a:xfrm>
            <a:off x="170815" y="1849438"/>
            <a:ext cx="755650" cy="4090988"/>
          </a:xfrm>
          <a:prstGeom prst="ellipse">
            <a:avLst/>
          </a:prstGeom>
          <a:gradFill rotWithShape="1">
            <a:gsLst>
              <a:gs pos="0">
                <a:srgbClr val="FF99FF"/>
              </a:gs>
              <a:gs pos="100000">
                <a:srgbClr val="FFFFCC"/>
              </a:gs>
            </a:gsLst>
            <a:lin ang="5400000" scaled="1"/>
            <a:tileRect/>
          </a:gradFill>
          <a:ln w="9525">
            <a:noFill/>
          </a:ln>
          <a:effectLst>
            <a:prstShdw prst="shdw17" dist="17961" dir="2699999">
              <a:srgbClr val="995C99"/>
            </a:prstShdw>
          </a:effectLst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buNone/>
            </a:pPr>
            <a:endParaRPr lang="zh-CN" altLang="zh-CN" sz="1800" b="0" strike="noStrike" noProof="1" dirty="0">
              <a:solidFill>
                <a:srgbClr val="050606"/>
              </a:solidFill>
            </a:endParaRPr>
          </a:p>
        </p:txBody>
      </p:sp>
      <p:sp>
        <p:nvSpPr>
          <p:cNvPr id="7172" name="Text Box 4"/>
          <p:cNvSpPr txBox="1"/>
          <p:nvPr/>
        </p:nvSpPr>
        <p:spPr>
          <a:xfrm>
            <a:off x="207328" y="2136775"/>
            <a:ext cx="669925" cy="396081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buNone/>
            </a:pPr>
            <a:r>
              <a:rPr lang="zh-CN" altLang="en-US" strike="noStrike" noProof="1" dirty="0">
                <a:solidFill>
                  <a:srgbClr val="050606"/>
                </a:solidFill>
                <a:latin typeface="+mn-lt"/>
                <a:ea typeface="+mn-ea"/>
                <a:cs typeface="+mn-cs"/>
              </a:rPr>
              <a:t>自 主 学 习 的 特 点</a:t>
            </a:r>
            <a:endParaRPr lang="zh-CN" altLang="en-US" strike="noStrike" noProof="1" dirty="0">
              <a:solidFill>
                <a:srgbClr val="050606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173" name="Rectangle 5"/>
          <p:cNvSpPr/>
          <p:nvPr/>
        </p:nvSpPr>
        <p:spPr>
          <a:xfrm>
            <a:off x="1042988" y="1916113"/>
            <a:ext cx="2232025" cy="647700"/>
          </a:xfrm>
          <a:prstGeom prst="rect">
            <a:avLst/>
          </a:prstGeom>
          <a:solidFill>
            <a:srgbClr val="66FF99"/>
          </a:solidFill>
          <a:ln w="9525">
            <a:noFill/>
          </a:ln>
          <a:effectLst>
            <a:outerShdw dist="107763" dir="13499999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buNone/>
            </a:pPr>
            <a:r>
              <a:rPr lang="zh-CN" altLang="en-US" sz="2800" strike="noStrike" noProof="1" dirty="0">
                <a:solidFill>
                  <a:srgbClr val="050606"/>
                </a:solidFill>
                <a:latin typeface="+mn-lt"/>
                <a:ea typeface="+mn-ea"/>
                <a:cs typeface="+mn-cs"/>
              </a:rPr>
              <a:t>学习活动前：</a:t>
            </a:r>
            <a:endParaRPr lang="zh-CN" altLang="en-US" sz="2800" strike="noStrike" noProof="1" dirty="0">
              <a:solidFill>
                <a:srgbClr val="050606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174" name="Rectangle 6"/>
          <p:cNvSpPr/>
          <p:nvPr/>
        </p:nvSpPr>
        <p:spPr>
          <a:xfrm>
            <a:off x="1042988" y="3571875"/>
            <a:ext cx="2232025" cy="647700"/>
          </a:xfrm>
          <a:prstGeom prst="rect">
            <a:avLst/>
          </a:prstGeom>
          <a:solidFill>
            <a:srgbClr val="FFCCCC"/>
          </a:solidFill>
          <a:ln w="9525">
            <a:noFill/>
          </a:ln>
          <a:effectLst>
            <a:outerShdw dist="107763" dir="13499999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buNone/>
            </a:pPr>
            <a:r>
              <a:rPr lang="zh-CN" altLang="en-US" sz="2800" strike="noStrike" noProof="1" dirty="0">
                <a:solidFill>
                  <a:srgbClr val="050606"/>
                </a:solidFill>
                <a:latin typeface="+mn-lt"/>
                <a:ea typeface="+mn-ea"/>
                <a:cs typeface="+mn-cs"/>
              </a:rPr>
              <a:t>学习活动中：</a:t>
            </a:r>
            <a:endParaRPr lang="zh-CN" altLang="en-US" sz="2800" strike="noStrike" noProof="1" dirty="0">
              <a:solidFill>
                <a:srgbClr val="050606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175" name="Rectangle 7"/>
          <p:cNvSpPr/>
          <p:nvPr/>
        </p:nvSpPr>
        <p:spPr>
          <a:xfrm>
            <a:off x="1042988" y="5083175"/>
            <a:ext cx="2232025" cy="647700"/>
          </a:xfrm>
          <a:prstGeom prst="rect">
            <a:avLst/>
          </a:prstGeom>
          <a:solidFill>
            <a:schemeClr val="folHlink"/>
          </a:solidFill>
          <a:ln w="9525">
            <a:noFill/>
          </a:ln>
          <a:effectLst>
            <a:outerShdw dist="107763" dir="13499999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buNone/>
            </a:pPr>
            <a:r>
              <a:rPr lang="zh-CN" altLang="en-US" sz="2800" strike="noStrike" noProof="1" dirty="0">
                <a:solidFill>
                  <a:srgbClr val="050606"/>
                </a:solidFill>
                <a:latin typeface="+mn-lt"/>
                <a:ea typeface="+mn-ea"/>
                <a:cs typeface="+mn-cs"/>
              </a:rPr>
              <a:t>学习活动后：</a:t>
            </a:r>
            <a:endParaRPr lang="zh-CN" altLang="en-US" sz="2800" strike="noStrike" noProof="1" dirty="0">
              <a:solidFill>
                <a:srgbClr val="050606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7592" name="Text Box 8"/>
          <p:cNvSpPr txBox="1"/>
          <p:nvPr/>
        </p:nvSpPr>
        <p:spPr>
          <a:xfrm>
            <a:off x="3348038" y="1411288"/>
            <a:ext cx="5400675" cy="1554163"/>
          </a:xfrm>
          <a:prstGeom prst="rect">
            <a:avLst/>
          </a:prstGeom>
          <a:solidFill>
            <a:srgbClr val="66FF99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5pPr>
          </a:lstStyle>
          <a:p>
            <a:pPr marL="0" lvl="0" indent="0" eaLnBrk="1" fontAlgn="base" hangingPunct="1">
              <a:spcBef>
                <a:spcPct val="50000"/>
              </a:spcBef>
              <a:buNone/>
            </a:pPr>
            <a:r>
              <a:rPr lang="zh-CN" altLang="en-US" strike="noStrike" noProof="1" dirty="0">
                <a:solidFill>
                  <a:srgbClr val="050606"/>
                </a:solidFill>
                <a:latin typeface="+mn-lt"/>
                <a:ea typeface="+mn-ea"/>
                <a:cs typeface="+mn-cs"/>
              </a:rPr>
              <a:t>能够确定学习目标、制定学习计划、做好具体的学习准备。</a:t>
            </a:r>
            <a:endParaRPr lang="zh-CN" altLang="en-US" strike="noStrike" noProof="1" dirty="0">
              <a:solidFill>
                <a:srgbClr val="050606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177" name="Text Box 9"/>
          <p:cNvSpPr txBox="1"/>
          <p:nvPr/>
        </p:nvSpPr>
        <p:spPr>
          <a:xfrm>
            <a:off x="3779838" y="2995613"/>
            <a:ext cx="4176713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5pPr>
          </a:lstStyle>
          <a:p>
            <a:pPr marL="0" lvl="0" indent="0" eaLnBrk="1" fontAlgn="base" hangingPunct="1">
              <a:spcBef>
                <a:spcPct val="50000"/>
              </a:spcBef>
              <a:buNone/>
            </a:pPr>
            <a:endParaRPr lang="zh-CN" altLang="zh-CN" sz="1800" b="0" strike="noStrike" noProof="1" dirty="0">
              <a:solidFill>
                <a:srgbClr val="050606"/>
              </a:solidFill>
            </a:endParaRPr>
          </a:p>
        </p:txBody>
      </p:sp>
      <p:sp>
        <p:nvSpPr>
          <p:cNvPr id="67594" name="Text Box 10"/>
          <p:cNvSpPr txBox="1"/>
          <p:nvPr/>
        </p:nvSpPr>
        <p:spPr>
          <a:xfrm>
            <a:off x="3419475" y="3211513"/>
            <a:ext cx="5040313" cy="1554163"/>
          </a:xfrm>
          <a:prstGeom prst="rect">
            <a:avLst/>
          </a:prstGeom>
          <a:solidFill>
            <a:srgbClr val="FFCCCC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5pPr>
          </a:lstStyle>
          <a:p>
            <a:pPr marL="0" lvl="0" indent="0" eaLnBrk="1" fontAlgn="base" hangingPunct="1">
              <a:spcBef>
                <a:spcPct val="50000"/>
              </a:spcBef>
              <a:buNone/>
            </a:pPr>
            <a:r>
              <a:rPr lang="zh-CN" altLang="en-US" strike="noStrike" noProof="1" dirty="0">
                <a:solidFill>
                  <a:srgbClr val="050606"/>
                </a:solidFill>
                <a:latin typeface="+mn-lt"/>
                <a:ea typeface="+mn-ea"/>
                <a:cs typeface="+mn-cs"/>
              </a:rPr>
              <a:t>能够对学习进展、学习方法做出自我监控、自我反馈和自我调节。</a:t>
            </a:r>
            <a:endParaRPr lang="zh-CN" altLang="en-US" strike="noStrike" noProof="1" dirty="0">
              <a:solidFill>
                <a:srgbClr val="050606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7595" name="Text Box 11"/>
          <p:cNvSpPr txBox="1"/>
          <p:nvPr/>
        </p:nvSpPr>
        <p:spPr>
          <a:xfrm>
            <a:off x="3419475" y="4940300"/>
            <a:ext cx="5329238" cy="1066800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5pPr>
          </a:lstStyle>
          <a:p>
            <a:pPr marL="0" lvl="0" indent="0" eaLnBrk="1" fontAlgn="base" hangingPunct="1">
              <a:spcBef>
                <a:spcPct val="50000"/>
              </a:spcBef>
              <a:buNone/>
            </a:pPr>
            <a:r>
              <a:rPr lang="zh-CN" altLang="en-US" strike="noStrike" noProof="1" dirty="0">
                <a:solidFill>
                  <a:srgbClr val="050606"/>
                </a:solidFill>
                <a:latin typeface="+mn-lt"/>
                <a:ea typeface="+mn-ea"/>
                <a:cs typeface="+mn-cs"/>
              </a:rPr>
              <a:t>能够对学习结果进行自我总结、自我评价和自我补救。</a:t>
            </a:r>
            <a:endParaRPr lang="zh-CN" altLang="en-US" strike="noStrike" noProof="1" dirty="0">
              <a:solidFill>
                <a:srgbClr val="050606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75890" y="421640"/>
            <a:ext cx="5262880" cy="8839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4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问题一、自主学习特点</a:t>
            </a:r>
            <a:endParaRPr lang="zh-CN" altLang="en-US" sz="40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7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7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7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2" grpId="0" bldLvl="0" animBg="1"/>
      <p:bldP spid="67594" grpId="0" bldLvl="0" animBg="1"/>
      <p:bldP spid="6759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=2662830633,551243581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3855" y="170180"/>
            <a:ext cx="3319780" cy="4221480"/>
          </a:xfrm>
          <a:prstGeom prst="rect">
            <a:avLst/>
          </a:prstGeom>
        </p:spPr>
      </p:pic>
      <p:pic>
        <p:nvPicPr>
          <p:cNvPr id="3" name="图片 2" descr="006aUc8vzy6UW9pI1Wlb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6795" y="3587750"/>
            <a:ext cx="5234305" cy="2905760"/>
          </a:xfrm>
          <a:prstGeom prst="rect">
            <a:avLst/>
          </a:prstGeom>
        </p:spPr>
      </p:pic>
      <p:pic>
        <p:nvPicPr>
          <p:cNvPr id="4" name="图片 3" descr="5ab5c9ea15ce36d34e91088d3af33a87e850b1f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6875" y="537845"/>
            <a:ext cx="4594225" cy="24257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82*i*0"/>
  <p:tag name="KSO_WM_TEMPLATE_CATEGORY" val="custom"/>
  <p:tag name="KSO_WM_TEMPLATE_INDEX" val="152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52_11*i*0"/>
  <p:tag name="KSO_WM_TEMPLATE_CATEGORY" val="custom"/>
  <p:tag name="KSO_WM_TEMPLATE_INDEX" val="152"/>
  <p:tag name="KSO_WM_UNIT_INDEX" val="0"/>
</p:tagLst>
</file>

<file path=ppt/tags/tag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52"/>
  <p:tag name="MH" val="20150430110630"/>
  <p:tag name="MH_LIBRARY" val="CONTENTS"/>
  <p:tag name="MH_TYPE" val="NUMBER"/>
  <p:tag name="ID" val="547112"/>
  <p:tag name="MH_ORDER" val="1"/>
  <p:tag name="KSO_WM_UNIT_TYPE" val="l_i"/>
  <p:tag name="KSO_WM_UNIT_INDEX" val="1_1"/>
  <p:tag name="KSO_WM_UNIT_ID" val="custom152_11*l_i*1_1"/>
  <p:tag name="KSO_WM_UNIT_CLEAR" val="1"/>
  <p:tag name="KSO_WM_UNIT_LAYERLEVEL" val="1_1"/>
  <p:tag name="KSO_WM_DIAGRAM_GROUP_CODE" val="l1-1"/>
  <p:tag name="KSO_WM_UNIT_USESOURCEFORMAT_APPLY" val="1"/>
</p:tagLst>
</file>

<file path=ppt/tags/tag1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52"/>
  <p:tag name="MH" val="20150430110630"/>
  <p:tag name="MH_LIBRARY" val="CONTENTS"/>
  <p:tag name="MH_TYPE" val="ENTRY"/>
  <p:tag name="ID" val="547112"/>
  <p:tag name="MH_ORDER" val="1"/>
  <p:tag name="KSO_WM_UNIT_TYPE" val="l_h_f"/>
  <p:tag name="KSO_WM_UNIT_INDEX" val="1_1_1"/>
  <p:tag name="KSO_WM_UNIT_ID" val="custom152_11*l_h_f*1_1_1"/>
  <p:tag name="KSO_WM_UNIT_CLEAR" val="1"/>
  <p:tag name="KSO_WM_UNIT_LAYERLEVEL" val="1_1_1"/>
  <p:tag name="KSO_WM_UNIT_VALUE" val="17"/>
  <p:tag name="KSO_WM_UNIT_HIGHLIGHT" val="0"/>
  <p:tag name="KSO_WM_UNIT_COMPATIBLE" val="0"/>
  <p:tag name="KSO_WM_UNIT_PRESET_TEXT_INDEX" val="4"/>
  <p:tag name="KSO_WM_UNIT_PRESET_TEXT_LEN" val="26"/>
  <p:tag name="KSO_WM_DIAGRAM_GROUP_CODE" val="l1-1"/>
  <p:tag name="KSO_WM_UNIT_USESOURCEFORMAT_APPLY" val="1"/>
</p:tagLst>
</file>

<file path=ppt/tags/tag1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52_11*i*5"/>
  <p:tag name="KSO_WM_TEMPLATE_CATEGORY" val="custom"/>
  <p:tag name="KSO_WM_TEMPLATE_INDEX" val="152"/>
  <p:tag name="KSO_WM_UNIT_INDEX" val="5"/>
</p:tagLst>
</file>

<file path=ppt/tags/tag1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52"/>
  <p:tag name="MH" val="20150430110630"/>
  <p:tag name="MH_LIBRARY" val="CONTENTS"/>
  <p:tag name="MH_TYPE" val="NUMBER"/>
  <p:tag name="ID" val="547112"/>
  <p:tag name="MH_ORDER" val="2"/>
  <p:tag name="KSO_WM_UNIT_TYPE" val="l_i"/>
  <p:tag name="KSO_WM_UNIT_INDEX" val="1_2"/>
  <p:tag name="KSO_WM_UNIT_ID" val="custom152_11*l_i*1_2"/>
  <p:tag name="KSO_WM_UNIT_CLEAR" val="1"/>
  <p:tag name="KSO_WM_UNIT_LAYERLEVEL" val="1_1"/>
  <p:tag name="KSO_WM_DIAGRAM_GROUP_CODE" val="l1-1"/>
  <p:tag name="KSO_WM_UNIT_USESOURCEFORMAT_APPLY" val="1"/>
</p:tagLst>
</file>

<file path=ppt/tags/tag1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52"/>
  <p:tag name="MH" val="20150430110630"/>
  <p:tag name="MH_LIBRARY" val="CONTENTS"/>
  <p:tag name="MH_TYPE" val="ENTRY"/>
  <p:tag name="ID" val="547112"/>
  <p:tag name="MH_ORDER" val="2"/>
  <p:tag name="KSO_WM_UNIT_TYPE" val="l_h_f"/>
  <p:tag name="KSO_WM_UNIT_INDEX" val="1_2_1"/>
  <p:tag name="KSO_WM_UNIT_ID" val="custom152_11*l_h_f*1_2_1"/>
  <p:tag name="KSO_WM_UNIT_CLEAR" val="1"/>
  <p:tag name="KSO_WM_UNIT_LAYERLEVEL" val="1_1_1"/>
  <p:tag name="KSO_WM_UNIT_VALUE" val="17"/>
  <p:tag name="KSO_WM_UNIT_HIGHLIGHT" val="0"/>
  <p:tag name="KSO_WM_UNIT_COMPATIBLE" val="0"/>
  <p:tag name="KSO_WM_UNIT_PRESET_TEXT_INDEX" val="4"/>
  <p:tag name="KSO_WM_UNIT_PRESET_TEXT_LEN" val="26"/>
  <p:tag name="KSO_WM_DIAGRAM_GROUP_CODE" val="l1-1"/>
  <p:tag name="KSO_WM_UNIT_USESOURCEFORMAT_APPLY" val="1"/>
</p:tagLst>
</file>

<file path=ppt/tags/tag1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52_11*i*10"/>
  <p:tag name="KSO_WM_TEMPLATE_CATEGORY" val="custom"/>
  <p:tag name="KSO_WM_TEMPLATE_INDEX" val="152"/>
  <p:tag name="KSO_WM_UNIT_INDEX" val="10"/>
</p:tagLst>
</file>

<file path=ppt/tags/tag1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52"/>
  <p:tag name="MH" val="20150430110630"/>
  <p:tag name="MH_LIBRARY" val="CONTENTS"/>
  <p:tag name="MH_TYPE" val="NUMBER"/>
  <p:tag name="ID" val="547112"/>
  <p:tag name="MH_ORDER" val="3"/>
  <p:tag name="KSO_WM_UNIT_TYPE" val="l_i"/>
  <p:tag name="KSO_WM_UNIT_INDEX" val="1_3"/>
  <p:tag name="KSO_WM_UNIT_ID" val="custom152_11*l_i*1_3"/>
  <p:tag name="KSO_WM_UNIT_CLEAR" val="1"/>
  <p:tag name="KSO_WM_UNIT_LAYERLEVEL" val="1_1"/>
  <p:tag name="KSO_WM_DIAGRAM_GROUP_CODE" val="l1-1"/>
  <p:tag name="KSO_WM_UNIT_USESOURCEFORMAT_APPLY" val="1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52"/>
  <p:tag name="MH" val="20150430110630"/>
  <p:tag name="MH_LIBRARY" val="CONTENTS"/>
  <p:tag name="MH_TYPE" val="ENTRY"/>
  <p:tag name="ID" val="547112"/>
  <p:tag name="MH_ORDER" val="3"/>
  <p:tag name="KSO_WM_UNIT_TYPE" val="l_h_f"/>
  <p:tag name="KSO_WM_UNIT_INDEX" val="1_3_1"/>
  <p:tag name="KSO_WM_UNIT_ID" val="custom152_11*l_h_f*1_3_1"/>
  <p:tag name="KSO_WM_UNIT_CLEAR" val="1"/>
  <p:tag name="KSO_WM_UNIT_LAYERLEVEL" val="1_1_1"/>
  <p:tag name="KSO_WM_UNIT_VALUE" val="17"/>
  <p:tag name="KSO_WM_UNIT_HIGHLIGHT" val="0"/>
  <p:tag name="KSO_WM_UNIT_COMPATIBLE" val="0"/>
  <p:tag name="KSO_WM_UNIT_PRESET_TEXT_INDEX" val="4"/>
  <p:tag name="KSO_WM_UNIT_PRESET_TEXT_LEN" val="26"/>
  <p:tag name="KSO_WM_DIAGRAM_GROUP_CODE" val="l1-1"/>
  <p:tag name="KSO_WM_UNIT_USESOURCEFORMAT_APPLY" val="1"/>
</p:tagLst>
</file>

<file path=ppt/tags/tag1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52_11*i*15"/>
  <p:tag name="KSO_WM_TEMPLATE_CATEGORY" val="custom"/>
  <p:tag name="KSO_WM_TEMPLATE_INDEX" val="152"/>
  <p:tag name="KSO_WM_UNIT_INDEX" val="15"/>
</p:tagLst>
</file>

<file path=ppt/tags/tag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82*i*1"/>
  <p:tag name="KSO_WM_TEMPLATE_CATEGORY" val="custom"/>
  <p:tag name="KSO_WM_TEMPLATE_INDEX" val="152"/>
</p:tagLst>
</file>

<file path=ppt/tags/tag2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52"/>
  <p:tag name="MH" val="20150430110630"/>
  <p:tag name="MH_LIBRARY" val="CONTENTS"/>
  <p:tag name="MH_TYPE" val="NUMBER"/>
  <p:tag name="ID" val="547112"/>
  <p:tag name="MH_ORDER" val="4"/>
  <p:tag name="KSO_WM_UNIT_TYPE" val="l_i"/>
  <p:tag name="KSO_WM_UNIT_INDEX" val="1_4"/>
  <p:tag name="KSO_WM_UNIT_ID" val="custom152_11*l_i*1_4"/>
  <p:tag name="KSO_WM_UNIT_CLEAR" val="1"/>
  <p:tag name="KSO_WM_UNIT_LAYERLEVEL" val="1_1"/>
  <p:tag name="KSO_WM_DIAGRAM_GROUP_CODE" val="l1-1"/>
  <p:tag name="KSO_WM_UNIT_USESOURCEFORMAT_APPLY" val="1"/>
</p:tagLst>
</file>

<file path=ppt/tags/tag2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52"/>
  <p:tag name="MH" val="20150430110630"/>
  <p:tag name="MH_LIBRARY" val="CONTENTS"/>
  <p:tag name="MH_TYPE" val="ENTRY"/>
  <p:tag name="ID" val="547112"/>
  <p:tag name="MH_ORDER" val="4"/>
  <p:tag name="KSO_WM_UNIT_TYPE" val="l_h_f"/>
  <p:tag name="KSO_WM_UNIT_INDEX" val="1_4_1"/>
  <p:tag name="KSO_WM_UNIT_ID" val="custom152_11*l_h_f*1_4_1"/>
  <p:tag name="KSO_WM_UNIT_CLEAR" val="1"/>
  <p:tag name="KSO_WM_UNIT_LAYERLEVEL" val="1_1_1"/>
  <p:tag name="KSO_WM_UNIT_VALUE" val="17"/>
  <p:tag name="KSO_WM_UNIT_HIGHLIGHT" val="0"/>
  <p:tag name="KSO_WM_UNIT_COMPATIBLE" val="0"/>
  <p:tag name="KSO_WM_UNIT_PRESET_TEXT_INDEX" val="4"/>
  <p:tag name="KSO_WM_UNIT_PRESET_TEXT_LEN" val="26"/>
  <p:tag name="KSO_WM_DIAGRAM_GROUP_CODE" val="l1-1"/>
  <p:tag name="KSO_WM_UNIT_USESOURCEFORMAT_APPLY" val="1"/>
</p:tagLst>
</file>

<file path=ppt/tags/tag2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52_11*i*20"/>
  <p:tag name="KSO_WM_TEMPLATE_CATEGORY" val="custom"/>
  <p:tag name="KSO_WM_TEMPLATE_INDEX" val="152"/>
  <p:tag name="KSO_WM_UNIT_INDEX" val="20"/>
</p:tagLst>
</file>

<file path=ppt/tags/tag2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52"/>
  <p:tag name="MH" val="20150430110630"/>
  <p:tag name="MH_LIBRARY" val="CONTENTS"/>
  <p:tag name="MH_TYPE" val="NUMBER"/>
  <p:tag name="ID" val="547112"/>
  <p:tag name="MH_ORDER" val="5"/>
  <p:tag name="KSO_WM_UNIT_TYPE" val="l_i"/>
  <p:tag name="KSO_WM_UNIT_INDEX" val="1_5"/>
  <p:tag name="KSO_WM_UNIT_ID" val="custom152_11*l_i*1_5"/>
  <p:tag name="KSO_WM_UNIT_CLEAR" val="1"/>
  <p:tag name="KSO_WM_UNIT_LAYERLEVEL" val="1_1"/>
  <p:tag name="KSO_WM_DIAGRAM_GROUP_CODE" val="l1-1"/>
  <p:tag name="KSO_WM_UNIT_USESOURCEFORMAT_APPLY" val="1"/>
</p:tagLst>
</file>

<file path=ppt/tags/tag2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52"/>
  <p:tag name="MH" val="20150430110630"/>
  <p:tag name="MH_LIBRARY" val="CONTENTS"/>
  <p:tag name="MH_TYPE" val="ENTRY"/>
  <p:tag name="ID" val="547112"/>
  <p:tag name="MH_ORDER" val="5"/>
  <p:tag name="KSO_WM_UNIT_TYPE" val="l_h_f"/>
  <p:tag name="KSO_WM_UNIT_INDEX" val="1_5_1"/>
  <p:tag name="KSO_WM_UNIT_ID" val="custom152_11*l_h_f*1_5_1"/>
  <p:tag name="KSO_WM_UNIT_CLEAR" val="1"/>
  <p:tag name="KSO_WM_UNIT_LAYERLEVEL" val="1_1_1"/>
  <p:tag name="KSO_WM_UNIT_VALUE" val="17"/>
  <p:tag name="KSO_WM_UNIT_HIGHLIGHT" val="0"/>
  <p:tag name="KSO_WM_UNIT_COMPATIBLE" val="0"/>
  <p:tag name="KSO_WM_UNIT_PRESET_TEXT_INDEX" val="4"/>
  <p:tag name="KSO_WM_UNIT_PRESET_TEXT_LEN" val="26"/>
  <p:tag name="KSO_WM_DIAGRAM_GROUP_CODE" val="l1-1"/>
  <p:tag name="KSO_WM_UNIT_USESOURCEFORMAT_APPLY" val="1"/>
</p:tagLst>
</file>

<file path=ppt/tags/tag25.xml><?xml version="1.0" encoding="utf-8"?>
<p:tagLst xmlns:p="http://schemas.openxmlformats.org/presentationml/2006/main">
  <p:tag name="MH" val="20150430110630"/>
  <p:tag name="MH_LIBRARY" val="CONTENTS"/>
  <p:tag name="MH_AUTOCOLOR" val="TRUE"/>
  <p:tag name="MH_TYPE" val="CONTENTS"/>
  <p:tag name="ID" val="547112"/>
  <p:tag name="KSO_WM_TEMPLATE_CATEGORY" val="custom"/>
  <p:tag name="KSO_WM_TEMPLATE_INDEX" val="152"/>
  <p:tag name="KSO_WM_SLIDE_ID" val="custom152_11"/>
  <p:tag name="KSO_WM_SLIDE_INDEX" val="11"/>
  <p:tag name="KSO_WM_SLIDE_ITEM_CNT" val="6"/>
  <p:tag name="KSO_WM_SLIDE_LAYOUT" val="a_l"/>
  <p:tag name="KSO_WM_SLIDE_LAYOUT_CNT" val="1_1"/>
  <p:tag name="KSO_WM_SLIDE_TYPE" val="text"/>
  <p:tag name="KSO_WM_BEAUTIFY_FLAG" val="#wm#"/>
  <p:tag name="KSO_WM_TAG_VERSION" val="1.0"/>
  <p:tag name="KSO_WM_SLIDE_POSITION" val="259*102"/>
  <p:tag name="KSO_WM_SLIDE_SIZE" val="371*336"/>
  <p:tag name="KSO_WM_DIAGRAM_GROUP_CODE" val="l1-1"/>
</p:tagLst>
</file>

<file path=ppt/tags/tag26.xml><?xml version="1.0" encoding="utf-8"?>
<p:tagLst xmlns:p="http://schemas.openxmlformats.org/presentationml/2006/main">
  <p:tag name="KSO_WM_TEMPLATE_CATEGORY" val="custom"/>
  <p:tag name="KSO_WM_TEMPLATE_INDEX" val="152"/>
</p:tagLst>
</file>

<file path=ppt/tags/tag27.xml><?xml version="1.0" encoding="utf-8"?>
<p:tagLst xmlns:p="http://schemas.openxmlformats.org/presentationml/2006/main">
  <p:tag name="KSO_WM_TEMPLATE_CATEGORY" val="custom"/>
  <p:tag name="KSO_WM_TEMPLATE_INDEX" val="152"/>
</p:tagLst>
</file>

<file path=ppt/tags/tag28.xml><?xml version="1.0" encoding="utf-8"?>
<p:tagLst xmlns:p="http://schemas.openxmlformats.org/presentationml/2006/main">
  <p:tag name="KSO_WM_TEMPLATE_CATEGORY" val="custom"/>
  <p:tag name="KSO_WM_TEMPLATE_INDEX" val="152"/>
</p:tagLst>
</file>

<file path=ppt/tags/tag29.xml><?xml version="1.0" encoding="utf-8"?>
<p:tagLst xmlns:p="http://schemas.openxmlformats.org/presentationml/2006/main">
  <p:tag name="KSO_WM_TEMPLATE_CATEGORY" val="custom"/>
  <p:tag name="KSO_WM_TEMPLATE_INDEX" val="152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82*i*3"/>
  <p:tag name="KSO_WM_TEMPLATE_CATEGORY" val="custom"/>
  <p:tag name="KSO_WM_TEMPLATE_INDEX" val="152"/>
</p:tagLst>
</file>

<file path=ppt/tags/tag30.xml><?xml version="1.0" encoding="utf-8"?>
<p:tagLst xmlns:p="http://schemas.openxmlformats.org/presentationml/2006/main">
  <p:tag name="KSO_WM_TEMPLATE_CATEGORY" val="custom"/>
  <p:tag name="KSO_WM_TEMPLATE_INDEX" val="152"/>
</p:tagLst>
</file>

<file path=ppt/tags/tag31.xml><?xml version="1.0" encoding="utf-8"?>
<p:tagLst xmlns:p="http://schemas.openxmlformats.org/presentationml/2006/main">
  <p:tag name="KSO_WM_TEMPLATE_CATEGORY" val="custom"/>
  <p:tag name="KSO_WM_TEMPLATE_INDEX" val="152"/>
</p:tagLst>
</file>

<file path=ppt/tags/tag32.xml><?xml version="1.0" encoding="utf-8"?>
<p:tagLst xmlns:p="http://schemas.openxmlformats.org/presentationml/2006/main">
  <p:tag name="KSO_WM_TEMPLATE_CATEGORY" val="custom"/>
  <p:tag name="KSO_WM_TEMPLATE_INDEX" val="152"/>
</p:tagLst>
</file>

<file path=ppt/tags/tag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82*i*0"/>
  <p:tag name="KSO_WM_TEMPLATE_CATEGORY" val="custom"/>
  <p:tag name="KSO_WM_TEMPLATE_INDEX" val="152"/>
</p:tagLst>
</file>

<file path=ppt/tags/tag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82*i*1"/>
  <p:tag name="KSO_WM_TEMPLATE_CATEGORY" val="custom"/>
  <p:tag name="KSO_WM_TEMPLATE_INDEX" val="152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82*i*3"/>
  <p:tag name="KSO_WM_TEMPLATE_CATEGORY" val="custom"/>
  <p:tag name="KSO_WM_TEMPLATE_INDEX" val="152"/>
</p:tagLst>
</file>

<file path=ppt/tags/tag7.xml><?xml version="1.0" encoding="utf-8"?>
<p:tagLst xmlns:p="http://schemas.openxmlformats.org/presentationml/2006/main">
  <p:tag name="KSO_WM_TEMPLATE_CATEGORY" val="custom"/>
  <p:tag name="KSO_WM_TEMPLATE_INDEX" val="152"/>
</p:tagLst>
</file>

<file path=ppt/tags/tag8.xml><?xml version="1.0" encoding="utf-8"?>
<p:tagLst xmlns:p="http://schemas.openxmlformats.org/presentationml/2006/main">
  <p:tag name="KSO_WM_TEMPLATE_CATEGORY" val="custom"/>
  <p:tag name="KSO_WM_TEMPLATE_INDEX" val="152"/>
</p:tagLst>
</file>

<file path=ppt/tags/tag9.xml><?xml version="1.0" encoding="utf-8"?>
<p:tagLst xmlns:p="http://schemas.openxmlformats.org/presentationml/2006/main">
  <p:tag name="KSO_WM_TEMPLATE_CATEGORY" val="custom"/>
  <p:tag name="KSO_WM_TEMPLATE_INDEX" val="152"/>
</p:tagLst>
</file>

<file path=ppt/theme/theme1.xml><?xml version="1.0" encoding="utf-8"?>
<a:theme xmlns:a="http://schemas.openxmlformats.org/drawingml/2006/main" name="A000120140530A99PPBG">
  <a:themeElements>
    <a:clrScheme name="自定义 1">
      <a:dk1>
        <a:srgbClr val="47494B"/>
      </a:dk1>
      <a:lt1>
        <a:srgbClr val="FFFFFF"/>
      </a:lt1>
      <a:dk2>
        <a:srgbClr val="454749"/>
      </a:dk2>
      <a:lt2>
        <a:srgbClr val="FFFFFF"/>
      </a:lt2>
      <a:accent1>
        <a:srgbClr val="046FB6"/>
      </a:accent1>
      <a:accent2>
        <a:srgbClr val="22B1DE"/>
      </a:accent2>
      <a:accent3>
        <a:srgbClr val="7B93D7"/>
      </a:accent3>
      <a:accent4>
        <a:srgbClr val="5D76BA"/>
      </a:accent4>
      <a:accent5>
        <a:srgbClr val="3DBFD1"/>
      </a:accent5>
      <a:accent6>
        <a:srgbClr val="FFC00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A000120140530A99PPBG">
  <a:themeElements>
    <a:clrScheme name="自定义 1">
      <a:dk1>
        <a:srgbClr val="47494B"/>
      </a:dk1>
      <a:lt1>
        <a:srgbClr val="FFFFFF"/>
      </a:lt1>
      <a:dk2>
        <a:srgbClr val="454749"/>
      </a:dk2>
      <a:lt2>
        <a:srgbClr val="FFFFFF"/>
      </a:lt2>
      <a:accent1>
        <a:srgbClr val="046FB6"/>
      </a:accent1>
      <a:accent2>
        <a:srgbClr val="22B1DE"/>
      </a:accent2>
      <a:accent3>
        <a:srgbClr val="7B93D7"/>
      </a:accent3>
      <a:accent4>
        <a:srgbClr val="5D76BA"/>
      </a:accent4>
      <a:accent5>
        <a:srgbClr val="3DBFD1"/>
      </a:accent5>
      <a:accent6>
        <a:srgbClr val="FFC00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2810</Words>
  <Application>WPS 演示</Application>
  <PresentationFormat/>
  <Paragraphs>285</Paragraphs>
  <Slides>31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Arial Black</vt:lpstr>
      <vt:lpstr>Wingdings 2</vt:lpstr>
      <vt:lpstr>Arial</vt:lpstr>
      <vt:lpstr>Comic Sans MS</vt:lpstr>
      <vt:lpstr>黑体</vt:lpstr>
      <vt:lpstr>华文新魏</vt:lpstr>
      <vt:lpstr>Times New Roman</vt:lpstr>
      <vt:lpstr>楷体</vt:lpstr>
      <vt:lpstr>楷体_GB2312</vt:lpstr>
      <vt:lpstr>新宋体</vt:lpstr>
      <vt:lpstr>A000120140530A99PPBG</vt:lpstr>
      <vt:lpstr>1_A000120140530A99PPBG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问题一：自主学习的含义P95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</vt:lpstr>
      <vt:lpstr>学会做学习的管理者， 首先应该学会（        ）</vt:lpstr>
    </vt:vector>
  </TitlesOfParts>
  <Company>www.in9.cn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hp</cp:lastModifiedBy>
  <cp:revision/>
  <dcterms:created xsi:type="dcterms:W3CDTF">2012-12-18T17:45:00Z</dcterms:created>
  <dcterms:modified xsi:type="dcterms:W3CDTF">2018-08-11T18:31:52Z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2052-10.1.0.6129</vt:lpwstr>
  </property>
</Properties>
</file>