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90" r:id="rId3"/>
    <p:sldId id="289" r:id="rId4"/>
    <p:sldId id="319" r:id="rId5"/>
    <p:sldId id="313" r:id="rId6"/>
    <p:sldId id="320" r:id="rId7"/>
    <p:sldId id="321" r:id="rId8"/>
    <p:sldId id="322" r:id="rId9"/>
    <p:sldId id="324" r:id="rId10"/>
    <p:sldId id="325" r:id="rId11"/>
    <p:sldId id="326" r:id="rId12"/>
    <p:sldId id="328" r:id="rId13"/>
    <p:sldId id="312" r:id="rId14"/>
    <p:sldId id="329" r:id="rId15"/>
    <p:sldId id="330" r:id="rId16"/>
    <p:sldId id="331" r:id="rId17"/>
    <p:sldId id="332" r:id="rId18"/>
    <p:sldId id="300" r:id="rId19"/>
    <p:sldId id="317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4CB"/>
    <a:srgbClr val="F0D5AE"/>
    <a:srgbClr val="FFCC99"/>
    <a:srgbClr val="FFFF00"/>
    <a:srgbClr val="FF0000"/>
    <a:srgbClr val="0099FF"/>
    <a:srgbClr val="0033CC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页眉占位符 481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48131" name="日期占位符 481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8132" name="幻灯片图像占位符 4813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8133" name="文本占位符 4813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8134" name="页脚占位符 481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48135" name="灯片编号占位符 481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6041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5057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9" name="矩形 45068"/>
          <p:cNvSpPr/>
          <p:nvPr/>
        </p:nvSpPr>
        <p:spPr>
          <a:xfrm>
            <a:off x="684213" y="1341438"/>
            <a:ext cx="8137525" cy="35036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659130" defTabSz="0">
              <a:tabLst>
                <a:tab pos="2316480" algn="l"/>
              </a:tabLst>
            </a:pP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有个穷困潦倒、沿路求乞的书生遇到了一位仙翁，书生向仙翁祈求帮助，仙翁欣然答应，叫书生看看地上的石块，接着用右手食指轻轻一点，石块立即变成了黄金。仙翁叫书生拾起黄金变卖为生。书生俯身拾起了黄金，恭恭敬敬地交还给仙翁，说：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这块黄金我不要，我要你的点金术。</a:t>
            </a:r>
            <a:r>
              <a: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0" name="矩形 45069"/>
          <p:cNvSpPr/>
          <p:nvPr/>
        </p:nvSpPr>
        <p:spPr>
          <a:xfrm>
            <a:off x="539750" y="4941888"/>
            <a:ext cx="820896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想一想：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）书生为什么不要黄金，而要点金术？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）对学习而言，“点金术”指的是什么？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1" name="矩形 45070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故事汇之一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9" grpId="0"/>
      <p:bldP spid="450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矩形 94209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实话实说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2" name="矩形 94211"/>
          <p:cNvSpPr/>
          <p:nvPr/>
        </p:nvSpPr>
        <p:spPr>
          <a:xfrm>
            <a:off x="323850" y="1700213"/>
            <a:ext cx="83534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在学习之余，你有哪些休闲的方式？你是怎样安排你的学习与休闲时间的？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3" name="矩形 94212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4" name="矩形 94213"/>
          <p:cNvSpPr/>
          <p:nvPr/>
        </p:nvSpPr>
        <p:spPr>
          <a:xfrm>
            <a:off x="250825" y="3429000"/>
            <a:ext cx="83534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温馨提示：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我们要注意休息的方式，一方面应选择健康的方式，另一方面要注意有所节制。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矩形 96257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59" name="矩形 96258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智力非凡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261" name="矩形 96260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2" name="矩形 96261"/>
          <p:cNvSpPr/>
          <p:nvPr/>
        </p:nvSpPr>
        <p:spPr>
          <a:xfrm>
            <a:off x="539750" y="5084763"/>
            <a:ext cx="83534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温馨提示：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我们要在学习中尽可能寻求更多解决问题的途径，，养成多方多角度认识问题的习惯。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6263" name="图片 962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557338"/>
            <a:ext cx="7416800" cy="2803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8" name="文本框 72707"/>
          <p:cNvSpPr txBox="1"/>
          <p:nvPr/>
        </p:nvSpPr>
        <p:spPr>
          <a:xfrm>
            <a:off x="539750" y="2205038"/>
            <a:ext cx="504825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学习有方法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709" name="左大括号 72708"/>
          <p:cNvSpPr/>
          <p:nvPr/>
        </p:nvSpPr>
        <p:spPr>
          <a:xfrm>
            <a:off x="1116013" y="1700213"/>
            <a:ext cx="584200" cy="3313112"/>
          </a:xfrm>
          <a:prstGeom prst="leftBrace">
            <a:avLst>
              <a:gd name="adj1" fmla="val 4725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1835150" y="1557338"/>
            <a:ext cx="2022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学习时要专注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711" name="文本框 72710"/>
          <p:cNvSpPr txBox="1"/>
          <p:nvPr/>
        </p:nvSpPr>
        <p:spPr>
          <a:xfrm>
            <a:off x="1835150" y="2708275"/>
            <a:ext cx="2635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学会合理安排时间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712" name="文本框 72711"/>
          <p:cNvSpPr txBox="1"/>
          <p:nvPr/>
        </p:nvSpPr>
        <p:spPr>
          <a:xfrm>
            <a:off x="1763713" y="3716338"/>
            <a:ext cx="35544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学会劳逸结合、张弛有度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715" name="文本框 72714"/>
          <p:cNvSpPr txBox="1"/>
          <p:nvPr/>
        </p:nvSpPr>
        <p:spPr>
          <a:xfrm>
            <a:off x="1763713" y="465296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学习要善于思考、敢于质疑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716" name="矩形 72715"/>
          <p:cNvSpPr/>
          <p:nvPr/>
        </p:nvSpPr>
        <p:spPr>
          <a:xfrm>
            <a:off x="3203575" y="404813"/>
            <a:ext cx="29527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整理知识</a:t>
            </a:r>
            <a:endParaRPr lang="zh-CN" altLang="en-US" sz="28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 animBg="1"/>
      <p:bldP spid="72710" grpId="0"/>
      <p:bldP spid="72711" grpId="0"/>
      <p:bldP spid="72712" grpId="0"/>
      <p:bldP spid="727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矩形 97281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3" name="矩形 97282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学以致用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323850" y="1700213"/>
            <a:ext cx="83534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、对于刚跳进中学校门的初中生来说，在学习过程中，应特别注意把握以下几点（   ）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学会劳逸结合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提高注意力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科学安排时间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多花时间死记硬背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①②④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B. ②③④      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C. ①②③④       D. ①②③ 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5" name="矩形 97284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6" name="矩形 97285"/>
          <p:cNvSpPr/>
          <p:nvPr/>
        </p:nvSpPr>
        <p:spPr>
          <a:xfrm>
            <a:off x="5364163" y="2133600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矩形 98305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7" name="矩形 98306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学以致用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308" name="矩形 98307"/>
          <p:cNvSpPr/>
          <p:nvPr/>
        </p:nvSpPr>
        <p:spPr>
          <a:xfrm>
            <a:off x="323850" y="1700213"/>
            <a:ext cx="8353425" cy="3935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、小刚在小学时成绩一直名列前茅，进入初中以后，由于科目的增多，难度加大，他每天学习到晚上十二点。虽然学习如此认真，但感觉到成绩明显下降了，困惑不解，你能帮他想想办法吗？（  ） 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、让爸爸妈妈帮忙监督检查学习情况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、合理安排时间，制定学习计划，改变学习方法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、智力水平落后了，还需要加倍的努力、用功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、科目太多就选两个自己喜欢的认真学，其余的随它去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9" name="矩形 98308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10" name="矩形 98309"/>
          <p:cNvSpPr/>
          <p:nvPr/>
        </p:nvSpPr>
        <p:spPr>
          <a:xfrm>
            <a:off x="7308850" y="2997200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 99329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1" name="矩形 99330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学以致用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9332" name="矩形 99331"/>
          <p:cNvSpPr/>
          <p:nvPr/>
        </p:nvSpPr>
        <p:spPr>
          <a:xfrm>
            <a:off x="323850" y="1700213"/>
            <a:ext cx="8353425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、下列关于学习方法正确的说法是 （  ）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、只要学习成绩好的同学的学习方法就一定是好的学习方法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、只有适合于自己、能不断提高自己学习效率的学习方法才是好的学习方法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、好的学习方法会在学习的过程中自然而然的形成，用不着摸索尝试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、用小学的方法也一定能学好初中的各门功课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3" name="矩形 99332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4" name="矩形 99333"/>
          <p:cNvSpPr/>
          <p:nvPr/>
        </p:nvSpPr>
        <p:spPr>
          <a:xfrm>
            <a:off x="6372225" y="1700213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矩形 100353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5" name="矩形 100354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学以致用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356" name="矩形 100355"/>
          <p:cNvSpPr/>
          <p:nvPr/>
        </p:nvSpPr>
        <p:spPr>
          <a:xfrm>
            <a:off x="323850" y="1700213"/>
            <a:ext cx="85693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、在交流学习方法时，小光听小王说早上看书好，他就早上看书。听小李说中午学习的效率高，他就中午学习。听小刘说晚上熬夜看书记得牢，他就晚上熬夜看书。你觉得小光的学习方法对吗？ 为什么？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矩形 100356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8" name="矩形 100357"/>
          <p:cNvSpPr/>
          <p:nvPr/>
        </p:nvSpPr>
        <p:spPr>
          <a:xfrm>
            <a:off x="323850" y="3644900"/>
            <a:ext cx="84963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不对。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学习方法要因人而异，因学科而异，好的学习方法，应该符合认知规律，符合自己的认知特点，最适合自己的学习方法才是，才是最有效的学习方法。我们应当从实际出发，根据自己的实际情况，摸索适合自己特点的有效方法。 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59393"/>
          <p:cNvSpPr txBox="1"/>
          <p:nvPr/>
        </p:nvSpPr>
        <p:spPr>
          <a:xfrm>
            <a:off x="684213" y="2276475"/>
            <a:ext cx="777557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　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学习能否取得成效，学习方法是关键。学习得法，事半功倍；不得法者，事半功倍。希望大家都能掌握好的、适合自己的学习方法，争取让自己的学习更有效率。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468313" y="549275"/>
            <a:ext cx="25923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教师赠言：</a:t>
            </a:r>
            <a:endParaRPr lang="zh-CN" altLang="en-US" sz="3600">
              <a:ln w="127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框 78849"/>
          <p:cNvSpPr txBox="1"/>
          <p:nvPr/>
        </p:nvSpPr>
        <p:spPr>
          <a:xfrm>
            <a:off x="1187450" y="2133600"/>
            <a:ext cx="6915150" cy="1309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6000" b="1" i="1">
                <a:solidFill>
                  <a:srgbClr val="FF99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谢谢大家再见</a:t>
            </a:r>
            <a:r>
              <a:rPr lang="zh-CN" altLang="en-US" sz="8000" b="1" i="1">
                <a:solidFill>
                  <a:srgbClr val="FF99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　</a:t>
            </a:r>
            <a:r>
              <a:rPr lang="zh-CN" altLang="en-US" sz="8000" i="1">
                <a:solidFill>
                  <a:srgbClr val="FF99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　　　</a:t>
            </a:r>
            <a:endParaRPr lang="zh-CN" altLang="en-US" sz="8000" i="1">
              <a:solidFill>
                <a:srgbClr val="FF99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885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885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885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7885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403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矩形 44034"/>
          <p:cNvSpPr/>
          <p:nvPr/>
        </p:nvSpPr>
        <p:spPr>
          <a:xfrm>
            <a:off x="1600200" y="2209800"/>
            <a:ext cx="58674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>
                <a:ln w="12700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>
                    <a:alpha val="72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学习有方法</a:t>
            </a:r>
            <a:endParaRPr lang="zh-CN" altLang="en-US" sz="6600" b="1">
              <a:ln w="12700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>
                  <a:alpha val="72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179388" y="692150"/>
            <a:ext cx="82788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道德与法治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七年级教材第二单元第二节第一框</a:t>
            </a:r>
            <a:endParaRPr lang="zh-CN" altLang="x-none" sz="2800" b="1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3124200" y="4876800"/>
            <a:ext cx="511175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南县立达中学        彭卫华</a:t>
            </a:r>
            <a:endParaRPr lang="zh-CN" altLang="en-US" sz="3200" b="1" dirty="0">
              <a:solidFill>
                <a:schemeClr val="tx2"/>
              </a:solidFill>
              <a:latin typeface="Trebuchet MS" panose="020B0603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83969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4" name="矩形 83973"/>
          <p:cNvSpPr/>
          <p:nvPr/>
        </p:nvSpPr>
        <p:spPr>
          <a:xfrm>
            <a:off x="323850" y="1628775"/>
            <a:ext cx="7850188" cy="15541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阅读教材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页“奕秋的故事”。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说一说：你认为造成这两个人学习效果差异的原因是什么？ 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977" name="矩形 83976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故事汇之二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78" name="矩形 83977"/>
          <p:cNvSpPr/>
          <p:nvPr/>
        </p:nvSpPr>
        <p:spPr>
          <a:xfrm>
            <a:off x="468313" y="3733800"/>
            <a:ext cx="80645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温馨提示：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学习时要专注，只有保持高度的专注，才能提高自己的学习效率。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  <p:bldP spid="839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5" name="矩形 73734"/>
          <p:cNvSpPr/>
          <p:nvPr/>
        </p:nvSpPr>
        <p:spPr>
          <a:xfrm>
            <a:off x="179388" y="1196975"/>
            <a:ext cx="87249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r>
              <a:rPr lang="zh-CN" altLang="en-US" sz="2400" b="1" dirty="0">
                <a:latin typeface="宋体" panose="02010600030101010101" pitchFamily="2" charset="-122"/>
                <a:ea typeface="Times New Roman" panose="02020603050405020304" pitchFamily="18" charset="0"/>
              </a:rPr>
              <a:t>下面每行中都有一些两两相邻，其和等于</a:t>
            </a:r>
            <a:r>
              <a:rPr lang="en-US" altLang="zh-CN" sz="2400" b="1" dirty="0">
                <a:latin typeface="宋体" panose="02010600030101010101" pitchFamily="2" charset="-122"/>
                <a:ea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Times New Roman" panose="02020603050405020304" pitchFamily="18" charset="0"/>
              </a:rPr>
              <a:t>的成对数字，如：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66700" eaLnBrk="0" hangingPunct="0"/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8795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64</a:t>
            </a: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367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82</a:t>
            </a:r>
            <a:r>
              <a:rPr lang="en-US" altLang="zh-CN" sz="2400" b="1">
                <a:latin typeface="宋体" panose="02010600030101010101" pitchFamily="2" charset="-122"/>
                <a:ea typeface="Times New Roman" panose="02020603050405020304" pitchFamily="18" charset="0"/>
              </a:rPr>
              <a:t>26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91</a:t>
            </a:r>
            <a:endParaRPr lang="en-US" altLang="zh-CN"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6" name="矩形 73735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专心致志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7" name="矩形 73736"/>
          <p:cNvSpPr/>
          <p:nvPr/>
        </p:nvSpPr>
        <p:spPr>
          <a:xfrm>
            <a:off x="323850" y="2060575"/>
            <a:ext cx="83534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请在</a:t>
            </a:r>
            <a:r>
              <a:rPr lang="en-US" altLang="zh-CN" sz="2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分钟之内找到下列数字中两两相邻、其和等于</a:t>
            </a:r>
            <a:r>
              <a:rPr lang="en-US" altLang="zh-CN" sz="2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的成对数字，看你能找出多少对。</a:t>
            </a:r>
            <a:endParaRPr lang="zh-CN" altLang="en-US" sz="24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8" name="矩形 73737"/>
          <p:cNvSpPr/>
          <p:nvPr/>
        </p:nvSpPr>
        <p:spPr>
          <a:xfrm>
            <a:off x="539750" y="2924175"/>
            <a:ext cx="7704138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79148756394678831234567898765437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91765432198765431421521621728194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12845678912345671521631746135124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33467382914567349129123198265190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51982774675370988028382032465934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20563770895749745505533554465505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64328976378209382457864018258640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76554744466688831345178313141561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32832112312354378239237236324376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98798787682676570198684743289619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/>
      <p:bldP spid="73737" grpId="0"/>
      <p:bldP spid="737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5" name="矩形 84994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专心致志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999" name="矩形 84998"/>
          <p:cNvSpPr/>
          <p:nvPr/>
        </p:nvSpPr>
        <p:spPr>
          <a:xfrm>
            <a:off x="468313" y="2060575"/>
            <a:ext cx="8280400" cy="35036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6700"/>
            <a:r>
              <a:rPr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45-51   </a:t>
            </a:r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注意力非常强，学习效率高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66700" eaLnBrk="0" hangingPunct="0"/>
            <a:r>
              <a:rPr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36-44   </a:t>
            </a:r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注意力比较强，学习效率比较高，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 indent="266700" eaLnBrk="0" hangingPunct="0"/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        需要提高注意力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66700" eaLnBrk="0" hangingPunct="0"/>
            <a:r>
              <a:rPr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30-35   </a:t>
            </a:r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注意力一般，刚好及格，学习效率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 indent="266700" eaLnBrk="0" hangingPunct="0"/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        比较低，需要提高注意力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66700" eaLnBrk="0" hangingPunct="0"/>
            <a:r>
              <a:rPr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29</a:t>
            </a:r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及以下 注意力比较差，学习效率低，需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 indent="266700" eaLnBrk="0" hangingPunct="0"/>
            <a:r>
              <a:rPr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        要提高注意力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矩形 86017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19" name="矩形 86018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有条不紊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020" name="矩形 86019"/>
          <p:cNvSpPr/>
          <p:nvPr/>
        </p:nvSpPr>
        <p:spPr>
          <a:xfrm>
            <a:off x="323850" y="1700213"/>
            <a:ext cx="83534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整理房间需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分钟，洗漱需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分钟，吃早饭需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分钟，听英语需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分钟，烧开水需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分钟，坐公交车需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分钟。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1" name="矩形 86020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2" name="矩形 86021"/>
          <p:cNvSpPr/>
          <p:nvPr/>
        </p:nvSpPr>
        <p:spPr>
          <a:xfrm>
            <a:off x="323850" y="3789363"/>
            <a:ext cx="8353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请合理安排，用最少的时间把这些事情做完。</a:t>
            </a:r>
            <a:endParaRPr lang="zh-CN" altLang="en-US" sz="32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3" name="矩形 86022"/>
          <p:cNvSpPr/>
          <p:nvPr/>
        </p:nvSpPr>
        <p:spPr>
          <a:xfrm>
            <a:off x="395288" y="4941888"/>
            <a:ext cx="83534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温馨提示：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合理安排时间，才能有条不紊，才能提高做事的效率。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2" grpId="0"/>
      <p:bldP spid="860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179388" y="1379538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66700"/>
            <a:endParaRPr sz="24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67" name="矩形 88066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实践运用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8" name="矩形 88067"/>
          <p:cNvSpPr/>
          <p:nvPr/>
        </p:nvSpPr>
        <p:spPr>
          <a:xfrm>
            <a:off x="323850" y="1700213"/>
            <a:ext cx="83534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将你放学后要做的事情写下来，并用数字标明每件事情对于你的重要性，然后逐一将它们完成，并体会这样做带给我们的好处。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69" name="矩形 88068"/>
          <p:cNvSpPr/>
          <p:nvPr/>
        </p:nvSpPr>
        <p:spPr>
          <a:xfrm>
            <a:off x="539750" y="4005263"/>
            <a:ext cx="7704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71" name="矩形 88070"/>
          <p:cNvSpPr/>
          <p:nvPr/>
        </p:nvSpPr>
        <p:spPr>
          <a:xfrm>
            <a:off x="395288" y="4076700"/>
            <a:ext cx="83534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温馨提示：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把一周、一个月、甚至更长的时间作出适当的安排，也同样重要，它能给我们一个整体的方向，学习不会迷失。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矩形 91138"/>
          <p:cNvSpPr/>
          <p:nvPr/>
        </p:nvSpPr>
        <p:spPr>
          <a:xfrm>
            <a:off x="611188" y="1385888"/>
            <a:ext cx="8137525" cy="42306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659130" algn="just" defTabSz="0">
              <a:tabLst>
                <a:tab pos="231648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头悬梁：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孙敬是汉朝信都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今冀州市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人。他年少好学，博闻强记，而且嗜书如命．晚上看书学习常常通宵达旦。邻里们都称他为“闭户先生”。孙敬读书时，随时记笔记，常常一直看到后半夜，时间长了，有时不免打起瞌睡来。一觉醒来，又懊悔不已。有一天，他抬头苦思的时候，目光停留在房梁上，顿时眼睛一亮。随即找来一根绳子，绳子的一头拴在房梁上，下边这头就跟自己的头发拴在一起。这样，每当他累了困了想打瞌睡时，只要头一低，绳子就会猛地拽一下他的头发，一疼就会惊醒而赶走睡意。从这以后，他每天晚上读书时，都用这种办法，发奋苦读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91140" name="矩形 91139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故事汇之三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93185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矩形 93186"/>
          <p:cNvSpPr/>
          <p:nvPr/>
        </p:nvSpPr>
        <p:spPr>
          <a:xfrm>
            <a:off x="468313" y="1412875"/>
            <a:ext cx="8137525" cy="2770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659130" algn="just" defTabSz="0">
              <a:tabLst>
                <a:tab pos="2316480" algn="l"/>
              </a:tabLst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锥刺股：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战国时期，有一个人叫苏秦，也是出名的政治家。在年轻时，由于学问不深，曾到好多地方做事， 都不受重视。回家后，家人对他也很冷淡，瞧不起他。这对他的刺激很大，所以，他决心要发奋读书。 他常常读书到深夜，想睡觉时，就拿一把锥子，一打瞌睡， 就用锥子往大腿上刺一下。这样，猛然间感到疼痛，使自己醒来，再坚持读书。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矩形 93187"/>
          <p:cNvSpPr/>
          <p:nvPr/>
        </p:nvSpPr>
        <p:spPr>
          <a:xfrm>
            <a:off x="323850" y="188913"/>
            <a:ext cx="26638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故事汇之三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189" name="矩形 93188"/>
          <p:cNvSpPr/>
          <p:nvPr/>
        </p:nvSpPr>
        <p:spPr>
          <a:xfrm>
            <a:off x="323850" y="4292600"/>
            <a:ext cx="86407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辩一辩：故事中主人公的学习方法值得我们学习吗？</a:t>
            </a:r>
            <a:endParaRPr lang="zh-CN" altLang="en-US" sz="28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矩形 93189"/>
          <p:cNvSpPr/>
          <p:nvPr/>
        </p:nvSpPr>
        <p:spPr>
          <a:xfrm>
            <a:off x="611188" y="5157788"/>
            <a:ext cx="8353425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温馨提示：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磨刀不误砍柴工。学习要劳逸结合，张弛有度，要将学休息、运动有机结合，在健康中学习。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9" grpId="0"/>
      <p:bldP spid="9319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2599</Words>
  <Application/>
  <PresentationFormat/>
  <Paragraphs>140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华文新魏</vt:lpstr>
      <vt:lpstr>Trebuchet MS</vt:lpstr>
      <vt:lpstr>楷体_GB2312</vt:lpstr>
      <vt:lpstr>黑体</vt:lpstr>
      <vt:lpstr>华文彩云</vt:lpstr>
      <vt:lpstr>楷体_GB2312</vt:lpstr>
      <vt:lpstr>微软雅黑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2007-05-27T15:34:27Z</dcterms:created>
  <dcterms:modified xsi:type="dcterms:W3CDTF">2018-08-11T18:35:34Z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