
<file path=[Content_Types].xml><?xml version="1.0" encoding="utf-8"?>
<Types xmlns="http://schemas.openxmlformats.org/package/2006/content-types">
  <Default Extension="wav" ContentType="audio/x-wav"/>
  <Default Extension="gif" ContentType="image/gif"/>
  <Default Extension="jpeg" ContentType="image/jpeg"/>
  <Default Extension="wmf" ContentType="image/x-w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24"/>
  </p:notesMasterIdLst>
  <p:sldIdLst>
    <p:sldId id="420" r:id="rId4"/>
    <p:sldId id="306" r:id="rId5"/>
    <p:sldId id="454" r:id="rId6"/>
    <p:sldId id="276" r:id="rId7"/>
    <p:sldId id="257" r:id="rId8"/>
    <p:sldId id="379" r:id="rId9"/>
    <p:sldId id="455" r:id="rId10"/>
    <p:sldId id="504" r:id="rId11"/>
    <p:sldId id="459" r:id="rId12"/>
    <p:sldId id="493" r:id="rId13"/>
    <p:sldId id="494" r:id="rId14"/>
    <p:sldId id="495" r:id="rId15"/>
    <p:sldId id="496" r:id="rId16"/>
    <p:sldId id="497" r:id="rId17"/>
    <p:sldId id="373" r:id="rId18"/>
    <p:sldId id="375" r:id="rId19"/>
    <p:sldId id="498" r:id="rId20"/>
    <p:sldId id="429" r:id="rId21"/>
    <p:sldId id="283" r:id="rId22"/>
    <p:sldId id="492" r:id="rId23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0099"/>
    <a:srgbClr val="FF3300"/>
    <a:srgbClr val="E1A679"/>
    <a:srgbClr val="8CCEAB"/>
    <a:srgbClr val="FFFF00"/>
    <a:srgbClr val="99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-1464" y="-96"/>
      </p:cViewPr>
      <p:guideLst>
        <p:guide orient="horz" pos="1984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  <p:sp>
        <p:nvSpPr>
          <p:cNvPr id="717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17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任意多边形 2054"/>
          <p:cNvSpPr/>
          <p:nvPr/>
        </p:nvSpPr>
        <p:spPr>
          <a:xfrm>
            <a:off x="685800" y="2393950"/>
            <a:ext cx="7772400" cy="109538"/>
          </a:xfrm>
          <a:custGeom>
            <a:avLst/>
            <a:gdLst/>
            <a:ahLst/>
            <a:cxnLst/>
            <a:pathLst>
              <a:path w="1000" h="1000" stroke="0">
                <a:moveTo>
                  <a:pt x="0" y="0"/>
                </a:moveTo>
                <a:lnTo>
                  <a:pt x="618" y="0"/>
                </a:lnTo>
                <a:lnTo>
                  <a:pt x="618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050" name="标题 2049"/>
          <p:cNvSpPr>
            <a:spLocks noGrp="1"/>
          </p:cNvSpPr>
          <p:nvPr>
            <p:ph type="ctrTitle"/>
          </p:nvPr>
        </p:nvSpPr>
        <p:spPr>
          <a:xfrm>
            <a:off x="685800" y="990600"/>
            <a:ext cx="7772400" cy="13716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lvl="0">
              <a:defRPr sz="4000" kern="1200"/>
            </a:lvl1pPr>
          </a:lstStyle>
          <a:p>
            <a:pPr lvl="0"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2051" name="副标题 2050"/>
          <p:cNvSpPr>
            <a:spLocks noGrp="1"/>
          </p:cNvSpPr>
          <p:nvPr>
            <p:ph type="subTitle" idx="1"/>
          </p:nvPr>
        </p:nvSpPr>
        <p:spPr>
          <a:xfrm>
            <a:off x="1447800" y="3429000"/>
            <a:ext cx="7010400" cy="1600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>
              <a:buNone/>
              <a:defRPr sz="2800" kern="1200"/>
            </a:lvl1pPr>
            <a:lvl2pPr marL="457200" lvl="1" indent="-457200" algn="ctr">
              <a:buNone/>
              <a:defRPr sz="2800" kern="1200"/>
            </a:lvl2pPr>
            <a:lvl3pPr marL="909955" lvl="2" indent="-909955" algn="ctr">
              <a:buNone/>
              <a:defRPr sz="2800" kern="1200"/>
            </a:lvl3pPr>
            <a:lvl4pPr marL="1306830" lvl="3" indent="-1306830" algn="ctr">
              <a:buNone/>
              <a:defRPr sz="2800" kern="1200"/>
            </a:lvl4pPr>
            <a:lvl5pPr marL="1695450" lvl="4" indent="-1695450" algn="ctr">
              <a:buNone/>
              <a:defRPr sz="2800" kern="1200"/>
            </a:lvl5pPr>
          </a:lstStyle>
          <a:p>
            <a:pPr lvl="0"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2052" name="日期占位符 2051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fontAlgn="base"/>
            <a:endParaRPr lang="zh-CN" altLang="en-US" noProof="1">
              <a:latin typeface="Verdana" panose="020B0604030504040204" pitchFamily="2" charset="0"/>
            </a:endParaRPr>
          </a:p>
        </p:txBody>
      </p:sp>
      <p:sp>
        <p:nvSpPr>
          <p:cNvPr id="2053" name="页脚占位符 2052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fontAlgn="base"/>
            <a:endParaRPr lang="zh-CN" noProof="1">
              <a:latin typeface="Verdana" panose="020B0604030504040204" pitchFamily="2" charset="0"/>
            </a:endParaRPr>
          </a:p>
        </p:txBody>
      </p:sp>
      <p:sp>
        <p:nvSpPr>
          <p:cNvPr id="2054" name="灯片编号占位符 2053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fontAlgn="base"/>
            <a:fld id="{9A0DB2DC-4C9A-4742-B13C-FB6460FD3503}" type="slidenum">
              <a:rPr lang="zh-CN" noProof="1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zh-CN" noProof="1">
              <a:latin typeface="Verdana" panose="020B0604030504040204" pitchFamily="2" charset="0"/>
            </a:endParaRPr>
          </a:p>
        </p:txBody>
      </p:sp>
    </p:spTree>
  </p:cSld>
  <p:clrMapOvr>
    <a:masterClrMapping/>
  </p:clrMapOvr>
  <p:transition spd="med"/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73441" y="304800"/>
            <a:ext cx="2002234" cy="57150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66738" y="304800"/>
            <a:ext cx="5890631" cy="57150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标题和图示或组织结构图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SmartArt 占位符 2"/>
          <p:cNvSpPr>
            <a:spLocks noGrp="1"/>
          </p:cNvSpPr>
          <p:nvPr>
            <p:ph type="pic" idx="1"/>
          </p:nvPr>
        </p:nvSpPr>
        <p:spPr>
          <a:xfrm>
            <a:off x="457200" y="1600200"/>
            <a:ext cx="8229600" cy="45259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19812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kern="1200" cap="none" spc="0" normalizeH="0" baseline="0" noProof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kern="1200" cap="none" spc="0" normalizeH="0" baseline="0" noProof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19812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eaLnBrk="1" fontAlgn="base" hangingPunct="1"/>
            <a:fld id="{9A0DB2DC-4C9A-4742-B13C-FB6460FD3503}" type="slidenum">
              <a:rPr lang="en-US" altLang="zh-CN" sz="1400" noProof="1" dirty="0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en-US" altLang="zh-CN" sz="1400" noProof="1" dirty="0"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122" name="任意多边形 2054"/>
          <p:cNvSpPr/>
          <p:nvPr/>
        </p:nvSpPr>
        <p:spPr>
          <a:xfrm>
            <a:off x="685800" y="2393950"/>
            <a:ext cx="7772400" cy="109538"/>
          </a:xfrm>
          <a:custGeom>
            <a:avLst/>
            <a:gdLst/>
            <a:ahLst/>
            <a:cxnLst/>
            <a:pathLst>
              <a:path w="1000" h="1000" stroke="0">
                <a:moveTo>
                  <a:pt x="0" y="0"/>
                </a:moveTo>
                <a:lnTo>
                  <a:pt x="618" y="0"/>
                </a:lnTo>
                <a:lnTo>
                  <a:pt x="618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050" name="标题 2049"/>
          <p:cNvSpPr>
            <a:spLocks noGrp="1"/>
          </p:cNvSpPr>
          <p:nvPr>
            <p:ph type="ctrTitle"/>
          </p:nvPr>
        </p:nvSpPr>
        <p:spPr>
          <a:xfrm>
            <a:off x="685800" y="990600"/>
            <a:ext cx="7772400" cy="13716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lvl="0">
              <a:defRPr sz="4000" kern="1200"/>
            </a:lvl1pPr>
          </a:lstStyle>
          <a:p>
            <a:pPr lvl="0"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2051" name="副标题 2050"/>
          <p:cNvSpPr>
            <a:spLocks noGrp="1"/>
          </p:cNvSpPr>
          <p:nvPr>
            <p:ph type="subTitle" idx="1"/>
          </p:nvPr>
        </p:nvSpPr>
        <p:spPr>
          <a:xfrm>
            <a:off x="1447800" y="3429000"/>
            <a:ext cx="7010400" cy="1600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>
              <a:buNone/>
              <a:defRPr sz="2800" kern="1200"/>
            </a:lvl1pPr>
            <a:lvl2pPr marL="457200" lvl="1" indent="-457200" algn="ctr">
              <a:buNone/>
              <a:defRPr sz="2800" kern="1200"/>
            </a:lvl2pPr>
            <a:lvl3pPr marL="909955" lvl="2" indent="-909955" algn="ctr">
              <a:buNone/>
              <a:defRPr sz="2800" kern="1200"/>
            </a:lvl3pPr>
            <a:lvl4pPr marL="1306830" lvl="3" indent="-1306830" algn="ctr">
              <a:buNone/>
              <a:defRPr sz="2800" kern="1200"/>
            </a:lvl4pPr>
            <a:lvl5pPr marL="1695450" lvl="4" indent="-1695450" algn="ctr">
              <a:buNone/>
              <a:defRPr sz="2800" kern="1200"/>
            </a:lvl5pPr>
          </a:lstStyle>
          <a:p>
            <a:pPr lvl="0"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2052" name="日期占位符 2051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fontAlgn="base"/>
            <a:endParaRPr lang="zh-CN" altLang="en-US" noProof="1">
              <a:latin typeface="Verdana" panose="020B0604030504040204" pitchFamily="2" charset="0"/>
            </a:endParaRPr>
          </a:p>
        </p:txBody>
      </p:sp>
      <p:sp>
        <p:nvSpPr>
          <p:cNvPr id="2053" name="页脚占位符 2052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fontAlgn="base"/>
            <a:endParaRPr lang="zh-CN" noProof="1">
              <a:latin typeface="Verdana" panose="020B0604030504040204" pitchFamily="2" charset="0"/>
            </a:endParaRPr>
          </a:p>
        </p:txBody>
      </p:sp>
      <p:sp>
        <p:nvSpPr>
          <p:cNvPr id="2054" name="灯片编号占位符 2053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fontAlgn="base"/>
            <a:fld id="{9A0DB2DC-4C9A-4742-B13C-FB6460FD3503}" type="slidenum">
              <a:rPr lang="zh-CN" noProof="1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zh-CN" noProof="1">
              <a:latin typeface="Verdana" panose="020B0604030504040204" pitchFamily="2" charset="0"/>
            </a:endParaRPr>
          </a:p>
        </p:txBody>
      </p:sp>
    </p:spTree>
  </p:cSld>
  <p:clrMapOvr>
    <a:masterClrMapping/>
  </p:clrMapOvr>
  <p:transition spd="med"/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66738" y="1752600"/>
            <a:ext cx="3920490" cy="42672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7248" y="1752600"/>
            <a:ext cx="3920490" cy="42672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73441" y="304800"/>
            <a:ext cx="2002234" cy="57150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66738" y="304800"/>
            <a:ext cx="5890631" cy="57150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标题和图示或组织结构图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SmartArt 占位符 2"/>
          <p:cNvSpPr>
            <a:spLocks noGrp="1"/>
          </p:cNvSpPr>
          <p:nvPr>
            <p:ph type="pic" idx="1"/>
          </p:nvPr>
        </p:nvSpPr>
        <p:spPr>
          <a:xfrm>
            <a:off x="457200" y="1600200"/>
            <a:ext cx="8229600" cy="45259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19812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kern="1200" cap="none" spc="0" normalizeH="0" baseline="0" noProof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kern="1200" cap="none" spc="0" normalizeH="0" baseline="0" noProof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19812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eaLnBrk="1" fontAlgn="base" hangingPunct="1"/>
            <a:fld id="{9A0DB2DC-4C9A-4742-B13C-FB6460FD3503}" type="slidenum">
              <a:rPr lang="en-US" altLang="zh-CN" sz="1400" noProof="1" dirty="0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en-US" altLang="zh-CN" sz="1400" noProof="1" dirty="0"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66738" y="1752600"/>
            <a:ext cx="3920490" cy="42672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7248" y="1752600"/>
            <a:ext cx="3920490" cy="42672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574675" y="304800"/>
            <a:ext cx="8001000" cy="1216025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indent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566738" y="1752600"/>
            <a:ext cx="8001000" cy="426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4699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436245"/>
            <a:r>
              <a:rPr lang="zh-CN" altLang="en-US"/>
              <a:t>第二级</a:t>
            </a:r>
            <a:endParaRPr lang="zh-CN" altLang="en-US"/>
          </a:p>
          <a:p>
            <a:pPr lvl="2" indent="-394970"/>
            <a:r>
              <a:rPr lang="zh-CN" altLang="en-US"/>
              <a:t>第三级</a:t>
            </a:r>
            <a:endParaRPr lang="zh-CN" altLang="en-US"/>
          </a:p>
          <a:p>
            <a:pPr lvl="3" indent="-387350"/>
            <a:r>
              <a:rPr lang="zh-CN" altLang="en-US"/>
              <a:t>第四级</a:t>
            </a:r>
            <a:endParaRPr lang="zh-CN" altLang="en-US"/>
          </a:p>
          <a:p>
            <a:pPr lvl="4" indent="-39878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任意多边形 1027"/>
          <p:cNvSpPr/>
          <p:nvPr/>
        </p:nvSpPr>
        <p:spPr>
          <a:xfrm>
            <a:off x="609600" y="1566863"/>
            <a:ext cx="7958138" cy="109537"/>
          </a:xfrm>
          <a:custGeom>
            <a:avLst/>
            <a:gdLst/>
            <a:ahLst/>
            <a:cxnLst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029" name="直接连接符 1028"/>
          <p:cNvSpPr/>
          <p:nvPr/>
        </p:nvSpPr>
        <p:spPr>
          <a:xfrm flipV="1">
            <a:off x="609600" y="6172200"/>
            <a:ext cx="7924800" cy="0"/>
          </a:xfrm>
          <a:prstGeom prst="line">
            <a:avLst/>
          </a:prstGeom>
          <a:ln w="317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0" name="日期占位符 1029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19812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200">
                <a:latin typeface="Verdana" panose="020B0604030504040204" pitchFamily="2" charset="0"/>
              </a:defRPr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1031" name="页脚占位符 1030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200">
                <a:latin typeface="Verdana" panose="020B0604030504040204" pitchFamily="2" charset="0"/>
              </a:defRPr>
            </a:lvl1pPr>
          </a:lstStyle>
          <a:p>
            <a:pPr lvl="0" fontAlgn="base"/>
            <a:endParaRPr lang="zh-CN" strike="noStrike" noProof="1"/>
          </a:p>
        </p:txBody>
      </p:sp>
      <p:sp>
        <p:nvSpPr>
          <p:cNvPr id="1032" name="灯片编号占位符 1031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19812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200">
                <a:latin typeface="Verdana" panose="020B0604030504040204" pitchFamily="2" charset="0"/>
              </a:defRPr>
            </a:lvl1pPr>
          </a:lstStyle>
          <a:p>
            <a:pPr lvl="0" fontAlgn="base"/>
            <a:fld id="{9A0DB2DC-4C9A-4742-B13C-FB6460FD3503}" type="slidenum">
              <a:rPr lang="zh-CN" strike="noStrike" noProof="1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/>
      <p:bldP spid="1027" grpId="0"/>
    </p:bldLst>
  </p:timing>
  <p:hf sldNum="0" hdr="0" ftr="0" dt="0"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8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469900" lvl="0" indent="-469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o"/>
        <a:defRPr sz="3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908050" lvl="1" indent="-436245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304925" lvl="2" indent="-39497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o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94180" lvl="3" indent="-3873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94230" lvl="4" indent="-398780" algn="l" defTabSz="914400" eaLnBrk="1" fontAlgn="base" latinLnBrk="0" hangingPunct="1">
        <a:lnSpc>
          <a:spcPct val="100000"/>
        </a:lnSpc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574675" y="304800"/>
            <a:ext cx="8001000" cy="1216025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indent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566738" y="1752600"/>
            <a:ext cx="8001000" cy="426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4699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436245"/>
            <a:r>
              <a:rPr lang="zh-CN" altLang="en-US"/>
              <a:t>第二级</a:t>
            </a:r>
            <a:endParaRPr lang="zh-CN" altLang="en-US"/>
          </a:p>
          <a:p>
            <a:pPr lvl="2" indent="-394970"/>
            <a:r>
              <a:rPr lang="zh-CN" altLang="en-US"/>
              <a:t>第三级</a:t>
            </a:r>
            <a:endParaRPr lang="zh-CN" altLang="en-US"/>
          </a:p>
          <a:p>
            <a:pPr lvl="3" indent="-387350"/>
            <a:r>
              <a:rPr lang="zh-CN" altLang="en-US"/>
              <a:t>第四级</a:t>
            </a:r>
            <a:endParaRPr lang="zh-CN" altLang="en-US"/>
          </a:p>
          <a:p>
            <a:pPr lvl="4" indent="-39878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052" name="任意多边形 1027"/>
          <p:cNvSpPr/>
          <p:nvPr/>
        </p:nvSpPr>
        <p:spPr>
          <a:xfrm>
            <a:off x="609600" y="1566863"/>
            <a:ext cx="7958138" cy="109537"/>
          </a:xfrm>
          <a:custGeom>
            <a:avLst/>
            <a:gdLst/>
            <a:ahLst/>
            <a:cxnLst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053" name="直接连接符 1028"/>
          <p:cNvSpPr/>
          <p:nvPr/>
        </p:nvSpPr>
        <p:spPr>
          <a:xfrm flipV="1">
            <a:off x="609600" y="6172200"/>
            <a:ext cx="7924800" cy="0"/>
          </a:xfrm>
          <a:prstGeom prst="line">
            <a:avLst/>
          </a:prstGeom>
          <a:ln w="317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0" name="日期占位符 1029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19812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200">
                <a:latin typeface="Verdana" panose="020B0604030504040204" pitchFamily="2" charset="0"/>
              </a:defRPr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1031" name="页脚占位符 1030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200">
                <a:latin typeface="Verdana" panose="020B0604030504040204" pitchFamily="2" charset="0"/>
              </a:defRPr>
            </a:lvl1pPr>
          </a:lstStyle>
          <a:p>
            <a:pPr lvl="0" fontAlgn="base"/>
            <a:endParaRPr lang="zh-CN" strike="noStrike" noProof="1"/>
          </a:p>
        </p:txBody>
      </p:sp>
      <p:sp>
        <p:nvSpPr>
          <p:cNvPr id="1032" name="灯片编号占位符 1031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19812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200">
                <a:latin typeface="Verdana" panose="020B0604030504040204" pitchFamily="2" charset="0"/>
              </a:defRPr>
            </a:lvl1pPr>
          </a:lstStyle>
          <a:p>
            <a:pPr lvl="0" fontAlgn="base"/>
            <a:fld id="{9A0DB2DC-4C9A-4742-B13C-FB6460FD3503}" type="slidenum">
              <a:rPr lang="zh-CN" strike="noStrike" noProof="1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/>
      <p:bldP spid="1027" grpId="0"/>
    </p:bldLst>
  </p:timing>
  <p:hf sldNum="0" hdr="0" ftr="0" dt="0"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8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469900" lvl="0" indent="-469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o"/>
        <a:defRPr sz="3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908050" lvl="1" indent="-436245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304925" lvl="2" indent="-39497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o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94180" lvl="3" indent="-3873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94230" lvl="4" indent="-398780" algn="l" defTabSz="914400" eaLnBrk="1" fontAlgn="base" latinLnBrk="0" hangingPunct="1">
        <a:lnSpc>
          <a:spcPct val="100000"/>
        </a:lnSpc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slide" Target="slide19.xml"/><Relationship Id="rId3" Type="http://schemas.openxmlformats.org/officeDocument/2006/relationships/slide" Target="slide18.xml"/><Relationship Id="rId2" Type="http://schemas.openxmlformats.org/officeDocument/2006/relationships/slide" Target="slide4.xml"/><Relationship Id="rId1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11.jpeg"/><Relationship Id="rId1" Type="http://schemas.openxmlformats.org/officeDocument/2006/relationships/hyperlink" Target="http://image.baidu.com/i?ct=201326592&amp;z=0&amp;flag=1&amp;pn=0&amp;cl=2&amp;lm=-1&amp;cm=1&amp;sc=0&amp;rn=16&amp;tn=baiduimagedetail&amp;word=&#33457;&amp;in=1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4.w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.jpeg"/><Relationship Id="rId1" Type="http://schemas.openxmlformats.org/officeDocument/2006/relationships/image" Target="../media/image1.GI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wmf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6.png"/><Relationship Id="rId3" Type="http://schemas.microsoft.com/office/2007/relationships/media" Target="file:///C:\Users\Administrator\Desktop\&#23435;&#31062;&#33521;%20-%20&#38271;&#22823;&#21518;&#25105;&#23601;&#25104;&#20102;&#20320;.mp3" TargetMode="External"/><Relationship Id="rId2" Type="http://schemas.openxmlformats.org/officeDocument/2006/relationships/audio" Target="file:///C:\Users\Administrator\Desktop\&#23435;&#31062;&#33521;%20-%20&#38271;&#22823;&#21518;&#25105;&#23601;&#25104;&#20102;&#20320;.mp3" TargetMode="Externa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7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GIF"/><Relationship Id="rId1" Type="http://schemas.openxmlformats.org/officeDocument/2006/relationships/image" Target="../media/image1.GI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4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8193" name="MH_SubTitle_1">
            <a:hlinkClick r:id="rId1" action="ppaction://hlinksldjump"/>
          </p:cNvPr>
          <p:cNvSpPr/>
          <p:nvPr/>
        </p:nvSpPr>
        <p:spPr>
          <a:xfrm>
            <a:off x="749300" y="5148263"/>
            <a:ext cx="1670050" cy="539750"/>
          </a:xfrm>
          <a:prstGeom prst="rect">
            <a:avLst/>
          </a:prstGeom>
          <a:solidFill>
            <a:srgbClr val="008080"/>
          </a:solidFill>
          <a:ln w="9525">
            <a:noFill/>
          </a:ln>
        </p:spPr>
        <p:txBody>
          <a:bodyPr lIns="0" tIns="0" rIns="0" bIns="0" anchor="ctr"/>
          <a:p>
            <a:pPr lvl="0" indent="0" algn="ctr" eaLnBrk="0" hangingPunct="0"/>
            <a:r>
              <a:rPr lang="zh-CN" altLang="en-US" sz="2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情境引入</a:t>
            </a:r>
            <a:endParaRPr lang="zh-CN" altLang="en-US" sz="2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94" name="MH_SubTitle_2">
            <a:hlinkClick r:id="rId2" action="ppaction://hlinksldjump"/>
          </p:cNvPr>
          <p:cNvSpPr/>
          <p:nvPr/>
        </p:nvSpPr>
        <p:spPr>
          <a:xfrm>
            <a:off x="2735263" y="5148263"/>
            <a:ext cx="1670050" cy="539750"/>
          </a:xfrm>
          <a:prstGeom prst="rect">
            <a:avLst/>
          </a:prstGeom>
          <a:solidFill>
            <a:srgbClr val="008080"/>
          </a:solidFill>
          <a:ln w="9525">
            <a:noFill/>
          </a:ln>
        </p:spPr>
        <p:txBody>
          <a:bodyPr lIns="0" tIns="0" rIns="0" bIns="0" anchor="ctr"/>
          <a:p>
            <a:pPr lvl="0" indent="0" algn="ctr" eaLnBrk="0" hangingPunct="0"/>
            <a:r>
              <a:rPr lang="zh-CN" altLang="en-US" sz="2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合作探究</a:t>
            </a:r>
            <a:endParaRPr lang="zh-CN" altLang="en-US" sz="2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95" name="MH_SubTitle_3">
            <a:hlinkClick r:id="rId3" action="ppaction://hlinksldjump"/>
          </p:cNvPr>
          <p:cNvSpPr/>
          <p:nvPr/>
        </p:nvSpPr>
        <p:spPr>
          <a:xfrm>
            <a:off x="4762500" y="5148263"/>
            <a:ext cx="1670050" cy="539750"/>
          </a:xfrm>
          <a:prstGeom prst="rect">
            <a:avLst/>
          </a:prstGeom>
          <a:solidFill>
            <a:srgbClr val="008080"/>
          </a:solidFill>
          <a:ln w="9525">
            <a:noFill/>
          </a:ln>
        </p:spPr>
        <p:txBody>
          <a:bodyPr lIns="0" tIns="0" rIns="0" bIns="0" anchor="ctr"/>
          <a:p>
            <a:pPr lvl="0" indent="0" algn="ctr" eaLnBrk="0" hangingPunct="0"/>
            <a:r>
              <a:rPr lang="zh-CN" altLang="en-US" sz="2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96" name="MH_SubTitle_4">
            <a:hlinkClick r:id="rId4" action="ppaction://hlinksldjump"/>
          </p:cNvPr>
          <p:cNvSpPr/>
          <p:nvPr/>
        </p:nvSpPr>
        <p:spPr>
          <a:xfrm>
            <a:off x="6792913" y="5148263"/>
            <a:ext cx="1670050" cy="539750"/>
          </a:xfrm>
          <a:prstGeom prst="rect">
            <a:avLst/>
          </a:prstGeom>
          <a:solidFill>
            <a:srgbClr val="008080"/>
          </a:solidFill>
          <a:ln w="9525">
            <a:noFill/>
          </a:ln>
        </p:spPr>
        <p:txBody>
          <a:bodyPr lIns="0" tIns="0" rIns="0" bIns="0" anchor="ctr"/>
          <a:p>
            <a:pPr lvl="0" indent="0" algn="ctr" eaLnBrk="0" hangingPunct="0"/>
            <a:r>
              <a:rPr lang="zh-CN" altLang="en-US" sz="2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随堂训练</a:t>
            </a:r>
            <a:endParaRPr lang="zh-CN" altLang="en-US" sz="2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26" name="Text Box 4"/>
          <p:cNvSpPr txBox="1"/>
          <p:nvPr/>
        </p:nvSpPr>
        <p:spPr>
          <a:xfrm>
            <a:off x="647700" y="1965325"/>
            <a:ext cx="7850188" cy="822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 eaLnBrk="0" hangingPunct="0"/>
            <a:r>
              <a:rPr lang="zh-CN" altLang="en-US" sz="4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第三单元 相处之道</a:t>
            </a:r>
            <a:endParaRPr lang="zh-CN" altLang="en-US" sz="48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5127" name="Rectangle 5"/>
          <p:cNvSpPr/>
          <p:nvPr/>
        </p:nvSpPr>
        <p:spPr>
          <a:xfrm>
            <a:off x="2055813" y="3294063"/>
            <a:ext cx="5422900" cy="7620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indent="0" algn="ctr" eaLnBrk="0" hangingPunct="0"/>
            <a:r>
              <a:rPr lang="zh-CN" altLang="en-US" sz="4400" dirty="0">
                <a:solidFill>
                  <a:srgbClr val="FF0000"/>
                </a:solidFill>
                <a:latin typeface="隶书" pitchFamily="1" charset="-122"/>
                <a:ea typeface="隶书" pitchFamily="1" charset="-122"/>
                <a:sym typeface="Arial" panose="020B0604020202020204" pitchFamily="34" charset="0"/>
              </a:rPr>
              <a:t>第二节 师生之情</a:t>
            </a:r>
            <a:endParaRPr lang="zh-CN" altLang="en-US" sz="4400" dirty="0">
              <a:solidFill>
                <a:srgbClr val="FF0000"/>
              </a:solidFill>
              <a:latin typeface="隶书" pitchFamily="1" charset="-122"/>
              <a:ea typeface="隶书" pitchFamily="1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6" grpId="0"/>
      <p:bldP spid="512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928688" y="639763"/>
            <a:ext cx="6550025" cy="579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3200" b="1" dirty="0">
                <a:solidFill>
                  <a:srgbClr val="C00000"/>
                </a:solidFill>
                <a:latin typeface="Verdana" panose="020B0604030504040204" pitchFamily="2" charset="0"/>
                <a:ea typeface="宋体" panose="02010600030101010101" pitchFamily="2" charset="-122"/>
                <a:sym typeface="宋体" panose="02010600030101010101" pitchFamily="2" charset="-122"/>
              </a:rPr>
              <a:t>师生之间产生隔阂的原因</a:t>
            </a:r>
            <a:r>
              <a:rPr lang="en-US" altLang="zh-CN" b="1" dirty="0">
                <a:solidFill>
                  <a:srgbClr val="C00000"/>
                </a:solidFill>
                <a:latin typeface="Verdana" panose="020B0604030504040204" pitchFamily="2" charset="0"/>
                <a:ea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zh-CN" altLang="en-US" sz="2800" b="1" dirty="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  <a:sym typeface="宋体" panose="02010600030101010101" pitchFamily="2" charset="-122"/>
              </a:rPr>
              <a:t>（</a:t>
            </a:r>
            <a:r>
              <a:rPr lang="en-US" altLang="zh-CN" sz="2800" b="1" dirty="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  <a:sym typeface="宋体" panose="02010600030101010101" pitchFamily="2" charset="-122"/>
              </a:rPr>
              <a:t>P64_P65</a:t>
            </a:r>
            <a:r>
              <a:rPr lang="zh-CN" altLang="en-US" sz="2800" b="1" dirty="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  <a:sym typeface="宋体" panose="02010600030101010101" pitchFamily="2" charset="-122"/>
              </a:rPr>
              <a:t>）</a:t>
            </a: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27100" y="1712913"/>
            <a:ext cx="6988175" cy="22860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 defTabSz="914400">
              <a:buFont typeface="Wingdings" panose="05000000000000000000" pitchFamily="2" charset="2"/>
              <a:buNone/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（</a:t>
            </a:r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1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） 师生角色的差异、地位的不同、看问题的立场和视角的分歧等，师生交往的过程中有时也会产生一些隔阂。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lvl="0" indent="0" defTabSz="914400">
              <a:buFont typeface="Wingdings" panose="05000000000000000000" pitchFamily="2" charset="2"/>
              <a:buNone/>
            </a:pPr>
            <a:r>
              <a:rPr lang="zh-CN" altLang="en-US" sz="2400" dirty="0">
                <a:latin typeface="Verdana" panose="020B0604030504040204" pitchFamily="2" charset="0"/>
                <a:ea typeface="宋体" panose="02010600030101010101" pitchFamily="2" charset="-122"/>
                <a:sym typeface="宋体" panose="02010600030101010101" pitchFamily="2" charset="-122"/>
              </a:rPr>
              <a:t>（</a:t>
            </a:r>
            <a:r>
              <a:rPr lang="en-US" altLang="zh-CN" sz="2400" dirty="0">
                <a:latin typeface="Verdana" panose="020B0604030504040204" pitchFamily="2" charset="0"/>
                <a:ea typeface="宋体" panose="02010600030101010101" pitchFamily="2" charset="-122"/>
                <a:sym typeface="宋体" panose="02010600030101010101" pitchFamily="2" charset="-122"/>
              </a:rPr>
              <a:t>2</a:t>
            </a:r>
            <a:r>
              <a:rPr lang="zh-CN" altLang="en-US" sz="2400" dirty="0">
                <a:latin typeface="Verdana" panose="020B0604030504040204" pitchFamily="2" charset="0"/>
                <a:ea typeface="宋体" panose="02010600030101010101" pitchFamily="2" charset="-122"/>
                <a:sym typeface="宋体" panose="02010600030101010101" pitchFamily="2" charset="-122"/>
              </a:rPr>
              <a:t>）作为学生总是希望得到老师的夸奖而不是批评，但是每个人在学校生活中都难免会受到老师的批评，而这也往往成为师生间产生隔阂的重要原因。</a:t>
            </a:r>
            <a:endParaRPr lang="zh-CN" altLang="en-US" sz="2400" dirty="0">
              <a:latin typeface="Verdana" panose="020B0604030504040204" pitchFamily="2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27100" y="4303713"/>
            <a:ext cx="6988175" cy="1371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buClr>
                <a:srgbClr val="000000"/>
              </a:buClr>
            </a:pPr>
            <a:r>
              <a:rPr lang="zh-CN" altLang="en-US" sz="2800" b="1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想一想：</a:t>
            </a:r>
            <a:endParaRPr lang="zh-CN" altLang="en-US" sz="2800" b="1">
              <a:solidFill>
                <a:srgbClr val="00206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lvl="0" indent="0">
              <a:buClr>
                <a:srgbClr val="000000"/>
              </a:buClr>
            </a:pPr>
            <a:r>
              <a:rPr lang="zh-CN" altLang="en-US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</a:t>
            </a:r>
            <a:r>
              <a:rPr lang="zh-CN" altLang="en-US" sz="2800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怎样化解师生隔阂，实现师生和谐？（</a:t>
            </a:r>
            <a:r>
              <a:rPr lang="en-US" altLang="zh-CN" sz="2800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P63~P66</a:t>
            </a:r>
            <a:r>
              <a:rPr lang="zh-CN" altLang="en-US" sz="2800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）</a:t>
            </a:r>
            <a:endParaRPr lang="zh-CN" altLang="en-US" sz="2800" b="1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1644650" y="804863"/>
            <a:ext cx="4108450" cy="579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一·尊重老师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27063" y="1809750"/>
            <a:ext cx="5500687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2800" b="1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为何要尊重老师？（</a:t>
            </a:r>
            <a:r>
              <a:rPr lang="en-US" altLang="zh-CN" sz="2800" b="1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P63</a:t>
            </a:r>
            <a:r>
              <a:rPr lang="zh-CN" altLang="en-US" sz="2800" b="1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）</a:t>
            </a:r>
            <a:endParaRPr lang="zh-CN" altLang="en-US" sz="2800" b="1" dirty="0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27063" y="2327275"/>
            <a:ext cx="6989762" cy="822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尊重老师，这是师生交往的起点，是学生的基本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lvl="0" indent="0"/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道德要求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27050" y="3135313"/>
            <a:ext cx="4929188" cy="5191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2800" b="1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怎样尊重老师？（</a:t>
            </a:r>
            <a:r>
              <a:rPr lang="en-US" altLang="zh-CN" sz="2800" b="1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P63</a:t>
            </a:r>
            <a:r>
              <a:rPr lang="zh-CN" altLang="en-US" sz="2800" b="1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）</a:t>
            </a:r>
            <a:endParaRPr lang="zh-CN" altLang="en-US" sz="2800" b="1" dirty="0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27050" y="3654425"/>
            <a:ext cx="6977063" cy="822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尊重老师，一方面是尊重老师的人格，另一方面是尊重、理解老师的劳动。</a:t>
            </a:r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27050" y="4622800"/>
            <a:ext cx="6991350" cy="14938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32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说一说</a:t>
            </a:r>
            <a:r>
              <a:rPr lang="en-US" altLang="zh-CN" sz="32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  </a:t>
            </a:r>
            <a:r>
              <a:rPr lang="zh-CN" altLang="en-US" sz="32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（</a:t>
            </a:r>
            <a:r>
              <a:rPr lang="en-US" altLang="zh-CN" sz="32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P64</a:t>
            </a:r>
            <a:r>
              <a:rPr lang="zh-CN" altLang="en-US" sz="32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）</a:t>
            </a:r>
            <a:endParaRPr lang="zh-CN" altLang="en-US" sz="32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lvl="0" indent="0"/>
            <a:r>
              <a:rPr lang="zh-CN" altLang="en-US" sz="2800" b="1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你从唐伯虎的故事中学到了什么？</a:t>
            </a:r>
            <a:endParaRPr lang="zh-CN" altLang="en-US" sz="2800" b="1" dirty="0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/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9" grpId="0"/>
      <p:bldP spid="10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155700" y="577850"/>
            <a:ext cx="4095750" cy="5794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二·</a:t>
            </a:r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理解老师</a:t>
            </a:r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1950" y="1720850"/>
            <a:ext cx="8170863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说一说：</a:t>
            </a:r>
            <a:r>
              <a:rPr lang="zh-CN" altLang="en-US" sz="2800" b="1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你是怎么看待老师的表扬和批评？</a:t>
            </a:r>
            <a:r>
              <a:rPr lang="zh-CN" altLang="en-US" sz="2800" b="1" dirty="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  <a:sym typeface="宋体" panose="02010600030101010101" pitchFamily="2" charset="-122"/>
              </a:rPr>
              <a:t>（</a:t>
            </a:r>
            <a:r>
              <a:rPr lang="en-US" altLang="zh-CN" sz="2800" b="1" dirty="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  <a:sym typeface="宋体" panose="02010600030101010101" pitchFamily="2" charset="-122"/>
              </a:rPr>
              <a:t>P65</a:t>
            </a:r>
            <a:r>
              <a:rPr lang="zh-CN" altLang="en-US" sz="2800" b="1" dirty="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  <a:sym typeface="宋体" panose="02010600030101010101" pitchFamily="2" charset="-122"/>
              </a:rPr>
              <a:t>）</a:t>
            </a: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08013" y="2238375"/>
            <a:ext cx="6469063" cy="9445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 fontAlgn="base"/>
            <a:r>
              <a:rPr lang="zh-CN" altLang="en-US" strike="noStrike" noProof="1" dirty="0">
                <a:latin typeface="华文行楷" panose="02010800040101010101" charset="-122"/>
                <a:ea typeface="华文行楷" panose="02010800040101010101" charset="-122"/>
                <a:cs typeface="+mn-ea"/>
                <a:sym typeface="宋体" panose="02010600030101010101" pitchFamily="2" charset="-122"/>
              </a:rPr>
              <a:t> </a:t>
            </a:r>
            <a:r>
              <a:rPr lang="zh-CN" altLang="en-US" sz="2800" b="1" strike="noStrike" noProof="1" dirty="0">
                <a:solidFill>
                  <a:schemeClr val="accent6">
                    <a:lumMod val="50000"/>
                  </a:schemeClr>
                </a:solidFill>
                <a:latin typeface="+mn-ea"/>
                <a:ea typeface="+mn-ea"/>
                <a:cs typeface="+mn-ea"/>
                <a:sym typeface="宋体" panose="02010600030101010101" pitchFamily="2" charset="-122"/>
              </a:rPr>
              <a:t>应</a:t>
            </a:r>
            <a:r>
              <a:rPr lang="zh-CN" altLang="en-US" sz="2800" b="1" strike="noStrike" noProof="1" dirty="0">
                <a:solidFill>
                  <a:schemeClr val="accent6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宋体" panose="02010600030101010101" pitchFamily="2" charset="-122"/>
              </a:rPr>
              <a:t>这样对待老师的表扬：···</a:t>
            </a:r>
            <a:endParaRPr lang="zh-CN" altLang="en-US" sz="2800" b="1" strike="noStrike" noProof="1" dirty="0">
              <a:solidFill>
                <a:schemeClr val="accent6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lvl="0" indent="0" fontAlgn="base"/>
            <a:endParaRPr lang="zh-CN" altLang="en-US" sz="2800" b="1" strike="noStrike" noProof="1" dirty="0">
              <a:solidFill>
                <a:schemeClr val="accent6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013" y="3838575"/>
            <a:ext cx="7924800" cy="523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 fontAlgn="base"/>
            <a:r>
              <a:rPr lang="zh-CN" altLang="en-US" sz="2800" b="1" strike="noStrike" noProof="1" dirty="0">
                <a:solidFill>
                  <a:schemeClr val="accent6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宋体" panose="02010600030101010101" pitchFamily="2" charset="-122"/>
              </a:rPr>
              <a:t>应这样对待老师的批评：···</a:t>
            </a:r>
            <a:r>
              <a:rPr lang="zh-CN" altLang="en-US" sz="2800" b="1" strike="noStrike" noProof="1" dirty="0">
                <a:solidFill>
                  <a:schemeClr val="accent6">
                    <a:lumMod val="50000"/>
                  </a:schemeClr>
                </a:solidFill>
                <a:latin typeface="华文行楷" panose="02010800040101010101" charset="-122"/>
                <a:ea typeface="华文行楷" panose="02010800040101010101" charset="-122"/>
                <a:cs typeface="+mn-ea"/>
                <a:sym typeface="宋体" panose="02010600030101010101" pitchFamily="2" charset="-122"/>
              </a:rPr>
              <a:t>（</a:t>
            </a:r>
            <a:r>
              <a:rPr lang="en-US" altLang="zh-CN" sz="2800" b="1" strike="noStrike" noProof="1" dirty="0">
                <a:solidFill>
                  <a:schemeClr val="accent6">
                    <a:lumMod val="50000"/>
                  </a:schemeClr>
                </a:solidFill>
                <a:latin typeface="华文行楷" panose="02010800040101010101" charset="-122"/>
                <a:ea typeface="华文行楷" panose="02010800040101010101" charset="-122"/>
                <a:cs typeface="+mn-ea"/>
                <a:sym typeface="宋体" panose="02010600030101010101" pitchFamily="2" charset="-122"/>
              </a:rPr>
              <a:t>P65</a:t>
            </a:r>
            <a:r>
              <a:rPr lang="zh-CN" altLang="en-US" sz="2800" b="1" strike="noStrike" noProof="1" dirty="0">
                <a:solidFill>
                  <a:schemeClr val="accent6">
                    <a:lumMod val="50000"/>
                  </a:schemeClr>
                </a:solidFill>
                <a:latin typeface="华文行楷" panose="02010800040101010101" charset="-122"/>
                <a:ea typeface="华文行楷" panose="02010800040101010101" charset="-122"/>
                <a:cs typeface="+mn-ea"/>
                <a:sym typeface="宋体" panose="02010600030101010101" pitchFamily="2" charset="-122"/>
              </a:rPr>
              <a:t>）</a:t>
            </a:r>
            <a:endParaRPr lang="zh-CN" altLang="en-US" sz="2800" b="1" strike="noStrike" noProof="1" dirty="0">
              <a:solidFill>
                <a:schemeClr val="accent6">
                  <a:lumMod val="50000"/>
                </a:schemeClr>
              </a:solidFill>
              <a:latin typeface="华文行楷" panose="02010800040101010101" charset="-122"/>
              <a:ea typeface="华文行楷" panose="02010800040101010101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92163" y="2703513"/>
            <a:ext cx="8018462" cy="9445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2800" dirty="0">
                <a:latin typeface="华文行楷" panose="02010800040101010101" charset="-122"/>
                <a:ea typeface="华文行楷" panose="02010800040101010101" charset="-122"/>
                <a:sym typeface="宋体" panose="02010600030101010101" pitchFamily="2" charset="-122"/>
              </a:rPr>
              <a:t>   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面对老师的表扬</a:t>
            </a:r>
            <a:r>
              <a:rPr lang="zh-CN" altLang="en-US" sz="2800" b="1" i="1" u="sng" dirty="0">
                <a:solidFill>
                  <a:srgbClr val="66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不骄傲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，而是把表扬看作是对自己的</a:t>
            </a:r>
            <a:r>
              <a:rPr lang="zh-CN" altLang="en-US" sz="2800" b="1" i="1" u="sng" dirty="0">
                <a:solidFill>
                  <a:srgbClr val="66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肯定、鼓励和期待</a:t>
            </a:r>
            <a:r>
              <a:rPr lang="zh-CN" altLang="en-US" sz="2800" b="1" i="1" u="sng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2800" b="1" i="1" u="sng" dirty="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8013" y="4362450"/>
            <a:ext cx="8007350" cy="17986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dirty="0">
                <a:latin typeface="华文行楷" panose="02010800040101010101" charset="-122"/>
                <a:ea typeface="华文行楷" panose="02010800040101010101" charset="-122"/>
                <a:sym typeface="宋体" panose="02010600030101010101" pitchFamily="2" charset="-122"/>
              </a:rPr>
              <a:t>       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面对待老师的批评要</a:t>
            </a:r>
            <a:r>
              <a:rPr lang="zh-CN" altLang="en-US" sz="2800" b="1" i="1" u="sng" dirty="0">
                <a:solidFill>
                  <a:srgbClr val="66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摆正心态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，做到：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lvl="0" indent="0"/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）应虚心</a:t>
            </a:r>
            <a:r>
              <a:rPr lang="zh-CN" altLang="en-US" sz="2800" b="1" i="1" u="sng">
                <a:solidFill>
                  <a:srgbClr val="66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接受批评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；（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）应</a:t>
            </a:r>
            <a:r>
              <a:rPr lang="zh-CN" altLang="en-US" sz="2800" b="1" i="1" u="sng">
                <a:solidFill>
                  <a:srgbClr val="66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认真反思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；（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）要</a:t>
            </a:r>
            <a:r>
              <a:rPr lang="zh-CN" altLang="en-US" sz="2800" b="1" i="1" u="sng">
                <a:solidFill>
                  <a:srgbClr val="66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制定整改方案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zh-CN" altLang="en-US" sz="2800" b="1" i="1" u="sng">
                <a:solidFill>
                  <a:srgbClr val="66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纠正错误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，做到</a:t>
            </a:r>
            <a:r>
              <a:rPr lang="zh-CN" altLang="en-US" sz="2800" b="1" i="1" u="sng">
                <a:solidFill>
                  <a:srgbClr val="66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有则改之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zh-CN" altLang="en-US" sz="2800" b="1" i="1" u="sng">
                <a:solidFill>
                  <a:srgbClr val="66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无则加勉</a:t>
            </a:r>
            <a:endParaRPr lang="zh-CN" altLang="en-US" sz="2800" b="1" i="1" u="sng">
              <a:solidFill>
                <a:srgbClr val="66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3" grpId="0"/>
      <p:bldP spid="2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1292225" y="758825"/>
            <a:ext cx="2965450" cy="5794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三·坦诚交流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4188" y="1727200"/>
            <a:ext cx="8175625" cy="26511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 </a:t>
            </a:r>
            <a:r>
              <a:rPr lang="zh-CN" altLang="en-US" sz="2800" b="1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坦诚</a:t>
            </a:r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的关键是</a:t>
            </a:r>
            <a:r>
              <a:rPr lang="zh-CN" altLang="en-US" sz="2800" b="1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诚，诚意，诚恳，真诚，</a:t>
            </a:r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它常代表为人与人之间的</a:t>
            </a:r>
            <a:r>
              <a:rPr lang="zh-CN" altLang="en-US" sz="2800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相互理解和信任</a:t>
            </a:r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28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lvl="0" indent="0"/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人无完人，老师在教学中也难免会出错。此时，学生可以通过</a:t>
            </a:r>
            <a:r>
              <a:rPr lang="zh-CN" altLang="en-US" sz="2800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合适</a:t>
            </a:r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的方式、</a:t>
            </a:r>
            <a:r>
              <a:rPr lang="zh-CN" altLang="en-US" sz="2800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婉转</a:t>
            </a:r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的形式，</a:t>
            </a:r>
            <a:r>
              <a:rPr lang="zh-CN" altLang="en-US" sz="2800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客观真诚</a:t>
            </a:r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地发表自己的意见，</a:t>
            </a:r>
            <a:r>
              <a:rPr lang="zh-CN" altLang="en-US" sz="2800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坦诚</a:t>
            </a:r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地指出老师在课堂内外出现的差错。</a:t>
            </a: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59" name="文本框 6"/>
          <p:cNvSpPr txBox="1"/>
          <p:nvPr/>
        </p:nvSpPr>
        <p:spPr>
          <a:xfrm>
            <a:off x="484188" y="4543425"/>
            <a:ext cx="5935662" cy="14319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32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说一说</a:t>
            </a:r>
            <a:r>
              <a:rPr lang="zh-CN" altLang="en-US" sz="3200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：</a:t>
            </a:r>
            <a:endParaRPr lang="zh-CN" altLang="en-US" sz="3200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lvl="0" indent="0"/>
            <a:r>
              <a:rPr lang="zh-CN" altLang="en-US" sz="2800" b="1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我们该怎样向老师表达意见？</a:t>
            </a:r>
            <a:r>
              <a:rPr lang="zh-CN" altLang="en-US" sz="2800" b="1" dirty="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  <a:sym typeface="宋体" panose="02010600030101010101" pitchFamily="2" charset="-122"/>
              </a:rPr>
              <a:t>（</a:t>
            </a:r>
            <a:r>
              <a:rPr lang="en-US" altLang="zh-CN" sz="2800" b="1" dirty="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  <a:sym typeface="宋体" panose="02010600030101010101" pitchFamily="2" charset="-122"/>
              </a:rPr>
              <a:t>P67</a:t>
            </a:r>
            <a:r>
              <a:rPr lang="zh-CN" altLang="en-US" sz="2800" b="1" dirty="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  <a:sym typeface="宋体" panose="02010600030101010101" pitchFamily="2" charset="-122"/>
              </a:rPr>
              <a:t>）</a:t>
            </a:r>
            <a:endParaRPr lang="zh-CN" altLang="en-US" sz="2800" b="1" dirty="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  <a:p>
            <a:pPr lvl="0" indent="0"/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  <p:bldP spid="5" grpId="0"/>
      <p:bldP spid="6" grpId="0"/>
      <p:bldP spid="19459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739775" y="703263"/>
            <a:ext cx="6186488" cy="579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3200" b="1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我们可以这样向老师提意见</a:t>
            </a:r>
            <a:r>
              <a:rPr lang="en-US" altLang="zh-CN" sz="3200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······</a:t>
            </a:r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68338" y="1622425"/>
            <a:ext cx="5715000" cy="9461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1.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把握时机：要注意场合。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/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1507" name="图片 16388" descr="u=2187359373,183118002&amp;gp=2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4320000">
            <a:off x="6931025" y="415925"/>
            <a:ext cx="1692275" cy="1714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668338" y="2436813"/>
            <a:ext cx="8034337" cy="9445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2.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语气平和：要注意用商量的口吻、交换的语气。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/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68338" y="3232150"/>
            <a:ext cx="8034337" cy="9445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3.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坦诚相待：既要客观真诚，又要言有分寸。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lvl="0" indent="0"/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66750" y="4057650"/>
            <a:ext cx="8186738" cy="9461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4.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注意方式：可当面提意见，也可用书面形式反映意见</a:t>
            </a: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2" grpId="0"/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2529" name="标题 16385"/>
          <p:cNvSpPr>
            <a:spLocks noGrp="1" noRot="1"/>
          </p:cNvSpPr>
          <p:nvPr>
            <p:ph type="title"/>
          </p:nvPr>
        </p:nvSpPr>
        <p:spPr>
          <a:xfrm>
            <a:off x="908050" y="1058863"/>
            <a:ext cx="4116388" cy="2722562"/>
          </a:xfrm>
        </p:spPr>
        <p:txBody>
          <a:bodyPr anchor="ctr"/>
          <a:p>
            <a:r>
              <a:rPr lang="en-US" altLang="zh-CN" sz="3600"/>
              <a:t>    </a:t>
            </a:r>
            <a:r>
              <a:rPr lang="zh-CN" altLang="en-US" sz="2800"/>
              <a:t>在成长的过程中，老师对学生的爱无处不在。只要我们留心观察，细细品味，就能发现师爱时时刻刻都在我们的身边，伴随着我们快乐地成长。</a:t>
            </a:r>
            <a:endParaRPr lang="zh-CN" altLang="en-US" sz="2800"/>
          </a:p>
        </p:txBody>
      </p:sp>
      <p:pic>
        <p:nvPicPr>
          <p:cNvPr id="22530" name="图片 2" descr="t016a9dc55cacaf0dc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86413" y="1058863"/>
            <a:ext cx="2168525" cy="29606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7" name="文本框 1"/>
          <p:cNvSpPr txBox="1"/>
          <p:nvPr/>
        </p:nvSpPr>
        <p:spPr>
          <a:xfrm>
            <a:off x="639763" y="4019550"/>
            <a:ext cx="7138035" cy="518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zh-CN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老师对我们的爱，体现在哪些细微之处呢？</a:t>
            </a:r>
            <a:endParaRPr lang="zh-CN" altLang="en-US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08" name="文本框 3"/>
          <p:cNvSpPr txBox="1"/>
          <p:nvPr/>
        </p:nvSpPr>
        <p:spPr>
          <a:xfrm>
            <a:off x="908050" y="4689475"/>
            <a:ext cx="6977063" cy="9445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CN" b="1">
                <a:solidFill>
                  <a:srgbClr val="0000FF"/>
                </a:solidFill>
                <a:latin typeface="Verdana" panose="020B0604030504040204" pitchFamily="2" charset="0"/>
                <a:ea typeface="宋体" panose="02010600030101010101" pitchFamily="2" charset="-122"/>
                <a:sym typeface="宋体" panose="02010600030101010101" pitchFamily="2" charset="-122"/>
              </a:rPr>
              <a:t>  </a:t>
            </a:r>
            <a:r>
              <a:rPr lang="zh-CN" altLang="en-US" sz="2800" b="1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在课堂上发言时、听讲开小差时、课后辅导时、身体不适时</a:t>
            </a:r>
            <a:r>
              <a:rPr lang="en-US" altLang="zh-CN" sz="2800" b="1">
                <a:solidFill>
                  <a:srgbClr val="002060"/>
                </a:solidFill>
                <a:latin typeface="Verdana" panose="020B0604030504040204" pitchFamily="2" charset="0"/>
                <a:ea typeface="宋体" panose="02010600030101010101" pitchFamily="2" charset="-122"/>
                <a:sym typeface="宋体" panose="02010600030101010101" pitchFamily="2" charset="-122"/>
              </a:rPr>
              <a:t>......</a:t>
            </a:r>
            <a:endParaRPr lang="en-US" altLang="zh-CN" sz="2800" b="1">
              <a:solidFill>
                <a:srgbClr val="002060"/>
              </a:solidFill>
              <a:latin typeface="Verdana" panose="020B0604030504040204" pitchFamily="2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/>
      <p:bldP spid="2150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8196" name="WordArt 6"/>
          <p:cNvSpPr/>
          <p:nvPr/>
        </p:nvSpPr>
        <p:spPr>
          <a:xfrm>
            <a:off x="1368425" y="220663"/>
            <a:ext cx="4441825" cy="777875"/>
          </a:xfrm>
          <a:prstGeom prst="rect">
            <a:avLst/>
          </a:prstGeom>
        </p:spPr>
        <p:txBody>
          <a:bodyPr wrap="none" fromWordArt="1">
            <a:normAutofit fontScale="90000" lnSpcReduction="10000"/>
          </a:bodyPr>
          <a:p>
            <a:pPr algn="ctr" fontAlgn="base"/>
            <a:r>
              <a:rPr lang="zh-CN" altLang="en-US" sz="5400" b="1" strike="noStrike" noProof="1"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>
                    <a:alpha val="78821"/>
                  </a:srgbClr>
                </a:solidFill>
                <a:latin typeface="隶书" pitchFamily="1" charset="-122"/>
                <a:ea typeface="隶书" pitchFamily="1" charset="-122"/>
                <a:cs typeface="+mn-ea"/>
              </a:rPr>
              <a:t>我爱我师</a:t>
            </a:r>
            <a:endParaRPr lang="zh-CN" altLang="en-US" sz="5400" b="1" strike="noStrike" noProof="1"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0000">
                  <a:alpha val="78821"/>
                </a:srgbClr>
              </a:solidFill>
              <a:latin typeface="隶书" pitchFamily="1" charset="-122"/>
              <a:ea typeface="隶书" pitchFamily="1" charset="-122"/>
            </a:endParaRPr>
          </a:p>
        </p:txBody>
      </p:sp>
      <p:pic>
        <p:nvPicPr>
          <p:cNvPr id="4101" name="Picture 5" descr="MCj03049190000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53125" y="3246438"/>
            <a:ext cx="3082925" cy="17256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i_3_712078725x1534445724_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8" y="3246438"/>
            <a:ext cx="2374900" cy="29162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t017e4a68c56ba08f9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7375" y="3246438"/>
            <a:ext cx="2901950" cy="2835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3" name="文本框 3"/>
          <p:cNvSpPr txBox="1"/>
          <p:nvPr/>
        </p:nvSpPr>
        <p:spPr>
          <a:xfrm>
            <a:off x="750888" y="1122363"/>
            <a:ext cx="181610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 fontAlgn="base"/>
            <a:r>
              <a:rPr lang="zh-CN" altLang="en-US" sz="3200" b="1" strike="noStrike" noProof="1" dirty="0">
                <a:solidFill>
                  <a:schemeClr val="accent4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宋体" panose="02010600030101010101" pitchFamily="2" charset="-122"/>
              </a:rPr>
              <a:t>想一想：</a:t>
            </a:r>
            <a:endParaRPr lang="zh-CN" altLang="en-US" sz="3200" b="1" strike="noStrike" noProof="1" dirty="0">
              <a:solidFill>
                <a:schemeClr val="accent4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534" name="文本框 4"/>
          <p:cNvSpPr txBox="1"/>
          <p:nvPr/>
        </p:nvSpPr>
        <p:spPr>
          <a:xfrm>
            <a:off x="547688" y="1830388"/>
            <a:ext cx="8048625" cy="9572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None/>
            </a:pPr>
            <a:r>
              <a:rPr lang="zh-CN" altLang="en-US" sz="2800" b="1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我们可以通过什么方式来表达对老师的关心与爱？</a:t>
            </a:r>
            <a:endParaRPr lang="zh-CN" altLang="en-US" sz="2800" b="1" dirty="0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lvl="0" inden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None/>
            </a:pPr>
            <a:r>
              <a:rPr lang="zh-CN" altLang="en-US" sz="2400" b="1" dirty="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  <a:sym typeface="宋体" panose="02010600030101010101" pitchFamily="2" charset="-122"/>
              </a:rPr>
              <a:t>（</a:t>
            </a:r>
            <a:r>
              <a:rPr lang="en-US" altLang="zh-CN" sz="2400" b="1" dirty="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  <a:sym typeface="宋体" panose="02010600030101010101" pitchFamily="2" charset="-122"/>
              </a:rPr>
              <a:t>P68—P69</a:t>
            </a:r>
            <a:r>
              <a:rPr lang="zh-CN" altLang="en-US" sz="2400" b="1" dirty="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  <a:sym typeface="宋体" panose="02010600030101010101" pitchFamily="2" charset="-122"/>
              </a:rPr>
              <a:t>）</a:t>
            </a:r>
            <a:endParaRPr lang="zh-CN" altLang="en-US" sz="2400" b="1" dirty="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  <p:bldP spid="22533" grpId="0"/>
      <p:bldP spid="2253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027113" y="534988"/>
            <a:ext cx="4073525" cy="7016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我们应该</a:t>
            </a:r>
            <a:r>
              <a:rPr lang="en-US" altLang="zh-CN" sz="4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endParaRPr lang="zh-CN" altLang="en-US" sz="40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82905" y="1737995"/>
            <a:ext cx="8547100" cy="26187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CN" sz="5400" b="1">
                <a:latin typeface="华文隶书" charset="-122"/>
                <a:ea typeface="华文隶书" charset="-122"/>
                <a:sym typeface="宋体" panose="02010600030101010101" pitchFamily="2" charset="-122"/>
              </a:rPr>
              <a:t>1</a:t>
            </a:r>
            <a:r>
              <a:rPr lang="zh-CN" altLang="en-US" sz="5400" b="1">
                <a:latin typeface="华文隶书" charset="-122"/>
                <a:ea typeface="华文隶书" charset="-122"/>
                <a:sym typeface="宋体" panose="02010600030101010101" pitchFamily="2" charset="-122"/>
              </a:rPr>
              <a:t>·在师爱中努力成长；</a:t>
            </a:r>
            <a:endParaRPr lang="zh-CN" altLang="en-US" sz="5400" b="1">
              <a:latin typeface="华文隶书" charset="-122"/>
              <a:ea typeface="华文隶书" charset="-122"/>
              <a:sym typeface="宋体" panose="02010600030101010101" pitchFamily="2" charset="-122"/>
            </a:endParaRPr>
          </a:p>
          <a:p>
            <a:pPr lvl="0" indent="0"/>
            <a:r>
              <a:rPr lang="en-US" altLang="zh-CN" sz="5400" b="1">
                <a:latin typeface="华文隶书" charset="-122"/>
                <a:ea typeface="华文隶书" charset="-122"/>
                <a:sym typeface="宋体" panose="02010600030101010101" pitchFamily="2" charset="-122"/>
              </a:rPr>
              <a:t>2</a:t>
            </a:r>
            <a:r>
              <a:rPr lang="zh-CN" altLang="en-US" sz="5400" b="1">
                <a:latin typeface="华文隶书" charset="-122"/>
                <a:ea typeface="华文隶书" charset="-122"/>
                <a:sym typeface="宋体" panose="02010600030101010101" pitchFamily="2" charset="-122"/>
              </a:rPr>
              <a:t>·给予老师关切的问候</a:t>
            </a:r>
            <a:r>
              <a:rPr lang="en-US" altLang="zh-CN" sz="5400" b="1">
                <a:latin typeface="华文隶书" charset="-122"/>
                <a:ea typeface="华文隶书" charset="-122"/>
                <a:sym typeface="宋体" panose="02010600030101010101" pitchFamily="2" charset="-122"/>
              </a:rPr>
              <a:t>;</a:t>
            </a:r>
            <a:endParaRPr lang="en-US" altLang="zh-CN" sz="5400" b="1">
              <a:latin typeface="华文隶书" charset="-122"/>
              <a:ea typeface="华文隶书" charset="-122"/>
              <a:sym typeface="宋体" panose="02010600030101010101" pitchFamily="2" charset="-122"/>
            </a:endParaRPr>
          </a:p>
          <a:p>
            <a:pPr lvl="0" indent="0"/>
            <a:r>
              <a:rPr lang="en-US" altLang="zh-CN" sz="5400" b="1">
                <a:latin typeface="华文隶书" charset="-122"/>
                <a:ea typeface="华文隶书" charset="-122"/>
                <a:sym typeface="宋体" panose="02010600030101010101" pitchFamily="2" charset="-122"/>
              </a:rPr>
              <a:t>3</a:t>
            </a:r>
            <a:r>
              <a:rPr lang="zh-CN" altLang="en-US" sz="5400" b="1">
                <a:latin typeface="华文隶书" charset="-122"/>
                <a:ea typeface="华文隶书" charset="-122"/>
                <a:sym typeface="宋体" panose="02010600030101010101" pitchFamily="2" charset="-122"/>
              </a:rPr>
              <a:t>·给予老师真诚的关心</a:t>
            </a:r>
            <a:r>
              <a:rPr lang="en-US" altLang="zh-CN" sz="5400" b="1">
                <a:latin typeface="华文隶书" charset="-122"/>
                <a:ea typeface="华文隶书" charset="-122"/>
                <a:sym typeface="宋体" panose="02010600030101010101" pitchFamily="2" charset="-122"/>
              </a:rPr>
              <a:t>......</a:t>
            </a:r>
            <a:endParaRPr lang="en-US" altLang="zh-CN" sz="5400" b="1">
              <a:latin typeface="华文隶书" charset="-122"/>
              <a:ea typeface="华文隶书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5601" name="文本框 5126"/>
          <p:cNvSpPr txBox="1"/>
          <p:nvPr/>
        </p:nvSpPr>
        <p:spPr>
          <a:xfrm>
            <a:off x="106363" y="44450"/>
            <a:ext cx="1296987" cy="398463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 anchor="t">
            <a:spAutoFit/>
          </a:bodyPr>
          <a:p>
            <a:pPr lvl="0" indent="0"/>
            <a:r>
              <a:rPr lang="zh-CN" altLang="en-US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itchFamily="2" charset="-122"/>
              </a:rPr>
              <a:t>课堂小结</a:t>
            </a:r>
            <a:endParaRPr lang="zh-CN" altLang="en-US" sz="2000" b="1" dirty="0">
              <a:solidFill>
                <a:srgbClr val="006666"/>
              </a:solidFill>
              <a:latin typeface="Arial" panose="020B0604020202020204" pitchFamily="34" charset="0"/>
              <a:ea typeface="方正姚体" pitchFamily="2" charset="-122"/>
            </a:endParaRPr>
          </a:p>
        </p:txBody>
      </p:sp>
      <p:sp>
        <p:nvSpPr>
          <p:cNvPr id="12291" name="左大括号 12290"/>
          <p:cNvSpPr/>
          <p:nvPr/>
        </p:nvSpPr>
        <p:spPr>
          <a:xfrm>
            <a:off x="2103438" y="1236663"/>
            <a:ext cx="379412" cy="3873500"/>
          </a:xfrm>
          <a:prstGeom prst="leftBrace">
            <a:avLst>
              <a:gd name="adj1" fmla="val 65934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3" name="文本框 12292"/>
          <p:cNvSpPr txBox="1"/>
          <p:nvPr/>
        </p:nvSpPr>
        <p:spPr>
          <a:xfrm>
            <a:off x="2447925" y="4378325"/>
            <a:ext cx="1647825" cy="5191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我爱我师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294" name="文本框 12293"/>
          <p:cNvSpPr txBox="1"/>
          <p:nvPr/>
        </p:nvSpPr>
        <p:spPr>
          <a:xfrm>
            <a:off x="2424113" y="1077913"/>
            <a:ext cx="2225675" cy="5191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身边的老师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298" name="左大括号 12297"/>
          <p:cNvSpPr/>
          <p:nvPr/>
        </p:nvSpPr>
        <p:spPr>
          <a:xfrm flipV="1">
            <a:off x="4095750" y="3930650"/>
            <a:ext cx="304800" cy="1811338"/>
          </a:xfrm>
          <a:prstGeom prst="leftBrace">
            <a:avLst>
              <a:gd name="adj1" fmla="val 4977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01" name="文本框 12300"/>
          <p:cNvSpPr txBox="1"/>
          <p:nvPr/>
        </p:nvSpPr>
        <p:spPr>
          <a:xfrm>
            <a:off x="4479925" y="5110163"/>
            <a:ext cx="1746250" cy="5191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真诚关心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302" name="文本框 12301"/>
          <p:cNvSpPr txBox="1"/>
          <p:nvPr/>
        </p:nvSpPr>
        <p:spPr>
          <a:xfrm>
            <a:off x="4479925" y="3690938"/>
            <a:ext cx="2363788" cy="5191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努力成长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76375" y="2006600"/>
            <a:ext cx="555625" cy="22860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师生之情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482850" y="2400300"/>
            <a:ext cx="1730375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师生和谐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79925" y="4378325"/>
            <a:ext cx="1946275" cy="5191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关切问候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29163" y="1077913"/>
            <a:ext cx="2517775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老师的作用</a:t>
            </a: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79925" y="2133600"/>
            <a:ext cx="3606800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师生隔阂产生的原因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左大括号 8"/>
          <p:cNvSpPr/>
          <p:nvPr/>
        </p:nvSpPr>
        <p:spPr>
          <a:xfrm rot="-10800000" flipH="1">
            <a:off x="4095750" y="2122488"/>
            <a:ext cx="76200" cy="1042987"/>
          </a:xfrm>
          <a:prstGeom prst="leftBrace">
            <a:avLst>
              <a:gd name="adj1" fmla="val 65902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479925" y="2719388"/>
            <a:ext cx="2844800" cy="5191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师生和谐的途径</a:t>
            </a: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291" grpId="0" bldLvl="0" animBg="1"/>
      <p:bldP spid="12294" grpId="0"/>
      <p:bldP spid="5" grpId="0"/>
      <p:bldP spid="12293" grpId="0"/>
      <p:bldP spid="4" grpId="0"/>
      <p:bldP spid="9" grpId="0" bldLvl="0" animBg="1"/>
      <p:bldP spid="8" grpId="0"/>
      <p:bldP spid="11" grpId="0"/>
      <p:bldP spid="12298" grpId="0" bldLvl="0" animBg="1"/>
      <p:bldP spid="12302" grpId="0"/>
      <p:bldP spid="6" grpId="0"/>
      <p:bldP spid="1230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6625" name="文本框 5126"/>
          <p:cNvSpPr txBox="1"/>
          <p:nvPr/>
        </p:nvSpPr>
        <p:spPr>
          <a:xfrm>
            <a:off x="106363" y="44450"/>
            <a:ext cx="1296987" cy="398463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 anchor="t">
            <a:spAutoFit/>
          </a:bodyPr>
          <a:p>
            <a:pPr lvl="0" indent="0"/>
            <a:r>
              <a:rPr lang="zh-CN" altLang="en-US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itchFamily="2" charset="-122"/>
              </a:rPr>
              <a:t>随堂训练</a:t>
            </a:r>
            <a:endParaRPr lang="zh-CN" altLang="en-US" sz="2000" b="1" dirty="0">
              <a:solidFill>
                <a:srgbClr val="006666"/>
              </a:solidFill>
              <a:latin typeface="Arial" panose="020B0604020202020204" pitchFamily="34" charset="0"/>
              <a:ea typeface="方正姚体" pitchFamily="2" charset="-122"/>
            </a:endParaRPr>
          </a:p>
        </p:txBody>
      </p:sp>
      <p:sp>
        <p:nvSpPr>
          <p:cNvPr id="12293" name="文本框 12292"/>
          <p:cNvSpPr txBox="1"/>
          <p:nvPr/>
        </p:nvSpPr>
        <p:spPr>
          <a:xfrm>
            <a:off x="617538" y="519113"/>
            <a:ext cx="7900987" cy="56991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七年级（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）班的陈强同学成绩中等，平时一贯好动。一次上语文课时与同桌打闹，被张老师看到，随即批评他上课不专心听讲，扰乱课堂秩序。陈强非常不服气，因为这件事确实是由同桌先挑起的，而张老师没有批评同桌，只批评了他一个人。陈强觉得张老师对人不公，偏爱那些听话、成绩好的同学。但陈强当时和事后也没有向张老师多解释，只是心中不满。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以后，陈强上课越来越不听讲，和同学讲话，乱动同学的东西，不仅师生关系紧张，而且成绩也越来越糟糕。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/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（</a:t>
            </a:r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1</a:t>
            </a: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）你认为导致目前这个局面的原因有哪些？</a:t>
            </a:r>
            <a:endParaRPr lang="zh-CN" altLang="en-US" sz="2800" b="1" dirty="0">
              <a:solidFill>
                <a:srgbClr val="C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lvl="0" indent="0"/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（</a:t>
            </a:r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2</a:t>
            </a: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）你认为陈强今后应该怎么办？</a:t>
            </a:r>
            <a:endParaRPr lang="zh-CN" altLang="en-US" sz="2800" b="1" dirty="0">
              <a:solidFill>
                <a:srgbClr val="C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lvl="0" indent="0"/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9217" name="文本框 5126"/>
          <p:cNvSpPr txBox="1"/>
          <p:nvPr/>
        </p:nvSpPr>
        <p:spPr>
          <a:xfrm>
            <a:off x="106363" y="44450"/>
            <a:ext cx="1296987" cy="398463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 anchor="t">
            <a:spAutoFit/>
          </a:bodyPr>
          <a:p>
            <a:pPr lvl="0" indent="0"/>
            <a:r>
              <a:rPr lang="zh-CN" altLang="en-US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itchFamily="2" charset="-122"/>
              </a:rPr>
              <a:t>情境引入</a:t>
            </a:r>
            <a:endParaRPr lang="zh-CN" altLang="en-US" sz="2000" b="1" dirty="0">
              <a:solidFill>
                <a:srgbClr val="006666"/>
              </a:solidFill>
              <a:latin typeface="Arial" panose="020B0604020202020204" pitchFamily="34" charset="0"/>
              <a:ea typeface="方正姚体" pitchFamily="2" charset="-122"/>
            </a:endParaRPr>
          </a:p>
        </p:txBody>
      </p:sp>
      <p:pic>
        <p:nvPicPr>
          <p:cNvPr id="6146" name="Picture 2" descr="3083_20070327121844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2638" y="577850"/>
            <a:ext cx="7602537" cy="5711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7" name="Picture 3" descr="u=4124108096,819435901&amp;gp=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8763" y="1730375"/>
            <a:ext cx="2514600" cy="37195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8" name="文本框 1"/>
          <p:cNvSpPr txBox="1"/>
          <p:nvPr/>
        </p:nvSpPr>
        <p:spPr>
          <a:xfrm>
            <a:off x="1828800" y="1847850"/>
            <a:ext cx="3729038" cy="28336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</a:rPr>
              <a:t>国王有一枚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勋章</a:t>
            </a: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</a:rPr>
              <a:t>，想要颁给对社会贡献最大的人，你认为国王会给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谁</a:t>
            </a: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</a:rPr>
              <a:t>呢？</a:t>
            </a:r>
            <a:r>
              <a:rPr lang="zh-CN" altLang="en-US" sz="3600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为什么？</a:t>
            </a:r>
            <a:endParaRPr lang="zh-CN" altLang="en-US" sz="3600" b="1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2293" name="文本框 12292"/>
          <p:cNvSpPr txBox="1"/>
          <p:nvPr/>
        </p:nvSpPr>
        <p:spPr>
          <a:xfrm>
            <a:off x="688975" y="1165225"/>
            <a:ext cx="7440613" cy="3505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）陈强自身的一贯表现给老师留下了不良印象；陈强没有及时澄清事实；陈强事后的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恶作剧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加深了师生误解；张老师处理问题也有点不客观。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/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）主动向张老师解释，勇于承认自己的错误；改正自己的错误，上课管住自己，减少故意挑衅行为 ；学会尊重老师；努力学习，把成绩搞上去。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7169" name="Picture 2" descr="3083_20070327121844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4200" y="573088"/>
            <a:ext cx="7600950" cy="5711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云形 10"/>
          <p:cNvSpPr/>
          <p:nvPr/>
        </p:nvSpPr>
        <p:spPr>
          <a:xfrm>
            <a:off x="2787650" y="3929063"/>
            <a:ext cx="2786063" cy="1571625"/>
          </a:xfrm>
          <a:prstGeom prst="clou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07460" y="1371287"/>
            <a:ext cx="1560830" cy="914400"/>
          </a:xfrm>
          <a:prstGeom prst="rect">
            <a:avLst/>
          </a:prstGeom>
          <a:noFill/>
        </p:spPr>
        <p:txBody>
          <a:bodyPr wrap="none">
            <a:sp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all" spc="0" normalizeH="0" baseline="0" noProof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厨师</a:t>
            </a:r>
            <a:endParaRPr kumimoji="0" lang="zh-CN" altLang="en-US" sz="5400" b="1" i="0" u="none" strike="noStrike" kern="1200" cap="all" spc="0" normalizeH="0" baseline="0" noProof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reflection blurRad="12700" stA="28000" endPos="45000" dist="1000" dir="5400000" sy="-100000" algn="bl" rotWithShape="0"/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400733" y="1371604"/>
            <a:ext cx="1560829" cy="914400"/>
          </a:xfrm>
          <a:prstGeom prst="rect">
            <a:avLst/>
          </a:prstGeom>
          <a:noFill/>
        </p:spPr>
        <p:txBody>
          <a:bodyPr wrap="none">
            <a:sp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将军</a:t>
            </a:r>
            <a:endParaRPr kumimoji="0" lang="zh-CN" altLang="en-US" sz="54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382894" y="1371287"/>
            <a:ext cx="1560833" cy="91440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all" spc="0" normalizeH="0" baseline="0" noProof="0" dirty="0">
                <a:solidFill>
                  <a:schemeClr val="tx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宰相</a:t>
            </a:r>
            <a:endParaRPr kumimoji="0" lang="zh-CN" altLang="en-US" sz="5400" b="1" i="0" u="none" strike="noStrike" kern="1200" cap="all" spc="0" normalizeH="0" baseline="0" noProof="0" dirty="0">
              <a:solidFill>
                <a:schemeClr val="tx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608075" y="2611124"/>
            <a:ext cx="4545338" cy="914400"/>
          </a:xfrm>
          <a:prstGeom prst="rect">
            <a:avLst/>
          </a:prstGeom>
          <a:noFill/>
        </p:spPr>
        <p:txBody>
          <a:bodyPr wrap="none">
            <a:sp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300" normalizeH="0" baseline="0" noProof="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建筑师。。。</a:t>
            </a:r>
            <a:endParaRPr kumimoji="0" lang="zh-CN" altLang="en-US" sz="5400" b="1" i="0" u="none" strike="noStrike" kern="1200" cap="none" spc="300" normalizeH="0" baseline="0" noProof="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tx1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400733" y="4253871"/>
            <a:ext cx="1560830" cy="91440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教师</a:t>
            </a:r>
            <a:endParaRPr kumimoji="0" lang="zh-CN" altLang="en-US" sz="5400" b="1" i="0" u="none" strike="noStrike" kern="1200" cap="none" spc="0" normalizeH="0" baseline="0" noProof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1" grpId="0" animBg="1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1265" name="文本框 5126"/>
          <p:cNvSpPr txBox="1"/>
          <p:nvPr/>
        </p:nvSpPr>
        <p:spPr>
          <a:xfrm>
            <a:off x="106363" y="44450"/>
            <a:ext cx="1296987" cy="398463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 anchor="t">
            <a:spAutoFit/>
          </a:bodyPr>
          <a:p>
            <a:pPr lvl="0" indent="0"/>
            <a:r>
              <a:rPr lang="zh-CN" altLang="en-US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itchFamily="2" charset="-122"/>
              </a:rPr>
              <a:t>合作探究</a:t>
            </a:r>
            <a:endParaRPr lang="zh-CN" altLang="en-US" sz="2000" b="1" dirty="0">
              <a:solidFill>
                <a:srgbClr val="006666"/>
              </a:solidFill>
              <a:latin typeface="Arial" panose="020B0604020202020204" pitchFamily="34" charset="0"/>
              <a:ea typeface="方正姚体" pitchFamily="2" charset="-122"/>
            </a:endParaRPr>
          </a:p>
        </p:txBody>
      </p:sp>
      <p:pic>
        <p:nvPicPr>
          <p:cNvPr id="11266" name="Picture 4" descr="图片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4550" y="1002665"/>
            <a:ext cx="7108825" cy="5289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Picture 5" descr="MCj03049190000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4913" y="731838"/>
            <a:ext cx="3313112" cy="1800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6" name="WordArt 6"/>
          <p:cNvSpPr/>
          <p:nvPr/>
        </p:nvSpPr>
        <p:spPr>
          <a:xfrm>
            <a:off x="844550" y="1934210"/>
            <a:ext cx="5036185" cy="1000125"/>
          </a:xfrm>
          <a:prstGeom prst="rect">
            <a:avLst/>
          </a:prstGeom>
        </p:spPr>
        <p:txBody>
          <a:bodyPr wrap="none" fromWordArt="1">
            <a:noAutofit/>
          </a:bodyPr>
          <a:p>
            <a:pPr algn="ctr"/>
            <a:r>
              <a:rPr lang="zh-CN" altLang="en-US" sz="7200" b="1"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>
                    <a:alpha val="78821"/>
                  </a:srgbClr>
                </a:solidFill>
                <a:latin typeface="华文琥珀" charset="0"/>
                <a:ea typeface="华文琥珀" charset="0"/>
              </a:rPr>
              <a:t>身边的老师</a:t>
            </a:r>
            <a:endParaRPr lang="zh-CN" altLang="en-US" sz="7200" b="1"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0000">
                  <a:alpha val="78821"/>
                </a:srgbClr>
              </a:solidFill>
              <a:latin typeface="华文琥珀" charset="0"/>
              <a:ea typeface="华文琥珀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2289" name="图片 1" descr="5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9548" y="753745"/>
            <a:ext cx="7369175" cy="55260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8" name="TextBox 2"/>
          <p:cNvSpPr txBox="1"/>
          <p:nvPr/>
        </p:nvSpPr>
        <p:spPr>
          <a:xfrm>
            <a:off x="279400" y="666115"/>
            <a:ext cx="8243570" cy="3931920"/>
          </a:xfrm>
          <a:prstGeom prst="rect">
            <a:avLst/>
          </a:prstGeom>
          <a:solidFill>
            <a:srgbClr val="66FF66">
              <a:alpha val="38823"/>
            </a:srgbClr>
          </a:solidFill>
          <a:ln w="9525">
            <a:noFill/>
          </a:ln>
        </p:spPr>
        <p:txBody>
          <a:bodyPr wrap="square" anchor="t">
            <a:spAutoFit/>
          </a:bodyPr>
          <a:p>
            <a:pPr lvl="0" indent="0">
              <a:lnSpc>
                <a:spcPct val="150000"/>
              </a:lnSpc>
            </a:pP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※  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教师是人类灵魂的工程师。      </a:t>
            </a:r>
            <a:r>
              <a:rPr lang="en-US" altLang="x-none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——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斯大林</a:t>
            </a:r>
            <a:r>
              <a:rPr lang="en-US" altLang="x-none" sz="28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x-none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lnSpc>
                <a:spcPct val="150000"/>
              </a:lnSpc>
            </a:pP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※  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春蚕到死丝方尽，蜡炬成灰泪始干。</a:t>
            </a:r>
            <a:r>
              <a:rPr lang="en-US" altLang="x-none" sz="28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x-none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lnSpc>
                <a:spcPct val="150000"/>
              </a:lnSpc>
            </a:pPr>
            <a:r>
              <a:rPr lang="en-US" altLang="x-none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                           ——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李商隐</a:t>
            </a:r>
            <a:r>
              <a:rPr lang="en-US" altLang="x-none" sz="28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x-none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lnSpc>
                <a:spcPct val="150000"/>
              </a:lnSpc>
            </a:pP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※  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一日为师，终身为父。              </a:t>
            </a:r>
            <a:r>
              <a:rPr lang="en-US" altLang="x-none" sz="2800" b="1" dirty="0">
                <a:latin typeface="Arial" panose="020B0604020202020204" pitchFamily="34" charset="0"/>
                <a:ea typeface="宋体" panose="02010600030101010101" pitchFamily="2" charset="-122"/>
              </a:rPr>
              <a:t>  ——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关汉卿</a:t>
            </a:r>
            <a:r>
              <a:rPr lang="en-US" altLang="x-none" sz="2800" b="1" dirty="0">
                <a:latin typeface="Arial" panose="020B0604020202020204" pitchFamily="34" charset="0"/>
                <a:ea typeface="宋体" panose="02010600030101010101" pitchFamily="2" charset="-122"/>
              </a:rPr>
              <a:t>  </a:t>
            </a:r>
            <a:endParaRPr lang="en-US" altLang="x-none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lnSpc>
                <a:spcPct val="150000"/>
              </a:lnSpc>
            </a:pP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※ 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捧着一颗心来，不带半根草去。  </a:t>
            </a:r>
            <a:r>
              <a:rPr lang="en-US" altLang="x-none" sz="2800" b="1" dirty="0">
                <a:sym typeface="+mn-ea"/>
              </a:rPr>
              <a:t> ——</a:t>
            </a:r>
            <a:r>
              <a:rPr lang="zh-CN" altLang="en-US" sz="2800" b="1" dirty="0">
                <a:sym typeface="+mn-ea"/>
              </a:rPr>
              <a:t>陶行知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zh-CN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lnSpc>
                <a:spcPct val="150000"/>
              </a:lnSpc>
            </a:pPr>
            <a:r>
              <a:rPr lang="en-US" altLang="zh-CN" sz="2800" b="1" dirty="0">
                <a:sym typeface="+mn-ea"/>
              </a:rPr>
              <a:t>※ 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太阳底下最光辉的职业。</a:t>
            </a:r>
            <a:r>
              <a:rPr lang="en-US" altLang="x-none" sz="28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x-none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0025" y="5249545"/>
            <a:ext cx="638683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</a:rPr>
              <a:t>歌曲《长大后我就成了你》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pic>
        <p:nvPicPr>
          <p:cNvPr id="3" name="宋祖英 - 长大后我就成了你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528310" y="5132070"/>
            <a:ext cx="1272540" cy="1435735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8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charRg st="66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218">
                                            <p:txEl>
                                              <p:charRg st="66" end="8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charRg st="87" end="1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218">
                                            <p:txEl>
                                              <p:charRg st="87" end="1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charRg st="136" end="1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9218">
                                            <p:txEl>
                                              <p:charRg st="136" end="15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charRg st="201" end="2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9218">
                                            <p:txEl>
                                              <p:charRg st="201" end="2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char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218">
                                            <p:txEl>
                                              <p:char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25" dur="22891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3000">
                <p:cTn id="26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241" name="Text Box 2"/>
          <p:cNvSpPr txBox="1"/>
          <p:nvPr/>
        </p:nvSpPr>
        <p:spPr>
          <a:xfrm>
            <a:off x="1260475" y="1825625"/>
            <a:ext cx="7315200" cy="914400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rgbClr val="E8C9B6"/>
              </a:gs>
            </a:gsLst>
            <a:lin ang="5400000" scaled="1"/>
            <a:tileRect/>
          </a:gradFill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5400" dirty="0">
                <a:solidFill>
                  <a:srgbClr val="B70000"/>
                </a:solidFill>
                <a:ea typeface="隶书" pitchFamily="1" charset="-122"/>
              </a:rPr>
              <a:t>说说老师一天的工作</a:t>
            </a:r>
            <a:endParaRPr lang="zh-CN" altLang="en-US" sz="5400" dirty="0">
              <a:solidFill>
                <a:srgbClr val="B70000"/>
              </a:solidFill>
              <a:ea typeface="隶书" pitchFamily="1" charset="-122"/>
            </a:endParaRPr>
          </a:p>
        </p:txBody>
      </p:sp>
      <p:sp>
        <p:nvSpPr>
          <p:cNvPr id="10242" name="Text Box 3"/>
          <p:cNvSpPr txBox="1"/>
          <p:nvPr/>
        </p:nvSpPr>
        <p:spPr>
          <a:xfrm>
            <a:off x="914400" y="2946400"/>
            <a:ext cx="8007350" cy="12001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（工作的时间、班级管理、备课、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/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讲课、批改作业、他们的日常生活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···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3" name="WordArt 4"/>
          <p:cNvSpPr/>
          <p:nvPr/>
        </p:nvSpPr>
        <p:spPr>
          <a:xfrm>
            <a:off x="3149600" y="302895"/>
            <a:ext cx="4024313" cy="1247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fontAlgn="base"/>
            <a:r>
              <a:rPr lang="zh-CN" altLang="en-US" sz="3600" b="1" strike="noStrike" noProof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畅所欲言</a:t>
            </a:r>
            <a:endParaRPr lang="zh-CN" altLang="en-US" sz="3600" b="1" strike="noStrike" noProof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3316" name="Picture 5" descr="02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8488" y="303213"/>
            <a:ext cx="1582737" cy="1314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704850" y="4349750"/>
            <a:ext cx="7870825" cy="10668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base"/>
            <a:r>
              <a:rPr lang="zh-CN" altLang="en-US" sz="3200" strike="noStrike" noProof="1">
                <a:solidFill>
                  <a:schemeClr val="accent4"/>
                </a:solidFill>
                <a:latin typeface="华文行楷" panose="02010800040101010101" charset="-122"/>
                <a:ea typeface="华文行楷" panose="02010800040101010101" charset="-122"/>
                <a:cs typeface="+mn-ea"/>
              </a:rPr>
              <a:t>议一议：</a:t>
            </a:r>
            <a:r>
              <a:rPr lang="zh-CN" altLang="en-US" sz="3200" b="1" strike="noStrike" noProof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老师在我们的成长中扮演了什么角色，发挥了什么作用？（</a:t>
            </a:r>
            <a:r>
              <a:rPr lang="en-US" altLang="zh-CN" sz="3200" b="1" strike="noStrike" noProof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P62~P63</a:t>
            </a:r>
            <a:r>
              <a:rPr lang="zh-CN" altLang="en-US" sz="3200" b="1" strike="noStrike" noProof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）</a:t>
            </a:r>
            <a:endParaRPr lang="zh-CN" altLang="en-US" sz="3200" b="1" strike="noStrike" noProof="1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10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242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42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charRg st="16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242">
                                            <p:txEl>
                                              <p:charRg st="16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242">
                                            <p:txEl>
                                              <p:charRg st="16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  <p:bldP spid="10241" grpId="0" bldLvl="0" animBg="1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4337" name="Picture 2" descr="3083_20070327121844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8320" y="572453"/>
            <a:ext cx="7600950" cy="5711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1134110" y="1390015"/>
            <a:ext cx="7176135" cy="407860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TextBox 4"/>
          <p:cNvSpPr txBox="1"/>
          <p:nvPr/>
        </p:nvSpPr>
        <p:spPr>
          <a:xfrm>
            <a:off x="1785938" y="2163763"/>
            <a:ext cx="528638" cy="25304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p>
            <a:pPr lvl="0" indent="0" algn="ctr" defTabSz="914400"/>
            <a:r>
              <a:rPr lang="zh-CN" altLang="en-US" sz="3200" b="1" dirty="0">
                <a:solidFill>
                  <a:srgbClr val="FF0000"/>
                </a:solidFill>
                <a:latin typeface="隶书" pitchFamily="1" charset="-122"/>
                <a:ea typeface="隶书" pitchFamily="1" charset="-122"/>
              </a:rPr>
              <a:t>老师的</a:t>
            </a:r>
            <a:endParaRPr lang="en-US" altLang="zh-CN" sz="3200" b="1" dirty="0">
              <a:solidFill>
                <a:srgbClr val="FF0000"/>
              </a:solidFill>
              <a:latin typeface="隶书" pitchFamily="1" charset="-122"/>
              <a:ea typeface="隶书" pitchFamily="1" charset="-122"/>
            </a:endParaRPr>
          </a:p>
          <a:p>
            <a:pPr lvl="0" indent="0" algn="ctr" defTabSz="914400"/>
            <a:r>
              <a:rPr lang="zh-CN" altLang="en-US" sz="3200" b="1" dirty="0">
                <a:solidFill>
                  <a:srgbClr val="FF0000"/>
                </a:solidFill>
                <a:latin typeface="隶书" pitchFamily="1" charset="-122"/>
                <a:ea typeface="隶书" pitchFamily="1" charset="-122"/>
              </a:rPr>
              <a:t>作用</a:t>
            </a:r>
            <a:endParaRPr lang="zh-CN" altLang="en-US" sz="3200" b="1" dirty="0">
              <a:solidFill>
                <a:srgbClr val="FF0000"/>
              </a:solidFill>
              <a:latin typeface="隶书" pitchFamily="1" charset="-122"/>
              <a:ea typeface="隶书" pitchFamily="1" charset="-122"/>
            </a:endParaRPr>
          </a:p>
        </p:txBody>
      </p:sp>
      <p:sp>
        <p:nvSpPr>
          <p:cNvPr id="4" name="TextBox 7"/>
          <p:cNvSpPr txBox="1"/>
          <p:nvPr/>
        </p:nvSpPr>
        <p:spPr>
          <a:xfrm>
            <a:off x="3530600" y="3018155"/>
            <a:ext cx="4779010" cy="82296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p>
            <a:pPr lvl="0" indent="0" defTabSz="914400"/>
            <a:r>
              <a:rPr lang="zh-CN" altLang="en-US" sz="2400" b="1" dirty="0">
                <a:latin typeface="幼圆" charset="-122"/>
                <a:ea typeface="幼圆" charset="-122"/>
              </a:rPr>
              <a:t>人类</a:t>
            </a:r>
            <a:r>
              <a:rPr lang="zh-CN" altLang="en-US" sz="2400" b="1" dirty="0">
                <a:solidFill>
                  <a:srgbClr val="C00000"/>
                </a:solidFill>
                <a:latin typeface="幼圆" charset="-122"/>
                <a:ea typeface="幼圆" charset="-122"/>
              </a:rPr>
              <a:t>文明</a:t>
            </a:r>
            <a:r>
              <a:rPr lang="zh-CN" altLang="en-US" sz="2400" b="1" dirty="0">
                <a:latin typeface="幼圆" charset="-122"/>
                <a:ea typeface="幼圆" charset="-122"/>
              </a:rPr>
              <a:t>的传播者，肩负着教书育人的神圣职责。</a:t>
            </a:r>
            <a:endParaRPr lang="zh-CN" altLang="en-US" sz="2400" b="1" dirty="0">
              <a:latin typeface="幼圆" charset="-122"/>
              <a:ea typeface="幼圆" charset="-122"/>
            </a:endParaRPr>
          </a:p>
        </p:txBody>
      </p:sp>
      <p:sp>
        <p:nvSpPr>
          <p:cNvPr id="13" name="右箭头 12"/>
          <p:cNvSpPr/>
          <p:nvPr/>
        </p:nvSpPr>
        <p:spPr>
          <a:xfrm rot="2214152">
            <a:off x="2471738" y="3878263"/>
            <a:ext cx="1003300" cy="490538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右箭头 13"/>
          <p:cNvSpPr/>
          <p:nvPr/>
        </p:nvSpPr>
        <p:spPr>
          <a:xfrm rot="20405311">
            <a:off x="2471738" y="2436813"/>
            <a:ext cx="1003300" cy="500063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4343" name="Picture 4" descr="Tom_10829688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5675" y="755650"/>
            <a:ext cx="619125" cy="5540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TextBox 8"/>
          <p:cNvSpPr txBox="1"/>
          <p:nvPr/>
        </p:nvSpPr>
        <p:spPr>
          <a:xfrm>
            <a:off x="3491230" y="4163695"/>
            <a:ext cx="4819015" cy="82296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p>
            <a:pPr lvl="0" indent="0" defTabSz="914400"/>
            <a:r>
              <a:rPr lang="zh-CN" altLang="en-US" sz="2400" b="1" dirty="0">
                <a:latin typeface="幼圆" charset="-122"/>
                <a:ea typeface="幼圆" charset="-122"/>
              </a:rPr>
              <a:t>给我们传播科学文化知识，同时对我们的健康成长也具有重要的意义。</a:t>
            </a:r>
            <a:endParaRPr lang="zh-CN" altLang="en-US" sz="2400" b="1" dirty="0">
              <a:latin typeface="幼圆" charset="-122"/>
              <a:ea typeface="幼圆" charset="-122"/>
            </a:endParaRPr>
          </a:p>
        </p:txBody>
      </p:sp>
      <p:pic>
        <p:nvPicPr>
          <p:cNvPr id="14345" name="Picture 4" descr="Tom_10829688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26263" y="5289550"/>
            <a:ext cx="557212" cy="4968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7"/>
          <p:cNvSpPr txBox="1"/>
          <p:nvPr/>
        </p:nvSpPr>
        <p:spPr>
          <a:xfrm>
            <a:off x="3491230" y="1832610"/>
            <a:ext cx="4819015" cy="82296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p>
            <a:pPr lvl="0" indent="0" defTabSz="914400"/>
            <a:r>
              <a:rPr lang="zh-CN" altLang="en-US" sz="2400" b="1" dirty="0">
                <a:latin typeface="幼圆" charset="-122"/>
                <a:ea typeface="幼圆" charset="-122"/>
              </a:rPr>
              <a:t>既我们</a:t>
            </a:r>
            <a:r>
              <a:rPr lang="zh-CN" altLang="en-US" sz="2400" b="1" dirty="0">
                <a:solidFill>
                  <a:srgbClr val="C00000"/>
                </a:solidFill>
                <a:latin typeface="幼圆" charset="-122"/>
                <a:ea typeface="幼圆" charset="-122"/>
              </a:rPr>
              <a:t>学习、生活</a:t>
            </a:r>
            <a:r>
              <a:rPr lang="zh-CN" altLang="en-US" sz="2400" b="1" dirty="0">
                <a:latin typeface="幼圆" charset="-122"/>
                <a:ea typeface="幼圆" charset="-122"/>
              </a:rPr>
              <a:t>的指引者和引路人，也可以成为我们的好朋友。</a:t>
            </a:r>
            <a:endParaRPr lang="en-US" altLang="zh-CN" sz="2400" b="1" dirty="0">
              <a:latin typeface="幼圆" charset="-122"/>
              <a:ea typeface="幼圆" charset="-122"/>
            </a:endParaRP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14" grpId="0" animBg="1"/>
      <p:bldP spid="13" grpId="0" animBg="1"/>
      <p:bldP spid="5" grpId="0" bldLvl="0" animBg="1"/>
      <p:bldP spid="16" grpId="0" bldLvl="0" animBg="1"/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1135063" y="504825"/>
            <a:ext cx="5916612" cy="822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48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想一想：</a:t>
            </a:r>
            <a:endParaRPr lang="zh-CN" altLang="en-US" sz="4800" b="1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42913" y="1822450"/>
            <a:ext cx="6226175" cy="5191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CN" sz="2800" b="1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1</a:t>
            </a:r>
            <a:r>
              <a:rPr lang="zh-CN" altLang="en-US" sz="2800" b="1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·师生关系是怎样的一种关系？</a:t>
            </a:r>
            <a:endParaRPr lang="zh-CN" altLang="en-US" sz="2800" b="1" dirty="0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20725" y="2341563"/>
            <a:ext cx="6330950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既是教与学的关系，也是朋友关系。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42913" y="2949575"/>
            <a:ext cx="8494712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CN" sz="2800" b="1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2</a:t>
            </a:r>
            <a:r>
              <a:rPr lang="zh-CN" altLang="en-US" sz="2800" b="1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·什么样的师生关系对我们成长最有利？为什么？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20725" y="3557588"/>
            <a:ext cx="7835900" cy="17986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CN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尊师爱生、教学相长、共同提高、和谐的师生关系对我们的成长最好。</a:t>
            </a:r>
            <a:endParaRPr lang="zh-CN" altLang="en-US" sz="28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lvl="0" indent="0"/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因为和谐的师生关系可以让我们的学习生活充满欢乐，提高学习效率，促进身心健康。</a:t>
            </a:r>
            <a:endParaRPr lang="zh-CN" altLang="en-US" sz="28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2" grpId="0"/>
      <p:bldP spid="14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8196" name="WordArt 6"/>
          <p:cNvSpPr/>
          <p:nvPr/>
        </p:nvSpPr>
        <p:spPr>
          <a:xfrm>
            <a:off x="490538" y="481013"/>
            <a:ext cx="4262437" cy="1189037"/>
          </a:xfrm>
          <a:prstGeom prst="rect">
            <a:avLst/>
          </a:prstGeom>
        </p:spPr>
        <p:txBody>
          <a:bodyPr wrap="none" fromWordArt="1">
            <a:normAutofit/>
          </a:bodyPr>
          <a:p>
            <a:pPr algn="ctr"/>
            <a:r>
              <a:rPr lang="zh-CN" altLang="en-US" sz="6000" b="1"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>
                    <a:alpha val="78821"/>
                  </a:srgbClr>
                </a:solidFill>
                <a:latin typeface="华文琥珀" charset="0"/>
                <a:ea typeface="华文琥珀" charset="0"/>
              </a:rPr>
              <a:t>师生和谐</a:t>
            </a:r>
            <a:endParaRPr lang="zh-CN" altLang="en-US" sz="6000" b="1"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0000">
                  <a:alpha val="78821"/>
                </a:srgbClr>
              </a:solidFill>
              <a:latin typeface="华文琥珀" charset="0"/>
              <a:ea typeface="华文琥珀" charset="0"/>
            </a:endParaRPr>
          </a:p>
        </p:txBody>
      </p:sp>
      <p:pic>
        <p:nvPicPr>
          <p:cNvPr id="4101" name="Picture 5" descr="MCj03049190000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300000">
            <a:off x="5041900" y="442913"/>
            <a:ext cx="3654425" cy="19954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t015fe698f914511aa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7388" y="2063750"/>
            <a:ext cx="3789362" cy="3527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 descr="20140826213433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2800" y="2728913"/>
            <a:ext cx="3808413" cy="28622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</p:bldLst>
  </p:timing>
</p:sld>
</file>

<file path=ppt/theme/theme1.xml><?xml version="1.0" encoding="utf-8"?>
<a:theme xmlns:a="http://schemas.openxmlformats.org/drawingml/2006/main" name="Profile">
  <a:themeElements>
    <a:clrScheme name="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C"/>
      </a:accent5>
      <a:accent6>
        <a:srgbClr val="B70000"/>
      </a:accent6>
      <a:hlink>
        <a:srgbClr val="336699"/>
      </a:hlink>
      <a:folHlink>
        <a:srgbClr val="003366"/>
      </a:folHlink>
    </a:clrScheme>
    <a:fontScheme name="">
      <a:majorFont>
        <a:latin typeface="Verdana"/>
        <a:ea typeface="宋体"/>
        <a:cs typeface=""/>
      </a:majorFont>
      <a:minorFont>
        <a:latin typeface="Verdana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FFFFFF"/>
        </a:dk1>
        <a:lt1>
          <a:srgbClr val="800000"/>
        </a:lt1>
        <a:dk2>
          <a:srgbClr val="FFFFFF"/>
        </a:dk2>
        <a:lt2>
          <a:srgbClr val="A50021"/>
        </a:lt2>
        <a:accent1>
          <a:srgbClr val="FF9900"/>
        </a:accent1>
        <a:accent2>
          <a:srgbClr val="FF3300"/>
        </a:accent2>
        <a:accent3>
          <a:srgbClr val="C1AAAA"/>
        </a:accent3>
        <a:accent4>
          <a:srgbClr val="DCDCDC"/>
        </a:accent4>
        <a:accent5>
          <a:srgbClr val="FFCAAA"/>
        </a:accent5>
        <a:accent6>
          <a:srgbClr val="E52D00"/>
        </a:accent6>
        <a:hlink>
          <a:srgbClr val="FFFFCC"/>
        </a:hlink>
        <a:folHlink>
          <a:srgbClr val="FF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1072E"/>
        </a:lt1>
        <a:dk2>
          <a:srgbClr val="FFFFFF"/>
        </a:dk2>
        <a:lt2>
          <a:srgbClr val="3C001E"/>
        </a:lt2>
        <a:accent1>
          <a:srgbClr val="89A38F"/>
        </a:accent1>
        <a:accent2>
          <a:srgbClr val="666699"/>
        </a:accent2>
        <a:accent3>
          <a:srgbClr val="B3AAAC"/>
        </a:accent3>
        <a:accent4>
          <a:srgbClr val="DCDCDC"/>
        </a:accent4>
        <a:accent5>
          <a:srgbClr val="C4CEC6"/>
        </a:accent5>
        <a:accent6>
          <a:srgbClr val="5B5B89"/>
        </a:accent6>
        <a:hlink>
          <a:srgbClr val="808000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FFFFFF"/>
        </a:dk2>
        <a:lt2>
          <a:srgbClr val="333333"/>
        </a:lt2>
        <a:accent1>
          <a:srgbClr val="3399FF"/>
        </a:accent1>
        <a:accent2>
          <a:srgbClr val="CC0000"/>
        </a:accent2>
        <a:accent3>
          <a:srgbClr val="AAAAAA"/>
        </a:accent3>
        <a:accent4>
          <a:srgbClr val="DCDCDC"/>
        </a:accent4>
        <a:accent5>
          <a:srgbClr val="ADCAFF"/>
        </a:accent5>
        <a:accent6>
          <a:srgbClr val="B70000"/>
        </a:accent6>
        <a:hlink>
          <a:srgbClr val="666699"/>
        </a:hlink>
        <a:folHlink>
          <a:srgbClr val="6600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330000"/>
        </a:lt1>
        <a:dk2>
          <a:srgbClr val="FFFFFF"/>
        </a:dk2>
        <a:lt2>
          <a:srgbClr val="4B3D1B"/>
        </a:lt2>
        <a:accent1>
          <a:srgbClr val="CC9900"/>
        </a:accent1>
        <a:accent2>
          <a:srgbClr val="CC6600"/>
        </a:accent2>
        <a:accent3>
          <a:srgbClr val="ADAAAA"/>
        </a:accent3>
        <a:accent4>
          <a:srgbClr val="DCDCDC"/>
        </a:accent4>
        <a:accent5>
          <a:srgbClr val="E2CAAA"/>
        </a:accent5>
        <a:accent6>
          <a:srgbClr val="B75B00"/>
        </a:accent6>
        <a:hlink>
          <a:srgbClr val="666699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3366"/>
        </a:lt1>
        <a:dk2>
          <a:srgbClr val="FFFFFF"/>
        </a:dk2>
        <a:lt2>
          <a:srgbClr val="006666"/>
        </a:lt2>
        <a:accent1>
          <a:srgbClr val="0099CC"/>
        </a:accent1>
        <a:accent2>
          <a:srgbClr val="6666FF"/>
        </a:accent2>
        <a:accent3>
          <a:srgbClr val="AAADB9"/>
        </a:accent3>
        <a:accent4>
          <a:srgbClr val="DCDCDC"/>
        </a:accent4>
        <a:accent5>
          <a:srgbClr val="AACAE2"/>
        </a:accent5>
        <a:accent6>
          <a:srgbClr val="5B5BE5"/>
        </a:accent6>
        <a:hlink>
          <a:srgbClr val="FFFF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6666"/>
        </a:lt1>
        <a:dk2>
          <a:srgbClr val="FFFFFF"/>
        </a:dk2>
        <a:lt2>
          <a:srgbClr val="003366"/>
        </a:lt2>
        <a:accent1>
          <a:srgbClr val="6699FF"/>
        </a:accent1>
        <a:accent2>
          <a:srgbClr val="00CCFF"/>
        </a:accent2>
        <a:accent3>
          <a:srgbClr val="AAB9B9"/>
        </a:accent3>
        <a:accent4>
          <a:srgbClr val="DCDCDC"/>
        </a:accent4>
        <a:accent5>
          <a:srgbClr val="B9CAFF"/>
        </a:accent5>
        <a:accent6>
          <a:srgbClr val="00B7E5"/>
        </a:accent6>
        <a:hlink>
          <a:srgbClr val="FFFFCC"/>
        </a:hlink>
        <a:folHlink>
          <a:srgbClr val="33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619CB1"/>
        </a:lt1>
        <a:dk2>
          <a:srgbClr val="FFFFFF"/>
        </a:dk2>
        <a:lt2>
          <a:srgbClr val="4E899E"/>
        </a:lt2>
        <a:accent1>
          <a:srgbClr val="FFCC00"/>
        </a:accent1>
        <a:accent2>
          <a:srgbClr val="B6523E"/>
        </a:accent2>
        <a:accent3>
          <a:srgbClr val="B7CBD4"/>
        </a:accent3>
        <a:accent4>
          <a:srgbClr val="000000"/>
        </a:accent4>
        <a:accent5>
          <a:srgbClr val="FFE2AA"/>
        </a:accent5>
        <a:accent6>
          <a:srgbClr val="A34937"/>
        </a:accent6>
        <a:hlink>
          <a:srgbClr val="99CC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336600"/>
        </a:lt1>
        <a:dk2>
          <a:srgbClr val="FFFFFF"/>
        </a:dk2>
        <a:lt2>
          <a:srgbClr val="598600"/>
        </a:lt2>
        <a:accent1>
          <a:srgbClr val="33CC33"/>
        </a:accent1>
        <a:accent2>
          <a:srgbClr val="99CC00"/>
        </a:accent2>
        <a:accent3>
          <a:srgbClr val="ADB9AA"/>
        </a:accent3>
        <a:accent4>
          <a:srgbClr val="DCDCDC"/>
        </a:accent4>
        <a:accent5>
          <a:srgbClr val="ADE2AD"/>
        </a:accent5>
        <a:accent6>
          <a:srgbClr val="89B700"/>
        </a:accent6>
        <a:hlink>
          <a:srgbClr val="FFCC00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C"/>
        </a:accent5>
        <a:accent6>
          <a:srgbClr val="B7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Profile">
  <a:themeElements>
    <a:clrScheme name="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C"/>
      </a:accent5>
      <a:accent6>
        <a:srgbClr val="B70000"/>
      </a:accent6>
      <a:hlink>
        <a:srgbClr val="336699"/>
      </a:hlink>
      <a:folHlink>
        <a:srgbClr val="003366"/>
      </a:folHlink>
    </a:clrScheme>
    <a:fontScheme name="">
      <a:majorFont>
        <a:latin typeface="Verdana"/>
        <a:ea typeface="宋体"/>
        <a:cs typeface=""/>
      </a:majorFont>
      <a:minorFont>
        <a:latin typeface="Verdana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FFFFFF"/>
        </a:dk1>
        <a:lt1>
          <a:srgbClr val="800000"/>
        </a:lt1>
        <a:dk2>
          <a:srgbClr val="FFFFFF"/>
        </a:dk2>
        <a:lt2>
          <a:srgbClr val="A50021"/>
        </a:lt2>
        <a:accent1>
          <a:srgbClr val="FF9900"/>
        </a:accent1>
        <a:accent2>
          <a:srgbClr val="FF3300"/>
        </a:accent2>
        <a:accent3>
          <a:srgbClr val="C1AAAA"/>
        </a:accent3>
        <a:accent4>
          <a:srgbClr val="DCDCDC"/>
        </a:accent4>
        <a:accent5>
          <a:srgbClr val="FFCAAA"/>
        </a:accent5>
        <a:accent6>
          <a:srgbClr val="E52D00"/>
        </a:accent6>
        <a:hlink>
          <a:srgbClr val="FFFFCC"/>
        </a:hlink>
        <a:folHlink>
          <a:srgbClr val="FF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1072E"/>
        </a:lt1>
        <a:dk2>
          <a:srgbClr val="FFFFFF"/>
        </a:dk2>
        <a:lt2>
          <a:srgbClr val="3C001E"/>
        </a:lt2>
        <a:accent1>
          <a:srgbClr val="89A38F"/>
        </a:accent1>
        <a:accent2>
          <a:srgbClr val="666699"/>
        </a:accent2>
        <a:accent3>
          <a:srgbClr val="B3AAAC"/>
        </a:accent3>
        <a:accent4>
          <a:srgbClr val="DCDCDC"/>
        </a:accent4>
        <a:accent5>
          <a:srgbClr val="C4CEC6"/>
        </a:accent5>
        <a:accent6>
          <a:srgbClr val="5B5B89"/>
        </a:accent6>
        <a:hlink>
          <a:srgbClr val="808000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FFFFFF"/>
        </a:dk2>
        <a:lt2>
          <a:srgbClr val="333333"/>
        </a:lt2>
        <a:accent1>
          <a:srgbClr val="3399FF"/>
        </a:accent1>
        <a:accent2>
          <a:srgbClr val="CC0000"/>
        </a:accent2>
        <a:accent3>
          <a:srgbClr val="AAAAAA"/>
        </a:accent3>
        <a:accent4>
          <a:srgbClr val="DCDCDC"/>
        </a:accent4>
        <a:accent5>
          <a:srgbClr val="ADCAFF"/>
        </a:accent5>
        <a:accent6>
          <a:srgbClr val="B70000"/>
        </a:accent6>
        <a:hlink>
          <a:srgbClr val="666699"/>
        </a:hlink>
        <a:folHlink>
          <a:srgbClr val="6600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330000"/>
        </a:lt1>
        <a:dk2>
          <a:srgbClr val="FFFFFF"/>
        </a:dk2>
        <a:lt2>
          <a:srgbClr val="4B3D1B"/>
        </a:lt2>
        <a:accent1>
          <a:srgbClr val="CC9900"/>
        </a:accent1>
        <a:accent2>
          <a:srgbClr val="CC6600"/>
        </a:accent2>
        <a:accent3>
          <a:srgbClr val="ADAAAA"/>
        </a:accent3>
        <a:accent4>
          <a:srgbClr val="DCDCDC"/>
        </a:accent4>
        <a:accent5>
          <a:srgbClr val="E2CAAA"/>
        </a:accent5>
        <a:accent6>
          <a:srgbClr val="B75B00"/>
        </a:accent6>
        <a:hlink>
          <a:srgbClr val="666699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3366"/>
        </a:lt1>
        <a:dk2>
          <a:srgbClr val="FFFFFF"/>
        </a:dk2>
        <a:lt2>
          <a:srgbClr val="006666"/>
        </a:lt2>
        <a:accent1>
          <a:srgbClr val="0099CC"/>
        </a:accent1>
        <a:accent2>
          <a:srgbClr val="6666FF"/>
        </a:accent2>
        <a:accent3>
          <a:srgbClr val="AAADB9"/>
        </a:accent3>
        <a:accent4>
          <a:srgbClr val="DCDCDC"/>
        </a:accent4>
        <a:accent5>
          <a:srgbClr val="AACAE2"/>
        </a:accent5>
        <a:accent6>
          <a:srgbClr val="5B5BE5"/>
        </a:accent6>
        <a:hlink>
          <a:srgbClr val="FFFF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6666"/>
        </a:lt1>
        <a:dk2>
          <a:srgbClr val="FFFFFF"/>
        </a:dk2>
        <a:lt2>
          <a:srgbClr val="003366"/>
        </a:lt2>
        <a:accent1>
          <a:srgbClr val="6699FF"/>
        </a:accent1>
        <a:accent2>
          <a:srgbClr val="00CCFF"/>
        </a:accent2>
        <a:accent3>
          <a:srgbClr val="AAB9B9"/>
        </a:accent3>
        <a:accent4>
          <a:srgbClr val="DCDCDC"/>
        </a:accent4>
        <a:accent5>
          <a:srgbClr val="B9CAFF"/>
        </a:accent5>
        <a:accent6>
          <a:srgbClr val="00B7E5"/>
        </a:accent6>
        <a:hlink>
          <a:srgbClr val="FFFFCC"/>
        </a:hlink>
        <a:folHlink>
          <a:srgbClr val="33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619CB1"/>
        </a:lt1>
        <a:dk2>
          <a:srgbClr val="FFFFFF"/>
        </a:dk2>
        <a:lt2>
          <a:srgbClr val="4E899E"/>
        </a:lt2>
        <a:accent1>
          <a:srgbClr val="FFCC00"/>
        </a:accent1>
        <a:accent2>
          <a:srgbClr val="B6523E"/>
        </a:accent2>
        <a:accent3>
          <a:srgbClr val="B7CBD4"/>
        </a:accent3>
        <a:accent4>
          <a:srgbClr val="000000"/>
        </a:accent4>
        <a:accent5>
          <a:srgbClr val="FFE2AA"/>
        </a:accent5>
        <a:accent6>
          <a:srgbClr val="A34937"/>
        </a:accent6>
        <a:hlink>
          <a:srgbClr val="99CC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336600"/>
        </a:lt1>
        <a:dk2>
          <a:srgbClr val="FFFFFF"/>
        </a:dk2>
        <a:lt2>
          <a:srgbClr val="598600"/>
        </a:lt2>
        <a:accent1>
          <a:srgbClr val="33CC33"/>
        </a:accent1>
        <a:accent2>
          <a:srgbClr val="99CC00"/>
        </a:accent2>
        <a:accent3>
          <a:srgbClr val="ADB9AA"/>
        </a:accent3>
        <a:accent4>
          <a:srgbClr val="DCDCDC"/>
        </a:accent4>
        <a:accent5>
          <a:srgbClr val="ADE2AD"/>
        </a:accent5>
        <a:accent6>
          <a:srgbClr val="89B700"/>
        </a:accent6>
        <a:hlink>
          <a:srgbClr val="FFCC00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C"/>
        </a:accent5>
        <a:accent6>
          <a:srgbClr val="B7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Profile</Template>
  <TotalTime>0</TotalTime>
  <Words>1979</Words>
  <Application/>
  <PresentationFormat/>
  <Paragraphs>180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37" baseType="lpstr">
      <vt:lpstr>Arial</vt:lpstr>
      <vt:lpstr>宋体</vt:lpstr>
      <vt:lpstr>Wingdings</vt:lpstr>
      <vt:lpstr>Verdana</vt:lpstr>
      <vt:lpstr>微软雅黑</vt:lpstr>
      <vt:lpstr>黑体</vt:lpstr>
      <vt:lpstr>隶书</vt:lpstr>
      <vt:lpstr>方正姚体</vt:lpstr>
      <vt:lpstr>华文琥珀</vt:lpstr>
      <vt:lpstr>华文行楷</vt:lpstr>
      <vt:lpstr>幼圆</vt:lpstr>
      <vt:lpstr>华文隶书</vt:lpstr>
      <vt:lpstr>Times New Roman</vt:lpstr>
      <vt:lpstr>Calibri</vt:lpstr>
      <vt:lpstr>Segoe Print</vt:lpstr>
      <vt:lpstr>Profile</vt:lpstr>
      <vt:lpstr>1_Profile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在成长的过程中，老师对学生的爱无处不在。只要我们留心观察，细细品味，就能发现师爱时时刻刻都在我们的身边，伴随着我们快乐地成长。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Administrator</cp:lastModifiedBy>
  <cp:revision/>
  <dcterms:created xsi:type="dcterms:W3CDTF">2008-01-13T02:34:00Z</dcterms:created>
  <dcterms:modified xsi:type="dcterms:W3CDTF">2018-08-11T18:35:34Z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0008001207000000000001024120</vt:lpwstr>
  </property>
  <property fmtid="{D5CDD505-2E9C-101B-9397-08002B2CF9AE}" pid="3" name="KSOProductBuildVer">
    <vt:lpwstr>2052-10.1.0.6029</vt:lpwstr>
  </property>
</Properties>
</file>